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8"/>
  </p:notesMasterIdLst>
  <p:sldIdLst>
    <p:sldId id="257" r:id="rId2"/>
    <p:sldId id="275" r:id="rId3"/>
    <p:sldId id="274" r:id="rId4"/>
    <p:sldId id="277" r:id="rId5"/>
    <p:sldId id="276" r:id="rId6"/>
    <p:sldId id="278" r:id="rId7"/>
    <p:sldId id="279" r:id="rId8"/>
    <p:sldId id="280" r:id="rId9"/>
    <p:sldId id="283" r:id="rId10"/>
    <p:sldId id="285" r:id="rId11"/>
    <p:sldId id="287" r:id="rId12"/>
    <p:sldId id="288" r:id="rId13"/>
    <p:sldId id="284" r:id="rId14"/>
    <p:sldId id="289" r:id="rId15"/>
    <p:sldId id="293" r:id="rId16"/>
    <p:sldId id="294" r:id="rId17"/>
    <p:sldId id="872" r:id="rId18"/>
    <p:sldId id="873" r:id="rId19"/>
    <p:sldId id="268" r:id="rId20"/>
    <p:sldId id="295" r:id="rId21"/>
    <p:sldId id="297" r:id="rId22"/>
    <p:sldId id="298" r:id="rId23"/>
    <p:sldId id="911" r:id="rId24"/>
    <p:sldId id="865" r:id="rId25"/>
    <p:sldId id="875" r:id="rId26"/>
    <p:sldId id="874" r:id="rId27"/>
    <p:sldId id="885" r:id="rId28"/>
    <p:sldId id="260" r:id="rId29"/>
    <p:sldId id="877" r:id="rId30"/>
    <p:sldId id="878" r:id="rId31"/>
    <p:sldId id="880" r:id="rId32"/>
    <p:sldId id="879" r:id="rId33"/>
    <p:sldId id="887" r:id="rId34"/>
    <p:sldId id="412" r:id="rId35"/>
    <p:sldId id="894" r:id="rId36"/>
    <p:sldId id="414" r:id="rId37"/>
    <p:sldId id="415" r:id="rId38"/>
    <p:sldId id="889" r:id="rId39"/>
    <p:sldId id="888" r:id="rId40"/>
    <p:sldId id="890" r:id="rId41"/>
    <p:sldId id="892" r:id="rId42"/>
    <p:sldId id="895" r:id="rId43"/>
    <p:sldId id="927" r:id="rId44"/>
    <p:sldId id="928" r:id="rId45"/>
    <p:sldId id="930" r:id="rId46"/>
    <p:sldId id="931" r:id="rId47"/>
    <p:sldId id="893" r:id="rId48"/>
    <p:sldId id="902" r:id="rId49"/>
    <p:sldId id="886" r:id="rId50"/>
    <p:sldId id="908" r:id="rId51"/>
    <p:sldId id="919" r:id="rId52"/>
    <p:sldId id="920" r:id="rId53"/>
    <p:sldId id="921" r:id="rId54"/>
    <p:sldId id="922" r:id="rId55"/>
    <p:sldId id="900" r:id="rId56"/>
    <p:sldId id="923" r:id="rId57"/>
    <p:sldId id="933" r:id="rId58"/>
    <p:sldId id="929" r:id="rId59"/>
    <p:sldId id="932" r:id="rId60"/>
    <p:sldId id="937" r:id="rId61"/>
    <p:sldId id="906" r:id="rId62"/>
    <p:sldId id="907" r:id="rId63"/>
    <p:sldId id="905" r:id="rId64"/>
    <p:sldId id="917" r:id="rId65"/>
    <p:sldId id="938" r:id="rId66"/>
    <p:sldId id="918" r:id="rId67"/>
    <p:sldId id="945" r:id="rId68"/>
    <p:sldId id="944" r:id="rId69"/>
    <p:sldId id="866" r:id="rId70"/>
    <p:sldId id="946" r:id="rId71"/>
    <p:sldId id="936" r:id="rId72"/>
    <p:sldId id="947" r:id="rId73"/>
    <p:sldId id="940" r:id="rId74"/>
    <p:sldId id="258" r:id="rId75"/>
    <p:sldId id="941" r:id="rId76"/>
    <p:sldId id="942" r:id="rId77"/>
    <p:sldId id="943" r:id="rId78"/>
    <p:sldId id="948" r:id="rId79"/>
    <p:sldId id="955" r:id="rId80"/>
    <p:sldId id="954" r:id="rId81"/>
    <p:sldId id="915" r:id="rId82"/>
    <p:sldId id="914" r:id="rId83"/>
    <p:sldId id="934" r:id="rId84"/>
    <p:sldId id="950" r:id="rId85"/>
    <p:sldId id="949" r:id="rId86"/>
    <p:sldId id="956" r:id="rId87"/>
    <p:sldId id="953" r:id="rId88"/>
    <p:sldId id="867" r:id="rId89"/>
    <p:sldId id="980" r:id="rId90"/>
    <p:sldId id="868" r:id="rId91"/>
    <p:sldId id="981" r:id="rId92"/>
    <p:sldId id="959" r:id="rId93"/>
    <p:sldId id="982" r:id="rId94"/>
    <p:sldId id="983" r:id="rId95"/>
    <p:sldId id="967" r:id="rId96"/>
    <p:sldId id="984" r:id="rId97"/>
    <p:sldId id="972" r:id="rId98"/>
    <p:sldId id="973" r:id="rId99"/>
    <p:sldId id="974" r:id="rId100"/>
    <p:sldId id="975" r:id="rId101"/>
    <p:sldId id="976" r:id="rId102"/>
    <p:sldId id="977" r:id="rId103"/>
    <p:sldId id="978" r:id="rId104"/>
    <p:sldId id="979" r:id="rId105"/>
    <p:sldId id="986" r:id="rId106"/>
    <p:sldId id="985"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A6A"/>
    <a:srgbClr val="E872C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94694"/>
  </p:normalViewPr>
  <p:slideViewPr>
    <p:cSldViewPr snapToGrid="0">
      <p:cViewPr varScale="1">
        <p:scale>
          <a:sx n="98" d="100"/>
          <a:sy n="98" d="100"/>
        </p:scale>
        <p:origin x="216"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5AA5B-0A2E-E84E-9BFE-C19E3D2DCB92}" type="datetimeFigureOut">
              <a:rPr lang="en-US" smtClean="0"/>
              <a:t>11/12/23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7CA98-3672-CF4B-9DDC-AEACE2A5D2D5}" type="slidenum">
              <a:rPr lang="en-US" smtClean="0"/>
              <a:t>‹#›</a:t>
            </a:fld>
            <a:endParaRPr lang="en-US"/>
          </a:p>
        </p:txBody>
      </p:sp>
    </p:spTree>
    <p:extLst>
      <p:ext uri="{BB962C8B-B14F-4D97-AF65-F5344CB8AC3E}">
        <p14:creationId xmlns:p14="http://schemas.microsoft.com/office/powerpoint/2010/main" val="2148713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F7CA98-3672-CF4B-9DDC-AEACE2A5D2D5}" type="slidenum">
              <a:rPr lang="en-US" smtClean="0"/>
              <a:t>106</a:t>
            </a:fld>
            <a:endParaRPr lang="en-US"/>
          </a:p>
        </p:txBody>
      </p:sp>
    </p:spTree>
    <p:extLst>
      <p:ext uri="{BB962C8B-B14F-4D97-AF65-F5344CB8AC3E}">
        <p14:creationId xmlns:p14="http://schemas.microsoft.com/office/powerpoint/2010/main" val="141665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E5B73-BAFF-C8D3-9097-107A332AC5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A5B984-C891-225E-CD7D-C1ED97DD8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C1787B-3363-AB1F-E06F-3B86AEC522F1}"/>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5" name="Footer Placeholder 4">
            <a:extLst>
              <a:ext uri="{FF2B5EF4-FFF2-40B4-BE49-F238E27FC236}">
                <a16:creationId xmlns:a16="http://schemas.microsoft.com/office/drawing/2014/main" id="{1B932326-694F-3360-643B-93BBBFD5E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5A601-9EF5-40DE-BCF7-37ECA52D622C}"/>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264980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971E0-80B2-FB93-0D9D-7ADBE97A8D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17C607-D4D0-53A0-102B-01044AA8A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7097D-A3EF-E211-B593-E6B3A44A786D}"/>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5" name="Footer Placeholder 4">
            <a:extLst>
              <a:ext uri="{FF2B5EF4-FFF2-40B4-BE49-F238E27FC236}">
                <a16:creationId xmlns:a16="http://schemas.microsoft.com/office/drawing/2014/main" id="{9CD08521-E216-0041-537D-0FA668706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3C02E-0977-3EF1-4830-760BB9625174}"/>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57520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D1AC2C-76F3-DA8F-23B9-DFED3AEA58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FBE138-1B47-A04C-D2AF-2E0AFE9AD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C3B35-4E8E-000D-EFD2-8FF7B20C6351}"/>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5" name="Footer Placeholder 4">
            <a:extLst>
              <a:ext uri="{FF2B5EF4-FFF2-40B4-BE49-F238E27FC236}">
                <a16:creationId xmlns:a16="http://schemas.microsoft.com/office/drawing/2014/main" id="{77DABD84-FC65-7D43-1DC8-58463D0E2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C9E86-D775-0333-01E9-844AD15B9024}"/>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7364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E593-1CF1-9453-B750-45CF7B5E8A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F149E-8D84-8628-B8E1-327F9235E7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5CC455-AA81-B263-0DAE-D004D15CED05}"/>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5" name="Footer Placeholder 4">
            <a:extLst>
              <a:ext uri="{FF2B5EF4-FFF2-40B4-BE49-F238E27FC236}">
                <a16:creationId xmlns:a16="http://schemas.microsoft.com/office/drawing/2014/main" id="{E0425AA0-6A7C-2F7D-0891-9BDB93192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BAFB5-BE76-58D6-EA5B-DEE8ECACF720}"/>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89674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EEF56-ACFF-8C3E-BEF6-168AF34DC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54E6E7-973E-2885-2A65-1A21953AF9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47B8D-8535-3D60-2F58-89DCE67EA58C}"/>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5" name="Footer Placeholder 4">
            <a:extLst>
              <a:ext uri="{FF2B5EF4-FFF2-40B4-BE49-F238E27FC236}">
                <a16:creationId xmlns:a16="http://schemas.microsoft.com/office/drawing/2014/main" id="{A116E2B9-E925-8127-8C57-F9762AA5C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55F7C-2F01-A989-4E23-B19395C72380}"/>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339350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E6B95-CB82-8DA1-53DE-94110441D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353B7-EE68-241F-7450-09B246565D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6AAEF-CA83-3F6F-B8B9-DF3968AC8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E6F987-42EF-F4C3-8C66-EB20A32CDF47}"/>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6" name="Footer Placeholder 5">
            <a:extLst>
              <a:ext uri="{FF2B5EF4-FFF2-40B4-BE49-F238E27FC236}">
                <a16:creationId xmlns:a16="http://schemas.microsoft.com/office/drawing/2014/main" id="{72FBF448-9645-F3D5-26F3-A59AD6814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AED99D-4976-C4C7-D1D9-3C4C424EE7E3}"/>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586393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F09A-E34E-0B85-7A55-1421106C4E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3BBA62-2E40-C853-97EB-DAF955FC2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4C2EB1-CC10-D884-B711-13430FA704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08557C-247C-1CBC-E2F0-723B6B7B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58549C-6771-29B2-99D2-CCCA56AD56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88EA98-4B41-8730-E8EB-66DC922F8F69}"/>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8" name="Footer Placeholder 7">
            <a:extLst>
              <a:ext uri="{FF2B5EF4-FFF2-40B4-BE49-F238E27FC236}">
                <a16:creationId xmlns:a16="http://schemas.microsoft.com/office/drawing/2014/main" id="{A8361644-FA0C-CD56-834A-408E52B825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D7199D-31D8-8E03-2842-BA1C2419C21F}"/>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242440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F899-9775-F8CD-238F-332248EA84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674FA2-CBCB-B774-2458-3D4696AE884A}"/>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4" name="Footer Placeholder 3">
            <a:extLst>
              <a:ext uri="{FF2B5EF4-FFF2-40B4-BE49-F238E27FC236}">
                <a16:creationId xmlns:a16="http://schemas.microsoft.com/office/drawing/2014/main" id="{F2AF70F0-1598-AEA1-B82F-C40342E9F5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21C8FF-734F-AF48-A106-44112EE40A99}"/>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113740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0DF78-8640-D1AD-E4B1-1D65374BF8C0}"/>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3" name="Footer Placeholder 2">
            <a:extLst>
              <a:ext uri="{FF2B5EF4-FFF2-40B4-BE49-F238E27FC236}">
                <a16:creationId xmlns:a16="http://schemas.microsoft.com/office/drawing/2014/main" id="{A5BC6D24-E6F6-4C18-5574-8C607A9611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EA2C63-366E-0C81-910E-59C22ADD2D0E}"/>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1227717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9621-A873-E046-C8D5-41BBAB0F6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7DF6C-606F-AD8D-3560-AF39FFECAB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0ECB3-C866-34DE-A87B-5B952D553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B388E-651D-E7EA-62C7-D36CA8D6645B}"/>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6" name="Footer Placeholder 5">
            <a:extLst>
              <a:ext uri="{FF2B5EF4-FFF2-40B4-BE49-F238E27FC236}">
                <a16:creationId xmlns:a16="http://schemas.microsoft.com/office/drawing/2014/main" id="{92A1CFB7-4EB3-4623-A554-D4A4101890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30450E-FD65-ED1E-749E-032AD77EE6B9}"/>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288494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9CB4-4827-053D-BEC6-3464FD983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D06E01-3CCB-26A9-619B-1857C37250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88B857-B283-782E-014F-12EFB8815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E00221-B05B-5F24-7E7B-C23437073136}"/>
              </a:ext>
            </a:extLst>
          </p:cNvPr>
          <p:cNvSpPr>
            <a:spLocks noGrp="1"/>
          </p:cNvSpPr>
          <p:nvPr>
            <p:ph type="dt" sz="half" idx="10"/>
          </p:nvPr>
        </p:nvSpPr>
        <p:spPr/>
        <p:txBody>
          <a:bodyPr/>
          <a:lstStyle/>
          <a:p>
            <a:fld id="{E268BDDA-ADAA-504C-9EE3-A29F5F5673EF}" type="datetimeFigureOut">
              <a:rPr lang="en-US" smtClean="0"/>
              <a:t>11/12/23</a:t>
            </a:fld>
            <a:endParaRPr lang="en-US"/>
          </a:p>
        </p:txBody>
      </p:sp>
      <p:sp>
        <p:nvSpPr>
          <p:cNvPr id="6" name="Footer Placeholder 5">
            <a:extLst>
              <a:ext uri="{FF2B5EF4-FFF2-40B4-BE49-F238E27FC236}">
                <a16:creationId xmlns:a16="http://schemas.microsoft.com/office/drawing/2014/main" id="{C2C1B068-6B4B-F4C0-2A09-CE33DCB44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4F748-1683-AF4F-3299-3C8310141B55}"/>
              </a:ext>
            </a:extLst>
          </p:cNvPr>
          <p:cNvSpPr>
            <a:spLocks noGrp="1"/>
          </p:cNvSpPr>
          <p:nvPr>
            <p:ph type="sldNum" sz="quarter" idx="12"/>
          </p:nvPr>
        </p:nvSpPr>
        <p:spPr/>
        <p:txBody>
          <a:bodyPr/>
          <a:lstStyle/>
          <a:p>
            <a:fld id="{8FB136A3-8002-B848-BF52-469B687FC5B2}" type="slidenum">
              <a:rPr lang="en-US" smtClean="0"/>
              <a:t>‹#›</a:t>
            </a:fld>
            <a:endParaRPr lang="en-US"/>
          </a:p>
        </p:txBody>
      </p:sp>
    </p:spTree>
    <p:extLst>
      <p:ext uri="{BB962C8B-B14F-4D97-AF65-F5344CB8AC3E}">
        <p14:creationId xmlns:p14="http://schemas.microsoft.com/office/powerpoint/2010/main" val="40289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9E34C-5B55-5AB0-95A8-F0A4B7D3CF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12B9A4-0371-1824-9F75-2649919E2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89CF4-3901-89AC-2F16-1592C522D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pitchFamily="2" charset="0"/>
              </a:defRPr>
            </a:lvl1pPr>
          </a:lstStyle>
          <a:p>
            <a:fld id="{E268BDDA-ADAA-504C-9EE3-A29F5F5673EF}" type="datetimeFigureOut">
              <a:rPr lang="en-US" smtClean="0"/>
              <a:pPr/>
              <a:t>11/12/23</a:t>
            </a:fld>
            <a:endParaRPr lang="en-US"/>
          </a:p>
        </p:txBody>
      </p:sp>
      <p:sp>
        <p:nvSpPr>
          <p:cNvPr id="5" name="Footer Placeholder 4">
            <a:extLst>
              <a:ext uri="{FF2B5EF4-FFF2-40B4-BE49-F238E27FC236}">
                <a16:creationId xmlns:a16="http://schemas.microsoft.com/office/drawing/2014/main" id="{426C106C-BA21-5C6F-A092-6263A718E9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26A32ACB-CC7C-B081-7E26-388461AF6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8FB136A3-8002-B848-BF52-469B687FC5B2}" type="slidenum">
              <a:rPr lang="en-US" smtClean="0"/>
              <a:pPr/>
              <a:t>‹#›</a:t>
            </a:fld>
            <a:endParaRPr lang="en-US"/>
          </a:p>
        </p:txBody>
      </p:sp>
    </p:spTree>
    <p:extLst>
      <p:ext uri="{BB962C8B-B14F-4D97-AF65-F5344CB8AC3E}">
        <p14:creationId xmlns:p14="http://schemas.microsoft.com/office/powerpoint/2010/main" val="1617961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https://doi.org/10.1007/s13218-021-00722-w" TargetMode="Externa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ezp.lib.rochester.edu/login?url=https://www.proquest.com/dissertations-theses/verbnet-broad-coverage-comprehensive-verb-lexicon/docview/305449413/" TargetMode="External"/><Relationship Id="rId4" Type="http://schemas.openxmlformats.org/officeDocument/2006/relationships/hyperlink" Target="http://dx.doi.org/10.1162/0891201053630264"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jpeg"/><Relationship Id="rId26" Type="http://schemas.openxmlformats.org/officeDocument/2006/relationships/image" Target="../media/image66.png"/><Relationship Id="rId3" Type="http://schemas.openxmlformats.org/officeDocument/2006/relationships/image" Target="../media/image43.jpeg"/><Relationship Id="rId21" Type="http://schemas.openxmlformats.org/officeDocument/2006/relationships/image" Target="../media/image61.jpe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notesSlide" Target="../notesSlides/notesSlide1.xml"/><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jpeg"/><Relationship Id="rId28" Type="http://schemas.openxmlformats.org/officeDocument/2006/relationships/image" Target="../media/image68.png"/><Relationship Id="rId10" Type="http://schemas.openxmlformats.org/officeDocument/2006/relationships/image" Target="../media/image50.jpg"/><Relationship Id="rId19" Type="http://schemas.openxmlformats.org/officeDocument/2006/relationships/image" Target="../media/image59.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dx.doi.org/10.1162/tacl_a_00152"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dx.doi.org/10.18653/v1/D15-1076"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hyperlink" Target="http://dx.doi.org/10.18653/v1/N18-2089"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dx.doi.org/10.1162/tacl_a_00152"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dx.doi.org/10.3115/980845.980860"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 Id="rId4" Type="http://schemas.openxmlformats.org/officeDocument/2006/relationships/hyperlink" Target="https://doi.org/10.2307/41503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162/tacl_a_00152" TargetMode="External"/><Relationship Id="rId2" Type="http://schemas.openxmlformats.org/officeDocument/2006/relationships/hyperlink" Target="https://doi.org/10.2307/415037" TargetMode="External"/><Relationship Id="rId1" Type="http://schemas.openxmlformats.org/officeDocument/2006/relationships/slideLayout" Target="../slideLayouts/slideLayout7.xml"/><Relationship Id="rId4" Type="http://schemas.openxmlformats.org/officeDocument/2006/relationships/hyperlink" Target="https://doi.org/10.18653/v1/D16-1177"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8653/v1/D16-1177" TargetMode="External"/><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hyperlink" Target="https://aclanthology.org/W17-6944/" TargetMode="External"/><Relationship Id="rId4" Type="http://schemas.openxmlformats.org/officeDocument/2006/relationships/hyperlink" Target="https://aclanthology.org/2020.lrec-1.69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hyperlink" Target="https://dl.acm.org/doi/10.5555/1625275.1625705" TargetMode="External"/><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hyperlink" Target="https://aclanthology.org/W17-6944/" TargetMode="External"/><Relationship Id="rId5" Type="http://schemas.openxmlformats.org/officeDocument/2006/relationships/hyperlink" Target="https://aclanthology.org/2020.lrec-1.699/" TargetMode="External"/><Relationship Id="rId4" Type="http://schemas.openxmlformats.org/officeDocument/2006/relationships/hyperlink" Target="https://doi.org/10.18653/v1/D16-1177"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aclanthology.org/W17-6944/" TargetMode="External"/><Relationship Id="rId7" Type="http://schemas.openxmlformats.org/officeDocument/2006/relationships/hyperlink" Target="http://dx.doi.org/10.18653/v1/P19-1009" TargetMode="External"/><Relationship Id="rId2" Type="http://schemas.openxmlformats.org/officeDocument/2006/relationships/hyperlink" Target="https://doi.org/10.18653/v1/D16-1177" TargetMode="External"/><Relationship Id="rId1" Type="http://schemas.openxmlformats.org/officeDocument/2006/relationships/slideLayout" Target="../slideLayouts/slideLayout7.xml"/><Relationship Id="rId6" Type="http://schemas.openxmlformats.org/officeDocument/2006/relationships/hyperlink" Target="http://dx.doi.org/10.1162/tacl_a_00396" TargetMode="External"/><Relationship Id="rId5" Type="http://schemas.openxmlformats.org/officeDocument/2006/relationships/hyperlink" Target="http://dx.doi.org/10.18653/v1/2020.acl-main.746" TargetMode="External"/><Relationship Id="rId4" Type="http://schemas.openxmlformats.org/officeDocument/2006/relationships/hyperlink" Target="https://aclanthology.org/W14-2908/"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8653/v1/D16-1177" TargetMode="External"/><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hyperlink" Target="https://aclanthology.org/W17-6944/" TargetMode="External"/><Relationship Id="rId4" Type="http://schemas.openxmlformats.org/officeDocument/2006/relationships/hyperlink" Target="https://aclanthology.org/2020.lrec-1.699/"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8653/v1/D16-1177" TargetMode="External"/><Relationship Id="rId2" Type="http://schemas.openxmlformats.org/officeDocument/2006/relationships/hyperlink" Target="http://dx.doi.org/10.1162/tacl_a_00152" TargetMode="External"/><Relationship Id="rId1" Type="http://schemas.openxmlformats.org/officeDocument/2006/relationships/slideLayout" Target="../slideLayouts/slideLayout7.xml"/><Relationship Id="rId5" Type="http://schemas.openxmlformats.org/officeDocument/2006/relationships/hyperlink" Target="https://aclanthology.org/W17-6944/" TargetMode="External"/><Relationship Id="rId4" Type="http://schemas.openxmlformats.org/officeDocument/2006/relationships/hyperlink" Target="https://aclanthology.org/2020.lrec-1.699/"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aclanthology.org/I17-1100/"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aclanthology.org/I17-1100/"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aclanthology.org/I17-1100/"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dx.doi.org/10.18653/v1/2020.findings-emnlp.363"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dx.doi.org/10.18653/v1/2020.findings-emnlp.363"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foodandwine.com/thmb/HuPD9g0AJ0n8vOoWf3PcQcPd4S4=/1500x0/filters:no_upscale():max_bytes(150000):strip_icc()/Five-Ways-to-Make-the-Most-of-Your-Butter-While-Baking-FT-BLOG1022-d3a902ca69334de7b7e24ba80d8aaddd.jpg"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dx.doi.org/10.3115/980845.980860"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dx.doi.org/10.18653/v1/2023.eacl-main.136" TargetMode="External"/><Relationship Id="rId2" Type="http://schemas.openxmlformats.org/officeDocument/2006/relationships/hyperlink" Target="https://doi.org/10.48550/arXiv.2310.13793" TargetMode="Externa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ir.nist.gov/better/" TargetMode="External"/><Relationship Id="rId4" Type="http://schemas.openxmlformats.org/officeDocument/2006/relationships/image" Target="../media/image2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doi.org/10.48550/arXiv.2310.13793"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dx.doi.org/10.18653/v1/2023.eacl-main.136"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hltcoe/concrete"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s://github.com/connotate/connotate" TargetMode="External"/><Relationship Id="rId4" Type="http://schemas.openxmlformats.org/officeDocument/2006/relationships/hyperlink" Target="https://www.akbc.ws/2014/submissions/akbc2014_submission_18.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s://connotate.netlify.app/"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doi.org/10.48550/arXiv.2212.09702" TargetMode="External"/><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hyperlink" Target="https://doi.org/10.48550/arXiv.2310.13793" TargetMode="External"/><Relationship Id="rId4" Type="http://schemas.openxmlformats.org/officeDocument/2006/relationships/hyperlink" Target="http://dx.doi.org/10.18653/v1/2023.eacl-main.136"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dx.doi.org/10.18653/v1/2023.eacl-main.136" TargetMode="External"/><Relationship Id="rId2" Type="http://schemas.openxmlformats.org/officeDocument/2006/relationships/hyperlink" Target="https://doi.org/10.48550/arXiv.2212.09702" TargetMode="Externa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doi.org/10.48550/arXiv.2310.13793"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8" Type="http://schemas.openxmlformats.org/officeDocument/2006/relationships/hyperlink" Target="https://github.com/FACTSlab/FAMuS" TargetMode="External"/><Relationship Id="rId3" Type="http://schemas.openxmlformats.org/officeDocument/2006/relationships/image" Target="../media/image30.png"/><Relationship Id="rId7" Type="http://schemas.openxmlformats.org/officeDocument/2006/relationships/hyperlink" Target="https://doi.org/10.48550/arXiv.2311.05601"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oi.org/10.48550/arXiv.2307.07049" TargetMode="External"/><Relationship Id="rId1" Type="http://schemas.openxmlformats.org/officeDocument/2006/relationships/slideLayout" Target="../slideLayouts/slideLayout7.xml"/><Relationship Id="rId4" Type="http://schemas.openxmlformats.org/officeDocument/2006/relationships/hyperlink" Target="https://huggingface.co/datasets/hltcoe/megawik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hyperlink" Target="https://doi.org/10.48550/arXiv.2307.07049"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91.xml.rels><?xml version="1.0" encoding="UTF-8" standalone="yes"?>
<Relationships xmlns="http://schemas.openxmlformats.org/package/2006/relationships"><Relationship Id="rId2" Type="http://schemas.openxmlformats.org/officeDocument/2006/relationships/hyperlink" Target="https://doi.org/10.48550/arXiv.2307.07049"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hyperlink" Target="https://doi.org/10.48550/arXiv.2311.05601"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hyperlink" Target="https://doi.org/10.48550/arXiv.2311.05601"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9536" y="859262"/>
            <a:ext cx="10550013" cy="2185280"/>
          </a:xfrm>
        </p:spPr>
        <p:txBody>
          <a:bodyPr>
            <a:noAutofit/>
          </a:bodyPr>
          <a:lstStyle/>
          <a:p>
            <a:pPr algn="l"/>
            <a:r>
              <a:rPr lang="en-US" sz="5400" b="1" dirty="0">
                <a:solidFill>
                  <a:schemeClr val="bg1"/>
                </a:solidFill>
                <a:ea typeface="+mj-lt"/>
                <a:cs typeface="+mj-lt"/>
              </a:rPr>
              <a:t>Representing complex situations</a:t>
            </a:r>
          </a:p>
        </p:txBody>
      </p:sp>
      <p:sp>
        <p:nvSpPr>
          <p:cNvPr id="3" name="Subtitle 2"/>
          <p:cNvSpPr>
            <a:spLocks noGrp="1"/>
          </p:cNvSpPr>
          <p:nvPr>
            <p:ph type="subTitle" idx="1"/>
          </p:nvPr>
        </p:nvSpPr>
        <p:spPr>
          <a:xfrm>
            <a:off x="859536" y="3736915"/>
            <a:ext cx="9875520" cy="2257426"/>
          </a:xfrm>
        </p:spPr>
        <p:txBody>
          <a:bodyPr vert="horz" lIns="91440" tIns="45720" rIns="91440" bIns="45720" rtlCol="0" anchor="t">
            <a:noAutofit/>
          </a:bodyPr>
          <a:lstStyle/>
          <a:p>
            <a:pPr algn="l"/>
            <a:r>
              <a:rPr lang="en-US" sz="2000" b="1" dirty="0">
                <a:solidFill>
                  <a:schemeClr val="bg1"/>
                </a:solidFill>
                <a:ea typeface="Verdana"/>
                <a:cs typeface="Verdana" charset="0"/>
              </a:rPr>
              <a:t>Aaron Steven White</a:t>
            </a:r>
          </a:p>
          <a:p>
            <a:pPr algn="l"/>
            <a:r>
              <a:rPr lang="en-US" sz="2000" dirty="0">
                <a:solidFill>
                  <a:schemeClr val="bg1"/>
                </a:solidFill>
                <a:ea typeface="Verdana"/>
                <a:cs typeface="Verdana" charset="0"/>
              </a:rPr>
              <a:t>University of Rochester</a:t>
            </a:r>
          </a:p>
          <a:p>
            <a:pPr algn="l"/>
            <a:endParaRPr lang="en-US" sz="2000" dirty="0">
              <a:solidFill>
                <a:schemeClr val="bg1"/>
              </a:solidFill>
              <a:ea typeface="Verdana" charset="0"/>
              <a:cs typeface="Verdana" charset="0"/>
            </a:endParaRPr>
          </a:p>
          <a:p>
            <a:pPr algn="l"/>
            <a:r>
              <a:rPr lang="en-US" sz="2000" b="1" dirty="0">
                <a:solidFill>
                  <a:schemeClr val="bg1"/>
                </a:solidFill>
                <a:ea typeface="Verdana"/>
                <a:cs typeface="Verdana" charset="0"/>
              </a:rPr>
              <a:t>Colloquium Talk</a:t>
            </a:r>
          </a:p>
          <a:p>
            <a:pPr algn="l"/>
            <a:r>
              <a:rPr lang="en-US" sz="2000" dirty="0">
                <a:solidFill>
                  <a:schemeClr val="bg1"/>
                </a:solidFill>
                <a:ea typeface="Verdana"/>
                <a:cs typeface="Verdana" charset="0"/>
              </a:rPr>
              <a:t>University of Texas at Austin</a:t>
            </a:r>
            <a:endParaRPr lang="en-US" sz="2000" dirty="0">
              <a:solidFill>
                <a:schemeClr val="bg1"/>
              </a:solidFill>
              <a:ea typeface="Verdana" charset="0"/>
              <a:cs typeface="Verdana" charset="0"/>
            </a:endParaRPr>
          </a:p>
          <a:p>
            <a:pPr algn="l"/>
            <a:r>
              <a:rPr lang="en-US" sz="2000" dirty="0">
                <a:solidFill>
                  <a:schemeClr val="bg1"/>
                </a:solidFill>
                <a:ea typeface="Verdana"/>
                <a:cs typeface="Verdana" charset="0"/>
              </a:rPr>
              <a:t>10 November 2023</a:t>
            </a:r>
            <a:endParaRPr lang="en-US" sz="2000" dirty="0">
              <a:solidFill>
                <a:schemeClr val="bg1"/>
              </a:solidFill>
              <a:ea typeface="Verdana" charset="0"/>
              <a:cs typeface="Verdana" charset="0"/>
            </a:endParaRPr>
          </a:p>
        </p:txBody>
      </p:sp>
      <p:pic>
        <p:nvPicPr>
          <p:cNvPr id="5" name="Graphic 5">
            <a:extLst>
              <a:ext uri="{FF2B5EF4-FFF2-40B4-BE49-F238E27FC236}">
                <a16:creationId xmlns:a16="http://schemas.microsoft.com/office/drawing/2014/main" id="{3EF71706-3214-CE73-946C-167BF6430B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0925" y="2746112"/>
            <a:ext cx="3927315" cy="5033242"/>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3B7388-413E-F49B-FAC9-33B44628C865}"/>
              </a:ext>
            </a:extLst>
          </p:cNvPr>
          <p:cNvSpPr txBox="1"/>
          <p:nvPr/>
        </p:nvSpPr>
        <p:spPr>
          <a:xfrm>
            <a:off x="1846383" y="140678"/>
            <a:ext cx="8499231" cy="584775"/>
          </a:xfrm>
          <a:prstGeom prst="rect">
            <a:avLst/>
          </a:prstGeom>
          <a:noFill/>
        </p:spPr>
        <p:txBody>
          <a:bodyPr wrap="square" rtlCol="0">
            <a:spAutoFit/>
          </a:bodyPr>
          <a:lstStyle/>
          <a:p>
            <a:pPr algn="ctr"/>
            <a:r>
              <a:rPr lang="en-US" sz="3200" dirty="0">
                <a:latin typeface="Helvetica" pitchFamily="2" charset="0"/>
              </a:rPr>
              <a:t>I traveled from Rochester to Austin yesterday.</a:t>
            </a:r>
          </a:p>
        </p:txBody>
      </p:sp>
      <p:grpSp>
        <p:nvGrpSpPr>
          <p:cNvPr id="158" name="Group 157">
            <a:extLst>
              <a:ext uri="{FF2B5EF4-FFF2-40B4-BE49-F238E27FC236}">
                <a16:creationId xmlns:a16="http://schemas.microsoft.com/office/drawing/2014/main" id="{F7448ACD-31B2-9F40-41CB-EACF6E1C2779}"/>
              </a:ext>
            </a:extLst>
          </p:cNvPr>
          <p:cNvGrpSpPr/>
          <p:nvPr/>
        </p:nvGrpSpPr>
        <p:grpSpPr>
          <a:xfrm>
            <a:off x="0" y="725453"/>
            <a:ext cx="6095999" cy="4729787"/>
            <a:chOff x="234982" y="1310228"/>
            <a:chExt cx="6095999" cy="4729787"/>
          </a:xfrm>
        </p:grpSpPr>
        <p:grpSp>
          <p:nvGrpSpPr>
            <p:cNvPr id="150" name="Group 149">
              <a:extLst>
                <a:ext uri="{FF2B5EF4-FFF2-40B4-BE49-F238E27FC236}">
                  <a16:creationId xmlns:a16="http://schemas.microsoft.com/office/drawing/2014/main" id="{485703DB-376C-9C88-D5A2-6027791EA511}"/>
                </a:ext>
              </a:extLst>
            </p:cNvPr>
            <p:cNvGrpSpPr/>
            <p:nvPr/>
          </p:nvGrpSpPr>
          <p:grpSpPr>
            <a:xfrm>
              <a:off x="234982" y="2990604"/>
              <a:ext cx="6032996" cy="3049411"/>
              <a:chOff x="680459" y="2381004"/>
              <a:chExt cx="6032996" cy="3049411"/>
            </a:xfrm>
          </p:grpSpPr>
          <p:sp>
            <p:nvSpPr>
              <p:cNvPr id="2" name="TextBox 1">
                <a:extLst>
                  <a:ext uri="{FF2B5EF4-FFF2-40B4-BE49-F238E27FC236}">
                    <a16:creationId xmlns:a16="http://schemas.microsoft.com/office/drawing/2014/main" id="{E018A04D-9C90-17FF-79F5-12C8F6CDD4C5}"/>
                  </a:ext>
                </a:extLst>
              </p:cNvPr>
              <p:cNvSpPr txBox="1"/>
              <p:nvPr/>
            </p:nvSpPr>
            <p:spPr>
              <a:xfrm>
                <a:off x="2593160" y="2381004"/>
                <a:ext cx="1386782"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travel-01</a:t>
                </a:r>
              </a:p>
            </p:txBody>
          </p:sp>
          <p:sp>
            <p:nvSpPr>
              <p:cNvPr id="5" name="TextBox 4">
                <a:extLst>
                  <a:ext uri="{FF2B5EF4-FFF2-40B4-BE49-F238E27FC236}">
                    <a16:creationId xmlns:a16="http://schemas.microsoft.com/office/drawing/2014/main" id="{80B1C0E2-DEAD-D83C-33B8-9D5B70991AA9}"/>
                  </a:ext>
                </a:extLst>
              </p:cNvPr>
              <p:cNvSpPr txBox="1"/>
              <p:nvPr/>
            </p:nvSpPr>
            <p:spPr>
              <a:xfrm>
                <a:off x="1980154" y="3582232"/>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person</a:t>
                </a:r>
              </a:p>
            </p:txBody>
          </p:sp>
          <p:sp>
            <p:nvSpPr>
              <p:cNvPr id="6" name="TextBox 5">
                <a:extLst>
                  <a:ext uri="{FF2B5EF4-FFF2-40B4-BE49-F238E27FC236}">
                    <a16:creationId xmlns:a16="http://schemas.microsoft.com/office/drawing/2014/main" id="{FAE4621B-5B02-2760-F187-C988D3338931}"/>
                  </a:ext>
                </a:extLst>
              </p:cNvPr>
              <p:cNvSpPr txBox="1"/>
              <p:nvPr/>
            </p:nvSpPr>
            <p:spPr>
              <a:xfrm>
                <a:off x="3556734" y="4667858"/>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Rochester</a:t>
                </a:r>
              </a:p>
            </p:txBody>
          </p:sp>
          <p:cxnSp>
            <p:nvCxnSpPr>
              <p:cNvPr id="20" name="Straight Arrow Connector 19">
                <a:extLst>
                  <a:ext uri="{FF2B5EF4-FFF2-40B4-BE49-F238E27FC236}">
                    <a16:creationId xmlns:a16="http://schemas.microsoft.com/office/drawing/2014/main" id="{24D40B89-0E1C-C197-B584-94E52B037599}"/>
                  </a:ext>
                </a:extLst>
              </p:cNvPr>
              <p:cNvCxnSpPr>
                <a:cxnSpLocks/>
                <a:stCxn id="2" idx="2"/>
                <a:endCxn id="5" idx="0"/>
              </p:cNvCxnSpPr>
              <p:nvPr/>
            </p:nvCxnSpPr>
            <p:spPr>
              <a:xfrm flipH="1">
                <a:off x="2783185" y="2750336"/>
                <a:ext cx="503366" cy="831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571BAFF3-CD1A-812A-29FF-846B58D53EEF}"/>
                  </a:ext>
                </a:extLst>
              </p:cNvPr>
              <p:cNvSpPr txBox="1"/>
              <p:nvPr/>
            </p:nvSpPr>
            <p:spPr>
              <a:xfrm rot="2077698">
                <a:off x="2758365" y="2896975"/>
                <a:ext cx="691627" cy="461665"/>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PARTICIPANT0</a:t>
                </a:r>
              </a:p>
            </p:txBody>
          </p:sp>
          <p:cxnSp>
            <p:nvCxnSpPr>
              <p:cNvPr id="39" name="Straight Arrow Connector 38">
                <a:extLst>
                  <a:ext uri="{FF2B5EF4-FFF2-40B4-BE49-F238E27FC236}">
                    <a16:creationId xmlns:a16="http://schemas.microsoft.com/office/drawing/2014/main" id="{8B8BAB16-DFE2-309B-1336-26DCEEC1605A}"/>
                  </a:ext>
                </a:extLst>
              </p:cNvPr>
              <p:cNvCxnSpPr>
                <a:cxnSpLocks/>
                <a:stCxn id="2" idx="2"/>
                <a:endCxn id="109" idx="0"/>
              </p:cNvCxnSpPr>
              <p:nvPr/>
            </p:nvCxnSpPr>
            <p:spPr>
              <a:xfrm>
                <a:off x="3286551" y="2750336"/>
                <a:ext cx="1026807" cy="8097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56471C44-A8B9-7980-3594-0AAA568254F5}"/>
                  </a:ext>
                </a:extLst>
              </p:cNvPr>
              <p:cNvCxnSpPr>
                <a:cxnSpLocks/>
                <a:stCxn id="109" idx="2"/>
                <a:endCxn id="6" idx="0"/>
              </p:cNvCxnSpPr>
              <p:nvPr/>
            </p:nvCxnSpPr>
            <p:spPr>
              <a:xfrm>
                <a:off x="4313358" y="3929409"/>
                <a:ext cx="46407" cy="7384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C7B6B0B6-0E70-E172-00E0-BAA66E5C5C5D}"/>
                  </a:ext>
                </a:extLst>
              </p:cNvPr>
              <p:cNvSpPr txBox="1"/>
              <p:nvPr/>
            </p:nvSpPr>
            <p:spPr>
              <a:xfrm>
                <a:off x="4748910" y="5014020"/>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Austin</a:t>
                </a:r>
              </a:p>
            </p:txBody>
          </p:sp>
          <p:cxnSp>
            <p:nvCxnSpPr>
              <p:cNvPr id="54" name="Straight Arrow Connector 53">
                <a:extLst>
                  <a:ext uri="{FF2B5EF4-FFF2-40B4-BE49-F238E27FC236}">
                    <a16:creationId xmlns:a16="http://schemas.microsoft.com/office/drawing/2014/main" id="{E0EF02FE-83B3-AC0D-37E5-A4BD798CB2FA}"/>
                  </a:ext>
                </a:extLst>
              </p:cNvPr>
              <p:cNvCxnSpPr>
                <a:cxnSpLocks/>
                <a:stCxn id="2" idx="2"/>
                <a:endCxn id="124" idx="0"/>
              </p:cNvCxnSpPr>
              <p:nvPr/>
            </p:nvCxnSpPr>
            <p:spPr>
              <a:xfrm>
                <a:off x="3286551" y="2750336"/>
                <a:ext cx="2287785" cy="7964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9DD147F8-4DE5-654F-B806-7EA7F8EBF596}"/>
                  </a:ext>
                </a:extLst>
              </p:cNvPr>
              <p:cNvSpPr txBox="1"/>
              <p:nvPr/>
            </p:nvSpPr>
            <p:spPr>
              <a:xfrm rot="19474921">
                <a:off x="4520474" y="3013919"/>
                <a:ext cx="691627" cy="461665"/>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PARTICIPANT4</a:t>
                </a:r>
              </a:p>
            </p:txBody>
          </p:sp>
          <p:sp>
            <p:nvSpPr>
              <p:cNvPr id="68" name="TextBox 67">
                <a:extLst>
                  <a:ext uri="{FF2B5EF4-FFF2-40B4-BE49-F238E27FC236}">
                    <a16:creationId xmlns:a16="http://schemas.microsoft.com/office/drawing/2014/main" id="{907C8714-CBB4-9EEA-41DB-7D73E7333EEE}"/>
                  </a:ext>
                </a:extLst>
              </p:cNvPr>
              <p:cNvSpPr txBox="1"/>
              <p:nvPr/>
            </p:nvSpPr>
            <p:spPr>
              <a:xfrm rot="158645">
                <a:off x="4039842" y="4092488"/>
                <a:ext cx="691627"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name</a:t>
                </a:r>
              </a:p>
            </p:txBody>
          </p:sp>
          <p:cxnSp>
            <p:nvCxnSpPr>
              <p:cNvPr id="73" name="Straight Arrow Connector 72">
                <a:extLst>
                  <a:ext uri="{FF2B5EF4-FFF2-40B4-BE49-F238E27FC236}">
                    <a16:creationId xmlns:a16="http://schemas.microsoft.com/office/drawing/2014/main" id="{83E3DBFC-BE3A-341D-FACA-17FD174A04CC}"/>
                  </a:ext>
                </a:extLst>
              </p:cNvPr>
              <p:cNvCxnSpPr>
                <a:cxnSpLocks/>
                <a:stCxn id="2" idx="2"/>
                <a:endCxn id="77" idx="1"/>
              </p:cNvCxnSpPr>
              <p:nvPr/>
            </p:nvCxnSpPr>
            <p:spPr>
              <a:xfrm>
                <a:off x="3286551" y="2750336"/>
                <a:ext cx="2080801" cy="117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DF27EDBC-2F1F-593E-5651-EC28507EBF11}"/>
                  </a:ext>
                </a:extLst>
              </p:cNvPr>
              <p:cNvSpPr txBox="1"/>
              <p:nvPr/>
            </p:nvSpPr>
            <p:spPr>
              <a:xfrm>
                <a:off x="3928889" y="2690540"/>
                <a:ext cx="1241225"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temporal</a:t>
                </a:r>
              </a:p>
            </p:txBody>
          </p:sp>
          <p:sp>
            <p:nvSpPr>
              <p:cNvPr id="77" name="TextBox 76">
                <a:extLst>
                  <a:ext uri="{FF2B5EF4-FFF2-40B4-BE49-F238E27FC236}">
                    <a16:creationId xmlns:a16="http://schemas.microsoft.com/office/drawing/2014/main" id="{79D01E05-7150-3D74-ACA2-0EA49246F0A2}"/>
                  </a:ext>
                </a:extLst>
              </p:cNvPr>
              <p:cNvSpPr txBox="1"/>
              <p:nvPr/>
            </p:nvSpPr>
            <p:spPr>
              <a:xfrm>
                <a:off x="5367352" y="2683355"/>
                <a:ext cx="1346103"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yesterday</a:t>
                </a:r>
              </a:p>
            </p:txBody>
          </p:sp>
          <p:cxnSp>
            <p:nvCxnSpPr>
              <p:cNvPr id="93" name="Straight Arrow Connector 92">
                <a:extLst>
                  <a:ext uri="{FF2B5EF4-FFF2-40B4-BE49-F238E27FC236}">
                    <a16:creationId xmlns:a16="http://schemas.microsoft.com/office/drawing/2014/main" id="{A88B8BD8-9B00-D99E-AE4F-285B7B301FB3}"/>
                  </a:ext>
                </a:extLst>
              </p:cNvPr>
              <p:cNvCxnSpPr>
                <a:cxnSpLocks/>
                <a:stCxn id="5" idx="2"/>
                <a:endCxn id="100" idx="0"/>
              </p:cNvCxnSpPr>
              <p:nvPr/>
            </p:nvCxnSpPr>
            <p:spPr>
              <a:xfrm flipH="1">
                <a:off x="2103382" y="3951564"/>
                <a:ext cx="679803" cy="617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4EFA7910-FCB6-BF92-6CC7-6111EEBF7E4E}"/>
                  </a:ext>
                </a:extLst>
              </p:cNvPr>
              <p:cNvSpPr txBox="1"/>
              <p:nvPr/>
            </p:nvSpPr>
            <p:spPr>
              <a:xfrm rot="2651607">
                <a:off x="1908725" y="4131679"/>
                <a:ext cx="1054683"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ref-person</a:t>
                </a:r>
              </a:p>
            </p:txBody>
          </p:sp>
          <p:sp>
            <p:nvSpPr>
              <p:cNvPr id="100" name="TextBox 99">
                <a:extLst>
                  <a:ext uri="{FF2B5EF4-FFF2-40B4-BE49-F238E27FC236}">
                    <a16:creationId xmlns:a16="http://schemas.microsoft.com/office/drawing/2014/main" id="{96CC26F4-69F3-2ED5-3B8E-BF618211EBDA}"/>
                  </a:ext>
                </a:extLst>
              </p:cNvPr>
              <p:cNvSpPr txBox="1"/>
              <p:nvPr/>
            </p:nvSpPr>
            <p:spPr>
              <a:xfrm>
                <a:off x="1693208" y="4569004"/>
                <a:ext cx="820347"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1st</a:t>
                </a:r>
              </a:p>
            </p:txBody>
          </p:sp>
          <p:sp>
            <p:nvSpPr>
              <p:cNvPr id="107" name="TextBox 106">
                <a:extLst>
                  <a:ext uri="{FF2B5EF4-FFF2-40B4-BE49-F238E27FC236}">
                    <a16:creationId xmlns:a16="http://schemas.microsoft.com/office/drawing/2014/main" id="{B11DFA0B-DBB5-6B4B-38A6-3F390ACE7734}"/>
                  </a:ext>
                </a:extLst>
              </p:cNvPr>
              <p:cNvSpPr txBox="1"/>
              <p:nvPr/>
            </p:nvSpPr>
            <p:spPr>
              <a:xfrm rot="20093938">
                <a:off x="3669225" y="2972139"/>
                <a:ext cx="552538" cy="646331"/>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PARTICIPANT2</a:t>
                </a:r>
              </a:p>
            </p:txBody>
          </p:sp>
          <p:sp>
            <p:nvSpPr>
              <p:cNvPr id="109" name="TextBox 108">
                <a:extLst>
                  <a:ext uri="{FF2B5EF4-FFF2-40B4-BE49-F238E27FC236}">
                    <a16:creationId xmlns:a16="http://schemas.microsoft.com/office/drawing/2014/main" id="{2092BDDC-CA76-F602-2456-F22F40902B5E}"/>
                  </a:ext>
                </a:extLst>
              </p:cNvPr>
              <p:cNvSpPr txBox="1"/>
              <p:nvPr/>
            </p:nvSpPr>
            <p:spPr>
              <a:xfrm>
                <a:off x="3510327" y="3560077"/>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region</a:t>
                </a:r>
              </a:p>
            </p:txBody>
          </p:sp>
          <p:cxnSp>
            <p:nvCxnSpPr>
              <p:cNvPr id="111" name="Straight Arrow Connector 110">
                <a:extLst>
                  <a:ext uri="{FF2B5EF4-FFF2-40B4-BE49-F238E27FC236}">
                    <a16:creationId xmlns:a16="http://schemas.microsoft.com/office/drawing/2014/main" id="{041EF607-3B35-3E45-040B-AA8C6769ED28}"/>
                  </a:ext>
                </a:extLst>
              </p:cNvPr>
              <p:cNvCxnSpPr>
                <a:cxnSpLocks/>
                <a:stCxn id="5" idx="2"/>
                <a:endCxn id="113" idx="0"/>
              </p:cNvCxnSpPr>
              <p:nvPr/>
            </p:nvCxnSpPr>
            <p:spPr>
              <a:xfrm>
                <a:off x="2783185" y="3951564"/>
                <a:ext cx="402959" cy="11095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2" name="TextBox 111">
                <a:extLst>
                  <a:ext uri="{FF2B5EF4-FFF2-40B4-BE49-F238E27FC236}">
                    <a16:creationId xmlns:a16="http://schemas.microsoft.com/office/drawing/2014/main" id="{EDC12BF9-2BDF-C394-D23C-78B82C434E65}"/>
                  </a:ext>
                </a:extLst>
              </p:cNvPr>
              <p:cNvSpPr txBox="1"/>
              <p:nvPr/>
            </p:nvSpPr>
            <p:spPr>
              <a:xfrm rot="21062895">
                <a:off x="2506403" y="4564975"/>
                <a:ext cx="1054683"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ref-number</a:t>
                </a:r>
              </a:p>
            </p:txBody>
          </p:sp>
          <p:sp>
            <p:nvSpPr>
              <p:cNvPr id="113" name="TextBox 112">
                <a:extLst>
                  <a:ext uri="{FF2B5EF4-FFF2-40B4-BE49-F238E27FC236}">
                    <a16:creationId xmlns:a16="http://schemas.microsoft.com/office/drawing/2014/main" id="{711054C0-634D-9136-C191-239203454B07}"/>
                  </a:ext>
                </a:extLst>
              </p:cNvPr>
              <p:cNvSpPr txBox="1"/>
              <p:nvPr/>
            </p:nvSpPr>
            <p:spPr>
              <a:xfrm>
                <a:off x="2530966" y="5061083"/>
                <a:ext cx="1310356"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singular</a:t>
                </a:r>
              </a:p>
            </p:txBody>
          </p:sp>
          <p:sp>
            <p:nvSpPr>
              <p:cNvPr id="124" name="TextBox 123">
                <a:extLst>
                  <a:ext uri="{FF2B5EF4-FFF2-40B4-BE49-F238E27FC236}">
                    <a16:creationId xmlns:a16="http://schemas.microsoft.com/office/drawing/2014/main" id="{E54B84EB-1B72-6A05-90EA-0373EE7375E0}"/>
                  </a:ext>
                </a:extLst>
              </p:cNvPr>
              <p:cNvSpPr txBox="1"/>
              <p:nvPr/>
            </p:nvSpPr>
            <p:spPr>
              <a:xfrm>
                <a:off x="4771305" y="3546757"/>
                <a:ext cx="1606061"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region</a:t>
                </a:r>
              </a:p>
            </p:txBody>
          </p:sp>
          <p:cxnSp>
            <p:nvCxnSpPr>
              <p:cNvPr id="126" name="Straight Arrow Connector 125">
                <a:extLst>
                  <a:ext uri="{FF2B5EF4-FFF2-40B4-BE49-F238E27FC236}">
                    <a16:creationId xmlns:a16="http://schemas.microsoft.com/office/drawing/2014/main" id="{ABDFE3AE-8B67-DC6C-EABA-5F9439AC7914}"/>
                  </a:ext>
                </a:extLst>
              </p:cNvPr>
              <p:cNvCxnSpPr>
                <a:cxnSpLocks/>
                <a:stCxn id="124" idx="2"/>
                <a:endCxn id="51" idx="0"/>
              </p:cNvCxnSpPr>
              <p:nvPr/>
            </p:nvCxnSpPr>
            <p:spPr>
              <a:xfrm flipH="1">
                <a:off x="5551941" y="3916089"/>
                <a:ext cx="22395" cy="10979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7" name="TextBox 126">
                <a:extLst>
                  <a:ext uri="{FF2B5EF4-FFF2-40B4-BE49-F238E27FC236}">
                    <a16:creationId xmlns:a16="http://schemas.microsoft.com/office/drawing/2014/main" id="{40121308-E318-6E99-AA5D-3C023E343708}"/>
                  </a:ext>
                </a:extLst>
              </p:cNvPr>
              <p:cNvSpPr txBox="1"/>
              <p:nvPr/>
            </p:nvSpPr>
            <p:spPr>
              <a:xfrm rot="158645">
                <a:off x="5253173" y="4301193"/>
                <a:ext cx="691627"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name</a:t>
                </a:r>
              </a:p>
            </p:txBody>
          </p:sp>
          <p:cxnSp>
            <p:nvCxnSpPr>
              <p:cNvPr id="136" name="Straight Arrow Connector 135">
                <a:extLst>
                  <a:ext uri="{FF2B5EF4-FFF2-40B4-BE49-F238E27FC236}">
                    <a16:creationId xmlns:a16="http://schemas.microsoft.com/office/drawing/2014/main" id="{9A1BE3BC-2B32-783A-9471-0466412A92DE}"/>
                  </a:ext>
                </a:extLst>
              </p:cNvPr>
              <p:cNvCxnSpPr>
                <a:cxnSpLocks/>
                <a:stCxn id="2" idx="2"/>
                <a:endCxn id="138" idx="0"/>
              </p:cNvCxnSpPr>
              <p:nvPr/>
            </p:nvCxnSpPr>
            <p:spPr>
              <a:xfrm flipH="1">
                <a:off x="1353511" y="2750336"/>
                <a:ext cx="1933040" cy="8337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7" name="TextBox 136">
                <a:extLst>
                  <a:ext uri="{FF2B5EF4-FFF2-40B4-BE49-F238E27FC236}">
                    <a16:creationId xmlns:a16="http://schemas.microsoft.com/office/drawing/2014/main" id="{BE47A494-2C54-B408-43BD-FDE5EEDD68C7}"/>
                  </a:ext>
                </a:extLst>
              </p:cNvPr>
              <p:cNvSpPr txBox="1"/>
              <p:nvPr/>
            </p:nvSpPr>
            <p:spPr>
              <a:xfrm rot="1797106">
                <a:off x="1788289" y="3035366"/>
                <a:ext cx="877258" cy="276999"/>
              </a:xfrm>
              <a:prstGeom prst="rect">
                <a:avLst/>
              </a:prstGeom>
              <a:solidFill>
                <a:schemeClr val="bg1"/>
              </a:solidFill>
            </p:spPr>
            <p:txBody>
              <a:bodyPr wrap="square" rtlCol="0">
                <a:spAutoFit/>
              </a:bodyPr>
              <a:lstStyle/>
              <a:p>
                <a:pPr algn="ctr"/>
                <a:r>
                  <a:rPr lang="en-US" sz="1200" dirty="0">
                    <a:latin typeface="Consolas" panose="020B0609020204030204" pitchFamily="49" charset="0"/>
                    <a:cs typeface="Consolas" panose="020B0609020204030204" pitchFamily="49" charset="0"/>
                  </a:rPr>
                  <a:t>aspect</a:t>
                </a:r>
              </a:p>
            </p:txBody>
          </p:sp>
          <p:sp>
            <p:nvSpPr>
              <p:cNvPr id="138" name="TextBox 137">
                <a:extLst>
                  <a:ext uri="{FF2B5EF4-FFF2-40B4-BE49-F238E27FC236}">
                    <a16:creationId xmlns:a16="http://schemas.microsoft.com/office/drawing/2014/main" id="{89B7274D-2596-E6D1-AEAF-659DBDB40F00}"/>
                  </a:ext>
                </a:extLst>
              </p:cNvPr>
              <p:cNvSpPr txBox="1"/>
              <p:nvPr/>
            </p:nvSpPr>
            <p:spPr>
              <a:xfrm>
                <a:off x="680459" y="3584121"/>
                <a:ext cx="1346103" cy="369332"/>
              </a:xfrm>
              <a:prstGeom prst="rect">
                <a:avLst/>
              </a:prstGeom>
              <a:noFill/>
            </p:spPr>
            <p:txBody>
              <a:bodyPr wrap="square" rtlCol="0">
                <a:spAutoFit/>
              </a:bodyPr>
              <a:lstStyle/>
              <a:p>
                <a:pPr algn="ctr"/>
                <a:r>
                  <a:rPr lang="en-US" dirty="0">
                    <a:latin typeface="Consolas" panose="020B0609020204030204" pitchFamily="49" charset="0"/>
                    <a:cs typeface="Consolas" panose="020B0609020204030204" pitchFamily="49" charset="0"/>
                  </a:rPr>
                  <a:t>process</a:t>
                </a:r>
              </a:p>
            </p:txBody>
          </p:sp>
        </p:grpSp>
        <p:cxnSp>
          <p:nvCxnSpPr>
            <p:cNvPr id="156" name="Straight Arrow Connector 155">
              <a:extLst>
                <a:ext uri="{FF2B5EF4-FFF2-40B4-BE49-F238E27FC236}">
                  <a16:creationId xmlns:a16="http://schemas.microsoft.com/office/drawing/2014/main" id="{E85CE696-F24C-FD60-C831-109FCDD9B48E}"/>
                </a:ext>
              </a:extLst>
            </p:cNvPr>
            <p:cNvCxnSpPr>
              <a:cxnSpLocks/>
              <a:stCxn id="4" idx="2"/>
            </p:cNvCxnSpPr>
            <p:nvPr/>
          </p:nvCxnSpPr>
          <p:spPr>
            <a:xfrm flipH="1">
              <a:off x="3191084" y="1310228"/>
              <a:ext cx="3139897" cy="15619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DC2CB112-8547-CCD8-2E02-C7D73B45A304}"/>
                </a:ext>
              </a:extLst>
            </p:cNvPr>
            <p:cNvSpPr txBox="1"/>
            <p:nvPr/>
          </p:nvSpPr>
          <p:spPr>
            <a:xfrm rot="19965851">
              <a:off x="3712209" y="1617242"/>
              <a:ext cx="2300845" cy="892552"/>
            </a:xfrm>
            <a:prstGeom prst="rect">
              <a:avLst/>
            </a:prstGeom>
            <a:solidFill>
              <a:schemeClr val="bg1"/>
            </a:solidFill>
          </p:spPr>
          <p:txBody>
            <a:bodyPr wrap="square" rtlCol="0">
              <a:spAutoFit/>
            </a:bodyPr>
            <a:lstStyle/>
            <a:p>
              <a:pPr algn="ctr"/>
              <a:r>
                <a:rPr lang="en-US" sz="2000" b="1" dirty="0">
                  <a:latin typeface="Helvetica" pitchFamily="2" charset="0"/>
                </a:rPr>
                <a:t>Uniform Meaning </a:t>
              </a:r>
            </a:p>
            <a:p>
              <a:pPr algn="ctr"/>
              <a:r>
                <a:rPr lang="en-US" sz="2000" b="1" dirty="0">
                  <a:latin typeface="Helvetica" pitchFamily="2" charset="0"/>
                </a:rPr>
                <a:t>Representation</a:t>
              </a:r>
            </a:p>
            <a:p>
              <a:pPr algn="ctr"/>
              <a:r>
                <a:rPr lang="en-US" sz="1200" dirty="0">
                  <a:latin typeface="Helvetica" pitchFamily="2" charset="0"/>
                  <a:hlinkClick r:id="rId2"/>
                </a:rPr>
                <a:t>Van </a:t>
              </a:r>
              <a:r>
                <a:rPr lang="en-US" sz="1200" dirty="0" err="1">
                  <a:latin typeface="Helvetica" pitchFamily="2" charset="0"/>
                  <a:hlinkClick r:id="rId2"/>
                </a:rPr>
                <a:t>Gysel</a:t>
              </a:r>
              <a:r>
                <a:rPr lang="en-US" sz="1200" dirty="0">
                  <a:latin typeface="Helvetica" pitchFamily="2" charset="0"/>
                  <a:hlinkClick r:id="rId2"/>
                </a:rPr>
                <a:t> et al. 2021</a:t>
              </a:r>
              <a:endParaRPr lang="en-US" sz="1200" dirty="0">
                <a:latin typeface="Helvetica" pitchFamily="2" charset="0"/>
              </a:endParaRPr>
            </a:p>
          </p:txBody>
        </p:sp>
      </p:grpSp>
      <p:grpSp>
        <p:nvGrpSpPr>
          <p:cNvPr id="165" name="Group 164">
            <a:extLst>
              <a:ext uri="{FF2B5EF4-FFF2-40B4-BE49-F238E27FC236}">
                <a16:creationId xmlns:a16="http://schemas.microsoft.com/office/drawing/2014/main" id="{592AB806-A2C4-3EE1-F7FF-5A39D69BB7FA}"/>
              </a:ext>
            </a:extLst>
          </p:cNvPr>
          <p:cNvGrpSpPr/>
          <p:nvPr/>
        </p:nvGrpSpPr>
        <p:grpSpPr>
          <a:xfrm>
            <a:off x="3299483" y="708443"/>
            <a:ext cx="7502793" cy="2588277"/>
            <a:chOff x="2592902" y="1001363"/>
            <a:chExt cx="7502793" cy="2588277"/>
          </a:xfrm>
        </p:grpSpPr>
        <p:pic>
          <p:nvPicPr>
            <p:cNvPr id="160" name="Picture 159" descr="A screenshot of a travel application&#10;&#10;Description automatically generated">
              <a:extLst>
                <a:ext uri="{FF2B5EF4-FFF2-40B4-BE49-F238E27FC236}">
                  <a16:creationId xmlns:a16="http://schemas.microsoft.com/office/drawing/2014/main" id="{EA295408-6B5C-2C7C-C8DA-D79A69AFAACC}"/>
                </a:ext>
              </a:extLst>
            </p:cNvPr>
            <p:cNvPicPr>
              <a:picLocks noChangeAspect="1"/>
            </p:cNvPicPr>
            <p:nvPr/>
          </p:nvPicPr>
          <p:blipFill>
            <a:blip r:embed="rId3"/>
            <a:stretch>
              <a:fillRect/>
            </a:stretch>
          </p:blipFill>
          <p:spPr>
            <a:xfrm>
              <a:off x="5482392" y="1001363"/>
              <a:ext cx="4613303" cy="2588277"/>
            </a:xfrm>
            <a:prstGeom prst="rect">
              <a:avLst/>
            </a:prstGeom>
            <a:ln w="28575">
              <a:solidFill>
                <a:schemeClr val="tx1"/>
              </a:solidFill>
            </a:ln>
          </p:spPr>
        </p:pic>
        <p:cxnSp>
          <p:nvCxnSpPr>
            <p:cNvPr id="161" name="Straight Arrow Connector 160">
              <a:extLst>
                <a:ext uri="{FF2B5EF4-FFF2-40B4-BE49-F238E27FC236}">
                  <a16:creationId xmlns:a16="http://schemas.microsoft.com/office/drawing/2014/main" id="{409B5561-EA66-08C2-8E31-DBF3BBAFEFB0}"/>
                </a:ext>
              </a:extLst>
            </p:cNvPr>
            <p:cNvCxnSpPr>
              <a:cxnSpLocks/>
              <a:stCxn id="2" idx="3"/>
              <a:endCxn id="160" idx="1"/>
            </p:cNvCxnSpPr>
            <p:nvPr/>
          </p:nvCxnSpPr>
          <p:spPr>
            <a:xfrm flipV="1">
              <a:off x="2592902" y="2295502"/>
              <a:ext cx="2889490" cy="5879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B40244AD-97C0-36AC-5B50-A84815276FA4}"/>
                </a:ext>
              </a:extLst>
            </p:cNvPr>
            <p:cNvSpPr txBox="1"/>
            <p:nvPr/>
          </p:nvSpPr>
          <p:spPr>
            <a:xfrm rot="20905352">
              <a:off x="3476274" y="2285009"/>
              <a:ext cx="1481836" cy="584775"/>
            </a:xfrm>
            <a:prstGeom prst="rect">
              <a:avLst/>
            </a:prstGeom>
            <a:solidFill>
              <a:schemeClr val="bg1"/>
            </a:solidFill>
          </p:spPr>
          <p:txBody>
            <a:bodyPr wrap="square" rtlCol="0">
              <a:spAutoFit/>
            </a:bodyPr>
            <a:lstStyle/>
            <a:p>
              <a:pPr algn="ctr"/>
              <a:r>
                <a:rPr lang="en-US" sz="2000" b="1" dirty="0" err="1">
                  <a:latin typeface="Helvetica" pitchFamily="2" charset="0"/>
                </a:rPr>
                <a:t>PropBank</a:t>
              </a:r>
              <a:endParaRPr lang="en-US" sz="2000" b="1" dirty="0">
                <a:latin typeface="Helvetica" pitchFamily="2" charset="0"/>
              </a:endParaRPr>
            </a:p>
            <a:p>
              <a:pPr algn="ctr"/>
              <a:r>
                <a:rPr lang="en-US" sz="1200" dirty="0">
                  <a:latin typeface="Helvetica" pitchFamily="2" charset="0"/>
                  <a:hlinkClick r:id="rId4"/>
                </a:rPr>
                <a:t>Palmer et al. 2005</a:t>
              </a:r>
              <a:endParaRPr lang="en-US" sz="1200" dirty="0">
                <a:latin typeface="Helvetica" pitchFamily="2" charset="0"/>
              </a:endParaRPr>
            </a:p>
          </p:txBody>
        </p:sp>
      </p:grpSp>
      <p:grpSp>
        <p:nvGrpSpPr>
          <p:cNvPr id="190" name="Group 189">
            <a:extLst>
              <a:ext uri="{FF2B5EF4-FFF2-40B4-BE49-F238E27FC236}">
                <a16:creationId xmlns:a16="http://schemas.microsoft.com/office/drawing/2014/main" id="{4D89BCB8-9015-5BC6-F90A-A94C55B2564F}"/>
              </a:ext>
            </a:extLst>
          </p:cNvPr>
          <p:cNvGrpSpPr/>
          <p:nvPr/>
        </p:nvGrpSpPr>
        <p:grpSpPr>
          <a:xfrm>
            <a:off x="8535997" y="2002582"/>
            <a:ext cx="3716271" cy="4735834"/>
            <a:chOff x="8535997" y="2002582"/>
            <a:chExt cx="3716271" cy="4735834"/>
          </a:xfrm>
        </p:grpSpPr>
        <p:cxnSp>
          <p:nvCxnSpPr>
            <p:cNvPr id="175" name="Elbow Connector 174">
              <a:extLst>
                <a:ext uri="{FF2B5EF4-FFF2-40B4-BE49-F238E27FC236}">
                  <a16:creationId xmlns:a16="http://schemas.microsoft.com/office/drawing/2014/main" id="{9E3C2621-5299-C153-A498-E19CE5222F35}"/>
                </a:ext>
              </a:extLst>
            </p:cNvPr>
            <p:cNvCxnSpPr>
              <a:cxnSpLocks/>
              <a:stCxn id="160" idx="3"/>
              <a:endCxn id="170" idx="3"/>
            </p:cNvCxnSpPr>
            <p:nvPr/>
          </p:nvCxnSpPr>
          <p:spPr>
            <a:xfrm>
              <a:off x="10802276" y="2002582"/>
              <a:ext cx="845625" cy="3081126"/>
            </a:xfrm>
            <a:prstGeom prst="bentConnector3">
              <a:avLst>
                <a:gd name="adj1" fmla="val 145055"/>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634FDC77-6EC4-5856-A70E-CBB4B70A2FCE}"/>
                </a:ext>
              </a:extLst>
            </p:cNvPr>
            <p:cNvSpPr txBox="1"/>
            <p:nvPr/>
          </p:nvSpPr>
          <p:spPr>
            <a:xfrm rot="5400000">
              <a:off x="11162040" y="3319891"/>
              <a:ext cx="1595681" cy="584775"/>
            </a:xfrm>
            <a:prstGeom prst="rect">
              <a:avLst/>
            </a:prstGeom>
            <a:solidFill>
              <a:schemeClr val="bg1"/>
            </a:solidFill>
          </p:spPr>
          <p:txBody>
            <a:bodyPr wrap="square" rtlCol="0">
              <a:spAutoFit/>
            </a:bodyPr>
            <a:lstStyle/>
            <a:p>
              <a:pPr algn="ctr"/>
              <a:r>
                <a:rPr lang="en-US" sz="2000" b="1" dirty="0" err="1">
                  <a:latin typeface="Helvetica" pitchFamily="2" charset="0"/>
                </a:rPr>
                <a:t>VerbNet</a:t>
              </a:r>
              <a:endParaRPr lang="en-US" sz="2000" b="1" dirty="0">
                <a:latin typeface="Helvetica" pitchFamily="2" charset="0"/>
              </a:endParaRPr>
            </a:p>
            <a:p>
              <a:pPr algn="ctr"/>
              <a:r>
                <a:rPr lang="en-US" sz="1200" dirty="0">
                  <a:latin typeface="Helvetica" pitchFamily="2" charset="0"/>
                  <a:hlinkClick r:id="rId5"/>
                </a:rPr>
                <a:t>Kipper-Schuler 2005</a:t>
              </a:r>
              <a:endParaRPr lang="en-US" sz="1200" dirty="0">
                <a:latin typeface="Helvetica" pitchFamily="2" charset="0"/>
              </a:endParaRPr>
            </a:p>
          </p:txBody>
        </p:sp>
        <p:pic>
          <p:nvPicPr>
            <p:cNvPr id="170" name="Picture 169" descr="A screenshot of a computer&#10;&#10;Description automatically generated">
              <a:extLst>
                <a:ext uri="{FF2B5EF4-FFF2-40B4-BE49-F238E27FC236}">
                  <a16:creationId xmlns:a16="http://schemas.microsoft.com/office/drawing/2014/main" id="{E5A62A64-E859-7776-B942-F128B31A981B}"/>
                </a:ext>
              </a:extLst>
            </p:cNvPr>
            <p:cNvPicPr>
              <a:picLocks noChangeAspect="1"/>
            </p:cNvPicPr>
            <p:nvPr/>
          </p:nvPicPr>
          <p:blipFill>
            <a:blip r:embed="rId6"/>
            <a:stretch>
              <a:fillRect/>
            </a:stretch>
          </p:blipFill>
          <p:spPr>
            <a:xfrm>
              <a:off x="8535997" y="3429000"/>
              <a:ext cx="3111904" cy="3309416"/>
            </a:xfrm>
            <a:prstGeom prst="rect">
              <a:avLst/>
            </a:prstGeom>
            <a:ln w="28575">
              <a:solidFill>
                <a:schemeClr val="tx1"/>
              </a:solidFill>
            </a:ln>
          </p:spPr>
        </p:pic>
      </p:grpSp>
      <p:grpSp>
        <p:nvGrpSpPr>
          <p:cNvPr id="188" name="Group 187">
            <a:extLst>
              <a:ext uri="{FF2B5EF4-FFF2-40B4-BE49-F238E27FC236}">
                <a16:creationId xmlns:a16="http://schemas.microsoft.com/office/drawing/2014/main" id="{21A2B796-B40A-B4EF-9509-579A9557CE41}"/>
              </a:ext>
            </a:extLst>
          </p:cNvPr>
          <p:cNvGrpSpPr/>
          <p:nvPr/>
        </p:nvGrpSpPr>
        <p:grpSpPr>
          <a:xfrm>
            <a:off x="5467225" y="3429000"/>
            <a:ext cx="6180324" cy="3309416"/>
            <a:chOff x="5467577" y="3429000"/>
            <a:chExt cx="6180324" cy="3309416"/>
          </a:xfrm>
        </p:grpSpPr>
        <p:sp>
          <p:nvSpPr>
            <p:cNvPr id="184" name="Rectangle 183">
              <a:extLst>
                <a:ext uri="{FF2B5EF4-FFF2-40B4-BE49-F238E27FC236}">
                  <a16:creationId xmlns:a16="http://schemas.microsoft.com/office/drawing/2014/main" id="{0189AE85-B86F-C816-81C7-355C7C3F6184}"/>
                </a:ext>
              </a:extLst>
            </p:cNvPr>
            <p:cNvSpPr/>
            <p:nvPr/>
          </p:nvSpPr>
          <p:spPr>
            <a:xfrm>
              <a:off x="8535997" y="3429000"/>
              <a:ext cx="3111904" cy="3309416"/>
            </a:xfrm>
            <a:prstGeom prst="rect">
              <a:avLst/>
            </a:prstGeom>
            <a:solidFill>
              <a:schemeClr val="bg1">
                <a:alpha val="5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A close-up of a text&#10;&#10;Description automatically generated">
              <a:extLst>
                <a:ext uri="{FF2B5EF4-FFF2-40B4-BE49-F238E27FC236}">
                  <a16:creationId xmlns:a16="http://schemas.microsoft.com/office/drawing/2014/main" id="{656403B6-E056-50FB-F8CE-6D31AE91A5A1}"/>
                </a:ext>
              </a:extLst>
            </p:cNvPr>
            <p:cNvPicPr>
              <a:picLocks noChangeAspect="1"/>
            </p:cNvPicPr>
            <p:nvPr/>
          </p:nvPicPr>
          <p:blipFill>
            <a:blip r:embed="rId7"/>
            <a:stretch>
              <a:fillRect/>
            </a:stretch>
          </p:blipFill>
          <p:spPr>
            <a:xfrm>
              <a:off x="5467577" y="3555356"/>
              <a:ext cx="5359400" cy="1879600"/>
            </a:xfrm>
            <a:prstGeom prst="rect">
              <a:avLst/>
            </a:prstGeom>
            <a:ln w="28575">
              <a:solidFill>
                <a:schemeClr val="tx1"/>
              </a:solidFill>
            </a:ln>
          </p:spPr>
        </p:pic>
        <p:sp>
          <p:nvSpPr>
            <p:cNvPr id="182" name="Rectangle 181">
              <a:extLst>
                <a:ext uri="{FF2B5EF4-FFF2-40B4-BE49-F238E27FC236}">
                  <a16:creationId xmlns:a16="http://schemas.microsoft.com/office/drawing/2014/main" id="{1C69DA35-259D-81F5-0679-F63D9B0113A8}"/>
                </a:ext>
              </a:extLst>
            </p:cNvPr>
            <p:cNvSpPr/>
            <p:nvPr/>
          </p:nvSpPr>
          <p:spPr>
            <a:xfrm>
              <a:off x="9589476" y="6192137"/>
              <a:ext cx="1910862" cy="525185"/>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a:extLst>
                <a:ext uri="{FF2B5EF4-FFF2-40B4-BE49-F238E27FC236}">
                  <a16:creationId xmlns:a16="http://schemas.microsoft.com/office/drawing/2014/main" id="{18B3ADBA-9C4B-1709-BE4A-424D29C25CC9}"/>
                </a:ext>
              </a:extLst>
            </p:cNvPr>
            <p:cNvCxnSpPr>
              <a:stCxn id="182" idx="0"/>
              <a:endCxn id="181" idx="2"/>
            </p:cNvCxnSpPr>
            <p:nvPr/>
          </p:nvCxnSpPr>
          <p:spPr>
            <a:xfrm flipH="1" flipV="1">
              <a:off x="8147277" y="5434956"/>
              <a:ext cx="2397630" cy="757181"/>
            </a:xfrm>
            <a:prstGeom prst="line">
              <a:avLst/>
            </a:prstGeom>
            <a:ln w="28575">
              <a:prstDash val="sysDot"/>
            </a:ln>
          </p:spPr>
          <p:style>
            <a:lnRef idx="1">
              <a:schemeClr val="dk1"/>
            </a:lnRef>
            <a:fillRef idx="0">
              <a:schemeClr val="dk1"/>
            </a:fillRef>
            <a:effectRef idx="0">
              <a:schemeClr val="dk1"/>
            </a:effectRef>
            <a:fontRef idx="minor">
              <a:schemeClr val="tx1"/>
            </a:fontRef>
          </p:style>
        </p:cxnSp>
      </p:grpSp>
      <p:grpSp>
        <p:nvGrpSpPr>
          <p:cNvPr id="194" name="Group 193">
            <a:extLst>
              <a:ext uri="{FF2B5EF4-FFF2-40B4-BE49-F238E27FC236}">
                <a16:creationId xmlns:a16="http://schemas.microsoft.com/office/drawing/2014/main" id="{1C6C8BE0-DA95-93C7-D0D0-E061D5625C00}"/>
              </a:ext>
            </a:extLst>
          </p:cNvPr>
          <p:cNvGrpSpPr/>
          <p:nvPr/>
        </p:nvGrpSpPr>
        <p:grpSpPr>
          <a:xfrm>
            <a:off x="583931" y="5434955"/>
            <a:ext cx="7562995" cy="1085094"/>
            <a:chOff x="583931" y="5434955"/>
            <a:chExt cx="7562995" cy="1085094"/>
          </a:xfrm>
        </p:grpSpPr>
        <p:cxnSp>
          <p:nvCxnSpPr>
            <p:cNvPr id="193" name="Elbow Connector 192">
              <a:extLst>
                <a:ext uri="{FF2B5EF4-FFF2-40B4-BE49-F238E27FC236}">
                  <a16:creationId xmlns:a16="http://schemas.microsoft.com/office/drawing/2014/main" id="{1E7CD17F-C35B-F859-48B1-407407AFB8EA}"/>
                </a:ext>
              </a:extLst>
            </p:cNvPr>
            <p:cNvCxnSpPr>
              <a:stCxn id="181" idx="2"/>
              <a:endCxn id="191" idx="3"/>
            </p:cNvCxnSpPr>
            <p:nvPr/>
          </p:nvCxnSpPr>
          <p:spPr>
            <a:xfrm rot="5400000">
              <a:off x="6847715" y="4959228"/>
              <a:ext cx="823483" cy="1774938"/>
            </a:xfrm>
            <a:prstGeom prst="bentConnector2">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AFFECB1B-7BC9-631D-CC11-21AFFB419AC6}"/>
                </a:ext>
              </a:extLst>
            </p:cNvPr>
            <p:cNvSpPr txBox="1"/>
            <p:nvPr/>
          </p:nvSpPr>
          <p:spPr>
            <a:xfrm>
              <a:off x="583931" y="5996829"/>
              <a:ext cx="5788056"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was in </a:t>
              </a:r>
              <a:r>
                <a:rPr lang="en-US" sz="2800" dirty="0">
                  <a:solidFill>
                    <a:schemeClr val="accent1">
                      <a:lumMod val="75000"/>
                    </a:schemeClr>
                  </a:solidFill>
                  <a:latin typeface="Helvetica" pitchFamily="2" charset="0"/>
                </a:rPr>
                <a:t>Rochester</a:t>
              </a:r>
              <a:r>
                <a:rPr lang="en-US" sz="2800" dirty="0">
                  <a:latin typeface="Helvetica" pitchFamily="2" charset="0"/>
                </a:rPr>
                <a:t> yesterday.</a:t>
              </a:r>
            </a:p>
          </p:txBody>
        </p:sp>
      </p:grpSp>
    </p:spTree>
    <p:extLst>
      <p:ext uri="{BB962C8B-B14F-4D97-AF65-F5344CB8AC3E}">
        <p14:creationId xmlns:p14="http://schemas.microsoft.com/office/powerpoint/2010/main" val="198697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#1: Expense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Ontologies and annotated corpora are e</a:t>
              </a:r>
              <a:r>
                <a:rPr lang="en-US" sz="2800" dirty="0">
                  <a:effectLst/>
                  <a:latin typeface="Helvetica" pitchFamily="2" charset="0"/>
                  <a:ea typeface="Calibri" panose="020F0502020204030204" pitchFamily="34" charset="0"/>
                  <a:cs typeface="Times New Roman" panose="02020603050405020304" pitchFamily="18" charset="0"/>
                </a:rPr>
                <a:t>xpensive to build and maintain because they require highly trained experts.</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 Brittleness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Ontologies do not easily capture the ways in which context modulates the inferences that we draw.</a:t>
              </a:r>
              <a:endParaRPr lang="en-US" sz="2800" dirty="0">
                <a:latin typeface="Helvetica" pitchFamily="2" charset="0"/>
              </a:endParaRPr>
            </a:p>
          </p:txBody>
        </p:sp>
      </p:grpSp>
    </p:spTree>
    <p:extLst>
      <p:ext uri="{BB962C8B-B14F-4D97-AF65-F5344CB8AC3E}">
        <p14:creationId xmlns:p14="http://schemas.microsoft.com/office/powerpoint/2010/main" val="236327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Lack of Abstraction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Not clear how to determine an interesting set of inferences with which to represent a situation.</a:t>
              </a:r>
            </a:p>
          </p:txBody>
        </p:sp>
      </p:grpSp>
    </p:spTree>
    <p:extLst>
      <p:ext uri="{BB962C8B-B14F-4D97-AF65-F5344CB8AC3E}">
        <p14:creationId xmlns:p14="http://schemas.microsoft.com/office/powerpoint/2010/main" val="3000564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659559"/>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Ontologies as Representational Scaffolding</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244334"/>
            <a:ext cx="9296400" cy="1815882"/>
          </a:xfrm>
          <a:prstGeom prst="rect">
            <a:avLst/>
          </a:prstGeom>
          <a:noFill/>
        </p:spPr>
        <p:txBody>
          <a:bodyPr wrap="square" rtlCol="0">
            <a:spAutoFit/>
          </a:bodyPr>
          <a:lstStyle/>
          <a:p>
            <a:pPr marL="514350" indent="-514350">
              <a:buAutoNum type="arabicPeriod"/>
            </a:pPr>
            <a:r>
              <a:rPr lang="en-US" sz="2800" dirty="0">
                <a:latin typeface="Helvetica" pitchFamily="2" charset="0"/>
              </a:rPr>
              <a:t>Ontologies provide guidance about what the interesting, more abstract inferences are. </a:t>
            </a:r>
          </a:p>
          <a:p>
            <a:pPr marL="514350" indent="-514350">
              <a:buAutoNum type="arabicPeriod"/>
            </a:pPr>
            <a:r>
              <a:rPr lang="en-US" sz="2800" dirty="0">
                <a:latin typeface="Helvetica" pitchFamily="2" charset="0"/>
              </a:rPr>
              <a:t>These more abstract inferences are directly associated with a text, as in ontology-free approaches.</a:t>
            </a:r>
          </a:p>
        </p:txBody>
      </p:sp>
    </p:spTree>
    <p:extLst>
      <p:ext uri="{BB962C8B-B14F-4D97-AF65-F5344CB8AC3E}">
        <p14:creationId xmlns:p14="http://schemas.microsoft.com/office/powerpoint/2010/main" val="392205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Part 1: Light Scaffolding</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Highly abstract ontologies as light scaffolding for building sets of broadly applicable inference templates.</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Part 2: Heavy Scaffolding</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More concrete ontologies as heavy scaffolding for building sets of more targeted inference templates.</a:t>
              </a:r>
            </a:p>
          </p:txBody>
        </p:sp>
      </p:grpSp>
    </p:spTree>
    <p:extLst>
      <p:ext uri="{BB962C8B-B14F-4D97-AF65-F5344CB8AC3E}">
        <p14:creationId xmlns:p14="http://schemas.microsoft.com/office/powerpoint/2010/main" val="36373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2E141C-BEA1-E0DD-0E94-1D690F9616AD}"/>
              </a:ext>
            </a:extLst>
          </p:cNvPr>
          <p:cNvGrpSpPr/>
          <p:nvPr/>
        </p:nvGrpSpPr>
        <p:grpSpPr>
          <a:xfrm>
            <a:off x="1447800" y="2659559"/>
            <a:ext cx="9296400" cy="1969770"/>
            <a:chOff x="1447800" y="2659559"/>
            <a:chExt cx="9296400" cy="1969770"/>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659559"/>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Future Directions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244334"/>
              <a:ext cx="9296400" cy="1384995"/>
            </a:xfrm>
            <a:prstGeom prst="rect">
              <a:avLst/>
            </a:prstGeom>
            <a:noFill/>
          </p:spPr>
          <p:txBody>
            <a:bodyPr wrap="square" rtlCol="0">
              <a:spAutoFit/>
            </a:bodyPr>
            <a:lstStyle/>
            <a:p>
              <a:r>
                <a:rPr lang="en-US" sz="2800" dirty="0">
                  <a:latin typeface="Helvetica" pitchFamily="2" charset="0"/>
                </a:rPr>
                <a:t>Improve performance of cross-document argument extraction systems as a means to guide targeted inference selection for downstream annotation.</a:t>
              </a:r>
            </a:p>
          </p:txBody>
        </p:sp>
      </p:grpSp>
    </p:spTree>
    <p:extLst>
      <p:ext uri="{BB962C8B-B14F-4D97-AF65-F5344CB8AC3E}">
        <p14:creationId xmlns:p14="http://schemas.microsoft.com/office/powerpoint/2010/main" val="33265966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0E5B97D-4B18-F10E-EF01-D20AF3837508}"/>
              </a:ext>
            </a:extLst>
          </p:cNvPr>
          <p:cNvGrpSpPr/>
          <p:nvPr/>
        </p:nvGrpSpPr>
        <p:grpSpPr>
          <a:xfrm>
            <a:off x="1447800" y="2659559"/>
            <a:ext cx="9296400" cy="2400657"/>
            <a:chOff x="1447800" y="2659559"/>
            <a:chExt cx="9296400" cy="2400657"/>
          </a:xfrm>
        </p:grpSpPr>
        <p:sp>
          <p:nvSpPr>
            <p:cNvPr id="3" name="TextBox 2">
              <a:extLst>
                <a:ext uri="{FF2B5EF4-FFF2-40B4-BE49-F238E27FC236}">
                  <a16:creationId xmlns:a16="http://schemas.microsoft.com/office/drawing/2014/main" id="{CFE2A846-463F-736A-F7B4-247DF45184CF}"/>
                </a:ext>
              </a:extLst>
            </p:cNvPr>
            <p:cNvSpPr txBox="1"/>
            <p:nvPr/>
          </p:nvSpPr>
          <p:spPr>
            <a:xfrm>
              <a:off x="1447800" y="2659559"/>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Thanks!</a:t>
              </a:r>
            </a:p>
          </p:txBody>
        </p:sp>
        <p:sp>
          <p:nvSpPr>
            <p:cNvPr id="4" name="TextBox 3">
              <a:extLst>
                <a:ext uri="{FF2B5EF4-FFF2-40B4-BE49-F238E27FC236}">
                  <a16:creationId xmlns:a16="http://schemas.microsoft.com/office/drawing/2014/main" id="{1F7211BC-1422-6C38-B115-CAF1E174C076}"/>
                </a:ext>
              </a:extLst>
            </p:cNvPr>
            <p:cNvSpPr txBox="1"/>
            <p:nvPr/>
          </p:nvSpPr>
          <p:spPr>
            <a:xfrm>
              <a:off x="1447800" y="3244334"/>
              <a:ext cx="9296400" cy="1815882"/>
            </a:xfrm>
            <a:prstGeom prst="rect">
              <a:avLst/>
            </a:prstGeom>
            <a:noFill/>
          </p:spPr>
          <p:txBody>
            <a:bodyPr wrap="square" rtlCol="0">
              <a:spAutoFit/>
            </a:bodyPr>
            <a:lstStyle/>
            <a:p>
              <a:r>
                <a:rPr lang="en-US" sz="2800" dirty="0">
                  <a:latin typeface="Helvetica" pitchFamily="2" charset="0"/>
                </a:rPr>
                <a:t>Supported by NSF-BCS-2040831 (</a:t>
              </a:r>
              <a:r>
                <a:rPr lang="en-US" sz="2800" i="1" dirty="0">
                  <a:solidFill>
                    <a:srgbClr val="1B1B1B"/>
                  </a:solidFill>
                  <a:effectLst/>
                  <a:latin typeface="Verdana" panose="020B0604030504040204" pitchFamily="34" charset="0"/>
                </a:rPr>
                <a:t>Computational Modeling of the Internal Structure of Events</a:t>
              </a:r>
              <a:r>
                <a:rPr lang="en-US" sz="2800" dirty="0">
                  <a:latin typeface="Helvetica" pitchFamily="2" charset="0"/>
                </a:rPr>
                <a:t>), University of Rochester, JHU HLTCOE, DARPA AIDA, DARPA KAIROS, and IARPA BETTER.</a:t>
              </a:r>
            </a:p>
          </p:txBody>
        </p:sp>
      </p:grpSp>
    </p:spTree>
    <p:extLst>
      <p:ext uri="{BB962C8B-B14F-4D97-AF65-F5344CB8AC3E}">
        <p14:creationId xmlns:p14="http://schemas.microsoft.com/office/powerpoint/2010/main" val="31406649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829B086-9F54-E2BE-9B3F-2C0D279FEC74}"/>
              </a:ext>
            </a:extLst>
          </p:cNvPr>
          <p:cNvGrpSpPr/>
          <p:nvPr/>
        </p:nvGrpSpPr>
        <p:grpSpPr>
          <a:xfrm>
            <a:off x="372114" y="154136"/>
            <a:ext cx="1318115" cy="1561823"/>
            <a:chOff x="803102" y="2261119"/>
            <a:chExt cx="1983347" cy="2350050"/>
          </a:xfrm>
        </p:grpSpPr>
        <p:pic>
          <p:nvPicPr>
            <p:cNvPr id="4" name="Picture 2" descr="urriculum Vitae | Kyle Rawlins">
              <a:extLst>
                <a:ext uri="{FF2B5EF4-FFF2-40B4-BE49-F238E27FC236}">
                  <a16:creationId xmlns:a16="http://schemas.microsoft.com/office/drawing/2014/main" id="{1A885BF3-42DF-A3AA-0988-B8C29B1747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80" r="16621" b="4000"/>
            <a:stretch/>
          </p:blipFill>
          <p:spPr bwMode="auto">
            <a:xfrm>
              <a:off x="880616" y="2261119"/>
              <a:ext cx="1828319" cy="1833332"/>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173A51-BC8A-C433-877B-B7DF94AC46E3}"/>
                </a:ext>
              </a:extLst>
            </p:cNvPr>
            <p:cNvSpPr txBox="1"/>
            <p:nvPr/>
          </p:nvSpPr>
          <p:spPr>
            <a:xfrm>
              <a:off x="803102" y="4094451"/>
              <a:ext cx="1983347" cy="516718"/>
            </a:xfrm>
            <a:prstGeom prst="rect">
              <a:avLst/>
            </a:prstGeom>
            <a:noFill/>
          </p:spPr>
          <p:txBody>
            <a:bodyPr wrap="square" rtlCol="0">
              <a:spAutoFit/>
            </a:bodyPr>
            <a:lstStyle/>
            <a:p>
              <a:pPr algn="ctr"/>
              <a:r>
                <a:rPr lang="en-US" sz="1000" b="1" dirty="0">
                  <a:latin typeface="Verdana" charset="0"/>
                  <a:ea typeface="Verdana" charset="0"/>
                  <a:cs typeface="Verdana" charset="0"/>
                </a:rPr>
                <a:t>Kyle Rawlins</a:t>
              </a:r>
            </a:p>
            <a:p>
              <a:pPr algn="ctr"/>
              <a:r>
                <a:rPr lang="en-US" sz="1000" dirty="0">
                  <a:latin typeface="Verdana" charset="0"/>
                  <a:ea typeface="Verdana" charset="0"/>
                  <a:cs typeface="Verdana" charset="0"/>
                </a:rPr>
                <a:t>JHU</a:t>
              </a:r>
            </a:p>
          </p:txBody>
        </p:sp>
      </p:grpSp>
      <p:grpSp>
        <p:nvGrpSpPr>
          <p:cNvPr id="6" name="Group 5">
            <a:extLst>
              <a:ext uri="{FF2B5EF4-FFF2-40B4-BE49-F238E27FC236}">
                <a16:creationId xmlns:a16="http://schemas.microsoft.com/office/drawing/2014/main" id="{F56A5BE0-128D-DF10-EEFC-B721CCFC06CB}"/>
              </a:ext>
            </a:extLst>
          </p:cNvPr>
          <p:cNvGrpSpPr/>
          <p:nvPr/>
        </p:nvGrpSpPr>
        <p:grpSpPr>
          <a:xfrm>
            <a:off x="8705671" y="3460062"/>
            <a:ext cx="1717256" cy="1628466"/>
            <a:chOff x="2698670" y="2261119"/>
            <a:chExt cx="2583928" cy="2450327"/>
          </a:xfrm>
        </p:grpSpPr>
        <p:pic>
          <p:nvPicPr>
            <p:cNvPr id="7" name="Picture 3">
              <a:extLst>
                <a:ext uri="{FF2B5EF4-FFF2-40B4-BE49-F238E27FC236}">
                  <a16:creationId xmlns:a16="http://schemas.microsoft.com/office/drawing/2014/main" id="{91C1C4E5-C18B-BD08-D129-F4D6BA5B57EB}"/>
                </a:ext>
              </a:extLst>
            </p:cNvPr>
            <p:cNvPicPr>
              <a:picLocks noChangeAspect="1"/>
            </p:cNvPicPr>
            <p:nvPr/>
          </p:nvPicPr>
          <p:blipFill rotWithShape="1">
            <a:blip r:embed="rId4"/>
            <a:srcRect t="2631" b="2631"/>
            <a:stretch/>
          </p:blipFill>
          <p:spPr>
            <a:xfrm>
              <a:off x="3079572" y="2261119"/>
              <a:ext cx="1825773" cy="1827045"/>
            </a:xfrm>
            <a:prstGeom prst="ellipse">
              <a:avLst/>
            </a:prstGeom>
          </p:spPr>
        </p:pic>
        <p:sp>
          <p:nvSpPr>
            <p:cNvPr id="8" name="TextBox 7">
              <a:extLst>
                <a:ext uri="{FF2B5EF4-FFF2-40B4-BE49-F238E27FC236}">
                  <a16:creationId xmlns:a16="http://schemas.microsoft.com/office/drawing/2014/main" id="{134C9211-8E34-2ACA-A76C-3AACEA5BC008}"/>
                </a:ext>
              </a:extLst>
            </p:cNvPr>
            <p:cNvSpPr txBox="1"/>
            <p:nvPr/>
          </p:nvSpPr>
          <p:spPr>
            <a:xfrm>
              <a:off x="2698670" y="4109407"/>
              <a:ext cx="2583928"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Venkat Govindarajan</a:t>
              </a:r>
            </a:p>
            <a:p>
              <a:pPr algn="ctr"/>
              <a:r>
                <a:rPr lang="en-US" sz="1000" dirty="0">
                  <a:latin typeface="Verdana" charset="0"/>
                  <a:ea typeface="Verdana" charset="0"/>
                  <a:cs typeface="Verdana" charset="0"/>
                </a:rPr>
                <a:t>UT Austin</a:t>
              </a:r>
              <a:endParaRPr lang="en-US" sz="1000" b="1" dirty="0">
                <a:latin typeface="Verdana" charset="0"/>
                <a:ea typeface="Verdana" charset="0"/>
                <a:cs typeface="Verdana" charset="0"/>
              </a:endParaRPr>
            </a:p>
          </p:txBody>
        </p:sp>
      </p:grpSp>
      <p:grpSp>
        <p:nvGrpSpPr>
          <p:cNvPr id="9" name="Group 8">
            <a:extLst>
              <a:ext uri="{FF2B5EF4-FFF2-40B4-BE49-F238E27FC236}">
                <a16:creationId xmlns:a16="http://schemas.microsoft.com/office/drawing/2014/main" id="{395DEFE7-331A-8378-C94B-33F7ACEAC95A}"/>
              </a:ext>
            </a:extLst>
          </p:cNvPr>
          <p:cNvGrpSpPr/>
          <p:nvPr/>
        </p:nvGrpSpPr>
        <p:grpSpPr>
          <a:xfrm>
            <a:off x="372114" y="1775534"/>
            <a:ext cx="1318115" cy="1614349"/>
            <a:chOff x="5120208" y="2261119"/>
            <a:chExt cx="1983347" cy="2429085"/>
          </a:xfrm>
        </p:grpSpPr>
        <p:pic>
          <p:nvPicPr>
            <p:cNvPr id="10" name="Picture 2">
              <a:extLst>
                <a:ext uri="{FF2B5EF4-FFF2-40B4-BE49-F238E27FC236}">
                  <a16:creationId xmlns:a16="http://schemas.microsoft.com/office/drawing/2014/main" id="{77BAA351-D719-44B3-7B77-3AC631A3D69B}"/>
                </a:ext>
              </a:extLst>
            </p:cNvPr>
            <p:cNvPicPr>
              <a:picLocks noChangeAspect="1" noChangeArrowheads="1"/>
            </p:cNvPicPr>
            <p:nvPr/>
          </p:nvPicPr>
          <p:blipFill>
            <a:blip r:embed="rId5"/>
            <a:srcRect t="46" b="46"/>
            <a:stretch/>
          </p:blipFill>
          <p:spPr bwMode="auto">
            <a:xfrm>
              <a:off x="5197483" y="2261119"/>
              <a:ext cx="1828800" cy="1827107"/>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507B186-CE0E-0BCC-6E07-B475D03DDAB5}"/>
                </a:ext>
              </a:extLst>
            </p:cNvPr>
            <p:cNvSpPr txBox="1"/>
            <p:nvPr/>
          </p:nvSpPr>
          <p:spPr>
            <a:xfrm>
              <a:off x="5120208" y="4088165"/>
              <a:ext cx="1983347"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Sid Vashishtha</a:t>
              </a:r>
            </a:p>
            <a:p>
              <a:pPr algn="ctr"/>
              <a:r>
                <a:rPr lang="en-US" sz="1000" dirty="0">
                  <a:latin typeface="Verdana" charset="0"/>
                  <a:ea typeface="Verdana" charset="0"/>
                  <a:cs typeface="Verdana" charset="0"/>
                </a:rPr>
                <a:t>Rochester</a:t>
              </a:r>
              <a:endParaRPr lang="en-US" sz="1000" b="1" dirty="0">
                <a:latin typeface="Verdana" charset="0"/>
                <a:ea typeface="Verdana" charset="0"/>
                <a:cs typeface="Verdana" charset="0"/>
              </a:endParaRPr>
            </a:p>
          </p:txBody>
        </p:sp>
      </p:grpSp>
      <p:grpSp>
        <p:nvGrpSpPr>
          <p:cNvPr id="15" name="Group 14">
            <a:extLst>
              <a:ext uri="{FF2B5EF4-FFF2-40B4-BE49-F238E27FC236}">
                <a16:creationId xmlns:a16="http://schemas.microsoft.com/office/drawing/2014/main" id="{B4423D83-B354-3A52-CC0E-E5204499B74E}"/>
              </a:ext>
            </a:extLst>
          </p:cNvPr>
          <p:cNvGrpSpPr/>
          <p:nvPr/>
        </p:nvGrpSpPr>
        <p:grpSpPr>
          <a:xfrm>
            <a:off x="2094557" y="1837947"/>
            <a:ext cx="1318115" cy="1557645"/>
            <a:chOff x="9434939" y="2261181"/>
            <a:chExt cx="1983347" cy="2343763"/>
          </a:xfrm>
        </p:grpSpPr>
        <p:pic>
          <p:nvPicPr>
            <p:cNvPr id="16" name="Picture 15">
              <a:extLst>
                <a:ext uri="{FF2B5EF4-FFF2-40B4-BE49-F238E27FC236}">
                  <a16:creationId xmlns:a16="http://schemas.microsoft.com/office/drawing/2014/main" id="{1BE326C9-FFCE-F6FF-78A3-60B3F322A2AA}"/>
                </a:ext>
              </a:extLst>
            </p:cNvPr>
            <p:cNvPicPr>
              <a:picLocks noChangeAspect="1"/>
            </p:cNvPicPr>
            <p:nvPr/>
          </p:nvPicPr>
          <p:blipFill rotWithShape="1">
            <a:blip r:embed="rId6">
              <a:extLst>
                <a:ext uri="{28A0092B-C50C-407E-A947-70E740481C1C}">
                  <a14:useLocalDpi xmlns:a14="http://schemas.microsoft.com/office/drawing/2010/main" val="0"/>
                </a:ext>
              </a:extLst>
            </a:blip>
            <a:srcRect b="18053"/>
            <a:stretch/>
          </p:blipFill>
          <p:spPr>
            <a:xfrm>
              <a:off x="9513017" y="2261181"/>
              <a:ext cx="1827192" cy="1828800"/>
            </a:xfrm>
            <a:prstGeom prst="ellipse">
              <a:avLst/>
            </a:prstGeom>
          </p:spPr>
        </p:pic>
        <p:sp>
          <p:nvSpPr>
            <p:cNvPr id="17" name="TextBox 16">
              <a:extLst>
                <a:ext uri="{FF2B5EF4-FFF2-40B4-BE49-F238E27FC236}">
                  <a16:creationId xmlns:a16="http://schemas.microsoft.com/office/drawing/2014/main" id="{38FBDB12-79C6-EAFB-851F-938EE639AE23}"/>
                </a:ext>
              </a:extLst>
            </p:cNvPr>
            <p:cNvSpPr txBox="1"/>
            <p:nvPr/>
          </p:nvSpPr>
          <p:spPr>
            <a:xfrm>
              <a:off x="9434939" y="4088226"/>
              <a:ext cx="1983347" cy="516718"/>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Will Gantt</a:t>
              </a:r>
            </a:p>
            <a:p>
              <a:pPr algn="ctr"/>
              <a:r>
                <a:rPr lang="en-US" sz="1000" dirty="0">
                  <a:latin typeface="Verdana" charset="0"/>
                  <a:ea typeface="Verdana" charset="0"/>
                  <a:cs typeface="Verdana" charset="0"/>
                </a:rPr>
                <a:t>Rochester</a:t>
              </a:r>
              <a:endParaRPr lang="en-US" sz="1000" b="1" dirty="0">
                <a:latin typeface="Verdana" charset="0"/>
                <a:ea typeface="Verdana" charset="0"/>
                <a:cs typeface="Verdana" charset="0"/>
              </a:endParaRPr>
            </a:p>
          </p:txBody>
        </p:sp>
      </p:grpSp>
      <p:grpSp>
        <p:nvGrpSpPr>
          <p:cNvPr id="18" name="Group 17">
            <a:extLst>
              <a:ext uri="{FF2B5EF4-FFF2-40B4-BE49-F238E27FC236}">
                <a16:creationId xmlns:a16="http://schemas.microsoft.com/office/drawing/2014/main" id="{04C3145D-4C1E-D7EC-A6BC-F812AC0E5B62}"/>
              </a:ext>
            </a:extLst>
          </p:cNvPr>
          <p:cNvGrpSpPr/>
          <p:nvPr/>
        </p:nvGrpSpPr>
        <p:grpSpPr>
          <a:xfrm>
            <a:off x="1975860" y="5134935"/>
            <a:ext cx="1555509" cy="1629334"/>
            <a:chOff x="7300838" y="3084270"/>
            <a:chExt cx="2340550" cy="2451633"/>
          </a:xfrm>
        </p:grpSpPr>
        <p:pic>
          <p:nvPicPr>
            <p:cNvPr id="19" name="Picture 18">
              <a:extLst>
                <a:ext uri="{FF2B5EF4-FFF2-40B4-BE49-F238E27FC236}">
                  <a16:creationId xmlns:a16="http://schemas.microsoft.com/office/drawing/2014/main" id="{BA4599BA-6537-B5E9-B8EF-BB9B85B11661}"/>
                </a:ext>
              </a:extLst>
            </p:cNvPr>
            <p:cNvPicPr>
              <a:picLocks noChangeAspect="1"/>
            </p:cNvPicPr>
            <p:nvPr/>
          </p:nvPicPr>
          <p:blipFill rotWithShape="1">
            <a:blip r:embed="rId7"/>
            <a:srcRect t="2238" b="2238"/>
            <a:stretch/>
          </p:blipFill>
          <p:spPr>
            <a:xfrm>
              <a:off x="7600761" y="3084270"/>
              <a:ext cx="1828547" cy="1828800"/>
            </a:xfrm>
            <a:prstGeom prst="ellipse">
              <a:avLst/>
            </a:prstGeom>
          </p:spPr>
        </p:pic>
        <p:sp>
          <p:nvSpPr>
            <p:cNvPr id="20" name="TextBox 19">
              <a:extLst>
                <a:ext uri="{FF2B5EF4-FFF2-40B4-BE49-F238E27FC236}">
                  <a16:creationId xmlns:a16="http://schemas.microsoft.com/office/drawing/2014/main" id="{EC61B9A5-C72D-C555-653A-71FC104962A6}"/>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Elias Stengel-</a:t>
              </a:r>
              <a:r>
                <a:rPr lang="en-US" sz="1000" b="1" dirty="0" err="1">
                  <a:latin typeface="Verdana" charset="0"/>
                  <a:ea typeface="Verdana" charset="0"/>
                  <a:cs typeface="Verdana" charset="0"/>
                </a:rPr>
                <a:t>Eskin</a:t>
              </a:r>
              <a:endParaRPr lang="en-US" sz="1000" b="1" dirty="0">
                <a:latin typeface="Verdana" charset="0"/>
                <a:ea typeface="Verdana" charset="0"/>
                <a:cs typeface="Verdana" charset="0"/>
              </a:endParaRPr>
            </a:p>
            <a:p>
              <a:pPr algn="ctr"/>
              <a:r>
                <a:rPr lang="en-US" sz="1000" dirty="0">
                  <a:latin typeface="Verdana" charset="0"/>
                  <a:ea typeface="Verdana" charset="0"/>
                  <a:cs typeface="Verdana" charset="0"/>
                </a:rPr>
                <a:t>UNC Chapel Hill</a:t>
              </a:r>
              <a:endParaRPr lang="en-US" sz="1000" b="1" dirty="0">
                <a:latin typeface="Verdana" charset="0"/>
                <a:ea typeface="Verdana" charset="0"/>
                <a:cs typeface="Verdana" charset="0"/>
              </a:endParaRPr>
            </a:p>
          </p:txBody>
        </p:sp>
      </p:grpSp>
      <p:grpSp>
        <p:nvGrpSpPr>
          <p:cNvPr id="21" name="Group 20">
            <a:extLst>
              <a:ext uri="{FF2B5EF4-FFF2-40B4-BE49-F238E27FC236}">
                <a16:creationId xmlns:a16="http://schemas.microsoft.com/office/drawing/2014/main" id="{0058F818-E363-8B7D-0ABB-10752D60D1D0}"/>
              </a:ext>
            </a:extLst>
          </p:cNvPr>
          <p:cNvGrpSpPr/>
          <p:nvPr/>
        </p:nvGrpSpPr>
        <p:grpSpPr>
          <a:xfrm>
            <a:off x="3728674" y="1837947"/>
            <a:ext cx="1536103" cy="1560272"/>
            <a:chOff x="9084954" y="3672520"/>
            <a:chExt cx="2311349" cy="2347716"/>
          </a:xfrm>
        </p:grpSpPr>
        <p:pic>
          <p:nvPicPr>
            <p:cNvPr id="22" name="Picture 21">
              <a:extLst>
                <a:ext uri="{FF2B5EF4-FFF2-40B4-BE49-F238E27FC236}">
                  <a16:creationId xmlns:a16="http://schemas.microsoft.com/office/drawing/2014/main" id="{F567D722-E368-0CD3-59FD-E3478D858231}"/>
                </a:ext>
              </a:extLst>
            </p:cNvPr>
            <p:cNvPicPr>
              <a:picLocks noChangeAspect="1"/>
            </p:cNvPicPr>
            <p:nvPr/>
          </p:nvPicPr>
          <p:blipFill rotWithShape="1">
            <a:blip r:embed="rId8"/>
            <a:srcRect l="347" r="347"/>
            <a:stretch/>
          </p:blipFill>
          <p:spPr>
            <a:xfrm>
              <a:off x="9327033" y="3672520"/>
              <a:ext cx="1827193" cy="1828801"/>
            </a:xfrm>
            <a:prstGeom prst="ellipse">
              <a:avLst/>
            </a:prstGeom>
          </p:spPr>
        </p:pic>
        <p:sp>
          <p:nvSpPr>
            <p:cNvPr id="23" name="TextBox 22">
              <a:extLst>
                <a:ext uri="{FF2B5EF4-FFF2-40B4-BE49-F238E27FC236}">
                  <a16:creationId xmlns:a16="http://schemas.microsoft.com/office/drawing/2014/main" id="{A1F46663-9E22-7547-0832-6F13EDE81482}"/>
                </a:ext>
              </a:extLst>
            </p:cNvPr>
            <p:cNvSpPr txBox="1"/>
            <p:nvPr/>
          </p:nvSpPr>
          <p:spPr>
            <a:xfrm>
              <a:off x="9084954" y="5503518"/>
              <a:ext cx="2311349" cy="516718"/>
            </a:xfrm>
            <a:prstGeom prst="rect">
              <a:avLst/>
            </a:prstGeom>
            <a:noFill/>
          </p:spPr>
          <p:txBody>
            <a:bodyPr wrap="square" lIns="91440" tIns="45720" rIns="91440" bIns="45720" rtlCol="0" anchor="t">
              <a:spAutoFit/>
            </a:bodyPr>
            <a:lstStyle/>
            <a:p>
              <a:pPr algn="ctr"/>
              <a:r>
                <a:rPr lang="en-US" sz="1000" b="1" dirty="0" err="1">
                  <a:latin typeface="Verdana" charset="0"/>
                  <a:ea typeface="Verdana" charset="0"/>
                  <a:cs typeface="Verdana" charset="0"/>
                </a:rPr>
                <a:t>Yunmo</a:t>
              </a:r>
              <a:r>
                <a:rPr lang="en-US" sz="1000" b="1" dirty="0">
                  <a:latin typeface="Verdana" charset="0"/>
                  <a:ea typeface="Verdana" charset="0"/>
                  <a:cs typeface="Verdana" charset="0"/>
                </a:rPr>
                <a:t> Chen</a:t>
              </a:r>
            </a:p>
            <a:p>
              <a:pPr algn="ctr"/>
              <a:r>
                <a:rPr lang="en-US" sz="1000" dirty="0">
                  <a:latin typeface="Verdana" charset="0"/>
                  <a:ea typeface="Verdana" charset="0"/>
                  <a:cs typeface="Verdana" charset="0"/>
                </a:rPr>
                <a:t>JHU</a:t>
              </a:r>
            </a:p>
          </p:txBody>
        </p:sp>
      </p:grpSp>
      <p:grpSp>
        <p:nvGrpSpPr>
          <p:cNvPr id="24" name="Group 23">
            <a:extLst>
              <a:ext uri="{FF2B5EF4-FFF2-40B4-BE49-F238E27FC236}">
                <a16:creationId xmlns:a16="http://schemas.microsoft.com/office/drawing/2014/main" id="{34941F04-49F2-C4B5-F14A-F736EC6278A0}"/>
              </a:ext>
            </a:extLst>
          </p:cNvPr>
          <p:cNvGrpSpPr/>
          <p:nvPr/>
        </p:nvGrpSpPr>
        <p:grpSpPr>
          <a:xfrm>
            <a:off x="3728674" y="5134935"/>
            <a:ext cx="1536102" cy="1554582"/>
            <a:chOff x="927428" y="3672520"/>
            <a:chExt cx="2311349" cy="2339155"/>
          </a:xfrm>
        </p:grpSpPr>
        <p:pic>
          <p:nvPicPr>
            <p:cNvPr id="25" name="Picture 24">
              <a:extLst>
                <a:ext uri="{FF2B5EF4-FFF2-40B4-BE49-F238E27FC236}">
                  <a16:creationId xmlns:a16="http://schemas.microsoft.com/office/drawing/2014/main" id="{CA0C7645-E258-9C33-5C7C-AFEEB44AF55E}"/>
                </a:ext>
              </a:extLst>
            </p:cNvPr>
            <p:cNvPicPr>
              <a:picLocks noChangeAspect="1"/>
            </p:cNvPicPr>
            <p:nvPr/>
          </p:nvPicPr>
          <p:blipFill rotWithShape="1">
            <a:blip r:embed="rId9"/>
            <a:srcRect t="335" b="335"/>
            <a:stretch/>
          </p:blipFill>
          <p:spPr>
            <a:xfrm>
              <a:off x="1169507" y="3672520"/>
              <a:ext cx="1827192" cy="1822437"/>
            </a:xfrm>
            <a:prstGeom prst="ellipse">
              <a:avLst/>
            </a:prstGeom>
          </p:spPr>
        </p:pic>
        <p:sp>
          <p:nvSpPr>
            <p:cNvPr id="26" name="TextBox 25">
              <a:extLst>
                <a:ext uri="{FF2B5EF4-FFF2-40B4-BE49-F238E27FC236}">
                  <a16:creationId xmlns:a16="http://schemas.microsoft.com/office/drawing/2014/main" id="{4E095E02-B2A4-8B24-6804-C1271478DE3A}"/>
                </a:ext>
              </a:extLst>
            </p:cNvPr>
            <p:cNvSpPr txBox="1"/>
            <p:nvPr/>
          </p:nvSpPr>
          <p:spPr>
            <a:xfrm>
              <a:off x="927428" y="5494957"/>
              <a:ext cx="2311349" cy="516718"/>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Sheng Zhang</a:t>
              </a:r>
            </a:p>
            <a:p>
              <a:pPr algn="ctr"/>
              <a:r>
                <a:rPr lang="en-US" sz="1000" dirty="0">
                  <a:latin typeface="Verdana" charset="0"/>
                  <a:ea typeface="Verdana" charset="0"/>
                  <a:cs typeface="Verdana" charset="0"/>
                </a:rPr>
                <a:t>Microsoft</a:t>
              </a:r>
              <a:endParaRPr lang="en-US" sz="1000" b="1" dirty="0">
                <a:latin typeface="Verdana" charset="0"/>
                <a:ea typeface="Verdana" charset="0"/>
                <a:cs typeface="Verdana" charset="0"/>
              </a:endParaRPr>
            </a:p>
          </p:txBody>
        </p:sp>
      </p:grpSp>
      <p:grpSp>
        <p:nvGrpSpPr>
          <p:cNvPr id="27" name="Group 26">
            <a:extLst>
              <a:ext uri="{FF2B5EF4-FFF2-40B4-BE49-F238E27FC236}">
                <a16:creationId xmlns:a16="http://schemas.microsoft.com/office/drawing/2014/main" id="{C2BF6176-611C-8507-C514-C5765C4228E2}"/>
              </a:ext>
            </a:extLst>
          </p:cNvPr>
          <p:cNvGrpSpPr/>
          <p:nvPr/>
        </p:nvGrpSpPr>
        <p:grpSpPr>
          <a:xfrm>
            <a:off x="2091790" y="154136"/>
            <a:ext cx="1323648" cy="1568592"/>
            <a:chOff x="3139432" y="906828"/>
            <a:chExt cx="1991673" cy="2360236"/>
          </a:xfrm>
        </p:grpSpPr>
        <p:pic>
          <p:nvPicPr>
            <p:cNvPr id="28" name="Picture 27" descr="A picture containing person, tree, outdoor&#10;&#10;Description automatically generated">
              <a:extLst>
                <a:ext uri="{FF2B5EF4-FFF2-40B4-BE49-F238E27FC236}">
                  <a16:creationId xmlns:a16="http://schemas.microsoft.com/office/drawing/2014/main" id="{3BDDB447-6417-455D-8E4F-804DF020D31B}"/>
                </a:ext>
              </a:extLst>
            </p:cNvPr>
            <p:cNvPicPr>
              <a:picLocks noChangeAspect="1"/>
            </p:cNvPicPr>
            <p:nvPr/>
          </p:nvPicPr>
          <p:blipFill rotWithShape="1">
            <a:blip r:embed="rId10">
              <a:extLst>
                <a:ext uri="{28A0092B-C50C-407E-A947-70E740481C1C}">
                  <a14:useLocalDpi xmlns:a14="http://schemas.microsoft.com/office/drawing/2010/main" val="0"/>
                </a:ext>
              </a:extLst>
            </a:blip>
            <a:srcRect l="1762" b="7528"/>
            <a:stretch/>
          </p:blipFill>
          <p:spPr>
            <a:xfrm>
              <a:off x="3302558" y="906828"/>
              <a:ext cx="1828547" cy="1828801"/>
            </a:xfrm>
            <a:prstGeom prst="ellipse">
              <a:avLst/>
            </a:prstGeom>
          </p:spPr>
        </p:pic>
        <p:sp>
          <p:nvSpPr>
            <p:cNvPr id="29" name="TextBox 28">
              <a:extLst>
                <a:ext uri="{FF2B5EF4-FFF2-40B4-BE49-F238E27FC236}">
                  <a16:creationId xmlns:a16="http://schemas.microsoft.com/office/drawing/2014/main" id="{5E39EB8D-2F7C-F0CD-5484-F6482DB70470}"/>
                </a:ext>
              </a:extLst>
            </p:cNvPr>
            <p:cNvSpPr txBox="1"/>
            <p:nvPr/>
          </p:nvSpPr>
          <p:spPr>
            <a:xfrm>
              <a:off x="3139432" y="2750346"/>
              <a:ext cx="1983347" cy="516718"/>
            </a:xfrm>
            <a:prstGeom prst="rect">
              <a:avLst/>
            </a:prstGeom>
            <a:noFill/>
          </p:spPr>
          <p:txBody>
            <a:bodyPr wrap="square" rtlCol="0">
              <a:spAutoFit/>
            </a:bodyPr>
            <a:lstStyle/>
            <a:p>
              <a:pPr algn="ctr"/>
              <a:r>
                <a:rPr lang="en-US" sz="1000" b="1" dirty="0">
                  <a:latin typeface="Verdana" charset="0"/>
                  <a:ea typeface="Verdana" charset="0"/>
                  <a:cs typeface="Verdana" charset="0"/>
                </a:rPr>
                <a:t>Ben Van Durme</a:t>
              </a:r>
            </a:p>
            <a:p>
              <a:pPr algn="ctr"/>
              <a:r>
                <a:rPr lang="en-US" sz="1000" dirty="0">
                  <a:latin typeface="Verdana" charset="0"/>
                  <a:ea typeface="Verdana" charset="0"/>
                  <a:cs typeface="Verdana" charset="0"/>
                </a:rPr>
                <a:t>JHU</a:t>
              </a:r>
            </a:p>
          </p:txBody>
        </p:sp>
      </p:grpSp>
      <p:grpSp>
        <p:nvGrpSpPr>
          <p:cNvPr id="30" name="Group 29">
            <a:extLst>
              <a:ext uri="{FF2B5EF4-FFF2-40B4-BE49-F238E27FC236}">
                <a16:creationId xmlns:a16="http://schemas.microsoft.com/office/drawing/2014/main" id="{257CB3B9-DFBA-141A-58C8-D931CCA63EB3}"/>
              </a:ext>
            </a:extLst>
          </p:cNvPr>
          <p:cNvGrpSpPr/>
          <p:nvPr/>
        </p:nvGrpSpPr>
        <p:grpSpPr>
          <a:xfrm>
            <a:off x="5383516" y="154136"/>
            <a:ext cx="1466076" cy="1618446"/>
            <a:chOff x="3063915" y="900542"/>
            <a:chExt cx="2205982" cy="2435250"/>
          </a:xfrm>
        </p:grpSpPr>
        <p:pic>
          <p:nvPicPr>
            <p:cNvPr id="31" name="Picture 30" descr="A person wearing glasses&#10;&#10;Description automatically generated with low confidence">
              <a:extLst>
                <a:ext uri="{FF2B5EF4-FFF2-40B4-BE49-F238E27FC236}">
                  <a16:creationId xmlns:a16="http://schemas.microsoft.com/office/drawing/2014/main" id="{632DDC8C-96E2-2198-D6CF-E228F53EEFF4}"/>
                </a:ext>
              </a:extLst>
            </p:cNvPr>
            <p:cNvPicPr>
              <a:picLocks noChangeAspect="1"/>
            </p:cNvPicPr>
            <p:nvPr/>
          </p:nvPicPr>
          <p:blipFill rotWithShape="1">
            <a:blip r:embed="rId11">
              <a:extLst>
                <a:ext uri="{28A0092B-C50C-407E-A947-70E740481C1C}">
                  <a14:useLocalDpi xmlns:a14="http://schemas.microsoft.com/office/drawing/2010/main" val="0"/>
                </a:ext>
              </a:extLst>
            </a:blip>
            <a:srcRect r="9749"/>
            <a:stretch/>
          </p:blipFill>
          <p:spPr>
            <a:xfrm>
              <a:off x="3241338" y="900542"/>
              <a:ext cx="1825773" cy="1822437"/>
            </a:xfrm>
            <a:prstGeom prst="ellipse">
              <a:avLst/>
            </a:prstGeom>
          </p:spPr>
        </p:pic>
        <p:sp>
          <p:nvSpPr>
            <p:cNvPr id="32" name="TextBox 31">
              <a:extLst>
                <a:ext uri="{FF2B5EF4-FFF2-40B4-BE49-F238E27FC236}">
                  <a16:creationId xmlns:a16="http://schemas.microsoft.com/office/drawing/2014/main" id="{DA202157-63BC-6FFB-29E3-A9EE04393B4A}"/>
                </a:ext>
              </a:extLst>
            </p:cNvPr>
            <p:cNvSpPr txBox="1"/>
            <p:nvPr/>
          </p:nvSpPr>
          <p:spPr>
            <a:xfrm>
              <a:off x="3063915" y="2733753"/>
              <a:ext cx="2205982" cy="602039"/>
            </a:xfrm>
            <a:prstGeom prst="rect">
              <a:avLst/>
            </a:prstGeom>
            <a:noFill/>
          </p:spPr>
          <p:txBody>
            <a:bodyPr wrap="square" rtlCol="0">
              <a:spAutoFit/>
            </a:bodyPr>
            <a:lstStyle/>
            <a:p>
              <a:pPr algn="ctr"/>
              <a:r>
                <a:rPr lang="en-US" sz="1000" b="1" dirty="0">
                  <a:latin typeface="Verdana" charset="0"/>
                  <a:ea typeface="Verdana" charset="0"/>
                  <a:cs typeface="Verdana" charset="0"/>
                </a:rPr>
                <a:t>Rachel </a:t>
              </a:r>
              <a:r>
                <a:rPr lang="en-US" sz="1000" b="1" dirty="0" err="1">
                  <a:latin typeface="Verdana" charset="0"/>
                  <a:ea typeface="Verdana" charset="0"/>
                  <a:cs typeface="Verdana" charset="0"/>
                </a:rPr>
                <a:t>Rudinger</a:t>
              </a:r>
              <a:endParaRPr lang="en-US" sz="1000" b="1" dirty="0">
                <a:latin typeface="Verdana" charset="0"/>
                <a:ea typeface="Verdana" charset="0"/>
                <a:cs typeface="Verdana" charset="0"/>
              </a:endParaRPr>
            </a:p>
            <a:p>
              <a:pPr algn="ctr"/>
              <a:r>
                <a:rPr lang="en-US" sz="1000" dirty="0">
                  <a:latin typeface="Verdana" charset="0"/>
                  <a:ea typeface="Verdana" charset="0"/>
                  <a:cs typeface="Verdana" charset="0"/>
                </a:rPr>
                <a:t>UMD College Park</a:t>
              </a:r>
            </a:p>
          </p:txBody>
        </p:sp>
      </p:grpSp>
      <p:grpSp>
        <p:nvGrpSpPr>
          <p:cNvPr id="35" name="Group 34">
            <a:extLst>
              <a:ext uri="{FF2B5EF4-FFF2-40B4-BE49-F238E27FC236}">
                <a16:creationId xmlns:a16="http://schemas.microsoft.com/office/drawing/2014/main" id="{562DF261-B0F8-AD96-6BF5-C40D4B9F1026}"/>
              </a:ext>
            </a:extLst>
          </p:cNvPr>
          <p:cNvGrpSpPr/>
          <p:nvPr/>
        </p:nvGrpSpPr>
        <p:grpSpPr>
          <a:xfrm>
            <a:off x="8905242" y="1823010"/>
            <a:ext cx="1318115" cy="1558811"/>
            <a:chOff x="7523235" y="3084270"/>
            <a:chExt cx="1983347" cy="2345518"/>
          </a:xfrm>
        </p:grpSpPr>
        <p:pic>
          <p:nvPicPr>
            <p:cNvPr id="36" name="Picture 35">
              <a:extLst>
                <a:ext uri="{FF2B5EF4-FFF2-40B4-BE49-F238E27FC236}">
                  <a16:creationId xmlns:a16="http://schemas.microsoft.com/office/drawing/2014/main" id="{D20169AB-2440-BE8C-7AF7-60F3B937B27D}"/>
                </a:ext>
              </a:extLst>
            </p:cNvPr>
            <p:cNvPicPr>
              <a:picLocks noChangeAspect="1"/>
            </p:cNvPicPr>
            <p:nvPr/>
          </p:nvPicPr>
          <p:blipFill rotWithShape="1">
            <a:blip r:embed="rId12"/>
            <a:srcRect l="7" r="7"/>
            <a:stretch/>
          </p:blipFill>
          <p:spPr>
            <a:xfrm>
              <a:off x="7600761" y="3084270"/>
              <a:ext cx="1828547" cy="1828800"/>
            </a:xfrm>
            <a:prstGeom prst="ellipse">
              <a:avLst/>
            </a:prstGeom>
          </p:spPr>
        </p:pic>
        <p:sp>
          <p:nvSpPr>
            <p:cNvPr id="37" name="TextBox 36">
              <a:extLst>
                <a:ext uri="{FF2B5EF4-FFF2-40B4-BE49-F238E27FC236}">
                  <a16:creationId xmlns:a16="http://schemas.microsoft.com/office/drawing/2014/main" id="{B5E42A4D-A0DB-DFC4-71C8-EDA9F49BCFAC}"/>
                </a:ext>
              </a:extLst>
            </p:cNvPr>
            <p:cNvSpPr txBox="1"/>
            <p:nvPr/>
          </p:nvSpPr>
          <p:spPr>
            <a:xfrm>
              <a:off x="7523235" y="4913070"/>
              <a:ext cx="1983347" cy="516718"/>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Kenton Murray</a:t>
              </a:r>
            </a:p>
            <a:p>
              <a:pPr algn="ctr"/>
              <a:r>
                <a:rPr lang="en-US" sz="1000" dirty="0">
                  <a:latin typeface="Verdana" charset="0"/>
                  <a:ea typeface="Verdana" charset="0"/>
                  <a:cs typeface="Verdana" charset="0"/>
                </a:rPr>
                <a:t>JHU</a:t>
              </a:r>
              <a:endParaRPr lang="en-US" sz="1000" b="1" dirty="0">
                <a:latin typeface="Verdana" charset="0"/>
                <a:ea typeface="Verdana" charset="0"/>
                <a:cs typeface="Verdana" charset="0"/>
              </a:endParaRPr>
            </a:p>
          </p:txBody>
        </p:sp>
      </p:grpSp>
      <p:grpSp>
        <p:nvGrpSpPr>
          <p:cNvPr id="41" name="Group 40">
            <a:extLst>
              <a:ext uri="{FF2B5EF4-FFF2-40B4-BE49-F238E27FC236}">
                <a16:creationId xmlns:a16="http://schemas.microsoft.com/office/drawing/2014/main" id="{04E4C41B-71E4-14B4-A1AC-4930C12E4770}"/>
              </a:ext>
            </a:extLst>
          </p:cNvPr>
          <p:cNvGrpSpPr/>
          <p:nvPr/>
        </p:nvGrpSpPr>
        <p:grpSpPr>
          <a:xfrm>
            <a:off x="7217477" y="154136"/>
            <a:ext cx="1318115" cy="1551702"/>
            <a:chOff x="3162550" y="900542"/>
            <a:chExt cx="1983347" cy="2334822"/>
          </a:xfrm>
        </p:grpSpPr>
        <p:pic>
          <p:nvPicPr>
            <p:cNvPr id="42" name="Picture 41">
              <a:extLst>
                <a:ext uri="{FF2B5EF4-FFF2-40B4-BE49-F238E27FC236}">
                  <a16:creationId xmlns:a16="http://schemas.microsoft.com/office/drawing/2014/main" id="{0374DF92-2954-28E1-1E6F-EDBD2C23B6CB}"/>
                </a:ext>
              </a:extLst>
            </p:cNvPr>
            <p:cNvPicPr>
              <a:picLocks noChangeAspect="1"/>
            </p:cNvPicPr>
            <p:nvPr/>
          </p:nvPicPr>
          <p:blipFill rotWithShape="1">
            <a:blip r:embed="rId13"/>
            <a:srcRect t="1" b="1"/>
            <a:stretch/>
          </p:blipFill>
          <p:spPr>
            <a:xfrm>
              <a:off x="3241338" y="900542"/>
              <a:ext cx="1825773" cy="1822437"/>
            </a:xfrm>
            <a:prstGeom prst="ellipse">
              <a:avLst/>
            </a:prstGeom>
          </p:spPr>
        </p:pic>
        <p:sp>
          <p:nvSpPr>
            <p:cNvPr id="43" name="TextBox 42">
              <a:extLst>
                <a:ext uri="{FF2B5EF4-FFF2-40B4-BE49-F238E27FC236}">
                  <a16:creationId xmlns:a16="http://schemas.microsoft.com/office/drawing/2014/main" id="{FAE9F9D4-F890-3268-DEA7-CC7686B185A6}"/>
                </a:ext>
              </a:extLst>
            </p:cNvPr>
            <p:cNvSpPr txBox="1"/>
            <p:nvPr/>
          </p:nvSpPr>
          <p:spPr>
            <a:xfrm>
              <a:off x="3162550" y="2718646"/>
              <a:ext cx="1983347" cy="516718"/>
            </a:xfrm>
            <a:prstGeom prst="rect">
              <a:avLst/>
            </a:prstGeom>
            <a:noFill/>
          </p:spPr>
          <p:txBody>
            <a:bodyPr wrap="square" rtlCol="0">
              <a:spAutoFit/>
            </a:bodyPr>
            <a:lstStyle/>
            <a:p>
              <a:pPr algn="ctr"/>
              <a:r>
                <a:rPr lang="en-US" sz="1000" b="1" dirty="0" err="1">
                  <a:latin typeface="Verdana" charset="0"/>
                  <a:ea typeface="Verdana" charset="0"/>
                  <a:cs typeface="Verdana" charset="0"/>
                </a:rPr>
                <a:t>Lelia</a:t>
              </a:r>
              <a:r>
                <a:rPr lang="en-US" sz="1000" b="1" dirty="0">
                  <a:latin typeface="Verdana" charset="0"/>
                  <a:ea typeface="Verdana" charset="0"/>
                  <a:cs typeface="Verdana" charset="0"/>
                </a:rPr>
                <a:t> Glass</a:t>
              </a:r>
            </a:p>
            <a:p>
              <a:pPr algn="ctr"/>
              <a:r>
                <a:rPr lang="en-US" sz="1000" dirty="0">
                  <a:latin typeface="Verdana" charset="0"/>
                  <a:ea typeface="Verdana" charset="0"/>
                  <a:cs typeface="Verdana" charset="0"/>
                </a:rPr>
                <a:t>Georgia Tech</a:t>
              </a:r>
            </a:p>
          </p:txBody>
        </p:sp>
      </p:grpSp>
      <p:grpSp>
        <p:nvGrpSpPr>
          <p:cNvPr id="44" name="Group 43">
            <a:extLst>
              <a:ext uri="{FF2B5EF4-FFF2-40B4-BE49-F238E27FC236}">
                <a16:creationId xmlns:a16="http://schemas.microsoft.com/office/drawing/2014/main" id="{9A7E4DAE-189B-8F1A-42E9-996B17B3CC0B}"/>
              </a:ext>
            </a:extLst>
          </p:cNvPr>
          <p:cNvGrpSpPr/>
          <p:nvPr/>
        </p:nvGrpSpPr>
        <p:grpSpPr>
          <a:xfrm>
            <a:off x="10470541" y="1825127"/>
            <a:ext cx="1415283" cy="1563680"/>
            <a:chOff x="3083762" y="900542"/>
            <a:chExt cx="2129555" cy="2352845"/>
          </a:xfrm>
        </p:grpSpPr>
        <p:pic>
          <p:nvPicPr>
            <p:cNvPr id="45" name="Picture 44">
              <a:extLst>
                <a:ext uri="{FF2B5EF4-FFF2-40B4-BE49-F238E27FC236}">
                  <a16:creationId xmlns:a16="http://schemas.microsoft.com/office/drawing/2014/main" id="{30F82A0C-09BF-E5EC-67D0-50AF2AEFB35F}"/>
                </a:ext>
              </a:extLst>
            </p:cNvPr>
            <p:cNvPicPr>
              <a:picLocks noChangeAspect="1"/>
            </p:cNvPicPr>
            <p:nvPr/>
          </p:nvPicPr>
          <p:blipFill rotWithShape="1">
            <a:blip r:embed="rId14"/>
            <a:srcRect t="91" b="91"/>
            <a:stretch/>
          </p:blipFill>
          <p:spPr>
            <a:xfrm>
              <a:off x="3241338" y="900542"/>
              <a:ext cx="1825773" cy="1822436"/>
            </a:xfrm>
            <a:prstGeom prst="ellipse">
              <a:avLst/>
            </a:prstGeom>
          </p:spPr>
        </p:pic>
        <p:sp>
          <p:nvSpPr>
            <p:cNvPr id="46" name="TextBox 45">
              <a:extLst>
                <a:ext uri="{FF2B5EF4-FFF2-40B4-BE49-F238E27FC236}">
                  <a16:creationId xmlns:a16="http://schemas.microsoft.com/office/drawing/2014/main" id="{38890A27-FC71-67BF-1230-99D95E05FFB2}"/>
                </a:ext>
              </a:extLst>
            </p:cNvPr>
            <p:cNvSpPr txBox="1"/>
            <p:nvPr/>
          </p:nvSpPr>
          <p:spPr>
            <a:xfrm>
              <a:off x="3083762" y="2736669"/>
              <a:ext cx="2129555" cy="516718"/>
            </a:xfrm>
            <a:prstGeom prst="rect">
              <a:avLst/>
            </a:prstGeom>
            <a:noFill/>
          </p:spPr>
          <p:txBody>
            <a:bodyPr wrap="square" rtlCol="0">
              <a:spAutoFit/>
            </a:bodyPr>
            <a:lstStyle/>
            <a:p>
              <a:pPr algn="ctr"/>
              <a:r>
                <a:rPr lang="en-US" sz="1000" b="1" dirty="0">
                  <a:latin typeface="Verdana" charset="0"/>
                  <a:ea typeface="Verdana" charset="0"/>
                  <a:cs typeface="Verdana" charset="0"/>
                </a:rPr>
                <a:t>Reno </a:t>
              </a:r>
              <a:r>
                <a:rPr lang="en-US" sz="1000" b="1" dirty="0" err="1">
                  <a:latin typeface="Verdana" charset="0"/>
                  <a:ea typeface="Verdana" charset="0"/>
                  <a:cs typeface="Verdana" charset="0"/>
                </a:rPr>
                <a:t>Kriz</a:t>
              </a:r>
              <a:endParaRPr lang="en-US" sz="1000" b="1" dirty="0">
                <a:latin typeface="Verdana" charset="0"/>
                <a:ea typeface="Verdana" charset="0"/>
                <a:cs typeface="Verdana" charset="0"/>
              </a:endParaRPr>
            </a:p>
            <a:p>
              <a:pPr algn="ctr"/>
              <a:r>
                <a:rPr lang="en-US" sz="1000" dirty="0">
                  <a:latin typeface="Verdana" charset="0"/>
                  <a:ea typeface="Verdana" charset="0"/>
                  <a:cs typeface="Verdana" charset="0"/>
                </a:rPr>
                <a:t>JHU</a:t>
              </a:r>
            </a:p>
          </p:txBody>
        </p:sp>
      </p:grpSp>
      <p:grpSp>
        <p:nvGrpSpPr>
          <p:cNvPr id="50" name="Group 49">
            <a:extLst>
              <a:ext uri="{FF2B5EF4-FFF2-40B4-BE49-F238E27FC236}">
                <a16:creationId xmlns:a16="http://schemas.microsoft.com/office/drawing/2014/main" id="{47959924-2B6D-2450-3DBA-1A582FFBE95F}"/>
              </a:ext>
            </a:extLst>
          </p:cNvPr>
          <p:cNvGrpSpPr/>
          <p:nvPr/>
        </p:nvGrpSpPr>
        <p:grpSpPr>
          <a:xfrm>
            <a:off x="1937387" y="3460062"/>
            <a:ext cx="1632454" cy="1627541"/>
            <a:chOff x="7321878" y="3084270"/>
            <a:chExt cx="2456328" cy="2448935"/>
          </a:xfrm>
        </p:grpSpPr>
        <p:pic>
          <p:nvPicPr>
            <p:cNvPr id="51" name="Picture 50">
              <a:extLst>
                <a:ext uri="{FF2B5EF4-FFF2-40B4-BE49-F238E27FC236}">
                  <a16:creationId xmlns:a16="http://schemas.microsoft.com/office/drawing/2014/main" id="{74E9DA8C-D937-2588-5312-8E60C645F8D1}"/>
                </a:ext>
              </a:extLst>
            </p:cNvPr>
            <p:cNvPicPr>
              <a:picLocks noChangeAspect="1"/>
            </p:cNvPicPr>
            <p:nvPr/>
          </p:nvPicPr>
          <p:blipFill rotWithShape="1">
            <a:blip r:embed="rId15"/>
            <a:srcRect l="7" r="7"/>
            <a:stretch/>
          </p:blipFill>
          <p:spPr>
            <a:xfrm>
              <a:off x="7600762" y="3084270"/>
              <a:ext cx="1828547" cy="1828800"/>
            </a:xfrm>
            <a:prstGeom prst="ellipse">
              <a:avLst/>
            </a:prstGeom>
          </p:spPr>
        </p:pic>
        <p:sp>
          <p:nvSpPr>
            <p:cNvPr id="52" name="TextBox 51">
              <a:extLst>
                <a:ext uri="{FF2B5EF4-FFF2-40B4-BE49-F238E27FC236}">
                  <a16:creationId xmlns:a16="http://schemas.microsoft.com/office/drawing/2014/main" id="{2D1E78AF-DFD0-C6A9-B65D-B31D774E9EE2}"/>
                </a:ext>
              </a:extLst>
            </p:cNvPr>
            <p:cNvSpPr txBox="1"/>
            <p:nvPr/>
          </p:nvSpPr>
          <p:spPr>
            <a:xfrm>
              <a:off x="7321878" y="4931166"/>
              <a:ext cx="2456328"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Chandrashekar Nair</a:t>
              </a:r>
            </a:p>
            <a:p>
              <a:pPr algn="ctr"/>
              <a:r>
                <a:rPr lang="en-US" sz="1000" dirty="0" err="1">
                  <a:latin typeface="Verdana" charset="0"/>
                  <a:ea typeface="Verdana" charset="0"/>
                  <a:cs typeface="Verdana" charset="0"/>
                </a:rPr>
                <a:t>Everlaw</a:t>
              </a:r>
              <a:endParaRPr lang="en-US" sz="1000" b="1" dirty="0">
                <a:latin typeface="Verdana" charset="0"/>
                <a:ea typeface="Verdana" charset="0"/>
                <a:cs typeface="Verdana" charset="0"/>
              </a:endParaRPr>
            </a:p>
          </p:txBody>
        </p:sp>
      </p:grpSp>
      <p:grpSp>
        <p:nvGrpSpPr>
          <p:cNvPr id="53" name="Group 52">
            <a:extLst>
              <a:ext uri="{FF2B5EF4-FFF2-40B4-BE49-F238E27FC236}">
                <a16:creationId xmlns:a16="http://schemas.microsoft.com/office/drawing/2014/main" id="{83225AE5-1517-9835-C0DB-E5E3CC5E8F25}"/>
              </a:ext>
            </a:extLst>
          </p:cNvPr>
          <p:cNvGrpSpPr/>
          <p:nvPr/>
        </p:nvGrpSpPr>
        <p:grpSpPr>
          <a:xfrm>
            <a:off x="335029" y="3445006"/>
            <a:ext cx="1392284" cy="1559696"/>
            <a:chOff x="7455583" y="3084270"/>
            <a:chExt cx="2094948" cy="2346850"/>
          </a:xfrm>
        </p:grpSpPr>
        <p:pic>
          <p:nvPicPr>
            <p:cNvPr id="54" name="Picture 53">
              <a:extLst>
                <a:ext uri="{FF2B5EF4-FFF2-40B4-BE49-F238E27FC236}">
                  <a16:creationId xmlns:a16="http://schemas.microsoft.com/office/drawing/2014/main" id="{C4607277-D35D-2748-0758-707E117BCA0C}"/>
                </a:ext>
              </a:extLst>
            </p:cNvPr>
            <p:cNvPicPr>
              <a:picLocks noChangeAspect="1"/>
            </p:cNvPicPr>
            <p:nvPr/>
          </p:nvPicPr>
          <p:blipFill rotWithShape="1">
            <a:blip r:embed="rId16"/>
            <a:srcRect l="7" r="7"/>
            <a:stretch/>
          </p:blipFill>
          <p:spPr>
            <a:xfrm>
              <a:off x="7600762" y="3084270"/>
              <a:ext cx="1828547" cy="1828800"/>
            </a:xfrm>
            <a:prstGeom prst="ellipse">
              <a:avLst/>
            </a:prstGeom>
          </p:spPr>
        </p:pic>
        <p:sp>
          <p:nvSpPr>
            <p:cNvPr id="55" name="TextBox 54">
              <a:extLst>
                <a:ext uri="{FF2B5EF4-FFF2-40B4-BE49-F238E27FC236}">
                  <a16:creationId xmlns:a16="http://schemas.microsoft.com/office/drawing/2014/main" id="{E0A33AF3-D5D6-4BB2-DF4C-2B0B9E3325AB}"/>
                </a:ext>
              </a:extLst>
            </p:cNvPr>
            <p:cNvSpPr txBox="1"/>
            <p:nvPr/>
          </p:nvSpPr>
          <p:spPr>
            <a:xfrm>
              <a:off x="7455583" y="4914402"/>
              <a:ext cx="2094948" cy="516718"/>
            </a:xfrm>
            <a:prstGeom prst="rect">
              <a:avLst/>
            </a:prstGeom>
            <a:noFill/>
          </p:spPr>
          <p:txBody>
            <a:bodyPr wrap="square" lIns="91440" tIns="45720" rIns="91440" bIns="45720" rtlCol="0" anchor="t">
              <a:spAutoFit/>
            </a:bodyPr>
            <a:lstStyle/>
            <a:p>
              <a:pPr algn="ctr"/>
              <a:r>
                <a:rPr lang="en-US" sz="1000" b="1" dirty="0" err="1">
                  <a:latin typeface="Verdana" charset="0"/>
                  <a:ea typeface="Verdana" charset="0"/>
                  <a:cs typeface="Verdana" charset="0"/>
                </a:rPr>
                <a:t>Arsal</a:t>
              </a:r>
              <a:r>
                <a:rPr lang="en-US" sz="1000" b="1" dirty="0">
                  <a:latin typeface="Verdana" charset="0"/>
                  <a:ea typeface="Verdana" charset="0"/>
                  <a:cs typeface="Verdana" charset="0"/>
                </a:rPr>
                <a:t> Imtiaz</a:t>
              </a:r>
            </a:p>
            <a:p>
              <a:pPr algn="ctr"/>
              <a:r>
                <a:rPr lang="en-US" sz="1000" dirty="0" err="1">
                  <a:latin typeface="Verdana" charset="0"/>
                  <a:ea typeface="Verdana" charset="0"/>
                  <a:cs typeface="Verdana" charset="0"/>
                </a:rPr>
                <a:t>Everlaw</a:t>
              </a:r>
              <a:endParaRPr lang="en-US" sz="1000" b="1" dirty="0">
                <a:latin typeface="Verdana" charset="0"/>
                <a:ea typeface="Verdana" charset="0"/>
                <a:cs typeface="Verdana" charset="0"/>
              </a:endParaRPr>
            </a:p>
          </p:txBody>
        </p:sp>
      </p:grpSp>
      <p:grpSp>
        <p:nvGrpSpPr>
          <p:cNvPr id="56" name="Group 55">
            <a:extLst>
              <a:ext uri="{FF2B5EF4-FFF2-40B4-BE49-F238E27FC236}">
                <a16:creationId xmlns:a16="http://schemas.microsoft.com/office/drawing/2014/main" id="{EBB8CE00-B6DD-19FB-B6DD-52C18A477570}"/>
              </a:ext>
            </a:extLst>
          </p:cNvPr>
          <p:cNvGrpSpPr/>
          <p:nvPr/>
        </p:nvGrpSpPr>
        <p:grpSpPr>
          <a:xfrm>
            <a:off x="3800583" y="3460062"/>
            <a:ext cx="1392284" cy="1559696"/>
            <a:chOff x="7455583" y="3084270"/>
            <a:chExt cx="2094948" cy="2346850"/>
          </a:xfrm>
        </p:grpSpPr>
        <p:pic>
          <p:nvPicPr>
            <p:cNvPr id="57" name="Picture 56">
              <a:extLst>
                <a:ext uri="{FF2B5EF4-FFF2-40B4-BE49-F238E27FC236}">
                  <a16:creationId xmlns:a16="http://schemas.microsoft.com/office/drawing/2014/main" id="{FECF104B-7C83-E590-FAAD-DA03EA06C73F}"/>
                </a:ext>
              </a:extLst>
            </p:cNvPr>
            <p:cNvPicPr>
              <a:picLocks noChangeAspect="1"/>
            </p:cNvPicPr>
            <p:nvPr/>
          </p:nvPicPr>
          <p:blipFill rotWithShape="1">
            <a:blip r:embed="rId17"/>
            <a:srcRect l="7" r="7"/>
            <a:stretch/>
          </p:blipFill>
          <p:spPr>
            <a:xfrm>
              <a:off x="7600762" y="3084270"/>
              <a:ext cx="1828547" cy="1828800"/>
            </a:xfrm>
            <a:prstGeom prst="ellipse">
              <a:avLst/>
            </a:prstGeom>
          </p:spPr>
        </p:pic>
        <p:sp>
          <p:nvSpPr>
            <p:cNvPr id="58" name="TextBox 57">
              <a:extLst>
                <a:ext uri="{FF2B5EF4-FFF2-40B4-BE49-F238E27FC236}">
                  <a16:creationId xmlns:a16="http://schemas.microsoft.com/office/drawing/2014/main" id="{980E4250-922D-8E8E-F098-4EA435680A79}"/>
                </a:ext>
              </a:extLst>
            </p:cNvPr>
            <p:cNvSpPr txBox="1"/>
            <p:nvPr/>
          </p:nvSpPr>
          <p:spPr>
            <a:xfrm>
              <a:off x="7455583" y="4914402"/>
              <a:ext cx="2094948" cy="516718"/>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Alex Martin</a:t>
              </a:r>
            </a:p>
            <a:p>
              <a:pPr algn="ctr"/>
              <a:r>
                <a:rPr lang="en-US" sz="1000" dirty="0">
                  <a:latin typeface="Verdana" charset="0"/>
                  <a:ea typeface="Verdana" charset="0"/>
                  <a:cs typeface="Verdana" charset="0"/>
                </a:rPr>
                <a:t>Rochester</a:t>
              </a:r>
              <a:endParaRPr lang="en-US" sz="1000" b="1" dirty="0">
                <a:latin typeface="Verdana" charset="0"/>
                <a:ea typeface="Verdana" charset="0"/>
                <a:cs typeface="Verdana" charset="0"/>
              </a:endParaRPr>
            </a:p>
          </p:txBody>
        </p:sp>
      </p:grpSp>
      <p:grpSp>
        <p:nvGrpSpPr>
          <p:cNvPr id="59" name="Group 58">
            <a:extLst>
              <a:ext uri="{FF2B5EF4-FFF2-40B4-BE49-F238E27FC236}">
                <a16:creationId xmlns:a16="http://schemas.microsoft.com/office/drawing/2014/main" id="{014D2D45-CBCA-CA21-D708-D596A197BF0A}"/>
              </a:ext>
            </a:extLst>
          </p:cNvPr>
          <p:cNvGrpSpPr/>
          <p:nvPr/>
        </p:nvGrpSpPr>
        <p:grpSpPr>
          <a:xfrm>
            <a:off x="7154393" y="3460062"/>
            <a:ext cx="1444283" cy="1557645"/>
            <a:chOff x="2916720" y="2261119"/>
            <a:chExt cx="2173190" cy="2343763"/>
          </a:xfrm>
        </p:grpSpPr>
        <p:pic>
          <p:nvPicPr>
            <p:cNvPr id="60" name="Picture 3">
              <a:extLst>
                <a:ext uri="{FF2B5EF4-FFF2-40B4-BE49-F238E27FC236}">
                  <a16:creationId xmlns:a16="http://schemas.microsoft.com/office/drawing/2014/main" id="{7BA6A8C1-73FE-4565-1A04-669422638840}"/>
                </a:ext>
              </a:extLst>
            </p:cNvPr>
            <p:cNvPicPr>
              <a:picLocks noChangeAspect="1"/>
            </p:cNvPicPr>
            <p:nvPr/>
          </p:nvPicPr>
          <p:blipFill rotWithShape="1">
            <a:blip r:embed="rId18"/>
            <a:srcRect l="311" r="311"/>
            <a:stretch/>
          </p:blipFill>
          <p:spPr>
            <a:xfrm>
              <a:off x="3079572" y="2261119"/>
              <a:ext cx="1825773" cy="1827045"/>
            </a:xfrm>
            <a:prstGeom prst="ellipse">
              <a:avLst/>
            </a:prstGeom>
          </p:spPr>
        </p:pic>
        <p:sp>
          <p:nvSpPr>
            <p:cNvPr id="61" name="TextBox 60">
              <a:extLst>
                <a:ext uri="{FF2B5EF4-FFF2-40B4-BE49-F238E27FC236}">
                  <a16:creationId xmlns:a16="http://schemas.microsoft.com/office/drawing/2014/main" id="{43874E59-3591-BCED-9D7E-AA4EF0630924}"/>
                </a:ext>
              </a:extLst>
            </p:cNvPr>
            <p:cNvSpPr txBox="1"/>
            <p:nvPr/>
          </p:nvSpPr>
          <p:spPr>
            <a:xfrm>
              <a:off x="2916720" y="4088164"/>
              <a:ext cx="2173190" cy="516718"/>
            </a:xfrm>
            <a:prstGeom prst="rect">
              <a:avLst/>
            </a:prstGeom>
            <a:noFill/>
          </p:spPr>
          <p:txBody>
            <a:bodyPr wrap="square" lIns="91440" tIns="45720" rIns="91440" bIns="45720" rtlCol="0" anchor="t">
              <a:spAutoFit/>
            </a:bodyPr>
            <a:lstStyle/>
            <a:p>
              <a:pPr algn="ctr"/>
              <a:r>
                <a:rPr lang="en-US" sz="1000" b="1" dirty="0" err="1">
                  <a:latin typeface="Verdana" charset="0"/>
                  <a:ea typeface="Verdana" charset="0"/>
                  <a:cs typeface="Verdana" charset="0"/>
                </a:rPr>
                <a:t>Tongfei</a:t>
              </a:r>
              <a:r>
                <a:rPr lang="en-US" sz="1000" b="1" dirty="0">
                  <a:latin typeface="Verdana" charset="0"/>
                  <a:ea typeface="Verdana" charset="0"/>
                  <a:cs typeface="Verdana" charset="0"/>
                </a:rPr>
                <a:t> Chen</a:t>
              </a:r>
            </a:p>
            <a:p>
              <a:pPr algn="ctr"/>
              <a:r>
                <a:rPr lang="en-US" sz="1000" dirty="0">
                  <a:latin typeface="Verdana" charset="0"/>
                  <a:ea typeface="Verdana" charset="0"/>
                  <a:cs typeface="Verdana" charset="0"/>
                </a:rPr>
                <a:t>Microsoft</a:t>
              </a:r>
              <a:endParaRPr lang="en-US" sz="1000" b="1" dirty="0">
                <a:latin typeface="Verdana" charset="0"/>
                <a:ea typeface="Verdana" charset="0"/>
                <a:cs typeface="Verdana" charset="0"/>
              </a:endParaRPr>
            </a:p>
          </p:txBody>
        </p:sp>
      </p:grpSp>
      <p:grpSp>
        <p:nvGrpSpPr>
          <p:cNvPr id="62" name="Group 61">
            <a:extLst>
              <a:ext uri="{FF2B5EF4-FFF2-40B4-BE49-F238E27FC236}">
                <a16:creationId xmlns:a16="http://schemas.microsoft.com/office/drawing/2014/main" id="{0622713C-8237-C15B-26CC-C3ED4CBB1856}"/>
              </a:ext>
            </a:extLst>
          </p:cNvPr>
          <p:cNvGrpSpPr/>
          <p:nvPr/>
        </p:nvGrpSpPr>
        <p:grpSpPr>
          <a:xfrm>
            <a:off x="5348503" y="3460062"/>
            <a:ext cx="1536102" cy="1554582"/>
            <a:chOff x="927428" y="3672520"/>
            <a:chExt cx="2311349" cy="2339155"/>
          </a:xfrm>
        </p:grpSpPr>
        <p:pic>
          <p:nvPicPr>
            <p:cNvPr id="63" name="Picture 62">
              <a:extLst>
                <a:ext uri="{FF2B5EF4-FFF2-40B4-BE49-F238E27FC236}">
                  <a16:creationId xmlns:a16="http://schemas.microsoft.com/office/drawing/2014/main" id="{18A2D0DB-573C-AE62-D504-57D71A902597}"/>
                </a:ext>
              </a:extLst>
            </p:cNvPr>
            <p:cNvPicPr>
              <a:picLocks noChangeAspect="1"/>
            </p:cNvPicPr>
            <p:nvPr/>
          </p:nvPicPr>
          <p:blipFill rotWithShape="1">
            <a:blip r:embed="rId19"/>
            <a:srcRect t="351" b="351"/>
            <a:stretch/>
          </p:blipFill>
          <p:spPr>
            <a:xfrm>
              <a:off x="1169507" y="3672520"/>
              <a:ext cx="1827192" cy="1822437"/>
            </a:xfrm>
            <a:prstGeom prst="ellipse">
              <a:avLst/>
            </a:prstGeom>
          </p:spPr>
        </p:pic>
        <p:sp>
          <p:nvSpPr>
            <p:cNvPr id="1024" name="TextBox 1023">
              <a:extLst>
                <a:ext uri="{FF2B5EF4-FFF2-40B4-BE49-F238E27FC236}">
                  <a16:creationId xmlns:a16="http://schemas.microsoft.com/office/drawing/2014/main" id="{4B30FFDB-3BE9-BBAC-0E6D-9D53E87EC53D}"/>
                </a:ext>
              </a:extLst>
            </p:cNvPr>
            <p:cNvSpPr txBox="1"/>
            <p:nvPr/>
          </p:nvSpPr>
          <p:spPr>
            <a:xfrm>
              <a:off x="927428" y="5494957"/>
              <a:ext cx="2311349" cy="516718"/>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Weiwei Gu</a:t>
              </a:r>
            </a:p>
            <a:p>
              <a:pPr algn="ctr"/>
              <a:r>
                <a:rPr lang="en-US" sz="1000" dirty="0">
                  <a:latin typeface="Verdana" charset="0"/>
                  <a:ea typeface="Verdana" charset="0"/>
                  <a:cs typeface="Verdana" charset="0"/>
                </a:rPr>
                <a:t>ASU</a:t>
              </a:r>
              <a:endParaRPr lang="en-US" sz="1000" b="1" dirty="0">
                <a:latin typeface="Verdana" charset="0"/>
                <a:ea typeface="Verdana" charset="0"/>
                <a:cs typeface="Verdana" charset="0"/>
              </a:endParaRPr>
            </a:p>
          </p:txBody>
        </p:sp>
      </p:grpSp>
      <p:grpSp>
        <p:nvGrpSpPr>
          <p:cNvPr id="1025" name="Group 1024">
            <a:extLst>
              <a:ext uri="{FF2B5EF4-FFF2-40B4-BE49-F238E27FC236}">
                <a16:creationId xmlns:a16="http://schemas.microsoft.com/office/drawing/2014/main" id="{BE951EDE-A3A5-E123-7DCC-4903D644040B}"/>
              </a:ext>
            </a:extLst>
          </p:cNvPr>
          <p:cNvGrpSpPr/>
          <p:nvPr/>
        </p:nvGrpSpPr>
        <p:grpSpPr>
          <a:xfrm>
            <a:off x="150045" y="5134935"/>
            <a:ext cx="1762253" cy="1636753"/>
            <a:chOff x="7386508" y="3052314"/>
            <a:chExt cx="2651635" cy="2462795"/>
          </a:xfrm>
        </p:grpSpPr>
        <p:pic>
          <p:nvPicPr>
            <p:cNvPr id="1027" name="Picture 1026">
              <a:extLst>
                <a:ext uri="{FF2B5EF4-FFF2-40B4-BE49-F238E27FC236}">
                  <a16:creationId xmlns:a16="http://schemas.microsoft.com/office/drawing/2014/main" id="{CDD08A08-6D7C-0225-5A9A-662E4B1499B9}"/>
                </a:ext>
              </a:extLst>
            </p:cNvPr>
            <p:cNvPicPr>
              <a:picLocks noChangeAspect="1"/>
            </p:cNvPicPr>
            <p:nvPr/>
          </p:nvPicPr>
          <p:blipFill rotWithShape="1">
            <a:blip r:embed="rId20"/>
            <a:srcRect l="7" r="7"/>
            <a:stretch/>
          </p:blipFill>
          <p:spPr>
            <a:xfrm>
              <a:off x="7652873" y="3052314"/>
              <a:ext cx="1941817" cy="1942085"/>
            </a:xfrm>
            <a:prstGeom prst="ellipse">
              <a:avLst/>
            </a:prstGeom>
          </p:spPr>
        </p:pic>
        <p:sp>
          <p:nvSpPr>
            <p:cNvPr id="1029" name="TextBox 1028">
              <a:extLst>
                <a:ext uri="{FF2B5EF4-FFF2-40B4-BE49-F238E27FC236}">
                  <a16:creationId xmlns:a16="http://schemas.microsoft.com/office/drawing/2014/main" id="{BFCD3AB0-54AE-EDC7-390D-88E03A8630A3}"/>
                </a:ext>
              </a:extLst>
            </p:cNvPr>
            <p:cNvSpPr txBox="1"/>
            <p:nvPr/>
          </p:nvSpPr>
          <p:spPr>
            <a:xfrm>
              <a:off x="7386508" y="4913070"/>
              <a:ext cx="2651635" cy="602039"/>
            </a:xfrm>
            <a:prstGeom prst="rect">
              <a:avLst/>
            </a:prstGeom>
            <a:noFill/>
          </p:spPr>
          <p:txBody>
            <a:bodyPr wrap="square" lIns="91440" tIns="45720" rIns="91440" bIns="45720" rtlCol="0" anchor="t">
              <a:spAutoFit/>
            </a:bodyPr>
            <a:lstStyle/>
            <a:p>
              <a:pPr algn="ctr"/>
              <a:r>
                <a:rPr lang="en-US" sz="1000" b="1" dirty="0" err="1">
                  <a:latin typeface="Verdana" charset="0"/>
                  <a:ea typeface="Verdana" charset="0"/>
                  <a:cs typeface="Verdana" charset="0"/>
                </a:rPr>
                <a:t>Pushprendre</a:t>
              </a:r>
              <a:r>
                <a:rPr lang="en-US" sz="1000" b="1" dirty="0">
                  <a:latin typeface="Verdana" charset="0"/>
                  <a:ea typeface="Verdana" charset="0"/>
                  <a:cs typeface="Verdana" charset="0"/>
                </a:rPr>
                <a:t> Rastogi</a:t>
              </a:r>
            </a:p>
            <a:p>
              <a:pPr algn="ctr"/>
              <a:r>
                <a:rPr lang="en-US" sz="1000" dirty="0">
                  <a:latin typeface="Verdana" charset="0"/>
                  <a:ea typeface="Verdana" charset="0"/>
                  <a:cs typeface="Verdana" charset="0"/>
                </a:rPr>
                <a:t>DeepMind</a:t>
              </a:r>
              <a:endParaRPr lang="en-US" sz="1000" b="1" dirty="0">
                <a:latin typeface="Verdana" charset="0"/>
                <a:ea typeface="Verdana" charset="0"/>
                <a:cs typeface="Verdana" charset="0"/>
              </a:endParaRPr>
            </a:p>
          </p:txBody>
        </p:sp>
      </p:grpSp>
      <p:grpSp>
        <p:nvGrpSpPr>
          <p:cNvPr id="1031" name="Group 1030">
            <a:extLst>
              <a:ext uri="{FF2B5EF4-FFF2-40B4-BE49-F238E27FC236}">
                <a16:creationId xmlns:a16="http://schemas.microsoft.com/office/drawing/2014/main" id="{7DDA87DE-E267-E19F-55CE-9E661E7C3EBB}"/>
              </a:ext>
            </a:extLst>
          </p:cNvPr>
          <p:cNvGrpSpPr/>
          <p:nvPr/>
        </p:nvGrpSpPr>
        <p:grpSpPr>
          <a:xfrm>
            <a:off x="6944198" y="1860978"/>
            <a:ext cx="1864673" cy="1608466"/>
            <a:chOff x="2748601" y="900542"/>
            <a:chExt cx="2805745" cy="2420233"/>
          </a:xfrm>
        </p:grpSpPr>
        <p:pic>
          <p:nvPicPr>
            <p:cNvPr id="1033" name="Picture 1032">
              <a:extLst>
                <a:ext uri="{FF2B5EF4-FFF2-40B4-BE49-F238E27FC236}">
                  <a16:creationId xmlns:a16="http://schemas.microsoft.com/office/drawing/2014/main" id="{B4A8B2A7-A5F1-0A3A-C0C0-543C88A0E37C}"/>
                </a:ext>
              </a:extLst>
            </p:cNvPr>
            <p:cNvPicPr>
              <a:picLocks noChangeAspect="1"/>
            </p:cNvPicPr>
            <p:nvPr/>
          </p:nvPicPr>
          <p:blipFill rotWithShape="1">
            <a:blip r:embed="rId21"/>
            <a:srcRect l="93" r="93"/>
            <a:stretch/>
          </p:blipFill>
          <p:spPr>
            <a:xfrm>
              <a:off x="3241339" y="900542"/>
              <a:ext cx="1825773" cy="1822436"/>
            </a:xfrm>
            <a:prstGeom prst="ellipse">
              <a:avLst/>
            </a:prstGeom>
          </p:spPr>
        </p:pic>
        <p:sp>
          <p:nvSpPr>
            <p:cNvPr id="1034" name="TextBox 1033">
              <a:extLst>
                <a:ext uri="{FF2B5EF4-FFF2-40B4-BE49-F238E27FC236}">
                  <a16:creationId xmlns:a16="http://schemas.microsoft.com/office/drawing/2014/main" id="{90A3C440-A3E8-CC3E-279C-4FFE41621234}"/>
                </a:ext>
              </a:extLst>
            </p:cNvPr>
            <p:cNvSpPr txBox="1"/>
            <p:nvPr/>
          </p:nvSpPr>
          <p:spPr>
            <a:xfrm>
              <a:off x="2748601" y="2718736"/>
              <a:ext cx="2805745" cy="602039"/>
            </a:xfrm>
            <a:prstGeom prst="rect">
              <a:avLst/>
            </a:prstGeom>
            <a:noFill/>
          </p:spPr>
          <p:txBody>
            <a:bodyPr wrap="square" rtlCol="0">
              <a:spAutoFit/>
            </a:bodyPr>
            <a:lstStyle/>
            <a:p>
              <a:pPr algn="ctr"/>
              <a:r>
                <a:rPr lang="en-US" sz="1000" b="1" dirty="0" err="1">
                  <a:latin typeface="Verdana" charset="0"/>
                  <a:ea typeface="Verdana" charset="0"/>
                  <a:cs typeface="Verdana" charset="0"/>
                </a:rPr>
                <a:t>Mahsa</a:t>
              </a:r>
              <a:r>
                <a:rPr lang="en-US" sz="1000" b="1" dirty="0">
                  <a:latin typeface="Verdana" charset="0"/>
                  <a:ea typeface="Verdana" charset="0"/>
                  <a:cs typeface="Verdana" charset="0"/>
                </a:rPr>
                <a:t> </a:t>
              </a:r>
              <a:r>
                <a:rPr lang="en-US" sz="1000" b="1" dirty="0" err="1">
                  <a:latin typeface="Verdana" charset="0"/>
                  <a:ea typeface="Verdana" charset="0"/>
                  <a:cs typeface="Verdana" charset="0"/>
                </a:rPr>
                <a:t>Yarmohammadi</a:t>
              </a:r>
              <a:endParaRPr lang="en-US" sz="1000" b="1" dirty="0">
                <a:latin typeface="Verdana" charset="0"/>
                <a:ea typeface="Verdana" charset="0"/>
                <a:cs typeface="Verdana" charset="0"/>
              </a:endParaRPr>
            </a:p>
            <a:p>
              <a:pPr algn="ctr"/>
              <a:r>
                <a:rPr lang="en-US" sz="1000" dirty="0">
                  <a:latin typeface="Verdana" charset="0"/>
                  <a:ea typeface="Verdana" charset="0"/>
                  <a:cs typeface="Verdana" charset="0"/>
                </a:rPr>
                <a:t>JHU</a:t>
              </a:r>
            </a:p>
          </p:txBody>
        </p:sp>
      </p:grpSp>
      <p:grpSp>
        <p:nvGrpSpPr>
          <p:cNvPr id="1036" name="Group 1035">
            <a:extLst>
              <a:ext uri="{FF2B5EF4-FFF2-40B4-BE49-F238E27FC236}">
                <a16:creationId xmlns:a16="http://schemas.microsoft.com/office/drawing/2014/main" id="{BF404C0F-372F-404B-53E2-5420F0E9E24F}"/>
              </a:ext>
            </a:extLst>
          </p:cNvPr>
          <p:cNvGrpSpPr/>
          <p:nvPr/>
        </p:nvGrpSpPr>
        <p:grpSpPr>
          <a:xfrm>
            <a:off x="3678268" y="154136"/>
            <a:ext cx="1636914" cy="1618446"/>
            <a:chOff x="2921135" y="900542"/>
            <a:chExt cx="2463039" cy="2435250"/>
          </a:xfrm>
        </p:grpSpPr>
        <p:pic>
          <p:nvPicPr>
            <p:cNvPr id="1037" name="Picture 1036">
              <a:extLst>
                <a:ext uri="{FF2B5EF4-FFF2-40B4-BE49-F238E27FC236}">
                  <a16:creationId xmlns:a16="http://schemas.microsoft.com/office/drawing/2014/main" id="{91145A86-B421-2621-16AB-4F4BAB7FA5CB}"/>
                </a:ext>
              </a:extLst>
            </p:cNvPr>
            <p:cNvPicPr>
              <a:picLocks noChangeAspect="1"/>
            </p:cNvPicPr>
            <p:nvPr/>
          </p:nvPicPr>
          <p:blipFill rotWithShape="1">
            <a:blip r:embed="rId22"/>
            <a:srcRect t="2658" b="2658"/>
            <a:stretch/>
          </p:blipFill>
          <p:spPr>
            <a:xfrm>
              <a:off x="3241338" y="900542"/>
              <a:ext cx="1825774" cy="1822437"/>
            </a:xfrm>
            <a:prstGeom prst="ellipse">
              <a:avLst/>
            </a:prstGeom>
          </p:spPr>
        </p:pic>
        <p:sp>
          <p:nvSpPr>
            <p:cNvPr id="1038" name="TextBox 1037">
              <a:extLst>
                <a:ext uri="{FF2B5EF4-FFF2-40B4-BE49-F238E27FC236}">
                  <a16:creationId xmlns:a16="http://schemas.microsoft.com/office/drawing/2014/main" id="{ED527286-78CA-EB4A-EB9F-81D7215141D3}"/>
                </a:ext>
              </a:extLst>
            </p:cNvPr>
            <p:cNvSpPr txBox="1"/>
            <p:nvPr/>
          </p:nvSpPr>
          <p:spPr>
            <a:xfrm>
              <a:off x="2921135" y="2733753"/>
              <a:ext cx="2463039" cy="602039"/>
            </a:xfrm>
            <a:prstGeom prst="rect">
              <a:avLst/>
            </a:prstGeom>
            <a:noFill/>
          </p:spPr>
          <p:txBody>
            <a:bodyPr wrap="square" rtlCol="0">
              <a:spAutoFit/>
            </a:bodyPr>
            <a:lstStyle/>
            <a:p>
              <a:pPr algn="ctr"/>
              <a:r>
                <a:rPr lang="en-US" sz="1000" b="1" dirty="0">
                  <a:latin typeface="Verdana" charset="0"/>
                  <a:ea typeface="Verdana" charset="0"/>
                  <a:cs typeface="Verdana" charset="0"/>
                </a:rPr>
                <a:t>Jordan Boyd-Graber</a:t>
              </a:r>
            </a:p>
            <a:p>
              <a:pPr algn="ctr"/>
              <a:r>
                <a:rPr lang="en-US" sz="1000" dirty="0">
                  <a:latin typeface="Verdana" charset="0"/>
                  <a:ea typeface="Verdana" charset="0"/>
                  <a:cs typeface="Verdana" charset="0"/>
                </a:rPr>
                <a:t>UMD College Park</a:t>
              </a:r>
            </a:p>
          </p:txBody>
        </p:sp>
      </p:grpSp>
      <p:grpSp>
        <p:nvGrpSpPr>
          <p:cNvPr id="1039" name="Group 1038">
            <a:extLst>
              <a:ext uri="{FF2B5EF4-FFF2-40B4-BE49-F238E27FC236}">
                <a16:creationId xmlns:a16="http://schemas.microsoft.com/office/drawing/2014/main" id="{B955ADB0-3ADA-9F29-496A-3FE05BE81C29}"/>
              </a:ext>
            </a:extLst>
          </p:cNvPr>
          <p:cNvGrpSpPr/>
          <p:nvPr/>
        </p:nvGrpSpPr>
        <p:grpSpPr>
          <a:xfrm>
            <a:off x="10410131" y="3460062"/>
            <a:ext cx="1536102" cy="1615515"/>
            <a:chOff x="7386510" y="3084270"/>
            <a:chExt cx="2311349" cy="2430839"/>
          </a:xfrm>
        </p:grpSpPr>
        <p:pic>
          <p:nvPicPr>
            <p:cNvPr id="1040" name="Picture 1039">
              <a:extLst>
                <a:ext uri="{FF2B5EF4-FFF2-40B4-BE49-F238E27FC236}">
                  <a16:creationId xmlns:a16="http://schemas.microsoft.com/office/drawing/2014/main" id="{BEAEDB0D-F98E-9DC0-6FC5-7ACCD065DBE6}"/>
                </a:ext>
              </a:extLst>
            </p:cNvPr>
            <p:cNvPicPr>
              <a:picLocks noChangeAspect="1"/>
            </p:cNvPicPr>
            <p:nvPr/>
          </p:nvPicPr>
          <p:blipFill rotWithShape="1">
            <a:blip r:embed="rId23"/>
            <a:srcRect l="7" r="7"/>
            <a:stretch/>
          </p:blipFill>
          <p:spPr>
            <a:xfrm>
              <a:off x="7600761" y="3084270"/>
              <a:ext cx="1828547" cy="1828800"/>
            </a:xfrm>
            <a:prstGeom prst="ellipse">
              <a:avLst/>
            </a:prstGeom>
          </p:spPr>
        </p:pic>
        <p:sp>
          <p:nvSpPr>
            <p:cNvPr id="1041" name="TextBox 1040">
              <a:extLst>
                <a:ext uri="{FF2B5EF4-FFF2-40B4-BE49-F238E27FC236}">
                  <a16:creationId xmlns:a16="http://schemas.microsoft.com/office/drawing/2014/main" id="{54F25FF2-BF00-A142-5A96-6062D87B8801}"/>
                </a:ext>
              </a:extLst>
            </p:cNvPr>
            <p:cNvSpPr txBox="1"/>
            <p:nvPr/>
          </p:nvSpPr>
          <p:spPr>
            <a:xfrm>
              <a:off x="7386510" y="4913070"/>
              <a:ext cx="2311349"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Dee Ann Reisinger</a:t>
              </a:r>
            </a:p>
            <a:p>
              <a:pPr algn="ctr"/>
              <a:r>
                <a:rPr lang="en-US" sz="1000" dirty="0">
                  <a:latin typeface="Verdana" charset="0"/>
                  <a:ea typeface="Verdana" charset="0"/>
                  <a:cs typeface="Verdana" charset="0"/>
                </a:rPr>
                <a:t>Bryn </a:t>
              </a:r>
              <a:r>
                <a:rPr lang="en-US" sz="1000" dirty="0" err="1">
                  <a:latin typeface="Verdana" charset="0"/>
                  <a:ea typeface="Verdana" charset="0"/>
                  <a:cs typeface="Verdana" charset="0"/>
                </a:rPr>
                <a:t>Mawr</a:t>
              </a:r>
              <a:endParaRPr lang="en-US" sz="1000" b="1" dirty="0">
                <a:latin typeface="Verdana" charset="0"/>
                <a:ea typeface="Verdana" charset="0"/>
                <a:cs typeface="Verdana" charset="0"/>
              </a:endParaRPr>
            </a:p>
          </p:txBody>
        </p:sp>
      </p:grpSp>
      <p:grpSp>
        <p:nvGrpSpPr>
          <p:cNvPr id="1042" name="Group 1041">
            <a:extLst>
              <a:ext uri="{FF2B5EF4-FFF2-40B4-BE49-F238E27FC236}">
                <a16:creationId xmlns:a16="http://schemas.microsoft.com/office/drawing/2014/main" id="{C6B692B7-319E-E183-4A66-6A8FF2F206F4}"/>
              </a:ext>
            </a:extLst>
          </p:cNvPr>
          <p:cNvGrpSpPr/>
          <p:nvPr/>
        </p:nvGrpSpPr>
        <p:grpSpPr>
          <a:xfrm>
            <a:off x="10519125" y="154136"/>
            <a:ext cx="1318115" cy="1615515"/>
            <a:chOff x="7523235" y="3084270"/>
            <a:chExt cx="1983347" cy="2430839"/>
          </a:xfrm>
        </p:grpSpPr>
        <p:pic>
          <p:nvPicPr>
            <p:cNvPr id="1043" name="Picture 1042">
              <a:extLst>
                <a:ext uri="{FF2B5EF4-FFF2-40B4-BE49-F238E27FC236}">
                  <a16:creationId xmlns:a16="http://schemas.microsoft.com/office/drawing/2014/main" id="{A58E6C6E-4758-E182-19B7-463F08ACCF0B}"/>
                </a:ext>
              </a:extLst>
            </p:cNvPr>
            <p:cNvPicPr>
              <a:picLocks noChangeAspect="1"/>
            </p:cNvPicPr>
            <p:nvPr/>
          </p:nvPicPr>
          <p:blipFill rotWithShape="1">
            <a:blip r:embed="rId24"/>
            <a:srcRect t="5166" b="5166"/>
            <a:stretch/>
          </p:blipFill>
          <p:spPr>
            <a:xfrm>
              <a:off x="7600761" y="3084270"/>
              <a:ext cx="1828547" cy="1828800"/>
            </a:xfrm>
            <a:prstGeom prst="ellipse">
              <a:avLst/>
            </a:prstGeom>
          </p:spPr>
        </p:pic>
        <p:sp>
          <p:nvSpPr>
            <p:cNvPr id="1044" name="TextBox 1043">
              <a:extLst>
                <a:ext uri="{FF2B5EF4-FFF2-40B4-BE49-F238E27FC236}">
                  <a16:creationId xmlns:a16="http://schemas.microsoft.com/office/drawing/2014/main" id="{A9B80454-06D0-50D7-4A42-F1C3F2C498C0}"/>
                </a:ext>
              </a:extLst>
            </p:cNvPr>
            <p:cNvSpPr txBox="1"/>
            <p:nvPr/>
          </p:nvSpPr>
          <p:spPr>
            <a:xfrm>
              <a:off x="7523235" y="4913070"/>
              <a:ext cx="1983347" cy="602039"/>
            </a:xfrm>
            <a:prstGeom prst="rect">
              <a:avLst/>
            </a:prstGeom>
            <a:noFill/>
          </p:spPr>
          <p:txBody>
            <a:bodyPr wrap="square" lIns="91440" tIns="45720" rIns="91440" bIns="45720" rtlCol="0" anchor="t">
              <a:spAutoFit/>
            </a:bodyPr>
            <a:lstStyle/>
            <a:p>
              <a:pPr algn="ctr"/>
              <a:r>
                <a:rPr lang="en-US" sz="1000" b="1" dirty="0" err="1">
                  <a:latin typeface="Verdana" charset="0"/>
                  <a:ea typeface="Verdana" charset="0"/>
                  <a:cs typeface="Verdana" charset="0"/>
                </a:rPr>
                <a:t>Kevn</a:t>
              </a:r>
              <a:r>
                <a:rPr lang="en-US" sz="1000" b="1" dirty="0">
                  <a:latin typeface="Verdana" charset="0"/>
                  <a:ea typeface="Verdana" charset="0"/>
                  <a:cs typeface="Verdana" charset="0"/>
                </a:rPr>
                <a:t> Duh</a:t>
              </a:r>
            </a:p>
            <a:p>
              <a:pPr algn="ctr"/>
              <a:r>
                <a:rPr lang="en-US" sz="1000" dirty="0">
                  <a:latin typeface="Verdana" charset="0"/>
                  <a:ea typeface="Verdana" charset="0"/>
                  <a:cs typeface="Verdana" charset="0"/>
                </a:rPr>
                <a:t>JHU</a:t>
              </a:r>
              <a:endParaRPr lang="en-US" sz="1000" b="1" dirty="0">
                <a:latin typeface="Verdana" charset="0"/>
                <a:ea typeface="Verdana" charset="0"/>
                <a:cs typeface="Verdana" charset="0"/>
              </a:endParaRPr>
            </a:p>
          </p:txBody>
        </p:sp>
      </p:grpSp>
      <p:grpSp>
        <p:nvGrpSpPr>
          <p:cNvPr id="1045" name="Group 1044">
            <a:extLst>
              <a:ext uri="{FF2B5EF4-FFF2-40B4-BE49-F238E27FC236}">
                <a16:creationId xmlns:a16="http://schemas.microsoft.com/office/drawing/2014/main" id="{D832620E-9FF4-DF16-1FC7-0E06CED41E12}"/>
              </a:ext>
            </a:extLst>
          </p:cNvPr>
          <p:cNvGrpSpPr/>
          <p:nvPr/>
        </p:nvGrpSpPr>
        <p:grpSpPr>
          <a:xfrm>
            <a:off x="5338800" y="1862272"/>
            <a:ext cx="1555509" cy="1629334"/>
            <a:chOff x="7300838" y="3084270"/>
            <a:chExt cx="2340550" cy="2451633"/>
          </a:xfrm>
        </p:grpSpPr>
        <p:pic>
          <p:nvPicPr>
            <p:cNvPr id="1046" name="Picture 1045">
              <a:extLst>
                <a:ext uri="{FF2B5EF4-FFF2-40B4-BE49-F238E27FC236}">
                  <a16:creationId xmlns:a16="http://schemas.microsoft.com/office/drawing/2014/main" id="{820D2073-4E3D-3B97-A5E1-29D21D0D34A0}"/>
                </a:ext>
              </a:extLst>
            </p:cNvPr>
            <p:cNvPicPr>
              <a:picLocks noChangeAspect="1"/>
            </p:cNvPicPr>
            <p:nvPr/>
          </p:nvPicPr>
          <p:blipFill rotWithShape="1">
            <a:blip r:embed="rId25"/>
            <a:srcRect l="7" r="7"/>
            <a:stretch/>
          </p:blipFill>
          <p:spPr>
            <a:xfrm>
              <a:off x="7600761" y="3084270"/>
              <a:ext cx="1828547" cy="1828801"/>
            </a:xfrm>
            <a:prstGeom prst="ellipse">
              <a:avLst/>
            </a:prstGeom>
          </p:spPr>
        </p:pic>
        <p:sp>
          <p:nvSpPr>
            <p:cNvPr id="1047" name="TextBox 1046">
              <a:extLst>
                <a:ext uri="{FF2B5EF4-FFF2-40B4-BE49-F238E27FC236}">
                  <a16:creationId xmlns:a16="http://schemas.microsoft.com/office/drawing/2014/main" id="{B459D95D-D5B7-63BC-05B9-D4638207E0E0}"/>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Sam Barham</a:t>
              </a:r>
            </a:p>
            <a:p>
              <a:pPr algn="ctr"/>
              <a:r>
                <a:rPr lang="en-US" sz="1000" dirty="0">
                  <a:latin typeface="Verdana" charset="0"/>
                  <a:ea typeface="Verdana" charset="0"/>
                  <a:cs typeface="Verdana" charset="0"/>
                </a:rPr>
                <a:t>JHU</a:t>
              </a:r>
              <a:endParaRPr lang="en-US" sz="1000" b="1" dirty="0">
                <a:latin typeface="Verdana" charset="0"/>
                <a:ea typeface="Verdana" charset="0"/>
                <a:cs typeface="Verdana" charset="0"/>
              </a:endParaRPr>
            </a:p>
          </p:txBody>
        </p:sp>
      </p:grpSp>
      <p:grpSp>
        <p:nvGrpSpPr>
          <p:cNvPr id="1051" name="Group 1050">
            <a:extLst>
              <a:ext uri="{FF2B5EF4-FFF2-40B4-BE49-F238E27FC236}">
                <a16:creationId xmlns:a16="http://schemas.microsoft.com/office/drawing/2014/main" id="{B7530B31-2FC6-57F1-184A-EE788328CF05}"/>
              </a:ext>
            </a:extLst>
          </p:cNvPr>
          <p:cNvGrpSpPr/>
          <p:nvPr/>
        </p:nvGrpSpPr>
        <p:grpSpPr>
          <a:xfrm>
            <a:off x="7098780" y="5134935"/>
            <a:ext cx="1555509" cy="1629334"/>
            <a:chOff x="7300838" y="3084270"/>
            <a:chExt cx="2340550" cy="2451633"/>
          </a:xfrm>
        </p:grpSpPr>
        <p:pic>
          <p:nvPicPr>
            <p:cNvPr id="1052" name="Picture 1051">
              <a:extLst>
                <a:ext uri="{FF2B5EF4-FFF2-40B4-BE49-F238E27FC236}">
                  <a16:creationId xmlns:a16="http://schemas.microsoft.com/office/drawing/2014/main" id="{BFD3732A-4CC4-C8E3-DFC4-0332815FDA63}"/>
                </a:ext>
              </a:extLst>
            </p:cNvPr>
            <p:cNvPicPr>
              <a:picLocks noChangeAspect="1"/>
            </p:cNvPicPr>
            <p:nvPr/>
          </p:nvPicPr>
          <p:blipFill rotWithShape="1">
            <a:blip r:embed="rId26"/>
            <a:srcRect l="1958" r="1958"/>
            <a:stretch/>
          </p:blipFill>
          <p:spPr>
            <a:xfrm>
              <a:off x="7600761" y="3084270"/>
              <a:ext cx="1828547" cy="1828801"/>
            </a:xfrm>
            <a:prstGeom prst="ellipse">
              <a:avLst/>
            </a:prstGeom>
          </p:spPr>
        </p:pic>
        <p:sp>
          <p:nvSpPr>
            <p:cNvPr id="1053" name="TextBox 1052">
              <a:extLst>
                <a:ext uri="{FF2B5EF4-FFF2-40B4-BE49-F238E27FC236}">
                  <a16:creationId xmlns:a16="http://schemas.microsoft.com/office/drawing/2014/main" id="{1D11E435-5019-5E6C-2135-5C5A27678080}"/>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Orion Weller</a:t>
              </a:r>
            </a:p>
            <a:p>
              <a:pPr algn="ctr"/>
              <a:r>
                <a:rPr lang="en-US" sz="1000" dirty="0">
                  <a:latin typeface="Verdana" charset="0"/>
                  <a:ea typeface="Verdana" charset="0"/>
                  <a:cs typeface="Verdana" charset="0"/>
                </a:rPr>
                <a:t>JHU</a:t>
              </a:r>
              <a:endParaRPr lang="en-US" sz="1000" b="1" dirty="0">
                <a:latin typeface="Verdana" charset="0"/>
                <a:ea typeface="Verdana" charset="0"/>
                <a:cs typeface="Verdana" charset="0"/>
              </a:endParaRPr>
            </a:p>
          </p:txBody>
        </p:sp>
      </p:grpSp>
      <p:grpSp>
        <p:nvGrpSpPr>
          <p:cNvPr id="1055" name="Group 1054">
            <a:extLst>
              <a:ext uri="{FF2B5EF4-FFF2-40B4-BE49-F238E27FC236}">
                <a16:creationId xmlns:a16="http://schemas.microsoft.com/office/drawing/2014/main" id="{966A1FF8-2FF4-0E65-2559-AFAF4432D8EE}"/>
              </a:ext>
            </a:extLst>
          </p:cNvPr>
          <p:cNvGrpSpPr/>
          <p:nvPr/>
        </p:nvGrpSpPr>
        <p:grpSpPr>
          <a:xfrm>
            <a:off x="8786545" y="5134935"/>
            <a:ext cx="1555509" cy="1629334"/>
            <a:chOff x="7300838" y="3084270"/>
            <a:chExt cx="2340550" cy="2451633"/>
          </a:xfrm>
        </p:grpSpPr>
        <p:pic>
          <p:nvPicPr>
            <p:cNvPr id="1056" name="Picture 1055">
              <a:extLst>
                <a:ext uri="{FF2B5EF4-FFF2-40B4-BE49-F238E27FC236}">
                  <a16:creationId xmlns:a16="http://schemas.microsoft.com/office/drawing/2014/main" id="{5D994D90-906F-F99C-30BF-E70C3615EEB2}"/>
                </a:ext>
              </a:extLst>
            </p:cNvPr>
            <p:cNvPicPr>
              <a:picLocks noChangeAspect="1"/>
            </p:cNvPicPr>
            <p:nvPr/>
          </p:nvPicPr>
          <p:blipFill rotWithShape="1">
            <a:blip r:embed="rId27"/>
            <a:srcRect l="2350" r="2350"/>
            <a:stretch/>
          </p:blipFill>
          <p:spPr>
            <a:xfrm>
              <a:off x="7600761" y="3084270"/>
              <a:ext cx="1828547" cy="1828801"/>
            </a:xfrm>
            <a:prstGeom prst="ellipse">
              <a:avLst/>
            </a:prstGeom>
          </p:spPr>
        </p:pic>
        <p:sp>
          <p:nvSpPr>
            <p:cNvPr id="1057" name="TextBox 1056">
              <a:extLst>
                <a:ext uri="{FF2B5EF4-FFF2-40B4-BE49-F238E27FC236}">
                  <a16:creationId xmlns:a16="http://schemas.microsoft.com/office/drawing/2014/main" id="{C40CC200-009B-F274-E26E-518457356C70}"/>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Michelle Yuan</a:t>
              </a:r>
            </a:p>
            <a:p>
              <a:pPr algn="ctr"/>
              <a:r>
                <a:rPr lang="en-US" sz="1000" dirty="0">
                  <a:latin typeface="Verdana" charset="0"/>
                  <a:ea typeface="Verdana" charset="0"/>
                  <a:cs typeface="Verdana" charset="0"/>
                </a:rPr>
                <a:t>UMD College Park</a:t>
              </a:r>
              <a:endParaRPr lang="en-US" sz="1000" b="1" dirty="0">
                <a:latin typeface="Verdana" charset="0"/>
                <a:ea typeface="Verdana" charset="0"/>
                <a:cs typeface="Verdana" charset="0"/>
              </a:endParaRPr>
            </a:p>
          </p:txBody>
        </p:sp>
      </p:grpSp>
      <p:grpSp>
        <p:nvGrpSpPr>
          <p:cNvPr id="1058" name="Group 1057">
            <a:extLst>
              <a:ext uri="{FF2B5EF4-FFF2-40B4-BE49-F238E27FC236}">
                <a16:creationId xmlns:a16="http://schemas.microsoft.com/office/drawing/2014/main" id="{C6653394-7CFC-2842-F6EA-B805FD844461}"/>
              </a:ext>
            </a:extLst>
          </p:cNvPr>
          <p:cNvGrpSpPr/>
          <p:nvPr/>
        </p:nvGrpSpPr>
        <p:grpSpPr>
          <a:xfrm>
            <a:off x="5338800" y="5134935"/>
            <a:ext cx="1555509" cy="1629334"/>
            <a:chOff x="7300838" y="3084270"/>
            <a:chExt cx="2340550" cy="2451633"/>
          </a:xfrm>
        </p:grpSpPr>
        <p:pic>
          <p:nvPicPr>
            <p:cNvPr id="1059" name="Picture 1058">
              <a:extLst>
                <a:ext uri="{FF2B5EF4-FFF2-40B4-BE49-F238E27FC236}">
                  <a16:creationId xmlns:a16="http://schemas.microsoft.com/office/drawing/2014/main" id="{1EBEDE26-2BD1-2A23-9A3F-4E5E948A1991}"/>
                </a:ext>
              </a:extLst>
            </p:cNvPr>
            <p:cNvPicPr>
              <a:picLocks noChangeAspect="1"/>
            </p:cNvPicPr>
            <p:nvPr/>
          </p:nvPicPr>
          <p:blipFill rotWithShape="1">
            <a:blip r:embed="rId28"/>
            <a:srcRect l="7" r="7"/>
            <a:stretch/>
          </p:blipFill>
          <p:spPr>
            <a:xfrm>
              <a:off x="7600761" y="3084270"/>
              <a:ext cx="1828547" cy="1828801"/>
            </a:xfrm>
            <a:prstGeom prst="ellipse">
              <a:avLst/>
            </a:prstGeom>
          </p:spPr>
        </p:pic>
        <p:sp>
          <p:nvSpPr>
            <p:cNvPr id="1060" name="TextBox 1059">
              <a:extLst>
                <a:ext uri="{FF2B5EF4-FFF2-40B4-BE49-F238E27FC236}">
                  <a16:creationId xmlns:a16="http://schemas.microsoft.com/office/drawing/2014/main" id="{CE535EE1-341D-7785-0908-58CECAD0C185}"/>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err="1">
                  <a:latin typeface="Verdana" charset="0"/>
                  <a:ea typeface="Verdana" charset="0"/>
                  <a:cs typeface="Verdana" charset="0"/>
                </a:rPr>
                <a:t>Zhengping</a:t>
              </a:r>
              <a:r>
                <a:rPr lang="en-US" sz="1000" b="1" dirty="0">
                  <a:latin typeface="Verdana" charset="0"/>
                  <a:ea typeface="Verdana" charset="0"/>
                  <a:cs typeface="Verdana" charset="0"/>
                </a:rPr>
                <a:t> Jiang</a:t>
              </a:r>
            </a:p>
            <a:p>
              <a:pPr algn="ctr"/>
              <a:r>
                <a:rPr lang="en-US" sz="1000" dirty="0">
                  <a:latin typeface="Verdana" charset="0"/>
                  <a:ea typeface="Verdana" charset="0"/>
                  <a:cs typeface="Verdana" charset="0"/>
                </a:rPr>
                <a:t>JHU</a:t>
              </a:r>
              <a:endParaRPr lang="en-US" sz="1000" b="1" dirty="0">
                <a:latin typeface="Verdana" charset="0"/>
                <a:ea typeface="Verdana" charset="0"/>
                <a:cs typeface="Verdana" charset="0"/>
              </a:endParaRPr>
            </a:p>
          </p:txBody>
        </p:sp>
      </p:grpSp>
      <p:grpSp>
        <p:nvGrpSpPr>
          <p:cNvPr id="1061" name="Group 1060">
            <a:extLst>
              <a:ext uri="{FF2B5EF4-FFF2-40B4-BE49-F238E27FC236}">
                <a16:creationId xmlns:a16="http://schemas.microsoft.com/office/drawing/2014/main" id="{C97D4229-F511-F691-C621-89EA50EF349C}"/>
              </a:ext>
            </a:extLst>
          </p:cNvPr>
          <p:cNvGrpSpPr/>
          <p:nvPr/>
        </p:nvGrpSpPr>
        <p:grpSpPr>
          <a:xfrm>
            <a:off x="8786545" y="154136"/>
            <a:ext cx="1555509" cy="1629334"/>
            <a:chOff x="7300838" y="3084270"/>
            <a:chExt cx="2340550" cy="2451633"/>
          </a:xfrm>
        </p:grpSpPr>
        <p:pic>
          <p:nvPicPr>
            <p:cNvPr id="1062" name="Picture 1061">
              <a:extLst>
                <a:ext uri="{FF2B5EF4-FFF2-40B4-BE49-F238E27FC236}">
                  <a16:creationId xmlns:a16="http://schemas.microsoft.com/office/drawing/2014/main" id="{C49C5409-4C03-3166-5DFF-2E7ED3143C29}"/>
                </a:ext>
              </a:extLst>
            </p:cNvPr>
            <p:cNvPicPr>
              <a:picLocks noChangeAspect="1"/>
            </p:cNvPicPr>
            <p:nvPr/>
          </p:nvPicPr>
          <p:blipFill rotWithShape="1">
            <a:blip r:embed="rId29"/>
            <a:srcRect t="4793" b="4793"/>
            <a:stretch/>
          </p:blipFill>
          <p:spPr>
            <a:xfrm>
              <a:off x="7600761" y="3084270"/>
              <a:ext cx="1828547" cy="1828801"/>
            </a:xfrm>
            <a:prstGeom prst="ellipse">
              <a:avLst/>
            </a:prstGeom>
          </p:spPr>
        </p:pic>
        <p:sp>
          <p:nvSpPr>
            <p:cNvPr id="1063" name="TextBox 1062">
              <a:extLst>
                <a:ext uri="{FF2B5EF4-FFF2-40B4-BE49-F238E27FC236}">
                  <a16:creationId xmlns:a16="http://schemas.microsoft.com/office/drawing/2014/main" id="{6B197AD2-3176-98AF-7950-12BD8DDE56ED}"/>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err="1">
                  <a:latin typeface="Verdana" charset="0"/>
                  <a:ea typeface="Verdana" charset="0"/>
                  <a:cs typeface="Verdana" charset="0"/>
                </a:rPr>
                <a:t>Anqi</a:t>
              </a:r>
              <a:r>
                <a:rPr lang="en-US" sz="1000" b="1" dirty="0">
                  <a:latin typeface="Verdana" charset="0"/>
                  <a:ea typeface="Verdana" charset="0"/>
                  <a:cs typeface="Verdana" charset="0"/>
                </a:rPr>
                <a:t> Liu</a:t>
              </a:r>
            </a:p>
            <a:p>
              <a:pPr algn="ctr"/>
              <a:r>
                <a:rPr lang="en-US" sz="1000" dirty="0">
                  <a:latin typeface="Verdana" charset="0"/>
                  <a:ea typeface="Verdana" charset="0"/>
                  <a:cs typeface="Verdana" charset="0"/>
                </a:rPr>
                <a:t>JHU</a:t>
              </a:r>
              <a:endParaRPr lang="en-US" sz="1000" b="1" dirty="0">
                <a:latin typeface="Verdana" charset="0"/>
                <a:ea typeface="Verdana" charset="0"/>
                <a:cs typeface="Verdana" charset="0"/>
              </a:endParaRPr>
            </a:p>
          </p:txBody>
        </p:sp>
      </p:grpSp>
      <p:grpSp>
        <p:nvGrpSpPr>
          <p:cNvPr id="1068" name="Group 1067">
            <a:extLst>
              <a:ext uri="{FF2B5EF4-FFF2-40B4-BE49-F238E27FC236}">
                <a16:creationId xmlns:a16="http://schemas.microsoft.com/office/drawing/2014/main" id="{CE474199-B747-3F7D-7D52-0DA16AA9793E}"/>
              </a:ext>
            </a:extLst>
          </p:cNvPr>
          <p:cNvGrpSpPr/>
          <p:nvPr/>
        </p:nvGrpSpPr>
        <p:grpSpPr>
          <a:xfrm>
            <a:off x="10400427" y="5126583"/>
            <a:ext cx="1555509" cy="1629334"/>
            <a:chOff x="7300838" y="3084270"/>
            <a:chExt cx="2340550" cy="2451633"/>
          </a:xfrm>
        </p:grpSpPr>
        <p:pic>
          <p:nvPicPr>
            <p:cNvPr id="1069" name="Picture 1068">
              <a:extLst>
                <a:ext uri="{FF2B5EF4-FFF2-40B4-BE49-F238E27FC236}">
                  <a16:creationId xmlns:a16="http://schemas.microsoft.com/office/drawing/2014/main" id="{C8500F6B-59FE-4995-0A09-60148B12984C}"/>
                </a:ext>
              </a:extLst>
            </p:cNvPr>
            <p:cNvPicPr>
              <a:picLocks noChangeAspect="1"/>
            </p:cNvPicPr>
            <p:nvPr/>
          </p:nvPicPr>
          <p:blipFill rotWithShape="1">
            <a:blip r:embed="rId30"/>
            <a:srcRect l="7" r="7"/>
            <a:stretch/>
          </p:blipFill>
          <p:spPr>
            <a:xfrm>
              <a:off x="7600761" y="3084270"/>
              <a:ext cx="1828547" cy="1828801"/>
            </a:xfrm>
            <a:prstGeom prst="ellipse">
              <a:avLst/>
            </a:prstGeom>
          </p:spPr>
        </p:pic>
        <p:sp>
          <p:nvSpPr>
            <p:cNvPr id="1070" name="TextBox 1069">
              <a:extLst>
                <a:ext uri="{FF2B5EF4-FFF2-40B4-BE49-F238E27FC236}">
                  <a16:creationId xmlns:a16="http://schemas.microsoft.com/office/drawing/2014/main" id="{585DBC69-1186-3DE5-DE08-801D7EFE8433}"/>
                </a:ext>
              </a:extLst>
            </p:cNvPr>
            <p:cNvSpPr txBox="1"/>
            <p:nvPr/>
          </p:nvSpPr>
          <p:spPr>
            <a:xfrm>
              <a:off x="7300838" y="4933864"/>
              <a:ext cx="2340550" cy="602039"/>
            </a:xfrm>
            <a:prstGeom prst="rect">
              <a:avLst/>
            </a:prstGeom>
            <a:noFill/>
          </p:spPr>
          <p:txBody>
            <a:bodyPr wrap="square" lIns="91440" tIns="45720" rIns="91440" bIns="45720" rtlCol="0" anchor="t">
              <a:spAutoFit/>
            </a:bodyPr>
            <a:lstStyle/>
            <a:p>
              <a:pPr algn="ctr"/>
              <a:r>
                <a:rPr lang="en-US" sz="1000" b="1" dirty="0">
                  <a:latin typeface="Verdana" charset="0"/>
                  <a:ea typeface="Verdana" charset="0"/>
                  <a:cs typeface="Verdana" charset="0"/>
                </a:rPr>
                <a:t>Adam Poliak</a:t>
              </a:r>
            </a:p>
            <a:p>
              <a:pPr algn="ctr"/>
              <a:r>
                <a:rPr lang="en-US" sz="1000" dirty="0">
                  <a:latin typeface="Verdana" charset="0"/>
                  <a:ea typeface="Verdana" charset="0"/>
                  <a:cs typeface="Verdana" charset="0"/>
                </a:rPr>
                <a:t>Barnard</a:t>
              </a:r>
              <a:endParaRPr lang="en-US" sz="1000" b="1" dirty="0">
                <a:latin typeface="Verdana" charset="0"/>
                <a:ea typeface="Verdana" charset="0"/>
                <a:cs typeface="Verdana" charset="0"/>
              </a:endParaRPr>
            </a:p>
          </p:txBody>
        </p:sp>
      </p:grpSp>
    </p:spTree>
    <p:extLst>
      <p:ext uri="{BB962C8B-B14F-4D97-AF65-F5344CB8AC3E}">
        <p14:creationId xmlns:p14="http://schemas.microsoft.com/office/powerpoint/2010/main" val="3888300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#1: Expense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Ontologies and annotated corpora are e</a:t>
              </a:r>
              <a:r>
                <a:rPr lang="en-US" sz="2800" dirty="0">
                  <a:effectLst/>
                  <a:latin typeface="Helvetica" pitchFamily="2" charset="0"/>
                  <a:ea typeface="Calibri" panose="020F0502020204030204" pitchFamily="34" charset="0"/>
                  <a:cs typeface="Times New Roman" panose="02020603050405020304" pitchFamily="18" charset="0"/>
                </a:rPr>
                <a:t>xpensive to build and maintain because they require highly trained experts.</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 Brittleness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Ontologies do not easily capture the ways in which context modulates the inferences that we draw.</a:t>
              </a:r>
              <a:endParaRPr lang="en-US" sz="2800" dirty="0">
                <a:latin typeface="Helvetica" pitchFamily="2" charset="0"/>
              </a:endParaRPr>
            </a:p>
          </p:txBody>
        </p:sp>
      </p:grpSp>
    </p:spTree>
    <p:extLst>
      <p:ext uri="{BB962C8B-B14F-4D97-AF65-F5344CB8AC3E}">
        <p14:creationId xmlns:p14="http://schemas.microsoft.com/office/powerpoint/2010/main" val="374879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63F1D0-6864-7756-CE6C-956F22C42D80}"/>
              </a:ext>
            </a:extLst>
          </p:cNvPr>
          <p:cNvSpPr txBox="1"/>
          <p:nvPr/>
        </p:nvSpPr>
        <p:spPr>
          <a:xfrm>
            <a:off x="668212" y="990430"/>
            <a:ext cx="3657601"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An assassin </a:t>
            </a:r>
            <a:r>
              <a:rPr lang="en-US" dirty="0">
                <a:latin typeface="Helvetica" pitchFamily="2" charset="0"/>
              </a:rPr>
              <a:t>in Colombia </a:t>
            </a:r>
            <a:r>
              <a:rPr lang="en-US" dirty="0">
                <a:solidFill>
                  <a:schemeClr val="accent2">
                    <a:lumMod val="75000"/>
                  </a:schemeClr>
                </a:solidFill>
                <a:latin typeface="Helvetica" pitchFamily="2" charset="0"/>
              </a:rPr>
              <a:t>killed</a:t>
            </a:r>
            <a:r>
              <a:rPr lang="en-US" dirty="0">
                <a:latin typeface="Helvetica" pitchFamily="2" charset="0"/>
              </a:rPr>
              <a:t> </a:t>
            </a:r>
            <a:r>
              <a:rPr lang="en-US" dirty="0">
                <a:solidFill>
                  <a:schemeClr val="accent1">
                    <a:lumMod val="75000"/>
                  </a:schemeClr>
                </a:solidFill>
                <a:latin typeface="Helvetica" pitchFamily="2" charset="0"/>
              </a:rPr>
              <a:t>a federal judge </a:t>
            </a:r>
            <a:r>
              <a:rPr lang="en-US" dirty="0">
                <a:latin typeface="Helvetica" pitchFamily="2" charset="0"/>
              </a:rPr>
              <a:t>on a Medellin street.</a:t>
            </a:r>
          </a:p>
        </p:txBody>
      </p:sp>
      <p:sp>
        <p:nvSpPr>
          <p:cNvPr id="5" name="TextBox 4">
            <a:extLst>
              <a:ext uri="{FF2B5EF4-FFF2-40B4-BE49-F238E27FC236}">
                <a16:creationId xmlns:a16="http://schemas.microsoft.com/office/drawing/2014/main" id="{4945E493-E0FF-F778-22F6-2CB98B87A544}"/>
              </a:ext>
            </a:extLst>
          </p:cNvPr>
          <p:cNvSpPr txBox="1"/>
          <p:nvPr/>
        </p:nvSpPr>
        <p:spPr>
          <a:xfrm>
            <a:off x="4706813" y="990430"/>
            <a:ext cx="3364523" cy="646331"/>
          </a:xfrm>
          <a:prstGeom prst="rect">
            <a:avLst/>
          </a:prstGeom>
          <a:noFill/>
        </p:spPr>
        <p:txBody>
          <a:bodyPr wrap="square">
            <a:spAutoFit/>
          </a:bodyPr>
          <a:lstStyle/>
          <a:p>
            <a:r>
              <a:rPr lang="en-US" dirty="0">
                <a:solidFill>
                  <a:schemeClr val="accent6">
                    <a:lumMod val="75000"/>
                  </a:schemeClr>
                </a:solidFill>
                <a:latin typeface="Helvetica" pitchFamily="2" charset="0"/>
              </a:rPr>
              <a:t>The antibody </a:t>
            </a:r>
            <a:r>
              <a:rPr lang="en-US" dirty="0">
                <a:latin typeface="Helvetica" pitchFamily="2" charset="0"/>
              </a:rPr>
              <a:t>then </a:t>
            </a:r>
            <a:r>
              <a:rPr lang="en-US" dirty="0">
                <a:solidFill>
                  <a:schemeClr val="accent2">
                    <a:lumMod val="75000"/>
                  </a:schemeClr>
                </a:solidFill>
                <a:latin typeface="Helvetica" pitchFamily="2" charset="0"/>
              </a:rPr>
              <a:t>kills</a:t>
            </a:r>
            <a:r>
              <a:rPr lang="en-US" dirty="0">
                <a:latin typeface="Helvetica" pitchFamily="2" charset="0"/>
              </a:rPr>
              <a:t> </a:t>
            </a:r>
            <a:r>
              <a:rPr lang="en-US" dirty="0">
                <a:solidFill>
                  <a:schemeClr val="accent1">
                    <a:lumMod val="75000"/>
                  </a:schemeClr>
                </a:solidFill>
                <a:latin typeface="Helvetica" pitchFamily="2" charset="0"/>
              </a:rPr>
              <a:t>the cell</a:t>
            </a:r>
            <a:r>
              <a:rPr lang="en-US" dirty="0">
                <a:latin typeface="Helvetica" pitchFamily="2" charset="0"/>
              </a:rPr>
              <a:t>.</a:t>
            </a:r>
          </a:p>
          <a:p>
            <a:endParaRPr lang="en-US" dirty="0">
              <a:latin typeface="Helvetica" pitchFamily="2" charset="0"/>
            </a:endParaRPr>
          </a:p>
        </p:txBody>
      </p:sp>
      <p:sp>
        <p:nvSpPr>
          <p:cNvPr id="6" name="TextBox 5">
            <a:extLst>
              <a:ext uri="{FF2B5EF4-FFF2-40B4-BE49-F238E27FC236}">
                <a16:creationId xmlns:a16="http://schemas.microsoft.com/office/drawing/2014/main" id="{DEE241B3-96B8-6F2D-06B0-F1A76F0480F3}"/>
              </a:ext>
            </a:extLst>
          </p:cNvPr>
          <p:cNvSpPr txBox="1"/>
          <p:nvPr/>
        </p:nvSpPr>
        <p:spPr>
          <a:xfrm>
            <a:off x="8452336" y="993442"/>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She</a:t>
            </a:r>
            <a:r>
              <a:rPr lang="en-US" dirty="0">
                <a:latin typeface="Helvetica" pitchFamily="2" charset="0"/>
              </a:rPr>
              <a:t> was untrained and, in one botched job, </a:t>
            </a:r>
            <a:r>
              <a:rPr lang="en-US" dirty="0">
                <a:solidFill>
                  <a:schemeClr val="accent2">
                    <a:lumMod val="75000"/>
                  </a:schemeClr>
                </a:solidFill>
                <a:latin typeface="Helvetica" pitchFamily="2" charset="0"/>
              </a:rPr>
              <a:t>killed</a:t>
            </a:r>
            <a:r>
              <a:rPr lang="en-US" dirty="0">
                <a:latin typeface="Helvetica" pitchFamily="2" charset="0"/>
              </a:rPr>
              <a:t> </a:t>
            </a:r>
            <a:r>
              <a:rPr lang="en-US" dirty="0">
                <a:solidFill>
                  <a:schemeClr val="accent1">
                    <a:lumMod val="75000"/>
                  </a:schemeClr>
                </a:solidFill>
                <a:latin typeface="Helvetica" pitchFamily="2" charset="0"/>
              </a:rPr>
              <a:t>a client</a:t>
            </a:r>
            <a:r>
              <a:rPr lang="en-US" dirty="0">
                <a:latin typeface="Helvetica" pitchFamily="2" charset="0"/>
              </a:rPr>
              <a:t>.</a:t>
            </a:r>
          </a:p>
        </p:txBody>
      </p:sp>
      <p:sp>
        <p:nvSpPr>
          <p:cNvPr id="9" name="TextBox 8">
            <a:extLst>
              <a:ext uri="{FF2B5EF4-FFF2-40B4-BE49-F238E27FC236}">
                <a16:creationId xmlns:a16="http://schemas.microsoft.com/office/drawing/2014/main" id="{D9AF21FF-DCC8-DCD9-0512-0CEC8690AB5F}"/>
              </a:ext>
            </a:extLst>
          </p:cNvPr>
          <p:cNvSpPr txBox="1"/>
          <p:nvPr/>
        </p:nvSpPr>
        <p:spPr>
          <a:xfrm>
            <a:off x="10328030" y="6357646"/>
            <a:ext cx="1711569" cy="276999"/>
          </a:xfrm>
          <a:prstGeom prst="rect">
            <a:avLst/>
          </a:prstGeom>
          <a:noFill/>
        </p:spPr>
        <p:txBody>
          <a:bodyPr wrap="square" rtlCol="0">
            <a:spAutoFit/>
          </a:bodyPr>
          <a:lstStyle/>
          <a:p>
            <a:pPr algn="r"/>
            <a:r>
              <a:rPr lang="en-US" sz="1200" dirty="0">
                <a:latin typeface="Helvetica" pitchFamily="2" charset="0"/>
                <a:hlinkClick r:id="rId2"/>
              </a:rPr>
              <a:t>Reisinger et al. 2015</a:t>
            </a:r>
            <a:endParaRPr lang="en-US" sz="1200" dirty="0">
              <a:latin typeface="Helvetica" pitchFamily="2" charset="0"/>
            </a:endParaRPr>
          </a:p>
        </p:txBody>
      </p:sp>
      <p:sp>
        <p:nvSpPr>
          <p:cNvPr id="12" name="TextBox 11">
            <a:extLst>
              <a:ext uri="{FF2B5EF4-FFF2-40B4-BE49-F238E27FC236}">
                <a16:creationId xmlns:a16="http://schemas.microsoft.com/office/drawing/2014/main" id="{02B1B33F-C30E-042A-5BF0-264FB0EF4868}"/>
              </a:ext>
            </a:extLst>
          </p:cNvPr>
          <p:cNvSpPr txBox="1"/>
          <p:nvPr/>
        </p:nvSpPr>
        <p:spPr>
          <a:xfrm>
            <a:off x="8452336" y="2479429"/>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She</a:t>
            </a:r>
            <a:r>
              <a:rPr lang="en-US" dirty="0">
                <a:latin typeface="Helvetica" pitchFamily="2" charset="0"/>
              </a:rPr>
              <a:t> 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client</a:t>
            </a:r>
            <a:r>
              <a:rPr lang="en-US" dirty="0">
                <a:latin typeface="Helvetica" pitchFamily="2" charset="0"/>
              </a:rPr>
              <a:t>.</a:t>
            </a:r>
          </a:p>
        </p:txBody>
      </p:sp>
      <p:grpSp>
        <p:nvGrpSpPr>
          <p:cNvPr id="21" name="Group 20">
            <a:extLst>
              <a:ext uri="{FF2B5EF4-FFF2-40B4-BE49-F238E27FC236}">
                <a16:creationId xmlns:a16="http://schemas.microsoft.com/office/drawing/2014/main" id="{17630298-D645-EC96-B944-3F61AEEDD9C2}"/>
              </a:ext>
            </a:extLst>
          </p:cNvPr>
          <p:cNvGrpSpPr/>
          <p:nvPr/>
        </p:nvGrpSpPr>
        <p:grpSpPr>
          <a:xfrm>
            <a:off x="668212" y="1636761"/>
            <a:ext cx="3657601" cy="1488998"/>
            <a:chOff x="597874" y="1636761"/>
            <a:chExt cx="3657601" cy="1488998"/>
          </a:xfrm>
        </p:grpSpPr>
        <p:sp>
          <p:nvSpPr>
            <p:cNvPr id="10" name="TextBox 9">
              <a:extLst>
                <a:ext uri="{FF2B5EF4-FFF2-40B4-BE49-F238E27FC236}">
                  <a16:creationId xmlns:a16="http://schemas.microsoft.com/office/drawing/2014/main" id="{E2455A3E-78FB-51DD-0476-DA202A294207}"/>
                </a:ext>
              </a:extLst>
            </p:cNvPr>
            <p:cNvSpPr txBox="1"/>
            <p:nvPr/>
          </p:nvSpPr>
          <p:spPr>
            <a:xfrm>
              <a:off x="597874" y="2479428"/>
              <a:ext cx="3657601"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The assassin </a:t>
              </a:r>
              <a:r>
                <a:rPr lang="en-US" dirty="0">
                  <a:latin typeface="Helvetica" pitchFamily="2" charset="0"/>
                </a:rPr>
                <a:t>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judge</a:t>
              </a:r>
              <a:r>
                <a:rPr lang="en-US" dirty="0">
                  <a:latin typeface="Helvetica" pitchFamily="2" charset="0"/>
                </a:rPr>
                <a:t>.</a:t>
              </a:r>
            </a:p>
          </p:txBody>
        </p:sp>
        <p:cxnSp>
          <p:nvCxnSpPr>
            <p:cNvPr id="14" name="Straight Arrow Connector 13">
              <a:extLst>
                <a:ext uri="{FF2B5EF4-FFF2-40B4-BE49-F238E27FC236}">
                  <a16:creationId xmlns:a16="http://schemas.microsoft.com/office/drawing/2014/main" id="{1AE61617-C860-28CA-88B4-6BE64B353D60}"/>
                </a:ext>
              </a:extLst>
            </p:cNvPr>
            <p:cNvCxnSpPr>
              <a:stCxn id="3" idx="2"/>
              <a:endCxn id="10" idx="0"/>
            </p:cNvCxnSpPr>
            <p:nvPr/>
          </p:nvCxnSpPr>
          <p:spPr>
            <a:xfrm>
              <a:off x="2426675" y="1636761"/>
              <a:ext cx="0" cy="84266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DFD743DA-BC43-5DA0-AA82-BE053D9F46CD}"/>
              </a:ext>
            </a:extLst>
          </p:cNvPr>
          <p:cNvCxnSpPr>
            <a:cxnSpLocks/>
            <a:stCxn id="6" idx="2"/>
            <a:endCxn id="12" idx="0"/>
          </p:cNvCxnSpPr>
          <p:nvPr/>
        </p:nvCxnSpPr>
        <p:spPr>
          <a:xfrm>
            <a:off x="10134598" y="1639773"/>
            <a:ext cx="0" cy="8396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FBD2890-DC0F-EBAE-61E2-9DD8EFEEA936}"/>
              </a:ext>
            </a:extLst>
          </p:cNvPr>
          <p:cNvGrpSpPr/>
          <p:nvPr/>
        </p:nvGrpSpPr>
        <p:grpSpPr>
          <a:xfrm>
            <a:off x="4706813" y="1565166"/>
            <a:ext cx="3364523" cy="1560594"/>
            <a:chOff x="4706813" y="1565166"/>
            <a:chExt cx="3364523" cy="1560594"/>
          </a:xfrm>
        </p:grpSpPr>
        <p:sp>
          <p:nvSpPr>
            <p:cNvPr id="11" name="TextBox 10">
              <a:extLst>
                <a:ext uri="{FF2B5EF4-FFF2-40B4-BE49-F238E27FC236}">
                  <a16:creationId xmlns:a16="http://schemas.microsoft.com/office/drawing/2014/main" id="{FB57DC8E-3E4D-C503-C4F5-1F11D737E221}"/>
                </a:ext>
              </a:extLst>
            </p:cNvPr>
            <p:cNvSpPr txBox="1"/>
            <p:nvPr/>
          </p:nvSpPr>
          <p:spPr>
            <a:xfrm>
              <a:off x="4706813" y="2479429"/>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The antibody </a:t>
              </a:r>
              <a:r>
                <a:rPr lang="en-US" dirty="0">
                  <a:latin typeface="Helvetica" pitchFamily="2" charset="0"/>
                </a:rPr>
                <a:t>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cell</a:t>
              </a:r>
              <a:r>
                <a:rPr lang="en-US" dirty="0">
                  <a:latin typeface="Helvetica" pitchFamily="2" charset="0"/>
                </a:rPr>
                <a:t>.</a:t>
              </a:r>
            </a:p>
          </p:txBody>
        </p:sp>
        <p:cxnSp>
          <p:nvCxnSpPr>
            <p:cNvPr id="15" name="Straight Arrow Connector 14">
              <a:extLst>
                <a:ext uri="{FF2B5EF4-FFF2-40B4-BE49-F238E27FC236}">
                  <a16:creationId xmlns:a16="http://schemas.microsoft.com/office/drawing/2014/main" id="{446C07F8-2CFA-3A0F-21E8-3AF9FDB7EDEF}"/>
                </a:ext>
              </a:extLst>
            </p:cNvPr>
            <p:cNvCxnSpPr>
              <a:cxnSpLocks/>
              <a:stCxn id="5" idx="2"/>
              <a:endCxn id="11" idx="0"/>
            </p:cNvCxnSpPr>
            <p:nvPr/>
          </p:nvCxnSpPr>
          <p:spPr>
            <a:xfrm>
              <a:off x="6389075" y="1636761"/>
              <a:ext cx="0" cy="8426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917F9E-E557-A630-2327-C553143A74DD}"/>
                </a:ext>
              </a:extLst>
            </p:cNvPr>
            <p:cNvSpPr txBox="1"/>
            <p:nvPr/>
          </p:nvSpPr>
          <p:spPr>
            <a:xfrm>
              <a:off x="6186498" y="1565166"/>
              <a:ext cx="405153" cy="769441"/>
            </a:xfrm>
            <a:prstGeom prst="rect">
              <a:avLst/>
            </a:prstGeom>
            <a:noFill/>
          </p:spPr>
          <p:txBody>
            <a:bodyPr wrap="square" rtlCol="0">
              <a:spAutoFit/>
            </a:bodyPr>
            <a:lstStyle/>
            <a:p>
              <a:pPr algn="ctr"/>
              <a:r>
                <a:rPr lang="en-US" sz="4400" dirty="0">
                  <a:solidFill>
                    <a:srgbClr val="C00000"/>
                  </a:solidFill>
                  <a:latin typeface="Helvetica" pitchFamily="2" charset="0"/>
                </a:rPr>
                <a:t>x</a:t>
              </a:r>
            </a:p>
          </p:txBody>
        </p:sp>
      </p:grpSp>
      <p:pic>
        <p:nvPicPr>
          <p:cNvPr id="24" name="Picture 23" descr="A text on a white background&#10;&#10;Description automatically generated">
            <a:extLst>
              <a:ext uri="{FF2B5EF4-FFF2-40B4-BE49-F238E27FC236}">
                <a16:creationId xmlns:a16="http://schemas.microsoft.com/office/drawing/2014/main" id="{27045661-3A5F-2777-5457-C7E72C696F1E}"/>
              </a:ext>
            </a:extLst>
          </p:cNvPr>
          <p:cNvPicPr>
            <a:picLocks noChangeAspect="1"/>
          </p:cNvPicPr>
          <p:nvPr/>
        </p:nvPicPr>
        <p:blipFill>
          <a:blip r:embed="rId3"/>
          <a:stretch>
            <a:fillRect/>
          </a:stretch>
        </p:blipFill>
        <p:spPr>
          <a:xfrm>
            <a:off x="4306296" y="3523465"/>
            <a:ext cx="4672487" cy="2304673"/>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5820E88A-3FC0-BEEC-B408-F323BD6CE679}"/>
              </a:ext>
            </a:extLst>
          </p:cNvPr>
          <p:cNvPicPr>
            <a:picLocks noChangeAspect="1"/>
          </p:cNvPicPr>
          <p:nvPr/>
        </p:nvPicPr>
        <p:blipFill rotWithShape="1">
          <a:blip r:embed="rId4">
            <a:alphaModFix/>
          </a:blip>
          <a:srcRect t="14530"/>
          <a:stretch/>
        </p:blipFill>
        <p:spPr>
          <a:xfrm>
            <a:off x="3675181" y="3429000"/>
            <a:ext cx="5427788" cy="2907921"/>
          </a:xfrm>
          <a:prstGeom prst="rect">
            <a:avLst/>
          </a:prstGeom>
        </p:spPr>
      </p:pic>
      <p:sp>
        <p:nvSpPr>
          <p:cNvPr id="30" name="TextBox 29">
            <a:extLst>
              <a:ext uri="{FF2B5EF4-FFF2-40B4-BE49-F238E27FC236}">
                <a16:creationId xmlns:a16="http://schemas.microsoft.com/office/drawing/2014/main" id="{52794B24-FF78-F293-753F-FC5369948D28}"/>
              </a:ext>
            </a:extLst>
          </p:cNvPr>
          <p:cNvSpPr txBox="1"/>
          <p:nvPr/>
        </p:nvSpPr>
        <p:spPr>
          <a:xfrm>
            <a:off x="9932021" y="1565166"/>
            <a:ext cx="405153" cy="769441"/>
          </a:xfrm>
          <a:prstGeom prst="rect">
            <a:avLst/>
          </a:prstGeom>
          <a:noFill/>
        </p:spPr>
        <p:txBody>
          <a:bodyPr wrap="square" rtlCol="0">
            <a:spAutoFit/>
          </a:bodyPr>
          <a:lstStyle/>
          <a:p>
            <a:pPr algn="ctr"/>
            <a:r>
              <a:rPr lang="en-US" sz="4400" dirty="0">
                <a:solidFill>
                  <a:srgbClr val="C00000"/>
                </a:solidFill>
                <a:latin typeface="Helvetica" pitchFamily="2" charset="0"/>
              </a:rPr>
              <a:t>?</a:t>
            </a:r>
          </a:p>
        </p:txBody>
      </p:sp>
    </p:spTree>
    <p:extLst>
      <p:ext uri="{BB962C8B-B14F-4D97-AF65-F5344CB8AC3E}">
        <p14:creationId xmlns:p14="http://schemas.microsoft.com/office/powerpoint/2010/main" val="5631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How do we design systems </a:t>
              </a:r>
              <a:r>
                <a:rPr lang="en-US" sz="2800" dirty="0">
                  <a:effectLst/>
                  <a:latin typeface="Helvetica" pitchFamily="2" charset="0"/>
                  <a:ea typeface="Calibri" panose="020F0502020204030204" pitchFamily="34" charset="0"/>
                  <a:cs typeface="Times New Roman" panose="02020603050405020304" pitchFamily="18" charset="0"/>
                </a:rPr>
                <a:t>that capture the inferences we draw about situations based on their descriptions?</a:t>
              </a:r>
              <a:r>
                <a:rPr lang="en-US" sz="2800" dirty="0">
                  <a:effectLst/>
                </a:rPr>
                <a:t> </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Ontology-factored 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Map situation description to symbolic situation ontology and </a:t>
              </a:r>
              <a:r>
                <a:rPr lang="en-US" sz="2800" dirty="0">
                  <a:effectLst/>
                  <a:latin typeface="Helvetica" pitchFamily="2" charset="0"/>
                  <a:ea typeface="Calibri" panose="020F0502020204030204" pitchFamily="34" charset="0"/>
                  <a:cs typeface="Times New Roman" panose="02020603050405020304" pitchFamily="18" charset="0"/>
                </a:rPr>
                <a:t>draw inferences </a:t>
              </a:r>
              <a:r>
                <a:rPr lang="en-US" sz="2800" dirty="0">
                  <a:latin typeface="Helvetica" pitchFamily="2" charset="0"/>
                  <a:ea typeface="Calibri" panose="020F0502020204030204" pitchFamily="34" charset="0"/>
                  <a:cs typeface="Times New Roman" panose="02020603050405020304" pitchFamily="18" charset="0"/>
                </a:rPr>
                <a:t>using </a:t>
              </a:r>
              <a:r>
                <a:rPr lang="en-US" sz="2800" dirty="0">
                  <a:effectLst/>
                  <a:latin typeface="Helvetica" pitchFamily="2" charset="0"/>
                  <a:ea typeface="Calibri" panose="020F0502020204030204" pitchFamily="34" charset="0"/>
                  <a:cs typeface="Times New Roman" panose="02020603050405020304" pitchFamily="18" charset="0"/>
                </a:rPr>
                <a:t>rules stated over that ontology.</a:t>
              </a:r>
              <a:r>
                <a:rPr lang="en-US" sz="2800" dirty="0">
                  <a:effectLst/>
                </a:rPr>
                <a:t> </a:t>
              </a:r>
              <a:endParaRPr lang="en-US" sz="2800" dirty="0">
                <a:latin typeface="Helvetica" pitchFamily="2" charset="0"/>
              </a:endParaRPr>
            </a:p>
          </p:txBody>
        </p:sp>
      </p:grpSp>
      <p:grpSp>
        <p:nvGrpSpPr>
          <p:cNvPr id="10" name="Group 9">
            <a:extLst>
              <a:ext uri="{FF2B5EF4-FFF2-40B4-BE49-F238E27FC236}">
                <a16:creationId xmlns:a16="http://schemas.microsoft.com/office/drawing/2014/main" id="{E21C07D9-64D1-E6A8-70E9-DBD4802294A5}"/>
              </a:ext>
            </a:extLst>
          </p:cNvPr>
          <p:cNvGrpSpPr/>
          <p:nvPr/>
        </p:nvGrpSpPr>
        <p:grpSpPr>
          <a:xfrm>
            <a:off x="1447800" y="4490828"/>
            <a:ext cx="9296400" cy="1538882"/>
            <a:chOff x="1447800" y="4481669"/>
            <a:chExt cx="9296400" cy="1538882"/>
          </a:xfrm>
        </p:grpSpPr>
        <p:sp>
          <p:nvSpPr>
            <p:cNvPr id="5" name="TextBox 4">
              <a:extLst>
                <a:ext uri="{FF2B5EF4-FFF2-40B4-BE49-F238E27FC236}">
                  <a16:creationId xmlns:a16="http://schemas.microsoft.com/office/drawing/2014/main" id="{5DDE7786-5828-85E8-CCEE-D2B194580460}"/>
                </a:ext>
              </a:extLst>
            </p:cNvPr>
            <p:cNvSpPr txBox="1"/>
            <p:nvPr/>
          </p:nvSpPr>
          <p:spPr>
            <a:xfrm>
              <a:off x="1447800" y="4481669"/>
              <a:ext cx="9296400" cy="584775"/>
            </a:xfrm>
            <a:prstGeom prst="rect">
              <a:avLst/>
            </a:prstGeom>
            <a:noFill/>
          </p:spPr>
          <p:txBody>
            <a:bodyPr wrap="square" rtlCol="0">
              <a:spAutoFit/>
            </a:bodyPr>
            <a:lstStyle/>
            <a:p>
              <a:r>
                <a:rPr lang="en-US" sz="3200" b="1" dirty="0">
                  <a:latin typeface="Helvetica" pitchFamily="2" charset="0"/>
                </a:rPr>
                <a:t>Ontology-free approach</a:t>
              </a:r>
            </a:p>
          </p:txBody>
        </p:sp>
        <p:sp>
          <p:nvSpPr>
            <p:cNvPr id="7" name="TextBox 6">
              <a:extLst>
                <a:ext uri="{FF2B5EF4-FFF2-40B4-BE49-F238E27FC236}">
                  <a16:creationId xmlns:a16="http://schemas.microsoft.com/office/drawing/2014/main" id="{72A04A45-0C32-3898-64AE-EE6F69945A25}"/>
                </a:ext>
              </a:extLst>
            </p:cNvPr>
            <p:cNvSpPr txBox="1"/>
            <p:nvPr/>
          </p:nvSpPr>
          <p:spPr>
            <a:xfrm>
              <a:off x="1447800" y="5066444"/>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Map situation descriptions to natural language strings expressing the inferences of interest.</a:t>
              </a:r>
              <a:endParaRPr lang="en-US" sz="2800" dirty="0">
                <a:latin typeface="Helvetica" pitchFamily="2" charset="0"/>
              </a:endParaRPr>
            </a:p>
          </p:txBody>
        </p:sp>
      </p:grpSp>
    </p:spTree>
    <p:extLst>
      <p:ext uri="{BB962C8B-B14F-4D97-AF65-F5344CB8AC3E}">
        <p14:creationId xmlns:p14="http://schemas.microsoft.com/office/powerpoint/2010/main" val="2259698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A1B1D50-DCB1-74DD-50A6-B82626AAFC89}"/>
              </a:ext>
            </a:extLst>
          </p:cNvPr>
          <p:cNvPicPr>
            <a:picLocks noChangeAspect="1"/>
          </p:cNvPicPr>
          <p:nvPr/>
        </p:nvPicPr>
        <p:blipFill>
          <a:blip r:embed="rId2"/>
          <a:stretch>
            <a:fillRect/>
          </a:stretch>
        </p:blipFill>
        <p:spPr>
          <a:xfrm>
            <a:off x="2209800" y="1380364"/>
            <a:ext cx="7772400" cy="4097271"/>
          </a:xfrm>
          <a:prstGeom prst="rect">
            <a:avLst/>
          </a:prstGeom>
        </p:spPr>
      </p:pic>
      <p:sp>
        <p:nvSpPr>
          <p:cNvPr id="8" name="TextBox 7">
            <a:extLst>
              <a:ext uri="{FF2B5EF4-FFF2-40B4-BE49-F238E27FC236}">
                <a16:creationId xmlns:a16="http://schemas.microsoft.com/office/drawing/2014/main" id="{203D81D0-31DB-9A6F-8012-4A77BC015D63}"/>
              </a:ext>
            </a:extLst>
          </p:cNvPr>
          <p:cNvSpPr txBox="1"/>
          <p:nvPr/>
        </p:nvSpPr>
        <p:spPr>
          <a:xfrm>
            <a:off x="8528538" y="6357646"/>
            <a:ext cx="3511061" cy="276999"/>
          </a:xfrm>
          <a:prstGeom prst="rect">
            <a:avLst/>
          </a:prstGeom>
          <a:noFill/>
        </p:spPr>
        <p:txBody>
          <a:bodyPr wrap="square" rtlCol="0">
            <a:spAutoFit/>
          </a:bodyPr>
          <a:lstStyle/>
          <a:p>
            <a:pPr algn="r"/>
            <a:r>
              <a:rPr lang="en-US" sz="1200" dirty="0">
                <a:latin typeface="Helvetica" pitchFamily="2" charset="0"/>
                <a:hlinkClick r:id="rId3"/>
              </a:rPr>
              <a:t>He et al. 2015</a:t>
            </a:r>
            <a:r>
              <a:rPr lang="en-US" sz="1200" dirty="0">
                <a:latin typeface="Helvetica" pitchFamily="2" charset="0"/>
              </a:rPr>
              <a:t>, </a:t>
            </a:r>
            <a:r>
              <a:rPr lang="en-US" sz="1200" dirty="0">
                <a:latin typeface="Helvetica" pitchFamily="2" charset="0"/>
                <a:hlinkClick r:id="rId4"/>
              </a:rPr>
              <a:t>Michael et al. 2018</a:t>
            </a:r>
            <a:endParaRPr lang="en-US" sz="1200" dirty="0">
              <a:latin typeface="Helvetica" pitchFamily="2" charset="0"/>
            </a:endParaRPr>
          </a:p>
        </p:txBody>
      </p:sp>
      <p:sp>
        <p:nvSpPr>
          <p:cNvPr id="9" name="TextBox 8">
            <a:extLst>
              <a:ext uri="{FF2B5EF4-FFF2-40B4-BE49-F238E27FC236}">
                <a16:creationId xmlns:a16="http://schemas.microsoft.com/office/drawing/2014/main" id="{B8B6BF27-2499-8E3D-9A2C-65774102DBDC}"/>
              </a:ext>
            </a:extLst>
          </p:cNvPr>
          <p:cNvSpPr txBox="1"/>
          <p:nvPr/>
        </p:nvSpPr>
        <p:spPr>
          <a:xfrm>
            <a:off x="3663461" y="795589"/>
            <a:ext cx="4865077" cy="584775"/>
          </a:xfrm>
          <a:prstGeom prst="rect">
            <a:avLst/>
          </a:prstGeom>
          <a:noFill/>
        </p:spPr>
        <p:txBody>
          <a:bodyPr wrap="square" rtlCol="0">
            <a:spAutoFit/>
          </a:bodyPr>
          <a:lstStyle/>
          <a:p>
            <a:pPr algn="ctr"/>
            <a:r>
              <a:rPr lang="en-US" sz="3200" b="1" dirty="0">
                <a:latin typeface="Helvetica" pitchFamily="2" charset="0"/>
              </a:rPr>
              <a:t>QA-SRL/QAMR</a:t>
            </a:r>
          </a:p>
        </p:txBody>
      </p:sp>
    </p:spTree>
    <p:extLst>
      <p:ext uri="{BB962C8B-B14F-4D97-AF65-F5344CB8AC3E}">
        <p14:creationId xmlns:p14="http://schemas.microsoft.com/office/powerpoint/2010/main" val="2009463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Lack of Abstraction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Not clear how to determine an interesting set of inferences with which to represent a situation.</a:t>
              </a:r>
            </a:p>
          </p:txBody>
        </p:sp>
      </p:grpSp>
    </p:spTree>
    <p:extLst>
      <p:ext uri="{BB962C8B-B14F-4D97-AF65-F5344CB8AC3E}">
        <p14:creationId xmlns:p14="http://schemas.microsoft.com/office/powerpoint/2010/main" val="127494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659559"/>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Ontologies as Representational Scaffolding</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244334"/>
            <a:ext cx="9296400" cy="1815882"/>
          </a:xfrm>
          <a:prstGeom prst="rect">
            <a:avLst/>
          </a:prstGeom>
          <a:noFill/>
        </p:spPr>
        <p:txBody>
          <a:bodyPr wrap="square" rtlCol="0">
            <a:spAutoFit/>
          </a:bodyPr>
          <a:lstStyle/>
          <a:p>
            <a:pPr marL="514350" indent="-514350">
              <a:buAutoNum type="arabicPeriod"/>
            </a:pPr>
            <a:r>
              <a:rPr lang="en-US" sz="2800" dirty="0">
                <a:latin typeface="Helvetica" pitchFamily="2" charset="0"/>
              </a:rPr>
              <a:t>Ontologies provide guidance about what the interesting, more abstract inferences are. </a:t>
            </a:r>
          </a:p>
          <a:p>
            <a:pPr marL="514350" indent="-514350">
              <a:buAutoNum type="arabicPeriod"/>
            </a:pPr>
            <a:r>
              <a:rPr lang="en-US" sz="2800" dirty="0">
                <a:latin typeface="Helvetica" pitchFamily="2" charset="0"/>
              </a:rPr>
              <a:t>These more abstract inferences are directly associated with a text, as in ontology-free approaches.</a:t>
            </a:r>
          </a:p>
        </p:txBody>
      </p:sp>
    </p:spTree>
    <p:extLst>
      <p:ext uri="{BB962C8B-B14F-4D97-AF65-F5344CB8AC3E}">
        <p14:creationId xmlns:p14="http://schemas.microsoft.com/office/powerpoint/2010/main" val="42461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Inferential Coverage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How do we ensure that we capture inferences at varying levels of granularity?</a:t>
              </a:r>
            </a:p>
          </p:txBody>
        </p:sp>
      </p:grpSp>
    </p:spTree>
    <p:extLst>
      <p:ext uri="{BB962C8B-B14F-4D97-AF65-F5344CB8AC3E}">
        <p14:creationId xmlns:p14="http://schemas.microsoft.com/office/powerpoint/2010/main" val="736789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3B7388-413E-F49B-FAC9-33B44628C865}"/>
              </a:ext>
            </a:extLst>
          </p:cNvPr>
          <p:cNvSpPr txBox="1"/>
          <p:nvPr/>
        </p:nvSpPr>
        <p:spPr>
          <a:xfrm>
            <a:off x="1846383" y="140678"/>
            <a:ext cx="8499231" cy="584775"/>
          </a:xfrm>
          <a:prstGeom prst="rect">
            <a:avLst/>
          </a:prstGeom>
          <a:noFill/>
        </p:spPr>
        <p:txBody>
          <a:bodyPr wrap="square" rtlCol="0">
            <a:spAutoFit/>
          </a:bodyPr>
          <a:lstStyle/>
          <a:p>
            <a:pPr algn="ctr"/>
            <a:r>
              <a:rPr lang="en-US" sz="3200" dirty="0">
                <a:latin typeface="Helvetica" pitchFamily="2" charset="0"/>
              </a:rPr>
              <a:t>I </a:t>
            </a:r>
            <a:r>
              <a:rPr lang="en-US" sz="3200" dirty="0">
                <a:solidFill>
                  <a:schemeClr val="accent4">
                    <a:lumMod val="75000"/>
                  </a:schemeClr>
                </a:solidFill>
                <a:latin typeface="Helvetica" pitchFamily="2" charset="0"/>
              </a:rPr>
              <a:t>traveled from </a:t>
            </a:r>
            <a:r>
              <a:rPr lang="en-US" sz="3200" dirty="0">
                <a:solidFill>
                  <a:schemeClr val="accent1">
                    <a:lumMod val="75000"/>
                  </a:schemeClr>
                </a:solidFill>
                <a:latin typeface="Helvetica" pitchFamily="2" charset="0"/>
              </a:rPr>
              <a:t>Rochester</a:t>
            </a:r>
            <a:r>
              <a:rPr lang="en-US" sz="3200" dirty="0">
                <a:latin typeface="Helvetica" pitchFamily="2" charset="0"/>
              </a:rPr>
              <a:t> </a:t>
            </a:r>
            <a:r>
              <a:rPr lang="en-US" sz="3200" dirty="0">
                <a:solidFill>
                  <a:schemeClr val="accent4">
                    <a:lumMod val="75000"/>
                  </a:schemeClr>
                </a:solidFill>
                <a:latin typeface="Helvetica" pitchFamily="2" charset="0"/>
              </a:rPr>
              <a:t>to</a:t>
            </a:r>
            <a:r>
              <a:rPr lang="en-US" sz="3200" dirty="0">
                <a:latin typeface="Helvetica" pitchFamily="2" charset="0"/>
              </a:rPr>
              <a:t> </a:t>
            </a:r>
            <a:r>
              <a:rPr lang="en-US" sz="3200" dirty="0">
                <a:solidFill>
                  <a:schemeClr val="accent2">
                    <a:lumMod val="75000"/>
                  </a:schemeClr>
                </a:solidFill>
                <a:latin typeface="Helvetica" pitchFamily="2" charset="0"/>
              </a:rPr>
              <a:t>Austin</a:t>
            </a:r>
            <a:r>
              <a:rPr lang="en-US" sz="3200" dirty="0">
                <a:latin typeface="Helvetica" pitchFamily="2" charset="0"/>
              </a:rPr>
              <a:t> yesterday.</a:t>
            </a:r>
          </a:p>
        </p:txBody>
      </p:sp>
      <p:grpSp>
        <p:nvGrpSpPr>
          <p:cNvPr id="27" name="Group 26">
            <a:extLst>
              <a:ext uri="{FF2B5EF4-FFF2-40B4-BE49-F238E27FC236}">
                <a16:creationId xmlns:a16="http://schemas.microsoft.com/office/drawing/2014/main" id="{1375203A-6694-BD02-B1E9-D92B3B1CB8B8}"/>
              </a:ext>
            </a:extLst>
          </p:cNvPr>
          <p:cNvGrpSpPr/>
          <p:nvPr/>
        </p:nvGrpSpPr>
        <p:grpSpPr>
          <a:xfrm>
            <a:off x="338122" y="3869996"/>
            <a:ext cx="11566754" cy="2396692"/>
            <a:chOff x="338122" y="3662732"/>
            <a:chExt cx="11566754" cy="2396692"/>
          </a:xfrm>
        </p:grpSpPr>
        <p:sp>
          <p:nvSpPr>
            <p:cNvPr id="23" name="Rounded Rectangle 22">
              <a:extLst>
                <a:ext uri="{FF2B5EF4-FFF2-40B4-BE49-F238E27FC236}">
                  <a16:creationId xmlns:a16="http://schemas.microsoft.com/office/drawing/2014/main" id="{D9C49D8C-AD64-AEC9-BA8C-1896C292A4AE}"/>
                </a:ext>
              </a:extLst>
            </p:cNvPr>
            <p:cNvSpPr/>
            <p:nvPr/>
          </p:nvSpPr>
          <p:spPr>
            <a:xfrm>
              <a:off x="338122" y="3877056"/>
              <a:ext cx="11566754" cy="218236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4DCF8391-4B14-5AAC-DD85-054EAB4F8F5E}"/>
                </a:ext>
              </a:extLst>
            </p:cNvPr>
            <p:cNvGrpSpPr/>
            <p:nvPr/>
          </p:nvGrpSpPr>
          <p:grpSpPr>
            <a:xfrm>
              <a:off x="454981" y="4061955"/>
              <a:ext cx="11266815" cy="1725647"/>
              <a:chOff x="515941" y="4061955"/>
              <a:chExt cx="11266815" cy="1725647"/>
            </a:xfrm>
          </p:grpSpPr>
          <p:sp>
            <p:nvSpPr>
              <p:cNvPr id="14" name="TextBox 13">
                <a:extLst>
                  <a:ext uri="{FF2B5EF4-FFF2-40B4-BE49-F238E27FC236}">
                    <a16:creationId xmlns:a16="http://schemas.microsoft.com/office/drawing/2014/main" id="{1597B9E2-F19A-8660-8B84-4FC441BAEF86}"/>
                  </a:ext>
                </a:extLst>
              </p:cNvPr>
              <p:cNvSpPr txBox="1"/>
              <p:nvPr/>
            </p:nvSpPr>
            <p:spPr>
              <a:xfrm>
                <a:off x="3698007" y="4061955"/>
                <a:ext cx="4795978" cy="52322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took a flight yesterday.</a:t>
                </a:r>
              </a:p>
            </p:txBody>
          </p:sp>
          <p:sp>
            <p:nvSpPr>
              <p:cNvPr id="16" name="TextBox 15">
                <a:extLst>
                  <a:ext uri="{FF2B5EF4-FFF2-40B4-BE49-F238E27FC236}">
                    <a16:creationId xmlns:a16="http://schemas.microsoft.com/office/drawing/2014/main" id="{852B5BE1-C2A7-D107-0333-7F427A2C6E04}"/>
                  </a:ext>
                </a:extLst>
              </p:cNvPr>
              <p:cNvSpPr txBox="1"/>
              <p:nvPr/>
            </p:nvSpPr>
            <p:spPr>
              <a:xfrm>
                <a:off x="2028089" y="4661440"/>
                <a:ext cx="8135813" cy="52322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traveled to the </a:t>
                </a:r>
                <a:r>
                  <a:rPr lang="en-US" sz="2800" dirty="0">
                    <a:solidFill>
                      <a:schemeClr val="accent1">
                        <a:lumMod val="75000"/>
                      </a:schemeClr>
                    </a:solidFill>
                    <a:latin typeface="Helvetica" pitchFamily="2" charset="0"/>
                  </a:rPr>
                  <a:t>Rochester</a:t>
                </a:r>
                <a:r>
                  <a:rPr lang="en-US" sz="2800" dirty="0">
                    <a:latin typeface="Helvetica" pitchFamily="2" charset="0"/>
                  </a:rPr>
                  <a:t> airport yesterday.</a:t>
                </a:r>
              </a:p>
            </p:txBody>
          </p:sp>
          <p:sp>
            <p:nvSpPr>
              <p:cNvPr id="17" name="TextBox 16">
                <a:extLst>
                  <a:ext uri="{FF2B5EF4-FFF2-40B4-BE49-F238E27FC236}">
                    <a16:creationId xmlns:a16="http://schemas.microsoft.com/office/drawing/2014/main" id="{E5EEE317-2391-6698-635D-1B4FC12E66FE}"/>
                  </a:ext>
                </a:extLst>
              </p:cNvPr>
              <p:cNvSpPr txBox="1"/>
              <p:nvPr/>
            </p:nvSpPr>
            <p:spPr>
              <a:xfrm>
                <a:off x="515941" y="5264382"/>
                <a:ext cx="11266815" cy="52322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went through airport security at the </a:t>
                </a:r>
                <a:r>
                  <a:rPr lang="en-US" sz="2800" dirty="0">
                    <a:solidFill>
                      <a:schemeClr val="accent1">
                        <a:lumMod val="75000"/>
                      </a:schemeClr>
                    </a:solidFill>
                    <a:latin typeface="Helvetica" pitchFamily="2" charset="0"/>
                  </a:rPr>
                  <a:t>Rochester</a:t>
                </a:r>
                <a:r>
                  <a:rPr lang="en-US" sz="2800" dirty="0">
                    <a:latin typeface="Helvetica" pitchFamily="2" charset="0"/>
                  </a:rPr>
                  <a:t> airport yesterday.</a:t>
                </a:r>
              </a:p>
            </p:txBody>
          </p:sp>
        </p:grpSp>
        <p:sp>
          <p:nvSpPr>
            <p:cNvPr id="24" name="Rounded Rectangle 23">
              <a:extLst>
                <a:ext uri="{FF2B5EF4-FFF2-40B4-BE49-F238E27FC236}">
                  <a16:creationId xmlns:a16="http://schemas.microsoft.com/office/drawing/2014/main" id="{EC34B0AF-725C-9B74-E2AD-6A798F36F5F0}"/>
                </a:ext>
              </a:extLst>
            </p:cNvPr>
            <p:cNvSpPr/>
            <p:nvPr/>
          </p:nvSpPr>
          <p:spPr>
            <a:xfrm>
              <a:off x="659084" y="3662732"/>
              <a:ext cx="2408774" cy="595301"/>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More concrete</a:t>
              </a:r>
            </a:p>
            <a:p>
              <a:pPr algn="ctr"/>
              <a:r>
                <a:rPr lang="en-US" b="1" dirty="0">
                  <a:solidFill>
                    <a:schemeClr val="bg1"/>
                  </a:solidFill>
                  <a:latin typeface="Helvetica" pitchFamily="2" charset="0"/>
                </a:rPr>
                <a:t>Narrower coverage</a:t>
              </a:r>
            </a:p>
          </p:txBody>
        </p:sp>
      </p:grpSp>
      <p:grpSp>
        <p:nvGrpSpPr>
          <p:cNvPr id="26" name="Group 25">
            <a:extLst>
              <a:ext uri="{FF2B5EF4-FFF2-40B4-BE49-F238E27FC236}">
                <a16:creationId xmlns:a16="http://schemas.microsoft.com/office/drawing/2014/main" id="{D27B82B9-10E0-ED25-5049-BA414F9CBADD}"/>
              </a:ext>
            </a:extLst>
          </p:cNvPr>
          <p:cNvGrpSpPr/>
          <p:nvPr/>
        </p:nvGrpSpPr>
        <p:grpSpPr>
          <a:xfrm>
            <a:off x="332638" y="725673"/>
            <a:ext cx="11566754" cy="2931927"/>
            <a:chOff x="332638" y="689097"/>
            <a:chExt cx="11566754" cy="2931927"/>
          </a:xfrm>
        </p:grpSpPr>
        <p:sp>
          <p:nvSpPr>
            <p:cNvPr id="22" name="Rounded Rectangle 21">
              <a:extLst>
                <a:ext uri="{FF2B5EF4-FFF2-40B4-BE49-F238E27FC236}">
                  <a16:creationId xmlns:a16="http://schemas.microsoft.com/office/drawing/2014/main" id="{9E0D11AF-5B0E-9A70-DCE7-9360A9DD79C1}"/>
                </a:ext>
              </a:extLst>
            </p:cNvPr>
            <p:cNvSpPr/>
            <p:nvPr/>
          </p:nvSpPr>
          <p:spPr>
            <a:xfrm>
              <a:off x="332638" y="911446"/>
              <a:ext cx="11566754" cy="270957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91C51EE-7776-C72C-2176-4C037D6D15EB}"/>
                </a:ext>
              </a:extLst>
            </p:cNvPr>
            <p:cNvGrpSpPr/>
            <p:nvPr/>
          </p:nvGrpSpPr>
          <p:grpSpPr>
            <a:xfrm>
              <a:off x="1682845" y="1098889"/>
              <a:ext cx="8704383" cy="2351525"/>
              <a:chOff x="1743805" y="1098889"/>
              <a:chExt cx="8704383" cy="2351525"/>
            </a:xfrm>
          </p:grpSpPr>
          <p:sp>
            <p:nvSpPr>
              <p:cNvPr id="2" name="TextBox 1">
                <a:extLst>
                  <a:ext uri="{FF2B5EF4-FFF2-40B4-BE49-F238E27FC236}">
                    <a16:creationId xmlns:a16="http://schemas.microsoft.com/office/drawing/2014/main" id="{E44BA621-A202-93E0-6012-FBD29274D91E}"/>
                  </a:ext>
                </a:extLst>
              </p:cNvPr>
              <p:cNvSpPr txBox="1"/>
              <p:nvPr/>
            </p:nvSpPr>
            <p:spPr>
              <a:xfrm>
                <a:off x="3201970" y="1098889"/>
                <a:ext cx="5788056"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was in </a:t>
                </a:r>
                <a:r>
                  <a:rPr lang="en-US" sz="2800" dirty="0">
                    <a:solidFill>
                      <a:schemeClr val="accent1">
                        <a:lumMod val="75000"/>
                      </a:schemeClr>
                    </a:solidFill>
                    <a:latin typeface="Helvetica" pitchFamily="2" charset="0"/>
                  </a:rPr>
                  <a:t>Rochester</a:t>
                </a:r>
                <a:r>
                  <a:rPr lang="en-US" sz="2800" dirty="0">
                    <a:latin typeface="Helvetica" pitchFamily="2" charset="0"/>
                  </a:rPr>
                  <a:t> yesterday.</a:t>
                </a:r>
              </a:p>
            </p:txBody>
          </p:sp>
          <p:sp>
            <p:nvSpPr>
              <p:cNvPr id="6" name="TextBox 5">
                <a:extLst>
                  <a:ext uri="{FF2B5EF4-FFF2-40B4-BE49-F238E27FC236}">
                    <a16:creationId xmlns:a16="http://schemas.microsoft.com/office/drawing/2014/main" id="{0B147878-39CD-8366-C38C-2EF146F0D997}"/>
                  </a:ext>
                </a:extLst>
              </p:cNvPr>
              <p:cNvSpPr txBox="1"/>
              <p:nvPr/>
            </p:nvSpPr>
            <p:spPr>
              <a:xfrm>
                <a:off x="3574286" y="1710575"/>
                <a:ext cx="5043424"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was in </a:t>
                </a:r>
                <a:r>
                  <a:rPr lang="en-US" sz="2800" dirty="0">
                    <a:solidFill>
                      <a:schemeClr val="accent2">
                        <a:lumMod val="75000"/>
                      </a:schemeClr>
                    </a:solidFill>
                    <a:latin typeface="Helvetica" pitchFamily="2" charset="0"/>
                  </a:rPr>
                  <a:t>Austin</a:t>
                </a:r>
                <a:r>
                  <a:rPr lang="en-US" sz="2800" dirty="0">
                    <a:latin typeface="Helvetica" pitchFamily="2" charset="0"/>
                  </a:rPr>
                  <a:t> yesterday.</a:t>
                </a:r>
              </a:p>
            </p:txBody>
          </p:sp>
          <p:sp>
            <p:nvSpPr>
              <p:cNvPr id="7" name="TextBox 6">
                <a:extLst>
                  <a:ext uri="{FF2B5EF4-FFF2-40B4-BE49-F238E27FC236}">
                    <a16:creationId xmlns:a16="http://schemas.microsoft.com/office/drawing/2014/main" id="{46D2ADBC-AAE2-72F8-AAFF-5DE54CCA16FE}"/>
                  </a:ext>
                </a:extLst>
              </p:cNvPr>
              <p:cNvSpPr txBox="1"/>
              <p:nvPr/>
            </p:nvSpPr>
            <p:spPr>
              <a:xfrm>
                <a:off x="2130775" y="2310692"/>
                <a:ext cx="7930445"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was in </a:t>
                </a:r>
                <a:r>
                  <a:rPr lang="en-US" sz="2800" dirty="0">
                    <a:solidFill>
                      <a:schemeClr val="accent1">
                        <a:lumMod val="75000"/>
                      </a:schemeClr>
                    </a:solidFill>
                    <a:latin typeface="Helvetica" pitchFamily="2" charset="0"/>
                  </a:rPr>
                  <a:t>Rochester</a:t>
                </a:r>
                <a:r>
                  <a:rPr lang="en-US" sz="2800" dirty="0">
                    <a:latin typeface="Helvetica" pitchFamily="2" charset="0"/>
                  </a:rPr>
                  <a:t> before he was in </a:t>
                </a:r>
                <a:r>
                  <a:rPr lang="en-US" sz="2800" dirty="0">
                    <a:solidFill>
                      <a:schemeClr val="accent2">
                        <a:lumMod val="75000"/>
                      </a:schemeClr>
                    </a:solidFill>
                    <a:latin typeface="Helvetica" pitchFamily="2" charset="0"/>
                  </a:rPr>
                  <a:t>Austin</a:t>
                </a:r>
                <a:r>
                  <a:rPr lang="en-US" sz="2800" dirty="0">
                    <a:latin typeface="Helvetica" pitchFamily="2" charset="0"/>
                  </a:rPr>
                  <a:t>. </a:t>
                </a:r>
              </a:p>
            </p:txBody>
          </p:sp>
          <p:sp>
            <p:nvSpPr>
              <p:cNvPr id="13" name="TextBox 12">
                <a:extLst>
                  <a:ext uri="{FF2B5EF4-FFF2-40B4-BE49-F238E27FC236}">
                    <a16:creationId xmlns:a16="http://schemas.microsoft.com/office/drawing/2014/main" id="{68A334C0-7432-E40A-6A1F-B6E53FE317E1}"/>
                  </a:ext>
                </a:extLst>
              </p:cNvPr>
              <p:cNvSpPr txBox="1"/>
              <p:nvPr/>
            </p:nvSpPr>
            <p:spPr>
              <a:xfrm>
                <a:off x="1743805" y="2927194"/>
                <a:ext cx="8704383"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changed location over the course of the </a:t>
                </a:r>
                <a:r>
                  <a:rPr lang="en-US" sz="2800" dirty="0">
                    <a:solidFill>
                      <a:schemeClr val="accent4">
                        <a:lumMod val="75000"/>
                      </a:schemeClr>
                    </a:solidFill>
                    <a:latin typeface="Helvetica" pitchFamily="2" charset="0"/>
                  </a:rPr>
                  <a:t>travel</a:t>
                </a:r>
                <a:r>
                  <a:rPr lang="en-US" sz="2800" dirty="0">
                    <a:latin typeface="Helvetica" pitchFamily="2" charset="0"/>
                  </a:rPr>
                  <a:t>. </a:t>
                </a:r>
              </a:p>
            </p:txBody>
          </p:sp>
        </p:grpSp>
        <p:sp>
          <p:nvSpPr>
            <p:cNvPr id="25" name="Rounded Rectangle 24">
              <a:extLst>
                <a:ext uri="{FF2B5EF4-FFF2-40B4-BE49-F238E27FC236}">
                  <a16:creationId xmlns:a16="http://schemas.microsoft.com/office/drawing/2014/main" id="{C668DE77-B92D-D973-8DA1-76D17236AE4E}"/>
                </a:ext>
              </a:extLst>
            </p:cNvPr>
            <p:cNvSpPr/>
            <p:nvPr/>
          </p:nvSpPr>
          <p:spPr>
            <a:xfrm>
              <a:off x="659084" y="689097"/>
              <a:ext cx="2408774" cy="584775"/>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 pitchFamily="2" charset="0"/>
                </a:rPr>
                <a:t>More abstract</a:t>
              </a:r>
            </a:p>
            <a:p>
              <a:pPr algn="ctr"/>
              <a:r>
                <a:rPr lang="en-US" b="1" dirty="0">
                  <a:solidFill>
                    <a:schemeClr val="bg1"/>
                  </a:solidFill>
                  <a:latin typeface="Helvetica" pitchFamily="2" charset="0"/>
                </a:rPr>
                <a:t>Broader coverage</a:t>
              </a:r>
            </a:p>
          </p:txBody>
        </p:sp>
      </p:grpSp>
    </p:spTree>
    <p:extLst>
      <p:ext uri="{BB962C8B-B14F-4D97-AF65-F5344CB8AC3E}">
        <p14:creationId xmlns:p14="http://schemas.microsoft.com/office/powerpoint/2010/main" val="312964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Part 1: Light Scaffolding</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Highly abstract ontologies as light scaffolding for building sets of broadly applicable inference templates.</a:t>
              </a:r>
            </a:p>
          </p:txBody>
        </p:sp>
      </p:grpSp>
    </p:spTree>
    <p:extLst>
      <p:ext uri="{BB962C8B-B14F-4D97-AF65-F5344CB8AC3E}">
        <p14:creationId xmlns:p14="http://schemas.microsoft.com/office/powerpoint/2010/main" val="2658323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What we do</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We use natural language to convey information about </a:t>
              </a:r>
              <a:r>
                <a:rPr lang="en-US" sz="2800" i="1" dirty="0">
                  <a:effectLst/>
                  <a:latin typeface="Helvetica" pitchFamily="2" charset="0"/>
                  <a:ea typeface="Calibri" panose="020F0502020204030204" pitchFamily="34" charset="0"/>
                  <a:cs typeface="Times New Roman" panose="02020603050405020304" pitchFamily="18" charset="0"/>
                </a:rPr>
                <a:t>situations</a:t>
              </a:r>
              <a:r>
                <a:rPr lang="en-US" sz="2800" dirty="0">
                  <a:effectLst/>
                  <a:latin typeface="Helvetica" pitchFamily="2" charset="0"/>
                  <a:ea typeface="Calibri" panose="020F0502020204030204" pitchFamily="34" charset="0"/>
                  <a:cs typeface="Times New Roman" panose="02020603050405020304" pitchFamily="18" charset="0"/>
                </a:rPr>
                <a:t>: things that happen or stuff that is true</a:t>
              </a:r>
              <a:r>
                <a:rPr lang="en-US" sz="2800" dirty="0">
                  <a:latin typeface="Helvetica" pitchFamily="2" charset="0"/>
                  <a:ea typeface="Calibri" panose="020F0502020204030204" pitchFamily="34" charset="0"/>
                  <a:cs typeface="Times New Roman" panose="02020603050405020304" pitchFamily="18" charset="0"/>
                </a:rPr>
                <a:t>.</a:t>
              </a:r>
              <a:r>
                <a:rPr lang="en-US" sz="2800" dirty="0">
                  <a:latin typeface="Helvetica" pitchFamily="2" charset="0"/>
                </a:rPr>
                <a:t> </a:t>
              </a:r>
            </a:p>
          </p:txBody>
        </p:sp>
      </p:grpSp>
    </p:spTree>
    <p:extLst>
      <p:ext uri="{BB962C8B-B14F-4D97-AF65-F5344CB8AC3E}">
        <p14:creationId xmlns:p14="http://schemas.microsoft.com/office/powerpoint/2010/main" val="3250246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63F1D0-6864-7756-CE6C-956F22C42D80}"/>
              </a:ext>
            </a:extLst>
          </p:cNvPr>
          <p:cNvSpPr txBox="1"/>
          <p:nvPr/>
        </p:nvSpPr>
        <p:spPr>
          <a:xfrm>
            <a:off x="668212" y="990430"/>
            <a:ext cx="3657601"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An assassin </a:t>
            </a:r>
            <a:r>
              <a:rPr lang="en-US" dirty="0">
                <a:latin typeface="Helvetica" pitchFamily="2" charset="0"/>
              </a:rPr>
              <a:t>in Colombia </a:t>
            </a:r>
            <a:r>
              <a:rPr lang="en-US" dirty="0">
                <a:solidFill>
                  <a:schemeClr val="accent2">
                    <a:lumMod val="75000"/>
                  </a:schemeClr>
                </a:solidFill>
                <a:latin typeface="Helvetica" pitchFamily="2" charset="0"/>
              </a:rPr>
              <a:t>killed</a:t>
            </a:r>
            <a:r>
              <a:rPr lang="en-US" dirty="0">
                <a:latin typeface="Helvetica" pitchFamily="2" charset="0"/>
              </a:rPr>
              <a:t> </a:t>
            </a:r>
            <a:r>
              <a:rPr lang="en-US" dirty="0">
                <a:solidFill>
                  <a:schemeClr val="accent1">
                    <a:lumMod val="75000"/>
                  </a:schemeClr>
                </a:solidFill>
                <a:latin typeface="Helvetica" pitchFamily="2" charset="0"/>
              </a:rPr>
              <a:t>a federal judge </a:t>
            </a:r>
            <a:r>
              <a:rPr lang="en-US" dirty="0">
                <a:latin typeface="Helvetica" pitchFamily="2" charset="0"/>
              </a:rPr>
              <a:t>on a Medellin street.</a:t>
            </a:r>
          </a:p>
        </p:txBody>
      </p:sp>
      <p:sp>
        <p:nvSpPr>
          <p:cNvPr id="5" name="TextBox 4">
            <a:extLst>
              <a:ext uri="{FF2B5EF4-FFF2-40B4-BE49-F238E27FC236}">
                <a16:creationId xmlns:a16="http://schemas.microsoft.com/office/drawing/2014/main" id="{4945E493-E0FF-F778-22F6-2CB98B87A544}"/>
              </a:ext>
            </a:extLst>
          </p:cNvPr>
          <p:cNvSpPr txBox="1"/>
          <p:nvPr/>
        </p:nvSpPr>
        <p:spPr>
          <a:xfrm>
            <a:off x="4706813" y="990430"/>
            <a:ext cx="3364523" cy="646331"/>
          </a:xfrm>
          <a:prstGeom prst="rect">
            <a:avLst/>
          </a:prstGeom>
          <a:noFill/>
        </p:spPr>
        <p:txBody>
          <a:bodyPr wrap="square">
            <a:spAutoFit/>
          </a:bodyPr>
          <a:lstStyle/>
          <a:p>
            <a:r>
              <a:rPr lang="en-US" dirty="0">
                <a:solidFill>
                  <a:schemeClr val="accent6">
                    <a:lumMod val="75000"/>
                  </a:schemeClr>
                </a:solidFill>
                <a:latin typeface="Helvetica" pitchFamily="2" charset="0"/>
              </a:rPr>
              <a:t>The antibody </a:t>
            </a:r>
            <a:r>
              <a:rPr lang="en-US" dirty="0">
                <a:latin typeface="Helvetica" pitchFamily="2" charset="0"/>
              </a:rPr>
              <a:t>then </a:t>
            </a:r>
            <a:r>
              <a:rPr lang="en-US" dirty="0">
                <a:solidFill>
                  <a:schemeClr val="accent2">
                    <a:lumMod val="75000"/>
                  </a:schemeClr>
                </a:solidFill>
                <a:latin typeface="Helvetica" pitchFamily="2" charset="0"/>
              </a:rPr>
              <a:t>kills</a:t>
            </a:r>
            <a:r>
              <a:rPr lang="en-US" dirty="0">
                <a:latin typeface="Helvetica" pitchFamily="2" charset="0"/>
              </a:rPr>
              <a:t> </a:t>
            </a:r>
            <a:r>
              <a:rPr lang="en-US" dirty="0">
                <a:solidFill>
                  <a:schemeClr val="accent1">
                    <a:lumMod val="75000"/>
                  </a:schemeClr>
                </a:solidFill>
                <a:latin typeface="Helvetica" pitchFamily="2" charset="0"/>
              </a:rPr>
              <a:t>the cell</a:t>
            </a:r>
            <a:r>
              <a:rPr lang="en-US" dirty="0">
                <a:latin typeface="Helvetica" pitchFamily="2" charset="0"/>
              </a:rPr>
              <a:t>.</a:t>
            </a:r>
          </a:p>
          <a:p>
            <a:endParaRPr lang="en-US" dirty="0">
              <a:latin typeface="Helvetica" pitchFamily="2" charset="0"/>
            </a:endParaRPr>
          </a:p>
        </p:txBody>
      </p:sp>
      <p:sp>
        <p:nvSpPr>
          <p:cNvPr id="6" name="TextBox 5">
            <a:extLst>
              <a:ext uri="{FF2B5EF4-FFF2-40B4-BE49-F238E27FC236}">
                <a16:creationId xmlns:a16="http://schemas.microsoft.com/office/drawing/2014/main" id="{DEE241B3-96B8-6F2D-06B0-F1A76F0480F3}"/>
              </a:ext>
            </a:extLst>
          </p:cNvPr>
          <p:cNvSpPr txBox="1"/>
          <p:nvPr/>
        </p:nvSpPr>
        <p:spPr>
          <a:xfrm>
            <a:off x="8452336" y="993442"/>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She</a:t>
            </a:r>
            <a:r>
              <a:rPr lang="en-US" dirty="0">
                <a:latin typeface="Helvetica" pitchFamily="2" charset="0"/>
              </a:rPr>
              <a:t> was untrained and, in one botched job, </a:t>
            </a:r>
            <a:r>
              <a:rPr lang="en-US" dirty="0">
                <a:solidFill>
                  <a:schemeClr val="accent2">
                    <a:lumMod val="75000"/>
                  </a:schemeClr>
                </a:solidFill>
                <a:latin typeface="Helvetica" pitchFamily="2" charset="0"/>
              </a:rPr>
              <a:t>killed</a:t>
            </a:r>
            <a:r>
              <a:rPr lang="en-US" dirty="0">
                <a:latin typeface="Helvetica" pitchFamily="2" charset="0"/>
              </a:rPr>
              <a:t> </a:t>
            </a:r>
            <a:r>
              <a:rPr lang="en-US" dirty="0">
                <a:solidFill>
                  <a:schemeClr val="accent1">
                    <a:lumMod val="75000"/>
                  </a:schemeClr>
                </a:solidFill>
                <a:latin typeface="Helvetica" pitchFamily="2" charset="0"/>
              </a:rPr>
              <a:t>a client</a:t>
            </a:r>
            <a:r>
              <a:rPr lang="en-US" dirty="0">
                <a:latin typeface="Helvetica" pitchFamily="2" charset="0"/>
              </a:rPr>
              <a:t>.</a:t>
            </a:r>
          </a:p>
        </p:txBody>
      </p:sp>
      <p:sp>
        <p:nvSpPr>
          <p:cNvPr id="9" name="TextBox 8">
            <a:extLst>
              <a:ext uri="{FF2B5EF4-FFF2-40B4-BE49-F238E27FC236}">
                <a16:creationId xmlns:a16="http://schemas.microsoft.com/office/drawing/2014/main" id="{D9AF21FF-DCC8-DCD9-0512-0CEC8690AB5F}"/>
              </a:ext>
            </a:extLst>
          </p:cNvPr>
          <p:cNvSpPr txBox="1"/>
          <p:nvPr/>
        </p:nvSpPr>
        <p:spPr>
          <a:xfrm>
            <a:off x="10328030" y="6357646"/>
            <a:ext cx="1711569" cy="276999"/>
          </a:xfrm>
          <a:prstGeom prst="rect">
            <a:avLst/>
          </a:prstGeom>
          <a:noFill/>
        </p:spPr>
        <p:txBody>
          <a:bodyPr wrap="square" rtlCol="0">
            <a:spAutoFit/>
          </a:bodyPr>
          <a:lstStyle/>
          <a:p>
            <a:pPr algn="r"/>
            <a:r>
              <a:rPr lang="en-US" sz="1200" dirty="0">
                <a:latin typeface="Helvetica" pitchFamily="2" charset="0"/>
                <a:hlinkClick r:id="rId2"/>
              </a:rPr>
              <a:t>Reisinger et al. 2015</a:t>
            </a:r>
            <a:endParaRPr lang="en-US" sz="1200" dirty="0">
              <a:latin typeface="Helvetica" pitchFamily="2" charset="0"/>
            </a:endParaRPr>
          </a:p>
        </p:txBody>
      </p:sp>
      <p:sp>
        <p:nvSpPr>
          <p:cNvPr id="12" name="TextBox 11">
            <a:extLst>
              <a:ext uri="{FF2B5EF4-FFF2-40B4-BE49-F238E27FC236}">
                <a16:creationId xmlns:a16="http://schemas.microsoft.com/office/drawing/2014/main" id="{02B1B33F-C30E-042A-5BF0-264FB0EF4868}"/>
              </a:ext>
            </a:extLst>
          </p:cNvPr>
          <p:cNvSpPr txBox="1"/>
          <p:nvPr/>
        </p:nvSpPr>
        <p:spPr>
          <a:xfrm>
            <a:off x="8452336" y="2479429"/>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She</a:t>
            </a:r>
            <a:r>
              <a:rPr lang="en-US" dirty="0">
                <a:latin typeface="Helvetica" pitchFamily="2" charset="0"/>
              </a:rPr>
              <a:t> 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client</a:t>
            </a:r>
            <a:r>
              <a:rPr lang="en-US" dirty="0">
                <a:latin typeface="Helvetica" pitchFamily="2" charset="0"/>
              </a:rPr>
              <a:t>.</a:t>
            </a:r>
          </a:p>
        </p:txBody>
      </p:sp>
      <p:grpSp>
        <p:nvGrpSpPr>
          <p:cNvPr id="21" name="Group 20">
            <a:extLst>
              <a:ext uri="{FF2B5EF4-FFF2-40B4-BE49-F238E27FC236}">
                <a16:creationId xmlns:a16="http://schemas.microsoft.com/office/drawing/2014/main" id="{17630298-D645-EC96-B944-3F61AEEDD9C2}"/>
              </a:ext>
            </a:extLst>
          </p:cNvPr>
          <p:cNvGrpSpPr/>
          <p:nvPr/>
        </p:nvGrpSpPr>
        <p:grpSpPr>
          <a:xfrm>
            <a:off x="668212" y="1636761"/>
            <a:ext cx="3657601" cy="1488998"/>
            <a:chOff x="597874" y="1636761"/>
            <a:chExt cx="3657601" cy="1488998"/>
          </a:xfrm>
        </p:grpSpPr>
        <p:sp>
          <p:nvSpPr>
            <p:cNvPr id="10" name="TextBox 9">
              <a:extLst>
                <a:ext uri="{FF2B5EF4-FFF2-40B4-BE49-F238E27FC236}">
                  <a16:creationId xmlns:a16="http://schemas.microsoft.com/office/drawing/2014/main" id="{E2455A3E-78FB-51DD-0476-DA202A294207}"/>
                </a:ext>
              </a:extLst>
            </p:cNvPr>
            <p:cNvSpPr txBox="1"/>
            <p:nvPr/>
          </p:nvSpPr>
          <p:spPr>
            <a:xfrm>
              <a:off x="597874" y="2479428"/>
              <a:ext cx="3657601"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The assassin </a:t>
              </a:r>
              <a:r>
                <a:rPr lang="en-US" dirty="0">
                  <a:latin typeface="Helvetica" pitchFamily="2" charset="0"/>
                </a:rPr>
                <a:t>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judge</a:t>
              </a:r>
              <a:r>
                <a:rPr lang="en-US" dirty="0">
                  <a:latin typeface="Helvetica" pitchFamily="2" charset="0"/>
                </a:rPr>
                <a:t>.</a:t>
              </a:r>
            </a:p>
          </p:txBody>
        </p:sp>
        <p:cxnSp>
          <p:nvCxnSpPr>
            <p:cNvPr id="14" name="Straight Arrow Connector 13">
              <a:extLst>
                <a:ext uri="{FF2B5EF4-FFF2-40B4-BE49-F238E27FC236}">
                  <a16:creationId xmlns:a16="http://schemas.microsoft.com/office/drawing/2014/main" id="{1AE61617-C860-28CA-88B4-6BE64B353D60}"/>
                </a:ext>
              </a:extLst>
            </p:cNvPr>
            <p:cNvCxnSpPr>
              <a:stCxn id="3" idx="2"/>
              <a:endCxn id="10" idx="0"/>
            </p:cNvCxnSpPr>
            <p:nvPr/>
          </p:nvCxnSpPr>
          <p:spPr>
            <a:xfrm>
              <a:off x="2426675" y="1636761"/>
              <a:ext cx="0" cy="84266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a:extLst>
              <a:ext uri="{FF2B5EF4-FFF2-40B4-BE49-F238E27FC236}">
                <a16:creationId xmlns:a16="http://schemas.microsoft.com/office/drawing/2014/main" id="{DFD743DA-BC43-5DA0-AA82-BE053D9F46CD}"/>
              </a:ext>
            </a:extLst>
          </p:cNvPr>
          <p:cNvCxnSpPr>
            <a:cxnSpLocks/>
            <a:stCxn id="6" idx="2"/>
            <a:endCxn id="12" idx="0"/>
          </p:cNvCxnSpPr>
          <p:nvPr/>
        </p:nvCxnSpPr>
        <p:spPr>
          <a:xfrm>
            <a:off x="10134598" y="1639773"/>
            <a:ext cx="0" cy="8396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FBD2890-DC0F-EBAE-61E2-9DD8EFEEA936}"/>
              </a:ext>
            </a:extLst>
          </p:cNvPr>
          <p:cNvGrpSpPr/>
          <p:nvPr/>
        </p:nvGrpSpPr>
        <p:grpSpPr>
          <a:xfrm>
            <a:off x="4706813" y="1565166"/>
            <a:ext cx="3364523" cy="1560594"/>
            <a:chOff x="4706813" y="1565166"/>
            <a:chExt cx="3364523" cy="1560594"/>
          </a:xfrm>
        </p:grpSpPr>
        <p:sp>
          <p:nvSpPr>
            <p:cNvPr id="11" name="TextBox 10">
              <a:extLst>
                <a:ext uri="{FF2B5EF4-FFF2-40B4-BE49-F238E27FC236}">
                  <a16:creationId xmlns:a16="http://schemas.microsoft.com/office/drawing/2014/main" id="{FB57DC8E-3E4D-C503-C4F5-1F11D737E221}"/>
                </a:ext>
              </a:extLst>
            </p:cNvPr>
            <p:cNvSpPr txBox="1"/>
            <p:nvPr/>
          </p:nvSpPr>
          <p:spPr>
            <a:xfrm>
              <a:off x="4706813" y="2479429"/>
              <a:ext cx="3364523" cy="646331"/>
            </a:xfrm>
            <a:prstGeom prst="rect">
              <a:avLst/>
            </a:prstGeom>
            <a:noFill/>
          </p:spPr>
          <p:txBody>
            <a:bodyPr wrap="square">
              <a:spAutoFit/>
            </a:bodyPr>
            <a:lstStyle/>
            <a:p>
              <a:pPr algn="ctr"/>
              <a:r>
                <a:rPr lang="en-US" dirty="0">
                  <a:solidFill>
                    <a:schemeClr val="accent6">
                      <a:lumMod val="75000"/>
                    </a:schemeClr>
                  </a:solidFill>
                  <a:latin typeface="Helvetica" pitchFamily="2" charset="0"/>
                </a:rPr>
                <a:t>The antibody </a:t>
              </a:r>
              <a:r>
                <a:rPr lang="en-US" dirty="0">
                  <a:latin typeface="Helvetica" pitchFamily="2" charset="0"/>
                </a:rPr>
                <a:t>chose to be involved in </a:t>
              </a:r>
              <a:r>
                <a:rPr lang="en-US" dirty="0">
                  <a:solidFill>
                    <a:schemeClr val="accent2">
                      <a:lumMod val="75000"/>
                    </a:schemeClr>
                  </a:solidFill>
                  <a:latin typeface="Helvetica" pitchFamily="2" charset="0"/>
                </a:rPr>
                <a:t>killing</a:t>
              </a:r>
              <a:r>
                <a:rPr lang="en-US" dirty="0">
                  <a:latin typeface="Helvetica" pitchFamily="2" charset="0"/>
                </a:rPr>
                <a:t> </a:t>
              </a:r>
              <a:r>
                <a:rPr lang="en-US" dirty="0">
                  <a:solidFill>
                    <a:schemeClr val="accent1">
                      <a:lumMod val="75000"/>
                    </a:schemeClr>
                  </a:solidFill>
                  <a:latin typeface="Helvetica" pitchFamily="2" charset="0"/>
                </a:rPr>
                <a:t>the cell</a:t>
              </a:r>
              <a:r>
                <a:rPr lang="en-US" dirty="0">
                  <a:latin typeface="Helvetica" pitchFamily="2" charset="0"/>
                </a:rPr>
                <a:t>.</a:t>
              </a:r>
            </a:p>
          </p:txBody>
        </p:sp>
        <p:cxnSp>
          <p:nvCxnSpPr>
            <p:cNvPr id="15" name="Straight Arrow Connector 14">
              <a:extLst>
                <a:ext uri="{FF2B5EF4-FFF2-40B4-BE49-F238E27FC236}">
                  <a16:creationId xmlns:a16="http://schemas.microsoft.com/office/drawing/2014/main" id="{446C07F8-2CFA-3A0F-21E8-3AF9FDB7EDEF}"/>
                </a:ext>
              </a:extLst>
            </p:cNvPr>
            <p:cNvCxnSpPr>
              <a:cxnSpLocks/>
              <a:stCxn id="5" idx="2"/>
              <a:endCxn id="11" idx="0"/>
            </p:cNvCxnSpPr>
            <p:nvPr/>
          </p:nvCxnSpPr>
          <p:spPr>
            <a:xfrm>
              <a:off x="6389075" y="1636761"/>
              <a:ext cx="0" cy="84266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6917F9E-E557-A630-2327-C553143A74DD}"/>
                </a:ext>
              </a:extLst>
            </p:cNvPr>
            <p:cNvSpPr txBox="1"/>
            <p:nvPr/>
          </p:nvSpPr>
          <p:spPr>
            <a:xfrm>
              <a:off x="6186498" y="1565166"/>
              <a:ext cx="405153" cy="769441"/>
            </a:xfrm>
            <a:prstGeom prst="rect">
              <a:avLst/>
            </a:prstGeom>
            <a:noFill/>
          </p:spPr>
          <p:txBody>
            <a:bodyPr wrap="square" rtlCol="0">
              <a:spAutoFit/>
            </a:bodyPr>
            <a:lstStyle/>
            <a:p>
              <a:pPr algn="ctr"/>
              <a:r>
                <a:rPr lang="en-US" sz="4400" dirty="0">
                  <a:solidFill>
                    <a:srgbClr val="C00000"/>
                  </a:solidFill>
                  <a:latin typeface="Helvetica" pitchFamily="2" charset="0"/>
                </a:rPr>
                <a:t>x</a:t>
              </a:r>
            </a:p>
          </p:txBody>
        </p:sp>
      </p:grpSp>
      <p:pic>
        <p:nvPicPr>
          <p:cNvPr id="24" name="Picture 23" descr="A text on a white background&#10;&#10;Description automatically generated">
            <a:extLst>
              <a:ext uri="{FF2B5EF4-FFF2-40B4-BE49-F238E27FC236}">
                <a16:creationId xmlns:a16="http://schemas.microsoft.com/office/drawing/2014/main" id="{27045661-3A5F-2777-5457-C7E72C696F1E}"/>
              </a:ext>
            </a:extLst>
          </p:cNvPr>
          <p:cNvPicPr>
            <a:picLocks noChangeAspect="1"/>
          </p:cNvPicPr>
          <p:nvPr/>
        </p:nvPicPr>
        <p:blipFill>
          <a:blip r:embed="rId3"/>
          <a:stretch>
            <a:fillRect/>
          </a:stretch>
        </p:blipFill>
        <p:spPr>
          <a:xfrm>
            <a:off x="4306296" y="3523465"/>
            <a:ext cx="4672487" cy="2304673"/>
          </a:xfrm>
          <a:prstGeom prst="rect">
            <a:avLst/>
          </a:prstGeom>
        </p:spPr>
      </p:pic>
      <p:pic>
        <p:nvPicPr>
          <p:cNvPr id="26" name="Picture 25" descr="A screenshot of a computer&#10;&#10;Description automatically generated">
            <a:extLst>
              <a:ext uri="{FF2B5EF4-FFF2-40B4-BE49-F238E27FC236}">
                <a16:creationId xmlns:a16="http://schemas.microsoft.com/office/drawing/2014/main" id="{5820E88A-3FC0-BEEC-B408-F323BD6CE679}"/>
              </a:ext>
            </a:extLst>
          </p:cNvPr>
          <p:cNvPicPr>
            <a:picLocks noChangeAspect="1"/>
          </p:cNvPicPr>
          <p:nvPr/>
        </p:nvPicPr>
        <p:blipFill rotWithShape="1">
          <a:blip r:embed="rId4">
            <a:alphaModFix/>
          </a:blip>
          <a:srcRect t="14530"/>
          <a:stretch/>
        </p:blipFill>
        <p:spPr>
          <a:xfrm>
            <a:off x="3675181" y="3429000"/>
            <a:ext cx="5427788" cy="2907921"/>
          </a:xfrm>
          <a:prstGeom prst="rect">
            <a:avLst/>
          </a:prstGeom>
        </p:spPr>
      </p:pic>
      <p:sp>
        <p:nvSpPr>
          <p:cNvPr id="30" name="TextBox 29">
            <a:extLst>
              <a:ext uri="{FF2B5EF4-FFF2-40B4-BE49-F238E27FC236}">
                <a16:creationId xmlns:a16="http://schemas.microsoft.com/office/drawing/2014/main" id="{52794B24-FF78-F293-753F-FC5369948D28}"/>
              </a:ext>
            </a:extLst>
          </p:cNvPr>
          <p:cNvSpPr txBox="1"/>
          <p:nvPr/>
        </p:nvSpPr>
        <p:spPr>
          <a:xfrm>
            <a:off x="9932021" y="1565166"/>
            <a:ext cx="405153" cy="769441"/>
          </a:xfrm>
          <a:prstGeom prst="rect">
            <a:avLst/>
          </a:prstGeom>
          <a:noFill/>
        </p:spPr>
        <p:txBody>
          <a:bodyPr wrap="square" rtlCol="0">
            <a:spAutoFit/>
          </a:bodyPr>
          <a:lstStyle/>
          <a:p>
            <a:pPr algn="ctr"/>
            <a:r>
              <a:rPr lang="en-US" sz="4400" dirty="0">
                <a:solidFill>
                  <a:srgbClr val="C00000"/>
                </a:solidFill>
                <a:latin typeface="Helvetica" pitchFamily="2" charset="0"/>
              </a:rPr>
              <a:t>?</a:t>
            </a:r>
          </a:p>
        </p:txBody>
      </p:sp>
      <p:cxnSp>
        <p:nvCxnSpPr>
          <p:cNvPr id="4" name="Straight Arrow Connector 3">
            <a:extLst>
              <a:ext uri="{FF2B5EF4-FFF2-40B4-BE49-F238E27FC236}">
                <a16:creationId xmlns:a16="http://schemas.microsoft.com/office/drawing/2014/main" id="{80EE2AC2-9D3A-BB2E-E303-790EC730B25E}"/>
              </a:ext>
            </a:extLst>
          </p:cNvPr>
          <p:cNvCxnSpPr/>
          <p:nvPr/>
        </p:nvCxnSpPr>
        <p:spPr>
          <a:xfrm>
            <a:off x="3200400" y="3950677"/>
            <a:ext cx="914400" cy="9144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D35C050-17CA-4CDE-25A9-852933040438}"/>
              </a:ext>
            </a:extLst>
          </p:cNvPr>
          <p:cNvGrpSpPr/>
          <p:nvPr/>
        </p:nvGrpSpPr>
        <p:grpSpPr>
          <a:xfrm>
            <a:off x="1214407" y="2389402"/>
            <a:ext cx="9763177" cy="871833"/>
            <a:chOff x="1214407" y="2389402"/>
            <a:chExt cx="9763177" cy="871833"/>
          </a:xfrm>
        </p:grpSpPr>
        <p:grpSp>
          <p:nvGrpSpPr>
            <p:cNvPr id="8" name="Group 7">
              <a:extLst>
                <a:ext uri="{FF2B5EF4-FFF2-40B4-BE49-F238E27FC236}">
                  <a16:creationId xmlns:a16="http://schemas.microsoft.com/office/drawing/2014/main" id="{EC029C1C-84EE-D3C9-5081-B41D957E30D7}"/>
                </a:ext>
              </a:extLst>
            </p:cNvPr>
            <p:cNvGrpSpPr/>
            <p:nvPr/>
          </p:nvGrpSpPr>
          <p:grpSpPr>
            <a:xfrm>
              <a:off x="1214407" y="2407624"/>
              <a:ext cx="1310851" cy="405914"/>
              <a:chOff x="1214407" y="2407624"/>
              <a:chExt cx="1310851" cy="405914"/>
            </a:xfrm>
          </p:grpSpPr>
          <p:sp>
            <p:nvSpPr>
              <p:cNvPr id="46" name="Rounded Rectangle 45">
                <a:extLst>
                  <a:ext uri="{FF2B5EF4-FFF2-40B4-BE49-F238E27FC236}">
                    <a16:creationId xmlns:a16="http://schemas.microsoft.com/office/drawing/2014/main" id="{0EB98043-FB55-31DB-5957-AC6C1F08D8E4}"/>
                  </a:ext>
                </a:extLst>
              </p:cNvPr>
              <p:cNvSpPr/>
              <p:nvPr/>
            </p:nvSpPr>
            <p:spPr>
              <a:xfrm>
                <a:off x="1214407" y="2479429"/>
                <a:ext cx="1310851" cy="334109"/>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E82EE56B-4D98-6057-A149-AB0AF5B560A8}"/>
                  </a:ext>
                </a:extLst>
              </p:cNvPr>
              <p:cNvSpPr/>
              <p:nvPr/>
            </p:nvSpPr>
            <p:spPr>
              <a:xfrm>
                <a:off x="1412630" y="2407624"/>
                <a:ext cx="961295" cy="17145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Participant</a:t>
                </a:r>
              </a:p>
            </p:txBody>
          </p:sp>
        </p:grpSp>
        <p:grpSp>
          <p:nvGrpSpPr>
            <p:cNvPr id="13" name="Group 12">
              <a:extLst>
                <a:ext uri="{FF2B5EF4-FFF2-40B4-BE49-F238E27FC236}">
                  <a16:creationId xmlns:a16="http://schemas.microsoft.com/office/drawing/2014/main" id="{31C144FA-746D-80BB-3577-20C795EB7DD4}"/>
                </a:ext>
              </a:extLst>
            </p:cNvPr>
            <p:cNvGrpSpPr/>
            <p:nvPr/>
          </p:nvGrpSpPr>
          <p:grpSpPr>
            <a:xfrm>
              <a:off x="5076092" y="2407624"/>
              <a:ext cx="1383323" cy="405914"/>
              <a:chOff x="5076092" y="2407624"/>
              <a:chExt cx="1383323" cy="405914"/>
            </a:xfrm>
          </p:grpSpPr>
          <p:sp>
            <p:nvSpPr>
              <p:cNvPr id="44" name="Rounded Rectangle 43">
                <a:extLst>
                  <a:ext uri="{FF2B5EF4-FFF2-40B4-BE49-F238E27FC236}">
                    <a16:creationId xmlns:a16="http://schemas.microsoft.com/office/drawing/2014/main" id="{B8D80DEB-C9A7-ECF9-E8C3-5F48C32F9579}"/>
                  </a:ext>
                </a:extLst>
              </p:cNvPr>
              <p:cNvSpPr/>
              <p:nvPr/>
            </p:nvSpPr>
            <p:spPr>
              <a:xfrm>
                <a:off x="5076092" y="2479429"/>
                <a:ext cx="1383323" cy="334109"/>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9866B662-DE08-2FC6-58C8-3916FE36E9C4}"/>
                  </a:ext>
                </a:extLst>
              </p:cNvPr>
              <p:cNvSpPr/>
              <p:nvPr/>
            </p:nvSpPr>
            <p:spPr>
              <a:xfrm>
                <a:off x="5304691" y="2407624"/>
                <a:ext cx="961295" cy="17145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Participant</a:t>
                </a:r>
              </a:p>
            </p:txBody>
          </p:sp>
        </p:grpSp>
        <p:grpSp>
          <p:nvGrpSpPr>
            <p:cNvPr id="16" name="Group 15">
              <a:extLst>
                <a:ext uri="{FF2B5EF4-FFF2-40B4-BE49-F238E27FC236}">
                  <a16:creationId xmlns:a16="http://schemas.microsoft.com/office/drawing/2014/main" id="{B2BFA4B8-F51C-B0DB-5186-7FC542BEB663}"/>
                </a:ext>
              </a:extLst>
            </p:cNvPr>
            <p:cNvGrpSpPr/>
            <p:nvPr/>
          </p:nvGrpSpPr>
          <p:grpSpPr>
            <a:xfrm>
              <a:off x="8423026" y="2389402"/>
              <a:ext cx="961295" cy="435859"/>
              <a:chOff x="8423026" y="2389402"/>
              <a:chExt cx="961295" cy="435859"/>
            </a:xfrm>
          </p:grpSpPr>
          <p:sp>
            <p:nvSpPr>
              <p:cNvPr id="42" name="Rounded Rectangle 41">
                <a:extLst>
                  <a:ext uri="{FF2B5EF4-FFF2-40B4-BE49-F238E27FC236}">
                    <a16:creationId xmlns:a16="http://schemas.microsoft.com/office/drawing/2014/main" id="{42D930DF-9830-CCC3-B99A-F8A2E15D0542}"/>
                  </a:ext>
                </a:extLst>
              </p:cNvPr>
              <p:cNvSpPr/>
              <p:nvPr/>
            </p:nvSpPr>
            <p:spPr>
              <a:xfrm>
                <a:off x="8686800" y="2491152"/>
                <a:ext cx="474784" cy="334109"/>
              </a:xfrm>
              <a:prstGeom prst="roundRect">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C99CEDA8-00C6-2054-B7E9-D7276479AAF9}"/>
                  </a:ext>
                </a:extLst>
              </p:cNvPr>
              <p:cNvSpPr/>
              <p:nvPr/>
            </p:nvSpPr>
            <p:spPr>
              <a:xfrm>
                <a:off x="8423026" y="2389402"/>
                <a:ext cx="961295" cy="171453"/>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Participant</a:t>
                </a:r>
              </a:p>
            </p:txBody>
          </p:sp>
        </p:grpSp>
        <p:grpSp>
          <p:nvGrpSpPr>
            <p:cNvPr id="17" name="Group 16">
              <a:extLst>
                <a:ext uri="{FF2B5EF4-FFF2-40B4-BE49-F238E27FC236}">
                  <a16:creationId xmlns:a16="http://schemas.microsoft.com/office/drawing/2014/main" id="{B9600646-A5F4-81C8-321C-8FA4566828DA}"/>
                </a:ext>
              </a:extLst>
            </p:cNvPr>
            <p:cNvGrpSpPr/>
            <p:nvPr/>
          </p:nvGrpSpPr>
          <p:grpSpPr>
            <a:xfrm>
              <a:off x="2203936" y="2766645"/>
              <a:ext cx="1716353" cy="483646"/>
              <a:chOff x="2203936" y="2766645"/>
              <a:chExt cx="1716353" cy="483646"/>
            </a:xfrm>
          </p:grpSpPr>
          <p:sp>
            <p:nvSpPr>
              <p:cNvPr id="40" name="Rounded Rectangle 39">
                <a:extLst>
                  <a:ext uri="{FF2B5EF4-FFF2-40B4-BE49-F238E27FC236}">
                    <a16:creationId xmlns:a16="http://schemas.microsoft.com/office/drawing/2014/main" id="{9D1670FA-FF71-252B-7064-0F097C150187}"/>
                  </a:ext>
                </a:extLst>
              </p:cNvPr>
              <p:cNvSpPr/>
              <p:nvPr/>
            </p:nvSpPr>
            <p:spPr>
              <a:xfrm>
                <a:off x="2203936" y="2766645"/>
                <a:ext cx="1716353" cy="334109"/>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AFC28679-6ED7-A2AA-14F7-DF21B2420A8D}"/>
                  </a:ext>
                </a:extLst>
              </p:cNvPr>
              <p:cNvSpPr/>
              <p:nvPr/>
            </p:nvSpPr>
            <p:spPr>
              <a:xfrm>
                <a:off x="2695704" y="3027530"/>
                <a:ext cx="795664" cy="222761"/>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Situation</a:t>
                </a:r>
              </a:p>
            </p:txBody>
          </p:sp>
        </p:grpSp>
        <p:grpSp>
          <p:nvGrpSpPr>
            <p:cNvPr id="19" name="Group 18">
              <a:extLst>
                <a:ext uri="{FF2B5EF4-FFF2-40B4-BE49-F238E27FC236}">
                  <a16:creationId xmlns:a16="http://schemas.microsoft.com/office/drawing/2014/main" id="{C6751B2D-129A-AEF8-A96C-7A427DD3D5A8}"/>
                </a:ext>
              </a:extLst>
            </p:cNvPr>
            <p:cNvGrpSpPr/>
            <p:nvPr/>
          </p:nvGrpSpPr>
          <p:grpSpPr>
            <a:xfrm>
              <a:off x="6198220" y="2766645"/>
              <a:ext cx="1716353" cy="471143"/>
              <a:chOff x="6198220" y="2766645"/>
              <a:chExt cx="1716353" cy="471143"/>
            </a:xfrm>
          </p:grpSpPr>
          <p:sp>
            <p:nvSpPr>
              <p:cNvPr id="38" name="Rounded Rectangle 37">
                <a:extLst>
                  <a:ext uri="{FF2B5EF4-FFF2-40B4-BE49-F238E27FC236}">
                    <a16:creationId xmlns:a16="http://schemas.microsoft.com/office/drawing/2014/main" id="{499FA45C-D907-F7F8-4310-71ADC17E6C4E}"/>
                  </a:ext>
                </a:extLst>
              </p:cNvPr>
              <p:cNvSpPr/>
              <p:nvPr/>
            </p:nvSpPr>
            <p:spPr>
              <a:xfrm>
                <a:off x="6198220" y="2766645"/>
                <a:ext cx="1716353" cy="334109"/>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A4519F72-7B4F-E651-A0D0-FDF915548846}"/>
                  </a:ext>
                </a:extLst>
              </p:cNvPr>
              <p:cNvSpPr/>
              <p:nvPr/>
            </p:nvSpPr>
            <p:spPr>
              <a:xfrm>
                <a:off x="6681552" y="3015027"/>
                <a:ext cx="795664" cy="222761"/>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Situation</a:t>
                </a:r>
              </a:p>
            </p:txBody>
          </p:sp>
        </p:grpSp>
        <p:grpSp>
          <p:nvGrpSpPr>
            <p:cNvPr id="20" name="Group 19">
              <a:extLst>
                <a:ext uri="{FF2B5EF4-FFF2-40B4-BE49-F238E27FC236}">
                  <a16:creationId xmlns:a16="http://schemas.microsoft.com/office/drawing/2014/main" id="{FD10A914-F6D1-A286-BD81-17822D752017}"/>
                </a:ext>
              </a:extLst>
            </p:cNvPr>
            <p:cNvGrpSpPr/>
            <p:nvPr/>
          </p:nvGrpSpPr>
          <p:grpSpPr>
            <a:xfrm>
              <a:off x="9261231" y="2778369"/>
              <a:ext cx="1716353" cy="482866"/>
              <a:chOff x="9261231" y="2778369"/>
              <a:chExt cx="1716353" cy="482866"/>
            </a:xfrm>
          </p:grpSpPr>
          <p:sp>
            <p:nvSpPr>
              <p:cNvPr id="36" name="Rounded Rectangle 35">
                <a:extLst>
                  <a:ext uri="{FF2B5EF4-FFF2-40B4-BE49-F238E27FC236}">
                    <a16:creationId xmlns:a16="http://schemas.microsoft.com/office/drawing/2014/main" id="{9C4D3DFF-B57A-883E-D45D-99AB8D82D877}"/>
                  </a:ext>
                </a:extLst>
              </p:cNvPr>
              <p:cNvSpPr/>
              <p:nvPr/>
            </p:nvSpPr>
            <p:spPr>
              <a:xfrm>
                <a:off x="9261231" y="2778369"/>
                <a:ext cx="1716353" cy="334109"/>
              </a:xfrm>
              <a:prstGeom prst="roundRect">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0CBBCC1D-4E39-2710-BEDD-C13E964707A4}"/>
                  </a:ext>
                </a:extLst>
              </p:cNvPr>
              <p:cNvSpPr/>
              <p:nvPr/>
            </p:nvSpPr>
            <p:spPr>
              <a:xfrm>
                <a:off x="9752999" y="3038474"/>
                <a:ext cx="795664" cy="222761"/>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pitchFamily="2" charset="0"/>
                  </a:rPr>
                  <a:t>Situation</a:t>
                </a:r>
              </a:p>
            </p:txBody>
          </p:sp>
        </p:grpSp>
      </p:grpSp>
    </p:spTree>
    <p:extLst>
      <p:ext uri="{BB962C8B-B14F-4D97-AF65-F5344CB8AC3E}">
        <p14:creationId xmlns:p14="http://schemas.microsoft.com/office/powerpoint/2010/main" val="271595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Part 1: Light Scaffolding</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Highly abstract ontologies as light scaffolding for building sets of broadly applicable inference templates.</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Part 2: Heavy Scaffolding</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More concrete ontologies as heavy scaffolding for building sets of more targeted inference templates.</a:t>
              </a:r>
            </a:p>
          </p:txBody>
        </p:sp>
      </p:grpSp>
    </p:spTree>
    <p:extLst>
      <p:ext uri="{BB962C8B-B14F-4D97-AF65-F5344CB8AC3E}">
        <p14:creationId xmlns:p14="http://schemas.microsoft.com/office/powerpoint/2010/main" val="1741131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30">
            <a:extLst>
              <a:ext uri="{FF2B5EF4-FFF2-40B4-BE49-F238E27FC236}">
                <a16:creationId xmlns:a16="http://schemas.microsoft.com/office/drawing/2014/main" id="{2F1BCE03-2C2D-9441-DA00-F989B7540D8D}"/>
              </a:ext>
            </a:extLst>
          </p:cNvPr>
          <p:cNvSpPr txBox="1"/>
          <p:nvPr/>
        </p:nvSpPr>
        <p:spPr>
          <a:xfrm>
            <a:off x="855785" y="536448"/>
            <a:ext cx="3484567" cy="584775"/>
          </a:xfrm>
          <a:prstGeom prst="rect">
            <a:avLst/>
          </a:prstGeom>
          <a:noFill/>
        </p:spPr>
        <p:txBody>
          <a:bodyPr wrap="square" rtlCol="0">
            <a:spAutoFit/>
          </a:bodyPr>
          <a:lstStyle/>
          <a:p>
            <a:r>
              <a:rPr lang="en-US" sz="3200" b="1" dirty="0" err="1">
                <a:latin typeface="Helvetica" pitchFamily="2" charset="0"/>
                <a:cs typeface="Consolas" panose="020B0609020204030204" pitchFamily="49" charset="0"/>
              </a:rPr>
              <a:t>FrameNet</a:t>
            </a:r>
            <a:r>
              <a:rPr lang="en-US" sz="3200" dirty="0">
                <a:latin typeface="Helvetica" pitchFamily="2" charset="0"/>
                <a:cs typeface="Consolas" panose="020B0609020204030204" pitchFamily="49" charset="0"/>
              </a:rPr>
              <a:t> </a:t>
            </a:r>
            <a:r>
              <a:rPr lang="en-US" sz="1200" dirty="0">
                <a:latin typeface="Helvetica" pitchFamily="2" charset="0"/>
                <a:cs typeface="Consolas" panose="020B0609020204030204" pitchFamily="49" charset="0"/>
                <a:hlinkClick r:id="rId2"/>
              </a:rPr>
              <a:t>Baker et al. 1998</a:t>
            </a:r>
            <a:endParaRPr lang="en-US" sz="1200" dirty="0">
              <a:latin typeface="Helvetica" pitchFamily="2" charset="0"/>
              <a:cs typeface="Consolas" panose="020B0609020204030204" pitchFamily="49" charset="0"/>
            </a:endParaRPr>
          </a:p>
        </p:txBody>
      </p:sp>
      <p:cxnSp>
        <p:nvCxnSpPr>
          <p:cNvPr id="15" name="Straight Arrow Connector 14">
            <a:extLst>
              <a:ext uri="{FF2B5EF4-FFF2-40B4-BE49-F238E27FC236}">
                <a16:creationId xmlns:a16="http://schemas.microsoft.com/office/drawing/2014/main" id="{9EA5CBDF-0C02-F561-4231-AD4D41308919}"/>
              </a:ext>
            </a:extLst>
          </p:cNvPr>
          <p:cNvCxnSpPr>
            <a:cxnSpLocks/>
            <a:stCxn id="3" idx="2"/>
            <a:endCxn id="12" idx="0"/>
          </p:cNvCxnSpPr>
          <p:nvPr/>
        </p:nvCxnSpPr>
        <p:spPr>
          <a:xfrm>
            <a:off x="1586051" y="3062340"/>
            <a:ext cx="0" cy="5783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F1FA0FE-1B5B-604E-6A0D-A46583AB8508}"/>
              </a:ext>
            </a:extLst>
          </p:cNvPr>
          <p:cNvSpPr txBox="1"/>
          <p:nvPr/>
        </p:nvSpPr>
        <p:spPr>
          <a:xfrm>
            <a:off x="2051539" y="165295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Employment_scenario</a:t>
            </a:r>
            <a:endParaRPr lang="en-US" sz="1400" dirty="0">
              <a:latin typeface="Consolas" panose="020B0609020204030204" pitchFamily="49" charset="0"/>
              <a:cs typeface="Consolas" panose="020B0609020204030204" pitchFamily="49" charset="0"/>
            </a:endParaRPr>
          </a:p>
        </p:txBody>
      </p:sp>
      <p:sp>
        <p:nvSpPr>
          <p:cNvPr id="3" name="TextBox 2">
            <a:extLst>
              <a:ext uri="{FF2B5EF4-FFF2-40B4-BE49-F238E27FC236}">
                <a16:creationId xmlns:a16="http://schemas.microsoft.com/office/drawing/2014/main" id="{B00A252B-9DB9-9E5A-4704-95B04672680D}"/>
              </a:ext>
            </a:extLst>
          </p:cNvPr>
          <p:cNvSpPr txBox="1"/>
          <p:nvPr/>
        </p:nvSpPr>
        <p:spPr>
          <a:xfrm>
            <a:off x="548558" y="275456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Employment_start</a:t>
            </a:r>
            <a:endParaRPr lang="en-US" sz="1400" dirty="0">
              <a:latin typeface="Consolas" panose="020B0609020204030204" pitchFamily="49" charset="0"/>
              <a:cs typeface="Consolas" panose="020B0609020204030204" pitchFamily="49" charset="0"/>
            </a:endParaRPr>
          </a:p>
        </p:txBody>
      </p:sp>
      <p:cxnSp>
        <p:nvCxnSpPr>
          <p:cNvPr id="5" name="Straight Arrow Connector 4">
            <a:extLst>
              <a:ext uri="{FF2B5EF4-FFF2-40B4-BE49-F238E27FC236}">
                <a16:creationId xmlns:a16="http://schemas.microsoft.com/office/drawing/2014/main" id="{39595731-E204-5A75-8EC9-CDE27F9D2C8F}"/>
              </a:ext>
            </a:extLst>
          </p:cNvPr>
          <p:cNvCxnSpPr>
            <a:stCxn id="2" idx="2"/>
            <a:endCxn id="3" idx="0"/>
          </p:cNvCxnSpPr>
          <p:nvPr/>
        </p:nvCxnSpPr>
        <p:spPr>
          <a:xfrm flipH="1">
            <a:off x="1586051" y="1960729"/>
            <a:ext cx="1502981" cy="7938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AAC5603-5296-1546-BF43-C45382A0FC48}"/>
              </a:ext>
            </a:extLst>
          </p:cNvPr>
          <p:cNvSpPr txBox="1"/>
          <p:nvPr/>
        </p:nvSpPr>
        <p:spPr>
          <a:xfrm rot="1324314">
            <a:off x="1705206" y="2258644"/>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sp>
        <p:nvSpPr>
          <p:cNvPr id="10" name="TextBox 9">
            <a:extLst>
              <a:ext uri="{FF2B5EF4-FFF2-40B4-BE49-F238E27FC236}">
                <a16:creationId xmlns:a16="http://schemas.microsoft.com/office/drawing/2014/main" id="{10381760-82E8-B0E0-C95B-C2477286F33F}"/>
              </a:ext>
            </a:extLst>
          </p:cNvPr>
          <p:cNvSpPr txBox="1"/>
          <p:nvPr/>
        </p:nvSpPr>
        <p:spPr>
          <a:xfrm>
            <a:off x="2665998" y="275456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Employment_continue</a:t>
            </a:r>
            <a:endParaRPr lang="en-US" sz="1400" dirty="0">
              <a:latin typeface="Consolas" panose="020B0609020204030204" pitchFamily="49" charset="0"/>
              <a:cs typeface="Consolas" panose="020B0609020204030204" pitchFamily="49" charset="0"/>
            </a:endParaRPr>
          </a:p>
        </p:txBody>
      </p:sp>
      <p:sp>
        <p:nvSpPr>
          <p:cNvPr id="11" name="TextBox 10">
            <a:extLst>
              <a:ext uri="{FF2B5EF4-FFF2-40B4-BE49-F238E27FC236}">
                <a16:creationId xmlns:a16="http://schemas.microsoft.com/office/drawing/2014/main" id="{3EDE52B5-9DA0-6351-C20C-2196579A3055}"/>
              </a:ext>
            </a:extLst>
          </p:cNvPr>
          <p:cNvSpPr txBox="1"/>
          <p:nvPr/>
        </p:nvSpPr>
        <p:spPr>
          <a:xfrm>
            <a:off x="4740983" y="275456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Employment_end</a:t>
            </a:r>
            <a:endParaRPr lang="en-US" sz="1400" dirty="0">
              <a:latin typeface="Consolas" panose="020B0609020204030204" pitchFamily="49" charset="0"/>
              <a:cs typeface="Consolas" panose="020B0609020204030204" pitchFamily="49" charset="0"/>
            </a:endParaRPr>
          </a:p>
        </p:txBody>
      </p:sp>
      <p:sp>
        <p:nvSpPr>
          <p:cNvPr id="12" name="TextBox 11">
            <a:extLst>
              <a:ext uri="{FF2B5EF4-FFF2-40B4-BE49-F238E27FC236}">
                <a16:creationId xmlns:a16="http://schemas.microsoft.com/office/drawing/2014/main" id="{0A86B328-94A8-2278-D14A-F1170CC25F7D}"/>
              </a:ext>
            </a:extLst>
          </p:cNvPr>
          <p:cNvSpPr txBox="1"/>
          <p:nvPr/>
        </p:nvSpPr>
        <p:spPr>
          <a:xfrm>
            <a:off x="548558" y="3640691"/>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Get_a_job</a:t>
            </a:r>
            <a:endParaRPr lang="en-US" sz="1400" dirty="0">
              <a:latin typeface="Consolas" panose="020B0609020204030204" pitchFamily="49" charset="0"/>
              <a:cs typeface="Consolas" panose="020B0609020204030204" pitchFamily="49" charset="0"/>
            </a:endParaRPr>
          </a:p>
        </p:txBody>
      </p:sp>
      <p:sp>
        <p:nvSpPr>
          <p:cNvPr id="13" name="TextBox 12">
            <a:extLst>
              <a:ext uri="{FF2B5EF4-FFF2-40B4-BE49-F238E27FC236}">
                <a16:creationId xmlns:a16="http://schemas.microsoft.com/office/drawing/2014/main" id="{156D5A02-6EDB-2C52-AF52-03E4FFD31D13}"/>
              </a:ext>
            </a:extLst>
          </p:cNvPr>
          <p:cNvSpPr txBox="1"/>
          <p:nvPr/>
        </p:nvSpPr>
        <p:spPr>
          <a:xfrm>
            <a:off x="2623543" y="366044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Being_employed</a:t>
            </a:r>
            <a:endParaRPr lang="en-US" sz="1400" dirty="0">
              <a:latin typeface="Consolas" panose="020B0609020204030204" pitchFamily="49" charset="0"/>
              <a:cs typeface="Consolas" panose="020B0609020204030204" pitchFamily="49" charset="0"/>
            </a:endParaRPr>
          </a:p>
        </p:txBody>
      </p:sp>
      <p:sp>
        <p:nvSpPr>
          <p:cNvPr id="14" name="TextBox 13">
            <a:extLst>
              <a:ext uri="{FF2B5EF4-FFF2-40B4-BE49-F238E27FC236}">
                <a16:creationId xmlns:a16="http://schemas.microsoft.com/office/drawing/2014/main" id="{0CCC72B8-FA90-202D-9555-025C65363A80}"/>
              </a:ext>
            </a:extLst>
          </p:cNvPr>
          <p:cNvSpPr txBox="1"/>
          <p:nvPr/>
        </p:nvSpPr>
        <p:spPr>
          <a:xfrm>
            <a:off x="4740982" y="3660443"/>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Quitting</a:t>
            </a:r>
          </a:p>
        </p:txBody>
      </p:sp>
      <p:sp>
        <p:nvSpPr>
          <p:cNvPr id="16" name="TextBox 15">
            <a:extLst>
              <a:ext uri="{FF2B5EF4-FFF2-40B4-BE49-F238E27FC236}">
                <a16:creationId xmlns:a16="http://schemas.microsoft.com/office/drawing/2014/main" id="{CCCD6673-2D94-AFCC-885F-5EBAB717CE6F}"/>
              </a:ext>
            </a:extLst>
          </p:cNvPr>
          <p:cNvSpPr txBox="1"/>
          <p:nvPr/>
        </p:nvSpPr>
        <p:spPr>
          <a:xfrm>
            <a:off x="649125" y="3189570"/>
            <a:ext cx="1425853" cy="276999"/>
          </a:xfrm>
          <a:prstGeom prst="rect">
            <a:avLst/>
          </a:prstGeom>
          <a:solidFill>
            <a:schemeClr val="bg1"/>
          </a:solidFill>
        </p:spPr>
        <p:txBody>
          <a:bodyPr wrap="square" rtlCol="0">
            <a:spAutoFit/>
          </a:bodyPr>
          <a:lstStyle/>
          <a:p>
            <a:pPr algn="ctr"/>
            <a:r>
              <a:rPr lang="en-US" sz="1200" dirty="0">
                <a:solidFill>
                  <a:schemeClr val="accent6">
                    <a:lumMod val="75000"/>
                  </a:schemeClr>
                </a:solidFill>
                <a:latin typeface="Consolas" panose="020B0609020204030204" pitchFamily="49" charset="0"/>
                <a:cs typeface="Consolas" panose="020B0609020204030204" pitchFamily="49" charset="0"/>
              </a:rPr>
              <a:t>perspective on</a:t>
            </a:r>
          </a:p>
        </p:txBody>
      </p:sp>
      <p:cxnSp>
        <p:nvCxnSpPr>
          <p:cNvPr id="26" name="Curved Connector 25">
            <a:extLst>
              <a:ext uri="{FF2B5EF4-FFF2-40B4-BE49-F238E27FC236}">
                <a16:creationId xmlns:a16="http://schemas.microsoft.com/office/drawing/2014/main" id="{C261EA84-F978-83FE-7BF3-14086D8CB478}"/>
              </a:ext>
            </a:extLst>
          </p:cNvPr>
          <p:cNvCxnSpPr>
            <a:stCxn id="12" idx="2"/>
            <a:endCxn id="13" idx="2"/>
          </p:cNvCxnSpPr>
          <p:nvPr/>
        </p:nvCxnSpPr>
        <p:spPr>
          <a:xfrm rot="16200000" flipH="1">
            <a:off x="2613667" y="2920851"/>
            <a:ext cx="19752" cy="2074985"/>
          </a:xfrm>
          <a:prstGeom prst="curvedConnector3">
            <a:avLst>
              <a:gd name="adj1" fmla="val 2088270"/>
            </a:avLst>
          </a:prstGeom>
          <a:ln w="38100">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50CF1504-6EA2-9390-C0BF-C0645F14C23D}"/>
              </a:ext>
            </a:extLst>
          </p:cNvPr>
          <p:cNvCxnSpPr>
            <a:cxnSpLocks/>
            <a:stCxn id="13" idx="2"/>
            <a:endCxn id="14" idx="2"/>
          </p:cNvCxnSpPr>
          <p:nvPr/>
        </p:nvCxnSpPr>
        <p:spPr>
          <a:xfrm rot="16200000" flipH="1">
            <a:off x="4719755" y="2909500"/>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C468268C-6551-B4EC-E8E3-3FF8E898C4DD}"/>
              </a:ext>
            </a:extLst>
          </p:cNvPr>
          <p:cNvSpPr txBox="1"/>
          <p:nvPr/>
        </p:nvSpPr>
        <p:spPr>
          <a:xfrm rot="19294710">
            <a:off x="2028033" y="4232944"/>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33" name="TextBox 32">
            <a:extLst>
              <a:ext uri="{FF2B5EF4-FFF2-40B4-BE49-F238E27FC236}">
                <a16:creationId xmlns:a16="http://schemas.microsoft.com/office/drawing/2014/main" id="{E8B68FCF-3761-72ED-506F-7389D40EE63E}"/>
              </a:ext>
            </a:extLst>
          </p:cNvPr>
          <p:cNvSpPr txBox="1"/>
          <p:nvPr/>
        </p:nvSpPr>
        <p:spPr>
          <a:xfrm rot="19317532">
            <a:off x="4216504" y="4232812"/>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cxnSp>
        <p:nvCxnSpPr>
          <p:cNvPr id="34" name="Curved Connector 33">
            <a:extLst>
              <a:ext uri="{FF2B5EF4-FFF2-40B4-BE49-F238E27FC236}">
                <a16:creationId xmlns:a16="http://schemas.microsoft.com/office/drawing/2014/main" id="{83467E23-DEC9-1271-0E89-598DA4479AA1}"/>
              </a:ext>
            </a:extLst>
          </p:cNvPr>
          <p:cNvCxnSpPr>
            <a:cxnSpLocks/>
            <a:stCxn id="3" idx="2"/>
            <a:endCxn id="10" idx="2"/>
          </p:cNvCxnSpPr>
          <p:nvPr/>
        </p:nvCxnSpPr>
        <p:spPr>
          <a:xfrm rot="16200000" flipH="1">
            <a:off x="2644771" y="2003620"/>
            <a:ext cx="12700" cy="2117440"/>
          </a:xfrm>
          <a:prstGeom prst="curvedConnector3">
            <a:avLst>
              <a:gd name="adj1" fmla="val 180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Curved Connector 34">
            <a:extLst>
              <a:ext uri="{FF2B5EF4-FFF2-40B4-BE49-F238E27FC236}">
                <a16:creationId xmlns:a16="http://schemas.microsoft.com/office/drawing/2014/main" id="{7901797E-2B42-F3FC-7629-B023A8F223B5}"/>
              </a:ext>
            </a:extLst>
          </p:cNvPr>
          <p:cNvCxnSpPr>
            <a:cxnSpLocks/>
          </p:cNvCxnSpPr>
          <p:nvPr/>
        </p:nvCxnSpPr>
        <p:spPr>
          <a:xfrm rot="16200000" flipH="1">
            <a:off x="4984542" y="2064950"/>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62AF016-A693-608D-DAFA-2EBEF1DC49EB}"/>
              </a:ext>
            </a:extLst>
          </p:cNvPr>
          <p:cNvSpPr txBox="1"/>
          <p:nvPr/>
        </p:nvSpPr>
        <p:spPr>
          <a:xfrm rot="19294710">
            <a:off x="2093927" y="3311882"/>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37" name="TextBox 36">
            <a:extLst>
              <a:ext uri="{FF2B5EF4-FFF2-40B4-BE49-F238E27FC236}">
                <a16:creationId xmlns:a16="http://schemas.microsoft.com/office/drawing/2014/main" id="{5326918E-3139-D3A3-0E11-061864EF52B6}"/>
              </a:ext>
            </a:extLst>
          </p:cNvPr>
          <p:cNvSpPr txBox="1"/>
          <p:nvPr/>
        </p:nvSpPr>
        <p:spPr>
          <a:xfrm rot="19317532">
            <a:off x="4481291" y="3295553"/>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42" name="TextBox 41">
            <a:extLst>
              <a:ext uri="{FF2B5EF4-FFF2-40B4-BE49-F238E27FC236}">
                <a16:creationId xmlns:a16="http://schemas.microsoft.com/office/drawing/2014/main" id="{6E8260CA-EC41-DBF5-A067-68E3D816FA53}"/>
              </a:ext>
            </a:extLst>
          </p:cNvPr>
          <p:cNvSpPr txBox="1"/>
          <p:nvPr/>
        </p:nvSpPr>
        <p:spPr>
          <a:xfrm>
            <a:off x="7430426" y="275456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Employer_scenario</a:t>
            </a:r>
            <a:endParaRPr lang="en-US" sz="1400" dirty="0">
              <a:latin typeface="Consolas" panose="020B0609020204030204" pitchFamily="49" charset="0"/>
              <a:cs typeface="Consolas" panose="020B0609020204030204" pitchFamily="49" charset="0"/>
            </a:endParaRPr>
          </a:p>
        </p:txBody>
      </p:sp>
      <p:cxnSp>
        <p:nvCxnSpPr>
          <p:cNvPr id="43" name="Straight Arrow Connector 42">
            <a:extLst>
              <a:ext uri="{FF2B5EF4-FFF2-40B4-BE49-F238E27FC236}">
                <a16:creationId xmlns:a16="http://schemas.microsoft.com/office/drawing/2014/main" id="{77A8F0A5-8C66-AAEF-AF87-6AE720949A32}"/>
              </a:ext>
            </a:extLst>
          </p:cNvPr>
          <p:cNvCxnSpPr>
            <a:cxnSpLocks/>
            <a:stCxn id="2" idx="2"/>
            <a:endCxn id="42" idx="0"/>
          </p:cNvCxnSpPr>
          <p:nvPr/>
        </p:nvCxnSpPr>
        <p:spPr>
          <a:xfrm>
            <a:off x="3089032" y="1960729"/>
            <a:ext cx="5378887" cy="7938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551F8231-20AF-06D7-FDBA-A1569BDD28BD}"/>
              </a:ext>
            </a:extLst>
          </p:cNvPr>
          <p:cNvSpPr txBox="1"/>
          <p:nvPr/>
        </p:nvSpPr>
        <p:spPr>
          <a:xfrm rot="20107464">
            <a:off x="4670147" y="2145305"/>
            <a:ext cx="1425853" cy="276999"/>
          </a:xfrm>
          <a:prstGeom prst="rect">
            <a:avLst/>
          </a:prstGeom>
          <a:solidFill>
            <a:schemeClr val="bg1"/>
          </a:solidFill>
        </p:spPr>
        <p:txBody>
          <a:bodyPr wrap="square" rtlCol="0">
            <a:spAutoFit/>
          </a:bodyPr>
          <a:lstStyle/>
          <a:p>
            <a:pPr algn="ctr"/>
            <a:r>
              <a:rPr lang="en-US" sz="1200" dirty="0">
                <a:solidFill>
                  <a:schemeClr val="accent6">
                    <a:lumMod val="75000"/>
                  </a:schemeClr>
                </a:solidFill>
                <a:latin typeface="Consolas" panose="020B0609020204030204" pitchFamily="49" charset="0"/>
                <a:cs typeface="Consolas" panose="020B0609020204030204" pitchFamily="49" charset="0"/>
              </a:rPr>
              <a:t>perspective on</a:t>
            </a:r>
          </a:p>
        </p:txBody>
      </p:sp>
      <p:sp>
        <p:nvSpPr>
          <p:cNvPr id="48" name="TextBox 47">
            <a:extLst>
              <a:ext uri="{FF2B5EF4-FFF2-40B4-BE49-F238E27FC236}">
                <a16:creationId xmlns:a16="http://schemas.microsoft.com/office/drawing/2014/main" id="{E6E7A043-676F-8F02-EC44-DD2A3018B89A}"/>
              </a:ext>
            </a:extLst>
          </p:cNvPr>
          <p:cNvSpPr txBox="1"/>
          <p:nvPr/>
        </p:nvSpPr>
        <p:spPr>
          <a:xfrm>
            <a:off x="5149700" y="5448701"/>
            <a:ext cx="966367"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Hiring</a:t>
            </a:r>
          </a:p>
        </p:txBody>
      </p:sp>
      <p:sp>
        <p:nvSpPr>
          <p:cNvPr id="49" name="TextBox 48">
            <a:extLst>
              <a:ext uri="{FF2B5EF4-FFF2-40B4-BE49-F238E27FC236}">
                <a16:creationId xmlns:a16="http://schemas.microsoft.com/office/drawing/2014/main" id="{7E9DDC14-572E-046A-125E-7C8A6168168D}"/>
              </a:ext>
            </a:extLst>
          </p:cNvPr>
          <p:cNvSpPr txBox="1"/>
          <p:nvPr/>
        </p:nvSpPr>
        <p:spPr>
          <a:xfrm>
            <a:off x="6579184" y="5442351"/>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Employing</a:t>
            </a:r>
          </a:p>
        </p:txBody>
      </p:sp>
      <p:sp>
        <p:nvSpPr>
          <p:cNvPr id="50" name="TextBox 49">
            <a:extLst>
              <a:ext uri="{FF2B5EF4-FFF2-40B4-BE49-F238E27FC236}">
                <a16:creationId xmlns:a16="http://schemas.microsoft.com/office/drawing/2014/main" id="{92DA5F58-8DCB-DE5D-B98D-548F8C3ADF74}"/>
              </a:ext>
            </a:extLst>
          </p:cNvPr>
          <p:cNvSpPr txBox="1"/>
          <p:nvPr/>
        </p:nvSpPr>
        <p:spPr>
          <a:xfrm>
            <a:off x="8696623" y="5442351"/>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Firing</a:t>
            </a:r>
          </a:p>
        </p:txBody>
      </p:sp>
      <p:cxnSp>
        <p:nvCxnSpPr>
          <p:cNvPr id="51" name="Curved Connector 50">
            <a:extLst>
              <a:ext uri="{FF2B5EF4-FFF2-40B4-BE49-F238E27FC236}">
                <a16:creationId xmlns:a16="http://schemas.microsoft.com/office/drawing/2014/main" id="{0B4DE679-4419-1532-EDF9-3C7DDE1BD95F}"/>
              </a:ext>
            </a:extLst>
          </p:cNvPr>
          <p:cNvCxnSpPr>
            <a:cxnSpLocks/>
            <a:stCxn id="48" idx="2"/>
            <a:endCxn id="49" idx="2"/>
          </p:cNvCxnSpPr>
          <p:nvPr/>
        </p:nvCxnSpPr>
        <p:spPr>
          <a:xfrm rot="5400000" flipH="1" flipV="1">
            <a:off x="6621605" y="4761406"/>
            <a:ext cx="6350" cy="1983793"/>
          </a:xfrm>
          <a:prstGeom prst="curvedConnector3">
            <a:avLst>
              <a:gd name="adj1" fmla="val -360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Curved Connector 51">
            <a:extLst>
              <a:ext uri="{FF2B5EF4-FFF2-40B4-BE49-F238E27FC236}">
                <a16:creationId xmlns:a16="http://schemas.microsoft.com/office/drawing/2014/main" id="{96C9352A-3F23-93DC-25E3-E692CEDBD95C}"/>
              </a:ext>
            </a:extLst>
          </p:cNvPr>
          <p:cNvCxnSpPr>
            <a:cxnSpLocks/>
            <a:stCxn id="49" idx="2"/>
            <a:endCxn id="50" idx="2"/>
          </p:cNvCxnSpPr>
          <p:nvPr/>
        </p:nvCxnSpPr>
        <p:spPr>
          <a:xfrm rot="16200000" flipH="1">
            <a:off x="8675396" y="4691408"/>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986D6E74-E2B9-DCB8-4A70-B1B7B0D62C9D}"/>
              </a:ext>
            </a:extLst>
          </p:cNvPr>
          <p:cNvSpPr txBox="1"/>
          <p:nvPr/>
        </p:nvSpPr>
        <p:spPr>
          <a:xfrm rot="19294710">
            <a:off x="5983674" y="6014852"/>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54" name="TextBox 53">
            <a:extLst>
              <a:ext uri="{FF2B5EF4-FFF2-40B4-BE49-F238E27FC236}">
                <a16:creationId xmlns:a16="http://schemas.microsoft.com/office/drawing/2014/main" id="{5A1D7831-D65B-1315-08A5-E36A6DC43404}"/>
              </a:ext>
            </a:extLst>
          </p:cNvPr>
          <p:cNvSpPr txBox="1"/>
          <p:nvPr/>
        </p:nvSpPr>
        <p:spPr>
          <a:xfrm rot="19317532">
            <a:off x="8172145" y="6014720"/>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cxnSp>
        <p:nvCxnSpPr>
          <p:cNvPr id="55" name="Straight Arrow Connector 54">
            <a:extLst>
              <a:ext uri="{FF2B5EF4-FFF2-40B4-BE49-F238E27FC236}">
                <a16:creationId xmlns:a16="http://schemas.microsoft.com/office/drawing/2014/main" id="{DE5D84E3-EB50-71CF-2F24-19951034FB41}"/>
              </a:ext>
            </a:extLst>
          </p:cNvPr>
          <p:cNvCxnSpPr>
            <a:cxnSpLocks/>
            <a:stCxn id="42" idx="2"/>
            <a:endCxn id="48" idx="0"/>
          </p:cNvCxnSpPr>
          <p:nvPr/>
        </p:nvCxnSpPr>
        <p:spPr>
          <a:xfrm flipH="1">
            <a:off x="5632884" y="3062339"/>
            <a:ext cx="2835035" cy="23863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CB6C2D85-251B-2A11-2B5C-AE09EA19242B}"/>
              </a:ext>
            </a:extLst>
          </p:cNvPr>
          <p:cNvSpPr txBox="1"/>
          <p:nvPr/>
        </p:nvSpPr>
        <p:spPr>
          <a:xfrm rot="1324314">
            <a:off x="6321765" y="4106836"/>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cxnSp>
        <p:nvCxnSpPr>
          <p:cNvPr id="59" name="Straight Arrow Connector 58">
            <a:extLst>
              <a:ext uri="{FF2B5EF4-FFF2-40B4-BE49-F238E27FC236}">
                <a16:creationId xmlns:a16="http://schemas.microsoft.com/office/drawing/2014/main" id="{F8A908C3-39FC-5595-2197-642AE5D3EB5C}"/>
              </a:ext>
            </a:extLst>
          </p:cNvPr>
          <p:cNvCxnSpPr>
            <a:cxnSpLocks/>
            <a:stCxn id="42" idx="2"/>
            <a:endCxn id="49" idx="0"/>
          </p:cNvCxnSpPr>
          <p:nvPr/>
        </p:nvCxnSpPr>
        <p:spPr>
          <a:xfrm flipH="1">
            <a:off x="7616677" y="3062339"/>
            <a:ext cx="851242" cy="2380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B85A635-82FA-FD9C-1CB4-2931442FC125}"/>
              </a:ext>
            </a:extLst>
          </p:cNvPr>
          <p:cNvSpPr txBox="1"/>
          <p:nvPr/>
        </p:nvSpPr>
        <p:spPr>
          <a:xfrm rot="365262">
            <a:off x="7354786" y="4258925"/>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cxnSp>
        <p:nvCxnSpPr>
          <p:cNvPr id="63" name="Straight Arrow Connector 62">
            <a:extLst>
              <a:ext uri="{FF2B5EF4-FFF2-40B4-BE49-F238E27FC236}">
                <a16:creationId xmlns:a16="http://schemas.microsoft.com/office/drawing/2014/main" id="{0C1B20A6-95A6-0E6A-EF11-71A0CEDBDC44}"/>
              </a:ext>
            </a:extLst>
          </p:cNvPr>
          <p:cNvCxnSpPr>
            <a:cxnSpLocks/>
            <a:stCxn id="42" idx="2"/>
            <a:endCxn id="50" idx="0"/>
          </p:cNvCxnSpPr>
          <p:nvPr/>
        </p:nvCxnSpPr>
        <p:spPr>
          <a:xfrm>
            <a:off x="8467919" y="3062339"/>
            <a:ext cx="1266197" cy="2380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C73EA244-5339-8A13-4E92-95CE294469CF}"/>
              </a:ext>
            </a:extLst>
          </p:cNvPr>
          <p:cNvSpPr txBox="1"/>
          <p:nvPr/>
        </p:nvSpPr>
        <p:spPr>
          <a:xfrm rot="20241634">
            <a:off x="8631023" y="4361594"/>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sp>
        <p:nvSpPr>
          <p:cNvPr id="67" name="TextBox 66">
            <a:extLst>
              <a:ext uri="{FF2B5EF4-FFF2-40B4-BE49-F238E27FC236}">
                <a16:creationId xmlns:a16="http://schemas.microsoft.com/office/drawing/2014/main" id="{3956D9C9-6F10-2DEC-F83E-D0809ED730AF}"/>
              </a:ext>
            </a:extLst>
          </p:cNvPr>
          <p:cNvSpPr txBox="1"/>
          <p:nvPr/>
        </p:nvSpPr>
        <p:spPr>
          <a:xfrm>
            <a:off x="8914413" y="1704373"/>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Intentionally_affect</a:t>
            </a:r>
            <a:endParaRPr lang="en-US" sz="1400" dirty="0">
              <a:latin typeface="Consolas" panose="020B0609020204030204" pitchFamily="49" charset="0"/>
              <a:cs typeface="Consolas" panose="020B0609020204030204" pitchFamily="49" charset="0"/>
            </a:endParaRPr>
          </a:p>
        </p:txBody>
      </p:sp>
      <p:cxnSp>
        <p:nvCxnSpPr>
          <p:cNvPr id="68" name="Straight Arrow Connector 67">
            <a:extLst>
              <a:ext uri="{FF2B5EF4-FFF2-40B4-BE49-F238E27FC236}">
                <a16:creationId xmlns:a16="http://schemas.microsoft.com/office/drawing/2014/main" id="{928769EF-C759-7445-D39C-2F395A5CA226}"/>
              </a:ext>
            </a:extLst>
          </p:cNvPr>
          <p:cNvCxnSpPr>
            <a:cxnSpLocks/>
            <a:stCxn id="67" idx="2"/>
            <a:endCxn id="42" idx="0"/>
          </p:cNvCxnSpPr>
          <p:nvPr/>
        </p:nvCxnSpPr>
        <p:spPr>
          <a:xfrm flipH="1">
            <a:off x="8467919" y="2012150"/>
            <a:ext cx="1588998" cy="7424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26A9E538-8DAF-A34C-19FF-4C4E8AA303E6}"/>
              </a:ext>
            </a:extLst>
          </p:cNvPr>
          <p:cNvSpPr txBox="1"/>
          <p:nvPr/>
        </p:nvSpPr>
        <p:spPr>
          <a:xfrm rot="1324314">
            <a:off x="8712071" y="2264994"/>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sp>
        <p:nvSpPr>
          <p:cNvPr id="72" name="TextBox 71">
            <a:extLst>
              <a:ext uri="{FF2B5EF4-FFF2-40B4-BE49-F238E27FC236}">
                <a16:creationId xmlns:a16="http://schemas.microsoft.com/office/drawing/2014/main" id="{E2978043-46A9-4F1D-E8CF-18B2BABDC834}"/>
              </a:ext>
            </a:extLst>
          </p:cNvPr>
          <p:cNvSpPr txBox="1"/>
          <p:nvPr/>
        </p:nvSpPr>
        <p:spPr>
          <a:xfrm>
            <a:off x="5922178" y="854411"/>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Transitive_action</a:t>
            </a:r>
            <a:endParaRPr lang="en-US" sz="1400" dirty="0">
              <a:latin typeface="Consolas" panose="020B0609020204030204" pitchFamily="49" charset="0"/>
              <a:cs typeface="Consolas" panose="020B0609020204030204" pitchFamily="49" charset="0"/>
            </a:endParaRPr>
          </a:p>
        </p:txBody>
      </p:sp>
      <p:cxnSp>
        <p:nvCxnSpPr>
          <p:cNvPr id="73" name="Straight Arrow Connector 72">
            <a:extLst>
              <a:ext uri="{FF2B5EF4-FFF2-40B4-BE49-F238E27FC236}">
                <a16:creationId xmlns:a16="http://schemas.microsoft.com/office/drawing/2014/main" id="{EEC5A4A9-59F1-B4FF-FECB-F5FBE8CFAE92}"/>
              </a:ext>
            </a:extLst>
          </p:cNvPr>
          <p:cNvCxnSpPr>
            <a:cxnSpLocks/>
            <a:stCxn id="72" idx="2"/>
            <a:endCxn id="67" idx="0"/>
          </p:cNvCxnSpPr>
          <p:nvPr/>
        </p:nvCxnSpPr>
        <p:spPr>
          <a:xfrm>
            <a:off x="7064682" y="1162188"/>
            <a:ext cx="2992235" cy="5421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FE86D32C-434D-D18C-9A6C-337DD157C2D6}"/>
              </a:ext>
            </a:extLst>
          </p:cNvPr>
          <p:cNvSpPr txBox="1"/>
          <p:nvPr/>
        </p:nvSpPr>
        <p:spPr>
          <a:xfrm rot="18874809">
            <a:off x="8104492" y="1322485"/>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sp>
        <p:nvSpPr>
          <p:cNvPr id="76" name="TextBox 75">
            <a:extLst>
              <a:ext uri="{FF2B5EF4-FFF2-40B4-BE49-F238E27FC236}">
                <a16:creationId xmlns:a16="http://schemas.microsoft.com/office/drawing/2014/main" id="{B7E8EBD0-8768-14B8-85BA-D07C6B18CB03}"/>
              </a:ext>
            </a:extLst>
          </p:cNvPr>
          <p:cNvSpPr txBox="1"/>
          <p:nvPr/>
        </p:nvSpPr>
        <p:spPr>
          <a:xfrm>
            <a:off x="9385126" y="772387"/>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Intentionally_act</a:t>
            </a:r>
            <a:endParaRPr lang="en-US" sz="1400" dirty="0">
              <a:latin typeface="Consolas" panose="020B0609020204030204" pitchFamily="49" charset="0"/>
              <a:cs typeface="Consolas" panose="020B0609020204030204" pitchFamily="49" charset="0"/>
            </a:endParaRPr>
          </a:p>
        </p:txBody>
      </p:sp>
      <p:cxnSp>
        <p:nvCxnSpPr>
          <p:cNvPr id="77" name="Straight Arrow Connector 76">
            <a:extLst>
              <a:ext uri="{FF2B5EF4-FFF2-40B4-BE49-F238E27FC236}">
                <a16:creationId xmlns:a16="http://schemas.microsoft.com/office/drawing/2014/main" id="{E2581527-3F5F-C6A0-9086-7833AD689C65}"/>
              </a:ext>
            </a:extLst>
          </p:cNvPr>
          <p:cNvCxnSpPr>
            <a:cxnSpLocks/>
            <a:stCxn id="76" idx="2"/>
            <a:endCxn id="67" idx="0"/>
          </p:cNvCxnSpPr>
          <p:nvPr/>
        </p:nvCxnSpPr>
        <p:spPr>
          <a:xfrm flipH="1">
            <a:off x="10056917" y="1080164"/>
            <a:ext cx="470713" cy="6242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1483E3D1-15F7-6C21-20FE-41C5EBEF0601}"/>
              </a:ext>
            </a:extLst>
          </p:cNvPr>
          <p:cNvSpPr txBox="1"/>
          <p:nvPr/>
        </p:nvSpPr>
        <p:spPr>
          <a:xfrm rot="488507">
            <a:off x="9623496" y="1216552"/>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grpSp>
        <p:nvGrpSpPr>
          <p:cNvPr id="90" name="Group 89">
            <a:extLst>
              <a:ext uri="{FF2B5EF4-FFF2-40B4-BE49-F238E27FC236}">
                <a16:creationId xmlns:a16="http://schemas.microsoft.com/office/drawing/2014/main" id="{2722D687-1F28-CED5-0D76-EE1C0322CCD4}"/>
              </a:ext>
            </a:extLst>
          </p:cNvPr>
          <p:cNvGrpSpPr/>
          <p:nvPr/>
        </p:nvGrpSpPr>
        <p:grpSpPr>
          <a:xfrm>
            <a:off x="667632" y="3404756"/>
            <a:ext cx="5448435" cy="2197834"/>
            <a:chOff x="667632" y="3404756"/>
            <a:chExt cx="5448435" cy="2197834"/>
          </a:xfrm>
        </p:grpSpPr>
        <p:pic>
          <p:nvPicPr>
            <p:cNvPr id="81" name="Picture 80" descr="A screenshot of a computer&#10;&#10;Description automatically generated">
              <a:extLst>
                <a:ext uri="{FF2B5EF4-FFF2-40B4-BE49-F238E27FC236}">
                  <a16:creationId xmlns:a16="http://schemas.microsoft.com/office/drawing/2014/main" id="{A0B16425-4508-1AC5-D983-02EE34BBF56F}"/>
                </a:ext>
              </a:extLst>
            </p:cNvPr>
            <p:cNvPicPr>
              <a:picLocks noChangeAspect="1"/>
            </p:cNvPicPr>
            <p:nvPr/>
          </p:nvPicPr>
          <p:blipFill rotWithShape="1">
            <a:blip r:embed="rId3"/>
            <a:srcRect b="69131"/>
            <a:stretch/>
          </p:blipFill>
          <p:spPr>
            <a:xfrm>
              <a:off x="667632" y="3404756"/>
              <a:ext cx="5448435" cy="1492852"/>
            </a:xfrm>
            <a:prstGeom prst="rect">
              <a:avLst/>
            </a:prstGeom>
            <a:ln w="28575">
              <a:solidFill>
                <a:schemeClr val="tx1"/>
              </a:solidFill>
            </a:ln>
          </p:spPr>
        </p:pic>
        <p:cxnSp>
          <p:nvCxnSpPr>
            <p:cNvPr id="89" name="Elbow Connector 88">
              <a:extLst>
                <a:ext uri="{FF2B5EF4-FFF2-40B4-BE49-F238E27FC236}">
                  <a16:creationId xmlns:a16="http://schemas.microsoft.com/office/drawing/2014/main" id="{CF0819CB-7B6C-C2D4-BDB2-9AD5E18C54CD}"/>
                </a:ext>
              </a:extLst>
            </p:cNvPr>
            <p:cNvCxnSpPr>
              <a:stCxn id="48" idx="1"/>
              <a:endCxn id="81" idx="2"/>
            </p:cNvCxnSpPr>
            <p:nvPr/>
          </p:nvCxnSpPr>
          <p:spPr>
            <a:xfrm rot="10800000">
              <a:off x="3391850" y="4897608"/>
              <a:ext cx="1757850" cy="704982"/>
            </a:xfrm>
            <a:prstGeom prst="bentConnector2">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5B19B77B-23C4-822F-453A-C01E8C37311A}"/>
              </a:ext>
            </a:extLst>
          </p:cNvPr>
          <p:cNvSpPr/>
          <p:nvPr/>
        </p:nvSpPr>
        <p:spPr>
          <a:xfrm>
            <a:off x="855785" y="3466569"/>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32CD7EE-89CD-ECEE-9E2B-EDBC9CF22FAC}"/>
              </a:ext>
            </a:extLst>
          </p:cNvPr>
          <p:cNvSpPr/>
          <p:nvPr/>
        </p:nvSpPr>
        <p:spPr>
          <a:xfrm>
            <a:off x="1629475" y="3443688"/>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7C56D02-97EE-51CD-3D1D-115D12A49004}"/>
              </a:ext>
            </a:extLst>
          </p:cNvPr>
          <p:cNvSpPr/>
          <p:nvPr/>
        </p:nvSpPr>
        <p:spPr>
          <a:xfrm>
            <a:off x="3521865" y="3443688"/>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C4A0672-A0C5-3B9C-7145-6E3FC63C4AE1}"/>
              </a:ext>
            </a:extLst>
          </p:cNvPr>
          <p:cNvSpPr/>
          <p:nvPr/>
        </p:nvSpPr>
        <p:spPr>
          <a:xfrm>
            <a:off x="2560404" y="3559980"/>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AA52BB3D-F59A-2818-FF6E-9B8A9A8D4B04}"/>
              </a:ext>
            </a:extLst>
          </p:cNvPr>
          <p:cNvSpPr/>
          <p:nvPr/>
        </p:nvSpPr>
        <p:spPr>
          <a:xfrm>
            <a:off x="2115925" y="3561701"/>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BAEF2E08-EF99-9CD1-C6D2-B128D6C002A4}"/>
              </a:ext>
            </a:extLst>
          </p:cNvPr>
          <p:cNvGrpSpPr/>
          <p:nvPr/>
        </p:nvGrpSpPr>
        <p:grpSpPr>
          <a:xfrm>
            <a:off x="649125" y="374938"/>
            <a:ext cx="7748348" cy="3359164"/>
            <a:chOff x="649125" y="374938"/>
            <a:chExt cx="7748348" cy="3359164"/>
          </a:xfrm>
        </p:grpSpPr>
        <p:pic>
          <p:nvPicPr>
            <p:cNvPr id="91" name="Picture 90" descr="A screenshot of a computer&#10;&#10;Description automatically generated">
              <a:extLst>
                <a:ext uri="{FF2B5EF4-FFF2-40B4-BE49-F238E27FC236}">
                  <a16:creationId xmlns:a16="http://schemas.microsoft.com/office/drawing/2014/main" id="{55A99D3B-476D-E007-AD65-5A88738AFEB7}"/>
                </a:ext>
              </a:extLst>
            </p:cNvPr>
            <p:cNvPicPr>
              <a:picLocks noChangeAspect="1"/>
            </p:cNvPicPr>
            <p:nvPr/>
          </p:nvPicPr>
          <p:blipFill rotWithShape="1">
            <a:blip r:embed="rId3"/>
            <a:srcRect t="46234" b="42856"/>
            <a:stretch/>
          </p:blipFill>
          <p:spPr>
            <a:xfrm>
              <a:off x="649125" y="374938"/>
              <a:ext cx="5448435" cy="527666"/>
            </a:xfrm>
            <a:prstGeom prst="rect">
              <a:avLst/>
            </a:prstGeom>
            <a:ln w="28575">
              <a:solidFill>
                <a:schemeClr val="tx1"/>
              </a:solidFill>
            </a:ln>
          </p:spPr>
        </p:pic>
        <p:pic>
          <p:nvPicPr>
            <p:cNvPr id="92" name="Picture 91" descr="A screenshot of a computer&#10;&#10;Description automatically generated">
              <a:extLst>
                <a:ext uri="{FF2B5EF4-FFF2-40B4-BE49-F238E27FC236}">
                  <a16:creationId xmlns:a16="http://schemas.microsoft.com/office/drawing/2014/main" id="{2B54C67E-AFB0-AC29-DBA8-C33604B58B4F}"/>
                </a:ext>
              </a:extLst>
            </p:cNvPr>
            <p:cNvPicPr>
              <a:picLocks noChangeAspect="1"/>
            </p:cNvPicPr>
            <p:nvPr/>
          </p:nvPicPr>
          <p:blipFill rotWithShape="1">
            <a:blip r:embed="rId3"/>
            <a:srcRect l="-56" t="59499" r="56" b="31014"/>
            <a:stretch/>
          </p:blipFill>
          <p:spPr>
            <a:xfrm>
              <a:off x="1140223" y="1018417"/>
              <a:ext cx="5448435" cy="458797"/>
            </a:xfrm>
            <a:prstGeom prst="rect">
              <a:avLst/>
            </a:prstGeom>
            <a:ln w="28575">
              <a:solidFill>
                <a:schemeClr val="tx1"/>
              </a:solidFill>
            </a:ln>
          </p:spPr>
        </p:pic>
        <p:pic>
          <p:nvPicPr>
            <p:cNvPr id="93" name="Picture 92" descr="A screenshot of a computer&#10;&#10;Description automatically generated">
              <a:extLst>
                <a:ext uri="{FF2B5EF4-FFF2-40B4-BE49-F238E27FC236}">
                  <a16:creationId xmlns:a16="http://schemas.microsoft.com/office/drawing/2014/main" id="{11F2A946-6565-E66F-A33D-EFEF4FC5F465}"/>
                </a:ext>
              </a:extLst>
            </p:cNvPr>
            <p:cNvPicPr>
              <a:picLocks noChangeAspect="1"/>
            </p:cNvPicPr>
            <p:nvPr/>
          </p:nvPicPr>
          <p:blipFill rotWithShape="1">
            <a:blip r:embed="rId3"/>
            <a:srcRect l="-129" t="81440" r="129" b="10697"/>
            <a:stretch/>
          </p:blipFill>
          <p:spPr>
            <a:xfrm>
              <a:off x="1639224" y="1591177"/>
              <a:ext cx="5448435" cy="380279"/>
            </a:xfrm>
            <a:prstGeom prst="rect">
              <a:avLst/>
            </a:prstGeom>
            <a:ln w="28575">
              <a:solidFill>
                <a:schemeClr val="tx1"/>
              </a:solidFill>
            </a:ln>
          </p:spPr>
        </p:pic>
        <p:pic>
          <p:nvPicPr>
            <p:cNvPr id="96" name="Picture 95">
              <a:extLst>
                <a:ext uri="{FF2B5EF4-FFF2-40B4-BE49-F238E27FC236}">
                  <a16:creationId xmlns:a16="http://schemas.microsoft.com/office/drawing/2014/main" id="{8FBDA8E1-5405-8995-8600-729C1F1066FB}"/>
                </a:ext>
              </a:extLst>
            </p:cNvPr>
            <p:cNvPicPr>
              <a:picLocks noChangeAspect="1"/>
            </p:cNvPicPr>
            <p:nvPr/>
          </p:nvPicPr>
          <p:blipFill>
            <a:blip r:embed="rId4"/>
            <a:stretch>
              <a:fillRect/>
            </a:stretch>
          </p:blipFill>
          <p:spPr>
            <a:xfrm>
              <a:off x="2516660" y="2578556"/>
              <a:ext cx="5880813" cy="517140"/>
            </a:xfrm>
            <a:prstGeom prst="rect">
              <a:avLst/>
            </a:prstGeom>
            <a:ln w="28575">
              <a:solidFill>
                <a:schemeClr val="tx1"/>
              </a:solidFill>
            </a:ln>
          </p:spPr>
        </p:pic>
        <p:pic>
          <p:nvPicPr>
            <p:cNvPr id="102" name="Picture 101" descr="A screenshot of a computer&#10;&#10;Description automatically generated">
              <a:extLst>
                <a:ext uri="{FF2B5EF4-FFF2-40B4-BE49-F238E27FC236}">
                  <a16:creationId xmlns:a16="http://schemas.microsoft.com/office/drawing/2014/main" id="{505928B7-8A6A-13C2-60FE-29072C1FBA5F}"/>
                </a:ext>
              </a:extLst>
            </p:cNvPr>
            <p:cNvPicPr>
              <a:picLocks noChangeAspect="1"/>
            </p:cNvPicPr>
            <p:nvPr/>
          </p:nvPicPr>
          <p:blipFill rotWithShape="1">
            <a:blip r:embed="rId3"/>
            <a:srcRect l="260" t="91565" r="-260" b="572"/>
            <a:stretch/>
          </p:blipFill>
          <p:spPr>
            <a:xfrm>
              <a:off x="2113077" y="2096007"/>
              <a:ext cx="5448435" cy="380279"/>
            </a:xfrm>
            <a:prstGeom prst="rect">
              <a:avLst/>
            </a:prstGeom>
            <a:ln w="28575">
              <a:solidFill>
                <a:schemeClr val="tx1"/>
              </a:solidFill>
            </a:ln>
          </p:spPr>
        </p:pic>
        <p:cxnSp>
          <p:nvCxnSpPr>
            <p:cNvPr id="103" name="Elbow Connector 102">
              <a:extLst>
                <a:ext uri="{FF2B5EF4-FFF2-40B4-BE49-F238E27FC236}">
                  <a16:creationId xmlns:a16="http://schemas.microsoft.com/office/drawing/2014/main" id="{ABDBFD7A-6907-C991-1480-CEBB97B462FE}"/>
                </a:ext>
              </a:extLst>
            </p:cNvPr>
            <p:cNvCxnSpPr>
              <a:cxnSpLocks/>
              <a:stCxn id="105" idx="1"/>
              <a:endCxn id="92" idx="1"/>
            </p:cNvCxnSpPr>
            <p:nvPr/>
          </p:nvCxnSpPr>
          <p:spPr>
            <a:xfrm rot="10800000" flipH="1">
              <a:off x="855785" y="1247817"/>
              <a:ext cx="284437" cy="2291859"/>
            </a:xfrm>
            <a:prstGeom prst="bentConnector3">
              <a:avLst>
                <a:gd name="adj1" fmla="val -80369"/>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4710F2F1-452C-454F-ED5B-B2BCB621007D}"/>
                </a:ext>
              </a:extLst>
            </p:cNvPr>
            <p:cNvSpPr/>
            <p:nvPr/>
          </p:nvSpPr>
          <p:spPr>
            <a:xfrm>
              <a:off x="855786" y="3485551"/>
              <a:ext cx="410306" cy="1082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B34B1E4-0CC5-C014-AE0D-A8B23C019A65}"/>
                </a:ext>
              </a:extLst>
            </p:cNvPr>
            <p:cNvSpPr/>
            <p:nvPr/>
          </p:nvSpPr>
          <p:spPr>
            <a:xfrm>
              <a:off x="1617209" y="3485551"/>
              <a:ext cx="410307" cy="1205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4B6054A-274E-7A61-74F0-1C4615C431DD}"/>
                </a:ext>
              </a:extLst>
            </p:cNvPr>
            <p:cNvSpPr/>
            <p:nvPr/>
          </p:nvSpPr>
          <p:spPr>
            <a:xfrm>
              <a:off x="3453391" y="3489525"/>
              <a:ext cx="577934" cy="969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EF0A994-98B6-EC58-DD57-2DADE6C3FB2E}"/>
                </a:ext>
              </a:extLst>
            </p:cNvPr>
            <p:cNvSpPr/>
            <p:nvPr/>
          </p:nvSpPr>
          <p:spPr>
            <a:xfrm>
              <a:off x="2199447" y="3579030"/>
              <a:ext cx="211245" cy="1550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A1719F8-E411-D7A6-9EF8-8E82D326BFE0}"/>
                </a:ext>
              </a:extLst>
            </p:cNvPr>
            <p:cNvSpPr/>
            <p:nvPr/>
          </p:nvSpPr>
          <p:spPr>
            <a:xfrm>
              <a:off x="2606033" y="3594259"/>
              <a:ext cx="351537" cy="1192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Elbow Connector 111">
              <a:extLst>
                <a:ext uri="{FF2B5EF4-FFF2-40B4-BE49-F238E27FC236}">
                  <a16:creationId xmlns:a16="http://schemas.microsoft.com/office/drawing/2014/main" id="{2C2E991F-7825-ACFE-EA8C-6DBD2FF9728E}"/>
                </a:ext>
              </a:extLst>
            </p:cNvPr>
            <p:cNvCxnSpPr>
              <a:cxnSpLocks/>
              <a:stCxn id="106" idx="0"/>
              <a:endCxn id="91" idx="1"/>
            </p:cNvCxnSpPr>
            <p:nvPr/>
          </p:nvCxnSpPr>
          <p:spPr>
            <a:xfrm rot="16200000" flipV="1">
              <a:off x="-187646" y="1475542"/>
              <a:ext cx="2846780" cy="1173238"/>
            </a:xfrm>
            <a:prstGeom prst="bentConnector4">
              <a:avLst>
                <a:gd name="adj1" fmla="val 45366"/>
                <a:gd name="adj2" fmla="val 11948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3E49A176-2DA5-68B1-746A-DC05F15D2A68}"/>
                </a:ext>
              </a:extLst>
            </p:cNvPr>
            <p:cNvCxnSpPr>
              <a:cxnSpLocks/>
              <a:stCxn id="108" idx="0"/>
              <a:endCxn id="102" idx="1"/>
            </p:cNvCxnSpPr>
            <p:nvPr/>
          </p:nvCxnSpPr>
          <p:spPr>
            <a:xfrm rot="16200000" flipV="1">
              <a:off x="1562633" y="2836592"/>
              <a:ext cx="1292883" cy="191993"/>
            </a:xfrm>
            <a:prstGeom prst="bentConnector4">
              <a:avLst>
                <a:gd name="adj1" fmla="val 42647"/>
                <a:gd name="adj2" fmla="val 219067"/>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8F8778E8-A0B9-6E48-288D-33BD5A90AD1B}"/>
                </a:ext>
              </a:extLst>
            </p:cNvPr>
            <p:cNvCxnSpPr>
              <a:cxnSpLocks/>
              <a:stCxn id="107" idx="3"/>
              <a:endCxn id="37" idx="3"/>
            </p:cNvCxnSpPr>
            <p:nvPr/>
          </p:nvCxnSpPr>
          <p:spPr>
            <a:xfrm flipV="1">
              <a:off x="4031325" y="3120023"/>
              <a:ext cx="1360912" cy="417995"/>
            </a:xfrm>
            <a:prstGeom prst="bentConnector5">
              <a:avLst>
                <a:gd name="adj1" fmla="val 16532"/>
                <a:gd name="adj2" fmla="val 60787"/>
                <a:gd name="adj3" fmla="val 10028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6B898345-053C-CA80-51AE-F7257E80918B}"/>
                </a:ext>
              </a:extLst>
            </p:cNvPr>
            <p:cNvCxnSpPr>
              <a:cxnSpLocks/>
              <a:stCxn id="109" idx="2"/>
              <a:endCxn id="93" idx="1"/>
            </p:cNvCxnSpPr>
            <p:nvPr/>
          </p:nvCxnSpPr>
          <p:spPr>
            <a:xfrm rot="5400000" flipH="1">
              <a:off x="1244410" y="2176131"/>
              <a:ext cx="1932206" cy="1142578"/>
            </a:xfrm>
            <a:prstGeom prst="bentConnector4">
              <a:avLst>
                <a:gd name="adj1" fmla="val -11831"/>
                <a:gd name="adj2" fmla="val 120007"/>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2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rgbClr val="C00000"/>
                  </a:solidFill>
                  <a:latin typeface="Helvetica" pitchFamily="2" charset="0"/>
                </a:rPr>
                <a:t>Disclaimer</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I do not intend to make claims about human cognition anywhere in this talk.</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a:ln>
              <a:noFill/>
            </a:ln>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Laying out a program for how to build representations of complex situations balancing expressivity and flexibility.</a:t>
              </a:r>
            </a:p>
          </p:txBody>
        </p:sp>
      </p:grpSp>
    </p:spTree>
    <p:extLst>
      <p:ext uri="{BB962C8B-B14F-4D97-AF65-F5344CB8AC3E}">
        <p14:creationId xmlns:p14="http://schemas.microsoft.com/office/powerpoint/2010/main" val="3591554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Light Scaffolding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2115471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Find a set of inference templates that are both interesting and broadly applicable across many situations.</a:t>
              </a:r>
            </a:p>
          </p:txBody>
        </p:sp>
      </p:grpSp>
    </p:spTree>
    <p:extLst>
      <p:ext uri="{BB962C8B-B14F-4D97-AF65-F5344CB8AC3E}">
        <p14:creationId xmlns:p14="http://schemas.microsoft.com/office/powerpoint/2010/main" val="4212568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Idea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Inferences relevant to mapping from concepts to linguistic structure tend to be inferences humans really care about. </a:t>
              </a:r>
            </a:p>
          </p:txBody>
        </p:sp>
      </p:grpSp>
      <p:sp>
        <p:nvSpPr>
          <p:cNvPr id="4" name="TextBox 3">
            <a:extLst>
              <a:ext uri="{FF2B5EF4-FFF2-40B4-BE49-F238E27FC236}">
                <a16:creationId xmlns:a16="http://schemas.microsoft.com/office/drawing/2014/main" id="{10EE472A-C065-F183-E028-76B7E1B869EE}"/>
              </a:ext>
            </a:extLst>
          </p:cNvPr>
          <p:cNvSpPr txBox="1"/>
          <p:nvPr/>
        </p:nvSpPr>
        <p:spPr>
          <a:xfrm>
            <a:off x="1447800" y="3721387"/>
            <a:ext cx="9296400" cy="584775"/>
          </a:xfrm>
          <a:prstGeom prst="rect">
            <a:avLst/>
          </a:prstGeom>
          <a:noFill/>
        </p:spPr>
        <p:txBody>
          <a:bodyPr wrap="square" rtlCol="0">
            <a:spAutoFit/>
          </a:bodyPr>
          <a:lstStyle/>
          <a:p>
            <a:r>
              <a:rPr lang="en-US" sz="3200" b="1" dirty="0">
                <a:latin typeface="Helvetica" pitchFamily="2" charset="0"/>
              </a:rPr>
              <a:t>Example #1: Linking Theory</a:t>
            </a:r>
          </a:p>
        </p:txBody>
      </p:sp>
      <p:grpSp>
        <p:nvGrpSpPr>
          <p:cNvPr id="22" name="Group 21">
            <a:extLst>
              <a:ext uri="{FF2B5EF4-FFF2-40B4-BE49-F238E27FC236}">
                <a16:creationId xmlns:a16="http://schemas.microsoft.com/office/drawing/2014/main" id="{E8949218-6999-E97E-285F-23BE36A11280}"/>
              </a:ext>
            </a:extLst>
          </p:cNvPr>
          <p:cNvGrpSpPr/>
          <p:nvPr/>
        </p:nvGrpSpPr>
        <p:grpSpPr>
          <a:xfrm>
            <a:off x="1447800" y="4403834"/>
            <a:ext cx="4059621" cy="2239211"/>
            <a:chOff x="1447800" y="4403834"/>
            <a:chExt cx="4059621" cy="2239211"/>
          </a:xfrm>
        </p:grpSpPr>
        <p:sp>
          <p:nvSpPr>
            <p:cNvPr id="20" name="Rounded Rectangle 19">
              <a:extLst>
                <a:ext uri="{FF2B5EF4-FFF2-40B4-BE49-F238E27FC236}">
                  <a16:creationId xmlns:a16="http://schemas.microsoft.com/office/drawing/2014/main" id="{A86ACFCC-9E8E-9307-63EA-71D1A83696CB}"/>
                </a:ext>
              </a:extLst>
            </p:cNvPr>
            <p:cNvSpPr/>
            <p:nvPr/>
          </p:nvSpPr>
          <p:spPr>
            <a:xfrm>
              <a:off x="1447800" y="4403834"/>
              <a:ext cx="4059621" cy="208104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6C1C25E4-512C-0773-C4D0-342CC7244DC2}"/>
                </a:ext>
              </a:extLst>
            </p:cNvPr>
            <p:cNvSpPr/>
            <p:nvPr/>
          </p:nvSpPr>
          <p:spPr>
            <a:xfrm>
              <a:off x="1608083" y="5188120"/>
              <a:ext cx="1460937" cy="515007"/>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SITUATION</a:t>
              </a:r>
            </a:p>
          </p:txBody>
        </p:sp>
        <p:sp>
          <p:nvSpPr>
            <p:cNvPr id="7" name="Rounded Rectangle 6">
              <a:extLst>
                <a:ext uri="{FF2B5EF4-FFF2-40B4-BE49-F238E27FC236}">
                  <a16:creationId xmlns:a16="http://schemas.microsoft.com/office/drawing/2014/main" id="{567F3E38-3F2F-049C-0023-AD331484A2C9}"/>
                </a:ext>
              </a:extLst>
            </p:cNvPr>
            <p:cNvSpPr/>
            <p:nvPr/>
          </p:nvSpPr>
          <p:spPr>
            <a:xfrm>
              <a:off x="3473668" y="4487758"/>
              <a:ext cx="1753239"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PARTICIPANT</a:t>
              </a:r>
              <a:r>
                <a:rPr lang="en-US" b="1" baseline="-25000" dirty="0">
                  <a:solidFill>
                    <a:schemeClr val="bg1"/>
                  </a:solidFill>
                  <a:latin typeface="Consolas" panose="020B0609020204030204" pitchFamily="49" charset="0"/>
                  <a:cs typeface="Consolas" panose="020B0609020204030204" pitchFamily="49" charset="0"/>
                </a:rPr>
                <a:t>1</a:t>
              </a:r>
              <a:endParaRPr lang="en-US" b="1" dirty="0">
                <a:solidFill>
                  <a:schemeClr val="bg1"/>
                </a:solidFill>
                <a:latin typeface="Consolas" panose="020B0609020204030204" pitchFamily="49" charset="0"/>
                <a:cs typeface="Consolas" panose="020B0609020204030204" pitchFamily="49" charset="0"/>
              </a:endParaRPr>
            </a:p>
          </p:txBody>
        </p:sp>
        <p:sp>
          <p:nvSpPr>
            <p:cNvPr id="10" name="Rounded Rectangle 9">
              <a:extLst>
                <a:ext uri="{FF2B5EF4-FFF2-40B4-BE49-F238E27FC236}">
                  <a16:creationId xmlns:a16="http://schemas.microsoft.com/office/drawing/2014/main" id="{57E1BB07-4CE9-2B17-8545-31766B98EBF6}"/>
                </a:ext>
              </a:extLst>
            </p:cNvPr>
            <p:cNvSpPr/>
            <p:nvPr/>
          </p:nvSpPr>
          <p:spPr>
            <a:xfrm>
              <a:off x="3473668" y="5184361"/>
              <a:ext cx="1753239"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PARTICIPANT</a:t>
              </a:r>
              <a:r>
                <a:rPr lang="en-US" b="1" baseline="-25000" dirty="0">
                  <a:solidFill>
                    <a:schemeClr val="bg1"/>
                  </a:solidFill>
                  <a:latin typeface="Consolas" panose="020B0609020204030204" pitchFamily="49" charset="0"/>
                  <a:cs typeface="Consolas" panose="020B0609020204030204" pitchFamily="49" charset="0"/>
                </a:rPr>
                <a:t>2</a:t>
              </a:r>
            </a:p>
          </p:txBody>
        </p:sp>
        <p:sp>
          <p:nvSpPr>
            <p:cNvPr id="11" name="Rounded Rectangle 10">
              <a:extLst>
                <a:ext uri="{FF2B5EF4-FFF2-40B4-BE49-F238E27FC236}">
                  <a16:creationId xmlns:a16="http://schemas.microsoft.com/office/drawing/2014/main" id="{4134E492-F011-D726-0839-D6C31887F9E8}"/>
                </a:ext>
              </a:extLst>
            </p:cNvPr>
            <p:cNvSpPr/>
            <p:nvPr/>
          </p:nvSpPr>
          <p:spPr>
            <a:xfrm>
              <a:off x="3473668" y="5880964"/>
              <a:ext cx="1753239"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PARTICIPANT</a:t>
              </a:r>
              <a:r>
                <a:rPr lang="en-US" b="1" baseline="-25000" dirty="0">
                  <a:solidFill>
                    <a:schemeClr val="bg1"/>
                  </a:solidFill>
                  <a:latin typeface="Consolas" panose="020B0609020204030204" pitchFamily="49" charset="0"/>
                  <a:cs typeface="Consolas" panose="020B0609020204030204" pitchFamily="49" charset="0"/>
                </a:rPr>
                <a:t>3</a:t>
              </a:r>
            </a:p>
          </p:txBody>
        </p:sp>
        <p:cxnSp>
          <p:nvCxnSpPr>
            <p:cNvPr id="13" name="Straight Connector 12">
              <a:extLst>
                <a:ext uri="{FF2B5EF4-FFF2-40B4-BE49-F238E27FC236}">
                  <a16:creationId xmlns:a16="http://schemas.microsoft.com/office/drawing/2014/main" id="{5EDF7FBC-F44C-BECE-C9C0-0A3751FAE7DC}"/>
                </a:ext>
              </a:extLst>
            </p:cNvPr>
            <p:cNvCxnSpPr>
              <a:cxnSpLocks/>
              <a:stCxn id="5" idx="3"/>
              <a:endCxn id="7" idx="1"/>
            </p:cNvCxnSpPr>
            <p:nvPr/>
          </p:nvCxnSpPr>
          <p:spPr>
            <a:xfrm flipV="1">
              <a:off x="3069020" y="4745262"/>
              <a:ext cx="404648" cy="700362"/>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CA45C89-1849-A098-4A70-5A00C152D925}"/>
                </a:ext>
              </a:extLst>
            </p:cNvPr>
            <p:cNvCxnSpPr>
              <a:cxnSpLocks/>
              <a:stCxn id="5" idx="3"/>
              <a:endCxn id="10" idx="1"/>
            </p:cNvCxnSpPr>
            <p:nvPr/>
          </p:nvCxnSpPr>
          <p:spPr>
            <a:xfrm flipV="1">
              <a:off x="3069020" y="5441865"/>
              <a:ext cx="404648" cy="3759"/>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62F29A77-541B-8FC5-E2CC-52281C092A66}"/>
                </a:ext>
              </a:extLst>
            </p:cNvPr>
            <p:cNvCxnSpPr>
              <a:cxnSpLocks/>
              <a:stCxn id="5" idx="3"/>
              <a:endCxn id="11" idx="1"/>
            </p:cNvCxnSpPr>
            <p:nvPr/>
          </p:nvCxnSpPr>
          <p:spPr>
            <a:xfrm>
              <a:off x="3069020" y="5445624"/>
              <a:ext cx="404648" cy="692844"/>
            </a:xfrm>
            <a:prstGeom prst="line">
              <a:avLst/>
            </a:prstGeom>
            <a:ln w="28575"/>
          </p:spPr>
          <p:style>
            <a:lnRef idx="1">
              <a:schemeClr val="dk1"/>
            </a:lnRef>
            <a:fillRef idx="0">
              <a:schemeClr val="dk1"/>
            </a:fillRef>
            <a:effectRef idx="0">
              <a:schemeClr val="dk1"/>
            </a:effectRef>
            <a:fontRef idx="minor">
              <a:schemeClr val="tx1"/>
            </a:fontRef>
          </p:style>
        </p:cxnSp>
        <p:sp>
          <p:nvSpPr>
            <p:cNvPr id="21" name="Rounded Rectangle 20">
              <a:extLst>
                <a:ext uri="{FF2B5EF4-FFF2-40B4-BE49-F238E27FC236}">
                  <a16:creationId xmlns:a16="http://schemas.microsoft.com/office/drawing/2014/main" id="{FC4F76CE-CF40-CE58-C571-3D5AD6C3260C}"/>
                </a:ext>
              </a:extLst>
            </p:cNvPr>
            <p:cNvSpPr/>
            <p:nvPr/>
          </p:nvSpPr>
          <p:spPr>
            <a:xfrm>
              <a:off x="1697420" y="6254588"/>
              <a:ext cx="1355835" cy="38845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itchFamily="2" charset="0"/>
                </a:rPr>
                <a:t>concept</a:t>
              </a:r>
            </a:p>
          </p:txBody>
        </p:sp>
      </p:grpSp>
      <p:grpSp>
        <p:nvGrpSpPr>
          <p:cNvPr id="47" name="Group 46">
            <a:extLst>
              <a:ext uri="{FF2B5EF4-FFF2-40B4-BE49-F238E27FC236}">
                <a16:creationId xmlns:a16="http://schemas.microsoft.com/office/drawing/2014/main" id="{7844B02E-CA1A-8CE9-1B2B-B0754EDEB4D1}"/>
              </a:ext>
            </a:extLst>
          </p:cNvPr>
          <p:cNvGrpSpPr/>
          <p:nvPr/>
        </p:nvGrpSpPr>
        <p:grpSpPr>
          <a:xfrm>
            <a:off x="5507421" y="4398166"/>
            <a:ext cx="5236780" cy="2244878"/>
            <a:chOff x="5507421" y="4398166"/>
            <a:chExt cx="5236780" cy="2244878"/>
          </a:xfrm>
        </p:grpSpPr>
        <p:grpSp>
          <p:nvGrpSpPr>
            <p:cNvPr id="23" name="Group 22">
              <a:extLst>
                <a:ext uri="{FF2B5EF4-FFF2-40B4-BE49-F238E27FC236}">
                  <a16:creationId xmlns:a16="http://schemas.microsoft.com/office/drawing/2014/main" id="{76AE393A-356B-70B4-0040-0121CE34CBED}"/>
                </a:ext>
              </a:extLst>
            </p:cNvPr>
            <p:cNvGrpSpPr/>
            <p:nvPr/>
          </p:nvGrpSpPr>
          <p:grpSpPr>
            <a:xfrm>
              <a:off x="6684581" y="4398166"/>
              <a:ext cx="4059620" cy="2244878"/>
              <a:chOff x="1447801" y="4403834"/>
              <a:chExt cx="3703356" cy="2244878"/>
            </a:xfrm>
          </p:grpSpPr>
          <p:sp>
            <p:nvSpPr>
              <p:cNvPr id="24" name="Rounded Rectangle 23">
                <a:extLst>
                  <a:ext uri="{FF2B5EF4-FFF2-40B4-BE49-F238E27FC236}">
                    <a16:creationId xmlns:a16="http://schemas.microsoft.com/office/drawing/2014/main" id="{67C03184-1709-74AB-999C-BAC2642F3ABC}"/>
                  </a:ext>
                </a:extLst>
              </p:cNvPr>
              <p:cNvSpPr/>
              <p:nvPr/>
            </p:nvSpPr>
            <p:spPr>
              <a:xfrm>
                <a:off x="1447801" y="4403834"/>
                <a:ext cx="3703356" cy="20810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CE3E5F91-9DCE-FD4A-7688-8C228DFA9CFC}"/>
                  </a:ext>
                </a:extLst>
              </p:cNvPr>
              <p:cNvSpPr/>
              <p:nvPr/>
            </p:nvSpPr>
            <p:spPr>
              <a:xfrm>
                <a:off x="1608083" y="5185351"/>
                <a:ext cx="1460937" cy="515007"/>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PREDICATE</a:t>
                </a:r>
              </a:p>
            </p:txBody>
          </p:sp>
          <p:sp>
            <p:nvSpPr>
              <p:cNvPr id="26" name="Rounded Rectangle 25">
                <a:extLst>
                  <a:ext uri="{FF2B5EF4-FFF2-40B4-BE49-F238E27FC236}">
                    <a16:creationId xmlns:a16="http://schemas.microsoft.com/office/drawing/2014/main" id="{4882E11D-95E5-4605-DD63-3F46523A5D0B}"/>
                  </a:ext>
                </a:extLst>
              </p:cNvPr>
              <p:cNvSpPr/>
              <p:nvPr/>
            </p:nvSpPr>
            <p:spPr>
              <a:xfrm>
                <a:off x="3313028" y="4487758"/>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SUBJECT</a:t>
                </a:r>
              </a:p>
            </p:txBody>
          </p:sp>
          <p:sp>
            <p:nvSpPr>
              <p:cNvPr id="27" name="Rounded Rectangle 26">
                <a:extLst>
                  <a:ext uri="{FF2B5EF4-FFF2-40B4-BE49-F238E27FC236}">
                    <a16:creationId xmlns:a16="http://schemas.microsoft.com/office/drawing/2014/main" id="{76537222-BCC3-9D7C-4872-939BFEBDA34A}"/>
                  </a:ext>
                </a:extLst>
              </p:cNvPr>
              <p:cNvSpPr/>
              <p:nvPr/>
            </p:nvSpPr>
            <p:spPr>
              <a:xfrm>
                <a:off x="3313028" y="5184361"/>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OBJECT</a:t>
                </a:r>
              </a:p>
            </p:txBody>
          </p:sp>
          <p:sp>
            <p:nvSpPr>
              <p:cNvPr id="28" name="Rounded Rectangle 27">
                <a:extLst>
                  <a:ext uri="{FF2B5EF4-FFF2-40B4-BE49-F238E27FC236}">
                    <a16:creationId xmlns:a16="http://schemas.microsoft.com/office/drawing/2014/main" id="{5D2CF54C-AECD-EC9C-4218-058D89A1E514}"/>
                  </a:ext>
                </a:extLst>
              </p:cNvPr>
              <p:cNvSpPr/>
              <p:nvPr/>
            </p:nvSpPr>
            <p:spPr>
              <a:xfrm>
                <a:off x="3313028" y="5880964"/>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OBLIQUE</a:t>
                </a:r>
              </a:p>
            </p:txBody>
          </p:sp>
          <p:cxnSp>
            <p:nvCxnSpPr>
              <p:cNvPr id="29" name="Straight Connector 28">
                <a:extLst>
                  <a:ext uri="{FF2B5EF4-FFF2-40B4-BE49-F238E27FC236}">
                    <a16:creationId xmlns:a16="http://schemas.microsoft.com/office/drawing/2014/main" id="{E6F4C0F8-BCE2-FACC-7D70-A0E4999FBA10}"/>
                  </a:ext>
                </a:extLst>
              </p:cNvPr>
              <p:cNvCxnSpPr>
                <a:cxnSpLocks/>
                <a:stCxn id="25" idx="3"/>
                <a:endCxn id="26" idx="1"/>
              </p:cNvCxnSpPr>
              <p:nvPr/>
            </p:nvCxnSpPr>
            <p:spPr>
              <a:xfrm flipV="1">
                <a:off x="3069020" y="4745262"/>
                <a:ext cx="244007" cy="697593"/>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EECD2379-C9E5-0B80-2079-B8AD96962D88}"/>
                  </a:ext>
                </a:extLst>
              </p:cNvPr>
              <p:cNvCxnSpPr>
                <a:cxnSpLocks/>
                <a:stCxn id="25" idx="3"/>
                <a:endCxn id="27" idx="1"/>
              </p:cNvCxnSpPr>
              <p:nvPr/>
            </p:nvCxnSpPr>
            <p:spPr>
              <a:xfrm flipV="1">
                <a:off x="3069020" y="5441865"/>
                <a:ext cx="244007" cy="99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D885E16-3A7E-507C-1742-919112A685F5}"/>
                  </a:ext>
                </a:extLst>
              </p:cNvPr>
              <p:cNvCxnSpPr>
                <a:cxnSpLocks/>
                <a:stCxn id="25" idx="3"/>
                <a:endCxn id="28" idx="1"/>
              </p:cNvCxnSpPr>
              <p:nvPr/>
            </p:nvCxnSpPr>
            <p:spPr>
              <a:xfrm>
                <a:off x="3069020" y="5442855"/>
                <a:ext cx="244007" cy="695613"/>
              </a:xfrm>
              <a:prstGeom prst="line">
                <a:avLst/>
              </a:prstGeom>
              <a:ln w="28575"/>
            </p:spPr>
            <p:style>
              <a:lnRef idx="1">
                <a:schemeClr val="dk1"/>
              </a:lnRef>
              <a:fillRef idx="0">
                <a:schemeClr val="dk1"/>
              </a:fillRef>
              <a:effectRef idx="0">
                <a:schemeClr val="dk1"/>
              </a:effectRef>
              <a:fontRef idx="minor">
                <a:schemeClr val="tx1"/>
              </a:fontRef>
            </p:style>
          </p:cxnSp>
          <p:sp>
            <p:nvSpPr>
              <p:cNvPr id="32" name="Rounded Rectangle 31">
                <a:extLst>
                  <a:ext uri="{FF2B5EF4-FFF2-40B4-BE49-F238E27FC236}">
                    <a16:creationId xmlns:a16="http://schemas.microsoft.com/office/drawing/2014/main" id="{BBE904E7-F233-C469-8B4A-4C23AF775694}"/>
                  </a:ext>
                </a:extLst>
              </p:cNvPr>
              <p:cNvSpPr/>
              <p:nvPr/>
            </p:nvSpPr>
            <p:spPr>
              <a:xfrm>
                <a:off x="1761927" y="6260255"/>
                <a:ext cx="1153249" cy="38845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itchFamily="2" charset="0"/>
                  </a:rPr>
                  <a:t>structure</a:t>
                </a:r>
              </a:p>
            </p:txBody>
          </p:sp>
        </p:grpSp>
        <p:cxnSp>
          <p:nvCxnSpPr>
            <p:cNvPr id="46" name="Straight Arrow Connector 45">
              <a:extLst>
                <a:ext uri="{FF2B5EF4-FFF2-40B4-BE49-F238E27FC236}">
                  <a16:creationId xmlns:a16="http://schemas.microsoft.com/office/drawing/2014/main" id="{8CA3232F-E9D4-9B1E-3F13-A6B19DFF894F}"/>
                </a:ext>
              </a:extLst>
            </p:cNvPr>
            <p:cNvCxnSpPr>
              <a:cxnSpLocks/>
              <a:stCxn id="20" idx="3"/>
              <a:endCxn id="24" idx="1"/>
            </p:cNvCxnSpPr>
            <p:nvPr/>
          </p:nvCxnSpPr>
          <p:spPr>
            <a:xfrm flipV="1">
              <a:off x="5507421" y="5438691"/>
              <a:ext cx="1177160" cy="566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1364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Light Scaffolding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B0AE0082-333B-2F7E-41DE-3433A42AFCAD}"/>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Participant relations</a:t>
            </a:r>
          </a:p>
        </p:txBody>
      </p:sp>
    </p:spTree>
    <p:extLst>
      <p:ext uri="{BB962C8B-B14F-4D97-AF65-F5344CB8AC3E}">
        <p14:creationId xmlns:p14="http://schemas.microsoft.com/office/powerpoint/2010/main" val="1988157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85396A2-362B-A7C1-7057-54947FB0989A}"/>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2865E04B-92BD-7F2D-4B47-8DA5FCEBD9FA}"/>
              </a:ext>
            </a:extLst>
          </p:cNvPr>
          <p:cNvGrpSpPr/>
          <p:nvPr/>
        </p:nvGrpSpPr>
        <p:grpSpPr>
          <a:xfrm>
            <a:off x="4423719" y="967426"/>
            <a:ext cx="4580238" cy="855591"/>
            <a:chOff x="4423719" y="973209"/>
            <a:chExt cx="4580238" cy="855591"/>
          </a:xfrm>
        </p:grpSpPr>
        <p:grpSp>
          <p:nvGrpSpPr>
            <p:cNvPr id="20" name="Group 19">
              <a:extLst>
                <a:ext uri="{FF2B5EF4-FFF2-40B4-BE49-F238E27FC236}">
                  <a16:creationId xmlns:a16="http://schemas.microsoft.com/office/drawing/2014/main" id="{0E4508F5-7EC5-3337-7C07-0C693F65A8DF}"/>
                </a:ext>
              </a:extLst>
            </p:cNvPr>
            <p:cNvGrpSpPr/>
            <p:nvPr/>
          </p:nvGrpSpPr>
          <p:grpSpPr>
            <a:xfrm>
              <a:off x="4423719" y="973209"/>
              <a:ext cx="2203622" cy="855591"/>
              <a:chOff x="4423719" y="973209"/>
              <a:chExt cx="2203622" cy="855591"/>
            </a:xfrm>
          </p:grpSpPr>
          <p:cxnSp>
            <p:nvCxnSpPr>
              <p:cNvPr id="21" name="Straight Arrow Connector 20">
                <a:extLst>
                  <a:ext uri="{FF2B5EF4-FFF2-40B4-BE49-F238E27FC236}">
                    <a16:creationId xmlns:a16="http://schemas.microsoft.com/office/drawing/2014/main" id="{4130E6F0-2B08-FA39-35DD-49B10F4D2C07}"/>
                  </a:ext>
                </a:extLst>
              </p:cNvPr>
              <p:cNvCxnSpPr>
                <a:cxnSpLocks/>
              </p:cNvCxnSpPr>
              <p:nvPr/>
            </p:nvCxnSpPr>
            <p:spPr>
              <a:xfrm flipV="1">
                <a:off x="4423719"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E79ED39E-31D6-9ADB-490B-36BC7AEC6CC8}"/>
                  </a:ext>
                </a:extLst>
              </p:cNvPr>
              <p:cNvCxnSpPr>
                <a:cxnSpLocks/>
              </p:cNvCxnSpPr>
              <p:nvPr/>
            </p:nvCxnSpPr>
            <p:spPr>
              <a:xfrm flipV="1">
                <a:off x="6627341"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cxnSp>
          <p:nvCxnSpPr>
            <p:cNvPr id="24" name="Straight Arrow Connector 23">
              <a:extLst>
                <a:ext uri="{FF2B5EF4-FFF2-40B4-BE49-F238E27FC236}">
                  <a16:creationId xmlns:a16="http://schemas.microsoft.com/office/drawing/2014/main" id="{105FD812-866B-E1CE-56E5-9F28CD4006AD}"/>
                </a:ext>
              </a:extLst>
            </p:cNvPr>
            <p:cNvCxnSpPr>
              <a:cxnSpLocks/>
            </p:cNvCxnSpPr>
            <p:nvPr/>
          </p:nvCxnSpPr>
          <p:spPr>
            <a:xfrm flipV="1">
              <a:off x="9003957"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26" name="Group 25">
            <a:extLst>
              <a:ext uri="{FF2B5EF4-FFF2-40B4-BE49-F238E27FC236}">
                <a16:creationId xmlns:a16="http://schemas.microsoft.com/office/drawing/2014/main" id="{63CC856E-5465-8FD7-8250-419D0B51D3EB}"/>
              </a:ext>
            </a:extLst>
          </p:cNvPr>
          <p:cNvGrpSpPr/>
          <p:nvPr/>
        </p:nvGrpSpPr>
        <p:grpSpPr>
          <a:xfrm>
            <a:off x="6627341" y="958306"/>
            <a:ext cx="2376616" cy="855591"/>
            <a:chOff x="6627341" y="973209"/>
            <a:chExt cx="2376616" cy="855591"/>
          </a:xfrm>
        </p:grpSpPr>
        <p:cxnSp>
          <p:nvCxnSpPr>
            <p:cNvPr id="30" name="Straight Arrow Connector 29">
              <a:extLst>
                <a:ext uri="{FF2B5EF4-FFF2-40B4-BE49-F238E27FC236}">
                  <a16:creationId xmlns:a16="http://schemas.microsoft.com/office/drawing/2014/main" id="{D030637F-3C00-8F65-A12D-AEB90F416D6B}"/>
                </a:ext>
              </a:extLst>
            </p:cNvPr>
            <p:cNvCxnSpPr>
              <a:cxnSpLocks/>
            </p:cNvCxnSpPr>
            <p:nvPr/>
          </p:nvCxnSpPr>
          <p:spPr>
            <a:xfrm flipV="1">
              <a:off x="6627341"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2E7D42DE-3F6B-8112-5691-124CDEBB2130}"/>
                </a:ext>
              </a:extLst>
            </p:cNvPr>
            <p:cNvCxnSpPr>
              <a:cxnSpLocks/>
            </p:cNvCxnSpPr>
            <p:nvPr/>
          </p:nvCxnSpPr>
          <p:spPr>
            <a:xfrm flipV="1">
              <a:off x="9003957"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6" name="TextBox 5">
            <a:extLst>
              <a:ext uri="{FF2B5EF4-FFF2-40B4-BE49-F238E27FC236}">
                <a16:creationId xmlns:a16="http://schemas.microsoft.com/office/drawing/2014/main" id="{90B97D5D-94BC-2806-8AFB-71B291BA5648}"/>
              </a:ext>
            </a:extLst>
          </p:cNvPr>
          <p:cNvSpPr txBox="1"/>
          <p:nvPr/>
        </p:nvSpPr>
        <p:spPr>
          <a:xfrm>
            <a:off x="3763927" y="2660367"/>
            <a:ext cx="5029903" cy="584775"/>
          </a:xfrm>
          <a:prstGeom prst="rect">
            <a:avLst/>
          </a:prstGeom>
          <a:solidFill>
            <a:schemeClr val="bg1"/>
          </a:solidFill>
        </p:spPr>
        <p:txBody>
          <a:bodyPr wrap="square" rtlCol="0">
            <a:spAutoFit/>
          </a:bodyPr>
          <a:lstStyle/>
          <a:p>
            <a:pPr algn="ctr"/>
            <a:r>
              <a:rPr lang="en-US" sz="3200" dirty="0">
                <a:solidFill>
                  <a:srgbClr val="7030A0"/>
                </a:solidFill>
                <a:latin typeface="Helvetica" pitchFamily="2" charset="0"/>
              </a:rPr>
              <a:t>The chef </a:t>
            </a:r>
            <a:r>
              <a:rPr lang="en-US" sz="3200" dirty="0">
                <a:latin typeface="Helvetica" pitchFamily="2" charset="0"/>
              </a:rPr>
              <a:t>melted </a:t>
            </a:r>
            <a:r>
              <a:rPr lang="en-US" sz="3200" dirty="0">
                <a:solidFill>
                  <a:schemeClr val="accent4">
                    <a:lumMod val="75000"/>
                  </a:schemeClr>
                </a:solidFill>
                <a:latin typeface="Helvetica" pitchFamily="2" charset="0"/>
              </a:rPr>
              <a:t>the butter</a:t>
            </a:r>
            <a:r>
              <a:rPr lang="en-US" sz="3200" dirty="0">
                <a:latin typeface="Helvetica" pitchFamily="2" charset="0"/>
              </a:rPr>
              <a:t>.</a:t>
            </a:r>
          </a:p>
        </p:txBody>
      </p:sp>
      <p:sp>
        <p:nvSpPr>
          <p:cNvPr id="7" name="TextBox 6">
            <a:extLst>
              <a:ext uri="{FF2B5EF4-FFF2-40B4-BE49-F238E27FC236}">
                <a16:creationId xmlns:a16="http://schemas.microsoft.com/office/drawing/2014/main" id="{4317C2F5-3711-982E-2E60-756B7C0B84DD}"/>
              </a:ext>
            </a:extLst>
          </p:cNvPr>
          <p:cNvSpPr txBox="1"/>
          <p:nvPr/>
        </p:nvSpPr>
        <p:spPr>
          <a:xfrm>
            <a:off x="4539819" y="3394562"/>
            <a:ext cx="3478120"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Helvetica" pitchFamily="2" charset="0"/>
              </a:rPr>
              <a:t>The butter </a:t>
            </a:r>
            <a:r>
              <a:rPr lang="en-US" sz="3200" dirty="0">
                <a:latin typeface="Helvetica" pitchFamily="2" charset="0"/>
              </a:rPr>
              <a:t>melted.</a:t>
            </a:r>
          </a:p>
        </p:txBody>
      </p:sp>
      <p:sp>
        <p:nvSpPr>
          <p:cNvPr id="9" name="TextBox 8">
            <a:extLst>
              <a:ext uri="{FF2B5EF4-FFF2-40B4-BE49-F238E27FC236}">
                <a16:creationId xmlns:a16="http://schemas.microsoft.com/office/drawing/2014/main" id="{29CCF1D0-A4FD-C1BE-F22A-9F3FBBE5837D}"/>
              </a:ext>
            </a:extLst>
          </p:cNvPr>
          <p:cNvSpPr txBox="1"/>
          <p:nvPr/>
        </p:nvSpPr>
        <p:spPr>
          <a:xfrm>
            <a:off x="3439666" y="388434"/>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MELTER</a:t>
            </a:r>
          </a:p>
        </p:txBody>
      </p:sp>
      <p:sp>
        <p:nvSpPr>
          <p:cNvPr id="10" name="TextBox 9">
            <a:extLst>
              <a:ext uri="{FF2B5EF4-FFF2-40B4-BE49-F238E27FC236}">
                <a16:creationId xmlns:a16="http://schemas.microsoft.com/office/drawing/2014/main" id="{F2DA181F-8FC9-E348-B70E-E66E7881405A}"/>
              </a:ext>
            </a:extLst>
          </p:cNvPr>
          <p:cNvSpPr txBox="1"/>
          <p:nvPr/>
        </p:nvSpPr>
        <p:spPr>
          <a:xfrm>
            <a:off x="5678949" y="388434"/>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MELTEE</a:t>
            </a:r>
          </a:p>
        </p:txBody>
      </p:sp>
      <p:sp>
        <p:nvSpPr>
          <p:cNvPr id="3" name="Rounded Rectangle 2">
            <a:extLst>
              <a:ext uri="{FF2B5EF4-FFF2-40B4-BE49-F238E27FC236}">
                <a16:creationId xmlns:a16="http://schemas.microsoft.com/office/drawing/2014/main" id="{0D3E185B-AAB6-B0EA-176D-BC96C3279759}"/>
              </a:ext>
            </a:extLst>
          </p:cNvPr>
          <p:cNvSpPr/>
          <p:nvPr/>
        </p:nvSpPr>
        <p:spPr>
          <a:xfrm>
            <a:off x="1757538" y="307704"/>
            <a:ext cx="1444755" cy="746234"/>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onsolas" panose="020B0609020204030204" pitchFamily="49" charset="0"/>
                <a:cs typeface="Consolas" panose="020B0609020204030204" pitchFamily="49" charset="0"/>
              </a:rPr>
              <a:t>MELT</a:t>
            </a:r>
          </a:p>
        </p:txBody>
      </p:sp>
      <p:sp>
        <p:nvSpPr>
          <p:cNvPr id="4" name="TextBox 3">
            <a:extLst>
              <a:ext uri="{FF2B5EF4-FFF2-40B4-BE49-F238E27FC236}">
                <a16:creationId xmlns:a16="http://schemas.microsoft.com/office/drawing/2014/main" id="{D4CC6A2F-E97B-28D0-EED6-ACC2FCF6BCA0}"/>
              </a:ext>
            </a:extLst>
          </p:cNvPr>
          <p:cNvSpPr txBox="1"/>
          <p:nvPr/>
        </p:nvSpPr>
        <p:spPr>
          <a:xfrm>
            <a:off x="7918232" y="388434"/>
            <a:ext cx="221374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MELT-WITH</a:t>
            </a:r>
          </a:p>
        </p:txBody>
      </p:sp>
      <p:sp>
        <p:nvSpPr>
          <p:cNvPr id="5" name="TextBox 4">
            <a:extLst>
              <a:ext uri="{FF2B5EF4-FFF2-40B4-BE49-F238E27FC236}">
                <a16:creationId xmlns:a16="http://schemas.microsoft.com/office/drawing/2014/main" id="{DE36DF03-05C5-E20D-9159-7675C2C215DC}"/>
              </a:ext>
            </a:extLst>
          </p:cNvPr>
          <p:cNvSpPr txBox="1"/>
          <p:nvPr/>
        </p:nvSpPr>
        <p:spPr>
          <a:xfrm>
            <a:off x="2806241" y="4914017"/>
            <a:ext cx="6706939" cy="584775"/>
          </a:xfrm>
          <a:prstGeom prst="rect">
            <a:avLst/>
          </a:prstGeom>
          <a:solidFill>
            <a:schemeClr val="bg1"/>
          </a:solidFill>
        </p:spPr>
        <p:txBody>
          <a:bodyPr wrap="square" rtlCol="0">
            <a:spAutoFit/>
          </a:bodyPr>
          <a:lstStyle/>
          <a:p>
            <a:pPr algn="ctr"/>
            <a:r>
              <a:rPr lang="en-US" sz="3200" dirty="0">
                <a:solidFill>
                  <a:srgbClr val="C00000"/>
                </a:solidFill>
                <a:latin typeface="Helvetica" pitchFamily="2" charset="0"/>
              </a:rPr>
              <a:t>A steady low heat </a:t>
            </a:r>
            <a:r>
              <a:rPr lang="en-US" sz="3200" dirty="0">
                <a:latin typeface="Helvetica" pitchFamily="2" charset="0"/>
              </a:rPr>
              <a:t>melted </a:t>
            </a:r>
            <a:r>
              <a:rPr lang="en-US" sz="3200" dirty="0">
                <a:solidFill>
                  <a:schemeClr val="accent4">
                    <a:lumMod val="75000"/>
                  </a:schemeClr>
                </a:solidFill>
                <a:latin typeface="Helvetica" pitchFamily="2" charset="0"/>
              </a:rPr>
              <a:t>the butter</a:t>
            </a:r>
            <a:r>
              <a:rPr lang="en-US" sz="3200" dirty="0">
                <a:latin typeface="Helvetica" pitchFamily="2" charset="0"/>
              </a:rPr>
              <a:t>.</a:t>
            </a:r>
          </a:p>
        </p:txBody>
      </p:sp>
      <p:sp>
        <p:nvSpPr>
          <p:cNvPr id="12" name="TextBox 11">
            <a:extLst>
              <a:ext uri="{FF2B5EF4-FFF2-40B4-BE49-F238E27FC236}">
                <a16:creationId xmlns:a16="http://schemas.microsoft.com/office/drawing/2014/main" id="{25E50A89-15AD-E43A-408E-442960EAD9EE}"/>
              </a:ext>
            </a:extLst>
          </p:cNvPr>
          <p:cNvSpPr txBox="1"/>
          <p:nvPr/>
        </p:nvSpPr>
        <p:spPr>
          <a:xfrm>
            <a:off x="1513033" y="4128757"/>
            <a:ext cx="9165934" cy="584775"/>
          </a:xfrm>
          <a:prstGeom prst="rect">
            <a:avLst/>
          </a:prstGeom>
          <a:solidFill>
            <a:schemeClr val="bg1"/>
          </a:solidFill>
        </p:spPr>
        <p:txBody>
          <a:bodyPr wrap="square" rtlCol="0">
            <a:spAutoFit/>
          </a:bodyPr>
          <a:lstStyle/>
          <a:p>
            <a:pPr algn="ctr"/>
            <a:r>
              <a:rPr lang="en-US" sz="3200" dirty="0">
                <a:solidFill>
                  <a:srgbClr val="7030A0"/>
                </a:solidFill>
                <a:latin typeface="Helvetica" pitchFamily="2" charset="0"/>
              </a:rPr>
              <a:t>The chef </a:t>
            </a:r>
            <a:r>
              <a:rPr lang="en-US" sz="3200" dirty="0">
                <a:latin typeface="Helvetica" pitchFamily="2" charset="0"/>
              </a:rPr>
              <a:t>melted </a:t>
            </a:r>
            <a:r>
              <a:rPr lang="en-US" sz="3200" dirty="0">
                <a:solidFill>
                  <a:schemeClr val="accent4">
                    <a:lumMod val="75000"/>
                  </a:schemeClr>
                </a:solidFill>
                <a:latin typeface="Helvetica" pitchFamily="2" charset="0"/>
              </a:rPr>
              <a:t>the butter </a:t>
            </a:r>
            <a:r>
              <a:rPr lang="en-US" sz="3200" dirty="0">
                <a:latin typeface="Helvetica" pitchFamily="2" charset="0"/>
              </a:rPr>
              <a:t>with</a:t>
            </a:r>
            <a:r>
              <a:rPr lang="en-US" sz="3200" dirty="0">
                <a:solidFill>
                  <a:schemeClr val="accent4">
                    <a:lumMod val="75000"/>
                  </a:schemeClr>
                </a:solidFill>
                <a:latin typeface="Helvetica" pitchFamily="2" charset="0"/>
              </a:rPr>
              <a:t> </a:t>
            </a:r>
            <a:r>
              <a:rPr lang="en-US" sz="3200" dirty="0">
                <a:solidFill>
                  <a:srgbClr val="C00000"/>
                </a:solidFill>
                <a:latin typeface="Helvetica" pitchFamily="2" charset="0"/>
              </a:rPr>
              <a:t>a steady low heat</a:t>
            </a:r>
            <a:r>
              <a:rPr lang="en-US" sz="3200" dirty="0">
                <a:latin typeface="Helvetica" pitchFamily="2" charset="0"/>
              </a:rPr>
              <a:t>.</a:t>
            </a:r>
          </a:p>
        </p:txBody>
      </p:sp>
      <p:sp>
        <p:nvSpPr>
          <p:cNvPr id="13" name="TextBox 12">
            <a:extLst>
              <a:ext uri="{FF2B5EF4-FFF2-40B4-BE49-F238E27FC236}">
                <a16:creationId xmlns:a16="http://schemas.microsoft.com/office/drawing/2014/main" id="{816A9186-3E1E-5622-5235-97727135A279}"/>
              </a:ext>
            </a:extLst>
          </p:cNvPr>
          <p:cNvSpPr txBox="1"/>
          <p:nvPr/>
        </p:nvSpPr>
        <p:spPr>
          <a:xfrm>
            <a:off x="3608801" y="5736837"/>
            <a:ext cx="5101818"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Helvetica" pitchFamily="2" charset="0"/>
              </a:rPr>
              <a:t>The butter </a:t>
            </a:r>
            <a:r>
              <a:rPr lang="en-US" sz="3200" dirty="0">
                <a:latin typeface="Helvetica" pitchFamily="2" charset="0"/>
              </a:rPr>
              <a:t>melted </a:t>
            </a:r>
            <a:r>
              <a:rPr lang="en-US" sz="3200" dirty="0">
                <a:solidFill>
                  <a:srgbClr val="7030A0"/>
                </a:solidFill>
                <a:latin typeface="Helvetica" pitchFamily="2" charset="0"/>
              </a:rPr>
              <a:t>the chef</a:t>
            </a:r>
            <a:r>
              <a:rPr lang="en-US" sz="3200" dirty="0">
                <a:latin typeface="Helvetica" pitchFamily="2" charset="0"/>
              </a:rPr>
              <a:t>.</a:t>
            </a:r>
          </a:p>
        </p:txBody>
      </p:sp>
      <p:grpSp>
        <p:nvGrpSpPr>
          <p:cNvPr id="18" name="Group 17">
            <a:extLst>
              <a:ext uri="{FF2B5EF4-FFF2-40B4-BE49-F238E27FC236}">
                <a16:creationId xmlns:a16="http://schemas.microsoft.com/office/drawing/2014/main" id="{483F701E-6F86-8B31-237F-D261C12828F5}"/>
              </a:ext>
            </a:extLst>
          </p:cNvPr>
          <p:cNvGrpSpPr/>
          <p:nvPr/>
        </p:nvGrpSpPr>
        <p:grpSpPr>
          <a:xfrm>
            <a:off x="4423719" y="973209"/>
            <a:ext cx="2203622" cy="855591"/>
            <a:chOff x="4423719" y="973209"/>
            <a:chExt cx="2203622" cy="855591"/>
          </a:xfrm>
        </p:grpSpPr>
        <p:cxnSp>
          <p:nvCxnSpPr>
            <p:cNvPr id="15" name="Straight Arrow Connector 14">
              <a:extLst>
                <a:ext uri="{FF2B5EF4-FFF2-40B4-BE49-F238E27FC236}">
                  <a16:creationId xmlns:a16="http://schemas.microsoft.com/office/drawing/2014/main" id="{21602740-A0CB-1496-63B6-CBAB83A43628}"/>
                </a:ext>
              </a:extLst>
            </p:cNvPr>
            <p:cNvCxnSpPr>
              <a:cxnSpLocks/>
            </p:cNvCxnSpPr>
            <p:nvPr/>
          </p:nvCxnSpPr>
          <p:spPr>
            <a:xfrm flipV="1">
              <a:off x="4423719"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EF6EA46B-078D-6994-6224-DBB1712D43FF}"/>
                </a:ext>
              </a:extLst>
            </p:cNvPr>
            <p:cNvCxnSpPr>
              <a:cxnSpLocks/>
            </p:cNvCxnSpPr>
            <p:nvPr/>
          </p:nvCxnSpPr>
          <p:spPr>
            <a:xfrm flipV="1">
              <a:off x="6627341"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31" name="Group 30">
            <a:extLst>
              <a:ext uri="{FF2B5EF4-FFF2-40B4-BE49-F238E27FC236}">
                <a16:creationId xmlns:a16="http://schemas.microsoft.com/office/drawing/2014/main" id="{3CC326E8-7AD0-0989-D04D-5ED198955222}"/>
              </a:ext>
            </a:extLst>
          </p:cNvPr>
          <p:cNvGrpSpPr/>
          <p:nvPr/>
        </p:nvGrpSpPr>
        <p:grpSpPr>
          <a:xfrm>
            <a:off x="4423719" y="978992"/>
            <a:ext cx="2203622" cy="855591"/>
            <a:chOff x="4423719" y="973209"/>
            <a:chExt cx="2203622" cy="855591"/>
          </a:xfrm>
        </p:grpSpPr>
        <p:cxnSp>
          <p:nvCxnSpPr>
            <p:cNvPr id="32" name="Straight Arrow Connector 31">
              <a:extLst>
                <a:ext uri="{FF2B5EF4-FFF2-40B4-BE49-F238E27FC236}">
                  <a16:creationId xmlns:a16="http://schemas.microsoft.com/office/drawing/2014/main" id="{142709EC-7FC0-8A70-9B0A-040CFFB2808F}"/>
                </a:ext>
              </a:extLst>
            </p:cNvPr>
            <p:cNvCxnSpPr>
              <a:cxnSpLocks/>
            </p:cNvCxnSpPr>
            <p:nvPr/>
          </p:nvCxnSpPr>
          <p:spPr>
            <a:xfrm flipV="1">
              <a:off x="4423719"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C44DE0B8-FB31-E717-9E32-8054DD1EED49}"/>
                </a:ext>
              </a:extLst>
            </p:cNvPr>
            <p:cNvCxnSpPr>
              <a:cxnSpLocks/>
            </p:cNvCxnSpPr>
            <p:nvPr/>
          </p:nvCxnSpPr>
          <p:spPr>
            <a:xfrm flipV="1">
              <a:off x="6627341" y="973209"/>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cxnSp>
        <p:nvCxnSpPr>
          <p:cNvPr id="34" name="Straight Arrow Connector 33">
            <a:extLst>
              <a:ext uri="{FF2B5EF4-FFF2-40B4-BE49-F238E27FC236}">
                <a16:creationId xmlns:a16="http://schemas.microsoft.com/office/drawing/2014/main" id="{D760F3F1-6160-912A-E5BA-F6128F9C6B61}"/>
              </a:ext>
            </a:extLst>
          </p:cNvPr>
          <p:cNvCxnSpPr>
            <a:cxnSpLocks/>
          </p:cNvCxnSpPr>
          <p:nvPr/>
        </p:nvCxnSpPr>
        <p:spPr>
          <a:xfrm flipV="1">
            <a:off x="6627341" y="967426"/>
            <a:ext cx="0" cy="85559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CC56FD14-8D9A-41A0-EE15-59DB2441FE41}"/>
              </a:ext>
            </a:extLst>
          </p:cNvPr>
          <p:cNvSpPr txBox="1"/>
          <p:nvPr/>
        </p:nvSpPr>
        <p:spPr>
          <a:xfrm>
            <a:off x="3608801" y="5736837"/>
            <a:ext cx="5101818" cy="584775"/>
          </a:xfrm>
          <a:prstGeom prst="rect">
            <a:avLst/>
          </a:prstGeom>
          <a:solidFill>
            <a:srgbClr val="FFFFFF">
              <a:alpha val="50196"/>
            </a:srgbClr>
          </a:solidFill>
        </p:spPr>
        <p:txBody>
          <a:bodyPr wrap="square" rtlCol="0">
            <a:spAutoFit/>
          </a:bodyPr>
          <a:lstStyle/>
          <a:p>
            <a:pPr algn="ctr"/>
            <a:r>
              <a:rPr lang="en-US" sz="3200" b="1" dirty="0">
                <a:solidFill>
                  <a:srgbClr val="C00000"/>
                </a:solidFill>
                <a:latin typeface="Helvetica" pitchFamily="2" charset="0"/>
              </a:rPr>
              <a:t>???</a:t>
            </a:r>
          </a:p>
        </p:txBody>
      </p:sp>
      <p:sp>
        <p:nvSpPr>
          <p:cNvPr id="38" name="TextBox 37">
            <a:extLst>
              <a:ext uri="{FF2B5EF4-FFF2-40B4-BE49-F238E27FC236}">
                <a16:creationId xmlns:a16="http://schemas.microsoft.com/office/drawing/2014/main" id="{91BFCD9E-EFF9-E566-E329-F0BC58AC63BC}"/>
              </a:ext>
            </a:extLst>
          </p:cNvPr>
          <p:cNvSpPr txBox="1"/>
          <p:nvPr/>
        </p:nvSpPr>
        <p:spPr>
          <a:xfrm>
            <a:off x="10033686" y="6357646"/>
            <a:ext cx="2005914" cy="276999"/>
          </a:xfrm>
          <a:prstGeom prst="rect">
            <a:avLst/>
          </a:prstGeom>
          <a:solidFill>
            <a:schemeClr val="bg1"/>
          </a:solidFill>
        </p:spPr>
        <p:txBody>
          <a:bodyPr wrap="square" rtlCol="0">
            <a:spAutoFit/>
          </a:bodyPr>
          <a:lstStyle/>
          <a:p>
            <a:pPr algn="r"/>
            <a:r>
              <a:rPr lang="en-US" sz="1200" dirty="0">
                <a:latin typeface="Helvetica" pitchFamily="2" charset="0"/>
              </a:rPr>
              <a:t>Fillmore 1970, Levin 1993</a:t>
            </a:r>
          </a:p>
        </p:txBody>
      </p:sp>
    </p:spTree>
    <p:extLst>
      <p:ext uri="{BB962C8B-B14F-4D97-AF65-F5344CB8AC3E}">
        <p14:creationId xmlns:p14="http://schemas.microsoft.com/office/powerpoint/2010/main" val="11101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2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 grpId="0" animBg="1"/>
      <p:bldP spid="7" grpId="0" animBg="1"/>
      <p:bldP spid="9" grpId="0" animBg="1"/>
      <p:bldP spid="10" grpId="0" animBg="1"/>
      <p:bldP spid="3" grpId="0" animBg="1"/>
      <p:bldP spid="4" grpId="0" animBg="1"/>
      <p:bldP spid="5" grpId="0" animBg="1"/>
      <p:bldP spid="12" grpId="0" animBg="1"/>
      <p:bldP spid="13"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96" name="Rectangle 7195">
            <a:extLst>
              <a:ext uri="{FF2B5EF4-FFF2-40B4-BE49-F238E27FC236}">
                <a16:creationId xmlns:a16="http://schemas.microsoft.com/office/drawing/2014/main" id="{B1C436BB-A7CF-A62F-18AD-9B9625250881}"/>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D3E185B-AAB6-B0EA-176D-BC96C3279759}"/>
              </a:ext>
            </a:extLst>
          </p:cNvPr>
          <p:cNvSpPr/>
          <p:nvPr/>
        </p:nvSpPr>
        <p:spPr>
          <a:xfrm>
            <a:off x="1757538" y="307704"/>
            <a:ext cx="1444755" cy="746234"/>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onsolas" panose="020B0609020204030204" pitchFamily="49" charset="0"/>
                <a:cs typeface="Consolas" panose="020B0609020204030204" pitchFamily="49" charset="0"/>
              </a:rPr>
              <a:t>MELT</a:t>
            </a:r>
          </a:p>
        </p:txBody>
      </p:sp>
      <p:grpSp>
        <p:nvGrpSpPr>
          <p:cNvPr id="49" name="Group 48">
            <a:extLst>
              <a:ext uri="{FF2B5EF4-FFF2-40B4-BE49-F238E27FC236}">
                <a16:creationId xmlns:a16="http://schemas.microsoft.com/office/drawing/2014/main" id="{1F6D1EF3-3373-FA9D-0A56-581C348FBEEA}"/>
              </a:ext>
            </a:extLst>
          </p:cNvPr>
          <p:cNvGrpSpPr/>
          <p:nvPr/>
        </p:nvGrpSpPr>
        <p:grpSpPr>
          <a:xfrm>
            <a:off x="3763927" y="2671073"/>
            <a:ext cx="5029903" cy="2042457"/>
            <a:chOff x="3763927" y="2671073"/>
            <a:chExt cx="5029903" cy="2042457"/>
          </a:xfrm>
        </p:grpSpPr>
        <p:sp>
          <p:nvSpPr>
            <p:cNvPr id="39" name="TextBox 38">
              <a:extLst>
                <a:ext uri="{FF2B5EF4-FFF2-40B4-BE49-F238E27FC236}">
                  <a16:creationId xmlns:a16="http://schemas.microsoft.com/office/drawing/2014/main" id="{027E9ED7-A520-720A-DA37-EB988978B9A3}"/>
                </a:ext>
              </a:extLst>
            </p:cNvPr>
            <p:cNvSpPr txBox="1"/>
            <p:nvPr/>
          </p:nvSpPr>
          <p:spPr>
            <a:xfrm>
              <a:off x="3763927" y="4128755"/>
              <a:ext cx="5029903" cy="584775"/>
            </a:xfrm>
            <a:prstGeom prst="rect">
              <a:avLst/>
            </a:prstGeom>
            <a:solidFill>
              <a:schemeClr val="bg1"/>
            </a:solidFill>
          </p:spPr>
          <p:txBody>
            <a:bodyPr wrap="square" rtlCol="0">
              <a:spAutoFit/>
            </a:bodyPr>
            <a:lstStyle/>
            <a:p>
              <a:pPr algn="ctr"/>
              <a:r>
                <a:rPr lang="en-US" sz="3200" dirty="0">
                  <a:solidFill>
                    <a:srgbClr val="7030A0"/>
                  </a:solidFill>
                  <a:latin typeface="Helvetica" pitchFamily="2" charset="0"/>
                </a:rPr>
                <a:t>The chef </a:t>
              </a:r>
              <a:r>
                <a:rPr lang="en-US" sz="3200" dirty="0">
                  <a:latin typeface="Helvetica" pitchFamily="2" charset="0"/>
                </a:rPr>
                <a:t>melted </a:t>
              </a:r>
              <a:r>
                <a:rPr lang="en-US" sz="3200" dirty="0">
                  <a:solidFill>
                    <a:schemeClr val="accent4">
                      <a:lumMod val="75000"/>
                    </a:schemeClr>
                  </a:solidFill>
                  <a:latin typeface="Helvetica" pitchFamily="2" charset="0"/>
                </a:rPr>
                <a:t>the butter</a:t>
              </a:r>
              <a:r>
                <a:rPr lang="en-US" sz="3200" dirty="0">
                  <a:latin typeface="Helvetica" pitchFamily="2" charset="0"/>
                </a:rPr>
                <a:t>.</a:t>
              </a:r>
            </a:p>
          </p:txBody>
        </p:sp>
        <p:sp>
          <p:nvSpPr>
            <p:cNvPr id="40" name="Rounded Rectangle 39">
              <a:extLst>
                <a:ext uri="{FF2B5EF4-FFF2-40B4-BE49-F238E27FC236}">
                  <a16:creationId xmlns:a16="http://schemas.microsoft.com/office/drawing/2014/main" id="{3BD1818C-173E-20E1-3878-4BA25B925270}"/>
                </a:ext>
              </a:extLst>
            </p:cNvPr>
            <p:cNvSpPr/>
            <p:nvPr/>
          </p:nvSpPr>
          <p:spPr>
            <a:xfrm>
              <a:off x="4015946" y="3892378"/>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sp>
          <p:nvSpPr>
            <p:cNvPr id="41" name="Rounded Rectangle 40">
              <a:extLst>
                <a:ext uri="{FF2B5EF4-FFF2-40B4-BE49-F238E27FC236}">
                  <a16:creationId xmlns:a16="http://schemas.microsoft.com/office/drawing/2014/main" id="{4A9B180A-43DD-3112-922A-7BDC3D751642}"/>
                </a:ext>
              </a:extLst>
            </p:cNvPr>
            <p:cNvSpPr/>
            <p:nvPr/>
          </p:nvSpPr>
          <p:spPr>
            <a:xfrm>
              <a:off x="7109571" y="3892378"/>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object</a:t>
              </a:r>
            </a:p>
          </p:txBody>
        </p:sp>
        <p:cxnSp>
          <p:nvCxnSpPr>
            <p:cNvPr id="42" name="Straight Arrow Connector 41">
              <a:extLst>
                <a:ext uri="{FF2B5EF4-FFF2-40B4-BE49-F238E27FC236}">
                  <a16:creationId xmlns:a16="http://schemas.microsoft.com/office/drawing/2014/main" id="{0716BEC9-BC51-1957-0317-67C2B24260FD}"/>
                </a:ext>
              </a:extLst>
            </p:cNvPr>
            <p:cNvCxnSpPr>
              <a:cxnSpLocks/>
              <a:stCxn id="2" idx="2"/>
              <a:endCxn id="40" idx="0"/>
            </p:cNvCxnSpPr>
            <p:nvPr/>
          </p:nvCxnSpPr>
          <p:spPr>
            <a:xfrm>
              <a:off x="4370157" y="2671073"/>
              <a:ext cx="288140" cy="122130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a:extLst>
                <a:ext uri="{FF2B5EF4-FFF2-40B4-BE49-F238E27FC236}">
                  <a16:creationId xmlns:a16="http://schemas.microsoft.com/office/drawing/2014/main" id="{207F07F4-DCAF-5983-A574-114676C1AB34}"/>
                </a:ext>
              </a:extLst>
            </p:cNvPr>
            <p:cNvCxnSpPr>
              <a:cxnSpLocks/>
              <a:stCxn id="8" idx="2"/>
              <a:endCxn id="41" idx="0"/>
            </p:cNvCxnSpPr>
            <p:nvPr/>
          </p:nvCxnSpPr>
          <p:spPr>
            <a:xfrm>
              <a:off x="6609440" y="2671073"/>
              <a:ext cx="1142482" cy="122130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52" name="Group 51">
            <a:extLst>
              <a:ext uri="{FF2B5EF4-FFF2-40B4-BE49-F238E27FC236}">
                <a16:creationId xmlns:a16="http://schemas.microsoft.com/office/drawing/2014/main" id="{80AFAAAD-80B7-21CB-B8B5-A21D2D632728}"/>
              </a:ext>
            </a:extLst>
          </p:cNvPr>
          <p:cNvGrpSpPr/>
          <p:nvPr/>
        </p:nvGrpSpPr>
        <p:grpSpPr>
          <a:xfrm>
            <a:off x="3439666" y="388434"/>
            <a:ext cx="6692306" cy="584775"/>
            <a:chOff x="3439666" y="388434"/>
            <a:chExt cx="6692306" cy="584775"/>
          </a:xfrm>
        </p:grpSpPr>
        <p:sp>
          <p:nvSpPr>
            <p:cNvPr id="9" name="TextBox 8">
              <a:extLst>
                <a:ext uri="{FF2B5EF4-FFF2-40B4-BE49-F238E27FC236}">
                  <a16:creationId xmlns:a16="http://schemas.microsoft.com/office/drawing/2014/main" id="{29CCF1D0-A4FD-C1BE-F22A-9F3FBBE5837D}"/>
                </a:ext>
              </a:extLst>
            </p:cNvPr>
            <p:cNvSpPr txBox="1"/>
            <p:nvPr/>
          </p:nvSpPr>
          <p:spPr>
            <a:xfrm>
              <a:off x="3439666" y="388434"/>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MELTER</a:t>
              </a:r>
            </a:p>
          </p:txBody>
        </p:sp>
        <p:sp>
          <p:nvSpPr>
            <p:cNvPr id="10" name="TextBox 9">
              <a:extLst>
                <a:ext uri="{FF2B5EF4-FFF2-40B4-BE49-F238E27FC236}">
                  <a16:creationId xmlns:a16="http://schemas.microsoft.com/office/drawing/2014/main" id="{F2DA181F-8FC9-E348-B70E-E66E7881405A}"/>
                </a:ext>
              </a:extLst>
            </p:cNvPr>
            <p:cNvSpPr txBox="1"/>
            <p:nvPr/>
          </p:nvSpPr>
          <p:spPr>
            <a:xfrm>
              <a:off x="5678949" y="388434"/>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MELTEE</a:t>
              </a:r>
            </a:p>
          </p:txBody>
        </p:sp>
        <p:sp>
          <p:nvSpPr>
            <p:cNvPr id="4" name="TextBox 3">
              <a:extLst>
                <a:ext uri="{FF2B5EF4-FFF2-40B4-BE49-F238E27FC236}">
                  <a16:creationId xmlns:a16="http://schemas.microsoft.com/office/drawing/2014/main" id="{D4CC6A2F-E97B-28D0-EED6-ACC2FCF6BCA0}"/>
                </a:ext>
              </a:extLst>
            </p:cNvPr>
            <p:cNvSpPr txBox="1"/>
            <p:nvPr/>
          </p:nvSpPr>
          <p:spPr>
            <a:xfrm>
              <a:off x="7918232" y="388434"/>
              <a:ext cx="221374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MELT-WITH</a:t>
              </a:r>
            </a:p>
          </p:txBody>
        </p:sp>
      </p:grpSp>
      <p:grpSp>
        <p:nvGrpSpPr>
          <p:cNvPr id="57" name="Group 56">
            <a:extLst>
              <a:ext uri="{FF2B5EF4-FFF2-40B4-BE49-F238E27FC236}">
                <a16:creationId xmlns:a16="http://schemas.microsoft.com/office/drawing/2014/main" id="{AF608F87-479A-D9CB-6A85-F8327DE188E8}"/>
              </a:ext>
            </a:extLst>
          </p:cNvPr>
          <p:cNvGrpSpPr/>
          <p:nvPr/>
        </p:nvGrpSpPr>
        <p:grpSpPr>
          <a:xfrm>
            <a:off x="4539819" y="2671073"/>
            <a:ext cx="3478120" cy="2042458"/>
            <a:chOff x="4539819" y="2671073"/>
            <a:chExt cx="3478120" cy="2042458"/>
          </a:xfrm>
        </p:grpSpPr>
        <p:sp>
          <p:nvSpPr>
            <p:cNvPr id="38" name="TextBox 37">
              <a:extLst>
                <a:ext uri="{FF2B5EF4-FFF2-40B4-BE49-F238E27FC236}">
                  <a16:creationId xmlns:a16="http://schemas.microsoft.com/office/drawing/2014/main" id="{DADC96CE-8B5C-6B23-4F84-3945DFC1E146}"/>
                </a:ext>
              </a:extLst>
            </p:cNvPr>
            <p:cNvSpPr txBox="1"/>
            <p:nvPr/>
          </p:nvSpPr>
          <p:spPr>
            <a:xfrm>
              <a:off x="4539819" y="4128756"/>
              <a:ext cx="3478120"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Helvetica" pitchFamily="2" charset="0"/>
                </a:rPr>
                <a:t>The butter </a:t>
              </a:r>
              <a:r>
                <a:rPr lang="en-US" sz="3200" dirty="0">
                  <a:latin typeface="Helvetica" pitchFamily="2" charset="0"/>
                </a:rPr>
                <a:t>melted.</a:t>
              </a:r>
            </a:p>
          </p:txBody>
        </p:sp>
        <p:sp>
          <p:nvSpPr>
            <p:cNvPr id="53" name="Rounded Rectangle 52">
              <a:extLst>
                <a:ext uri="{FF2B5EF4-FFF2-40B4-BE49-F238E27FC236}">
                  <a16:creationId xmlns:a16="http://schemas.microsoft.com/office/drawing/2014/main" id="{7E1C60B2-A8C3-E183-251B-5D96A8E037DC}"/>
                </a:ext>
              </a:extLst>
            </p:cNvPr>
            <p:cNvSpPr/>
            <p:nvPr/>
          </p:nvSpPr>
          <p:spPr>
            <a:xfrm>
              <a:off x="4979472" y="3892378"/>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cxnSp>
          <p:nvCxnSpPr>
            <p:cNvPr id="54" name="Straight Arrow Connector 53">
              <a:extLst>
                <a:ext uri="{FF2B5EF4-FFF2-40B4-BE49-F238E27FC236}">
                  <a16:creationId xmlns:a16="http://schemas.microsoft.com/office/drawing/2014/main" id="{5498E693-0E07-2E3E-BD6B-9861C4E8F4D8}"/>
                </a:ext>
              </a:extLst>
            </p:cNvPr>
            <p:cNvCxnSpPr>
              <a:cxnSpLocks/>
              <a:stCxn id="8" idx="2"/>
              <a:endCxn id="53" idx="0"/>
            </p:cNvCxnSpPr>
            <p:nvPr/>
          </p:nvCxnSpPr>
          <p:spPr>
            <a:xfrm flipH="1">
              <a:off x="5621823" y="2671073"/>
              <a:ext cx="987617" cy="122130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7175" name="Group 7174">
            <a:extLst>
              <a:ext uri="{FF2B5EF4-FFF2-40B4-BE49-F238E27FC236}">
                <a16:creationId xmlns:a16="http://schemas.microsoft.com/office/drawing/2014/main" id="{7AAF1250-0EE9-85CF-6E76-D912926747DE}"/>
              </a:ext>
            </a:extLst>
          </p:cNvPr>
          <p:cNvGrpSpPr/>
          <p:nvPr/>
        </p:nvGrpSpPr>
        <p:grpSpPr>
          <a:xfrm>
            <a:off x="1532663" y="2662896"/>
            <a:ext cx="9165934" cy="2042459"/>
            <a:chOff x="1513033" y="2671073"/>
            <a:chExt cx="9165934" cy="2042459"/>
          </a:xfrm>
        </p:grpSpPr>
        <p:sp>
          <p:nvSpPr>
            <p:cNvPr id="12" name="TextBox 11">
              <a:extLst>
                <a:ext uri="{FF2B5EF4-FFF2-40B4-BE49-F238E27FC236}">
                  <a16:creationId xmlns:a16="http://schemas.microsoft.com/office/drawing/2014/main" id="{25E50A89-15AD-E43A-408E-442960EAD9EE}"/>
                </a:ext>
              </a:extLst>
            </p:cNvPr>
            <p:cNvSpPr txBox="1"/>
            <p:nvPr/>
          </p:nvSpPr>
          <p:spPr>
            <a:xfrm>
              <a:off x="1513033" y="4128757"/>
              <a:ext cx="9165934" cy="584775"/>
            </a:xfrm>
            <a:prstGeom prst="rect">
              <a:avLst/>
            </a:prstGeom>
            <a:solidFill>
              <a:schemeClr val="bg1"/>
            </a:solidFill>
          </p:spPr>
          <p:txBody>
            <a:bodyPr wrap="square" rtlCol="0">
              <a:spAutoFit/>
            </a:bodyPr>
            <a:lstStyle/>
            <a:p>
              <a:pPr algn="ctr"/>
              <a:r>
                <a:rPr lang="en-US" sz="3200" dirty="0">
                  <a:solidFill>
                    <a:srgbClr val="7030A0"/>
                  </a:solidFill>
                  <a:latin typeface="Helvetica" pitchFamily="2" charset="0"/>
                </a:rPr>
                <a:t>The chef </a:t>
              </a:r>
              <a:r>
                <a:rPr lang="en-US" sz="3200" dirty="0">
                  <a:latin typeface="Helvetica" pitchFamily="2" charset="0"/>
                </a:rPr>
                <a:t>melted </a:t>
              </a:r>
              <a:r>
                <a:rPr lang="en-US" sz="3200" dirty="0">
                  <a:solidFill>
                    <a:schemeClr val="accent4">
                      <a:lumMod val="75000"/>
                    </a:schemeClr>
                  </a:solidFill>
                  <a:latin typeface="Helvetica" pitchFamily="2" charset="0"/>
                </a:rPr>
                <a:t>the butter </a:t>
              </a:r>
              <a:r>
                <a:rPr lang="en-US" sz="3200" dirty="0">
                  <a:latin typeface="Helvetica" pitchFamily="2" charset="0"/>
                </a:rPr>
                <a:t>with</a:t>
              </a:r>
              <a:r>
                <a:rPr lang="en-US" sz="3200" dirty="0">
                  <a:solidFill>
                    <a:schemeClr val="accent4">
                      <a:lumMod val="75000"/>
                    </a:schemeClr>
                  </a:solidFill>
                  <a:latin typeface="Helvetica" pitchFamily="2" charset="0"/>
                </a:rPr>
                <a:t> </a:t>
              </a:r>
              <a:r>
                <a:rPr lang="en-US" sz="3200" dirty="0">
                  <a:solidFill>
                    <a:srgbClr val="C00000"/>
                  </a:solidFill>
                  <a:latin typeface="Helvetica" pitchFamily="2" charset="0"/>
                </a:rPr>
                <a:t>a steady low heat</a:t>
              </a:r>
              <a:r>
                <a:rPr lang="en-US" sz="3200" dirty="0">
                  <a:latin typeface="Helvetica" pitchFamily="2" charset="0"/>
                </a:rPr>
                <a:t>.</a:t>
              </a:r>
            </a:p>
          </p:txBody>
        </p:sp>
        <p:sp>
          <p:nvSpPr>
            <p:cNvPr id="58" name="Rounded Rectangle 57">
              <a:extLst>
                <a:ext uri="{FF2B5EF4-FFF2-40B4-BE49-F238E27FC236}">
                  <a16:creationId xmlns:a16="http://schemas.microsoft.com/office/drawing/2014/main" id="{8106F658-BE47-5CB2-C0EE-14149AE9DD17}"/>
                </a:ext>
              </a:extLst>
            </p:cNvPr>
            <p:cNvSpPr/>
            <p:nvPr/>
          </p:nvSpPr>
          <p:spPr>
            <a:xfrm>
              <a:off x="1791897" y="3890220"/>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sp>
          <p:nvSpPr>
            <p:cNvPr id="59" name="Rounded Rectangle 58">
              <a:extLst>
                <a:ext uri="{FF2B5EF4-FFF2-40B4-BE49-F238E27FC236}">
                  <a16:creationId xmlns:a16="http://schemas.microsoft.com/office/drawing/2014/main" id="{C6CE8481-75F0-E453-C4FF-2D7BBEEAE94F}"/>
                </a:ext>
              </a:extLst>
            </p:cNvPr>
            <p:cNvSpPr/>
            <p:nvPr/>
          </p:nvSpPr>
          <p:spPr>
            <a:xfrm>
              <a:off x="4885522" y="3890220"/>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object</a:t>
              </a:r>
            </a:p>
          </p:txBody>
        </p:sp>
        <p:sp>
          <p:nvSpPr>
            <p:cNvPr id="60" name="Rounded Rectangle 59">
              <a:extLst>
                <a:ext uri="{FF2B5EF4-FFF2-40B4-BE49-F238E27FC236}">
                  <a16:creationId xmlns:a16="http://schemas.microsoft.com/office/drawing/2014/main" id="{CBA9A552-638A-99B9-E325-9486631E580D}"/>
                </a:ext>
              </a:extLst>
            </p:cNvPr>
            <p:cNvSpPr/>
            <p:nvPr/>
          </p:nvSpPr>
          <p:spPr>
            <a:xfrm>
              <a:off x="8448477" y="3890220"/>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oblique</a:t>
              </a:r>
            </a:p>
          </p:txBody>
        </p:sp>
        <p:cxnSp>
          <p:nvCxnSpPr>
            <p:cNvPr id="61" name="Straight Arrow Connector 60">
              <a:extLst>
                <a:ext uri="{FF2B5EF4-FFF2-40B4-BE49-F238E27FC236}">
                  <a16:creationId xmlns:a16="http://schemas.microsoft.com/office/drawing/2014/main" id="{57AE8C20-2772-F108-94AD-A2F3F0ED9B72}"/>
                </a:ext>
              </a:extLst>
            </p:cNvPr>
            <p:cNvCxnSpPr>
              <a:cxnSpLocks/>
              <a:stCxn id="2" idx="2"/>
              <a:endCxn id="58" idx="0"/>
            </p:cNvCxnSpPr>
            <p:nvPr/>
          </p:nvCxnSpPr>
          <p:spPr>
            <a:xfrm flipH="1">
              <a:off x="2434248" y="2671073"/>
              <a:ext cx="1935909" cy="121914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168" name="Straight Arrow Connector 7167">
              <a:extLst>
                <a:ext uri="{FF2B5EF4-FFF2-40B4-BE49-F238E27FC236}">
                  <a16:creationId xmlns:a16="http://schemas.microsoft.com/office/drawing/2014/main" id="{7E948F8A-E5F7-87F6-BC60-DE2F34047320}"/>
                </a:ext>
              </a:extLst>
            </p:cNvPr>
            <p:cNvCxnSpPr>
              <a:cxnSpLocks/>
              <a:stCxn id="8" idx="2"/>
              <a:endCxn id="59" idx="0"/>
            </p:cNvCxnSpPr>
            <p:nvPr/>
          </p:nvCxnSpPr>
          <p:spPr>
            <a:xfrm flipH="1">
              <a:off x="5527873" y="2671073"/>
              <a:ext cx="1081567" cy="121914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172" name="Straight Arrow Connector 7171">
              <a:extLst>
                <a:ext uri="{FF2B5EF4-FFF2-40B4-BE49-F238E27FC236}">
                  <a16:creationId xmlns:a16="http://schemas.microsoft.com/office/drawing/2014/main" id="{53990749-C26B-AF67-955C-638B27460872}"/>
                </a:ext>
              </a:extLst>
            </p:cNvPr>
            <p:cNvCxnSpPr>
              <a:cxnSpLocks/>
              <a:stCxn id="11" idx="2"/>
              <a:endCxn id="60" idx="0"/>
            </p:cNvCxnSpPr>
            <p:nvPr/>
          </p:nvCxnSpPr>
          <p:spPr>
            <a:xfrm flipH="1">
              <a:off x="9090828" y="2671073"/>
              <a:ext cx="45769" cy="121914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7185" name="Group 7184">
            <a:extLst>
              <a:ext uri="{FF2B5EF4-FFF2-40B4-BE49-F238E27FC236}">
                <a16:creationId xmlns:a16="http://schemas.microsoft.com/office/drawing/2014/main" id="{55A780B1-551C-7494-9909-CAC68E6AE29A}"/>
              </a:ext>
            </a:extLst>
          </p:cNvPr>
          <p:cNvGrpSpPr/>
          <p:nvPr/>
        </p:nvGrpSpPr>
        <p:grpSpPr>
          <a:xfrm>
            <a:off x="2762161" y="2668091"/>
            <a:ext cx="6706939" cy="2042456"/>
            <a:chOff x="2762161" y="2671073"/>
            <a:chExt cx="6706939" cy="2042456"/>
          </a:xfrm>
        </p:grpSpPr>
        <p:sp>
          <p:nvSpPr>
            <p:cNvPr id="7176" name="TextBox 7175">
              <a:extLst>
                <a:ext uri="{FF2B5EF4-FFF2-40B4-BE49-F238E27FC236}">
                  <a16:creationId xmlns:a16="http://schemas.microsoft.com/office/drawing/2014/main" id="{87E7E7DB-A2B2-E6BC-A6E6-D9ACD33A33A4}"/>
                </a:ext>
              </a:extLst>
            </p:cNvPr>
            <p:cNvSpPr txBox="1"/>
            <p:nvPr/>
          </p:nvSpPr>
          <p:spPr>
            <a:xfrm>
              <a:off x="2762161" y="4128754"/>
              <a:ext cx="6706939" cy="584775"/>
            </a:xfrm>
            <a:prstGeom prst="rect">
              <a:avLst/>
            </a:prstGeom>
            <a:solidFill>
              <a:schemeClr val="bg1"/>
            </a:solidFill>
          </p:spPr>
          <p:txBody>
            <a:bodyPr wrap="square" rtlCol="0">
              <a:spAutoFit/>
            </a:bodyPr>
            <a:lstStyle/>
            <a:p>
              <a:pPr algn="ctr"/>
              <a:r>
                <a:rPr lang="en-US" sz="3200" dirty="0">
                  <a:solidFill>
                    <a:srgbClr val="C00000"/>
                  </a:solidFill>
                  <a:latin typeface="Helvetica" pitchFamily="2" charset="0"/>
                </a:rPr>
                <a:t>A steady low heat </a:t>
              </a:r>
              <a:r>
                <a:rPr lang="en-US" sz="3200" dirty="0">
                  <a:latin typeface="Helvetica" pitchFamily="2" charset="0"/>
                </a:rPr>
                <a:t>melted </a:t>
              </a:r>
              <a:r>
                <a:rPr lang="en-US" sz="3200" dirty="0">
                  <a:solidFill>
                    <a:schemeClr val="accent4">
                      <a:lumMod val="75000"/>
                    </a:schemeClr>
                  </a:solidFill>
                  <a:latin typeface="Helvetica" pitchFamily="2" charset="0"/>
                </a:rPr>
                <a:t>the butter</a:t>
              </a:r>
              <a:r>
                <a:rPr lang="en-US" sz="3200" dirty="0">
                  <a:latin typeface="Helvetica" pitchFamily="2" charset="0"/>
                </a:rPr>
                <a:t>.</a:t>
              </a:r>
            </a:p>
          </p:txBody>
        </p:sp>
        <p:sp>
          <p:nvSpPr>
            <p:cNvPr id="7177" name="Rounded Rectangle 7176">
              <a:extLst>
                <a:ext uri="{FF2B5EF4-FFF2-40B4-BE49-F238E27FC236}">
                  <a16:creationId xmlns:a16="http://schemas.microsoft.com/office/drawing/2014/main" id="{0A2289AC-1ABB-084F-7FBB-892884831324}"/>
                </a:ext>
              </a:extLst>
            </p:cNvPr>
            <p:cNvSpPr/>
            <p:nvPr/>
          </p:nvSpPr>
          <p:spPr>
            <a:xfrm>
              <a:off x="4033683" y="3894536"/>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sp>
          <p:nvSpPr>
            <p:cNvPr id="7178" name="Rounded Rectangle 7177">
              <a:extLst>
                <a:ext uri="{FF2B5EF4-FFF2-40B4-BE49-F238E27FC236}">
                  <a16:creationId xmlns:a16="http://schemas.microsoft.com/office/drawing/2014/main" id="{41C68677-24BF-B1EC-501D-659929809AD9}"/>
                </a:ext>
              </a:extLst>
            </p:cNvPr>
            <p:cNvSpPr/>
            <p:nvPr/>
          </p:nvSpPr>
          <p:spPr>
            <a:xfrm>
              <a:off x="7733969" y="3900753"/>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object</a:t>
              </a:r>
            </a:p>
          </p:txBody>
        </p:sp>
        <p:cxnSp>
          <p:nvCxnSpPr>
            <p:cNvPr id="7179" name="Straight Arrow Connector 7178">
              <a:extLst>
                <a:ext uri="{FF2B5EF4-FFF2-40B4-BE49-F238E27FC236}">
                  <a16:creationId xmlns:a16="http://schemas.microsoft.com/office/drawing/2014/main" id="{68C2FE1A-A1C8-6FAA-1EFB-6F53895A9582}"/>
                </a:ext>
              </a:extLst>
            </p:cNvPr>
            <p:cNvCxnSpPr>
              <a:cxnSpLocks/>
              <a:stCxn id="8" idx="2"/>
              <a:endCxn id="7178" idx="0"/>
            </p:cNvCxnSpPr>
            <p:nvPr/>
          </p:nvCxnSpPr>
          <p:spPr>
            <a:xfrm>
              <a:off x="6609440" y="2671073"/>
              <a:ext cx="1766880" cy="122968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182" name="Straight Arrow Connector 7181">
              <a:extLst>
                <a:ext uri="{FF2B5EF4-FFF2-40B4-BE49-F238E27FC236}">
                  <a16:creationId xmlns:a16="http://schemas.microsoft.com/office/drawing/2014/main" id="{89AAA711-655C-44F1-3554-A1C7D8541D15}"/>
                </a:ext>
              </a:extLst>
            </p:cNvPr>
            <p:cNvCxnSpPr>
              <a:cxnSpLocks/>
              <a:stCxn id="11" idx="2"/>
              <a:endCxn id="7177" idx="0"/>
            </p:cNvCxnSpPr>
            <p:nvPr/>
          </p:nvCxnSpPr>
          <p:spPr>
            <a:xfrm flipH="1">
              <a:off x="4676034" y="2671073"/>
              <a:ext cx="4460563" cy="122346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51" name="Group 50">
            <a:extLst>
              <a:ext uri="{FF2B5EF4-FFF2-40B4-BE49-F238E27FC236}">
                <a16:creationId xmlns:a16="http://schemas.microsoft.com/office/drawing/2014/main" id="{DE001F85-40A5-FABA-77F6-3DCCC9B0A86C}"/>
              </a:ext>
            </a:extLst>
          </p:cNvPr>
          <p:cNvGrpSpPr/>
          <p:nvPr/>
        </p:nvGrpSpPr>
        <p:grpSpPr>
          <a:xfrm>
            <a:off x="3439666" y="973209"/>
            <a:ext cx="6915296" cy="1697864"/>
            <a:chOff x="3439666" y="973209"/>
            <a:chExt cx="6915296" cy="1697864"/>
          </a:xfrm>
        </p:grpSpPr>
        <p:sp>
          <p:nvSpPr>
            <p:cNvPr id="2" name="TextBox 1">
              <a:extLst>
                <a:ext uri="{FF2B5EF4-FFF2-40B4-BE49-F238E27FC236}">
                  <a16:creationId xmlns:a16="http://schemas.microsoft.com/office/drawing/2014/main" id="{6D7C0711-B385-F957-E3DB-31EF852B1BB8}"/>
                </a:ext>
              </a:extLst>
            </p:cNvPr>
            <p:cNvSpPr txBox="1"/>
            <p:nvPr/>
          </p:nvSpPr>
          <p:spPr>
            <a:xfrm>
              <a:off x="3439666" y="2086298"/>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AGENT</a:t>
              </a:r>
            </a:p>
          </p:txBody>
        </p:sp>
        <p:sp>
          <p:nvSpPr>
            <p:cNvPr id="8" name="TextBox 7">
              <a:extLst>
                <a:ext uri="{FF2B5EF4-FFF2-40B4-BE49-F238E27FC236}">
                  <a16:creationId xmlns:a16="http://schemas.microsoft.com/office/drawing/2014/main" id="{8DD91BA3-0558-F565-331A-93C3AA81718F}"/>
                </a:ext>
              </a:extLst>
            </p:cNvPr>
            <p:cNvSpPr txBox="1"/>
            <p:nvPr/>
          </p:nvSpPr>
          <p:spPr>
            <a:xfrm>
              <a:off x="5678949" y="2086298"/>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PATIENT</a:t>
              </a:r>
            </a:p>
          </p:txBody>
        </p:sp>
        <p:sp>
          <p:nvSpPr>
            <p:cNvPr id="11" name="TextBox 10">
              <a:extLst>
                <a:ext uri="{FF2B5EF4-FFF2-40B4-BE49-F238E27FC236}">
                  <a16:creationId xmlns:a16="http://schemas.microsoft.com/office/drawing/2014/main" id="{4E7D0518-BC88-9546-B8BF-F538E3493446}"/>
                </a:ext>
              </a:extLst>
            </p:cNvPr>
            <p:cNvSpPr txBox="1"/>
            <p:nvPr/>
          </p:nvSpPr>
          <p:spPr>
            <a:xfrm>
              <a:off x="7918232" y="2086298"/>
              <a:ext cx="243673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INSTRUMENT</a:t>
              </a:r>
            </a:p>
          </p:txBody>
        </p:sp>
        <p:grpSp>
          <p:nvGrpSpPr>
            <p:cNvPr id="50" name="Group 49">
              <a:extLst>
                <a:ext uri="{FF2B5EF4-FFF2-40B4-BE49-F238E27FC236}">
                  <a16:creationId xmlns:a16="http://schemas.microsoft.com/office/drawing/2014/main" id="{6AF67B03-26D3-42C0-E04A-024F5E375187}"/>
                </a:ext>
              </a:extLst>
            </p:cNvPr>
            <p:cNvGrpSpPr/>
            <p:nvPr/>
          </p:nvGrpSpPr>
          <p:grpSpPr>
            <a:xfrm>
              <a:off x="4370157" y="973209"/>
              <a:ext cx="4766440" cy="1113089"/>
              <a:chOff x="4370157" y="973209"/>
              <a:chExt cx="4766440" cy="1113089"/>
            </a:xfrm>
          </p:grpSpPr>
          <p:cxnSp>
            <p:nvCxnSpPr>
              <p:cNvPr id="16" name="Straight Arrow Connector 15">
                <a:extLst>
                  <a:ext uri="{FF2B5EF4-FFF2-40B4-BE49-F238E27FC236}">
                    <a16:creationId xmlns:a16="http://schemas.microsoft.com/office/drawing/2014/main" id="{6A21F9A5-31E5-2233-D5FC-A09226BD4DB9}"/>
                  </a:ext>
                </a:extLst>
              </p:cNvPr>
              <p:cNvCxnSpPr>
                <a:cxnSpLocks/>
                <a:stCxn id="9" idx="2"/>
                <a:endCxn id="2" idx="0"/>
              </p:cNvCxnSpPr>
              <p:nvPr/>
            </p:nvCxnSpPr>
            <p:spPr>
              <a:xfrm>
                <a:off x="4370157" y="973209"/>
                <a:ext cx="0"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9C1A3B01-AEBF-BD1D-3D9B-7D2459485AE5}"/>
                  </a:ext>
                </a:extLst>
              </p:cNvPr>
              <p:cNvCxnSpPr>
                <a:cxnSpLocks/>
                <a:stCxn id="10" idx="2"/>
                <a:endCxn id="8" idx="0"/>
              </p:cNvCxnSpPr>
              <p:nvPr/>
            </p:nvCxnSpPr>
            <p:spPr>
              <a:xfrm>
                <a:off x="6609440" y="973209"/>
                <a:ext cx="0"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CEEB4612-D029-E62A-1115-A5000A461027}"/>
                  </a:ext>
                </a:extLst>
              </p:cNvPr>
              <p:cNvCxnSpPr>
                <a:cxnSpLocks/>
                <a:stCxn id="4" idx="2"/>
                <a:endCxn id="11" idx="0"/>
              </p:cNvCxnSpPr>
              <p:nvPr/>
            </p:nvCxnSpPr>
            <p:spPr>
              <a:xfrm>
                <a:off x="9025102" y="973209"/>
                <a:ext cx="111495"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grpSp>
        <p:nvGrpSpPr>
          <p:cNvPr id="7195" name="Group 7194">
            <a:extLst>
              <a:ext uri="{FF2B5EF4-FFF2-40B4-BE49-F238E27FC236}">
                <a16:creationId xmlns:a16="http://schemas.microsoft.com/office/drawing/2014/main" id="{51EE9BF6-1C5E-B0A9-75ED-0D51CC87B8AE}"/>
              </a:ext>
            </a:extLst>
          </p:cNvPr>
          <p:cNvGrpSpPr/>
          <p:nvPr/>
        </p:nvGrpSpPr>
        <p:grpSpPr>
          <a:xfrm>
            <a:off x="3638944" y="2671073"/>
            <a:ext cx="5101818" cy="2042457"/>
            <a:chOff x="3638944" y="2671073"/>
            <a:chExt cx="5101818" cy="2042457"/>
          </a:xfrm>
        </p:grpSpPr>
        <p:sp>
          <p:nvSpPr>
            <p:cNvPr id="7186" name="TextBox 7185">
              <a:extLst>
                <a:ext uri="{FF2B5EF4-FFF2-40B4-BE49-F238E27FC236}">
                  <a16:creationId xmlns:a16="http://schemas.microsoft.com/office/drawing/2014/main" id="{F9415527-06FD-B109-7F56-B236FA95DE7A}"/>
                </a:ext>
              </a:extLst>
            </p:cNvPr>
            <p:cNvSpPr txBox="1"/>
            <p:nvPr/>
          </p:nvSpPr>
          <p:spPr>
            <a:xfrm>
              <a:off x="3638944" y="4128755"/>
              <a:ext cx="5101818"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Helvetica" pitchFamily="2" charset="0"/>
                </a:rPr>
                <a:t>The butter </a:t>
              </a:r>
              <a:r>
                <a:rPr lang="en-US" sz="3200" dirty="0">
                  <a:latin typeface="Helvetica" pitchFamily="2" charset="0"/>
                </a:rPr>
                <a:t>melted </a:t>
              </a:r>
              <a:r>
                <a:rPr lang="en-US" sz="3200" dirty="0">
                  <a:solidFill>
                    <a:srgbClr val="7030A0"/>
                  </a:solidFill>
                  <a:latin typeface="Helvetica" pitchFamily="2" charset="0"/>
                </a:rPr>
                <a:t>the chef</a:t>
              </a:r>
              <a:r>
                <a:rPr lang="en-US" sz="3200" dirty="0">
                  <a:latin typeface="Helvetica" pitchFamily="2" charset="0"/>
                </a:rPr>
                <a:t>.</a:t>
              </a:r>
            </a:p>
          </p:txBody>
        </p:sp>
        <p:sp>
          <p:nvSpPr>
            <p:cNvPr id="7187" name="Rounded Rectangle 7186">
              <a:extLst>
                <a:ext uri="{FF2B5EF4-FFF2-40B4-BE49-F238E27FC236}">
                  <a16:creationId xmlns:a16="http://schemas.microsoft.com/office/drawing/2014/main" id="{970A9BC6-96CF-CBA9-01C3-839D06FD6FC7}"/>
                </a:ext>
              </a:extLst>
            </p:cNvPr>
            <p:cNvSpPr/>
            <p:nvPr/>
          </p:nvSpPr>
          <p:spPr>
            <a:xfrm>
              <a:off x="4149078" y="3893575"/>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subject</a:t>
              </a:r>
            </a:p>
          </p:txBody>
        </p:sp>
        <p:sp>
          <p:nvSpPr>
            <p:cNvPr id="7188" name="Rounded Rectangle 7187">
              <a:extLst>
                <a:ext uri="{FF2B5EF4-FFF2-40B4-BE49-F238E27FC236}">
                  <a16:creationId xmlns:a16="http://schemas.microsoft.com/office/drawing/2014/main" id="{C00E51EA-1025-376F-B9C9-FE5FB9935857}"/>
                </a:ext>
              </a:extLst>
            </p:cNvPr>
            <p:cNvSpPr/>
            <p:nvPr/>
          </p:nvSpPr>
          <p:spPr>
            <a:xfrm>
              <a:off x="7122445" y="3886985"/>
              <a:ext cx="1284701" cy="294550"/>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onsolas" panose="020B0609020204030204" pitchFamily="49" charset="0"/>
                  <a:cs typeface="Consolas" panose="020B0609020204030204" pitchFamily="49" charset="0"/>
                </a:rPr>
                <a:t>object</a:t>
              </a:r>
            </a:p>
          </p:txBody>
        </p:sp>
        <p:cxnSp>
          <p:nvCxnSpPr>
            <p:cNvPr id="7189" name="Straight Arrow Connector 7188">
              <a:extLst>
                <a:ext uri="{FF2B5EF4-FFF2-40B4-BE49-F238E27FC236}">
                  <a16:creationId xmlns:a16="http://schemas.microsoft.com/office/drawing/2014/main" id="{2CE0DCB2-B31A-FDF9-FB2E-6F7B1C6782AF}"/>
                </a:ext>
              </a:extLst>
            </p:cNvPr>
            <p:cNvCxnSpPr>
              <a:cxnSpLocks/>
              <a:stCxn id="2" idx="2"/>
              <a:endCxn id="7188" idx="0"/>
            </p:cNvCxnSpPr>
            <p:nvPr/>
          </p:nvCxnSpPr>
          <p:spPr>
            <a:xfrm>
              <a:off x="4370157" y="2671073"/>
              <a:ext cx="3394639" cy="121591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7192" name="Straight Arrow Connector 7191">
              <a:extLst>
                <a:ext uri="{FF2B5EF4-FFF2-40B4-BE49-F238E27FC236}">
                  <a16:creationId xmlns:a16="http://schemas.microsoft.com/office/drawing/2014/main" id="{1719C5FF-841D-965C-0B3F-0B9FB7953B6B}"/>
                </a:ext>
              </a:extLst>
            </p:cNvPr>
            <p:cNvCxnSpPr>
              <a:cxnSpLocks/>
              <a:stCxn id="8" idx="2"/>
              <a:endCxn id="7187" idx="0"/>
            </p:cNvCxnSpPr>
            <p:nvPr/>
          </p:nvCxnSpPr>
          <p:spPr>
            <a:xfrm flipH="1">
              <a:off x="4791429" y="2671073"/>
              <a:ext cx="1818011" cy="122250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7198" name="TextBox 7197">
            <a:extLst>
              <a:ext uri="{FF2B5EF4-FFF2-40B4-BE49-F238E27FC236}">
                <a16:creationId xmlns:a16="http://schemas.microsoft.com/office/drawing/2014/main" id="{76EF76F6-F88F-7DED-4697-05EF61BF1C1D}"/>
              </a:ext>
            </a:extLst>
          </p:cNvPr>
          <p:cNvSpPr txBox="1"/>
          <p:nvPr/>
        </p:nvSpPr>
        <p:spPr>
          <a:xfrm>
            <a:off x="10033686" y="6357646"/>
            <a:ext cx="2005914" cy="276999"/>
          </a:xfrm>
          <a:prstGeom prst="rect">
            <a:avLst/>
          </a:prstGeom>
          <a:solidFill>
            <a:schemeClr val="bg1"/>
          </a:solidFill>
        </p:spPr>
        <p:txBody>
          <a:bodyPr wrap="square" rtlCol="0">
            <a:spAutoFit/>
          </a:bodyPr>
          <a:lstStyle/>
          <a:p>
            <a:pPr algn="r"/>
            <a:r>
              <a:rPr lang="en-US" sz="1200" dirty="0">
                <a:latin typeface="Helvetica" pitchFamily="2" charset="0"/>
              </a:rPr>
              <a:t>Fillmore 1970, Levin 1993</a:t>
            </a:r>
          </a:p>
        </p:txBody>
      </p:sp>
    </p:spTree>
    <p:extLst>
      <p:ext uri="{BB962C8B-B14F-4D97-AF65-F5344CB8AC3E}">
        <p14:creationId xmlns:p14="http://schemas.microsoft.com/office/powerpoint/2010/main" val="370040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7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1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18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7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3B7388-413E-F49B-FAC9-33B44628C865}"/>
              </a:ext>
            </a:extLst>
          </p:cNvPr>
          <p:cNvSpPr txBox="1"/>
          <p:nvPr/>
        </p:nvSpPr>
        <p:spPr>
          <a:xfrm>
            <a:off x="1846383" y="140678"/>
            <a:ext cx="8499231" cy="584775"/>
          </a:xfrm>
          <a:prstGeom prst="rect">
            <a:avLst/>
          </a:prstGeom>
          <a:noFill/>
        </p:spPr>
        <p:txBody>
          <a:bodyPr wrap="square" rtlCol="0">
            <a:spAutoFit/>
          </a:bodyPr>
          <a:lstStyle/>
          <a:p>
            <a:pPr algn="ctr"/>
            <a:r>
              <a:rPr lang="en-US" sz="3200" dirty="0">
                <a:latin typeface="Helvetica" pitchFamily="2" charset="0"/>
              </a:rPr>
              <a:t>I traveled from Rochester to Austin yesterday.</a:t>
            </a:r>
          </a:p>
        </p:txBody>
      </p:sp>
      <p:pic>
        <p:nvPicPr>
          <p:cNvPr id="8" name="Picture 7" descr="A map of the united states&#10;&#10;Description automatically generated">
            <a:extLst>
              <a:ext uri="{FF2B5EF4-FFF2-40B4-BE49-F238E27FC236}">
                <a16:creationId xmlns:a16="http://schemas.microsoft.com/office/drawing/2014/main" id="{70A1D859-AF63-138E-C4A6-BA669A7290BE}"/>
              </a:ext>
            </a:extLst>
          </p:cNvPr>
          <p:cNvPicPr>
            <a:picLocks noChangeAspect="1"/>
          </p:cNvPicPr>
          <p:nvPr/>
        </p:nvPicPr>
        <p:blipFill>
          <a:blip r:embed="rId2"/>
          <a:stretch>
            <a:fillRect/>
          </a:stretch>
        </p:blipFill>
        <p:spPr>
          <a:xfrm>
            <a:off x="2209798" y="620448"/>
            <a:ext cx="7772400" cy="6049984"/>
          </a:xfrm>
          <a:prstGeom prst="rect">
            <a:avLst/>
          </a:prstGeom>
        </p:spPr>
      </p:pic>
      <p:sp>
        <p:nvSpPr>
          <p:cNvPr id="9" name="Oval 8">
            <a:extLst>
              <a:ext uri="{FF2B5EF4-FFF2-40B4-BE49-F238E27FC236}">
                <a16:creationId xmlns:a16="http://schemas.microsoft.com/office/drawing/2014/main" id="{65183004-2EE2-0E75-B4D7-6978A1ADC2FC}"/>
              </a:ext>
            </a:extLst>
          </p:cNvPr>
          <p:cNvSpPr/>
          <p:nvPr/>
        </p:nvSpPr>
        <p:spPr>
          <a:xfrm>
            <a:off x="9308123" y="1008186"/>
            <a:ext cx="222739" cy="21101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C49EBD80-321A-5B73-5202-3A58CD42F109}"/>
              </a:ext>
            </a:extLst>
          </p:cNvPr>
          <p:cNvCxnSpPr>
            <a:cxnSpLocks/>
            <a:stCxn id="9" idx="3"/>
            <a:endCxn id="10" idx="7"/>
          </p:cNvCxnSpPr>
          <p:nvPr/>
        </p:nvCxnSpPr>
        <p:spPr>
          <a:xfrm flipH="1">
            <a:off x="2957957" y="1188299"/>
            <a:ext cx="6382785" cy="510444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FBBC392-778F-5A2A-796D-7625A66BFF7F}"/>
              </a:ext>
            </a:extLst>
          </p:cNvPr>
          <p:cNvSpPr/>
          <p:nvPr/>
        </p:nvSpPr>
        <p:spPr>
          <a:xfrm>
            <a:off x="2774782" y="6260123"/>
            <a:ext cx="214603" cy="22273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241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5811A01-0FA8-DB6C-C47C-6C60BAD1894F}"/>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0D3E185B-AAB6-B0EA-176D-BC96C3279759}"/>
              </a:ext>
            </a:extLst>
          </p:cNvPr>
          <p:cNvSpPr/>
          <p:nvPr/>
        </p:nvSpPr>
        <p:spPr>
          <a:xfrm>
            <a:off x="1757538" y="307704"/>
            <a:ext cx="1444755" cy="746234"/>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latin typeface="Consolas" panose="020B0609020204030204" pitchFamily="49" charset="0"/>
                <a:cs typeface="Consolas" panose="020B0609020204030204" pitchFamily="49" charset="0"/>
              </a:rPr>
              <a:t>MELT</a:t>
            </a:r>
          </a:p>
        </p:txBody>
      </p:sp>
      <p:grpSp>
        <p:nvGrpSpPr>
          <p:cNvPr id="52" name="Group 51">
            <a:extLst>
              <a:ext uri="{FF2B5EF4-FFF2-40B4-BE49-F238E27FC236}">
                <a16:creationId xmlns:a16="http://schemas.microsoft.com/office/drawing/2014/main" id="{80AFAAAD-80B7-21CB-B8B5-A21D2D632728}"/>
              </a:ext>
            </a:extLst>
          </p:cNvPr>
          <p:cNvGrpSpPr/>
          <p:nvPr/>
        </p:nvGrpSpPr>
        <p:grpSpPr>
          <a:xfrm>
            <a:off x="3439666" y="388434"/>
            <a:ext cx="6692306" cy="584775"/>
            <a:chOff x="3439666" y="388434"/>
            <a:chExt cx="6692306" cy="584775"/>
          </a:xfrm>
        </p:grpSpPr>
        <p:sp>
          <p:nvSpPr>
            <p:cNvPr id="9" name="TextBox 8">
              <a:extLst>
                <a:ext uri="{FF2B5EF4-FFF2-40B4-BE49-F238E27FC236}">
                  <a16:creationId xmlns:a16="http://schemas.microsoft.com/office/drawing/2014/main" id="{29CCF1D0-A4FD-C1BE-F22A-9F3FBBE5837D}"/>
                </a:ext>
              </a:extLst>
            </p:cNvPr>
            <p:cNvSpPr txBox="1"/>
            <p:nvPr/>
          </p:nvSpPr>
          <p:spPr>
            <a:xfrm>
              <a:off x="3439666" y="388434"/>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MELTER</a:t>
              </a:r>
            </a:p>
          </p:txBody>
        </p:sp>
        <p:sp>
          <p:nvSpPr>
            <p:cNvPr id="10" name="TextBox 9">
              <a:extLst>
                <a:ext uri="{FF2B5EF4-FFF2-40B4-BE49-F238E27FC236}">
                  <a16:creationId xmlns:a16="http://schemas.microsoft.com/office/drawing/2014/main" id="{F2DA181F-8FC9-E348-B70E-E66E7881405A}"/>
                </a:ext>
              </a:extLst>
            </p:cNvPr>
            <p:cNvSpPr txBox="1"/>
            <p:nvPr/>
          </p:nvSpPr>
          <p:spPr>
            <a:xfrm>
              <a:off x="5678949" y="388434"/>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MELTEE</a:t>
              </a:r>
            </a:p>
          </p:txBody>
        </p:sp>
        <p:sp>
          <p:nvSpPr>
            <p:cNvPr id="4" name="TextBox 3">
              <a:extLst>
                <a:ext uri="{FF2B5EF4-FFF2-40B4-BE49-F238E27FC236}">
                  <a16:creationId xmlns:a16="http://schemas.microsoft.com/office/drawing/2014/main" id="{D4CC6A2F-E97B-28D0-EED6-ACC2FCF6BCA0}"/>
                </a:ext>
              </a:extLst>
            </p:cNvPr>
            <p:cNvSpPr txBox="1"/>
            <p:nvPr/>
          </p:nvSpPr>
          <p:spPr>
            <a:xfrm>
              <a:off x="7918232" y="388434"/>
              <a:ext cx="221374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MELT-WITH</a:t>
              </a:r>
            </a:p>
          </p:txBody>
        </p:sp>
      </p:grpSp>
      <p:grpSp>
        <p:nvGrpSpPr>
          <p:cNvPr id="51" name="Group 50">
            <a:extLst>
              <a:ext uri="{FF2B5EF4-FFF2-40B4-BE49-F238E27FC236}">
                <a16:creationId xmlns:a16="http://schemas.microsoft.com/office/drawing/2014/main" id="{DE001F85-40A5-FABA-77F6-3DCCC9B0A86C}"/>
              </a:ext>
            </a:extLst>
          </p:cNvPr>
          <p:cNvGrpSpPr/>
          <p:nvPr/>
        </p:nvGrpSpPr>
        <p:grpSpPr>
          <a:xfrm>
            <a:off x="3439666" y="973209"/>
            <a:ext cx="6915296" cy="1697864"/>
            <a:chOff x="3439666" y="973209"/>
            <a:chExt cx="6915296" cy="1697864"/>
          </a:xfrm>
        </p:grpSpPr>
        <p:sp>
          <p:nvSpPr>
            <p:cNvPr id="2" name="TextBox 1">
              <a:extLst>
                <a:ext uri="{FF2B5EF4-FFF2-40B4-BE49-F238E27FC236}">
                  <a16:creationId xmlns:a16="http://schemas.microsoft.com/office/drawing/2014/main" id="{6D7C0711-B385-F957-E3DB-31EF852B1BB8}"/>
                </a:ext>
              </a:extLst>
            </p:cNvPr>
            <p:cNvSpPr txBox="1"/>
            <p:nvPr/>
          </p:nvSpPr>
          <p:spPr>
            <a:xfrm>
              <a:off x="3439666" y="2086298"/>
              <a:ext cx="1860981"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AGENT</a:t>
              </a:r>
            </a:p>
          </p:txBody>
        </p:sp>
        <p:sp>
          <p:nvSpPr>
            <p:cNvPr id="8" name="TextBox 7">
              <a:extLst>
                <a:ext uri="{FF2B5EF4-FFF2-40B4-BE49-F238E27FC236}">
                  <a16:creationId xmlns:a16="http://schemas.microsoft.com/office/drawing/2014/main" id="{8DD91BA3-0558-F565-331A-93C3AA81718F}"/>
                </a:ext>
              </a:extLst>
            </p:cNvPr>
            <p:cNvSpPr txBox="1"/>
            <p:nvPr/>
          </p:nvSpPr>
          <p:spPr>
            <a:xfrm>
              <a:off x="5678949" y="2086298"/>
              <a:ext cx="1860981"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PATIENT</a:t>
              </a:r>
            </a:p>
          </p:txBody>
        </p:sp>
        <p:sp>
          <p:nvSpPr>
            <p:cNvPr id="11" name="TextBox 10">
              <a:extLst>
                <a:ext uri="{FF2B5EF4-FFF2-40B4-BE49-F238E27FC236}">
                  <a16:creationId xmlns:a16="http://schemas.microsoft.com/office/drawing/2014/main" id="{4E7D0518-BC88-9546-B8BF-F538E3493446}"/>
                </a:ext>
              </a:extLst>
            </p:cNvPr>
            <p:cNvSpPr txBox="1"/>
            <p:nvPr/>
          </p:nvSpPr>
          <p:spPr>
            <a:xfrm>
              <a:off x="7918232" y="2086298"/>
              <a:ext cx="2436730"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INSTRUMENT</a:t>
              </a:r>
            </a:p>
          </p:txBody>
        </p:sp>
        <p:grpSp>
          <p:nvGrpSpPr>
            <p:cNvPr id="50" name="Group 49">
              <a:extLst>
                <a:ext uri="{FF2B5EF4-FFF2-40B4-BE49-F238E27FC236}">
                  <a16:creationId xmlns:a16="http://schemas.microsoft.com/office/drawing/2014/main" id="{6AF67B03-26D3-42C0-E04A-024F5E375187}"/>
                </a:ext>
              </a:extLst>
            </p:cNvPr>
            <p:cNvGrpSpPr/>
            <p:nvPr/>
          </p:nvGrpSpPr>
          <p:grpSpPr>
            <a:xfrm>
              <a:off x="4370157" y="973209"/>
              <a:ext cx="4766440" cy="1113089"/>
              <a:chOff x="4370157" y="973209"/>
              <a:chExt cx="4766440" cy="1113089"/>
            </a:xfrm>
          </p:grpSpPr>
          <p:cxnSp>
            <p:nvCxnSpPr>
              <p:cNvPr id="16" name="Straight Arrow Connector 15">
                <a:extLst>
                  <a:ext uri="{FF2B5EF4-FFF2-40B4-BE49-F238E27FC236}">
                    <a16:creationId xmlns:a16="http://schemas.microsoft.com/office/drawing/2014/main" id="{6A21F9A5-31E5-2233-D5FC-A09226BD4DB9}"/>
                  </a:ext>
                </a:extLst>
              </p:cNvPr>
              <p:cNvCxnSpPr>
                <a:cxnSpLocks/>
                <a:stCxn id="9" idx="2"/>
                <a:endCxn id="2" idx="0"/>
              </p:cNvCxnSpPr>
              <p:nvPr/>
            </p:nvCxnSpPr>
            <p:spPr>
              <a:xfrm>
                <a:off x="4370157" y="973209"/>
                <a:ext cx="0"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9C1A3B01-AEBF-BD1D-3D9B-7D2459485AE5}"/>
                  </a:ext>
                </a:extLst>
              </p:cNvPr>
              <p:cNvCxnSpPr>
                <a:cxnSpLocks/>
                <a:stCxn id="10" idx="2"/>
                <a:endCxn id="8" idx="0"/>
              </p:cNvCxnSpPr>
              <p:nvPr/>
            </p:nvCxnSpPr>
            <p:spPr>
              <a:xfrm>
                <a:off x="6609440" y="973209"/>
                <a:ext cx="0"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CEEB4612-D029-E62A-1115-A5000A461027}"/>
                  </a:ext>
                </a:extLst>
              </p:cNvPr>
              <p:cNvCxnSpPr>
                <a:cxnSpLocks/>
                <a:stCxn id="4" idx="2"/>
                <a:endCxn id="11" idx="0"/>
              </p:cNvCxnSpPr>
              <p:nvPr/>
            </p:nvCxnSpPr>
            <p:spPr>
              <a:xfrm>
                <a:off x="9025102" y="973209"/>
                <a:ext cx="111495" cy="111308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cxnSp>
        <p:nvCxnSpPr>
          <p:cNvPr id="7" name="Straight Arrow Connector 6">
            <a:extLst>
              <a:ext uri="{FF2B5EF4-FFF2-40B4-BE49-F238E27FC236}">
                <a16:creationId xmlns:a16="http://schemas.microsoft.com/office/drawing/2014/main" id="{4A07CB1C-99B1-C758-E77C-6B2887E63234}"/>
              </a:ext>
            </a:extLst>
          </p:cNvPr>
          <p:cNvCxnSpPr/>
          <p:nvPr/>
        </p:nvCxnSpPr>
        <p:spPr>
          <a:xfrm>
            <a:off x="2224216" y="1495168"/>
            <a:ext cx="1717589" cy="0"/>
          </a:xfrm>
          <a:prstGeom prst="straightConnector1">
            <a:avLst/>
          </a:prstGeom>
          <a:ln w="196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A1812F-0A16-4A86-4624-4EA30D9488EC}"/>
              </a:ext>
            </a:extLst>
          </p:cNvPr>
          <p:cNvSpPr txBox="1"/>
          <p:nvPr/>
        </p:nvSpPr>
        <p:spPr>
          <a:xfrm>
            <a:off x="3439666" y="3305600"/>
            <a:ext cx="6915296" cy="584775"/>
          </a:xfrm>
          <a:prstGeom prst="rect">
            <a:avLst/>
          </a:prstGeom>
          <a:solidFill>
            <a:schemeClr val="bg1"/>
          </a:solidFill>
        </p:spPr>
        <p:txBody>
          <a:bodyPr wrap="square" rtlCol="0">
            <a:spAutoFit/>
          </a:bodyPr>
          <a:lstStyle/>
          <a:p>
            <a:pPr algn="ctr"/>
            <a:r>
              <a:rPr lang="en-US" sz="3200" dirty="0">
                <a:solidFill>
                  <a:srgbClr val="7030A0"/>
                </a:solidFill>
                <a:latin typeface="Consolas" panose="020B0609020204030204" pitchFamily="49" charset="0"/>
                <a:cs typeface="Consolas" panose="020B0609020204030204" pitchFamily="49" charset="0"/>
              </a:rPr>
              <a:t>MELTER </a:t>
            </a:r>
            <a:r>
              <a:rPr lang="en-US" sz="3200" dirty="0">
                <a:latin typeface="Helvetica" pitchFamily="2" charset="0"/>
                <a:cs typeface="Consolas" panose="020B0609020204030204" pitchFamily="49" charset="0"/>
              </a:rPr>
              <a:t>is volitional in </a:t>
            </a:r>
            <a:r>
              <a:rPr lang="en-US" sz="3200" b="1" dirty="0">
                <a:latin typeface="Consolas" panose="020B0609020204030204" pitchFamily="49" charset="0"/>
                <a:cs typeface="Consolas" panose="020B0609020204030204" pitchFamily="49" charset="0"/>
              </a:rPr>
              <a:t>MELT</a:t>
            </a:r>
            <a:r>
              <a:rPr lang="en-US" sz="3200" dirty="0">
                <a:latin typeface="Helvetica" pitchFamily="2" charset="0"/>
              </a:rPr>
              <a:t>.</a:t>
            </a:r>
          </a:p>
        </p:txBody>
      </p:sp>
      <p:sp>
        <p:nvSpPr>
          <p:cNvPr id="15" name="TextBox 14">
            <a:extLst>
              <a:ext uri="{FF2B5EF4-FFF2-40B4-BE49-F238E27FC236}">
                <a16:creationId xmlns:a16="http://schemas.microsoft.com/office/drawing/2014/main" id="{147691D3-A721-AB7D-F8B1-17D00F55E5C7}"/>
              </a:ext>
            </a:extLst>
          </p:cNvPr>
          <p:cNvSpPr txBox="1"/>
          <p:nvPr/>
        </p:nvSpPr>
        <p:spPr>
          <a:xfrm>
            <a:off x="3439666" y="4126301"/>
            <a:ext cx="6915296" cy="584775"/>
          </a:xfrm>
          <a:prstGeom prst="rect">
            <a:avLst/>
          </a:prstGeom>
          <a:solidFill>
            <a:schemeClr val="bg1"/>
          </a:solidFill>
        </p:spPr>
        <p:txBody>
          <a:bodyPr wrap="square" rtlCol="0">
            <a:spAutoFit/>
          </a:bodyPr>
          <a:lstStyle/>
          <a:p>
            <a:pPr algn="ctr"/>
            <a:r>
              <a:rPr lang="en-US" sz="3200" dirty="0">
                <a:solidFill>
                  <a:schemeClr val="accent4">
                    <a:lumMod val="75000"/>
                  </a:schemeClr>
                </a:solidFill>
                <a:latin typeface="Consolas" panose="020B0609020204030204" pitchFamily="49" charset="0"/>
                <a:cs typeface="Consolas" panose="020B0609020204030204" pitchFamily="49" charset="0"/>
              </a:rPr>
              <a:t>MELTEE</a:t>
            </a:r>
            <a:r>
              <a:rPr lang="en-US" sz="3200" dirty="0">
                <a:solidFill>
                  <a:srgbClr val="7030A0"/>
                </a:solidFill>
                <a:latin typeface="Consolas" panose="020B0609020204030204" pitchFamily="49" charset="0"/>
                <a:cs typeface="Consolas" panose="020B0609020204030204" pitchFamily="49" charset="0"/>
              </a:rPr>
              <a:t> </a:t>
            </a:r>
            <a:r>
              <a:rPr lang="en-US" sz="3200" dirty="0">
                <a:latin typeface="Helvetica" pitchFamily="2" charset="0"/>
                <a:cs typeface="Consolas" panose="020B0609020204030204" pitchFamily="49" charset="0"/>
              </a:rPr>
              <a:t>changes in </a:t>
            </a:r>
            <a:r>
              <a:rPr lang="en-US" sz="3200" b="1" dirty="0">
                <a:latin typeface="Consolas" panose="020B0609020204030204" pitchFamily="49" charset="0"/>
                <a:cs typeface="Consolas" panose="020B0609020204030204" pitchFamily="49" charset="0"/>
              </a:rPr>
              <a:t>MELT</a:t>
            </a:r>
            <a:r>
              <a:rPr lang="en-US" sz="3200" dirty="0">
                <a:latin typeface="Helvetica" pitchFamily="2" charset="0"/>
              </a:rPr>
              <a:t>.</a:t>
            </a:r>
          </a:p>
        </p:txBody>
      </p:sp>
      <p:sp>
        <p:nvSpPr>
          <p:cNvPr id="18" name="TextBox 17">
            <a:extLst>
              <a:ext uri="{FF2B5EF4-FFF2-40B4-BE49-F238E27FC236}">
                <a16:creationId xmlns:a16="http://schemas.microsoft.com/office/drawing/2014/main" id="{A50ED8E2-0250-C0FA-4389-165ABDD15298}"/>
              </a:ext>
            </a:extLst>
          </p:cNvPr>
          <p:cNvSpPr txBox="1"/>
          <p:nvPr/>
        </p:nvSpPr>
        <p:spPr>
          <a:xfrm>
            <a:off x="3439666" y="4947002"/>
            <a:ext cx="6915296" cy="584775"/>
          </a:xfrm>
          <a:prstGeom prst="rect">
            <a:avLst/>
          </a:prstGeom>
          <a:solidFill>
            <a:schemeClr val="bg1"/>
          </a:solidFill>
        </p:spPr>
        <p:txBody>
          <a:bodyPr wrap="square" rtlCol="0">
            <a:spAutoFit/>
          </a:bodyPr>
          <a:lstStyle/>
          <a:p>
            <a:pPr algn="ctr"/>
            <a:r>
              <a:rPr lang="en-US" sz="3200" dirty="0">
                <a:solidFill>
                  <a:srgbClr val="C00000"/>
                </a:solidFill>
                <a:latin typeface="Consolas" panose="020B0609020204030204" pitchFamily="49" charset="0"/>
                <a:cs typeface="Consolas" panose="020B0609020204030204" pitchFamily="49" charset="0"/>
              </a:rPr>
              <a:t>MELT-WITH</a:t>
            </a:r>
            <a:r>
              <a:rPr lang="en-US" sz="3200" dirty="0">
                <a:solidFill>
                  <a:srgbClr val="7030A0"/>
                </a:solidFill>
                <a:latin typeface="Consolas" panose="020B0609020204030204" pitchFamily="49" charset="0"/>
                <a:cs typeface="Consolas" panose="020B0609020204030204" pitchFamily="49" charset="0"/>
              </a:rPr>
              <a:t> </a:t>
            </a:r>
            <a:r>
              <a:rPr lang="en-US" sz="3200" dirty="0">
                <a:latin typeface="Helvetica" pitchFamily="2" charset="0"/>
                <a:cs typeface="Consolas" panose="020B0609020204030204" pitchFamily="49" charset="0"/>
              </a:rPr>
              <a:t>is used to </a:t>
            </a:r>
            <a:r>
              <a:rPr lang="en-US" sz="3200" b="1" dirty="0">
                <a:latin typeface="Consolas" panose="020B0609020204030204" pitchFamily="49" charset="0"/>
                <a:cs typeface="Consolas" panose="020B0609020204030204" pitchFamily="49" charset="0"/>
              </a:rPr>
              <a:t>MELT</a:t>
            </a:r>
            <a:r>
              <a:rPr lang="en-US" sz="3200" dirty="0">
                <a:latin typeface="Helvetica" pitchFamily="2" charset="0"/>
              </a:rPr>
              <a:t>.</a:t>
            </a:r>
          </a:p>
        </p:txBody>
      </p:sp>
      <p:sp>
        <p:nvSpPr>
          <p:cNvPr id="19" name="TextBox 18">
            <a:extLst>
              <a:ext uri="{FF2B5EF4-FFF2-40B4-BE49-F238E27FC236}">
                <a16:creationId xmlns:a16="http://schemas.microsoft.com/office/drawing/2014/main" id="{74384B44-B77E-7631-966F-446BCAFD375A}"/>
              </a:ext>
            </a:extLst>
          </p:cNvPr>
          <p:cNvSpPr txBox="1"/>
          <p:nvPr/>
        </p:nvSpPr>
        <p:spPr>
          <a:xfrm>
            <a:off x="11046940" y="6357646"/>
            <a:ext cx="992659" cy="277932"/>
          </a:xfrm>
          <a:prstGeom prst="rect">
            <a:avLst/>
          </a:prstGeom>
          <a:solidFill>
            <a:schemeClr val="bg1"/>
          </a:solidFill>
        </p:spPr>
        <p:txBody>
          <a:bodyPr wrap="square" rtlCol="0">
            <a:spAutoFit/>
          </a:bodyPr>
          <a:lstStyle/>
          <a:p>
            <a:pPr algn="r"/>
            <a:r>
              <a:rPr lang="en-US" sz="1200" dirty="0">
                <a:latin typeface="Helvetica" pitchFamily="2" charset="0"/>
                <a:hlinkClick r:id="rId4"/>
              </a:rPr>
              <a:t>Dowty 1991</a:t>
            </a:r>
            <a:endParaRPr lang="en-US" sz="1200" dirty="0">
              <a:latin typeface="Helvetica" pitchFamily="2" charset="0"/>
            </a:endParaRPr>
          </a:p>
        </p:txBody>
      </p:sp>
    </p:spTree>
    <p:extLst>
      <p:ext uri="{BB962C8B-B14F-4D97-AF65-F5344CB8AC3E}">
        <p14:creationId xmlns:p14="http://schemas.microsoft.com/office/powerpoint/2010/main" val="151191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err="1">
                  <a:solidFill>
                    <a:schemeClr val="accent1">
                      <a:lumMod val="75000"/>
                    </a:schemeClr>
                  </a:solidFill>
                  <a:latin typeface="Helvetica" pitchFamily="2" charset="0"/>
                </a:rPr>
                <a:t>Dowty’s</a:t>
              </a:r>
              <a:r>
                <a:rPr lang="en-US" sz="3200" b="1" dirty="0">
                  <a:solidFill>
                    <a:schemeClr val="accent1">
                      <a:lumMod val="75000"/>
                    </a:schemeClr>
                  </a:solidFill>
                  <a:latin typeface="Helvetica" pitchFamily="2" charset="0"/>
                </a:rPr>
                <a:t> idea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Having more prototypically agentive properties compared to other roles makes a role more likely to map to </a:t>
              </a:r>
              <a:r>
                <a:rPr lang="en-US" sz="2800" dirty="0">
                  <a:latin typeface="Consolas" panose="020B0609020204030204" pitchFamily="49" charset="0"/>
                  <a:cs typeface="Consolas" panose="020B0609020204030204" pitchFamily="49" charset="0"/>
                </a:rPr>
                <a:t>SUBJ</a:t>
              </a:r>
              <a:r>
                <a:rPr lang="en-US" sz="2800" dirty="0">
                  <a:latin typeface="Helvetica" pitchFamily="2" charset="0"/>
                </a:rPr>
                <a:t>.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Upshot</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Inferences relevant to linking theory are probably ones humans tend to care a lot about.</a:t>
              </a:r>
            </a:p>
          </p:txBody>
        </p:sp>
      </p:grpSp>
    </p:spTree>
    <p:extLst>
      <p:ext uri="{BB962C8B-B14F-4D97-AF65-F5344CB8AC3E}">
        <p14:creationId xmlns:p14="http://schemas.microsoft.com/office/powerpoint/2010/main" val="180809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097F8B-34D3-3293-949D-BF334EA64CD3}"/>
              </a:ext>
            </a:extLst>
          </p:cNvPr>
          <p:cNvSpPr txBox="1"/>
          <p:nvPr/>
        </p:nvSpPr>
        <p:spPr>
          <a:xfrm>
            <a:off x="2455899" y="1304315"/>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caused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rPr>
              <a:t> to happen.</a:t>
            </a:r>
          </a:p>
        </p:txBody>
      </p:sp>
      <p:sp>
        <p:nvSpPr>
          <p:cNvPr id="4" name="TextBox 3">
            <a:extLst>
              <a:ext uri="{FF2B5EF4-FFF2-40B4-BE49-F238E27FC236}">
                <a16:creationId xmlns:a16="http://schemas.microsoft.com/office/drawing/2014/main" id="{369019EB-FF7B-441E-BF72-F102C7E2E0B5}"/>
              </a:ext>
            </a:extLst>
          </p:cNvPr>
          <p:cNvSpPr txBox="1"/>
          <p:nvPr/>
        </p:nvSpPr>
        <p:spPr>
          <a:xfrm>
            <a:off x="2451781" y="934983"/>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5" name="TextBox 4">
            <a:extLst>
              <a:ext uri="{FF2B5EF4-FFF2-40B4-BE49-F238E27FC236}">
                <a16:creationId xmlns:a16="http://schemas.microsoft.com/office/drawing/2014/main" id="{18D6C9B4-F988-D6B3-77A3-F59DBC92C1F1}"/>
              </a:ext>
            </a:extLst>
          </p:cNvPr>
          <p:cNvSpPr txBox="1"/>
          <p:nvPr/>
        </p:nvSpPr>
        <p:spPr>
          <a:xfrm>
            <a:off x="2460017" y="1673647"/>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was aware of being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6" name="TextBox 5">
            <a:extLst>
              <a:ext uri="{FF2B5EF4-FFF2-40B4-BE49-F238E27FC236}">
                <a16:creationId xmlns:a16="http://schemas.microsoft.com/office/drawing/2014/main" id="{8815192A-5316-B73A-4F2E-483BD5CE8975}"/>
              </a:ext>
            </a:extLst>
          </p:cNvPr>
          <p:cNvSpPr txBox="1"/>
          <p:nvPr/>
        </p:nvSpPr>
        <p:spPr>
          <a:xfrm>
            <a:off x="2447663" y="2042979"/>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changed location during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8" name="TextBox 7">
            <a:extLst>
              <a:ext uri="{FF2B5EF4-FFF2-40B4-BE49-F238E27FC236}">
                <a16:creationId xmlns:a16="http://schemas.microsoft.com/office/drawing/2014/main" id="{D24D5414-0B88-F605-AA1B-98B3DEA419B6}"/>
              </a:ext>
            </a:extLst>
          </p:cNvPr>
          <p:cNvSpPr txBox="1"/>
          <p:nvPr/>
        </p:nvSpPr>
        <p:spPr>
          <a:xfrm>
            <a:off x="2447663" y="2409360"/>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existed before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 began</a:t>
            </a:r>
            <a:r>
              <a:rPr lang="en-US" dirty="0">
                <a:latin typeface="Helvetica" pitchFamily="2" charset="0"/>
              </a:rPr>
              <a:t>.</a:t>
            </a:r>
          </a:p>
        </p:txBody>
      </p:sp>
      <p:sp>
        <p:nvSpPr>
          <p:cNvPr id="9" name="TextBox 8">
            <a:extLst>
              <a:ext uri="{FF2B5EF4-FFF2-40B4-BE49-F238E27FC236}">
                <a16:creationId xmlns:a16="http://schemas.microsoft.com/office/drawing/2014/main" id="{23A62FC1-4F3F-7973-3D28-5D7A75C761B0}"/>
              </a:ext>
            </a:extLst>
          </p:cNvPr>
          <p:cNvSpPr txBox="1"/>
          <p:nvPr/>
        </p:nvSpPr>
        <p:spPr>
          <a:xfrm>
            <a:off x="2447663" y="2778692"/>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existed during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rPr>
              <a:t>.</a:t>
            </a:r>
          </a:p>
        </p:txBody>
      </p:sp>
      <p:sp>
        <p:nvSpPr>
          <p:cNvPr id="10" name="TextBox 9">
            <a:extLst>
              <a:ext uri="{FF2B5EF4-FFF2-40B4-BE49-F238E27FC236}">
                <a16:creationId xmlns:a16="http://schemas.microsoft.com/office/drawing/2014/main" id="{31FEC9F2-0A63-5F3A-2E6F-399885F062A7}"/>
              </a:ext>
            </a:extLst>
          </p:cNvPr>
          <p:cNvSpPr txBox="1"/>
          <p:nvPr/>
        </p:nvSpPr>
        <p:spPr>
          <a:xfrm>
            <a:off x="2447663" y="3161096"/>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existed after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 stopped.</a:t>
            </a:r>
            <a:endParaRPr lang="en-US" dirty="0">
              <a:latin typeface="Helvetica" pitchFamily="2" charset="0"/>
            </a:endParaRPr>
          </a:p>
        </p:txBody>
      </p:sp>
      <p:sp>
        <p:nvSpPr>
          <p:cNvPr id="11" name="TextBox 10">
            <a:extLst>
              <a:ext uri="{FF2B5EF4-FFF2-40B4-BE49-F238E27FC236}">
                <a16:creationId xmlns:a16="http://schemas.microsoft.com/office/drawing/2014/main" id="{5F11DD0F-FA6D-5019-4C8B-51D88ACF0252}"/>
              </a:ext>
            </a:extLst>
          </p:cNvPr>
          <p:cNvSpPr txBox="1"/>
          <p:nvPr/>
        </p:nvSpPr>
        <p:spPr>
          <a:xfrm>
            <a:off x="2447663" y="3529124"/>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changed possession during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2" name="TextBox 11">
            <a:extLst>
              <a:ext uri="{FF2B5EF4-FFF2-40B4-BE49-F238E27FC236}">
                <a16:creationId xmlns:a16="http://schemas.microsoft.com/office/drawing/2014/main" id="{478EE595-2232-567E-38BA-F997877BF765}"/>
              </a:ext>
            </a:extLst>
          </p:cNvPr>
          <p:cNvSpPr txBox="1"/>
          <p:nvPr/>
        </p:nvSpPr>
        <p:spPr>
          <a:xfrm>
            <a:off x="2447663" y="3885250"/>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was used in carrying out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3" name="TextBox 12">
            <a:extLst>
              <a:ext uri="{FF2B5EF4-FFF2-40B4-BE49-F238E27FC236}">
                <a16:creationId xmlns:a16="http://schemas.microsoft.com/office/drawing/2014/main" id="{3BF2E961-D756-308A-5E22-740474AC3AA4}"/>
              </a:ext>
            </a:extLst>
          </p:cNvPr>
          <p:cNvSpPr txBox="1"/>
          <p:nvPr/>
        </p:nvSpPr>
        <p:spPr>
          <a:xfrm>
            <a:off x="2447662" y="4266980"/>
            <a:ext cx="8685769"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was changed or somehow altered during or by the end of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4" name="TextBox 13">
            <a:extLst>
              <a:ext uri="{FF2B5EF4-FFF2-40B4-BE49-F238E27FC236}">
                <a16:creationId xmlns:a16="http://schemas.microsoft.com/office/drawing/2014/main" id="{3AD66A59-E3FF-98F2-C815-A78F04B1F26F}"/>
              </a:ext>
            </a:extLst>
          </p:cNvPr>
          <p:cNvSpPr txBox="1"/>
          <p:nvPr/>
        </p:nvSpPr>
        <p:spPr>
          <a:xfrm>
            <a:off x="2447661" y="4634941"/>
            <a:ext cx="7178249"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rPr>
              <a:t> happened for the benefit of </a:t>
            </a:r>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5" name="TextBox 14">
            <a:extLst>
              <a:ext uri="{FF2B5EF4-FFF2-40B4-BE49-F238E27FC236}">
                <a16:creationId xmlns:a16="http://schemas.microsoft.com/office/drawing/2014/main" id="{A3C56518-A8DD-CDA8-8321-23003D1C612E}"/>
              </a:ext>
            </a:extLst>
          </p:cNvPr>
          <p:cNvSpPr txBox="1"/>
          <p:nvPr/>
        </p:nvSpPr>
        <p:spPr>
          <a:xfrm>
            <a:off x="2447660" y="5356943"/>
            <a:ext cx="7178249" cy="369332"/>
          </a:xfrm>
          <a:prstGeom prst="rect">
            <a:avLst/>
          </a:prstGeom>
          <a:noFill/>
        </p:spPr>
        <p:txBody>
          <a:bodyPr wrap="square">
            <a:spAutoFit/>
          </a:bodyPr>
          <a:lstStyle/>
          <a:p>
            <a:r>
              <a:rPr lang="en-US" dirty="0">
                <a:latin typeface="Helvetica" pitchFamily="2" charset="0"/>
              </a:rPr>
              <a:t>Only a part or portion of </a:t>
            </a:r>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cs typeface="Consolas" panose="020B0609020204030204" pitchFamily="49" charset="0"/>
              </a:rPr>
              <a:t> </a:t>
            </a:r>
            <a:r>
              <a:rPr lang="en-US" dirty="0">
                <a:latin typeface="Helvetica" pitchFamily="2" charset="0"/>
              </a:rPr>
              <a:t>was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6" name="TextBox 15">
            <a:extLst>
              <a:ext uri="{FF2B5EF4-FFF2-40B4-BE49-F238E27FC236}">
                <a16:creationId xmlns:a16="http://schemas.microsoft.com/office/drawing/2014/main" id="{409A51FB-2A18-AE0E-D0FA-29E7499F78F4}"/>
              </a:ext>
            </a:extLst>
          </p:cNvPr>
          <p:cNvSpPr txBox="1"/>
          <p:nvPr/>
        </p:nvSpPr>
        <p:spPr>
          <a:xfrm>
            <a:off x="2941933" y="5002902"/>
            <a:ext cx="7178249" cy="369332"/>
          </a:xfrm>
          <a:prstGeom prst="rect">
            <a:avLst/>
          </a:prstGeom>
          <a:noFill/>
        </p:spPr>
        <p:txBody>
          <a:bodyPr wrap="square">
            <a:spAutoFit/>
          </a:bodyPr>
          <a:lstStyle/>
          <a:p>
            <a:r>
              <a:rPr lang="en-US" dirty="0">
                <a:latin typeface="Helvetica" pitchFamily="2" charset="0"/>
              </a:rPr>
              <a:t>The change in</a:t>
            </a:r>
            <a:r>
              <a:rPr lang="en-US" dirty="0">
                <a:solidFill>
                  <a:schemeClr val="accent1">
                    <a:lumMod val="75000"/>
                  </a:schemeClr>
                </a:solidFill>
                <a:latin typeface="Helvetica" pitchFamily="2" charset="0"/>
              </a:rPr>
              <a:t> </a:t>
            </a:r>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solidFill>
                  <a:schemeClr val="accent1">
                    <a:lumMod val="75000"/>
                  </a:schemeClr>
                </a:solidFill>
                <a:latin typeface="Helvetica" pitchFamily="2" charset="0"/>
                <a:cs typeface="Consolas" panose="020B0609020204030204" pitchFamily="49" charset="0"/>
              </a:rPr>
              <a:t> </a:t>
            </a:r>
            <a:r>
              <a:rPr lang="en-US" dirty="0">
                <a:latin typeface="Helvetica" pitchFamily="2" charset="0"/>
              </a:rPr>
              <a:t>happened throughout the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17" name="TextBox 16">
            <a:extLst>
              <a:ext uri="{FF2B5EF4-FFF2-40B4-BE49-F238E27FC236}">
                <a16:creationId xmlns:a16="http://schemas.microsoft.com/office/drawing/2014/main" id="{F0295F18-6ABF-F73A-460F-B44F71BF6222}"/>
              </a:ext>
            </a:extLst>
          </p:cNvPr>
          <p:cNvSpPr txBox="1"/>
          <p:nvPr/>
        </p:nvSpPr>
        <p:spPr>
          <a:xfrm>
            <a:off x="8229601" y="6382361"/>
            <a:ext cx="3810000" cy="276999"/>
          </a:xfrm>
          <a:prstGeom prst="rect">
            <a:avLst/>
          </a:prstGeom>
          <a:noFill/>
        </p:spPr>
        <p:txBody>
          <a:bodyPr wrap="square" rtlCol="0">
            <a:spAutoFit/>
          </a:bodyPr>
          <a:lstStyle/>
          <a:p>
            <a:pPr algn="r"/>
            <a:r>
              <a:rPr lang="en-US" sz="1200" dirty="0">
                <a:latin typeface="Helvetica" pitchFamily="2" charset="0"/>
                <a:hlinkClick r:id="rId2"/>
              </a:rPr>
              <a:t>Dowty 1991</a:t>
            </a:r>
            <a:r>
              <a:rPr lang="en-US" sz="1200" dirty="0">
                <a:latin typeface="Helvetica" pitchFamily="2" charset="0"/>
              </a:rPr>
              <a:t>, </a:t>
            </a:r>
            <a:r>
              <a:rPr lang="en-US" sz="1200" dirty="0">
                <a:latin typeface="Helvetica" pitchFamily="2" charset="0"/>
                <a:hlinkClick r:id="rId3"/>
              </a:rPr>
              <a:t>Reisinger et al. 2015</a:t>
            </a:r>
            <a:r>
              <a:rPr lang="en-US" sz="1200" dirty="0">
                <a:latin typeface="Helvetica" pitchFamily="2" charset="0"/>
              </a:rPr>
              <a:t>, </a:t>
            </a:r>
            <a:r>
              <a:rPr lang="en-US" sz="1200" dirty="0">
                <a:latin typeface="Helvetica" pitchFamily="2" charset="0"/>
                <a:hlinkClick r:id="rId4"/>
              </a:rPr>
              <a:t>White et al. 2016</a:t>
            </a:r>
            <a:endParaRPr lang="en-US" sz="1200" dirty="0">
              <a:latin typeface="Helvetica" pitchFamily="2" charset="0"/>
            </a:endParaRPr>
          </a:p>
        </p:txBody>
      </p:sp>
      <p:grpSp>
        <p:nvGrpSpPr>
          <p:cNvPr id="20" name="Group 19">
            <a:extLst>
              <a:ext uri="{FF2B5EF4-FFF2-40B4-BE49-F238E27FC236}">
                <a16:creationId xmlns:a16="http://schemas.microsoft.com/office/drawing/2014/main" id="{9EFBBD7B-767A-ED90-F8BF-2E0655F0DE3A}"/>
              </a:ext>
            </a:extLst>
          </p:cNvPr>
          <p:cNvGrpSpPr/>
          <p:nvPr/>
        </p:nvGrpSpPr>
        <p:grpSpPr>
          <a:xfrm>
            <a:off x="773844" y="970681"/>
            <a:ext cx="1586297" cy="1829389"/>
            <a:chOff x="773844" y="970681"/>
            <a:chExt cx="1586297" cy="1829389"/>
          </a:xfrm>
        </p:grpSpPr>
        <p:sp>
          <p:nvSpPr>
            <p:cNvPr id="18" name="Left Brace 17">
              <a:extLst>
                <a:ext uri="{FF2B5EF4-FFF2-40B4-BE49-F238E27FC236}">
                  <a16:creationId xmlns:a16="http://schemas.microsoft.com/office/drawing/2014/main" id="{71F63891-9F56-78E5-AF6A-6D2A3D686337}"/>
                </a:ext>
              </a:extLst>
            </p:cNvPr>
            <p:cNvSpPr/>
            <p:nvPr/>
          </p:nvSpPr>
          <p:spPr>
            <a:xfrm>
              <a:off x="2236573" y="970681"/>
              <a:ext cx="123568" cy="1829389"/>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B363EFD3-03A5-437B-454D-71D8367E81D6}"/>
                </a:ext>
              </a:extLst>
            </p:cNvPr>
            <p:cNvSpPr txBox="1"/>
            <p:nvPr/>
          </p:nvSpPr>
          <p:spPr>
            <a:xfrm>
              <a:off x="773844" y="1688352"/>
              <a:ext cx="1371089" cy="369332"/>
            </a:xfrm>
            <a:prstGeom prst="rect">
              <a:avLst/>
            </a:prstGeom>
            <a:noFill/>
          </p:spPr>
          <p:txBody>
            <a:bodyPr wrap="square" rtlCol="0">
              <a:spAutoFit/>
            </a:bodyPr>
            <a:lstStyle/>
            <a:p>
              <a:r>
                <a:rPr lang="en-US" dirty="0" err="1">
                  <a:latin typeface="Helvetica" pitchFamily="2" charset="0"/>
                </a:rPr>
                <a:t>Protoagent</a:t>
              </a:r>
              <a:endParaRPr lang="en-US" dirty="0">
                <a:latin typeface="Helvetica" pitchFamily="2" charset="0"/>
              </a:endParaRPr>
            </a:p>
          </p:txBody>
        </p:sp>
      </p:grpSp>
      <p:grpSp>
        <p:nvGrpSpPr>
          <p:cNvPr id="21" name="Group 20">
            <a:extLst>
              <a:ext uri="{FF2B5EF4-FFF2-40B4-BE49-F238E27FC236}">
                <a16:creationId xmlns:a16="http://schemas.microsoft.com/office/drawing/2014/main" id="{B3DD4E77-E387-346E-FEBC-1D843D94268A}"/>
              </a:ext>
            </a:extLst>
          </p:cNvPr>
          <p:cNvGrpSpPr/>
          <p:nvPr/>
        </p:nvGrpSpPr>
        <p:grpSpPr>
          <a:xfrm>
            <a:off x="782085" y="3620529"/>
            <a:ext cx="1586297" cy="2105745"/>
            <a:chOff x="773844" y="1048365"/>
            <a:chExt cx="1586297" cy="2105745"/>
          </a:xfrm>
        </p:grpSpPr>
        <p:sp>
          <p:nvSpPr>
            <p:cNvPr id="22" name="Left Brace 21">
              <a:extLst>
                <a:ext uri="{FF2B5EF4-FFF2-40B4-BE49-F238E27FC236}">
                  <a16:creationId xmlns:a16="http://schemas.microsoft.com/office/drawing/2014/main" id="{CFF87927-4DE9-EFEF-6CD4-B082A91F51F9}"/>
                </a:ext>
              </a:extLst>
            </p:cNvPr>
            <p:cNvSpPr/>
            <p:nvPr/>
          </p:nvSpPr>
          <p:spPr>
            <a:xfrm>
              <a:off x="2241709" y="1048365"/>
              <a:ext cx="118432" cy="2105745"/>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3C774A05-B415-F661-E9B6-617DC84249AD}"/>
                </a:ext>
              </a:extLst>
            </p:cNvPr>
            <p:cNvSpPr txBox="1"/>
            <p:nvPr/>
          </p:nvSpPr>
          <p:spPr>
            <a:xfrm>
              <a:off x="773844" y="1887434"/>
              <a:ext cx="1467864" cy="369332"/>
            </a:xfrm>
            <a:prstGeom prst="rect">
              <a:avLst/>
            </a:prstGeom>
            <a:noFill/>
          </p:spPr>
          <p:txBody>
            <a:bodyPr wrap="square" rtlCol="0">
              <a:spAutoFit/>
            </a:bodyPr>
            <a:lstStyle/>
            <a:p>
              <a:r>
                <a:rPr lang="en-US" dirty="0" err="1">
                  <a:latin typeface="Helvetica" pitchFamily="2" charset="0"/>
                </a:rPr>
                <a:t>Protopatient</a:t>
              </a:r>
              <a:endParaRPr lang="en-US" dirty="0">
                <a:latin typeface="Helvetica" pitchFamily="2" charset="0"/>
              </a:endParaRPr>
            </a:p>
          </p:txBody>
        </p:sp>
      </p:grpSp>
    </p:spTree>
    <p:extLst>
      <p:ext uri="{BB962C8B-B14F-4D97-AF65-F5344CB8AC3E}">
        <p14:creationId xmlns:p14="http://schemas.microsoft.com/office/powerpoint/2010/main" val="2242838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94C09C-BDE6-89F5-D2ED-C6D05153C7C0}"/>
              </a:ext>
            </a:extLst>
          </p:cNvPr>
          <p:cNvGrpSpPr/>
          <p:nvPr/>
        </p:nvGrpSpPr>
        <p:grpSpPr>
          <a:xfrm>
            <a:off x="1447800" y="1597731"/>
            <a:ext cx="9296400" cy="1107995"/>
            <a:chOff x="1447800" y="1597731"/>
            <a:chExt cx="9296400" cy="1107995"/>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Two steps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523220"/>
            </a:xfrm>
            <a:prstGeom prst="rect">
              <a:avLst/>
            </a:prstGeom>
            <a:noFill/>
          </p:spPr>
          <p:txBody>
            <a:bodyPr wrap="square" rtlCol="0">
              <a:spAutoFit/>
            </a:bodyPr>
            <a:lstStyle/>
            <a:p>
              <a:pPr marL="514350" indent="-514350">
                <a:buAutoNum type="arabicPeriod"/>
              </a:pPr>
              <a:r>
                <a:rPr lang="en-US" sz="2800" dirty="0">
                  <a:latin typeface="Helvetica" pitchFamily="2" charset="0"/>
                </a:rPr>
                <a:t>Find relevant </a:t>
              </a:r>
              <a:r>
                <a:rPr lang="en-US" sz="2800" dirty="0">
                  <a:solidFill>
                    <a:schemeClr val="accent2">
                      <a:lumMod val="75000"/>
                    </a:schemeClr>
                  </a:solidFill>
                  <a:latin typeface="Consolas" panose="020B0609020204030204" pitchFamily="49" charset="0"/>
                  <a:cs typeface="Consolas" panose="020B0609020204030204" pitchFamily="49" charset="0"/>
                </a:rPr>
                <a:t>SITUATION</a:t>
              </a:r>
              <a:r>
                <a:rPr lang="en-US" sz="2800" dirty="0">
                  <a:latin typeface="Helvetica" pitchFamily="2" charset="0"/>
                </a:rPr>
                <a:t>-</a:t>
              </a:r>
              <a:r>
                <a:rPr lang="en-US" sz="2800" dirty="0">
                  <a:solidFill>
                    <a:schemeClr val="accent1">
                      <a:lumMod val="75000"/>
                    </a:schemeClr>
                  </a:solidFill>
                  <a:latin typeface="Consolas" panose="020B0609020204030204" pitchFamily="49" charset="0"/>
                  <a:cs typeface="Consolas" panose="020B0609020204030204" pitchFamily="49" charset="0"/>
                </a:rPr>
                <a:t>PARTICIPANT</a:t>
              </a:r>
              <a:r>
                <a:rPr lang="en-US" sz="2800" dirty="0">
                  <a:latin typeface="Helvetica" pitchFamily="2" charset="0"/>
                </a:rPr>
                <a:t> pairs.</a:t>
              </a:r>
            </a:p>
          </p:txBody>
        </p:sp>
      </p:grpSp>
    </p:spTree>
    <p:extLst>
      <p:ext uri="{BB962C8B-B14F-4D97-AF65-F5344CB8AC3E}">
        <p14:creationId xmlns:p14="http://schemas.microsoft.com/office/powerpoint/2010/main" val="1696468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9D9B1-F403-4542-88AE-99221049E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6048"/>
            <a:ext cx="12192000" cy="380374"/>
          </a:xfrm>
          <a:prstGeom prst="rect">
            <a:avLst/>
          </a:prstGeom>
        </p:spPr>
      </p:pic>
      <p:sp>
        <p:nvSpPr>
          <p:cNvPr id="2" name="TextBox 1">
            <a:extLst>
              <a:ext uri="{FF2B5EF4-FFF2-40B4-BE49-F238E27FC236}">
                <a16:creationId xmlns:a16="http://schemas.microsoft.com/office/drawing/2014/main" id="{E8CC70AA-B69E-F434-4B5F-697BEA76F244}"/>
              </a:ext>
            </a:extLst>
          </p:cNvPr>
          <p:cNvSpPr txBox="1"/>
          <p:nvPr/>
        </p:nvSpPr>
        <p:spPr>
          <a:xfrm>
            <a:off x="8810369" y="6382361"/>
            <a:ext cx="3229232" cy="276999"/>
          </a:xfrm>
          <a:prstGeom prst="rect">
            <a:avLst/>
          </a:prstGeom>
          <a:noFill/>
        </p:spPr>
        <p:txBody>
          <a:bodyPr wrap="square" rtlCol="0">
            <a:spAutoFit/>
          </a:bodyPr>
          <a:lstStyle/>
          <a:p>
            <a:pPr algn="r"/>
            <a:r>
              <a:rPr lang="en-US" sz="1200" dirty="0">
                <a:latin typeface="Helvetica" pitchFamily="2" charset="0"/>
                <a:hlinkClick r:id="rId3"/>
              </a:rPr>
              <a:t>White et al. 2016</a:t>
            </a:r>
            <a:r>
              <a:rPr lang="en-US" sz="1200" dirty="0">
                <a:latin typeface="Helvetica" pitchFamily="2" charset="0"/>
              </a:rPr>
              <a:t>, </a:t>
            </a:r>
            <a:r>
              <a:rPr lang="en-US" sz="1200" dirty="0">
                <a:latin typeface="Helvetica" pitchFamily="2" charset="0"/>
                <a:hlinkClick r:id="rId4"/>
              </a:rPr>
              <a:t>2020</a:t>
            </a:r>
            <a:r>
              <a:rPr lang="en-US" sz="1200" dirty="0">
                <a:latin typeface="Helvetica" pitchFamily="2" charset="0"/>
              </a:rPr>
              <a:t>, </a:t>
            </a:r>
            <a:r>
              <a:rPr lang="en-US" sz="1200" dirty="0">
                <a:latin typeface="Helvetica" pitchFamily="2" charset="0"/>
                <a:hlinkClick r:id="rId5"/>
              </a:rPr>
              <a:t>Zhang et al. 2017</a:t>
            </a:r>
            <a:endParaRPr lang="en-US" sz="1200" dirty="0">
              <a:latin typeface="Helvetica" pitchFamily="2" charset="0"/>
            </a:endParaRPr>
          </a:p>
        </p:txBody>
      </p:sp>
      <p:sp>
        <p:nvSpPr>
          <p:cNvPr id="29" name="TextBox 28">
            <a:extLst>
              <a:ext uri="{FF2B5EF4-FFF2-40B4-BE49-F238E27FC236}">
                <a16:creationId xmlns:a16="http://schemas.microsoft.com/office/drawing/2014/main" id="{4F5695AD-3B2D-AB7D-8786-E41E358DBAF2}"/>
              </a:ext>
            </a:extLst>
          </p:cNvPr>
          <p:cNvSpPr txBox="1"/>
          <p:nvPr/>
        </p:nvSpPr>
        <p:spPr>
          <a:xfrm>
            <a:off x="2451781" y="934983"/>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1" name="TextBox 30">
            <a:extLst>
              <a:ext uri="{FF2B5EF4-FFF2-40B4-BE49-F238E27FC236}">
                <a16:creationId xmlns:a16="http://schemas.microsoft.com/office/drawing/2014/main" id="{69BD1F24-A0E2-FF03-7F4C-5CCF103DE5DD}"/>
              </a:ext>
            </a:extLst>
          </p:cNvPr>
          <p:cNvSpPr txBox="1"/>
          <p:nvPr/>
        </p:nvSpPr>
        <p:spPr>
          <a:xfrm>
            <a:off x="2451781" y="2123980"/>
            <a:ext cx="4468003"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Bush</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the asking</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0" name="TextBox 29">
            <a:extLst>
              <a:ext uri="{FF2B5EF4-FFF2-40B4-BE49-F238E27FC236}">
                <a16:creationId xmlns:a16="http://schemas.microsoft.com/office/drawing/2014/main" id="{8C5E8638-FC0E-FF7D-7A02-5A627AA26EF2}"/>
              </a:ext>
            </a:extLst>
          </p:cNvPr>
          <p:cNvSpPr txBox="1"/>
          <p:nvPr/>
        </p:nvSpPr>
        <p:spPr>
          <a:xfrm>
            <a:off x="2451781" y="1754648"/>
            <a:ext cx="4764565"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Hiller</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the asking</a:t>
            </a:r>
            <a:r>
              <a:rPr lang="en-US" dirty="0">
                <a:latin typeface="Helvetica" pitchFamily="2" charset="0"/>
                <a:cs typeface="Consolas" panose="020B0609020204030204" pitchFamily="49" charset="0"/>
              </a:rPr>
              <a:t>.</a:t>
            </a:r>
            <a:endParaRPr lang="en-US" dirty="0">
              <a:latin typeface="Helvetica" pitchFamily="2" charset="0"/>
            </a:endParaRPr>
          </a:p>
        </p:txBody>
      </p:sp>
      <p:grpSp>
        <p:nvGrpSpPr>
          <p:cNvPr id="48" name="Group 47">
            <a:extLst>
              <a:ext uri="{FF2B5EF4-FFF2-40B4-BE49-F238E27FC236}">
                <a16:creationId xmlns:a16="http://schemas.microsoft.com/office/drawing/2014/main" id="{B1B27838-D6EF-0964-510B-54CD143EACD2}"/>
              </a:ext>
            </a:extLst>
          </p:cNvPr>
          <p:cNvGrpSpPr/>
          <p:nvPr/>
        </p:nvGrpSpPr>
        <p:grpSpPr>
          <a:xfrm>
            <a:off x="284205" y="1939314"/>
            <a:ext cx="6932142" cy="3756943"/>
            <a:chOff x="284205" y="1939314"/>
            <a:chExt cx="6932142" cy="3756943"/>
          </a:xfrm>
        </p:grpSpPr>
        <p:grpSp>
          <p:nvGrpSpPr>
            <p:cNvPr id="43" name="Group 42">
              <a:extLst>
                <a:ext uri="{FF2B5EF4-FFF2-40B4-BE49-F238E27FC236}">
                  <a16:creationId xmlns:a16="http://schemas.microsoft.com/office/drawing/2014/main" id="{8E2B467C-37F7-7590-125C-4BE2B5F0A84D}"/>
                </a:ext>
              </a:extLst>
            </p:cNvPr>
            <p:cNvGrpSpPr/>
            <p:nvPr/>
          </p:nvGrpSpPr>
          <p:grpSpPr>
            <a:xfrm>
              <a:off x="284205" y="1939315"/>
              <a:ext cx="2167575" cy="3747107"/>
              <a:chOff x="284205" y="1939315"/>
              <a:chExt cx="2167575" cy="3747107"/>
            </a:xfrm>
          </p:grpSpPr>
          <p:sp>
            <p:nvSpPr>
              <p:cNvPr id="32" name="Rounded Rectangle 31">
                <a:extLst>
                  <a:ext uri="{FF2B5EF4-FFF2-40B4-BE49-F238E27FC236}">
                    <a16:creationId xmlns:a16="http://schemas.microsoft.com/office/drawing/2014/main" id="{ADEDC681-EA5F-C99E-9060-EB2FD53F0056}"/>
                  </a:ext>
                </a:extLst>
              </p:cNvPr>
              <p:cNvSpPr/>
              <p:nvPr/>
            </p:nvSpPr>
            <p:spPr>
              <a:xfrm>
                <a:off x="284205" y="5306048"/>
                <a:ext cx="877330" cy="380374"/>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Elbow Connector 35">
                <a:extLst>
                  <a:ext uri="{FF2B5EF4-FFF2-40B4-BE49-F238E27FC236}">
                    <a16:creationId xmlns:a16="http://schemas.microsoft.com/office/drawing/2014/main" id="{480B6012-4D24-A8CE-27FE-492D8540B0B4}"/>
                  </a:ext>
                </a:extLst>
              </p:cNvPr>
              <p:cNvCxnSpPr>
                <a:cxnSpLocks/>
                <a:stCxn id="32" idx="0"/>
                <a:endCxn id="30" idx="1"/>
              </p:cNvCxnSpPr>
              <p:nvPr/>
            </p:nvCxnSpPr>
            <p:spPr>
              <a:xfrm rot="5400000" flipH="1" flipV="1">
                <a:off x="-96042" y="2758226"/>
                <a:ext cx="3366734" cy="172891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B4510CCC-5C20-5E61-B93F-DB238D3AF082}"/>
                </a:ext>
              </a:extLst>
            </p:cNvPr>
            <p:cNvGrpSpPr/>
            <p:nvPr/>
          </p:nvGrpSpPr>
          <p:grpSpPr>
            <a:xfrm>
              <a:off x="1198606" y="1939314"/>
              <a:ext cx="6017741" cy="3756943"/>
              <a:chOff x="1198606" y="1939314"/>
              <a:chExt cx="6017741" cy="3756943"/>
            </a:xfrm>
          </p:grpSpPr>
          <p:sp>
            <p:nvSpPr>
              <p:cNvPr id="34" name="Rounded Rectangle 33">
                <a:extLst>
                  <a:ext uri="{FF2B5EF4-FFF2-40B4-BE49-F238E27FC236}">
                    <a16:creationId xmlns:a16="http://schemas.microsoft.com/office/drawing/2014/main" id="{992090F3-575B-4AF6-EC4A-8C8269F53155}"/>
                  </a:ext>
                </a:extLst>
              </p:cNvPr>
              <p:cNvSpPr/>
              <p:nvPr/>
            </p:nvSpPr>
            <p:spPr>
              <a:xfrm>
                <a:off x="1198606" y="5315883"/>
                <a:ext cx="779511" cy="380374"/>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37" name="Elbow Connector 36">
                <a:extLst>
                  <a:ext uri="{FF2B5EF4-FFF2-40B4-BE49-F238E27FC236}">
                    <a16:creationId xmlns:a16="http://schemas.microsoft.com/office/drawing/2014/main" id="{69C2F51B-DB11-F2B0-4315-F6A66B01FE2D}"/>
                  </a:ext>
                </a:extLst>
              </p:cNvPr>
              <p:cNvCxnSpPr>
                <a:cxnSpLocks/>
                <a:stCxn id="34" idx="0"/>
                <a:endCxn id="30" idx="3"/>
              </p:cNvCxnSpPr>
              <p:nvPr/>
            </p:nvCxnSpPr>
            <p:spPr>
              <a:xfrm rot="5400000" flipH="1" flipV="1">
                <a:off x="2714070" y="813607"/>
                <a:ext cx="3376569" cy="5627984"/>
              </a:xfrm>
              <a:prstGeom prst="bentConnector4">
                <a:avLst>
                  <a:gd name="adj1" fmla="val 47265"/>
                  <a:gd name="adj2" fmla="val 104062"/>
                </a:avLst>
              </a:prstGeom>
              <a:ln w="381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grpSp>
      </p:grpSp>
      <p:grpSp>
        <p:nvGrpSpPr>
          <p:cNvPr id="53" name="Group 52">
            <a:extLst>
              <a:ext uri="{FF2B5EF4-FFF2-40B4-BE49-F238E27FC236}">
                <a16:creationId xmlns:a16="http://schemas.microsoft.com/office/drawing/2014/main" id="{A842EF42-9501-6D95-4930-265964306FF1}"/>
              </a:ext>
            </a:extLst>
          </p:cNvPr>
          <p:cNvGrpSpPr/>
          <p:nvPr/>
        </p:nvGrpSpPr>
        <p:grpSpPr>
          <a:xfrm>
            <a:off x="1198606" y="2308646"/>
            <a:ext cx="5721178" cy="3377776"/>
            <a:chOff x="1198606" y="2308646"/>
            <a:chExt cx="5721178" cy="3377776"/>
          </a:xfrm>
        </p:grpSpPr>
        <p:grpSp>
          <p:nvGrpSpPr>
            <p:cNvPr id="44" name="Group 43">
              <a:extLst>
                <a:ext uri="{FF2B5EF4-FFF2-40B4-BE49-F238E27FC236}">
                  <a16:creationId xmlns:a16="http://schemas.microsoft.com/office/drawing/2014/main" id="{FCA8BC26-2D54-FFC1-4331-051AAD1559E0}"/>
                </a:ext>
              </a:extLst>
            </p:cNvPr>
            <p:cNvGrpSpPr/>
            <p:nvPr/>
          </p:nvGrpSpPr>
          <p:grpSpPr>
            <a:xfrm>
              <a:off x="1198606" y="2308646"/>
              <a:ext cx="5721178" cy="3377776"/>
              <a:chOff x="1198606" y="2318481"/>
              <a:chExt cx="5721178" cy="3377776"/>
            </a:xfrm>
          </p:grpSpPr>
          <p:sp>
            <p:nvSpPr>
              <p:cNvPr id="45" name="Rounded Rectangle 44">
                <a:extLst>
                  <a:ext uri="{FF2B5EF4-FFF2-40B4-BE49-F238E27FC236}">
                    <a16:creationId xmlns:a16="http://schemas.microsoft.com/office/drawing/2014/main" id="{22D0295C-41E3-ACBE-DD33-2B49EBC71FC1}"/>
                  </a:ext>
                </a:extLst>
              </p:cNvPr>
              <p:cNvSpPr/>
              <p:nvPr/>
            </p:nvSpPr>
            <p:spPr>
              <a:xfrm>
                <a:off x="1198606" y="5315883"/>
                <a:ext cx="779511" cy="380374"/>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cxnSp>
            <p:nvCxnSpPr>
              <p:cNvPr id="46" name="Elbow Connector 45">
                <a:extLst>
                  <a:ext uri="{FF2B5EF4-FFF2-40B4-BE49-F238E27FC236}">
                    <a16:creationId xmlns:a16="http://schemas.microsoft.com/office/drawing/2014/main" id="{7C444069-861A-1260-6B60-622316557A0F}"/>
                  </a:ext>
                </a:extLst>
              </p:cNvPr>
              <p:cNvCxnSpPr>
                <a:cxnSpLocks/>
                <a:stCxn id="45" idx="0"/>
                <a:endCxn id="31" idx="3"/>
              </p:cNvCxnSpPr>
              <p:nvPr/>
            </p:nvCxnSpPr>
            <p:spPr>
              <a:xfrm rot="5400000" flipH="1" flipV="1">
                <a:off x="2755372" y="1151471"/>
                <a:ext cx="2997402" cy="5331422"/>
              </a:xfrm>
              <a:prstGeom prst="bentConnector4">
                <a:avLst>
                  <a:gd name="adj1" fmla="val 46920"/>
                  <a:gd name="adj2" fmla="val 104288"/>
                </a:avLst>
              </a:prstGeom>
              <a:ln w="38100">
                <a:solidFill>
                  <a:schemeClr val="accent2">
                    <a:lumMod val="75000"/>
                  </a:schemeClr>
                </a:solidFill>
                <a:tailEnd type="triangle"/>
              </a:ln>
            </p:spPr>
            <p:style>
              <a:lnRef idx="1">
                <a:schemeClr val="accent2"/>
              </a:lnRef>
              <a:fillRef idx="0">
                <a:schemeClr val="accent2"/>
              </a:fillRef>
              <a:effectRef idx="0">
                <a:schemeClr val="accent2"/>
              </a:effectRef>
              <a:fontRef idx="minor">
                <a:schemeClr val="tx1"/>
              </a:fontRef>
            </p:style>
          </p:cxnSp>
        </p:grpSp>
        <p:grpSp>
          <p:nvGrpSpPr>
            <p:cNvPr id="52" name="Group 51">
              <a:extLst>
                <a:ext uri="{FF2B5EF4-FFF2-40B4-BE49-F238E27FC236}">
                  <a16:creationId xmlns:a16="http://schemas.microsoft.com/office/drawing/2014/main" id="{F8982DD1-CFE9-BA3F-6998-B1B708C2A7FC}"/>
                </a:ext>
              </a:extLst>
            </p:cNvPr>
            <p:cNvGrpSpPr/>
            <p:nvPr/>
          </p:nvGrpSpPr>
          <p:grpSpPr>
            <a:xfrm>
              <a:off x="2074901" y="2308646"/>
              <a:ext cx="779511" cy="3377776"/>
              <a:chOff x="2074901" y="2308646"/>
              <a:chExt cx="779511" cy="3377776"/>
            </a:xfrm>
          </p:grpSpPr>
          <p:sp>
            <p:nvSpPr>
              <p:cNvPr id="33" name="Rounded Rectangle 32">
                <a:extLst>
                  <a:ext uri="{FF2B5EF4-FFF2-40B4-BE49-F238E27FC236}">
                    <a16:creationId xmlns:a16="http://schemas.microsoft.com/office/drawing/2014/main" id="{C5692BA2-F840-6F17-644A-3EA35BF1100C}"/>
                  </a:ext>
                </a:extLst>
              </p:cNvPr>
              <p:cNvSpPr/>
              <p:nvPr/>
            </p:nvSpPr>
            <p:spPr>
              <a:xfrm>
                <a:off x="2074901" y="5306048"/>
                <a:ext cx="779511" cy="380374"/>
              </a:xfrm>
              <a:prstGeom prst="round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Elbow Connector 48">
                <a:extLst>
                  <a:ext uri="{FF2B5EF4-FFF2-40B4-BE49-F238E27FC236}">
                    <a16:creationId xmlns:a16="http://schemas.microsoft.com/office/drawing/2014/main" id="{F168411C-7A5A-62A3-3E46-BF176E3348F4}"/>
                  </a:ext>
                </a:extLst>
              </p:cNvPr>
              <p:cNvCxnSpPr>
                <a:cxnSpLocks/>
                <a:stCxn id="33" idx="0"/>
                <a:endCxn id="31" idx="1"/>
              </p:cNvCxnSpPr>
              <p:nvPr/>
            </p:nvCxnSpPr>
            <p:spPr>
              <a:xfrm rot="16200000" flipV="1">
                <a:off x="959518" y="3800909"/>
                <a:ext cx="2997402" cy="12876"/>
              </a:xfrm>
              <a:prstGeom prst="bentConnector4">
                <a:avLst>
                  <a:gd name="adj1" fmla="val 46920"/>
                  <a:gd name="adj2" fmla="val 4802392"/>
                </a:avLst>
              </a:prstGeom>
              <a:ln w="3810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4697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394C09C-BDE6-89F5-D2ED-C6D05153C7C0}"/>
              </a:ext>
            </a:extLst>
          </p:cNvPr>
          <p:cNvGrpSpPr/>
          <p:nvPr/>
        </p:nvGrpSpPr>
        <p:grpSpPr>
          <a:xfrm>
            <a:off x="1447800" y="1597731"/>
            <a:ext cx="9296400" cy="1107995"/>
            <a:chOff x="1447800" y="1597731"/>
            <a:chExt cx="9296400" cy="1107995"/>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Two steps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523220"/>
            </a:xfrm>
            <a:prstGeom prst="rect">
              <a:avLst/>
            </a:prstGeom>
            <a:noFill/>
          </p:spPr>
          <p:txBody>
            <a:bodyPr wrap="square" rtlCol="0">
              <a:spAutoFit/>
            </a:bodyPr>
            <a:lstStyle/>
            <a:p>
              <a:pPr marL="514350" indent="-514350">
                <a:buAutoNum type="arabicPeriod"/>
              </a:pPr>
              <a:r>
                <a:rPr lang="en-US" sz="2800" dirty="0">
                  <a:latin typeface="Helvetica" pitchFamily="2" charset="0"/>
                </a:rPr>
                <a:t>Find relevant </a:t>
              </a:r>
              <a:r>
                <a:rPr lang="en-US" sz="2800" dirty="0">
                  <a:solidFill>
                    <a:schemeClr val="accent2">
                      <a:lumMod val="75000"/>
                    </a:schemeClr>
                  </a:solidFill>
                  <a:latin typeface="Consolas" panose="020B0609020204030204" pitchFamily="49" charset="0"/>
                  <a:cs typeface="Consolas" panose="020B0609020204030204" pitchFamily="49" charset="0"/>
                </a:rPr>
                <a:t>SITUATION</a:t>
              </a:r>
              <a:r>
                <a:rPr lang="en-US" sz="2800" dirty="0">
                  <a:latin typeface="Helvetica" pitchFamily="2" charset="0"/>
                </a:rPr>
                <a:t>-</a:t>
              </a:r>
              <a:r>
                <a:rPr lang="en-US" sz="2800" dirty="0">
                  <a:solidFill>
                    <a:schemeClr val="accent1">
                      <a:lumMod val="75000"/>
                    </a:schemeClr>
                  </a:solidFill>
                  <a:latin typeface="Consolas" panose="020B0609020204030204" pitchFamily="49" charset="0"/>
                  <a:cs typeface="Consolas" panose="020B0609020204030204" pitchFamily="49" charset="0"/>
                </a:rPr>
                <a:t>PARTICIPANT</a:t>
              </a:r>
              <a:r>
                <a:rPr lang="en-US" sz="2800" dirty="0">
                  <a:latin typeface="Helvetica" pitchFamily="2" charset="0"/>
                </a:rPr>
                <a:t> pairs.</a:t>
              </a:r>
            </a:p>
          </p:txBody>
        </p:sp>
      </p:grpSp>
      <p:grpSp>
        <p:nvGrpSpPr>
          <p:cNvPr id="7" name="Group 6">
            <a:extLst>
              <a:ext uri="{FF2B5EF4-FFF2-40B4-BE49-F238E27FC236}">
                <a16:creationId xmlns:a16="http://schemas.microsoft.com/office/drawing/2014/main" id="{9B0DE226-7AB5-493C-8876-535D0EF6CC43}"/>
              </a:ext>
            </a:extLst>
          </p:cNvPr>
          <p:cNvGrpSpPr/>
          <p:nvPr/>
        </p:nvGrpSpPr>
        <p:grpSpPr>
          <a:xfrm>
            <a:off x="1447800" y="3721387"/>
            <a:ext cx="9296400" cy="1538882"/>
            <a:chOff x="1447800" y="2727343"/>
            <a:chExt cx="9296400" cy="1538882"/>
          </a:xfrm>
        </p:grpSpPr>
        <p:sp>
          <p:nvSpPr>
            <p:cNvPr id="10" name="TextBox 9">
              <a:extLst>
                <a:ext uri="{FF2B5EF4-FFF2-40B4-BE49-F238E27FC236}">
                  <a16:creationId xmlns:a16="http://schemas.microsoft.com/office/drawing/2014/main" id="{3EEC8AB0-FDFD-87D3-5020-0ACC0E252F7E}"/>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rgbClr val="C00000"/>
                  </a:solidFill>
                  <a:latin typeface="Helvetica" pitchFamily="2" charset="0"/>
                </a:rPr>
                <a:t>Requirement</a:t>
              </a:r>
            </a:p>
          </p:txBody>
        </p:sp>
        <p:sp>
          <p:nvSpPr>
            <p:cNvPr id="11" name="TextBox 10">
              <a:extLst>
                <a:ext uri="{FF2B5EF4-FFF2-40B4-BE49-F238E27FC236}">
                  <a16:creationId xmlns:a16="http://schemas.microsoft.com/office/drawing/2014/main" id="{F13CDC1E-44EF-BA88-02C9-6A5B8EBE7464}"/>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Very light scaffolding ontology including at least </a:t>
              </a:r>
              <a:r>
                <a:rPr lang="en-US" sz="2800" dirty="0">
                  <a:latin typeface="Consolas" panose="020B0609020204030204" pitchFamily="49" charset="0"/>
                  <a:cs typeface="Consolas" panose="020B0609020204030204" pitchFamily="49" charset="0"/>
                </a:rPr>
                <a:t>SITUATION</a:t>
              </a:r>
              <a:r>
                <a:rPr lang="en-US" sz="2800" dirty="0">
                  <a:latin typeface="Helvetica" pitchFamily="2" charset="0"/>
                  <a:cs typeface="Consolas" panose="020B0609020204030204" pitchFamily="49" charset="0"/>
                </a:rPr>
                <a:t>,</a:t>
              </a:r>
              <a:r>
                <a:rPr lang="en-US" sz="2800" dirty="0">
                  <a:latin typeface="Consolas" panose="020B0609020204030204" pitchFamily="49" charset="0"/>
                  <a:cs typeface="Consolas" panose="020B0609020204030204" pitchFamily="49" charset="0"/>
                </a:rPr>
                <a:t> PARTICIPANT</a:t>
              </a:r>
              <a:r>
                <a:rPr lang="en-US" sz="2800" dirty="0">
                  <a:latin typeface="Helvetica" pitchFamily="2" charset="0"/>
                  <a:cs typeface="Consolas" panose="020B0609020204030204" pitchFamily="49" charset="0"/>
                </a:rPr>
                <a:t>, and </a:t>
              </a:r>
              <a:r>
                <a:rPr lang="en-US" sz="2800" dirty="0">
                  <a:latin typeface="Consolas" panose="020B0609020204030204" pitchFamily="49" charset="0"/>
                  <a:cs typeface="Consolas" panose="020B0609020204030204" pitchFamily="49" charset="0"/>
                </a:rPr>
                <a:t>RELATION</a:t>
              </a:r>
              <a:r>
                <a:rPr lang="en-US" sz="2800" dirty="0">
                  <a:latin typeface="Helvetica" pitchFamily="2" charset="0"/>
                  <a:cs typeface="Consolas" panose="020B0609020204030204" pitchFamily="49" charset="0"/>
                </a:rPr>
                <a:t>.</a:t>
              </a:r>
            </a:p>
          </p:txBody>
        </p:sp>
      </p:grpSp>
    </p:spTree>
    <p:extLst>
      <p:ext uri="{BB962C8B-B14F-4D97-AF65-F5344CB8AC3E}">
        <p14:creationId xmlns:p14="http://schemas.microsoft.com/office/powerpoint/2010/main" val="1351710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9D9B1-F403-4542-88AE-99221049E7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3214688"/>
            <a:ext cx="12189417" cy="2842196"/>
          </a:xfrm>
          <a:prstGeom prst="rect">
            <a:avLst/>
          </a:prstGeom>
        </p:spPr>
      </p:pic>
      <p:pic>
        <p:nvPicPr>
          <p:cNvPr id="34" name="Picture 33">
            <a:extLst>
              <a:ext uri="{FF2B5EF4-FFF2-40B4-BE49-F238E27FC236}">
                <a16:creationId xmlns:a16="http://schemas.microsoft.com/office/drawing/2014/main" id="{90BB2C41-6EA2-572F-4FEC-29FFFC2E37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3" y="3214688"/>
            <a:ext cx="12186827" cy="2841591"/>
          </a:xfrm>
          <a:prstGeom prst="rect">
            <a:avLst/>
          </a:prstGeom>
        </p:spPr>
      </p:pic>
      <p:grpSp>
        <p:nvGrpSpPr>
          <p:cNvPr id="31" name="Group 30"/>
          <p:cNvGrpSpPr/>
          <p:nvPr/>
        </p:nvGrpSpPr>
        <p:grpSpPr>
          <a:xfrm>
            <a:off x="159545" y="2040093"/>
            <a:ext cx="1888330" cy="1966247"/>
            <a:chOff x="159545" y="2040093"/>
            <a:chExt cx="1888330" cy="1966247"/>
          </a:xfrm>
        </p:grpSpPr>
        <p:cxnSp>
          <p:nvCxnSpPr>
            <p:cNvPr id="3" name="Straight Arrow Connector 2"/>
            <p:cNvCxnSpPr>
              <a:cxnSpLocks/>
              <a:stCxn id="5" idx="2"/>
            </p:cNvCxnSpPr>
            <p:nvPr/>
          </p:nvCxnSpPr>
          <p:spPr>
            <a:xfrm>
              <a:off x="1103710" y="2686424"/>
              <a:ext cx="490312" cy="1319916"/>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9545" y="2040093"/>
              <a:ext cx="1888330" cy="646331"/>
            </a:xfrm>
            <a:prstGeom prst="rect">
              <a:avLst/>
            </a:prstGeom>
            <a:noFill/>
          </p:spPr>
          <p:txBody>
            <a:bodyPr wrap="square" rtlCol="0">
              <a:spAutoFit/>
            </a:bodyPr>
            <a:lstStyle/>
            <a:p>
              <a:pPr algn="ctr"/>
              <a:r>
                <a:rPr lang="en-US" sz="3600" dirty="0">
                  <a:latin typeface="Helvetica" pitchFamily="2" charset="0"/>
                  <a:ea typeface="Verdana" charset="0"/>
                  <a:cs typeface="Verdana" charset="0"/>
                </a:rPr>
                <a:t>situation</a:t>
              </a:r>
            </a:p>
          </p:txBody>
        </p:sp>
      </p:grpSp>
      <p:grpSp>
        <p:nvGrpSpPr>
          <p:cNvPr id="32" name="Group 31"/>
          <p:cNvGrpSpPr/>
          <p:nvPr/>
        </p:nvGrpSpPr>
        <p:grpSpPr>
          <a:xfrm>
            <a:off x="2402686" y="1792953"/>
            <a:ext cx="2724150" cy="2213387"/>
            <a:chOff x="2402686" y="1792953"/>
            <a:chExt cx="2724150" cy="2213387"/>
          </a:xfrm>
        </p:grpSpPr>
        <p:cxnSp>
          <p:nvCxnSpPr>
            <p:cNvPr id="9" name="Straight Arrow Connector 8"/>
            <p:cNvCxnSpPr>
              <a:cxnSpLocks/>
            </p:cNvCxnSpPr>
            <p:nvPr/>
          </p:nvCxnSpPr>
          <p:spPr>
            <a:xfrm flipH="1">
              <a:off x="2452114" y="2439284"/>
              <a:ext cx="1362075" cy="1567056"/>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02686" y="1792953"/>
              <a:ext cx="2724150" cy="646331"/>
            </a:xfrm>
            <a:prstGeom prst="rect">
              <a:avLst/>
            </a:prstGeom>
            <a:noFill/>
          </p:spPr>
          <p:txBody>
            <a:bodyPr wrap="square" rtlCol="0">
              <a:spAutoFit/>
            </a:bodyPr>
            <a:lstStyle/>
            <a:p>
              <a:pPr algn="ctr"/>
              <a:r>
                <a:rPr lang="en-US" sz="3600" dirty="0">
                  <a:latin typeface="Helvetica" pitchFamily="2" charset="0"/>
                  <a:ea typeface="Verdana" charset="0"/>
                  <a:cs typeface="Verdana" charset="0"/>
                </a:rPr>
                <a:t>participant</a:t>
              </a:r>
            </a:p>
          </p:txBody>
        </p:sp>
      </p:grpSp>
      <p:grpSp>
        <p:nvGrpSpPr>
          <p:cNvPr id="33" name="Group 32"/>
          <p:cNvGrpSpPr/>
          <p:nvPr/>
        </p:nvGrpSpPr>
        <p:grpSpPr>
          <a:xfrm>
            <a:off x="984250" y="1326572"/>
            <a:ext cx="2724150" cy="1966247"/>
            <a:chOff x="984250" y="1326572"/>
            <a:chExt cx="2724150" cy="1966247"/>
          </a:xfrm>
        </p:grpSpPr>
        <p:sp>
          <p:nvSpPr>
            <p:cNvPr id="14" name="TextBox 13"/>
            <p:cNvSpPr txBox="1"/>
            <p:nvPr/>
          </p:nvSpPr>
          <p:spPr>
            <a:xfrm>
              <a:off x="984250" y="1326572"/>
              <a:ext cx="2724150" cy="646331"/>
            </a:xfrm>
            <a:prstGeom prst="rect">
              <a:avLst/>
            </a:prstGeom>
            <a:noFill/>
          </p:spPr>
          <p:txBody>
            <a:bodyPr wrap="square" rtlCol="0">
              <a:spAutoFit/>
            </a:bodyPr>
            <a:lstStyle/>
            <a:p>
              <a:pPr algn="ctr"/>
              <a:r>
                <a:rPr lang="en-US" sz="3600" dirty="0">
                  <a:latin typeface="Helvetica" pitchFamily="2" charset="0"/>
                  <a:ea typeface="Verdana" charset="0"/>
                  <a:cs typeface="Verdana" charset="0"/>
                </a:rPr>
                <a:t>relation</a:t>
              </a:r>
            </a:p>
          </p:txBody>
        </p:sp>
        <p:cxnSp>
          <p:nvCxnSpPr>
            <p:cNvPr id="17" name="Straight Arrow Connector 16"/>
            <p:cNvCxnSpPr>
              <a:cxnSpLocks/>
              <a:stCxn id="14" idx="2"/>
            </p:cNvCxnSpPr>
            <p:nvPr/>
          </p:nvCxnSpPr>
          <p:spPr>
            <a:xfrm>
              <a:off x="2346325" y="1972903"/>
              <a:ext cx="191862" cy="1319916"/>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F835417B-8263-962B-18C5-44946AE2CFE1}"/>
              </a:ext>
            </a:extLst>
          </p:cNvPr>
          <p:cNvSpPr txBox="1"/>
          <p:nvPr/>
        </p:nvSpPr>
        <p:spPr>
          <a:xfrm>
            <a:off x="8810369" y="6382361"/>
            <a:ext cx="3229232" cy="276999"/>
          </a:xfrm>
          <a:prstGeom prst="rect">
            <a:avLst/>
          </a:prstGeom>
          <a:noFill/>
        </p:spPr>
        <p:txBody>
          <a:bodyPr wrap="square" rtlCol="0">
            <a:spAutoFit/>
          </a:bodyPr>
          <a:lstStyle/>
          <a:p>
            <a:pPr algn="r"/>
            <a:r>
              <a:rPr lang="en-US" sz="1200" dirty="0">
                <a:latin typeface="Helvetica" pitchFamily="2" charset="0"/>
                <a:hlinkClick r:id="rId4"/>
              </a:rPr>
              <a:t>White et al. 2016</a:t>
            </a:r>
            <a:r>
              <a:rPr lang="en-US" sz="1200" dirty="0">
                <a:latin typeface="Helvetica" pitchFamily="2" charset="0"/>
              </a:rPr>
              <a:t>, </a:t>
            </a:r>
            <a:r>
              <a:rPr lang="en-US" sz="1200" dirty="0">
                <a:latin typeface="Helvetica" pitchFamily="2" charset="0"/>
                <a:hlinkClick r:id="rId5"/>
              </a:rPr>
              <a:t>2020</a:t>
            </a:r>
            <a:r>
              <a:rPr lang="en-US" sz="1200" dirty="0">
                <a:latin typeface="Helvetica" pitchFamily="2" charset="0"/>
              </a:rPr>
              <a:t>, </a:t>
            </a:r>
            <a:r>
              <a:rPr lang="en-US" sz="1200" dirty="0">
                <a:latin typeface="Helvetica" pitchFamily="2" charset="0"/>
                <a:hlinkClick r:id="rId6"/>
              </a:rPr>
              <a:t>Zhang et al. 2017</a:t>
            </a:r>
            <a:endParaRPr lang="en-US" sz="1200" dirty="0">
              <a:latin typeface="Helvetica" pitchFamily="2" charset="0"/>
            </a:endParaRPr>
          </a:p>
        </p:txBody>
      </p:sp>
      <p:grpSp>
        <p:nvGrpSpPr>
          <p:cNvPr id="19" name="Group 18">
            <a:extLst>
              <a:ext uri="{FF2B5EF4-FFF2-40B4-BE49-F238E27FC236}">
                <a16:creationId xmlns:a16="http://schemas.microsoft.com/office/drawing/2014/main" id="{FE23B7E2-B644-D404-502A-C04AE498ECEE}"/>
              </a:ext>
            </a:extLst>
          </p:cNvPr>
          <p:cNvGrpSpPr/>
          <p:nvPr/>
        </p:nvGrpSpPr>
        <p:grpSpPr>
          <a:xfrm>
            <a:off x="383853" y="6290028"/>
            <a:ext cx="3718590" cy="369332"/>
            <a:chOff x="383853" y="6290028"/>
            <a:chExt cx="3718590" cy="369332"/>
          </a:xfrm>
        </p:grpSpPr>
        <p:sp>
          <p:nvSpPr>
            <p:cNvPr id="20" name="TextBox 19">
              <a:extLst>
                <a:ext uri="{FF2B5EF4-FFF2-40B4-BE49-F238E27FC236}">
                  <a16:creationId xmlns:a16="http://schemas.microsoft.com/office/drawing/2014/main" id="{36FCF654-7FC4-D1F2-7427-E52D28BD8FFE}"/>
                </a:ext>
              </a:extLst>
            </p:cNvPr>
            <p:cNvSpPr txBox="1"/>
            <p:nvPr/>
          </p:nvSpPr>
          <p:spPr>
            <a:xfrm>
              <a:off x="383853" y="6290028"/>
              <a:ext cx="3718590" cy="369332"/>
            </a:xfrm>
            <a:prstGeom prst="rect">
              <a:avLst/>
            </a:prstGeom>
            <a:noFill/>
          </p:spPr>
          <p:txBody>
            <a:bodyPr wrap="square" rtlCol="0">
              <a:spAutoFit/>
            </a:bodyPr>
            <a:lstStyle/>
            <a:p>
              <a:r>
                <a:rPr lang="en-US" dirty="0">
                  <a:latin typeface="Helvetica" pitchFamily="2" charset="0"/>
                </a:rPr>
                <a:t>Similar to </a:t>
              </a:r>
              <a:r>
                <a:rPr lang="en-US" dirty="0" err="1">
                  <a:latin typeface="Helvetica" pitchFamily="2" charset="0"/>
                </a:rPr>
                <a:t>OpenIE</a:t>
              </a:r>
              <a:endParaRPr lang="en-US" dirty="0">
                <a:latin typeface="Helvetica" pitchFamily="2" charset="0"/>
              </a:endParaRPr>
            </a:p>
          </p:txBody>
        </p:sp>
        <p:sp>
          <p:nvSpPr>
            <p:cNvPr id="21" name="TextBox 20">
              <a:extLst>
                <a:ext uri="{FF2B5EF4-FFF2-40B4-BE49-F238E27FC236}">
                  <a16:creationId xmlns:a16="http://schemas.microsoft.com/office/drawing/2014/main" id="{ED2CFCB0-A01A-73B4-B9FB-C26C68889397}"/>
                </a:ext>
              </a:extLst>
            </p:cNvPr>
            <p:cNvSpPr txBox="1"/>
            <p:nvPr/>
          </p:nvSpPr>
          <p:spPr>
            <a:xfrm>
              <a:off x="2206077" y="6382361"/>
              <a:ext cx="1429264" cy="276999"/>
            </a:xfrm>
            <a:prstGeom prst="rect">
              <a:avLst/>
            </a:prstGeom>
            <a:noFill/>
          </p:spPr>
          <p:txBody>
            <a:bodyPr wrap="square" rtlCol="0">
              <a:spAutoFit/>
            </a:bodyPr>
            <a:lstStyle/>
            <a:p>
              <a:pPr algn="r"/>
              <a:r>
                <a:rPr lang="en-US" sz="1200" dirty="0">
                  <a:latin typeface="Helvetica" pitchFamily="2" charset="0"/>
                  <a:hlinkClick r:id="rId7"/>
                </a:rPr>
                <a:t>Banko et al. 2007</a:t>
              </a:r>
              <a:endParaRPr lang="en-US" sz="1200" dirty="0">
                <a:latin typeface="Helvetica" pitchFamily="2" charset="0"/>
              </a:endParaRPr>
            </a:p>
          </p:txBody>
        </p:sp>
      </p:grpSp>
    </p:spTree>
    <p:extLst>
      <p:ext uri="{BB962C8B-B14F-4D97-AF65-F5344CB8AC3E}">
        <p14:creationId xmlns:p14="http://schemas.microsoft.com/office/powerpoint/2010/main" val="144542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9D9B1-F403-4542-88AE-99221049E7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93" y="3214688"/>
            <a:ext cx="12186827" cy="2841591"/>
          </a:xfrm>
          <a:prstGeom prst="rect">
            <a:avLst/>
          </a:prstGeom>
        </p:spPr>
      </p:pic>
      <p:grpSp>
        <p:nvGrpSpPr>
          <p:cNvPr id="3" name="Group 2"/>
          <p:cNvGrpSpPr/>
          <p:nvPr/>
        </p:nvGrpSpPr>
        <p:grpSpPr>
          <a:xfrm>
            <a:off x="159545" y="1792953"/>
            <a:ext cx="1555750" cy="1888116"/>
            <a:chOff x="159545" y="1792953"/>
            <a:chExt cx="1555750" cy="1888116"/>
          </a:xfrm>
        </p:grpSpPr>
        <p:cxnSp>
          <p:nvCxnSpPr>
            <p:cNvPr id="5" name="Straight Arrow Connector 4"/>
            <p:cNvCxnSpPr>
              <a:stCxn id="7" idx="2"/>
            </p:cNvCxnSpPr>
            <p:nvPr/>
          </p:nvCxnSpPr>
          <p:spPr>
            <a:xfrm>
              <a:off x="937420" y="2439284"/>
              <a:ext cx="527845" cy="1241785"/>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9545" y="1792953"/>
              <a:ext cx="1555750" cy="646331"/>
            </a:xfrm>
            <a:prstGeom prst="rect">
              <a:avLst/>
            </a:prstGeom>
            <a:noFill/>
          </p:spPr>
          <p:txBody>
            <a:bodyPr wrap="square" rtlCol="0">
              <a:spAutoFit/>
            </a:bodyPr>
            <a:lstStyle/>
            <a:p>
              <a:pPr algn="ctr"/>
              <a:r>
                <a:rPr lang="en-US" sz="3600" dirty="0">
                  <a:latin typeface="Verdana" charset="0"/>
                  <a:ea typeface="Verdana" charset="0"/>
                  <a:cs typeface="Verdana" charset="0"/>
                </a:rPr>
                <a:t>event</a:t>
              </a:r>
            </a:p>
          </p:txBody>
        </p:sp>
      </p:grpSp>
      <p:grpSp>
        <p:nvGrpSpPr>
          <p:cNvPr id="7" name="Group 6"/>
          <p:cNvGrpSpPr/>
          <p:nvPr/>
        </p:nvGrpSpPr>
        <p:grpSpPr>
          <a:xfrm>
            <a:off x="2402686" y="1792953"/>
            <a:ext cx="2724150" cy="1966247"/>
            <a:chOff x="2402686" y="1792953"/>
            <a:chExt cx="2724150" cy="1966247"/>
          </a:xfrm>
        </p:grpSpPr>
        <p:cxnSp>
          <p:nvCxnSpPr>
            <p:cNvPr id="8" name="Straight Arrow Connector 7"/>
            <p:cNvCxnSpPr>
              <a:stCxn id="12" idx="2"/>
            </p:cNvCxnSpPr>
            <p:nvPr/>
          </p:nvCxnSpPr>
          <p:spPr>
            <a:xfrm flipH="1">
              <a:off x="2540000" y="2439284"/>
              <a:ext cx="1224761" cy="1319916"/>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02686" y="1792953"/>
              <a:ext cx="2724150" cy="646331"/>
            </a:xfrm>
            <a:prstGeom prst="rect">
              <a:avLst/>
            </a:prstGeom>
            <a:noFill/>
          </p:spPr>
          <p:txBody>
            <a:bodyPr wrap="square" rtlCol="0">
              <a:spAutoFit/>
            </a:bodyPr>
            <a:lstStyle/>
            <a:p>
              <a:pPr algn="ctr"/>
              <a:r>
                <a:rPr lang="en-US" sz="3600" dirty="0">
                  <a:latin typeface="Verdana" charset="0"/>
                  <a:ea typeface="Verdana" charset="0"/>
                  <a:cs typeface="Verdana" charset="0"/>
                </a:rPr>
                <a:t>participant</a:t>
              </a:r>
            </a:p>
          </p:txBody>
        </p:sp>
      </p:grpSp>
      <p:grpSp>
        <p:nvGrpSpPr>
          <p:cNvPr id="10" name="Group 9"/>
          <p:cNvGrpSpPr/>
          <p:nvPr/>
        </p:nvGrpSpPr>
        <p:grpSpPr>
          <a:xfrm>
            <a:off x="984250" y="1326572"/>
            <a:ext cx="2724150" cy="2153228"/>
            <a:chOff x="984250" y="1326572"/>
            <a:chExt cx="2724150" cy="2153228"/>
          </a:xfrm>
        </p:grpSpPr>
        <p:sp>
          <p:nvSpPr>
            <p:cNvPr id="11" name="TextBox 10"/>
            <p:cNvSpPr txBox="1"/>
            <p:nvPr/>
          </p:nvSpPr>
          <p:spPr>
            <a:xfrm>
              <a:off x="984250" y="1326572"/>
              <a:ext cx="2724150" cy="646331"/>
            </a:xfrm>
            <a:prstGeom prst="rect">
              <a:avLst/>
            </a:prstGeom>
            <a:noFill/>
          </p:spPr>
          <p:txBody>
            <a:bodyPr wrap="square" rtlCol="0">
              <a:spAutoFit/>
            </a:bodyPr>
            <a:lstStyle/>
            <a:p>
              <a:pPr algn="ctr"/>
              <a:r>
                <a:rPr lang="en-US" sz="3600" dirty="0">
                  <a:latin typeface="Verdana" charset="0"/>
                  <a:ea typeface="Verdana" charset="0"/>
                  <a:cs typeface="Verdana" charset="0"/>
                </a:rPr>
                <a:t>relation</a:t>
              </a:r>
            </a:p>
          </p:txBody>
        </p:sp>
        <p:cxnSp>
          <p:nvCxnSpPr>
            <p:cNvPr id="12" name="Straight Arrow Connector 11"/>
            <p:cNvCxnSpPr/>
            <p:nvPr/>
          </p:nvCxnSpPr>
          <p:spPr>
            <a:xfrm flipH="1">
              <a:off x="2104236" y="1972903"/>
              <a:ext cx="242089" cy="1506897"/>
            </a:xfrm>
            <a:prstGeom prst="straightConnector1">
              <a:avLst/>
            </a:prstGeom>
            <a:ln w="5715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449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30941-830B-DD5B-26FF-49BC0D394B29}"/>
              </a:ext>
            </a:extLst>
          </p:cNvPr>
          <p:cNvGrpSpPr/>
          <p:nvPr/>
        </p:nvGrpSpPr>
        <p:grpSpPr>
          <a:xfrm>
            <a:off x="1447800" y="1609228"/>
            <a:ext cx="9296400" cy="1538882"/>
            <a:chOff x="1447800" y="2659559"/>
            <a:chExt cx="9296400" cy="1538882"/>
          </a:xfrm>
        </p:grpSpPr>
        <p:grpSp>
          <p:nvGrpSpPr>
            <p:cNvPr id="8" name="Group 7">
              <a:extLst>
                <a:ext uri="{FF2B5EF4-FFF2-40B4-BE49-F238E27FC236}">
                  <a16:creationId xmlns:a16="http://schemas.microsoft.com/office/drawing/2014/main" id="{A0FCF064-3D11-3DDB-C5EC-93B2C5077376}"/>
                </a:ext>
              </a:extLst>
            </p:cNvPr>
            <p:cNvGrpSpPr/>
            <p:nvPr/>
          </p:nvGrpSpPr>
          <p:grpSpPr>
            <a:xfrm>
              <a:off x="1447800" y="2659559"/>
              <a:ext cx="9296400" cy="1538882"/>
              <a:chOff x="1447800" y="2727343"/>
              <a:chExt cx="9296400" cy="1538882"/>
            </a:xfrm>
          </p:grpSpPr>
          <p:sp>
            <p:nvSpPr>
              <p:cNvPr id="11" name="TextBox 10">
                <a:extLst>
                  <a:ext uri="{FF2B5EF4-FFF2-40B4-BE49-F238E27FC236}">
                    <a16:creationId xmlns:a16="http://schemas.microsoft.com/office/drawing/2014/main" id="{20F95818-4B8A-40A6-D7C2-9C8F735E2B79}"/>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Rule-based approach</a:t>
                </a:r>
              </a:p>
            </p:txBody>
          </p:sp>
          <p:sp>
            <p:nvSpPr>
              <p:cNvPr id="12" name="TextBox 11">
                <a:extLst>
                  <a:ext uri="{FF2B5EF4-FFF2-40B4-BE49-F238E27FC236}">
                    <a16:creationId xmlns:a16="http://schemas.microsoft.com/office/drawing/2014/main" id="{FB179264-9698-6435-8BEC-14AB067F323D}"/>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A set of rules defined on top of Universal Dependencies syntactic annotations.</a:t>
                </a:r>
                <a:endParaRPr lang="en-US" sz="2800" dirty="0">
                  <a:latin typeface="Helvetica" pitchFamily="2" charset="0"/>
                </a:endParaRPr>
              </a:p>
            </p:txBody>
          </p:sp>
        </p:grpSp>
        <p:sp>
          <p:nvSpPr>
            <p:cNvPr id="10" name="TextBox 9">
              <a:extLst>
                <a:ext uri="{FF2B5EF4-FFF2-40B4-BE49-F238E27FC236}">
                  <a16:creationId xmlns:a16="http://schemas.microsoft.com/office/drawing/2014/main" id="{A6C38ACF-F94D-83B0-DD0B-5B6C00E4D4E0}"/>
                </a:ext>
              </a:extLst>
            </p:cNvPr>
            <p:cNvSpPr txBox="1"/>
            <p:nvPr/>
          </p:nvSpPr>
          <p:spPr>
            <a:xfrm>
              <a:off x="5782961" y="2723742"/>
              <a:ext cx="3126259" cy="461665"/>
            </a:xfrm>
            <a:prstGeom prst="rect">
              <a:avLst/>
            </a:prstGeom>
            <a:noFill/>
          </p:spPr>
          <p:txBody>
            <a:bodyPr wrap="square" rtlCol="0">
              <a:spAutoFit/>
            </a:bodyPr>
            <a:lstStyle/>
            <a:p>
              <a:r>
                <a:rPr lang="en-US" sz="1200" dirty="0">
                  <a:latin typeface="Helvetica" pitchFamily="2" charset="0"/>
                  <a:hlinkClick r:id="rId2"/>
                </a:rPr>
                <a:t>White et al. 2016</a:t>
              </a:r>
              <a:r>
                <a:rPr lang="en-US" sz="1200" dirty="0">
                  <a:latin typeface="Helvetica" pitchFamily="2" charset="0"/>
                </a:rPr>
                <a:t>, </a:t>
              </a:r>
              <a:r>
                <a:rPr lang="en-US" sz="1200" dirty="0">
                  <a:latin typeface="Helvetica" pitchFamily="2" charset="0"/>
                  <a:hlinkClick r:id="rId3"/>
                </a:rPr>
                <a:t>Zhang et al. 2017</a:t>
              </a:r>
              <a:r>
                <a:rPr lang="en-US" sz="1200" dirty="0">
                  <a:latin typeface="Helvetica" pitchFamily="2" charset="0"/>
                </a:rPr>
                <a:t> </a:t>
              </a:r>
            </a:p>
            <a:p>
              <a:r>
                <a:rPr lang="en-US" sz="1200" dirty="0">
                  <a:latin typeface="Helvetica" pitchFamily="2" charset="0"/>
                </a:rPr>
                <a:t>based on </a:t>
              </a:r>
              <a:r>
                <a:rPr lang="en-US" sz="1200" dirty="0">
                  <a:latin typeface="Helvetica" pitchFamily="2" charset="0"/>
                  <a:hlinkClick r:id="rId4"/>
                </a:rPr>
                <a:t>Rudinger and Van </a:t>
              </a:r>
              <a:r>
                <a:rPr lang="en-US" sz="1200" dirty="0" err="1">
                  <a:latin typeface="Helvetica" pitchFamily="2" charset="0"/>
                  <a:hlinkClick r:id="rId4"/>
                </a:rPr>
                <a:t>Durme</a:t>
              </a:r>
              <a:r>
                <a:rPr lang="en-US" sz="1200" dirty="0">
                  <a:latin typeface="Helvetica" pitchFamily="2" charset="0"/>
                  <a:hlinkClick r:id="rId4"/>
                </a:rPr>
                <a:t> 2014</a:t>
              </a:r>
              <a:endParaRPr lang="en-US" sz="1200" dirty="0">
                <a:latin typeface="Helvetica" pitchFamily="2" charset="0"/>
              </a:endParaRPr>
            </a:p>
          </p:txBody>
        </p:sp>
      </p:grpSp>
      <p:grpSp>
        <p:nvGrpSpPr>
          <p:cNvPr id="13" name="Group 12">
            <a:extLst>
              <a:ext uri="{FF2B5EF4-FFF2-40B4-BE49-F238E27FC236}">
                <a16:creationId xmlns:a16="http://schemas.microsoft.com/office/drawing/2014/main" id="{91475A20-4E93-6D55-4193-A2EB0B65711D}"/>
              </a:ext>
            </a:extLst>
          </p:cNvPr>
          <p:cNvGrpSpPr/>
          <p:nvPr/>
        </p:nvGrpSpPr>
        <p:grpSpPr>
          <a:xfrm>
            <a:off x="1447800" y="3724704"/>
            <a:ext cx="9296400" cy="1538882"/>
            <a:chOff x="1447800" y="4490828"/>
            <a:chExt cx="9296400" cy="1538882"/>
          </a:xfrm>
        </p:grpSpPr>
        <p:grpSp>
          <p:nvGrpSpPr>
            <p:cNvPr id="14" name="Group 13">
              <a:extLst>
                <a:ext uri="{FF2B5EF4-FFF2-40B4-BE49-F238E27FC236}">
                  <a16:creationId xmlns:a16="http://schemas.microsoft.com/office/drawing/2014/main" id="{A73F7E54-579E-5716-A021-2F80752F43E8}"/>
                </a:ext>
              </a:extLst>
            </p:cNvPr>
            <p:cNvGrpSpPr/>
            <p:nvPr/>
          </p:nvGrpSpPr>
          <p:grpSpPr>
            <a:xfrm>
              <a:off x="1447800" y="4490828"/>
              <a:ext cx="9296400" cy="1538882"/>
              <a:chOff x="1447800" y="4481669"/>
              <a:chExt cx="9296400" cy="1538882"/>
            </a:xfrm>
          </p:grpSpPr>
          <p:sp>
            <p:nvSpPr>
              <p:cNvPr id="16" name="TextBox 15">
                <a:extLst>
                  <a:ext uri="{FF2B5EF4-FFF2-40B4-BE49-F238E27FC236}">
                    <a16:creationId xmlns:a16="http://schemas.microsoft.com/office/drawing/2014/main" id="{816A884A-54DB-1624-68C0-21AE3368453C}"/>
                  </a:ext>
                </a:extLst>
              </p:cNvPr>
              <p:cNvSpPr txBox="1"/>
              <p:nvPr/>
            </p:nvSpPr>
            <p:spPr>
              <a:xfrm>
                <a:off x="1447800" y="4481669"/>
                <a:ext cx="9296400" cy="584775"/>
              </a:xfrm>
              <a:prstGeom prst="rect">
                <a:avLst/>
              </a:prstGeom>
              <a:noFill/>
            </p:spPr>
            <p:txBody>
              <a:bodyPr wrap="square" rtlCol="0">
                <a:spAutoFit/>
              </a:bodyPr>
              <a:lstStyle/>
              <a:p>
                <a:r>
                  <a:rPr lang="en-US" sz="3200" b="1" dirty="0" err="1">
                    <a:latin typeface="Helvetica" pitchFamily="2" charset="0"/>
                  </a:rPr>
                  <a:t>Transductive</a:t>
                </a:r>
                <a:r>
                  <a:rPr lang="en-US" sz="3200" b="1" dirty="0">
                    <a:latin typeface="Helvetica" pitchFamily="2" charset="0"/>
                  </a:rPr>
                  <a:t> parsing approach </a:t>
                </a:r>
              </a:p>
            </p:txBody>
          </p:sp>
          <p:sp>
            <p:nvSpPr>
              <p:cNvPr id="17" name="TextBox 16">
                <a:extLst>
                  <a:ext uri="{FF2B5EF4-FFF2-40B4-BE49-F238E27FC236}">
                    <a16:creationId xmlns:a16="http://schemas.microsoft.com/office/drawing/2014/main" id="{C3330F46-CA75-30EE-05BB-A4B6CF1CCC7C}"/>
                  </a:ext>
                </a:extLst>
              </p:cNvPr>
              <p:cNvSpPr txBox="1"/>
              <p:nvPr/>
            </p:nvSpPr>
            <p:spPr>
              <a:xfrm>
                <a:off x="1447800" y="5066444"/>
                <a:ext cx="9296400" cy="954107"/>
              </a:xfrm>
              <a:prstGeom prst="rect">
                <a:avLst/>
              </a:prstGeom>
              <a:noFill/>
            </p:spPr>
            <p:txBody>
              <a:bodyPr wrap="square" rtlCol="0">
                <a:spAutoFit/>
              </a:bodyPr>
              <a:lstStyle/>
              <a:p>
                <a:r>
                  <a:rPr lang="en-US" sz="2800" dirty="0">
                    <a:latin typeface="Helvetica" pitchFamily="2" charset="0"/>
                    <a:cs typeface="Times New Roman" panose="02020603050405020304" pitchFamily="18" charset="0"/>
                  </a:rPr>
                  <a:t>Encoder-decoder networks that take raw sentence and produce semantic graph on the decoder side.</a:t>
                </a:r>
                <a:endParaRPr lang="en-US" sz="2800" dirty="0">
                  <a:latin typeface="Helvetica" pitchFamily="2" charset="0"/>
                </a:endParaRPr>
              </a:p>
            </p:txBody>
          </p:sp>
        </p:grpSp>
        <p:sp>
          <p:nvSpPr>
            <p:cNvPr id="15" name="TextBox 14">
              <a:extLst>
                <a:ext uri="{FF2B5EF4-FFF2-40B4-BE49-F238E27FC236}">
                  <a16:creationId xmlns:a16="http://schemas.microsoft.com/office/drawing/2014/main" id="{A3FCA718-27F3-B9D6-11A3-593829928B5E}"/>
                </a:ext>
              </a:extLst>
            </p:cNvPr>
            <p:cNvSpPr txBox="1"/>
            <p:nvPr/>
          </p:nvSpPr>
          <p:spPr>
            <a:xfrm>
              <a:off x="7617941" y="4552383"/>
              <a:ext cx="3126259" cy="461665"/>
            </a:xfrm>
            <a:prstGeom prst="rect">
              <a:avLst/>
            </a:prstGeom>
            <a:noFill/>
          </p:spPr>
          <p:txBody>
            <a:bodyPr wrap="square" rtlCol="0">
              <a:spAutoFit/>
            </a:bodyPr>
            <a:lstStyle/>
            <a:p>
              <a:r>
                <a:rPr lang="en-US" sz="1200" dirty="0">
                  <a:latin typeface="Helvetica" pitchFamily="2" charset="0"/>
                  <a:hlinkClick r:id="rId5"/>
                </a:rPr>
                <a:t>Stengel-</a:t>
              </a:r>
              <a:r>
                <a:rPr lang="en-US" sz="1200" dirty="0" err="1">
                  <a:latin typeface="Helvetica" pitchFamily="2" charset="0"/>
                  <a:hlinkClick r:id="rId5"/>
                </a:rPr>
                <a:t>Eskin</a:t>
              </a:r>
              <a:r>
                <a:rPr lang="en-US" sz="1200" dirty="0">
                  <a:latin typeface="Helvetica" pitchFamily="2" charset="0"/>
                  <a:hlinkClick r:id="rId5"/>
                </a:rPr>
                <a:t> 2020</a:t>
              </a:r>
              <a:r>
                <a:rPr lang="en-US" sz="1200" dirty="0">
                  <a:latin typeface="Helvetica" pitchFamily="2" charset="0"/>
                </a:rPr>
                <a:t>, </a:t>
              </a:r>
              <a:r>
                <a:rPr lang="en-US" sz="1200" dirty="0">
                  <a:latin typeface="Helvetica" pitchFamily="2" charset="0"/>
                  <a:hlinkClick r:id="rId6"/>
                </a:rPr>
                <a:t>2021</a:t>
              </a:r>
              <a:endParaRPr lang="en-US" sz="1200" dirty="0">
                <a:latin typeface="Helvetica" pitchFamily="2" charset="0"/>
              </a:endParaRPr>
            </a:p>
            <a:p>
              <a:r>
                <a:rPr lang="en-US" sz="1200" dirty="0">
                  <a:latin typeface="Helvetica" pitchFamily="2" charset="0"/>
                </a:rPr>
                <a:t>based on </a:t>
              </a:r>
              <a:r>
                <a:rPr lang="en-US" sz="1200" dirty="0">
                  <a:latin typeface="Helvetica" pitchFamily="2" charset="0"/>
                  <a:hlinkClick r:id="rId7"/>
                </a:rPr>
                <a:t>Zhang et al. 2019</a:t>
              </a:r>
              <a:endParaRPr lang="en-US" sz="1200" dirty="0">
                <a:latin typeface="Helvetica" pitchFamily="2" charset="0"/>
              </a:endParaRPr>
            </a:p>
          </p:txBody>
        </p:sp>
      </p:grpSp>
    </p:spTree>
    <p:extLst>
      <p:ext uri="{BB962C8B-B14F-4D97-AF65-F5344CB8AC3E}">
        <p14:creationId xmlns:p14="http://schemas.microsoft.com/office/powerpoint/2010/main" val="178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D75F2C-4260-0915-985C-2B802E0DA950}"/>
              </a:ext>
            </a:extLst>
          </p:cNvPr>
          <p:cNvGrpSpPr/>
          <p:nvPr/>
        </p:nvGrpSpPr>
        <p:grpSpPr>
          <a:xfrm>
            <a:off x="1447800" y="1597731"/>
            <a:ext cx="9296400" cy="1538882"/>
            <a:chOff x="1447800" y="1597731"/>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Two steps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pPr marL="514350" indent="-514350">
                <a:buAutoNum type="arabicPeriod"/>
              </a:pPr>
              <a:r>
                <a:rPr lang="en-US" sz="2800" dirty="0">
                  <a:latin typeface="Helvetica" pitchFamily="2" charset="0"/>
                </a:rPr>
                <a:t>Find relevant </a:t>
              </a:r>
              <a:r>
                <a:rPr lang="en-US" sz="2800" dirty="0">
                  <a:solidFill>
                    <a:schemeClr val="accent2">
                      <a:lumMod val="75000"/>
                    </a:schemeClr>
                  </a:solidFill>
                  <a:latin typeface="Consolas" panose="020B0609020204030204" pitchFamily="49" charset="0"/>
                  <a:cs typeface="Consolas" panose="020B0609020204030204" pitchFamily="49" charset="0"/>
                </a:rPr>
                <a:t>SITUATION</a:t>
              </a:r>
              <a:r>
                <a:rPr lang="en-US" sz="2800" dirty="0">
                  <a:latin typeface="Helvetica" pitchFamily="2" charset="0"/>
                </a:rPr>
                <a:t>-</a:t>
              </a:r>
              <a:r>
                <a:rPr lang="en-US" sz="2800" dirty="0">
                  <a:solidFill>
                    <a:schemeClr val="accent1">
                      <a:lumMod val="75000"/>
                    </a:schemeClr>
                  </a:solidFill>
                  <a:latin typeface="Consolas" panose="020B0609020204030204" pitchFamily="49" charset="0"/>
                  <a:cs typeface="Consolas" panose="020B0609020204030204" pitchFamily="49" charset="0"/>
                </a:rPr>
                <a:t>PARTICIPANT</a:t>
              </a:r>
              <a:r>
                <a:rPr lang="en-US" sz="2800" dirty="0">
                  <a:latin typeface="Helvetica" pitchFamily="2" charset="0"/>
                </a:rPr>
                <a:t> pairs.</a:t>
              </a:r>
            </a:p>
            <a:p>
              <a:pPr marL="514350" indent="-514350">
                <a:buAutoNum type="arabicPeriod"/>
              </a:pPr>
              <a:r>
                <a:rPr lang="en-US" sz="2800" dirty="0">
                  <a:latin typeface="Helvetica" pitchFamily="2" charset="0"/>
                </a:rPr>
                <a:t>Figure out which inferences hold of which pairs.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rgbClr val="C00000"/>
                  </a:solidFill>
                  <a:latin typeface="Helvetica" pitchFamily="2" charset="0"/>
                </a:rPr>
                <a:t>Requirement</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Very light scaffolding ontology including at least </a:t>
              </a:r>
              <a:r>
                <a:rPr lang="en-US" sz="2800" dirty="0">
                  <a:latin typeface="Consolas" panose="020B0609020204030204" pitchFamily="49" charset="0"/>
                  <a:cs typeface="Consolas" panose="020B0609020204030204" pitchFamily="49" charset="0"/>
                </a:rPr>
                <a:t>SITUATION</a:t>
              </a:r>
              <a:r>
                <a:rPr lang="en-US" sz="2800" dirty="0">
                  <a:latin typeface="Helvetica" pitchFamily="2" charset="0"/>
                  <a:cs typeface="Consolas" panose="020B0609020204030204" pitchFamily="49" charset="0"/>
                </a:rPr>
                <a:t>,</a:t>
              </a:r>
              <a:r>
                <a:rPr lang="en-US" sz="2800" dirty="0">
                  <a:latin typeface="Consolas" panose="020B0609020204030204" pitchFamily="49" charset="0"/>
                  <a:cs typeface="Consolas" panose="020B0609020204030204" pitchFamily="49" charset="0"/>
                </a:rPr>
                <a:t> PARTICIPANT</a:t>
              </a:r>
              <a:r>
                <a:rPr lang="en-US" sz="2800" dirty="0">
                  <a:latin typeface="Helvetica" pitchFamily="2" charset="0"/>
                  <a:cs typeface="Consolas" panose="020B0609020204030204" pitchFamily="49" charset="0"/>
                </a:rPr>
                <a:t>, and </a:t>
              </a:r>
              <a:r>
                <a:rPr lang="en-US" sz="2800" dirty="0">
                  <a:latin typeface="Consolas" panose="020B0609020204030204" pitchFamily="49" charset="0"/>
                  <a:cs typeface="Consolas" panose="020B0609020204030204" pitchFamily="49" charset="0"/>
                </a:rPr>
                <a:t>RELATION</a:t>
              </a:r>
              <a:r>
                <a:rPr lang="en-US" sz="2800" dirty="0">
                  <a:latin typeface="Helvetica" pitchFamily="2" charset="0"/>
                  <a:cs typeface="Consolas" panose="020B0609020204030204" pitchFamily="49" charset="0"/>
                </a:rPr>
                <a:t>.</a:t>
              </a:r>
            </a:p>
          </p:txBody>
        </p:sp>
      </p:grpSp>
    </p:spTree>
    <p:extLst>
      <p:ext uri="{BB962C8B-B14F-4D97-AF65-F5344CB8AC3E}">
        <p14:creationId xmlns:p14="http://schemas.microsoft.com/office/powerpoint/2010/main" val="31078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What we do</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We use natural language to convey information about </a:t>
              </a:r>
              <a:r>
                <a:rPr lang="en-US" sz="2800" i="1" dirty="0">
                  <a:effectLst/>
                  <a:latin typeface="Helvetica" pitchFamily="2" charset="0"/>
                  <a:ea typeface="Calibri" panose="020F0502020204030204" pitchFamily="34" charset="0"/>
                  <a:cs typeface="Times New Roman" panose="02020603050405020304" pitchFamily="18" charset="0"/>
                </a:rPr>
                <a:t>situations</a:t>
              </a:r>
              <a:r>
                <a:rPr lang="en-US" sz="2800" dirty="0">
                  <a:effectLst/>
                  <a:latin typeface="Helvetica" pitchFamily="2" charset="0"/>
                  <a:ea typeface="Calibri" panose="020F0502020204030204" pitchFamily="34" charset="0"/>
                  <a:cs typeface="Times New Roman" panose="02020603050405020304" pitchFamily="18" charset="0"/>
                </a:rPr>
                <a:t>: things that happen or stuff that is true</a:t>
              </a:r>
              <a:r>
                <a:rPr lang="en-US" sz="2800" dirty="0">
                  <a:latin typeface="Helvetica" pitchFamily="2" charset="0"/>
                  <a:ea typeface="Calibri" panose="020F0502020204030204" pitchFamily="34" charset="0"/>
                  <a:cs typeface="Times New Roman" panose="02020603050405020304" pitchFamily="18" charset="0"/>
                </a:rPr>
                <a:t>.</a:t>
              </a:r>
              <a:r>
                <a:rPr lang="en-US" sz="2800" dirty="0">
                  <a:latin typeface="Helvetica" pitchFamily="2" charset="0"/>
                </a:rPr>
                <a:t>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How we do this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S</a:t>
              </a:r>
              <a:r>
                <a:rPr lang="en-US" sz="2800" dirty="0">
                  <a:effectLst/>
                  <a:latin typeface="Helvetica" pitchFamily="2" charset="0"/>
                  <a:ea typeface="Calibri" panose="020F0502020204030204" pitchFamily="34" charset="0"/>
                  <a:cs typeface="Times New Roman" panose="02020603050405020304" pitchFamily="18" charset="0"/>
                </a:rPr>
                <a:t>ystematic relationships between the way we conceptualize situations and the way we describe them.</a:t>
              </a:r>
              <a:r>
                <a:rPr lang="en-US" sz="2800" dirty="0">
                  <a:effectLst/>
                  <a:latin typeface="Helvetica" pitchFamily="2" charset="0"/>
                </a:rPr>
                <a:t> </a:t>
              </a:r>
              <a:endParaRPr lang="en-US" sz="2800" dirty="0">
                <a:latin typeface="Helvetica" pitchFamily="2" charset="0"/>
              </a:endParaRPr>
            </a:p>
          </p:txBody>
        </p:sp>
      </p:grpSp>
    </p:spTree>
    <p:extLst>
      <p:ext uri="{BB962C8B-B14F-4D97-AF65-F5344CB8AC3E}">
        <p14:creationId xmlns:p14="http://schemas.microsoft.com/office/powerpoint/2010/main" val="198110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59D9B1-F403-4542-88AE-99221049E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06048"/>
            <a:ext cx="12192000" cy="380374"/>
          </a:xfrm>
          <a:prstGeom prst="rect">
            <a:avLst/>
          </a:prstGeom>
        </p:spPr>
      </p:pic>
      <p:sp>
        <p:nvSpPr>
          <p:cNvPr id="2" name="TextBox 1">
            <a:extLst>
              <a:ext uri="{FF2B5EF4-FFF2-40B4-BE49-F238E27FC236}">
                <a16:creationId xmlns:a16="http://schemas.microsoft.com/office/drawing/2014/main" id="{E8CC70AA-B69E-F434-4B5F-697BEA76F244}"/>
              </a:ext>
            </a:extLst>
          </p:cNvPr>
          <p:cNvSpPr txBox="1"/>
          <p:nvPr/>
        </p:nvSpPr>
        <p:spPr>
          <a:xfrm>
            <a:off x="8810369" y="6382361"/>
            <a:ext cx="3229232" cy="276999"/>
          </a:xfrm>
          <a:prstGeom prst="rect">
            <a:avLst/>
          </a:prstGeom>
          <a:noFill/>
        </p:spPr>
        <p:txBody>
          <a:bodyPr wrap="square" rtlCol="0">
            <a:spAutoFit/>
          </a:bodyPr>
          <a:lstStyle/>
          <a:p>
            <a:pPr algn="r"/>
            <a:r>
              <a:rPr lang="en-US" sz="1200" dirty="0">
                <a:latin typeface="Helvetica" pitchFamily="2" charset="0"/>
                <a:hlinkClick r:id="rId3"/>
              </a:rPr>
              <a:t>White et al. 2016</a:t>
            </a:r>
            <a:r>
              <a:rPr lang="en-US" sz="1200" dirty="0">
                <a:latin typeface="Helvetica" pitchFamily="2" charset="0"/>
              </a:rPr>
              <a:t>, </a:t>
            </a:r>
            <a:r>
              <a:rPr lang="en-US" sz="1200" dirty="0">
                <a:latin typeface="Helvetica" pitchFamily="2" charset="0"/>
                <a:hlinkClick r:id="rId4"/>
              </a:rPr>
              <a:t>2020</a:t>
            </a:r>
            <a:r>
              <a:rPr lang="en-US" sz="1200" dirty="0">
                <a:latin typeface="Helvetica" pitchFamily="2" charset="0"/>
              </a:rPr>
              <a:t>, </a:t>
            </a:r>
            <a:r>
              <a:rPr lang="en-US" sz="1200" dirty="0">
                <a:latin typeface="Helvetica" pitchFamily="2" charset="0"/>
                <a:hlinkClick r:id="rId5"/>
              </a:rPr>
              <a:t>Zhang et al. 2017</a:t>
            </a:r>
            <a:endParaRPr lang="en-US" sz="1200" dirty="0">
              <a:latin typeface="Helvetica" pitchFamily="2" charset="0"/>
            </a:endParaRPr>
          </a:p>
        </p:txBody>
      </p:sp>
      <p:sp>
        <p:nvSpPr>
          <p:cNvPr id="29" name="TextBox 28">
            <a:extLst>
              <a:ext uri="{FF2B5EF4-FFF2-40B4-BE49-F238E27FC236}">
                <a16:creationId xmlns:a16="http://schemas.microsoft.com/office/drawing/2014/main" id="{4F5695AD-3B2D-AB7D-8786-E41E358DBAF2}"/>
              </a:ext>
            </a:extLst>
          </p:cNvPr>
          <p:cNvSpPr txBox="1"/>
          <p:nvPr/>
        </p:nvSpPr>
        <p:spPr>
          <a:xfrm>
            <a:off x="2451781" y="934983"/>
            <a:ext cx="6098058"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PARTICIPANT</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1" name="TextBox 30">
            <a:extLst>
              <a:ext uri="{FF2B5EF4-FFF2-40B4-BE49-F238E27FC236}">
                <a16:creationId xmlns:a16="http://schemas.microsoft.com/office/drawing/2014/main" id="{69BD1F24-A0E2-FF03-7F4C-5CCF103DE5DD}"/>
              </a:ext>
            </a:extLst>
          </p:cNvPr>
          <p:cNvSpPr txBox="1"/>
          <p:nvPr/>
        </p:nvSpPr>
        <p:spPr>
          <a:xfrm>
            <a:off x="2451781" y="2123980"/>
            <a:ext cx="4764565"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Bush</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the asking</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0" name="TextBox 29">
            <a:extLst>
              <a:ext uri="{FF2B5EF4-FFF2-40B4-BE49-F238E27FC236}">
                <a16:creationId xmlns:a16="http://schemas.microsoft.com/office/drawing/2014/main" id="{8C5E8638-FC0E-FF7D-7A02-5A627AA26EF2}"/>
              </a:ext>
            </a:extLst>
          </p:cNvPr>
          <p:cNvSpPr txBox="1"/>
          <p:nvPr/>
        </p:nvSpPr>
        <p:spPr>
          <a:xfrm>
            <a:off x="2451781" y="1754648"/>
            <a:ext cx="4764565" cy="369332"/>
          </a:xfrm>
          <a:prstGeom prst="rect">
            <a:avLst/>
          </a:prstGeom>
          <a:noFill/>
        </p:spPr>
        <p:txBody>
          <a:bodyPr wrap="square">
            <a:spAutoFit/>
          </a:bodyPr>
          <a:lstStyle/>
          <a:p>
            <a:r>
              <a:rPr lang="en-US" dirty="0">
                <a:solidFill>
                  <a:schemeClr val="accent1">
                    <a:lumMod val="75000"/>
                  </a:schemeClr>
                </a:solidFill>
                <a:latin typeface="Consolas" panose="020B0609020204030204" pitchFamily="49" charset="0"/>
                <a:cs typeface="Consolas" panose="020B0609020204030204" pitchFamily="49" charset="0"/>
              </a:rPr>
              <a:t>Hiller</a:t>
            </a:r>
            <a:r>
              <a:rPr lang="en-US" dirty="0">
                <a:latin typeface="Helvetica" pitchFamily="2" charset="0"/>
              </a:rPr>
              <a:t> chose to be involved in </a:t>
            </a:r>
            <a:r>
              <a:rPr lang="en-US" dirty="0">
                <a:solidFill>
                  <a:schemeClr val="accent2">
                    <a:lumMod val="75000"/>
                  </a:schemeClr>
                </a:solidFill>
                <a:latin typeface="Consolas" panose="020B0609020204030204" pitchFamily="49" charset="0"/>
                <a:cs typeface="Consolas" panose="020B0609020204030204" pitchFamily="49" charset="0"/>
              </a:rPr>
              <a:t>the asking</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3" name="Plus 2">
            <a:extLst>
              <a:ext uri="{FF2B5EF4-FFF2-40B4-BE49-F238E27FC236}">
                <a16:creationId xmlns:a16="http://schemas.microsoft.com/office/drawing/2014/main" id="{84974724-A0D2-9BE6-CD5E-A5342C475A10}"/>
              </a:ext>
            </a:extLst>
          </p:cNvPr>
          <p:cNvSpPr/>
          <p:nvPr/>
        </p:nvSpPr>
        <p:spPr>
          <a:xfrm>
            <a:off x="2100646" y="1729934"/>
            <a:ext cx="369332" cy="369332"/>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7BE851-0E31-1E60-5DC8-1D10199DA561}"/>
              </a:ext>
            </a:extLst>
          </p:cNvPr>
          <p:cNvSpPr/>
          <p:nvPr/>
        </p:nvSpPr>
        <p:spPr>
          <a:xfrm>
            <a:off x="2163719" y="2245480"/>
            <a:ext cx="267900" cy="126332"/>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72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66ADD-7951-CE74-1360-F5C7F5C137A7}"/>
              </a:ext>
            </a:extLst>
          </p:cNvPr>
          <p:cNvSpPr txBox="1"/>
          <p:nvPr/>
        </p:nvSpPr>
        <p:spPr>
          <a:xfrm>
            <a:off x="603421" y="1705234"/>
            <a:ext cx="10985157" cy="1077218"/>
          </a:xfrm>
          <a:prstGeom prst="rect">
            <a:avLst/>
          </a:prstGeom>
          <a:noFill/>
        </p:spPr>
        <p:txBody>
          <a:bodyPr wrap="square" rtlCol="0">
            <a:spAutoFit/>
          </a:bodyPr>
          <a:lstStyle/>
          <a:p>
            <a:pPr algn="ctr"/>
            <a:r>
              <a:rPr lang="en-US" sz="3200" dirty="0">
                <a:latin typeface="Helvetica" pitchFamily="2" charset="0"/>
              </a:rPr>
              <a:t>Hiller asked Bush to name the leaders of Chechnya, Taiwan, India, and Pakistan. </a:t>
            </a:r>
          </a:p>
        </p:txBody>
      </p:sp>
      <p:sp>
        <p:nvSpPr>
          <p:cNvPr id="4" name="TextBox 3">
            <a:extLst>
              <a:ext uri="{FF2B5EF4-FFF2-40B4-BE49-F238E27FC236}">
                <a16:creationId xmlns:a16="http://schemas.microsoft.com/office/drawing/2014/main" id="{96690C14-33CD-0B22-50C6-028EF6A6EE81}"/>
              </a:ext>
            </a:extLst>
          </p:cNvPr>
          <p:cNvSpPr txBox="1"/>
          <p:nvPr/>
        </p:nvSpPr>
        <p:spPr>
          <a:xfrm>
            <a:off x="603421" y="3277170"/>
            <a:ext cx="10985157" cy="461665"/>
          </a:xfrm>
          <a:prstGeom prst="rect">
            <a:avLst/>
          </a:prstGeom>
          <a:noFill/>
        </p:spPr>
        <p:txBody>
          <a:bodyPr wrap="square" rtlCol="0">
            <a:spAutoFit/>
          </a:bodyPr>
          <a:lstStyle/>
          <a:p>
            <a:pPr algn="ctr"/>
            <a:r>
              <a:rPr lang="en-US" sz="2400" dirty="0">
                <a:latin typeface="Helvetica" pitchFamily="2" charset="0"/>
              </a:rPr>
              <a:t>How likely is it that Hiller chose to be involved in the asking?</a:t>
            </a:r>
          </a:p>
        </p:txBody>
      </p:sp>
      <p:grpSp>
        <p:nvGrpSpPr>
          <p:cNvPr id="11" name="Group 10">
            <a:extLst>
              <a:ext uri="{FF2B5EF4-FFF2-40B4-BE49-F238E27FC236}">
                <a16:creationId xmlns:a16="http://schemas.microsoft.com/office/drawing/2014/main" id="{FD324578-D1E6-C82D-9BAD-335C02A3395B}"/>
              </a:ext>
            </a:extLst>
          </p:cNvPr>
          <p:cNvGrpSpPr/>
          <p:nvPr/>
        </p:nvGrpSpPr>
        <p:grpSpPr>
          <a:xfrm>
            <a:off x="603417" y="4625322"/>
            <a:ext cx="10985161" cy="389476"/>
            <a:chOff x="603417" y="4044553"/>
            <a:chExt cx="10985161" cy="389476"/>
          </a:xfrm>
        </p:grpSpPr>
        <p:sp>
          <p:nvSpPr>
            <p:cNvPr id="5" name="TextBox 4">
              <a:extLst>
                <a:ext uri="{FF2B5EF4-FFF2-40B4-BE49-F238E27FC236}">
                  <a16:creationId xmlns:a16="http://schemas.microsoft.com/office/drawing/2014/main" id="{62B98F1C-23AB-06B3-CD24-BC1AF4C53EDA}"/>
                </a:ext>
              </a:extLst>
            </p:cNvPr>
            <p:cNvSpPr txBox="1"/>
            <p:nvPr/>
          </p:nvSpPr>
          <p:spPr>
            <a:xfrm>
              <a:off x="603417" y="4064697"/>
              <a:ext cx="2572265" cy="369332"/>
            </a:xfrm>
            <a:prstGeom prst="rect">
              <a:avLst/>
            </a:prstGeom>
            <a:noFill/>
          </p:spPr>
          <p:txBody>
            <a:bodyPr wrap="square" rtlCol="0">
              <a:spAutoFit/>
            </a:bodyPr>
            <a:lstStyle/>
            <a:p>
              <a:pPr algn="ctr"/>
              <a:r>
                <a:rPr lang="en-US" dirty="0">
                  <a:solidFill>
                    <a:srgbClr val="C00000"/>
                  </a:solidFill>
                  <a:latin typeface="Helvetica" pitchFamily="2" charset="0"/>
                </a:rPr>
                <a:t>very unlikely</a:t>
              </a:r>
            </a:p>
          </p:txBody>
        </p:sp>
        <p:sp>
          <p:nvSpPr>
            <p:cNvPr id="6" name="TextBox 5">
              <a:extLst>
                <a:ext uri="{FF2B5EF4-FFF2-40B4-BE49-F238E27FC236}">
                  <a16:creationId xmlns:a16="http://schemas.microsoft.com/office/drawing/2014/main" id="{9CEEB1E5-3DDD-77CD-7B9E-47E1D56462C0}"/>
                </a:ext>
              </a:extLst>
            </p:cNvPr>
            <p:cNvSpPr txBox="1"/>
            <p:nvPr/>
          </p:nvSpPr>
          <p:spPr>
            <a:xfrm>
              <a:off x="2427583" y="4060803"/>
              <a:ext cx="2572265" cy="369332"/>
            </a:xfrm>
            <a:prstGeom prst="rect">
              <a:avLst/>
            </a:prstGeom>
            <a:noFill/>
          </p:spPr>
          <p:txBody>
            <a:bodyPr wrap="square" rtlCol="0">
              <a:spAutoFit/>
            </a:bodyPr>
            <a:lstStyle/>
            <a:p>
              <a:pPr algn="ctr"/>
              <a:r>
                <a:rPr lang="en-US" dirty="0">
                  <a:solidFill>
                    <a:srgbClr val="FF0000"/>
                  </a:solidFill>
                  <a:latin typeface="Helvetica" pitchFamily="2" charset="0"/>
                </a:rPr>
                <a:t>somewhat unlikely</a:t>
              </a:r>
            </a:p>
          </p:txBody>
        </p:sp>
        <p:sp>
          <p:nvSpPr>
            <p:cNvPr id="7" name="TextBox 6">
              <a:extLst>
                <a:ext uri="{FF2B5EF4-FFF2-40B4-BE49-F238E27FC236}">
                  <a16:creationId xmlns:a16="http://schemas.microsoft.com/office/drawing/2014/main" id="{813A643A-9AA1-6C52-0D74-4013294AA874}"/>
                </a:ext>
              </a:extLst>
            </p:cNvPr>
            <p:cNvSpPr txBox="1"/>
            <p:nvPr/>
          </p:nvSpPr>
          <p:spPr>
            <a:xfrm>
              <a:off x="4809865" y="4060803"/>
              <a:ext cx="2572265" cy="369332"/>
            </a:xfrm>
            <a:prstGeom prst="rect">
              <a:avLst/>
            </a:prstGeom>
            <a:noFill/>
          </p:spPr>
          <p:txBody>
            <a:bodyPr wrap="square" rtlCol="0">
              <a:spAutoFit/>
            </a:bodyPr>
            <a:lstStyle/>
            <a:p>
              <a:pPr algn="ctr"/>
              <a:r>
                <a:rPr lang="en-US" dirty="0">
                  <a:solidFill>
                    <a:schemeClr val="accent4">
                      <a:lumMod val="75000"/>
                    </a:schemeClr>
                  </a:solidFill>
                  <a:latin typeface="Helvetica" pitchFamily="2" charset="0"/>
                </a:rPr>
                <a:t>not enough information</a:t>
              </a:r>
            </a:p>
          </p:txBody>
        </p:sp>
        <p:sp>
          <p:nvSpPr>
            <p:cNvPr id="9" name="TextBox 8">
              <a:extLst>
                <a:ext uri="{FF2B5EF4-FFF2-40B4-BE49-F238E27FC236}">
                  <a16:creationId xmlns:a16="http://schemas.microsoft.com/office/drawing/2014/main" id="{18A9DD1A-9F99-8C66-D22E-7AEE077D5FE5}"/>
                </a:ext>
              </a:extLst>
            </p:cNvPr>
            <p:cNvSpPr txBox="1"/>
            <p:nvPr/>
          </p:nvSpPr>
          <p:spPr>
            <a:xfrm>
              <a:off x="7192154" y="4060803"/>
              <a:ext cx="2572265" cy="369332"/>
            </a:xfrm>
            <a:prstGeom prst="rect">
              <a:avLst/>
            </a:prstGeom>
            <a:noFill/>
          </p:spPr>
          <p:txBody>
            <a:bodyPr wrap="square" rtlCol="0">
              <a:spAutoFit/>
            </a:bodyPr>
            <a:lstStyle/>
            <a:p>
              <a:pPr algn="ctr"/>
              <a:r>
                <a:rPr lang="en-US" dirty="0">
                  <a:solidFill>
                    <a:schemeClr val="accent6">
                      <a:lumMod val="75000"/>
                    </a:schemeClr>
                  </a:solidFill>
                  <a:latin typeface="Helvetica" pitchFamily="2" charset="0"/>
                </a:rPr>
                <a:t>somewhat likely</a:t>
              </a:r>
            </a:p>
          </p:txBody>
        </p:sp>
        <p:sp>
          <p:nvSpPr>
            <p:cNvPr id="10" name="TextBox 9">
              <a:extLst>
                <a:ext uri="{FF2B5EF4-FFF2-40B4-BE49-F238E27FC236}">
                  <a16:creationId xmlns:a16="http://schemas.microsoft.com/office/drawing/2014/main" id="{465223E7-2973-C47B-06F6-BE47352A76D8}"/>
                </a:ext>
              </a:extLst>
            </p:cNvPr>
            <p:cNvSpPr txBox="1"/>
            <p:nvPr/>
          </p:nvSpPr>
          <p:spPr>
            <a:xfrm>
              <a:off x="9016313" y="4044553"/>
              <a:ext cx="2572265" cy="369332"/>
            </a:xfrm>
            <a:prstGeom prst="rect">
              <a:avLst/>
            </a:prstGeom>
            <a:noFill/>
          </p:spPr>
          <p:txBody>
            <a:bodyPr wrap="square" rtlCol="0">
              <a:spAutoFit/>
            </a:bodyPr>
            <a:lstStyle/>
            <a:p>
              <a:pPr algn="ctr"/>
              <a:r>
                <a:rPr lang="en-US" dirty="0">
                  <a:solidFill>
                    <a:schemeClr val="accent6">
                      <a:lumMod val="50000"/>
                    </a:schemeClr>
                  </a:solidFill>
                  <a:latin typeface="Helvetica" pitchFamily="2" charset="0"/>
                </a:rPr>
                <a:t>very likely</a:t>
              </a:r>
            </a:p>
          </p:txBody>
        </p:sp>
      </p:grpSp>
      <p:cxnSp>
        <p:nvCxnSpPr>
          <p:cNvPr id="13" name="Straight Arrow Connector 12">
            <a:extLst>
              <a:ext uri="{FF2B5EF4-FFF2-40B4-BE49-F238E27FC236}">
                <a16:creationId xmlns:a16="http://schemas.microsoft.com/office/drawing/2014/main" id="{F6D0AF35-29CF-0E41-93F6-5F09B08451DE}"/>
              </a:ext>
            </a:extLst>
          </p:cNvPr>
          <p:cNvCxnSpPr/>
          <p:nvPr/>
        </p:nvCxnSpPr>
        <p:spPr>
          <a:xfrm>
            <a:off x="10305535" y="3970414"/>
            <a:ext cx="0" cy="65490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EDACC08-B7C2-71D2-550A-9DC46E451689}"/>
              </a:ext>
            </a:extLst>
          </p:cNvPr>
          <p:cNvSpPr txBox="1"/>
          <p:nvPr/>
        </p:nvSpPr>
        <p:spPr>
          <a:xfrm>
            <a:off x="6005384" y="6382361"/>
            <a:ext cx="6034217" cy="276999"/>
          </a:xfrm>
          <a:prstGeom prst="rect">
            <a:avLst/>
          </a:prstGeom>
          <a:noFill/>
        </p:spPr>
        <p:txBody>
          <a:bodyPr wrap="square" rtlCol="0">
            <a:spAutoFit/>
          </a:bodyPr>
          <a:lstStyle/>
          <a:p>
            <a:pPr algn="r"/>
            <a:r>
              <a:rPr lang="en-US" sz="1200" dirty="0">
                <a:latin typeface="Helvetica" pitchFamily="2" charset="0"/>
                <a:hlinkClick r:id="rId2"/>
              </a:rPr>
              <a:t>Reisinger et al. 2015</a:t>
            </a:r>
            <a:r>
              <a:rPr lang="en-US" sz="1200" dirty="0">
                <a:latin typeface="Helvetica" pitchFamily="2" charset="0"/>
              </a:rPr>
              <a:t>, </a:t>
            </a:r>
            <a:r>
              <a:rPr lang="en-US" sz="1200" dirty="0">
                <a:latin typeface="Helvetica" pitchFamily="2" charset="0"/>
                <a:hlinkClick r:id="rId3"/>
              </a:rPr>
              <a:t>White et al. 2016</a:t>
            </a:r>
            <a:r>
              <a:rPr lang="en-US" sz="1200" dirty="0">
                <a:latin typeface="Helvetica" pitchFamily="2" charset="0"/>
              </a:rPr>
              <a:t>, </a:t>
            </a:r>
            <a:r>
              <a:rPr lang="en-US" sz="1200" dirty="0">
                <a:latin typeface="Helvetica" pitchFamily="2" charset="0"/>
                <a:hlinkClick r:id="rId4"/>
              </a:rPr>
              <a:t>2020</a:t>
            </a:r>
            <a:r>
              <a:rPr lang="en-US" sz="1200" dirty="0">
                <a:latin typeface="Helvetica" pitchFamily="2" charset="0"/>
              </a:rPr>
              <a:t>, </a:t>
            </a:r>
            <a:r>
              <a:rPr lang="en-US" sz="1200" dirty="0">
                <a:latin typeface="Helvetica" pitchFamily="2" charset="0"/>
                <a:hlinkClick r:id="rId5"/>
              </a:rPr>
              <a:t>Zhang et al. 2017</a:t>
            </a:r>
            <a:endParaRPr lang="en-US" sz="1200" dirty="0">
              <a:latin typeface="Helvetica" pitchFamily="2" charset="0"/>
            </a:endParaRPr>
          </a:p>
        </p:txBody>
      </p:sp>
    </p:spTree>
    <p:extLst>
      <p:ext uri="{BB962C8B-B14F-4D97-AF65-F5344CB8AC3E}">
        <p14:creationId xmlns:p14="http://schemas.microsoft.com/office/powerpoint/2010/main" val="16124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066ADD-7951-CE74-1360-F5C7F5C137A7}"/>
              </a:ext>
            </a:extLst>
          </p:cNvPr>
          <p:cNvSpPr txBox="1"/>
          <p:nvPr/>
        </p:nvSpPr>
        <p:spPr>
          <a:xfrm>
            <a:off x="603421" y="1705234"/>
            <a:ext cx="10985157" cy="1077218"/>
          </a:xfrm>
          <a:prstGeom prst="rect">
            <a:avLst/>
          </a:prstGeom>
          <a:noFill/>
        </p:spPr>
        <p:txBody>
          <a:bodyPr wrap="square" rtlCol="0">
            <a:spAutoFit/>
          </a:bodyPr>
          <a:lstStyle/>
          <a:p>
            <a:pPr algn="ctr"/>
            <a:r>
              <a:rPr lang="en-US" sz="3200" dirty="0">
                <a:latin typeface="Helvetica" pitchFamily="2" charset="0"/>
              </a:rPr>
              <a:t>Hiller asked Bush to name the leaders of Chechnya, Taiwan, India, and Pakistan. </a:t>
            </a:r>
          </a:p>
        </p:txBody>
      </p:sp>
      <p:sp>
        <p:nvSpPr>
          <p:cNvPr id="4" name="TextBox 3">
            <a:extLst>
              <a:ext uri="{FF2B5EF4-FFF2-40B4-BE49-F238E27FC236}">
                <a16:creationId xmlns:a16="http://schemas.microsoft.com/office/drawing/2014/main" id="{96690C14-33CD-0B22-50C6-028EF6A6EE81}"/>
              </a:ext>
            </a:extLst>
          </p:cNvPr>
          <p:cNvSpPr txBox="1"/>
          <p:nvPr/>
        </p:nvSpPr>
        <p:spPr>
          <a:xfrm>
            <a:off x="603421" y="3277170"/>
            <a:ext cx="10985157" cy="461665"/>
          </a:xfrm>
          <a:prstGeom prst="rect">
            <a:avLst/>
          </a:prstGeom>
          <a:noFill/>
        </p:spPr>
        <p:txBody>
          <a:bodyPr wrap="square" rtlCol="0">
            <a:spAutoFit/>
          </a:bodyPr>
          <a:lstStyle/>
          <a:p>
            <a:pPr algn="ctr"/>
            <a:r>
              <a:rPr lang="en-US" sz="2400" dirty="0">
                <a:latin typeface="Helvetica" pitchFamily="2" charset="0"/>
              </a:rPr>
              <a:t>How likely is it that Bush chose to be involved in the asking?</a:t>
            </a:r>
          </a:p>
        </p:txBody>
      </p:sp>
      <p:grpSp>
        <p:nvGrpSpPr>
          <p:cNvPr id="11" name="Group 10">
            <a:extLst>
              <a:ext uri="{FF2B5EF4-FFF2-40B4-BE49-F238E27FC236}">
                <a16:creationId xmlns:a16="http://schemas.microsoft.com/office/drawing/2014/main" id="{FD324578-D1E6-C82D-9BAD-335C02A3395B}"/>
              </a:ext>
            </a:extLst>
          </p:cNvPr>
          <p:cNvGrpSpPr/>
          <p:nvPr/>
        </p:nvGrpSpPr>
        <p:grpSpPr>
          <a:xfrm>
            <a:off x="603417" y="4625322"/>
            <a:ext cx="10985161" cy="389476"/>
            <a:chOff x="603417" y="4044553"/>
            <a:chExt cx="10985161" cy="389476"/>
          </a:xfrm>
        </p:grpSpPr>
        <p:sp>
          <p:nvSpPr>
            <p:cNvPr id="5" name="TextBox 4">
              <a:extLst>
                <a:ext uri="{FF2B5EF4-FFF2-40B4-BE49-F238E27FC236}">
                  <a16:creationId xmlns:a16="http://schemas.microsoft.com/office/drawing/2014/main" id="{62B98F1C-23AB-06B3-CD24-BC1AF4C53EDA}"/>
                </a:ext>
              </a:extLst>
            </p:cNvPr>
            <p:cNvSpPr txBox="1"/>
            <p:nvPr/>
          </p:nvSpPr>
          <p:spPr>
            <a:xfrm>
              <a:off x="603417" y="4064697"/>
              <a:ext cx="2572265" cy="369332"/>
            </a:xfrm>
            <a:prstGeom prst="rect">
              <a:avLst/>
            </a:prstGeom>
            <a:noFill/>
          </p:spPr>
          <p:txBody>
            <a:bodyPr wrap="square" rtlCol="0">
              <a:spAutoFit/>
            </a:bodyPr>
            <a:lstStyle/>
            <a:p>
              <a:pPr algn="ctr"/>
              <a:r>
                <a:rPr lang="en-US" dirty="0">
                  <a:solidFill>
                    <a:srgbClr val="C00000"/>
                  </a:solidFill>
                  <a:latin typeface="Helvetica" pitchFamily="2" charset="0"/>
                </a:rPr>
                <a:t>very unlikely</a:t>
              </a:r>
            </a:p>
          </p:txBody>
        </p:sp>
        <p:sp>
          <p:nvSpPr>
            <p:cNvPr id="6" name="TextBox 5">
              <a:extLst>
                <a:ext uri="{FF2B5EF4-FFF2-40B4-BE49-F238E27FC236}">
                  <a16:creationId xmlns:a16="http://schemas.microsoft.com/office/drawing/2014/main" id="{9CEEB1E5-3DDD-77CD-7B9E-47E1D56462C0}"/>
                </a:ext>
              </a:extLst>
            </p:cNvPr>
            <p:cNvSpPr txBox="1"/>
            <p:nvPr/>
          </p:nvSpPr>
          <p:spPr>
            <a:xfrm>
              <a:off x="2427583" y="4060803"/>
              <a:ext cx="2572265" cy="369332"/>
            </a:xfrm>
            <a:prstGeom prst="rect">
              <a:avLst/>
            </a:prstGeom>
            <a:noFill/>
          </p:spPr>
          <p:txBody>
            <a:bodyPr wrap="square" rtlCol="0">
              <a:spAutoFit/>
            </a:bodyPr>
            <a:lstStyle/>
            <a:p>
              <a:pPr algn="ctr"/>
              <a:r>
                <a:rPr lang="en-US" dirty="0">
                  <a:solidFill>
                    <a:srgbClr val="FF0000"/>
                  </a:solidFill>
                  <a:latin typeface="Helvetica" pitchFamily="2" charset="0"/>
                </a:rPr>
                <a:t>somewhat unlikely</a:t>
              </a:r>
            </a:p>
          </p:txBody>
        </p:sp>
        <p:sp>
          <p:nvSpPr>
            <p:cNvPr id="7" name="TextBox 6">
              <a:extLst>
                <a:ext uri="{FF2B5EF4-FFF2-40B4-BE49-F238E27FC236}">
                  <a16:creationId xmlns:a16="http://schemas.microsoft.com/office/drawing/2014/main" id="{813A643A-9AA1-6C52-0D74-4013294AA874}"/>
                </a:ext>
              </a:extLst>
            </p:cNvPr>
            <p:cNvSpPr txBox="1"/>
            <p:nvPr/>
          </p:nvSpPr>
          <p:spPr>
            <a:xfrm>
              <a:off x="4809865" y="4060803"/>
              <a:ext cx="2572265" cy="369332"/>
            </a:xfrm>
            <a:prstGeom prst="rect">
              <a:avLst/>
            </a:prstGeom>
            <a:noFill/>
          </p:spPr>
          <p:txBody>
            <a:bodyPr wrap="square" rtlCol="0">
              <a:spAutoFit/>
            </a:bodyPr>
            <a:lstStyle/>
            <a:p>
              <a:pPr algn="ctr"/>
              <a:r>
                <a:rPr lang="en-US" dirty="0">
                  <a:solidFill>
                    <a:schemeClr val="accent4">
                      <a:lumMod val="75000"/>
                    </a:schemeClr>
                  </a:solidFill>
                  <a:latin typeface="Helvetica" pitchFamily="2" charset="0"/>
                </a:rPr>
                <a:t>not enough information</a:t>
              </a:r>
            </a:p>
          </p:txBody>
        </p:sp>
        <p:sp>
          <p:nvSpPr>
            <p:cNvPr id="9" name="TextBox 8">
              <a:extLst>
                <a:ext uri="{FF2B5EF4-FFF2-40B4-BE49-F238E27FC236}">
                  <a16:creationId xmlns:a16="http://schemas.microsoft.com/office/drawing/2014/main" id="{18A9DD1A-9F99-8C66-D22E-7AEE077D5FE5}"/>
                </a:ext>
              </a:extLst>
            </p:cNvPr>
            <p:cNvSpPr txBox="1"/>
            <p:nvPr/>
          </p:nvSpPr>
          <p:spPr>
            <a:xfrm>
              <a:off x="7192154" y="4060803"/>
              <a:ext cx="2572265" cy="369332"/>
            </a:xfrm>
            <a:prstGeom prst="rect">
              <a:avLst/>
            </a:prstGeom>
            <a:noFill/>
          </p:spPr>
          <p:txBody>
            <a:bodyPr wrap="square" rtlCol="0">
              <a:spAutoFit/>
            </a:bodyPr>
            <a:lstStyle/>
            <a:p>
              <a:pPr algn="ctr"/>
              <a:r>
                <a:rPr lang="en-US" dirty="0">
                  <a:solidFill>
                    <a:schemeClr val="accent6">
                      <a:lumMod val="75000"/>
                    </a:schemeClr>
                  </a:solidFill>
                  <a:latin typeface="Helvetica" pitchFamily="2" charset="0"/>
                </a:rPr>
                <a:t>somewhat likely</a:t>
              </a:r>
            </a:p>
          </p:txBody>
        </p:sp>
        <p:sp>
          <p:nvSpPr>
            <p:cNvPr id="10" name="TextBox 9">
              <a:extLst>
                <a:ext uri="{FF2B5EF4-FFF2-40B4-BE49-F238E27FC236}">
                  <a16:creationId xmlns:a16="http://schemas.microsoft.com/office/drawing/2014/main" id="{465223E7-2973-C47B-06F6-BE47352A76D8}"/>
                </a:ext>
              </a:extLst>
            </p:cNvPr>
            <p:cNvSpPr txBox="1"/>
            <p:nvPr/>
          </p:nvSpPr>
          <p:spPr>
            <a:xfrm>
              <a:off x="9016313" y="4044553"/>
              <a:ext cx="2572265" cy="369332"/>
            </a:xfrm>
            <a:prstGeom prst="rect">
              <a:avLst/>
            </a:prstGeom>
            <a:noFill/>
          </p:spPr>
          <p:txBody>
            <a:bodyPr wrap="square" rtlCol="0">
              <a:spAutoFit/>
            </a:bodyPr>
            <a:lstStyle/>
            <a:p>
              <a:pPr algn="ctr"/>
              <a:r>
                <a:rPr lang="en-US" dirty="0">
                  <a:solidFill>
                    <a:schemeClr val="accent6">
                      <a:lumMod val="50000"/>
                    </a:schemeClr>
                  </a:solidFill>
                  <a:latin typeface="Helvetica" pitchFamily="2" charset="0"/>
                </a:rPr>
                <a:t>very likely</a:t>
              </a:r>
            </a:p>
          </p:txBody>
        </p:sp>
      </p:grpSp>
      <p:cxnSp>
        <p:nvCxnSpPr>
          <p:cNvPr id="13" name="Straight Arrow Connector 12">
            <a:extLst>
              <a:ext uri="{FF2B5EF4-FFF2-40B4-BE49-F238E27FC236}">
                <a16:creationId xmlns:a16="http://schemas.microsoft.com/office/drawing/2014/main" id="{F6D0AF35-29CF-0E41-93F6-5F09B08451DE}"/>
              </a:ext>
            </a:extLst>
          </p:cNvPr>
          <p:cNvCxnSpPr/>
          <p:nvPr/>
        </p:nvCxnSpPr>
        <p:spPr>
          <a:xfrm>
            <a:off x="1915297" y="3970414"/>
            <a:ext cx="0" cy="65490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4806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969770"/>
            <a:chOff x="1447800" y="973017"/>
            <a:chExt cx="9296400" cy="196977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Data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1384995"/>
            </a:xfrm>
            <a:prstGeom prst="rect">
              <a:avLst/>
            </a:prstGeom>
            <a:noFill/>
          </p:spPr>
          <p:txBody>
            <a:bodyPr wrap="square" rtlCol="0">
              <a:spAutoFit/>
            </a:bodyPr>
            <a:lstStyle/>
            <a:p>
              <a:r>
                <a:rPr lang="en-US" sz="2800" dirty="0">
                  <a:latin typeface="Helvetica" pitchFamily="2" charset="0"/>
                </a:rPr>
                <a:t>~10k predicate-argument pairs from Penn </a:t>
              </a:r>
              <a:r>
                <a:rPr lang="en-US" sz="2800" dirty="0" err="1">
                  <a:latin typeface="Helvetica" pitchFamily="2" charset="0"/>
                </a:rPr>
                <a:t>TreeBank</a:t>
              </a:r>
              <a:r>
                <a:rPr lang="en-US" sz="2800" dirty="0">
                  <a:latin typeface="Helvetica" pitchFamily="2" charset="0"/>
                </a:rPr>
                <a:t> +</a:t>
              </a:r>
            </a:p>
            <a:p>
              <a:r>
                <a:rPr lang="en-US" sz="2800" dirty="0">
                  <a:latin typeface="Helvetica" pitchFamily="2" charset="0"/>
                </a:rPr>
                <a:t>~6k predicate-argument pairs from Universal Dependencies English Web Treebank.</a:t>
              </a:r>
            </a:p>
          </p:txBody>
        </p:sp>
      </p:grpSp>
    </p:spTree>
    <p:extLst>
      <p:ext uri="{BB962C8B-B14F-4D97-AF65-F5344CB8AC3E}">
        <p14:creationId xmlns:p14="http://schemas.microsoft.com/office/powerpoint/2010/main" val="3902992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D75F2C-4260-0915-985C-2B802E0DA950}"/>
              </a:ext>
            </a:extLst>
          </p:cNvPr>
          <p:cNvGrpSpPr/>
          <p:nvPr/>
        </p:nvGrpSpPr>
        <p:grpSpPr>
          <a:xfrm>
            <a:off x="1447800" y="1597731"/>
            <a:ext cx="9296400" cy="1538882"/>
            <a:chOff x="1447800" y="1597731"/>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How well can we predict these inferences using models trained on general natural language inference datasets?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107995"/>
            <a:chOff x="1447800" y="2727343"/>
            <a:chExt cx="9296400" cy="1107995"/>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523220"/>
            </a:xfrm>
            <a:prstGeom prst="rect">
              <a:avLst/>
            </a:prstGeom>
            <a:noFill/>
          </p:spPr>
          <p:txBody>
            <a:bodyPr wrap="square" rtlCol="0">
              <a:spAutoFit/>
            </a:bodyPr>
            <a:lstStyle/>
            <a:p>
              <a:r>
                <a:rPr lang="en-US" sz="2800" dirty="0">
                  <a:latin typeface="Helvetica" pitchFamily="2" charset="0"/>
                </a:rPr>
                <a:t>Train model on SNLI v. our data and test on our data.</a:t>
              </a:r>
              <a:endParaRPr lang="en-US" sz="2800" dirty="0">
                <a:latin typeface="Helvetica" pitchFamily="2" charset="0"/>
                <a:cs typeface="Consolas" panose="020B0609020204030204" pitchFamily="49" charset="0"/>
              </a:endParaRPr>
            </a:p>
          </p:txBody>
        </p:sp>
      </p:grpSp>
      <p:sp>
        <p:nvSpPr>
          <p:cNvPr id="7" name="TextBox 6">
            <a:extLst>
              <a:ext uri="{FF2B5EF4-FFF2-40B4-BE49-F238E27FC236}">
                <a16:creationId xmlns:a16="http://schemas.microsoft.com/office/drawing/2014/main" id="{C94849B3-E4F2-37F0-2875-011D7012BF43}"/>
              </a:ext>
            </a:extLst>
          </p:cNvPr>
          <p:cNvSpPr txBox="1"/>
          <p:nvPr/>
        </p:nvSpPr>
        <p:spPr>
          <a:xfrm>
            <a:off x="3410463" y="3937060"/>
            <a:ext cx="1425147" cy="276999"/>
          </a:xfrm>
          <a:prstGeom prst="rect">
            <a:avLst/>
          </a:prstGeom>
          <a:noFill/>
        </p:spPr>
        <p:txBody>
          <a:bodyPr wrap="square" rtlCol="0">
            <a:spAutoFit/>
          </a:bodyPr>
          <a:lstStyle/>
          <a:p>
            <a:pPr algn="r"/>
            <a:r>
              <a:rPr lang="en-US" sz="1200" dirty="0">
                <a:latin typeface="Helvetica" pitchFamily="2" charset="0"/>
                <a:hlinkClick r:id="rId2"/>
              </a:rPr>
              <a:t>White et al. 2017</a:t>
            </a:r>
            <a:endParaRPr lang="en-US" sz="1200" dirty="0">
              <a:latin typeface="Helvetica" pitchFamily="2" charset="0"/>
            </a:endParaRPr>
          </a:p>
        </p:txBody>
      </p:sp>
    </p:spTree>
    <p:extLst>
      <p:ext uri="{BB962C8B-B14F-4D97-AF65-F5344CB8AC3E}">
        <p14:creationId xmlns:p14="http://schemas.microsoft.com/office/powerpoint/2010/main" val="3308084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train model&#10;&#10;Description automatically generated with medium confidence">
            <a:extLst>
              <a:ext uri="{FF2B5EF4-FFF2-40B4-BE49-F238E27FC236}">
                <a16:creationId xmlns:a16="http://schemas.microsoft.com/office/drawing/2014/main" id="{472BFDFB-967D-F556-4074-22D76046C3C1}"/>
              </a:ext>
            </a:extLst>
          </p:cNvPr>
          <p:cNvPicPr>
            <a:picLocks noChangeAspect="1"/>
          </p:cNvPicPr>
          <p:nvPr/>
        </p:nvPicPr>
        <p:blipFill>
          <a:blip r:embed="rId2"/>
          <a:stretch>
            <a:fillRect/>
          </a:stretch>
        </p:blipFill>
        <p:spPr>
          <a:xfrm>
            <a:off x="3039762" y="680695"/>
            <a:ext cx="6326660" cy="5689213"/>
          </a:xfrm>
          <a:prstGeom prst="rect">
            <a:avLst/>
          </a:prstGeom>
        </p:spPr>
      </p:pic>
      <p:sp>
        <p:nvSpPr>
          <p:cNvPr id="8" name="TextBox 7">
            <a:extLst>
              <a:ext uri="{FF2B5EF4-FFF2-40B4-BE49-F238E27FC236}">
                <a16:creationId xmlns:a16="http://schemas.microsoft.com/office/drawing/2014/main" id="{5CE7DE5D-F273-8243-E041-866B58E0C136}"/>
              </a:ext>
            </a:extLst>
          </p:cNvPr>
          <p:cNvSpPr txBox="1"/>
          <p:nvPr/>
        </p:nvSpPr>
        <p:spPr>
          <a:xfrm>
            <a:off x="10478528" y="6369908"/>
            <a:ext cx="1425147" cy="276999"/>
          </a:xfrm>
          <a:prstGeom prst="rect">
            <a:avLst/>
          </a:prstGeom>
          <a:noFill/>
        </p:spPr>
        <p:txBody>
          <a:bodyPr wrap="square" rtlCol="0">
            <a:spAutoFit/>
          </a:bodyPr>
          <a:lstStyle/>
          <a:p>
            <a:pPr algn="r"/>
            <a:r>
              <a:rPr lang="en-US" sz="1200" dirty="0">
                <a:latin typeface="Helvetica" pitchFamily="2" charset="0"/>
                <a:hlinkClick r:id="rId3"/>
              </a:rPr>
              <a:t>White et al. 2017</a:t>
            </a:r>
            <a:endParaRPr lang="en-US" sz="1200" dirty="0">
              <a:latin typeface="Helvetica" pitchFamily="2" charset="0"/>
            </a:endParaRPr>
          </a:p>
        </p:txBody>
      </p:sp>
      <p:sp>
        <p:nvSpPr>
          <p:cNvPr id="9" name="Rectangle 8">
            <a:extLst>
              <a:ext uri="{FF2B5EF4-FFF2-40B4-BE49-F238E27FC236}">
                <a16:creationId xmlns:a16="http://schemas.microsoft.com/office/drawing/2014/main" id="{6C29540E-4AFD-3994-F840-26221BD1AC6E}"/>
              </a:ext>
            </a:extLst>
          </p:cNvPr>
          <p:cNvSpPr/>
          <p:nvPr/>
        </p:nvSpPr>
        <p:spPr>
          <a:xfrm>
            <a:off x="3917092" y="2014152"/>
            <a:ext cx="2533135" cy="3534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4CB295C4-6159-C46E-5C73-EE9F4CCB80EB}"/>
              </a:ext>
            </a:extLst>
          </p:cNvPr>
          <p:cNvSpPr/>
          <p:nvPr/>
        </p:nvSpPr>
        <p:spPr>
          <a:xfrm>
            <a:off x="6462584" y="902043"/>
            <a:ext cx="2533135" cy="46461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7462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Upshot</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We don’t get these properties for free from general purpose models.</a:t>
              </a:r>
            </a:p>
          </p:txBody>
        </p:sp>
      </p:grpSp>
    </p:spTree>
    <p:extLst>
      <p:ext uri="{BB962C8B-B14F-4D97-AF65-F5344CB8AC3E}">
        <p14:creationId xmlns:p14="http://schemas.microsoft.com/office/powerpoint/2010/main" val="1181724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Light scaffolding is currently sentence-bound, meaning it’s hard to capture information about complex situations.</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Augment light scaffolding with cross-sentential relations and construct inference templates for those relations.  </a:t>
              </a:r>
            </a:p>
          </p:txBody>
        </p:sp>
      </p:grpSp>
      <p:sp>
        <p:nvSpPr>
          <p:cNvPr id="7" name="TextBox 6">
            <a:extLst>
              <a:ext uri="{FF2B5EF4-FFF2-40B4-BE49-F238E27FC236}">
                <a16:creationId xmlns:a16="http://schemas.microsoft.com/office/drawing/2014/main" id="{4AD62B19-9EF7-E298-35A6-A462D3CE63F5}"/>
              </a:ext>
            </a:extLst>
          </p:cNvPr>
          <p:cNvSpPr txBox="1"/>
          <p:nvPr/>
        </p:nvSpPr>
        <p:spPr>
          <a:xfrm>
            <a:off x="3481516" y="3912346"/>
            <a:ext cx="1930743" cy="276999"/>
          </a:xfrm>
          <a:prstGeom prst="rect">
            <a:avLst/>
          </a:prstGeom>
          <a:noFill/>
        </p:spPr>
        <p:txBody>
          <a:bodyPr wrap="square">
            <a:spAutoFit/>
          </a:bodyPr>
          <a:lstStyle/>
          <a:p>
            <a:r>
              <a:rPr lang="en-US" sz="1200" dirty="0">
                <a:latin typeface="Helvetica" pitchFamily="2" charset="0"/>
                <a:hlinkClick r:id="rId2"/>
              </a:rPr>
              <a:t>White et al. 2017</a:t>
            </a:r>
            <a:endParaRPr lang="en-US" sz="1200" dirty="0"/>
          </a:p>
        </p:txBody>
      </p:sp>
    </p:spTree>
    <p:extLst>
      <p:ext uri="{BB962C8B-B14F-4D97-AF65-F5344CB8AC3E}">
        <p14:creationId xmlns:p14="http://schemas.microsoft.com/office/powerpoint/2010/main" val="302577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Idea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Inferences relevant to mapping from concepts to linguistic structure tend to be inferences humans really care about. </a:t>
              </a:r>
            </a:p>
          </p:txBody>
        </p:sp>
      </p:grpSp>
      <p:sp>
        <p:nvSpPr>
          <p:cNvPr id="4" name="TextBox 3">
            <a:extLst>
              <a:ext uri="{FF2B5EF4-FFF2-40B4-BE49-F238E27FC236}">
                <a16:creationId xmlns:a16="http://schemas.microsoft.com/office/drawing/2014/main" id="{10EE472A-C065-F183-E028-76B7E1B869EE}"/>
              </a:ext>
            </a:extLst>
          </p:cNvPr>
          <p:cNvSpPr txBox="1"/>
          <p:nvPr/>
        </p:nvSpPr>
        <p:spPr>
          <a:xfrm>
            <a:off x="1447800" y="3721387"/>
            <a:ext cx="9296400" cy="584775"/>
          </a:xfrm>
          <a:prstGeom prst="rect">
            <a:avLst/>
          </a:prstGeom>
          <a:noFill/>
        </p:spPr>
        <p:txBody>
          <a:bodyPr wrap="square" rtlCol="0">
            <a:spAutoFit/>
          </a:bodyPr>
          <a:lstStyle/>
          <a:p>
            <a:r>
              <a:rPr lang="en-US" sz="3200" b="1" dirty="0">
                <a:latin typeface="Helvetica" pitchFamily="2" charset="0"/>
              </a:rPr>
              <a:t>Example #2: Event Structure</a:t>
            </a:r>
          </a:p>
        </p:txBody>
      </p:sp>
      <p:grpSp>
        <p:nvGrpSpPr>
          <p:cNvPr id="12" name="Group 11">
            <a:extLst>
              <a:ext uri="{FF2B5EF4-FFF2-40B4-BE49-F238E27FC236}">
                <a16:creationId xmlns:a16="http://schemas.microsoft.com/office/drawing/2014/main" id="{9E1E791B-0174-386C-B29C-D81EB6595467}"/>
              </a:ext>
            </a:extLst>
          </p:cNvPr>
          <p:cNvGrpSpPr/>
          <p:nvPr/>
        </p:nvGrpSpPr>
        <p:grpSpPr>
          <a:xfrm>
            <a:off x="1447800" y="4403834"/>
            <a:ext cx="4059621" cy="2239211"/>
            <a:chOff x="1447800" y="4403834"/>
            <a:chExt cx="4059621" cy="2239211"/>
          </a:xfrm>
        </p:grpSpPr>
        <p:sp>
          <p:nvSpPr>
            <p:cNvPr id="15" name="Rounded Rectangle 14">
              <a:extLst>
                <a:ext uri="{FF2B5EF4-FFF2-40B4-BE49-F238E27FC236}">
                  <a16:creationId xmlns:a16="http://schemas.microsoft.com/office/drawing/2014/main" id="{CA7DD77D-1A98-BE8E-7010-3038E02B3E17}"/>
                </a:ext>
              </a:extLst>
            </p:cNvPr>
            <p:cNvSpPr/>
            <p:nvPr/>
          </p:nvSpPr>
          <p:spPr>
            <a:xfrm>
              <a:off x="1447800" y="4403834"/>
              <a:ext cx="4059621" cy="208104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6DF8FBD-C868-DF27-3CBE-C859B29265E9}"/>
                </a:ext>
              </a:extLst>
            </p:cNvPr>
            <p:cNvSpPr/>
            <p:nvPr/>
          </p:nvSpPr>
          <p:spPr>
            <a:xfrm>
              <a:off x="1608083" y="5188120"/>
              <a:ext cx="1460937" cy="515007"/>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SITUATION</a:t>
              </a:r>
            </a:p>
          </p:txBody>
        </p:sp>
        <p:sp>
          <p:nvSpPr>
            <p:cNvPr id="18" name="Rounded Rectangle 17">
              <a:extLst>
                <a:ext uri="{FF2B5EF4-FFF2-40B4-BE49-F238E27FC236}">
                  <a16:creationId xmlns:a16="http://schemas.microsoft.com/office/drawing/2014/main" id="{E0156814-3CF7-7BD3-E95B-1A67936AE34C}"/>
                </a:ext>
              </a:extLst>
            </p:cNvPr>
            <p:cNvSpPr/>
            <p:nvPr/>
          </p:nvSpPr>
          <p:spPr>
            <a:xfrm>
              <a:off x="3473668" y="4487758"/>
              <a:ext cx="1827381"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SUBSITUATION</a:t>
              </a:r>
              <a:r>
                <a:rPr lang="en-US" b="1" baseline="-25000" dirty="0">
                  <a:solidFill>
                    <a:schemeClr val="bg1"/>
                  </a:solidFill>
                  <a:latin typeface="Consolas" panose="020B0609020204030204" pitchFamily="49" charset="0"/>
                  <a:cs typeface="Consolas" panose="020B0609020204030204" pitchFamily="49" charset="0"/>
                </a:rPr>
                <a:t>1</a:t>
              </a:r>
            </a:p>
          </p:txBody>
        </p:sp>
        <p:sp>
          <p:nvSpPr>
            <p:cNvPr id="19" name="Rounded Rectangle 18">
              <a:extLst>
                <a:ext uri="{FF2B5EF4-FFF2-40B4-BE49-F238E27FC236}">
                  <a16:creationId xmlns:a16="http://schemas.microsoft.com/office/drawing/2014/main" id="{926DBFCD-F5EB-18D3-DE56-185FC97D6C05}"/>
                </a:ext>
              </a:extLst>
            </p:cNvPr>
            <p:cNvSpPr/>
            <p:nvPr/>
          </p:nvSpPr>
          <p:spPr>
            <a:xfrm>
              <a:off x="3473668" y="5184361"/>
              <a:ext cx="1827381"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SUBSITUATION</a:t>
              </a:r>
              <a:r>
                <a:rPr lang="en-US" b="1" baseline="-25000" dirty="0">
                  <a:solidFill>
                    <a:schemeClr val="bg1"/>
                  </a:solidFill>
                  <a:latin typeface="Consolas" panose="020B0609020204030204" pitchFamily="49" charset="0"/>
                  <a:cs typeface="Consolas" panose="020B0609020204030204" pitchFamily="49" charset="0"/>
                </a:rPr>
                <a:t>2</a:t>
              </a:r>
            </a:p>
          </p:txBody>
        </p:sp>
        <p:sp>
          <p:nvSpPr>
            <p:cNvPr id="33" name="Rounded Rectangle 32">
              <a:extLst>
                <a:ext uri="{FF2B5EF4-FFF2-40B4-BE49-F238E27FC236}">
                  <a16:creationId xmlns:a16="http://schemas.microsoft.com/office/drawing/2014/main" id="{B1CB2529-0EDE-5121-4266-E6E6EC98EFA6}"/>
                </a:ext>
              </a:extLst>
            </p:cNvPr>
            <p:cNvSpPr/>
            <p:nvPr/>
          </p:nvSpPr>
          <p:spPr>
            <a:xfrm>
              <a:off x="3473668" y="5880964"/>
              <a:ext cx="1827381" cy="5150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SUBSITUATION</a:t>
              </a:r>
              <a:r>
                <a:rPr lang="en-US" b="1" baseline="-25000" dirty="0">
                  <a:solidFill>
                    <a:schemeClr val="bg1"/>
                  </a:solidFill>
                  <a:latin typeface="Consolas" panose="020B0609020204030204" pitchFamily="49" charset="0"/>
                  <a:cs typeface="Consolas" panose="020B0609020204030204" pitchFamily="49" charset="0"/>
                </a:rPr>
                <a:t>3</a:t>
              </a:r>
            </a:p>
          </p:txBody>
        </p:sp>
        <p:cxnSp>
          <p:nvCxnSpPr>
            <p:cNvPr id="34" name="Straight Connector 33">
              <a:extLst>
                <a:ext uri="{FF2B5EF4-FFF2-40B4-BE49-F238E27FC236}">
                  <a16:creationId xmlns:a16="http://schemas.microsoft.com/office/drawing/2014/main" id="{97FB1878-21FE-C372-C080-3B9ACED67D9D}"/>
                </a:ext>
              </a:extLst>
            </p:cNvPr>
            <p:cNvCxnSpPr>
              <a:cxnSpLocks/>
              <a:stCxn id="16" idx="3"/>
              <a:endCxn id="18" idx="1"/>
            </p:cNvCxnSpPr>
            <p:nvPr/>
          </p:nvCxnSpPr>
          <p:spPr>
            <a:xfrm flipV="1">
              <a:off x="3069020" y="4745262"/>
              <a:ext cx="404648" cy="700362"/>
            </a:xfrm>
            <a:prstGeom prst="line">
              <a:avLst/>
            </a:prstGeom>
            <a:ln w="2857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20AD58A-5421-0240-0BF8-A9614C6B055D}"/>
                </a:ext>
              </a:extLst>
            </p:cNvPr>
            <p:cNvCxnSpPr>
              <a:cxnSpLocks/>
              <a:stCxn id="16" idx="3"/>
              <a:endCxn id="19" idx="1"/>
            </p:cNvCxnSpPr>
            <p:nvPr/>
          </p:nvCxnSpPr>
          <p:spPr>
            <a:xfrm flipV="1">
              <a:off x="3069020" y="5441865"/>
              <a:ext cx="404648" cy="3759"/>
            </a:xfrm>
            <a:prstGeom prst="line">
              <a:avLst/>
            </a:prstGeom>
            <a:ln w="2857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FB6EBE34-7D89-04C2-2378-AA32741B60D0}"/>
                </a:ext>
              </a:extLst>
            </p:cNvPr>
            <p:cNvCxnSpPr>
              <a:cxnSpLocks/>
              <a:stCxn id="16" idx="3"/>
              <a:endCxn id="33" idx="1"/>
            </p:cNvCxnSpPr>
            <p:nvPr/>
          </p:nvCxnSpPr>
          <p:spPr>
            <a:xfrm>
              <a:off x="3069020" y="5445624"/>
              <a:ext cx="404648" cy="692844"/>
            </a:xfrm>
            <a:prstGeom prst="line">
              <a:avLst/>
            </a:prstGeom>
            <a:ln w="28575"/>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328B6919-3869-2CA7-25E2-07E47C2FB68B}"/>
                </a:ext>
              </a:extLst>
            </p:cNvPr>
            <p:cNvSpPr/>
            <p:nvPr/>
          </p:nvSpPr>
          <p:spPr>
            <a:xfrm>
              <a:off x="1697420" y="6254588"/>
              <a:ext cx="1355835" cy="38845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itchFamily="2" charset="0"/>
                </a:rPr>
                <a:t>concept</a:t>
              </a:r>
            </a:p>
          </p:txBody>
        </p:sp>
      </p:grpSp>
      <p:grpSp>
        <p:nvGrpSpPr>
          <p:cNvPr id="38" name="Group 37">
            <a:extLst>
              <a:ext uri="{FF2B5EF4-FFF2-40B4-BE49-F238E27FC236}">
                <a16:creationId xmlns:a16="http://schemas.microsoft.com/office/drawing/2014/main" id="{BD5151AD-83A2-2C7E-4FB3-F196C84D9223}"/>
              </a:ext>
            </a:extLst>
          </p:cNvPr>
          <p:cNvGrpSpPr/>
          <p:nvPr/>
        </p:nvGrpSpPr>
        <p:grpSpPr>
          <a:xfrm>
            <a:off x="5507421" y="4398166"/>
            <a:ext cx="5236780" cy="2244878"/>
            <a:chOff x="5507421" y="4398166"/>
            <a:chExt cx="5236780" cy="2244878"/>
          </a:xfrm>
        </p:grpSpPr>
        <p:grpSp>
          <p:nvGrpSpPr>
            <p:cNvPr id="39" name="Group 38">
              <a:extLst>
                <a:ext uri="{FF2B5EF4-FFF2-40B4-BE49-F238E27FC236}">
                  <a16:creationId xmlns:a16="http://schemas.microsoft.com/office/drawing/2014/main" id="{6824D04B-DB4A-ECDA-91C0-931F3D9DEA4A}"/>
                </a:ext>
              </a:extLst>
            </p:cNvPr>
            <p:cNvGrpSpPr/>
            <p:nvPr/>
          </p:nvGrpSpPr>
          <p:grpSpPr>
            <a:xfrm>
              <a:off x="6684581" y="4398166"/>
              <a:ext cx="4059620" cy="2244878"/>
              <a:chOff x="1447801" y="4403834"/>
              <a:chExt cx="3703356" cy="2244878"/>
            </a:xfrm>
          </p:grpSpPr>
          <p:sp>
            <p:nvSpPr>
              <p:cNvPr id="41" name="Rounded Rectangle 40">
                <a:extLst>
                  <a:ext uri="{FF2B5EF4-FFF2-40B4-BE49-F238E27FC236}">
                    <a16:creationId xmlns:a16="http://schemas.microsoft.com/office/drawing/2014/main" id="{254282E2-348F-25D7-38C7-B1EA48F0BC3D}"/>
                  </a:ext>
                </a:extLst>
              </p:cNvPr>
              <p:cNvSpPr/>
              <p:nvPr/>
            </p:nvSpPr>
            <p:spPr>
              <a:xfrm>
                <a:off x="1447801" y="4403834"/>
                <a:ext cx="3703356" cy="20810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69CDDE74-BCDA-788A-5CEB-27EEBF98347A}"/>
                  </a:ext>
                </a:extLst>
              </p:cNvPr>
              <p:cNvSpPr/>
              <p:nvPr/>
            </p:nvSpPr>
            <p:spPr>
              <a:xfrm>
                <a:off x="1567590" y="5591011"/>
                <a:ext cx="1541923" cy="515007"/>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CONTAINER</a:t>
                </a:r>
              </a:p>
            </p:txBody>
          </p:sp>
          <p:sp>
            <p:nvSpPr>
              <p:cNvPr id="43" name="Rounded Rectangle 42">
                <a:extLst>
                  <a:ext uri="{FF2B5EF4-FFF2-40B4-BE49-F238E27FC236}">
                    <a16:creationId xmlns:a16="http://schemas.microsoft.com/office/drawing/2014/main" id="{450BB935-BE71-89E1-10C1-A36D9A2457CC}"/>
                  </a:ext>
                </a:extLst>
              </p:cNvPr>
              <p:cNvSpPr/>
              <p:nvPr/>
            </p:nvSpPr>
            <p:spPr>
              <a:xfrm>
                <a:off x="3313028" y="4487758"/>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CLAUSE</a:t>
                </a:r>
                <a:r>
                  <a:rPr lang="en-US" b="1" baseline="-25000" dirty="0">
                    <a:solidFill>
                      <a:schemeClr val="bg1"/>
                    </a:solidFill>
                    <a:latin typeface="Consolas" panose="020B0609020204030204" pitchFamily="49" charset="0"/>
                    <a:cs typeface="Consolas" panose="020B0609020204030204" pitchFamily="49" charset="0"/>
                  </a:rPr>
                  <a:t>1</a:t>
                </a:r>
                <a:endParaRPr lang="en-US" b="1" dirty="0">
                  <a:solidFill>
                    <a:schemeClr val="bg1"/>
                  </a:solidFill>
                  <a:latin typeface="Consolas" panose="020B0609020204030204" pitchFamily="49" charset="0"/>
                  <a:cs typeface="Consolas" panose="020B0609020204030204" pitchFamily="49" charset="0"/>
                </a:endParaRPr>
              </a:p>
            </p:txBody>
          </p:sp>
          <p:sp>
            <p:nvSpPr>
              <p:cNvPr id="44" name="Rounded Rectangle 43">
                <a:extLst>
                  <a:ext uri="{FF2B5EF4-FFF2-40B4-BE49-F238E27FC236}">
                    <a16:creationId xmlns:a16="http://schemas.microsoft.com/office/drawing/2014/main" id="{800CA8ED-F5BE-8825-A698-4A39B25489D6}"/>
                  </a:ext>
                </a:extLst>
              </p:cNvPr>
              <p:cNvSpPr/>
              <p:nvPr/>
            </p:nvSpPr>
            <p:spPr>
              <a:xfrm>
                <a:off x="3313028" y="5184361"/>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CLAUSE</a:t>
                </a:r>
                <a:r>
                  <a:rPr lang="en-US" b="1" baseline="-25000" dirty="0">
                    <a:solidFill>
                      <a:schemeClr val="bg1"/>
                    </a:solidFill>
                    <a:latin typeface="Consolas" panose="020B0609020204030204" pitchFamily="49" charset="0"/>
                    <a:cs typeface="Consolas" panose="020B0609020204030204" pitchFamily="49" charset="0"/>
                  </a:rPr>
                  <a:t>2</a:t>
                </a:r>
                <a:endParaRPr lang="en-US" b="1" dirty="0">
                  <a:solidFill>
                    <a:schemeClr val="bg1"/>
                  </a:solidFill>
                  <a:latin typeface="Consolas" panose="020B0609020204030204" pitchFamily="49" charset="0"/>
                  <a:cs typeface="Consolas" panose="020B0609020204030204" pitchFamily="49" charset="0"/>
                </a:endParaRPr>
              </a:p>
            </p:txBody>
          </p:sp>
          <p:sp>
            <p:nvSpPr>
              <p:cNvPr id="45" name="Rounded Rectangle 44">
                <a:extLst>
                  <a:ext uri="{FF2B5EF4-FFF2-40B4-BE49-F238E27FC236}">
                    <a16:creationId xmlns:a16="http://schemas.microsoft.com/office/drawing/2014/main" id="{B6CE34D6-2788-9B30-0883-C5BFD7FD2CA3}"/>
                  </a:ext>
                </a:extLst>
              </p:cNvPr>
              <p:cNvSpPr/>
              <p:nvPr/>
            </p:nvSpPr>
            <p:spPr>
              <a:xfrm>
                <a:off x="3313028" y="5880964"/>
                <a:ext cx="1460937" cy="515007"/>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Consolas" panose="020B0609020204030204" pitchFamily="49" charset="0"/>
                    <a:cs typeface="Consolas" panose="020B0609020204030204" pitchFamily="49" charset="0"/>
                  </a:rPr>
                  <a:t>CLAUSE</a:t>
                </a:r>
                <a:r>
                  <a:rPr lang="en-US" b="1" baseline="-25000" dirty="0">
                    <a:solidFill>
                      <a:schemeClr val="bg1"/>
                    </a:solidFill>
                    <a:latin typeface="Consolas" panose="020B0609020204030204" pitchFamily="49" charset="0"/>
                    <a:cs typeface="Consolas" panose="020B0609020204030204" pitchFamily="49" charset="0"/>
                  </a:rPr>
                  <a:t>3</a:t>
                </a:r>
                <a:endParaRPr lang="en-US" b="1" dirty="0">
                  <a:solidFill>
                    <a:schemeClr val="bg1"/>
                  </a:solidFill>
                  <a:latin typeface="Consolas" panose="020B0609020204030204" pitchFamily="49" charset="0"/>
                  <a:cs typeface="Consolas" panose="020B0609020204030204" pitchFamily="49" charset="0"/>
                </a:endParaRPr>
              </a:p>
            </p:txBody>
          </p:sp>
          <p:cxnSp>
            <p:nvCxnSpPr>
              <p:cNvPr id="48" name="Straight Connector 47">
                <a:extLst>
                  <a:ext uri="{FF2B5EF4-FFF2-40B4-BE49-F238E27FC236}">
                    <a16:creationId xmlns:a16="http://schemas.microsoft.com/office/drawing/2014/main" id="{0BA38207-638C-98B5-C4F8-318F6491675F}"/>
                  </a:ext>
                </a:extLst>
              </p:cNvPr>
              <p:cNvCxnSpPr>
                <a:cxnSpLocks/>
                <a:stCxn id="42" idx="3"/>
                <a:endCxn id="43" idx="1"/>
              </p:cNvCxnSpPr>
              <p:nvPr/>
            </p:nvCxnSpPr>
            <p:spPr>
              <a:xfrm flipV="1">
                <a:off x="3109513" y="4745262"/>
                <a:ext cx="203515" cy="1103253"/>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FC79A301-56F5-AA9A-B0C8-1E28060FCED0}"/>
                  </a:ext>
                </a:extLst>
              </p:cNvPr>
              <p:cNvCxnSpPr>
                <a:cxnSpLocks/>
                <a:stCxn id="42" idx="3"/>
                <a:endCxn id="44" idx="1"/>
              </p:cNvCxnSpPr>
              <p:nvPr/>
            </p:nvCxnSpPr>
            <p:spPr>
              <a:xfrm flipV="1">
                <a:off x="3109513" y="5441865"/>
                <a:ext cx="203515" cy="406650"/>
              </a:xfrm>
              <a:prstGeom prst="line">
                <a:avLst/>
              </a:prstGeom>
              <a:ln w="2857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DA36DEE2-B5D1-D941-BD7E-EE9685339CE6}"/>
                  </a:ext>
                </a:extLst>
              </p:cNvPr>
              <p:cNvCxnSpPr>
                <a:cxnSpLocks/>
                <a:stCxn id="42" idx="3"/>
                <a:endCxn id="45" idx="1"/>
              </p:cNvCxnSpPr>
              <p:nvPr/>
            </p:nvCxnSpPr>
            <p:spPr>
              <a:xfrm>
                <a:off x="3109513" y="5848515"/>
                <a:ext cx="203515" cy="289953"/>
              </a:xfrm>
              <a:prstGeom prst="line">
                <a:avLst/>
              </a:prstGeom>
              <a:ln w="28575"/>
            </p:spPr>
            <p:style>
              <a:lnRef idx="1">
                <a:schemeClr val="dk1"/>
              </a:lnRef>
              <a:fillRef idx="0">
                <a:schemeClr val="dk1"/>
              </a:fillRef>
              <a:effectRef idx="0">
                <a:schemeClr val="dk1"/>
              </a:effectRef>
              <a:fontRef idx="minor">
                <a:schemeClr val="tx1"/>
              </a:fontRef>
            </p:style>
          </p:cxnSp>
          <p:sp>
            <p:nvSpPr>
              <p:cNvPr id="51" name="Rounded Rectangle 50">
                <a:extLst>
                  <a:ext uri="{FF2B5EF4-FFF2-40B4-BE49-F238E27FC236}">
                    <a16:creationId xmlns:a16="http://schemas.microsoft.com/office/drawing/2014/main" id="{21C15048-A22C-178A-B3BC-663628FFEDAF}"/>
                  </a:ext>
                </a:extLst>
              </p:cNvPr>
              <p:cNvSpPr/>
              <p:nvPr/>
            </p:nvSpPr>
            <p:spPr>
              <a:xfrm>
                <a:off x="1761927" y="6260255"/>
                <a:ext cx="1153249" cy="388457"/>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Helvetica" pitchFamily="2" charset="0"/>
                  </a:rPr>
                  <a:t>structure</a:t>
                </a:r>
              </a:p>
            </p:txBody>
          </p:sp>
        </p:grpSp>
        <p:cxnSp>
          <p:nvCxnSpPr>
            <p:cNvPr id="40" name="Straight Arrow Connector 39">
              <a:extLst>
                <a:ext uri="{FF2B5EF4-FFF2-40B4-BE49-F238E27FC236}">
                  <a16:creationId xmlns:a16="http://schemas.microsoft.com/office/drawing/2014/main" id="{86936678-826F-9E02-FBAE-5465273AC974}"/>
                </a:ext>
              </a:extLst>
            </p:cNvPr>
            <p:cNvCxnSpPr>
              <a:cxnSpLocks/>
              <a:stCxn id="15" idx="3"/>
              <a:endCxn id="41" idx="1"/>
            </p:cNvCxnSpPr>
            <p:nvPr/>
          </p:nvCxnSpPr>
          <p:spPr>
            <a:xfrm flipV="1">
              <a:off x="5507421" y="5438691"/>
              <a:ext cx="1177160" cy="566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sp>
        <p:nvSpPr>
          <p:cNvPr id="64" name="Rounded Rectangle 63">
            <a:extLst>
              <a:ext uri="{FF2B5EF4-FFF2-40B4-BE49-F238E27FC236}">
                <a16:creationId xmlns:a16="http://schemas.microsoft.com/office/drawing/2014/main" id="{27E106B6-B72D-E6B9-19F2-41591BBD2FB8}"/>
              </a:ext>
            </a:extLst>
          </p:cNvPr>
          <p:cNvSpPr/>
          <p:nvPr/>
        </p:nvSpPr>
        <p:spPr>
          <a:xfrm>
            <a:off x="6815894" y="4723921"/>
            <a:ext cx="1690256" cy="515007"/>
          </a:xfrm>
          <a:prstGeom prst="round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PREDICATE</a:t>
            </a:r>
          </a:p>
        </p:txBody>
      </p:sp>
    </p:spTree>
    <p:extLst>
      <p:ext uri="{BB962C8B-B14F-4D97-AF65-F5344CB8AC3E}">
        <p14:creationId xmlns:p14="http://schemas.microsoft.com/office/powerpoint/2010/main" val="188630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Light Scaffolding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B0AE0082-333B-2F7E-41DE-3433A42AFCAD}"/>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Situation relations</a:t>
            </a:r>
          </a:p>
        </p:txBody>
      </p:sp>
    </p:spTree>
    <p:extLst>
      <p:ext uri="{BB962C8B-B14F-4D97-AF65-F5344CB8AC3E}">
        <p14:creationId xmlns:p14="http://schemas.microsoft.com/office/powerpoint/2010/main" val="2839967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3B7388-413E-F49B-FAC9-33B44628C865}"/>
              </a:ext>
            </a:extLst>
          </p:cNvPr>
          <p:cNvSpPr txBox="1"/>
          <p:nvPr/>
        </p:nvSpPr>
        <p:spPr>
          <a:xfrm>
            <a:off x="1846383" y="140678"/>
            <a:ext cx="8499231" cy="584775"/>
          </a:xfrm>
          <a:prstGeom prst="rect">
            <a:avLst/>
          </a:prstGeom>
          <a:noFill/>
        </p:spPr>
        <p:txBody>
          <a:bodyPr wrap="square" rtlCol="0">
            <a:spAutoFit/>
          </a:bodyPr>
          <a:lstStyle/>
          <a:p>
            <a:pPr algn="ctr"/>
            <a:r>
              <a:rPr lang="en-US" sz="3200" dirty="0">
                <a:latin typeface="Helvetica" pitchFamily="2" charset="0"/>
              </a:rPr>
              <a:t>I </a:t>
            </a:r>
            <a:r>
              <a:rPr lang="en-US" sz="3200" dirty="0">
                <a:solidFill>
                  <a:schemeClr val="accent4">
                    <a:lumMod val="75000"/>
                  </a:schemeClr>
                </a:solidFill>
                <a:latin typeface="Helvetica" pitchFamily="2" charset="0"/>
              </a:rPr>
              <a:t>traveled from </a:t>
            </a:r>
            <a:r>
              <a:rPr lang="en-US" sz="3200" dirty="0">
                <a:solidFill>
                  <a:schemeClr val="accent1">
                    <a:lumMod val="75000"/>
                  </a:schemeClr>
                </a:solidFill>
                <a:latin typeface="Helvetica" pitchFamily="2" charset="0"/>
              </a:rPr>
              <a:t>Rochester</a:t>
            </a:r>
            <a:r>
              <a:rPr lang="en-US" sz="3200" dirty="0">
                <a:latin typeface="Helvetica" pitchFamily="2" charset="0"/>
              </a:rPr>
              <a:t> </a:t>
            </a:r>
            <a:r>
              <a:rPr lang="en-US" sz="3200" dirty="0">
                <a:solidFill>
                  <a:schemeClr val="accent4">
                    <a:lumMod val="75000"/>
                  </a:schemeClr>
                </a:solidFill>
                <a:latin typeface="Helvetica" pitchFamily="2" charset="0"/>
              </a:rPr>
              <a:t>to</a:t>
            </a:r>
            <a:r>
              <a:rPr lang="en-US" sz="3200" dirty="0">
                <a:latin typeface="Helvetica" pitchFamily="2" charset="0"/>
              </a:rPr>
              <a:t> </a:t>
            </a:r>
            <a:r>
              <a:rPr lang="en-US" sz="3200" dirty="0">
                <a:solidFill>
                  <a:schemeClr val="accent2">
                    <a:lumMod val="75000"/>
                  </a:schemeClr>
                </a:solidFill>
                <a:latin typeface="Helvetica" pitchFamily="2" charset="0"/>
              </a:rPr>
              <a:t>Austin</a:t>
            </a:r>
            <a:r>
              <a:rPr lang="en-US" sz="3200" dirty="0">
                <a:latin typeface="Helvetica" pitchFamily="2" charset="0"/>
              </a:rPr>
              <a:t> yesterday.</a:t>
            </a:r>
          </a:p>
        </p:txBody>
      </p:sp>
      <p:pic>
        <p:nvPicPr>
          <p:cNvPr id="8" name="Picture 7" descr="A map of the united states&#10;&#10;Description automatically generated">
            <a:extLst>
              <a:ext uri="{FF2B5EF4-FFF2-40B4-BE49-F238E27FC236}">
                <a16:creationId xmlns:a16="http://schemas.microsoft.com/office/drawing/2014/main" id="{70A1D859-AF63-138E-C4A6-BA669A7290BE}"/>
              </a:ext>
            </a:extLst>
          </p:cNvPr>
          <p:cNvPicPr>
            <a:picLocks noChangeAspect="1"/>
          </p:cNvPicPr>
          <p:nvPr/>
        </p:nvPicPr>
        <p:blipFill>
          <a:blip r:embed="rId2"/>
          <a:stretch>
            <a:fillRect/>
          </a:stretch>
        </p:blipFill>
        <p:spPr>
          <a:xfrm>
            <a:off x="2209798" y="620448"/>
            <a:ext cx="7772400" cy="6049984"/>
          </a:xfrm>
          <a:prstGeom prst="rect">
            <a:avLst/>
          </a:prstGeom>
        </p:spPr>
      </p:pic>
      <p:sp>
        <p:nvSpPr>
          <p:cNvPr id="9" name="Oval 8">
            <a:extLst>
              <a:ext uri="{FF2B5EF4-FFF2-40B4-BE49-F238E27FC236}">
                <a16:creationId xmlns:a16="http://schemas.microsoft.com/office/drawing/2014/main" id="{65183004-2EE2-0E75-B4D7-6978A1ADC2FC}"/>
              </a:ext>
            </a:extLst>
          </p:cNvPr>
          <p:cNvSpPr/>
          <p:nvPr/>
        </p:nvSpPr>
        <p:spPr>
          <a:xfrm>
            <a:off x="9308123" y="1008186"/>
            <a:ext cx="222739" cy="21101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C49EBD80-321A-5B73-5202-3A58CD42F109}"/>
              </a:ext>
            </a:extLst>
          </p:cNvPr>
          <p:cNvCxnSpPr>
            <a:cxnSpLocks/>
            <a:stCxn id="9" idx="3"/>
            <a:endCxn id="10" idx="7"/>
          </p:cNvCxnSpPr>
          <p:nvPr/>
        </p:nvCxnSpPr>
        <p:spPr>
          <a:xfrm flipH="1">
            <a:off x="2957957" y="1188299"/>
            <a:ext cx="6382785" cy="510444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FBBC392-778F-5A2A-796D-7625A66BFF7F}"/>
              </a:ext>
            </a:extLst>
          </p:cNvPr>
          <p:cNvSpPr/>
          <p:nvPr/>
        </p:nvSpPr>
        <p:spPr>
          <a:xfrm>
            <a:off x="2774782" y="6260123"/>
            <a:ext cx="214603" cy="22273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69D37D7-A99E-F7AD-D6AD-140310E7A22B}"/>
              </a:ext>
            </a:extLst>
          </p:cNvPr>
          <p:cNvGrpSpPr/>
          <p:nvPr/>
        </p:nvGrpSpPr>
        <p:grpSpPr>
          <a:xfrm>
            <a:off x="2882084" y="620448"/>
            <a:ext cx="6426039" cy="5639675"/>
            <a:chOff x="2882084" y="620448"/>
            <a:chExt cx="6426039" cy="5639675"/>
          </a:xfrm>
        </p:grpSpPr>
        <p:cxnSp>
          <p:nvCxnSpPr>
            <p:cNvPr id="3" name="Straight Arrow Connector 2">
              <a:extLst>
                <a:ext uri="{FF2B5EF4-FFF2-40B4-BE49-F238E27FC236}">
                  <a16:creationId xmlns:a16="http://schemas.microsoft.com/office/drawing/2014/main" id="{7F19F16D-0BEB-CEC5-85FB-E7EAB6C31B2A}"/>
                </a:ext>
              </a:extLst>
            </p:cNvPr>
            <p:cNvCxnSpPr>
              <a:stCxn id="9" idx="2"/>
            </p:cNvCxnSpPr>
            <p:nvPr/>
          </p:nvCxnSpPr>
          <p:spPr>
            <a:xfrm flipH="1" flipV="1">
              <a:off x="5814646" y="725453"/>
              <a:ext cx="3493477" cy="388241"/>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3622F203-798C-5552-51C4-CE937AB2C05B}"/>
                </a:ext>
              </a:extLst>
            </p:cNvPr>
            <p:cNvCxnSpPr>
              <a:cxnSpLocks/>
              <a:endCxn id="10" idx="0"/>
            </p:cNvCxnSpPr>
            <p:nvPr/>
          </p:nvCxnSpPr>
          <p:spPr>
            <a:xfrm flipH="1">
              <a:off x="2882084" y="620448"/>
              <a:ext cx="4691024" cy="5639675"/>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4CBEE65-E01B-CFE9-F5A0-C929B8164C10}"/>
                </a:ext>
              </a:extLst>
            </p:cNvPr>
            <p:cNvCxnSpPr>
              <a:cxnSpLocks/>
            </p:cNvCxnSpPr>
            <p:nvPr/>
          </p:nvCxnSpPr>
          <p:spPr>
            <a:xfrm>
              <a:off x="3598985" y="725453"/>
              <a:ext cx="2649415" cy="2826639"/>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7789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975806B-1F98-9736-5FEC-C89F170D1DAD}"/>
              </a:ext>
            </a:extLst>
          </p:cNvPr>
          <p:cNvSpPr txBox="1"/>
          <p:nvPr/>
        </p:nvSpPr>
        <p:spPr>
          <a:xfrm>
            <a:off x="2961311" y="572076"/>
            <a:ext cx="6261139" cy="584775"/>
          </a:xfrm>
          <a:prstGeom prst="rect">
            <a:avLst/>
          </a:prstGeom>
          <a:solidFill>
            <a:schemeClr val="bg1"/>
          </a:solidFill>
        </p:spPr>
        <p:txBody>
          <a:bodyPr wrap="square" rtlCol="0">
            <a:spAutoFit/>
          </a:bodyPr>
          <a:lstStyle/>
          <a:p>
            <a:pPr algn="ctr"/>
            <a:r>
              <a:rPr lang="en-US" sz="3200" dirty="0">
                <a:latin typeface="Helvetica" pitchFamily="2" charset="0"/>
              </a:rPr>
              <a:t>The chef began to make the roux.</a:t>
            </a:r>
          </a:p>
        </p:txBody>
      </p:sp>
      <p:sp>
        <p:nvSpPr>
          <p:cNvPr id="11" name="TextBox 10">
            <a:extLst>
              <a:ext uri="{FF2B5EF4-FFF2-40B4-BE49-F238E27FC236}">
                <a16:creationId xmlns:a16="http://schemas.microsoft.com/office/drawing/2014/main" id="{F24A50F1-CFF9-4371-D8D7-0897CA4FF6C4}"/>
              </a:ext>
            </a:extLst>
          </p:cNvPr>
          <p:cNvSpPr txBox="1"/>
          <p:nvPr/>
        </p:nvSpPr>
        <p:spPr>
          <a:xfrm>
            <a:off x="1556950" y="3519669"/>
            <a:ext cx="9069859" cy="584775"/>
          </a:xfrm>
          <a:prstGeom prst="rect">
            <a:avLst/>
          </a:prstGeom>
          <a:solidFill>
            <a:schemeClr val="bg1"/>
          </a:solidFill>
        </p:spPr>
        <p:txBody>
          <a:bodyPr wrap="square" rtlCol="0">
            <a:spAutoFit/>
          </a:bodyPr>
          <a:lstStyle/>
          <a:p>
            <a:pPr algn="ctr"/>
            <a:r>
              <a:rPr lang="en-US" sz="3200" dirty="0">
                <a:latin typeface="Helvetica" pitchFamily="2" charset="0"/>
              </a:rPr>
              <a:t>Before adding the flour, she melted the butter.</a:t>
            </a:r>
          </a:p>
        </p:txBody>
      </p:sp>
      <p:grpSp>
        <p:nvGrpSpPr>
          <p:cNvPr id="7179" name="Group 7178">
            <a:extLst>
              <a:ext uri="{FF2B5EF4-FFF2-40B4-BE49-F238E27FC236}">
                <a16:creationId xmlns:a16="http://schemas.microsoft.com/office/drawing/2014/main" id="{2CD63D2E-A260-66B9-CD52-468030AE06F2}"/>
              </a:ext>
            </a:extLst>
          </p:cNvPr>
          <p:cNvGrpSpPr/>
          <p:nvPr/>
        </p:nvGrpSpPr>
        <p:grpSpPr>
          <a:xfrm>
            <a:off x="3985052" y="572076"/>
            <a:ext cx="5188296" cy="2434470"/>
            <a:chOff x="3985052" y="572076"/>
            <a:chExt cx="5188296" cy="2434470"/>
          </a:xfrm>
        </p:grpSpPr>
        <p:grpSp>
          <p:nvGrpSpPr>
            <p:cNvPr id="7168" name="Group 7167">
              <a:extLst>
                <a:ext uri="{FF2B5EF4-FFF2-40B4-BE49-F238E27FC236}">
                  <a16:creationId xmlns:a16="http://schemas.microsoft.com/office/drawing/2014/main" id="{1F687FF3-F4AA-51B1-E3A3-608F56FC2D7C}"/>
                </a:ext>
              </a:extLst>
            </p:cNvPr>
            <p:cNvGrpSpPr/>
            <p:nvPr/>
          </p:nvGrpSpPr>
          <p:grpSpPr>
            <a:xfrm>
              <a:off x="3985052" y="1728927"/>
              <a:ext cx="4213654" cy="1277619"/>
              <a:chOff x="4782065" y="1836286"/>
              <a:chExt cx="4213654" cy="1277619"/>
            </a:xfrm>
          </p:grpSpPr>
          <p:cxnSp>
            <p:nvCxnSpPr>
              <p:cNvPr id="42" name="Straight Arrow Connector 41">
                <a:extLst>
                  <a:ext uri="{FF2B5EF4-FFF2-40B4-BE49-F238E27FC236}">
                    <a16:creationId xmlns:a16="http://schemas.microsoft.com/office/drawing/2014/main" id="{103852AD-65CC-880F-B7E5-6DEF3BFC84B8}"/>
                  </a:ext>
                </a:extLst>
              </p:cNvPr>
              <p:cNvCxnSpPr>
                <a:stCxn id="23" idx="6"/>
                <a:endCxn id="27" idx="2"/>
              </p:cNvCxnSpPr>
              <p:nvPr/>
            </p:nvCxnSpPr>
            <p:spPr>
              <a:xfrm>
                <a:off x="5542005" y="2639213"/>
                <a:ext cx="5879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ounded Rectangle 15">
                <a:extLst>
                  <a:ext uri="{FF2B5EF4-FFF2-40B4-BE49-F238E27FC236}">
                    <a16:creationId xmlns:a16="http://schemas.microsoft.com/office/drawing/2014/main" id="{D90E62BE-F83A-B6D3-7CA6-F9907027D4D7}"/>
                  </a:ext>
                </a:extLst>
              </p:cNvPr>
              <p:cNvSpPr/>
              <p:nvPr/>
            </p:nvSpPr>
            <p:spPr>
              <a:xfrm>
                <a:off x="4782065" y="2025491"/>
                <a:ext cx="4213654" cy="108841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5A93FED6-5C3F-7517-F151-E4199A6D7CDE}"/>
                  </a:ext>
                </a:extLst>
              </p:cNvPr>
              <p:cNvSpPr/>
              <p:nvPr/>
            </p:nvSpPr>
            <p:spPr>
              <a:xfrm>
                <a:off x="7006281" y="1836286"/>
                <a:ext cx="1659924" cy="40467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ROUX-MAKING</a:t>
                </a:r>
              </a:p>
            </p:txBody>
          </p:sp>
          <p:sp>
            <p:nvSpPr>
              <p:cNvPr id="23" name="Oval 22">
                <a:extLst>
                  <a:ext uri="{FF2B5EF4-FFF2-40B4-BE49-F238E27FC236}">
                    <a16:creationId xmlns:a16="http://schemas.microsoft.com/office/drawing/2014/main" id="{08788EE4-1ED2-55CE-0651-7BA359B62F73}"/>
                  </a:ext>
                </a:extLst>
              </p:cNvPr>
              <p:cNvSpPr/>
              <p:nvPr/>
            </p:nvSpPr>
            <p:spPr>
              <a:xfrm>
                <a:off x="5154827" y="2445624"/>
                <a:ext cx="387178" cy="387178"/>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39C89C2-ED9F-EC78-A8FC-8D8CF0EF740D}"/>
                  </a:ext>
                </a:extLst>
              </p:cNvPr>
              <p:cNvSpPr/>
              <p:nvPr/>
            </p:nvSpPr>
            <p:spPr>
              <a:xfrm>
                <a:off x="6129987"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A3FE47E-7E61-63F0-59EF-2E873CC5773A}"/>
                  </a:ext>
                </a:extLst>
              </p:cNvPr>
              <p:cNvSpPr/>
              <p:nvPr/>
            </p:nvSpPr>
            <p:spPr>
              <a:xfrm>
                <a:off x="7105148"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9014733-4EED-607D-B6D5-B2686A350BD6}"/>
                  </a:ext>
                </a:extLst>
              </p:cNvPr>
              <p:cNvSpPr/>
              <p:nvPr/>
            </p:nvSpPr>
            <p:spPr>
              <a:xfrm>
                <a:off x="8080309"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DA9D4642-D337-52E9-7801-C2026665DDC8}"/>
                  </a:ext>
                </a:extLst>
              </p:cNvPr>
              <p:cNvCxnSpPr>
                <a:cxnSpLocks/>
                <a:stCxn id="27" idx="6"/>
                <a:endCxn id="39" idx="2"/>
              </p:cNvCxnSpPr>
              <p:nvPr/>
            </p:nvCxnSpPr>
            <p:spPr>
              <a:xfrm>
                <a:off x="6517165" y="2639213"/>
                <a:ext cx="587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0AB7C2E2-04DC-3E93-A730-B4348A164F8C}"/>
                  </a:ext>
                </a:extLst>
              </p:cNvPr>
              <p:cNvCxnSpPr>
                <a:cxnSpLocks/>
                <a:stCxn id="39" idx="6"/>
                <a:endCxn id="40" idx="2"/>
              </p:cNvCxnSpPr>
              <p:nvPr/>
            </p:nvCxnSpPr>
            <p:spPr>
              <a:xfrm>
                <a:off x="7492326" y="2639213"/>
                <a:ext cx="587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8A49704F-5D83-5191-2039-1D6EF7F4EF57}"/>
                  </a:ext>
                </a:extLst>
              </p:cNvPr>
              <p:cNvCxnSpPr>
                <a:cxnSpLocks/>
                <a:stCxn id="23" idx="6"/>
                <a:endCxn id="27" idx="2"/>
              </p:cNvCxnSpPr>
              <p:nvPr/>
            </p:nvCxnSpPr>
            <p:spPr>
              <a:xfrm>
                <a:off x="5542005" y="2639213"/>
                <a:ext cx="5879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7178" name="Group 7177">
              <a:extLst>
                <a:ext uri="{FF2B5EF4-FFF2-40B4-BE49-F238E27FC236}">
                  <a16:creationId xmlns:a16="http://schemas.microsoft.com/office/drawing/2014/main" id="{4287A255-C3F2-9131-1C42-A32B8ABE9C40}"/>
                </a:ext>
              </a:extLst>
            </p:cNvPr>
            <p:cNvGrpSpPr/>
            <p:nvPr/>
          </p:nvGrpSpPr>
          <p:grpSpPr>
            <a:xfrm>
              <a:off x="4688291" y="573094"/>
              <a:ext cx="1230596" cy="1821872"/>
              <a:chOff x="4688291" y="573094"/>
              <a:chExt cx="1230596" cy="1821872"/>
            </a:xfrm>
          </p:grpSpPr>
          <p:sp>
            <p:nvSpPr>
              <p:cNvPr id="7171" name="Rounded Rectangle 7170">
                <a:extLst>
                  <a:ext uri="{FF2B5EF4-FFF2-40B4-BE49-F238E27FC236}">
                    <a16:creationId xmlns:a16="http://schemas.microsoft.com/office/drawing/2014/main" id="{B7E8515D-DF9A-4E4D-7A17-0970210A773E}"/>
                  </a:ext>
                </a:extLst>
              </p:cNvPr>
              <p:cNvSpPr/>
              <p:nvPr/>
            </p:nvSpPr>
            <p:spPr>
              <a:xfrm>
                <a:off x="4695833" y="573094"/>
                <a:ext cx="1223054"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73" name="Straight Arrow Connector 7172">
                <a:extLst>
                  <a:ext uri="{FF2B5EF4-FFF2-40B4-BE49-F238E27FC236}">
                    <a16:creationId xmlns:a16="http://schemas.microsoft.com/office/drawing/2014/main" id="{FA51EF8E-AC3A-0891-F20F-3329C1318259}"/>
                  </a:ext>
                </a:extLst>
              </p:cNvPr>
              <p:cNvCxnSpPr>
                <a:endCxn id="23" idx="7"/>
              </p:cNvCxnSpPr>
              <p:nvPr/>
            </p:nvCxnSpPr>
            <p:spPr>
              <a:xfrm flipH="1">
                <a:off x="4688291" y="1156851"/>
                <a:ext cx="644683" cy="123811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7177" name="Group 7176">
              <a:extLst>
                <a:ext uri="{FF2B5EF4-FFF2-40B4-BE49-F238E27FC236}">
                  <a16:creationId xmlns:a16="http://schemas.microsoft.com/office/drawing/2014/main" id="{CABF5FEA-92F1-7DDE-26A6-F4D461C757FA}"/>
                </a:ext>
              </a:extLst>
            </p:cNvPr>
            <p:cNvGrpSpPr/>
            <p:nvPr/>
          </p:nvGrpSpPr>
          <p:grpSpPr>
            <a:xfrm>
              <a:off x="6413157" y="572076"/>
              <a:ext cx="2760191" cy="1156851"/>
              <a:chOff x="6413157" y="572076"/>
              <a:chExt cx="2760191" cy="1156851"/>
            </a:xfrm>
          </p:grpSpPr>
          <p:sp>
            <p:nvSpPr>
              <p:cNvPr id="7169" name="Rounded Rectangle 7168">
                <a:extLst>
                  <a:ext uri="{FF2B5EF4-FFF2-40B4-BE49-F238E27FC236}">
                    <a16:creationId xmlns:a16="http://schemas.microsoft.com/office/drawing/2014/main" id="{1AB58071-EFB7-68F1-6AB3-1533FE1C7B99}"/>
                  </a:ext>
                </a:extLst>
              </p:cNvPr>
              <p:cNvSpPr/>
              <p:nvPr/>
            </p:nvSpPr>
            <p:spPr>
              <a:xfrm>
                <a:off x="6413157" y="572076"/>
                <a:ext cx="2760191"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74" name="Straight Arrow Connector 7173">
                <a:extLst>
                  <a:ext uri="{FF2B5EF4-FFF2-40B4-BE49-F238E27FC236}">
                    <a16:creationId xmlns:a16="http://schemas.microsoft.com/office/drawing/2014/main" id="{90C64202-1374-6105-5608-B76A2B65B625}"/>
                  </a:ext>
                </a:extLst>
              </p:cNvPr>
              <p:cNvCxnSpPr>
                <a:cxnSpLocks/>
                <a:stCxn id="7169" idx="2"/>
                <a:endCxn id="19" idx="0"/>
              </p:cNvCxnSpPr>
              <p:nvPr/>
            </p:nvCxnSpPr>
            <p:spPr>
              <a:xfrm flipH="1">
                <a:off x="7039230" y="1156851"/>
                <a:ext cx="754023" cy="57207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grpSp>
        <p:nvGrpSpPr>
          <p:cNvPr id="7189" name="Group 7188">
            <a:extLst>
              <a:ext uri="{FF2B5EF4-FFF2-40B4-BE49-F238E27FC236}">
                <a16:creationId xmlns:a16="http://schemas.microsoft.com/office/drawing/2014/main" id="{ED89B58F-68B1-36E1-3424-F7BC44E04B2C}"/>
              </a:ext>
            </a:extLst>
          </p:cNvPr>
          <p:cNvGrpSpPr/>
          <p:nvPr/>
        </p:nvGrpSpPr>
        <p:grpSpPr>
          <a:xfrm>
            <a:off x="3223046" y="2668742"/>
            <a:ext cx="5105408" cy="1435702"/>
            <a:chOff x="3223046" y="2668742"/>
            <a:chExt cx="5105408" cy="1435702"/>
          </a:xfrm>
        </p:grpSpPr>
        <p:grpSp>
          <p:nvGrpSpPr>
            <p:cNvPr id="7184" name="Group 7183">
              <a:extLst>
                <a:ext uri="{FF2B5EF4-FFF2-40B4-BE49-F238E27FC236}">
                  <a16:creationId xmlns:a16="http://schemas.microsoft.com/office/drawing/2014/main" id="{2B49E40A-B8C3-A4FD-77F2-CE633C2A43B0}"/>
                </a:ext>
              </a:extLst>
            </p:cNvPr>
            <p:cNvGrpSpPr/>
            <p:nvPr/>
          </p:nvGrpSpPr>
          <p:grpSpPr>
            <a:xfrm>
              <a:off x="5663451" y="2668742"/>
              <a:ext cx="2665003" cy="1435702"/>
              <a:chOff x="5663451" y="2668742"/>
              <a:chExt cx="2665003" cy="1435702"/>
            </a:xfrm>
          </p:grpSpPr>
          <p:sp>
            <p:nvSpPr>
              <p:cNvPr id="7180" name="Rounded Rectangle 7179">
                <a:extLst>
                  <a:ext uri="{FF2B5EF4-FFF2-40B4-BE49-F238E27FC236}">
                    <a16:creationId xmlns:a16="http://schemas.microsoft.com/office/drawing/2014/main" id="{9ADBE4F4-A9DA-2487-016A-4489B06DEB54}"/>
                  </a:ext>
                </a:extLst>
              </p:cNvPr>
              <p:cNvSpPr/>
              <p:nvPr/>
            </p:nvSpPr>
            <p:spPr>
              <a:xfrm>
                <a:off x="7000097" y="3519669"/>
                <a:ext cx="1328357"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1" name="Straight Arrow Connector 7180">
                <a:extLst>
                  <a:ext uri="{FF2B5EF4-FFF2-40B4-BE49-F238E27FC236}">
                    <a16:creationId xmlns:a16="http://schemas.microsoft.com/office/drawing/2014/main" id="{CCE71E60-7385-96FA-A7FF-85212436E9AB}"/>
                  </a:ext>
                </a:extLst>
              </p:cNvPr>
              <p:cNvCxnSpPr>
                <a:cxnSpLocks/>
                <a:stCxn id="7180" idx="0"/>
                <a:endCxn id="27" idx="5"/>
              </p:cNvCxnSpPr>
              <p:nvPr/>
            </p:nvCxnSpPr>
            <p:spPr>
              <a:xfrm flipH="1" flipV="1">
                <a:off x="5663451" y="2668742"/>
                <a:ext cx="2000825" cy="85092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7185" name="Group 7184">
              <a:extLst>
                <a:ext uri="{FF2B5EF4-FFF2-40B4-BE49-F238E27FC236}">
                  <a16:creationId xmlns:a16="http://schemas.microsoft.com/office/drawing/2014/main" id="{3318A655-F241-0EE4-3ECA-810012CA6F5C}"/>
                </a:ext>
              </a:extLst>
            </p:cNvPr>
            <p:cNvGrpSpPr/>
            <p:nvPr/>
          </p:nvGrpSpPr>
          <p:grpSpPr>
            <a:xfrm>
              <a:off x="3223046" y="2668742"/>
              <a:ext cx="3141790" cy="1435702"/>
              <a:chOff x="7000097" y="2668742"/>
              <a:chExt cx="3141790" cy="1435702"/>
            </a:xfrm>
          </p:grpSpPr>
          <p:sp>
            <p:nvSpPr>
              <p:cNvPr id="7186" name="Rounded Rectangle 7185">
                <a:extLst>
                  <a:ext uri="{FF2B5EF4-FFF2-40B4-BE49-F238E27FC236}">
                    <a16:creationId xmlns:a16="http://schemas.microsoft.com/office/drawing/2014/main" id="{71903279-546D-6F2C-2034-7CB8548F0823}"/>
                  </a:ext>
                </a:extLst>
              </p:cNvPr>
              <p:cNvSpPr/>
              <p:nvPr/>
            </p:nvSpPr>
            <p:spPr>
              <a:xfrm>
                <a:off x="7000097" y="3519669"/>
                <a:ext cx="1328357"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7" name="Straight Arrow Connector 7186">
                <a:extLst>
                  <a:ext uri="{FF2B5EF4-FFF2-40B4-BE49-F238E27FC236}">
                    <a16:creationId xmlns:a16="http://schemas.microsoft.com/office/drawing/2014/main" id="{4E905D77-70A4-B926-9F8F-ECDA8AF1C133}"/>
                  </a:ext>
                </a:extLst>
              </p:cNvPr>
              <p:cNvCxnSpPr>
                <a:cxnSpLocks/>
                <a:stCxn id="7186" idx="0"/>
                <a:endCxn id="39" idx="3"/>
              </p:cNvCxnSpPr>
              <p:nvPr/>
            </p:nvCxnSpPr>
            <p:spPr>
              <a:xfrm flipV="1">
                <a:off x="7664276" y="2668742"/>
                <a:ext cx="2477611" cy="85092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sp>
        <p:nvSpPr>
          <p:cNvPr id="7193" name="TextBox 7192">
            <a:extLst>
              <a:ext uri="{FF2B5EF4-FFF2-40B4-BE49-F238E27FC236}">
                <a16:creationId xmlns:a16="http://schemas.microsoft.com/office/drawing/2014/main" id="{FBE4F14C-E685-800C-E749-E11BF16B3FA9}"/>
              </a:ext>
            </a:extLst>
          </p:cNvPr>
          <p:cNvSpPr txBox="1"/>
          <p:nvPr/>
        </p:nvSpPr>
        <p:spPr>
          <a:xfrm>
            <a:off x="1556949" y="5369379"/>
            <a:ext cx="9069859" cy="584775"/>
          </a:xfrm>
          <a:prstGeom prst="rect">
            <a:avLst/>
          </a:prstGeom>
          <a:solidFill>
            <a:schemeClr val="bg1"/>
          </a:solidFill>
        </p:spPr>
        <p:txBody>
          <a:bodyPr wrap="square" rtlCol="0">
            <a:spAutoFit/>
          </a:bodyPr>
          <a:lstStyle/>
          <a:p>
            <a:pPr algn="ctr"/>
            <a:r>
              <a:rPr lang="en-US" sz="3200" dirty="0">
                <a:latin typeface="Helvetica" pitchFamily="2" charset="0"/>
              </a:rPr>
              <a:t>Adding the flour was part of making the roux.</a:t>
            </a:r>
          </a:p>
        </p:txBody>
      </p:sp>
      <p:sp>
        <p:nvSpPr>
          <p:cNvPr id="7194" name="TextBox 7193">
            <a:extLst>
              <a:ext uri="{FF2B5EF4-FFF2-40B4-BE49-F238E27FC236}">
                <a16:creationId xmlns:a16="http://schemas.microsoft.com/office/drawing/2014/main" id="{5F4B4950-6A24-73D1-76AD-01B61A0C53AD}"/>
              </a:ext>
            </a:extLst>
          </p:cNvPr>
          <p:cNvSpPr txBox="1"/>
          <p:nvPr/>
        </p:nvSpPr>
        <p:spPr>
          <a:xfrm>
            <a:off x="959708" y="6175059"/>
            <a:ext cx="10272584" cy="584775"/>
          </a:xfrm>
          <a:prstGeom prst="rect">
            <a:avLst/>
          </a:prstGeom>
          <a:solidFill>
            <a:schemeClr val="bg1"/>
          </a:solidFill>
        </p:spPr>
        <p:txBody>
          <a:bodyPr wrap="square" rtlCol="0">
            <a:spAutoFit/>
          </a:bodyPr>
          <a:lstStyle/>
          <a:p>
            <a:pPr algn="ctr"/>
            <a:r>
              <a:rPr lang="en-US" sz="3200" dirty="0">
                <a:latin typeface="Helvetica" pitchFamily="2" charset="0"/>
              </a:rPr>
              <a:t>Melting the butter ended before adding the flour started.</a:t>
            </a:r>
          </a:p>
        </p:txBody>
      </p:sp>
      <p:sp>
        <p:nvSpPr>
          <p:cNvPr id="7195" name="TextBox 7194">
            <a:extLst>
              <a:ext uri="{FF2B5EF4-FFF2-40B4-BE49-F238E27FC236}">
                <a16:creationId xmlns:a16="http://schemas.microsoft.com/office/drawing/2014/main" id="{2B667D22-5127-4DBE-BB04-4B23C50833F7}"/>
              </a:ext>
            </a:extLst>
          </p:cNvPr>
          <p:cNvSpPr txBox="1"/>
          <p:nvPr/>
        </p:nvSpPr>
        <p:spPr>
          <a:xfrm>
            <a:off x="1556949" y="4631272"/>
            <a:ext cx="9069859" cy="584775"/>
          </a:xfrm>
          <a:prstGeom prst="rect">
            <a:avLst/>
          </a:prstGeom>
          <a:solidFill>
            <a:schemeClr val="bg1"/>
          </a:solidFill>
        </p:spPr>
        <p:txBody>
          <a:bodyPr wrap="square" rtlCol="0">
            <a:spAutoFit/>
          </a:bodyPr>
          <a:lstStyle/>
          <a:p>
            <a:pPr algn="ctr"/>
            <a:r>
              <a:rPr lang="en-US" sz="3200" dirty="0">
                <a:latin typeface="Helvetica" pitchFamily="2" charset="0"/>
              </a:rPr>
              <a:t>Making the roux took some amount of time.</a:t>
            </a:r>
          </a:p>
        </p:txBody>
      </p:sp>
    </p:spTree>
    <p:extLst>
      <p:ext uri="{BB962C8B-B14F-4D97-AF65-F5344CB8AC3E}">
        <p14:creationId xmlns:p14="http://schemas.microsoft.com/office/powerpoint/2010/main" val="109679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7193" grpId="0" animBg="1"/>
      <p:bldP spid="7194" grpId="0" animBg="1"/>
      <p:bldP spid="719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7B03B60-BFFE-7AF4-3070-C67170C7DD91}"/>
              </a:ext>
            </a:extLst>
          </p:cNvPr>
          <p:cNvGrpSpPr/>
          <p:nvPr/>
        </p:nvGrpSpPr>
        <p:grpSpPr>
          <a:xfrm>
            <a:off x="1447800" y="1597731"/>
            <a:ext cx="9296400" cy="1538882"/>
            <a:chOff x="1447800" y="1597731"/>
            <a:chExt cx="9296400" cy="1538882"/>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Idea #1</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Situations fall into classes based on their temporal progression.</a:t>
                </a:r>
              </a:p>
            </p:txBody>
          </p:sp>
        </p:grpSp>
        <p:sp>
          <p:nvSpPr>
            <p:cNvPr id="7" name="TextBox 6">
              <a:extLst>
                <a:ext uri="{FF2B5EF4-FFF2-40B4-BE49-F238E27FC236}">
                  <a16:creationId xmlns:a16="http://schemas.microsoft.com/office/drawing/2014/main" id="{7E09922F-C184-1E29-72E1-FADD9766931D}"/>
                </a:ext>
              </a:extLst>
            </p:cNvPr>
            <p:cNvSpPr txBox="1"/>
            <p:nvPr/>
          </p:nvSpPr>
          <p:spPr>
            <a:xfrm>
              <a:off x="2895601" y="1828333"/>
              <a:ext cx="1186250" cy="276999"/>
            </a:xfrm>
            <a:prstGeom prst="rect">
              <a:avLst/>
            </a:prstGeom>
            <a:solidFill>
              <a:schemeClr val="bg1"/>
            </a:solidFill>
          </p:spPr>
          <p:txBody>
            <a:bodyPr wrap="square" rtlCol="0">
              <a:spAutoFit/>
            </a:bodyPr>
            <a:lstStyle/>
            <a:p>
              <a:pPr algn="r"/>
              <a:r>
                <a:rPr lang="en-US" sz="1200" dirty="0" err="1">
                  <a:latin typeface="Helvetica" pitchFamily="2" charset="0"/>
                </a:rPr>
                <a:t>Vendler</a:t>
              </a:r>
              <a:r>
                <a:rPr lang="en-US" sz="1200" dirty="0">
                  <a:latin typeface="Helvetica" pitchFamily="2" charset="0"/>
                </a:rPr>
                <a:t> 1957</a:t>
              </a:r>
            </a:p>
          </p:txBody>
        </p:sp>
      </p:grpSp>
      <p:grpSp>
        <p:nvGrpSpPr>
          <p:cNvPr id="12" name="Group 11">
            <a:extLst>
              <a:ext uri="{FF2B5EF4-FFF2-40B4-BE49-F238E27FC236}">
                <a16:creationId xmlns:a16="http://schemas.microsoft.com/office/drawing/2014/main" id="{789760F7-A8CC-3FE0-61F0-346F89416EA2}"/>
              </a:ext>
            </a:extLst>
          </p:cNvPr>
          <p:cNvGrpSpPr/>
          <p:nvPr/>
        </p:nvGrpSpPr>
        <p:grpSpPr>
          <a:xfrm>
            <a:off x="1447800" y="3721387"/>
            <a:ext cx="9296400" cy="2431435"/>
            <a:chOff x="1447800" y="3721387"/>
            <a:chExt cx="9296400" cy="2431435"/>
          </a:xfrm>
        </p:grpSpPr>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969770"/>
              <a:chOff x="1447800" y="2727343"/>
              <a:chExt cx="9296400" cy="1969770"/>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Idea #2</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1384995"/>
              </a:xfrm>
              <a:prstGeom prst="rect">
                <a:avLst/>
              </a:prstGeom>
              <a:noFill/>
            </p:spPr>
            <p:txBody>
              <a:bodyPr wrap="square" rtlCol="0">
                <a:spAutoFit/>
              </a:bodyPr>
              <a:lstStyle/>
              <a:p>
                <a:r>
                  <a:rPr lang="en-US" sz="2800" dirty="0">
                    <a:latin typeface="Helvetica" pitchFamily="2" charset="0"/>
                  </a:rPr>
                  <a:t>These classes can be decomposed in terms of the inferences they trigger about their temporal progression and the relations among their subevents.</a:t>
                </a:r>
              </a:p>
            </p:txBody>
          </p:sp>
        </p:grpSp>
        <p:sp>
          <p:nvSpPr>
            <p:cNvPr id="11" name="TextBox 10">
              <a:extLst>
                <a:ext uri="{FF2B5EF4-FFF2-40B4-BE49-F238E27FC236}">
                  <a16:creationId xmlns:a16="http://schemas.microsoft.com/office/drawing/2014/main" id="{2149C27B-3E78-A9AE-FC12-ADB863DED6FE}"/>
                </a:ext>
              </a:extLst>
            </p:cNvPr>
            <p:cNvSpPr txBox="1"/>
            <p:nvPr/>
          </p:nvSpPr>
          <p:spPr>
            <a:xfrm>
              <a:off x="4646140" y="5691157"/>
              <a:ext cx="5128055" cy="461665"/>
            </a:xfrm>
            <a:prstGeom prst="rect">
              <a:avLst/>
            </a:prstGeom>
            <a:noFill/>
          </p:spPr>
          <p:txBody>
            <a:bodyPr wrap="square">
              <a:spAutoFit/>
            </a:bodyPr>
            <a:lstStyle/>
            <a:p>
              <a:r>
                <a:rPr lang="en-US" sz="1200" dirty="0">
                  <a:latin typeface="Helvetica" pitchFamily="2" charset="0"/>
                </a:rPr>
                <a:t>Kenny 1963, Lakoff 1965, </a:t>
              </a:r>
              <a:r>
                <a:rPr lang="en-US" sz="1200" dirty="0" err="1">
                  <a:latin typeface="Helvetica" pitchFamily="2" charset="0"/>
                </a:rPr>
                <a:t>Verkuyl</a:t>
              </a:r>
              <a:r>
                <a:rPr lang="en-US" sz="1200" dirty="0">
                  <a:latin typeface="Helvetica" pitchFamily="2" charset="0"/>
                </a:rPr>
                <a:t> 1972, Bennett and Partee 1978, </a:t>
              </a:r>
              <a:r>
                <a:rPr lang="en-US" sz="1200" dirty="0" err="1">
                  <a:latin typeface="Helvetica" pitchFamily="2" charset="0"/>
                </a:rPr>
                <a:t>Mourelatos</a:t>
              </a:r>
              <a:r>
                <a:rPr lang="en-US" sz="1200" dirty="0">
                  <a:latin typeface="Helvetica" pitchFamily="2" charset="0"/>
                </a:rPr>
                <a:t> 1978, Dowty 1979, </a:t>
              </a:r>
              <a:r>
                <a:rPr lang="en-US" sz="1200" dirty="0" err="1">
                  <a:latin typeface="Helvetica" pitchFamily="2" charset="0"/>
                </a:rPr>
                <a:t>Jackendoff</a:t>
              </a:r>
              <a:r>
                <a:rPr lang="en-US" sz="1200" dirty="0">
                  <a:latin typeface="Helvetica" pitchFamily="2" charset="0"/>
                </a:rPr>
                <a:t> 1990, Pustejovsky 1995, </a:t>
              </a:r>
              <a:r>
                <a:rPr lang="en-US" sz="1200" dirty="0" err="1">
                  <a:latin typeface="Helvetica" pitchFamily="2" charset="0"/>
                </a:rPr>
                <a:t>i.a.</a:t>
              </a:r>
              <a:endParaRPr lang="en-US" sz="1200" dirty="0">
                <a:latin typeface="Helvetica" pitchFamily="2" charset="0"/>
              </a:endParaRPr>
            </a:p>
          </p:txBody>
        </p:sp>
      </p:grpSp>
    </p:spTree>
    <p:extLst>
      <p:ext uri="{BB962C8B-B14F-4D97-AF65-F5344CB8AC3E}">
        <p14:creationId xmlns:p14="http://schemas.microsoft.com/office/powerpoint/2010/main" val="315199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24A50F1-CFF9-4371-D8D7-0897CA4FF6C4}"/>
              </a:ext>
            </a:extLst>
          </p:cNvPr>
          <p:cNvSpPr txBox="1"/>
          <p:nvPr/>
        </p:nvSpPr>
        <p:spPr>
          <a:xfrm>
            <a:off x="1556949" y="300021"/>
            <a:ext cx="9069859" cy="2062103"/>
          </a:xfrm>
          <a:prstGeom prst="rect">
            <a:avLst/>
          </a:prstGeom>
          <a:solidFill>
            <a:schemeClr val="bg1"/>
          </a:solidFill>
        </p:spPr>
        <p:txBody>
          <a:bodyPr wrap="square" rtlCol="0">
            <a:spAutoFit/>
          </a:bodyPr>
          <a:lstStyle/>
          <a:p>
            <a:r>
              <a:rPr lang="en-US" sz="3200" dirty="0">
                <a:latin typeface="Helvetica" pitchFamily="2" charset="0"/>
              </a:rPr>
              <a:t>The chef began to make the roux. Before adding the flour, she </a:t>
            </a:r>
            <a:r>
              <a:rPr lang="en-US" sz="3200" dirty="0">
                <a:solidFill>
                  <a:schemeClr val="accent1">
                    <a:lumMod val="75000"/>
                  </a:schemeClr>
                </a:solidFill>
                <a:latin typeface="Helvetica" pitchFamily="2" charset="0"/>
              </a:rPr>
              <a:t>melted</a:t>
            </a:r>
            <a:r>
              <a:rPr lang="en-US" sz="3200" dirty="0">
                <a:latin typeface="Helvetica" pitchFamily="2" charset="0"/>
              </a:rPr>
              <a:t> the butter. While she gently </a:t>
            </a:r>
            <a:r>
              <a:rPr lang="en-US" sz="3200" dirty="0">
                <a:solidFill>
                  <a:schemeClr val="accent2">
                    <a:lumMod val="75000"/>
                  </a:schemeClr>
                </a:solidFill>
                <a:latin typeface="Helvetica" pitchFamily="2" charset="0"/>
              </a:rPr>
              <a:t>stirred</a:t>
            </a:r>
            <a:r>
              <a:rPr lang="en-US" sz="3200" dirty="0">
                <a:latin typeface="Helvetica" pitchFamily="2" charset="0"/>
              </a:rPr>
              <a:t> the mixture, one of her sous chefs </a:t>
            </a:r>
            <a:r>
              <a:rPr lang="en-US" sz="3200" dirty="0">
                <a:solidFill>
                  <a:schemeClr val="accent6">
                    <a:lumMod val="75000"/>
                  </a:schemeClr>
                </a:solidFill>
                <a:latin typeface="Helvetica" pitchFamily="2" charset="0"/>
              </a:rPr>
              <a:t>cracked</a:t>
            </a:r>
            <a:r>
              <a:rPr lang="en-US" sz="3200" dirty="0">
                <a:latin typeface="Helvetica" pitchFamily="2" charset="0"/>
              </a:rPr>
              <a:t> an egg. The other </a:t>
            </a:r>
            <a:r>
              <a:rPr lang="en-US" sz="3200" dirty="0">
                <a:solidFill>
                  <a:schemeClr val="accent4">
                    <a:lumMod val="75000"/>
                  </a:schemeClr>
                </a:solidFill>
                <a:latin typeface="Helvetica" pitchFamily="2" charset="0"/>
              </a:rPr>
              <a:t>stood</a:t>
            </a:r>
            <a:r>
              <a:rPr lang="en-US" sz="3200" dirty="0">
                <a:latin typeface="Helvetica" pitchFamily="2" charset="0"/>
              </a:rPr>
              <a:t> and watched.</a:t>
            </a:r>
          </a:p>
        </p:txBody>
      </p:sp>
      <p:sp>
        <p:nvSpPr>
          <p:cNvPr id="6" name="TextBox 5">
            <a:extLst>
              <a:ext uri="{FF2B5EF4-FFF2-40B4-BE49-F238E27FC236}">
                <a16:creationId xmlns:a16="http://schemas.microsoft.com/office/drawing/2014/main" id="{38A73279-3129-B0C7-D1FC-15A32C6EA263}"/>
              </a:ext>
            </a:extLst>
          </p:cNvPr>
          <p:cNvSpPr txBox="1"/>
          <p:nvPr/>
        </p:nvSpPr>
        <p:spPr>
          <a:xfrm>
            <a:off x="1556949" y="3936814"/>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1">
                    <a:lumMod val="75000"/>
                  </a:schemeClr>
                </a:solidFill>
                <a:latin typeface="Helvetica" pitchFamily="2" charset="0"/>
              </a:rPr>
              <a:t>melting</a:t>
            </a:r>
            <a:r>
              <a:rPr lang="en-US" sz="3200" dirty="0">
                <a:latin typeface="Helvetica" pitchFamily="2" charset="0"/>
              </a:rPr>
              <a:t> took some amount of time.</a:t>
            </a:r>
          </a:p>
        </p:txBody>
      </p:sp>
      <p:sp>
        <p:nvSpPr>
          <p:cNvPr id="7" name="TextBox 6">
            <a:extLst>
              <a:ext uri="{FF2B5EF4-FFF2-40B4-BE49-F238E27FC236}">
                <a16:creationId xmlns:a16="http://schemas.microsoft.com/office/drawing/2014/main" id="{8B34EF4A-B9AE-2BA4-8B79-B96E7B3CD671}"/>
              </a:ext>
            </a:extLst>
          </p:cNvPr>
          <p:cNvSpPr txBox="1"/>
          <p:nvPr/>
        </p:nvSpPr>
        <p:spPr>
          <a:xfrm>
            <a:off x="1556949" y="4639660"/>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2">
                    <a:lumMod val="75000"/>
                  </a:schemeClr>
                </a:solidFill>
                <a:latin typeface="Helvetica" pitchFamily="2" charset="0"/>
              </a:rPr>
              <a:t>stirring</a:t>
            </a:r>
            <a:r>
              <a:rPr lang="en-US" sz="3200" dirty="0">
                <a:latin typeface="Helvetica" pitchFamily="2" charset="0"/>
              </a:rPr>
              <a:t> took some amount of time.</a:t>
            </a:r>
          </a:p>
        </p:txBody>
      </p:sp>
      <p:sp>
        <p:nvSpPr>
          <p:cNvPr id="12" name="TextBox 11">
            <a:extLst>
              <a:ext uri="{FF2B5EF4-FFF2-40B4-BE49-F238E27FC236}">
                <a16:creationId xmlns:a16="http://schemas.microsoft.com/office/drawing/2014/main" id="{A412FC43-F86A-96EA-69FF-BC139DE11C2A}"/>
              </a:ext>
            </a:extLst>
          </p:cNvPr>
          <p:cNvSpPr txBox="1"/>
          <p:nvPr/>
        </p:nvSpPr>
        <p:spPr>
          <a:xfrm>
            <a:off x="1556949" y="5342506"/>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6">
                    <a:lumMod val="75000"/>
                  </a:schemeClr>
                </a:solidFill>
                <a:latin typeface="Helvetica" pitchFamily="2" charset="0"/>
              </a:rPr>
              <a:t>cracking</a:t>
            </a:r>
            <a:r>
              <a:rPr lang="en-US" sz="3200" dirty="0">
                <a:latin typeface="Helvetica" pitchFamily="2" charset="0"/>
              </a:rPr>
              <a:t> was instantaneous.</a:t>
            </a:r>
          </a:p>
        </p:txBody>
      </p:sp>
      <p:sp>
        <p:nvSpPr>
          <p:cNvPr id="17" name="TextBox 16">
            <a:extLst>
              <a:ext uri="{FF2B5EF4-FFF2-40B4-BE49-F238E27FC236}">
                <a16:creationId xmlns:a16="http://schemas.microsoft.com/office/drawing/2014/main" id="{698A9D4D-B97D-4740-D9BD-24D4090875D0}"/>
              </a:ext>
            </a:extLst>
          </p:cNvPr>
          <p:cNvSpPr txBox="1"/>
          <p:nvPr/>
        </p:nvSpPr>
        <p:spPr>
          <a:xfrm>
            <a:off x="1556949" y="6062107"/>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4">
                    <a:lumMod val="75000"/>
                  </a:schemeClr>
                </a:solidFill>
                <a:latin typeface="Helvetica" pitchFamily="2" charset="0"/>
              </a:rPr>
              <a:t>standing</a:t>
            </a:r>
            <a:r>
              <a:rPr lang="en-US" sz="3200" dirty="0">
                <a:latin typeface="Helvetica" pitchFamily="2" charset="0"/>
              </a:rPr>
              <a:t> took some amount of time.</a:t>
            </a:r>
          </a:p>
        </p:txBody>
      </p:sp>
    </p:spTree>
    <p:extLst>
      <p:ext uri="{BB962C8B-B14F-4D97-AF65-F5344CB8AC3E}">
        <p14:creationId xmlns:p14="http://schemas.microsoft.com/office/powerpoint/2010/main" val="24779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12"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24A50F1-CFF9-4371-D8D7-0897CA4FF6C4}"/>
              </a:ext>
            </a:extLst>
          </p:cNvPr>
          <p:cNvSpPr txBox="1"/>
          <p:nvPr/>
        </p:nvSpPr>
        <p:spPr>
          <a:xfrm>
            <a:off x="1556949" y="300021"/>
            <a:ext cx="9069859" cy="2062103"/>
          </a:xfrm>
          <a:prstGeom prst="rect">
            <a:avLst/>
          </a:prstGeom>
          <a:solidFill>
            <a:schemeClr val="bg1"/>
          </a:solidFill>
        </p:spPr>
        <p:txBody>
          <a:bodyPr wrap="square" rtlCol="0">
            <a:spAutoFit/>
          </a:bodyPr>
          <a:lstStyle/>
          <a:p>
            <a:r>
              <a:rPr lang="en-US" sz="3200" dirty="0">
                <a:latin typeface="Helvetica" pitchFamily="2" charset="0"/>
              </a:rPr>
              <a:t>The chef began to make the roux. Before adding the flour, she </a:t>
            </a:r>
            <a:r>
              <a:rPr lang="en-US" sz="3200" dirty="0">
                <a:solidFill>
                  <a:schemeClr val="accent1">
                    <a:lumMod val="75000"/>
                  </a:schemeClr>
                </a:solidFill>
                <a:latin typeface="Helvetica" pitchFamily="2" charset="0"/>
              </a:rPr>
              <a:t>melted</a:t>
            </a:r>
            <a:r>
              <a:rPr lang="en-US" sz="3200" dirty="0">
                <a:latin typeface="Helvetica" pitchFamily="2" charset="0"/>
              </a:rPr>
              <a:t> the butter. While she gently </a:t>
            </a:r>
            <a:r>
              <a:rPr lang="en-US" sz="3200" dirty="0">
                <a:solidFill>
                  <a:schemeClr val="accent2">
                    <a:lumMod val="75000"/>
                  </a:schemeClr>
                </a:solidFill>
                <a:latin typeface="Helvetica" pitchFamily="2" charset="0"/>
              </a:rPr>
              <a:t>stirred</a:t>
            </a:r>
            <a:r>
              <a:rPr lang="en-US" sz="3200" dirty="0">
                <a:latin typeface="Helvetica" pitchFamily="2" charset="0"/>
              </a:rPr>
              <a:t> the mixture, one of her sous chefs </a:t>
            </a:r>
            <a:r>
              <a:rPr lang="en-US" sz="3200" dirty="0">
                <a:solidFill>
                  <a:schemeClr val="accent6">
                    <a:lumMod val="75000"/>
                  </a:schemeClr>
                </a:solidFill>
                <a:latin typeface="Helvetica" pitchFamily="2" charset="0"/>
              </a:rPr>
              <a:t>cracked</a:t>
            </a:r>
            <a:r>
              <a:rPr lang="en-US" sz="3200" dirty="0">
                <a:latin typeface="Helvetica" pitchFamily="2" charset="0"/>
              </a:rPr>
              <a:t> an egg. The other </a:t>
            </a:r>
            <a:r>
              <a:rPr lang="en-US" sz="3200" dirty="0">
                <a:solidFill>
                  <a:schemeClr val="accent4">
                    <a:lumMod val="75000"/>
                  </a:schemeClr>
                </a:solidFill>
                <a:latin typeface="Helvetica" pitchFamily="2" charset="0"/>
              </a:rPr>
              <a:t>stood</a:t>
            </a:r>
            <a:r>
              <a:rPr lang="en-US" sz="3200" dirty="0">
                <a:latin typeface="Helvetica" pitchFamily="2" charset="0"/>
              </a:rPr>
              <a:t> and watched.</a:t>
            </a:r>
          </a:p>
        </p:txBody>
      </p:sp>
      <p:sp>
        <p:nvSpPr>
          <p:cNvPr id="6" name="TextBox 5">
            <a:extLst>
              <a:ext uri="{FF2B5EF4-FFF2-40B4-BE49-F238E27FC236}">
                <a16:creationId xmlns:a16="http://schemas.microsoft.com/office/drawing/2014/main" id="{38A73279-3129-B0C7-D1FC-15A32C6EA263}"/>
              </a:ext>
            </a:extLst>
          </p:cNvPr>
          <p:cNvSpPr txBox="1"/>
          <p:nvPr/>
        </p:nvSpPr>
        <p:spPr>
          <a:xfrm>
            <a:off x="1556949" y="3936814"/>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1">
                    <a:lumMod val="75000"/>
                  </a:schemeClr>
                </a:solidFill>
                <a:latin typeface="Helvetica" pitchFamily="2" charset="0"/>
              </a:rPr>
              <a:t>melting</a:t>
            </a:r>
            <a:r>
              <a:rPr lang="en-US" sz="3200" dirty="0">
                <a:latin typeface="Helvetica" pitchFamily="2" charset="0"/>
              </a:rPr>
              <a:t> had a natural endpoint.</a:t>
            </a:r>
          </a:p>
        </p:txBody>
      </p:sp>
      <p:sp>
        <p:nvSpPr>
          <p:cNvPr id="12" name="TextBox 11">
            <a:extLst>
              <a:ext uri="{FF2B5EF4-FFF2-40B4-BE49-F238E27FC236}">
                <a16:creationId xmlns:a16="http://schemas.microsoft.com/office/drawing/2014/main" id="{A412FC43-F86A-96EA-69FF-BC139DE11C2A}"/>
              </a:ext>
            </a:extLst>
          </p:cNvPr>
          <p:cNvSpPr txBox="1"/>
          <p:nvPr/>
        </p:nvSpPr>
        <p:spPr>
          <a:xfrm>
            <a:off x="1556949" y="5342506"/>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6">
                    <a:lumMod val="75000"/>
                  </a:schemeClr>
                </a:solidFill>
                <a:latin typeface="Helvetica" pitchFamily="2" charset="0"/>
              </a:rPr>
              <a:t>cracking</a:t>
            </a:r>
            <a:r>
              <a:rPr lang="en-US" sz="3200" dirty="0">
                <a:latin typeface="Helvetica" pitchFamily="2" charset="0"/>
              </a:rPr>
              <a:t> had a natural endpoint.</a:t>
            </a:r>
          </a:p>
        </p:txBody>
      </p:sp>
    </p:spTree>
    <p:extLst>
      <p:ext uri="{BB962C8B-B14F-4D97-AF65-F5344CB8AC3E}">
        <p14:creationId xmlns:p14="http://schemas.microsoft.com/office/powerpoint/2010/main" val="3000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24A50F1-CFF9-4371-D8D7-0897CA4FF6C4}"/>
              </a:ext>
            </a:extLst>
          </p:cNvPr>
          <p:cNvSpPr txBox="1"/>
          <p:nvPr/>
        </p:nvSpPr>
        <p:spPr>
          <a:xfrm>
            <a:off x="1556949" y="300021"/>
            <a:ext cx="9069859" cy="2062103"/>
          </a:xfrm>
          <a:prstGeom prst="rect">
            <a:avLst/>
          </a:prstGeom>
          <a:solidFill>
            <a:schemeClr val="bg1"/>
          </a:solidFill>
        </p:spPr>
        <p:txBody>
          <a:bodyPr wrap="square" rtlCol="0">
            <a:spAutoFit/>
          </a:bodyPr>
          <a:lstStyle/>
          <a:p>
            <a:r>
              <a:rPr lang="en-US" sz="3200" dirty="0">
                <a:latin typeface="Helvetica" pitchFamily="2" charset="0"/>
              </a:rPr>
              <a:t>The chef began to make the roux. Before adding the flour, she </a:t>
            </a:r>
            <a:r>
              <a:rPr lang="en-US" sz="3200" dirty="0">
                <a:solidFill>
                  <a:schemeClr val="accent1">
                    <a:lumMod val="75000"/>
                  </a:schemeClr>
                </a:solidFill>
                <a:latin typeface="Helvetica" pitchFamily="2" charset="0"/>
              </a:rPr>
              <a:t>melted</a:t>
            </a:r>
            <a:r>
              <a:rPr lang="en-US" sz="3200" dirty="0">
                <a:latin typeface="Helvetica" pitchFamily="2" charset="0"/>
              </a:rPr>
              <a:t> the butter. While she gently </a:t>
            </a:r>
            <a:r>
              <a:rPr lang="en-US" sz="3200" dirty="0">
                <a:solidFill>
                  <a:schemeClr val="accent2">
                    <a:lumMod val="75000"/>
                  </a:schemeClr>
                </a:solidFill>
                <a:latin typeface="Helvetica" pitchFamily="2" charset="0"/>
              </a:rPr>
              <a:t>stirred</a:t>
            </a:r>
            <a:r>
              <a:rPr lang="en-US" sz="3200" dirty="0">
                <a:latin typeface="Helvetica" pitchFamily="2" charset="0"/>
              </a:rPr>
              <a:t> the mixture, one of her sous chefs </a:t>
            </a:r>
            <a:r>
              <a:rPr lang="en-US" sz="3200" dirty="0">
                <a:solidFill>
                  <a:schemeClr val="accent6">
                    <a:lumMod val="75000"/>
                  </a:schemeClr>
                </a:solidFill>
                <a:latin typeface="Helvetica" pitchFamily="2" charset="0"/>
              </a:rPr>
              <a:t>cracked</a:t>
            </a:r>
            <a:r>
              <a:rPr lang="en-US" sz="3200" dirty="0">
                <a:latin typeface="Helvetica" pitchFamily="2" charset="0"/>
              </a:rPr>
              <a:t> an egg. The other </a:t>
            </a:r>
            <a:r>
              <a:rPr lang="en-US" sz="3200" dirty="0">
                <a:solidFill>
                  <a:schemeClr val="accent4">
                    <a:lumMod val="75000"/>
                  </a:schemeClr>
                </a:solidFill>
                <a:latin typeface="Helvetica" pitchFamily="2" charset="0"/>
              </a:rPr>
              <a:t>stood</a:t>
            </a:r>
            <a:r>
              <a:rPr lang="en-US" sz="3200" dirty="0">
                <a:latin typeface="Helvetica" pitchFamily="2" charset="0"/>
              </a:rPr>
              <a:t> and watched.</a:t>
            </a:r>
          </a:p>
        </p:txBody>
      </p:sp>
      <p:sp>
        <p:nvSpPr>
          <p:cNvPr id="6" name="TextBox 5">
            <a:extLst>
              <a:ext uri="{FF2B5EF4-FFF2-40B4-BE49-F238E27FC236}">
                <a16:creationId xmlns:a16="http://schemas.microsoft.com/office/drawing/2014/main" id="{38A73279-3129-B0C7-D1FC-15A32C6EA263}"/>
              </a:ext>
            </a:extLst>
          </p:cNvPr>
          <p:cNvSpPr txBox="1"/>
          <p:nvPr/>
        </p:nvSpPr>
        <p:spPr>
          <a:xfrm>
            <a:off x="1556949" y="3936814"/>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1">
                    <a:lumMod val="75000"/>
                  </a:schemeClr>
                </a:solidFill>
                <a:latin typeface="Helvetica" pitchFamily="2" charset="0"/>
              </a:rPr>
              <a:t>melting</a:t>
            </a:r>
            <a:r>
              <a:rPr lang="en-US" sz="3200" dirty="0">
                <a:latin typeface="Helvetica" pitchFamily="2" charset="0"/>
              </a:rPr>
              <a:t> was dynamic.</a:t>
            </a:r>
          </a:p>
        </p:txBody>
      </p:sp>
      <p:sp>
        <p:nvSpPr>
          <p:cNvPr id="7" name="TextBox 6">
            <a:extLst>
              <a:ext uri="{FF2B5EF4-FFF2-40B4-BE49-F238E27FC236}">
                <a16:creationId xmlns:a16="http://schemas.microsoft.com/office/drawing/2014/main" id="{8B34EF4A-B9AE-2BA4-8B79-B96E7B3CD671}"/>
              </a:ext>
            </a:extLst>
          </p:cNvPr>
          <p:cNvSpPr txBox="1"/>
          <p:nvPr/>
        </p:nvSpPr>
        <p:spPr>
          <a:xfrm>
            <a:off x="1556949" y="4639660"/>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2">
                    <a:lumMod val="75000"/>
                  </a:schemeClr>
                </a:solidFill>
                <a:latin typeface="Helvetica" pitchFamily="2" charset="0"/>
              </a:rPr>
              <a:t>stirring</a:t>
            </a:r>
            <a:r>
              <a:rPr lang="en-US" sz="3200" dirty="0">
                <a:latin typeface="Helvetica" pitchFamily="2" charset="0"/>
              </a:rPr>
              <a:t> was dynamic.</a:t>
            </a:r>
          </a:p>
        </p:txBody>
      </p:sp>
      <p:sp>
        <p:nvSpPr>
          <p:cNvPr id="12" name="TextBox 11">
            <a:extLst>
              <a:ext uri="{FF2B5EF4-FFF2-40B4-BE49-F238E27FC236}">
                <a16:creationId xmlns:a16="http://schemas.microsoft.com/office/drawing/2014/main" id="{A412FC43-F86A-96EA-69FF-BC139DE11C2A}"/>
              </a:ext>
            </a:extLst>
          </p:cNvPr>
          <p:cNvSpPr txBox="1"/>
          <p:nvPr/>
        </p:nvSpPr>
        <p:spPr>
          <a:xfrm>
            <a:off x="1556949" y="5342506"/>
            <a:ext cx="9069859" cy="584775"/>
          </a:xfrm>
          <a:prstGeom prst="rect">
            <a:avLst/>
          </a:prstGeom>
          <a:solidFill>
            <a:schemeClr val="bg1"/>
          </a:solidFill>
        </p:spPr>
        <p:txBody>
          <a:bodyPr wrap="square" rtlCol="0">
            <a:spAutoFit/>
          </a:bodyPr>
          <a:lstStyle/>
          <a:p>
            <a:pPr algn="ctr"/>
            <a:r>
              <a:rPr lang="en-US" sz="3200" dirty="0">
                <a:latin typeface="Helvetica" pitchFamily="2" charset="0"/>
              </a:rPr>
              <a:t>The </a:t>
            </a:r>
            <a:r>
              <a:rPr lang="en-US" sz="3200" dirty="0">
                <a:solidFill>
                  <a:schemeClr val="accent6">
                    <a:lumMod val="75000"/>
                  </a:schemeClr>
                </a:solidFill>
                <a:latin typeface="Helvetica" pitchFamily="2" charset="0"/>
              </a:rPr>
              <a:t>cracking</a:t>
            </a:r>
            <a:r>
              <a:rPr lang="en-US" sz="3200" dirty="0">
                <a:latin typeface="Helvetica" pitchFamily="2" charset="0"/>
              </a:rPr>
              <a:t> was dynamic.</a:t>
            </a:r>
          </a:p>
        </p:txBody>
      </p:sp>
    </p:spTree>
    <p:extLst>
      <p:ext uri="{BB962C8B-B14F-4D97-AF65-F5344CB8AC3E}">
        <p14:creationId xmlns:p14="http://schemas.microsoft.com/office/powerpoint/2010/main" val="260907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06C955B-968D-F9FC-CF2A-4D0AD5AFB0D9}"/>
              </a:ext>
            </a:extLst>
          </p:cNvPr>
          <p:cNvSpPr txBox="1"/>
          <p:nvPr/>
        </p:nvSpPr>
        <p:spPr>
          <a:xfrm>
            <a:off x="6882714" y="6382361"/>
            <a:ext cx="5156887" cy="276999"/>
          </a:xfrm>
          <a:prstGeom prst="rect">
            <a:avLst/>
          </a:prstGeom>
          <a:noFill/>
        </p:spPr>
        <p:txBody>
          <a:bodyPr wrap="square" rtlCol="0">
            <a:spAutoFit/>
          </a:bodyPr>
          <a:lstStyle/>
          <a:p>
            <a:pPr algn="r"/>
            <a:r>
              <a:rPr lang="en-US" sz="1200" dirty="0">
                <a:latin typeface="Helvetica" pitchFamily="2" charset="0"/>
              </a:rPr>
              <a:t>Govindarajan et al. 2019, Vashishtha et al. 2019, 2020, Gantt et al. 2022</a:t>
            </a:r>
          </a:p>
        </p:txBody>
      </p:sp>
      <p:grpSp>
        <p:nvGrpSpPr>
          <p:cNvPr id="52" name="Group 51">
            <a:extLst>
              <a:ext uri="{FF2B5EF4-FFF2-40B4-BE49-F238E27FC236}">
                <a16:creationId xmlns:a16="http://schemas.microsoft.com/office/drawing/2014/main" id="{A3BE883A-087C-5A06-7F5D-16D92E6CD416}"/>
              </a:ext>
            </a:extLst>
          </p:cNvPr>
          <p:cNvGrpSpPr/>
          <p:nvPr/>
        </p:nvGrpSpPr>
        <p:grpSpPr>
          <a:xfrm>
            <a:off x="986225" y="4419978"/>
            <a:ext cx="7571853" cy="1428833"/>
            <a:chOff x="986225" y="4419978"/>
            <a:chExt cx="7571853" cy="1428833"/>
          </a:xfrm>
        </p:grpSpPr>
        <p:grpSp>
          <p:nvGrpSpPr>
            <p:cNvPr id="50" name="Group 49">
              <a:extLst>
                <a:ext uri="{FF2B5EF4-FFF2-40B4-BE49-F238E27FC236}">
                  <a16:creationId xmlns:a16="http://schemas.microsoft.com/office/drawing/2014/main" id="{D4164588-3906-D0CA-5459-40164D3F3821}"/>
                </a:ext>
              </a:extLst>
            </p:cNvPr>
            <p:cNvGrpSpPr/>
            <p:nvPr/>
          </p:nvGrpSpPr>
          <p:grpSpPr>
            <a:xfrm>
              <a:off x="2230910" y="4419978"/>
              <a:ext cx="6327168" cy="1428833"/>
              <a:chOff x="2230907" y="3133704"/>
              <a:chExt cx="6327168" cy="1428833"/>
            </a:xfrm>
          </p:grpSpPr>
          <p:sp>
            <p:nvSpPr>
              <p:cNvPr id="31" name="TextBox 30">
                <a:extLst>
                  <a:ext uri="{FF2B5EF4-FFF2-40B4-BE49-F238E27FC236}">
                    <a16:creationId xmlns:a16="http://schemas.microsoft.com/office/drawing/2014/main" id="{3BEF028A-622C-C393-0C20-CF2DBE28BC2A}"/>
                  </a:ext>
                </a:extLst>
              </p:cNvPr>
              <p:cNvSpPr txBox="1"/>
              <p:nvPr/>
            </p:nvSpPr>
            <p:spPr>
              <a:xfrm>
                <a:off x="2447663" y="3133704"/>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started before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 started.</a:t>
                </a:r>
                <a:endParaRPr lang="en-US" dirty="0">
                  <a:latin typeface="Helvetica" pitchFamily="2" charset="0"/>
                </a:endParaRPr>
              </a:p>
            </p:txBody>
          </p:sp>
          <p:sp>
            <p:nvSpPr>
              <p:cNvPr id="32" name="TextBox 31">
                <a:extLst>
                  <a:ext uri="{FF2B5EF4-FFF2-40B4-BE49-F238E27FC236}">
                    <a16:creationId xmlns:a16="http://schemas.microsoft.com/office/drawing/2014/main" id="{23555FAA-8E33-7B89-F03E-31859B7D76CC}"/>
                  </a:ext>
                </a:extLst>
              </p:cNvPr>
              <p:cNvSpPr txBox="1"/>
              <p:nvPr/>
            </p:nvSpPr>
            <p:spPr>
              <a:xfrm>
                <a:off x="2447663" y="3489830"/>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ended before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 started.</a:t>
                </a:r>
                <a:endParaRPr lang="en-US" dirty="0">
                  <a:latin typeface="Helvetica" pitchFamily="2" charset="0"/>
                </a:endParaRPr>
              </a:p>
            </p:txBody>
          </p:sp>
          <p:sp>
            <p:nvSpPr>
              <p:cNvPr id="41" name="TextBox 40">
                <a:extLst>
                  <a:ext uri="{FF2B5EF4-FFF2-40B4-BE49-F238E27FC236}">
                    <a16:creationId xmlns:a16="http://schemas.microsoft.com/office/drawing/2014/main" id="{5A48A826-225C-7435-F761-2A82F5516060}"/>
                  </a:ext>
                </a:extLst>
              </p:cNvPr>
              <p:cNvSpPr txBox="1"/>
              <p:nvPr/>
            </p:nvSpPr>
            <p:spPr>
              <a:xfrm>
                <a:off x="2460017" y="3837078"/>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started before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 ended.</a:t>
                </a:r>
                <a:endParaRPr lang="en-US" dirty="0">
                  <a:latin typeface="Helvetica" pitchFamily="2" charset="0"/>
                </a:endParaRPr>
              </a:p>
            </p:txBody>
          </p:sp>
          <p:sp>
            <p:nvSpPr>
              <p:cNvPr id="42" name="TextBox 41">
                <a:extLst>
                  <a:ext uri="{FF2B5EF4-FFF2-40B4-BE49-F238E27FC236}">
                    <a16:creationId xmlns:a16="http://schemas.microsoft.com/office/drawing/2014/main" id="{CCFC3C50-7270-9A10-C3FC-65D3D03B6432}"/>
                  </a:ext>
                </a:extLst>
              </p:cNvPr>
              <p:cNvSpPr txBox="1"/>
              <p:nvPr/>
            </p:nvSpPr>
            <p:spPr>
              <a:xfrm>
                <a:off x="2460017" y="4193204"/>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ended before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 ended.</a:t>
                </a:r>
                <a:endParaRPr lang="en-US" dirty="0">
                  <a:latin typeface="Helvetica" pitchFamily="2" charset="0"/>
                </a:endParaRPr>
              </a:p>
            </p:txBody>
          </p:sp>
          <p:sp>
            <p:nvSpPr>
              <p:cNvPr id="48" name="Left Brace 47">
                <a:extLst>
                  <a:ext uri="{FF2B5EF4-FFF2-40B4-BE49-F238E27FC236}">
                    <a16:creationId xmlns:a16="http://schemas.microsoft.com/office/drawing/2014/main" id="{53967060-7E85-A73E-7687-B2D47B502D3E}"/>
                  </a:ext>
                </a:extLst>
              </p:cNvPr>
              <p:cNvSpPr/>
              <p:nvPr/>
            </p:nvSpPr>
            <p:spPr>
              <a:xfrm>
                <a:off x="2230907" y="3142583"/>
                <a:ext cx="123568" cy="141995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51" name="TextBox 50">
              <a:extLst>
                <a:ext uri="{FF2B5EF4-FFF2-40B4-BE49-F238E27FC236}">
                  <a16:creationId xmlns:a16="http://schemas.microsoft.com/office/drawing/2014/main" id="{AF1DA60A-A131-9B05-5C75-AE02601C22D8}"/>
                </a:ext>
              </a:extLst>
            </p:cNvPr>
            <p:cNvSpPr txBox="1"/>
            <p:nvPr/>
          </p:nvSpPr>
          <p:spPr>
            <a:xfrm>
              <a:off x="986225" y="4758636"/>
              <a:ext cx="1408670" cy="646331"/>
            </a:xfrm>
            <a:prstGeom prst="rect">
              <a:avLst/>
            </a:prstGeom>
            <a:noFill/>
          </p:spPr>
          <p:txBody>
            <a:bodyPr wrap="square" rtlCol="0">
              <a:spAutoFit/>
            </a:bodyPr>
            <a:lstStyle/>
            <a:p>
              <a:r>
                <a:rPr lang="en-US" dirty="0">
                  <a:latin typeface="Helvetica" pitchFamily="2" charset="0"/>
                </a:rPr>
                <a:t>Temporal relations</a:t>
              </a:r>
            </a:p>
          </p:txBody>
        </p:sp>
      </p:grpSp>
      <p:grpSp>
        <p:nvGrpSpPr>
          <p:cNvPr id="56" name="Group 55">
            <a:extLst>
              <a:ext uri="{FF2B5EF4-FFF2-40B4-BE49-F238E27FC236}">
                <a16:creationId xmlns:a16="http://schemas.microsoft.com/office/drawing/2014/main" id="{9AC5DB0E-2364-5C65-EC80-8202B3473BCB}"/>
              </a:ext>
            </a:extLst>
          </p:cNvPr>
          <p:cNvGrpSpPr/>
          <p:nvPr/>
        </p:nvGrpSpPr>
        <p:grpSpPr>
          <a:xfrm>
            <a:off x="889687" y="3452131"/>
            <a:ext cx="7668388" cy="749100"/>
            <a:chOff x="889687" y="3452131"/>
            <a:chExt cx="7668388" cy="749100"/>
          </a:xfrm>
        </p:grpSpPr>
        <p:sp>
          <p:nvSpPr>
            <p:cNvPr id="43" name="TextBox 42">
              <a:extLst>
                <a:ext uri="{FF2B5EF4-FFF2-40B4-BE49-F238E27FC236}">
                  <a16:creationId xmlns:a16="http://schemas.microsoft.com/office/drawing/2014/main" id="{8F5A6380-C093-D7B8-DE4A-02E2538B5188}"/>
                </a:ext>
              </a:extLst>
            </p:cNvPr>
            <p:cNvSpPr txBox="1"/>
            <p:nvPr/>
          </p:nvSpPr>
          <p:spPr>
            <a:xfrm>
              <a:off x="2447663" y="3452131"/>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SITUATION1 </a:t>
              </a:r>
              <a:r>
                <a:rPr lang="en-US" dirty="0">
                  <a:latin typeface="Helvetica" pitchFamily="2" charset="0"/>
                  <a:cs typeface="Consolas" panose="020B0609020204030204" pitchFamily="49" charset="0"/>
                </a:rPr>
                <a:t>was part of </a:t>
              </a:r>
              <a:r>
                <a:rPr lang="en-US" dirty="0">
                  <a:solidFill>
                    <a:schemeClr val="accent2">
                      <a:lumMod val="75000"/>
                    </a:schemeClr>
                  </a:solidFill>
                  <a:latin typeface="Consolas" panose="020B0609020204030204" pitchFamily="49" charset="0"/>
                  <a:cs typeface="Consolas" panose="020B0609020204030204" pitchFamily="49" charset="0"/>
                </a:rPr>
                <a:t>SITUATION2</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44" name="TextBox 43">
              <a:extLst>
                <a:ext uri="{FF2B5EF4-FFF2-40B4-BE49-F238E27FC236}">
                  <a16:creationId xmlns:a16="http://schemas.microsoft.com/office/drawing/2014/main" id="{45AE7593-CE72-A980-F857-BB296F7099B2}"/>
                </a:ext>
              </a:extLst>
            </p:cNvPr>
            <p:cNvSpPr txBox="1"/>
            <p:nvPr/>
          </p:nvSpPr>
          <p:spPr>
            <a:xfrm>
              <a:off x="2460017" y="3831899"/>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SITUATION2 </a:t>
              </a:r>
              <a:r>
                <a:rPr lang="en-US" dirty="0">
                  <a:latin typeface="Helvetica" pitchFamily="2" charset="0"/>
                  <a:cs typeface="Consolas" panose="020B0609020204030204" pitchFamily="49" charset="0"/>
                </a:rPr>
                <a:t>was part of </a:t>
              </a:r>
              <a:r>
                <a:rPr lang="en-US" dirty="0">
                  <a:solidFill>
                    <a:schemeClr val="accent2">
                      <a:lumMod val="75000"/>
                    </a:schemeClr>
                  </a:solidFill>
                  <a:latin typeface="Consolas" panose="020B0609020204030204" pitchFamily="49" charset="0"/>
                  <a:cs typeface="Consolas" panose="020B0609020204030204" pitchFamily="49" charset="0"/>
                </a:rPr>
                <a:t>SITUATION1</a:t>
              </a:r>
              <a:r>
                <a:rPr lang="en-US" dirty="0">
                  <a:latin typeface="Helvetica" pitchFamily="2" charset="0"/>
                  <a:cs typeface="Consolas" panose="020B0609020204030204" pitchFamily="49" charset="0"/>
                </a:rPr>
                <a:t>.</a:t>
              </a:r>
              <a:endParaRPr lang="en-US" dirty="0">
                <a:latin typeface="Helvetica" pitchFamily="2" charset="0"/>
              </a:endParaRPr>
            </a:p>
          </p:txBody>
        </p:sp>
        <p:sp>
          <p:nvSpPr>
            <p:cNvPr id="49" name="Left Brace 48">
              <a:extLst>
                <a:ext uri="{FF2B5EF4-FFF2-40B4-BE49-F238E27FC236}">
                  <a16:creationId xmlns:a16="http://schemas.microsoft.com/office/drawing/2014/main" id="{11181CF4-BDC6-4B19-5DE5-5E3CAF3A1C39}"/>
                </a:ext>
              </a:extLst>
            </p:cNvPr>
            <p:cNvSpPr/>
            <p:nvPr/>
          </p:nvSpPr>
          <p:spPr>
            <a:xfrm>
              <a:off x="2230907" y="3483519"/>
              <a:ext cx="111214" cy="63934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B9F8CD73-6F98-8B4D-F54B-F3DA940FD1D1}"/>
                </a:ext>
              </a:extLst>
            </p:cNvPr>
            <p:cNvSpPr txBox="1"/>
            <p:nvPr/>
          </p:nvSpPr>
          <p:spPr>
            <a:xfrm>
              <a:off x="889687" y="3493115"/>
              <a:ext cx="1408670" cy="646331"/>
            </a:xfrm>
            <a:prstGeom prst="rect">
              <a:avLst/>
            </a:prstGeom>
            <a:noFill/>
          </p:spPr>
          <p:txBody>
            <a:bodyPr wrap="square" rtlCol="0">
              <a:spAutoFit/>
            </a:bodyPr>
            <a:lstStyle/>
            <a:p>
              <a:r>
                <a:rPr lang="en-US" dirty="0">
                  <a:latin typeface="Helvetica" pitchFamily="2" charset="0"/>
                </a:rPr>
                <a:t>Event mereology</a:t>
              </a:r>
            </a:p>
          </p:txBody>
        </p:sp>
      </p:grpSp>
      <p:grpSp>
        <p:nvGrpSpPr>
          <p:cNvPr id="55" name="Group 54">
            <a:extLst>
              <a:ext uri="{FF2B5EF4-FFF2-40B4-BE49-F238E27FC236}">
                <a16:creationId xmlns:a16="http://schemas.microsoft.com/office/drawing/2014/main" id="{08AC7E5A-B871-4876-AC85-BC6D04E32FB8}"/>
              </a:ext>
            </a:extLst>
          </p:cNvPr>
          <p:cNvGrpSpPr/>
          <p:nvPr/>
        </p:nvGrpSpPr>
        <p:grpSpPr>
          <a:xfrm>
            <a:off x="1198605" y="1304315"/>
            <a:ext cx="10466173" cy="1838267"/>
            <a:chOff x="1198605" y="1304315"/>
            <a:chExt cx="10466173" cy="1838267"/>
          </a:xfrm>
        </p:grpSpPr>
        <p:sp>
          <p:nvSpPr>
            <p:cNvPr id="24" name="TextBox 23">
              <a:extLst>
                <a:ext uri="{FF2B5EF4-FFF2-40B4-BE49-F238E27FC236}">
                  <a16:creationId xmlns:a16="http://schemas.microsoft.com/office/drawing/2014/main" id="{EACA8A96-B39C-5AE5-CB62-8A2543CC9C20}"/>
                </a:ext>
              </a:extLst>
            </p:cNvPr>
            <p:cNvSpPr txBox="1"/>
            <p:nvPr/>
          </p:nvSpPr>
          <p:spPr>
            <a:xfrm>
              <a:off x="2455898" y="1304315"/>
              <a:ext cx="9208880"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rPr>
                <a:t> lasted </a:t>
              </a:r>
              <a:r>
                <a:rPr lang="en-US" dirty="0">
                  <a:latin typeface="Consolas" panose="020B0609020204030204" pitchFamily="49" charset="0"/>
                  <a:cs typeface="Consolas" panose="020B0609020204030204" pitchFamily="49" charset="0"/>
                </a:rPr>
                <a:t>TIME-UNIT</a:t>
              </a:r>
              <a:r>
                <a:rPr lang="en-US" dirty="0">
                  <a:latin typeface="Helvetica" pitchFamily="2" charset="0"/>
                </a:rPr>
                <a:t>.</a:t>
              </a:r>
            </a:p>
          </p:txBody>
        </p:sp>
        <p:sp>
          <p:nvSpPr>
            <p:cNvPr id="26" name="TextBox 25">
              <a:extLst>
                <a:ext uri="{FF2B5EF4-FFF2-40B4-BE49-F238E27FC236}">
                  <a16:creationId xmlns:a16="http://schemas.microsoft.com/office/drawing/2014/main" id="{B860003F-8891-896A-85F5-45483D725D6D}"/>
                </a:ext>
              </a:extLst>
            </p:cNvPr>
            <p:cNvSpPr txBox="1"/>
            <p:nvPr/>
          </p:nvSpPr>
          <p:spPr>
            <a:xfrm>
              <a:off x="2460017" y="1673647"/>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 </a:t>
              </a:r>
              <a:r>
                <a:rPr lang="en-US" dirty="0">
                  <a:latin typeface="Helvetica" pitchFamily="2" charset="0"/>
                  <a:cs typeface="Consolas" panose="020B0609020204030204" pitchFamily="49" charset="0"/>
                </a:rPr>
                <a:t>was dynamic.</a:t>
              </a:r>
              <a:endParaRPr lang="en-US" dirty="0">
                <a:latin typeface="Helvetica" pitchFamily="2" charset="0"/>
              </a:endParaRPr>
            </a:p>
          </p:txBody>
        </p:sp>
        <p:sp>
          <p:nvSpPr>
            <p:cNvPr id="27" name="TextBox 26">
              <a:extLst>
                <a:ext uri="{FF2B5EF4-FFF2-40B4-BE49-F238E27FC236}">
                  <a16:creationId xmlns:a16="http://schemas.microsoft.com/office/drawing/2014/main" id="{9B833649-243E-7D73-091B-7646FCA3ED18}"/>
                </a:ext>
              </a:extLst>
            </p:cNvPr>
            <p:cNvSpPr txBox="1"/>
            <p:nvPr/>
          </p:nvSpPr>
          <p:spPr>
            <a:xfrm>
              <a:off x="2447663" y="2042979"/>
              <a:ext cx="6098058" cy="369332"/>
            </a:xfrm>
            <a:prstGeom prst="rect">
              <a:avLst/>
            </a:prstGeom>
            <a:noFill/>
          </p:spPr>
          <p:txBody>
            <a:bodyPr wrap="square">
              <a:spAutoFit/>
            </a:bodyPr>
            <a:lstStyle/>
            <a:p>
              <a:r>
                <a:rPr lang="en-US" dirty="0">
                  <a:solidFill>
                    <a:schemeClr val="accent2">
                      <a:lumMod val="75000"/>
                    </a:schemeClr>
                  </a:solidFill>
                  <a:latin typeface="Consolas" panose="020B0609020204030204" pitchFamily="49" charset="0"/>
                  <a:cs typeface="Consolas" panose="020B0609020204030204" pitchFamily="49" charset="0"/>
                </a:rPr>
                <a:t>SITUATION </a:t>
              </a:r>
              <a:r>
                <a:rPr lang="en-US" dirty="0">
                  <a:latin typeface="Helvetica" pitchFamily="2" charset="0"/>
                  <a:cs typeface="Consolas" panose="020B0609020204030204" pitchFamily="49" charset="0"/>
                </a:rPr>
                <a:t>had natural parts.</a:t>
              </a:r>
              <a:endParaRPr lang="en-US" dirty="0">
                <a:latin typeface="Helvetica" pitchFamily="2" charset="0"/>
              </a:endParaRPr>
            </a:p>
          </p:txBody>
        </p:sp>
        <p:sp>
          <p:nvSpPr>
            <p:cNvPr id="28" name="TextBox 27">
              <a:extLst>
                <a:ext uri="{FF2B5EF4-FFF2-40B4-BE49-F238E27FC236}">
                  <a16:creationId xmlns:a16="http://schemas.microsoft.com/office/drawing/2014/main" id="{222E8A0A-C99E-4A54-98C9-C09C72E46298}"/>
                </a:ext>
              </a:extLst>
            </p:cNvPr>
            <p:cNvSpPr txBox="1"/>
            <p:nvPr/>
          </p:nvSpPr>
          <p:spPr>
            <a:xfrm>
              <a:off x="2756582" y="2423130"/>
              <a:ext cx="6098058" cy="369332"/>
            </a:xfrm>
            <a:prstGeom prst="rect">
              <a:avLst/>
            </a:prstGeom>
            <a:noFill/>
          </p:spPr>
          <p:txBody>
            <a:bodyPr wrap="square">
              <a:spAutoFit/>
            </a:bodyPr>
            <a:lstStyle/>
            <a:p>
              <a:r>
                <a:rPr lang="en-US" dirty="0">
                  <a:latin typeface="Helvetica" pitchFamily="2" charset="0"/>
                  <a:cs typeface="Consolas" panose="020B0609020204030204" pitchFamily="49" charset="0"/>
                </a:rPr>
                <a:t>Parts of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solidFill>
                    <a:schemeClr val="accent2">
                      <a:lumMod val="75000"/>
                    </a:schemeClr>
                  </a:solidFill>
                  <a:latin typeface="Helvetica" pitchFamily="2" charset="0"/>
                  <a:cs typeface="Consolas" panose="020B0609020204030204" pitchFamily="49" charset="0"/>
                </a:rPr>
                <a:t> </a:t>
              </a:r>
              <a:r>
                <a:rPr lang="en-US" dirty="0">
                  <a:latin typeface="Helvetica" pitchFamily="2" charset="0"/>
                  <a:cs typeface="Consolas" panose="020B0609020204030204" pitchFamily="49" charset="0"/>
                </a:rPr>
                <a:t>are similar to each other</a:t>
              </a:r>
              <a:r>
                <a:rPr lang="en-US" dirty="0">
                  <a:latin typeface="Helvetica" pitchFamily="2" charset="0"/>
                </a:rPr>
                <a:t>.</a:t>
              </a:r>
            </a:p>
          </p:txBody>
        </p:sp>
        <p:sp>
          <p:nvSpPr>
            <p:cNvPr id="38" name="TextBox 37">
              <a:extLst>
                <a:ext uri="{FF2B5EF4-FFF2-40B4-BE49-F238E27FC236}">
                  <a16:creationId xmlns:a16="http://schemas.microsoft.com/office/drawing/2014/main" id="{BD80FDB7-B402-3FBF-668C-C6A58176DEC4}"/>
                </a:ext>
              </a:extLst>
            </p:cNvPr>
            <p:cNvSpPr txBox="1"/>
            <p:nvPr/>
          </p:nvSpPr>
          <p:spPr>
            <a:xfrm>
              <a:off x="2756582" y="2773250"/>
              <a:ext cx="6098058" cy="369332"/>
            </a:xfrm>
            <a:prstGeom prst="rect">
              <a:avLst/>
            </a:prstGeom>
            <a:noFill/>
          </p:spPr>
          <p:txBody>
            <a:bodyPr wrap="square">
              <a:spAutoFit/>
            </a:bodyPr>
            <a:lstStyle/>
            <a:p>
              <a:r>
                <a:rPr lang="en-US" dirty="0">
                  <a:latin typeface="Helvetica" pitchFamily="2" charset="0"/>
                  <a:cs typeface="Consolas" panose="020B0609020204030204" pitchFamily="49" charset="0"/>
                </a:rPr>
                <a:t>Parts of </a:t>
              </a:r>
              <a:r>
                <a:rPr lang="en-US" dirty="0">
                  <a:solidFill>
                    <a:schemeClr val="accent2">
                      <a:lumMod val="75000"/>
                    </a:schemeClr>
                  </a:solidFill>
                  <a:latin typeface="Consolas" panose="020B0609020204030204" pitchFamily="49" charset="0"/>
                  <a:cs typeface="Consolas" panose="020B0609020204030204" pitchFamily="49" charset="0"/>
                </a:rPr>
                <a:t>SITUATION</a:t>
              </a:r>
              <a:r>
                <a:rPr lang="en-US" dirty="0">
                  <a:latin typeface="Helvetica" pitchFamily="2" charset="0"/>
                  <a:cs typeface="Consolas" panose="020B0609020204030204" pitchFamily="49" charset="0"/>
                </a:rPr>
                <a:t> lasted </a:t>
              </a:r>
              <a:r>
                <a:rPr lang="en-US" dirty="0">
                  <a:latin typeface="Consolas" panose="020B0609020204030204" pitchFamily="49" charset="0"/>
                  <a:cs typeface="Consolas" panose="020B0609020204030204" pitchFamily="49" charset="0"/>
                </a:rPr>
                <a:t>TIME-UNIT </a:t>
              </a:r>
              <a:r>
                <a:rPr lang="en-US" dirty="0">
                  <a:latin typeface="Helvetica" pitchFamily="2" charset="0"/>
                  <a:cs typeface="Consolas" panose="020B0609020204030204" pitchFamily="49" charset="0"/>
                </a:rPr>
                <a:t>on average</a:t>
              </a:r>
              <a:r>
                <a:rPr lang="en-US" dirty="0">
                  <a:latin typeface="Helvetica" pitchFamily="2" charset="0"/>
                </a:rPr>
                <a:t>.</a:t>
              </a:r>
            </a:p>
          </p:txBody>
        </p:sp>
        <p:sp>
          <p:nvSpPr>
            <p:cNvPr id="47" name="Left Brace 46">
              <a:extLst>
                <a:ext uri="{FF2B5EF4-FFF2-40B4-BE49-F238E27FC236}">
                  <a16:creationId xmlns:a16="http://schemas.microsoft.com/office/drawing/2014/main" id="{E60C1023-A550-7A06-C2DF-ED5A298DEED4}"/>
                </a:ext>
              </a:extLst>
            </p:cNvPr>
            <p:cNvSpPr/>
            <p:nvPr/>
          </p:nvSpPr>
          <p:spPr>
            <a:xfrm>
              <a:off x="2236573" y="1304315"/>
              <a:ext cx="123568" cy="1829389"/>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883693FC-D805-AF30-E23C-B21D974D222D}"/>
                </a:ext>
              </a:extLst>
            </p:cNvPr>
            <p:cNvSpPr txBox="1"/>
            <p:nvPr/>
          </p:nvSpPr>
          <p:spPr>
            <a:xfrm>
              <a:off x="1198605" y="1901645"/>
              <a:ext cx="988030" cy="646331"/>
            </a:xfrm>
            <a:prstGeom prst="rect">
              <a:avLst/>
            </a:prstGeom>
            <a:noFill/>
          </p:spPr>
          <p:txBody>
            <a:bodyPr wrap="square" rtlCol="0">
              <a:spAutoFit/>
            </a:bodyPr>
            <a:lstStyle/>
            <a:p>
              <a:r>
                <a:rPr lang="en-US" dirty="0">
                  <a:latin typeface="Helvetica" pitchFamily="2" charset="0"/>
                </a:rPr>
                <a:t>Event internal</a:t>
              </a:r>
            </a:p>
          </p:txBody>
        </p:sp>
      </p:grpSp>
    </p:spTree>
    <p:extLst>
      <p:ext uri="{BB962C8B-B14F-4D97-AF65-F5344CB8AC3E}">
        <p14:creationId xmlns:p14="http://schemas.microsoft.com/office/powerpoint/2010/main" val="378561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BF62AE-5B0B-67A5-05FE-CECF618C2A4F}"/>
              </a:ext>
            </a:extLst>
          </p:cNvPr>
          <p:cNvPicPr>
            <a:picLocks noChangeAspect="1"/>
          </p:cNvPicPr>
          <p:nvPr/>
        </p:nvPicPr>
        <p:blipFill>
          <a:blip r:embed="rId2"/>
          <a:stretch>
            <a:fillRect/>
          </a:stretch>
        </p:blipFill>
        <p:spPr>
          <a:xfrm>
            <a:off x="1874920" y="1328201"/>
            <a:ext cx="8442159" cy="4201597"/>
          </a:xfrm>
          <a:prstGeom prst="rect">
            <a:avLst/>
          </a:prstGeom>
        </p:spPr>
      </p:pic>
      <p:sp>
        <p:nvSpPr>
          <p:cNvPr id="5" name="Rectangle 4">
            <a:extLst>
              <a:ext uri="{FF2B5EF4-FFF2-40B4-BE49-F238E27FC236}">
                <a16:creationId xmlns:a16="http://schemas.microsoft.com/office/drawing/2014/main" id="{AB7E5772-64E8-0FE0-AF59-0E1F6FAEFBEF}"/>
              </a:ext>
            </a:extLst>
          </p:cNvPr>
          <p:cNvSpPr/>
          <p:nvPr/>
        </p:nvSpPr>
        <p:spPr>
          <a:xfrm>
            <a:off x="2113005" y="1865870"/>
            <a:ext cx="2397211" cy="10626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5AC4CA05-E07C-E877-197A-E13DB8584207}"/>
              </a:ext>
            </a:extLst>
          </p:cNvPr>
          <p:cNvSpPr/>
          <p:nvPr/>
        </p:nvSpPr>
        <p:spPr>
          <a:xfrm>
            <a:off x="4613189" y="1334529"/>
            <a:ext cx="3068597" cy="14828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B02C8F66-34AE-1CB3-9504-7B88A79363DA}"/>
              </a:ext>
            </a:extLst>
          </p:cNvPr>
          <p:cNvSpPr/>
          <p:nvPr/>
        </p:nvSpPr>
        <p:spPr>
          <a:xfrm rot="20446811">
            <a:off x="2914134" y="2360142"/>
            <a:ext cx="745524" cy="1285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8B4D3036-0DE8-A021-CE43-474D02A6D6AA}"/>
              </a:ext>
            </a:extLst>
          </p:cNvPr>
          <p:cNvSpPr/>
          <p:nvPr/>
        </p:nvSpPr>
        <p:spPr>
          <a:xfrm>
            <a:off x="7663742" y="1544594"/>
            <a:ext cx="2653337" cy="12727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8D49797E-29AE-B4AF-31EF-A1BBC7F44198}"/>
              </a:ext>
            </a:extLst>
          </p:cNvPr>
          <p:cNvSpPr/>
          <p:nvPr/>
        </p:nvSpPr>
        <p:spPr>
          <a:xfrm rot="912731">
            <a:off x="8773885" y="2207206"/>
            <a:ext cx="745524" cy="1285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a:extLst>
              <a:ext uri="{FF2B5EF4-FFF2-40B4-BE49-F238E27FC236}">
                <a16:creationId xmlns:a16="http://schemas.microsoft.com/office/drawing/2014/main" id="{20167FD1-04DC-F17F-31BF-F35A1CA5A619}"/>
              </a:ext>
            </a:extLst>
          </p:cNvPr>
          <p:cNvGrpSpPr/>
          <p:nvPr/>
        </p:nvGrpSpPr>
        <p:grpSpPr>
          <a:xfrm>
            <a:off x="4905633" y="1846937"/>
            <a:ext cx="2203621" cy="871549"/>
            <a:chOff x="4905633" y="1846937"/>
            <a:chExt cx="2203621" cy="871549"/>
          </a:xfrm>
        </p:grpSpPr>
        <p:cxnSp>
          <p:nvCxnSpPr>
            <p:cNvPr id="11" name="Straight Arrow Connector 10">
              <a:extLst>
                <a:ext uri="{FF2B5EF4-FFF2-40B4-BE49-F238E27FC236}">
                  <a16:creationId xmlns:a16="http://schemas.microsoft.com/office/drawing/2014/main" id="{23A7BBE6-8FEB-9969-9312-8C269B9923D7}"/>
                </a:ext>
              </a:extLst>
            </p:cNvPr>
            <p:cNvCxnSpPr/>
            <p:nvPr/>
          </p:nvCxnSpPr>
          <p:spPr>
            <a:xfrm>
              <a:off x="4905633" y="1865870"/>
              <a:ext cx="0" cy="8526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16DBC5-EBF3-235B-ED03-9F5D2C016DA4}"/>
                </a:ext>
              </a:extLst>
            </p:cNvPr>
            <p:cNvCxnSpPr/>
            <p:nvPr/>
          </p:nvCxnSpPr>
          <p:spPr>
            <a:xfrm>
              <a:off x="7109254" y="1846937"/>
              <a:ext cx="0" cy="8526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583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Data</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~32k predicates from UD-EWT for </a:t>
              </a:r>
            </a:p>
            <a:p>
              <a:r>
                <a:rPr lang="en-US" sz="2800" dirty="0">
                  <a:latin typeface="Helvetica" pitchFamily="2" charset="0"/>
                </a:rPr>
                <a:t>~70k predicate-predicate pairs from UD-EWT</a:t>
              </a:r>
            </a:p>
          </p:txBody>
        </p:sp>
      </p:grpSp>
    </p:spTree>
    <p:extLst>
      <p:ext uri="{BB962C8B-B14F-4D97-AF65-F5344CB8AC3E}">
        <p14:creationId xmlns:p14="http://schemas.microsoft.com/office/powerpoint/2010/main" val="3516736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D75F2C-4260-0915-985C-2B802E0DA950}"/>
              </a:ext>
            </a:extLst>
          </p:cNvPr>
          <p:cNvGrpSpPr/>
          <p:nvPr/>
        </p:nvGrpSpPr>
        <p:grpSpPr>
          <a:xfrm>
            <a:off x="1447800" y="1597731"/>
            <a:ext cx="9296400" cy="1538882"/>
            <a:chOff x="1447800" y="1597731"/>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How well can we predict these inferences using models trained on general natural language inference datasets? </a:t>
              </a:r>
            </a:p>
          </p:txBody>
        </p:sp>
      </p:grpSp>
      <p:grpSp>
        <p:nvGrpSpPr>
          <p:cNvPr id="11" name="Group 10">
            <a:extLst>
              <a:ext uri="{FF2B5EF4-FFF2-40B4-BE49-F238E27FC236}">
                <a16:creationId xmlns:a16="http://schemas.microsoft.com/office/drawing/2014/main" id="{4130C25F-4DE5-9623-C85B-4E10770DC0B0}"/>
              </a:ext>
            </a:extLst>
          </p:cNvPr>
          <p:cNvGrpSpPr/>
          <p:nvPr/>
        </p:nvGrpSpPr>
        <p:grpSpPr>
          <a:xfrm>
            <a:off x="1447800" y="3721387"/>
            <a:ext cx="9296400" cy="1538882"/>
            <a:chOff x="1447800" y="3721387"/>
            <a:chExt cx="9296400" cy="1538882"/>
          </a:xfrm>
        </p:grpSpPr>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Train model on MNLI v. our data and test on our data, focusing specifically on temporal duration and relations.</a:t>
                </a:r>
                <a:endParaRPr lang="en-US" sz="2800" dirty="0">
                  <a:latin typeface="Helvetica" pitchFamily="2" charset="0"/>
                  <a:cs typeface="Consolas" panose="020B0609020204030204" pitchFamily="49" charset="0"/>
                </a:endParaRPr>
              </a:p>
            </p:txBody>
          </p:sp>
        </p:grpSp>
        <p:sp>
          <p:nvSpPr>
            <p:cNvPr id="10" name="TextBox 9">
              <a:extLst>
                <a:ext uri="{FF2B5EF4-FFF2-40B4-BE49-F238E27FC236}">
                  <a16:creationId xmlns:a16="http://schemas.microsoft.com/office/drawing/2014/main" id="{5F9EA65A-D7C3-A435-6366-F25A2E18DA5E}"/>
                </a:ext>
              </a:extLst>
            </p:cNvPr>
            <p:cNvSpPr txBox="1"/>
            <p:nvPr/>
          </p:nvSpPr>
          <p:spPr>
            <a:xfrm>
              <a:off x="3481516" y="3912346"/>
              <a:ext cx="1930743" cy="276999"/>
            </a:xfrm>
            <a:prstGeom prst="rect">
              <a:avLst/>
            </a:prstGeom>
            <a:noFill/>
          </p:spPr>
          <p:txBody>
            <a:bodyPr wrap="square">
              <a:spAutoFit/>
            </a:bodyPr>
            <a:lstStyle/>
            <a:p>
              <a:r>
                <a:rPr lang="en-US" sz="1200" dirty="0">
                  <a:latin typeface="Helvetica" pitchFamily="2" charset="0"/>
                  <a:hlinkClick r:id="rId2"/>
                </a:rPr>
                <a:t>Vashishtha et al. 2020</a:t>
              </a:r>
              <a:endParaRPr lang="en-US" sz="1200" dirty="0"/>
            </a:p>
          </p:txBody>
        </p:sp>
      </p:grpSp>
    </p:spTree>
    <p:extLst>
      <p:ext uri="{BB962C8B-B14F-4D97-AF65-F5344CB8AC3E}">
        <p14:creationId xmlns:p14="http://schemas.microsoft.com/office/powerpoint/2010/main" val="324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532DB-D5F3-0FB4-3A39-8BAC4F7B0AE5}"/>
              </a:ext>
            </a:extLst>
          </p:cNvPr>
          <p:cNvSpPr txBox="1"/>
          <p:nvPr/>
        </p:nvSpPr>
        <p:spPr>
          <a:xfrm>
            <a:off x="10261257" y="6408411"/>
            <a:ext cx="1930743" cy="276999"/>
          </a:xfrm>
          <a:prstGeom prst="rect">
            <a:avLst/>
          </a:prstGeom>
          <a:noFill/>
        </p:spPr>
        <p:txBody>
          <a:bodyPr wrap="square">
            <a:spAutoFit/>
          </a:bodyPr>
          <a:lstStyle/>
          <a:p>
            <a:r>
              <a:rPr lang="en-US" sz="1200" dirty="0">
                <a:latin typeface="Helvetica" pitchFamily="2" charset="0"/>
                <a:hlinkClick r:id="rId2"/>
              </a:rPr>
              <a:t>Vashishtha et al. 2020</a:t>
            </a:r>
            <a:endParaRPr lang="en-US" sz="1200" dirty="0"/>
          </a:p>
        </p:txBody>
      </p:sp>
      <p:pic>
        <p:nvPicPr>
          <p:cNvPr id="4" name="Picture 3" descr="A graph of blue bars&#10;&#10;Description automatically generated with medium confidence">
            <a:extLst>
              <a:ext uri="{FF2B5EF4-FFF2-40B4-BE49-F238E27FC236}">
                <a16:creationId xmlns:a16="http://schemas.microsoft.com/office/drawing/2014/main" id="{696C425B-770C-3AEF-750E-EF7F5601A746}"/>
              </a:ext>
            </a:extLst>
          </p:cNvPr>
          <p:cNvPicPr>
            <a:picLocks noChangeAspect="1"/>
          </p:cNvPicPr>
          <p:nvPr/>
        </p:nvPicPr>
        <p:blipFill>
          <a:blip r:embed="rId3"/>
          <a:stretch>
            <a:fillRect/>
          </a:stretch>
        </p:blipFill>
        <p:spPr>
          <a:xfrm>
            <a:off x="3015571" y="457201"/>
            <a:ext cx="6007158" cy="5795318"/>
          </a:xfrm>
          <a:prstGeom prst="rect">
            <a:avLst/>
          </a:prstGeom>
        </p:spPr>
      </p:pic>
      <p:sp>
        <p:nvSpPr>
          <p:cNvPr id="5" name="Rectangle 4">
            <a:extLst>
              <a:ext uri="{FF2B5EF4-FFF2-40B4-BE49-F238E27FC236}">
                <a16:creationId xmlns:a16="http://schemas.microsoft.com/office/drawing/2014/main" id="{22EC5579-CAC5-0CCD-E92F-25E01D5730CD}"/>
              </a:ext>
            </a:extLst>
          </p:cNvPr>
          <p:cNvSpPr/>
          <p:nvPr/>
        </p:nvSpPr>
        <p:spPr>
          <a:xfrm>
            <a:off x="3781167" y="1421028"/>
            <a:ext cx="2533135" cy="35340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E48A820D-0EE1-E7DB-15DD-761582BF2516}"/>
              </a:ext>
            </a:extLst>
          </p:cNvPr>
          <p:cNvSpPr/>
          <p:nvPr/>
        </p:nvSpPr>
        <p:spPr>
          <a:xfrm>
            <a:off x="6203092" y="457201"/>
            <a:ext cx="2533135" cy="44978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0711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What we do</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We use natural language to convey information about </a:t>
              </a:r>
              <a:r>
                <a:rPr lang="en-US" sz="2800" i="1" dirty="0">
                  <a:effectLst/>
                  <a:latin typeface="Helvetica" pitchFamily="2" charset="0"/>
                  <a:ea typeface="Calibri" panose="020F0502020204030204" pitchFamily="34" charset="0"/>
                  <a:cs typeface="Times New Roman" panose="02020603050405020304" pitchFamily="18" charset="0"/>
                </a:rPr>
                <a:t>situations</a:t>
              </a:r>
              <a:r>
                <a:rPr lang="en-US" sz="2800" dirty="0">
                  <a:effectLst/>
                  <a:latin typeface="Helvetica" pitchFamily="2" charset="0"/>
                  <a:ea typeface="Calibri" panose="020F0502020204030204" pitchFamily="34" charset="0"/>
                  <a:cs typeface="Times New Roman" panose="02020603050405020304" pitchFamily="18" charset="0"/>
                </a:rPr>
                <a:t>: things that happen or stuff that is true</a:t>
              </a:r>
              <a:r>
                <a:rPr lang="en-US" sz="2800" dirty="0">
                  <a:latin typeface="Helvetica" pitchFamily="2" charset="0"/>
                  <a:ea typeface="Calibri" panose="020F0502020204030204" pitchFamily="34" charset="0"/>
                  <a:cs typeface="Times New Roman" panose="02020603050405020304" pitchFamily="18" charset="0"/>
                </a:rPr>
                <a:t>.</a:t>
              </a:r>
              <a:r>
                <a:rPr lang="en-US" sz="2800" dirty="0">
                  <a:latin typeface="Helvetica" pitchFamily="2" charset="0"/>
                </a:rPr>
                <a:t> </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How we do this</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S</a:t>
              </a:r>
              <a:r>
                <a:rPr lang="en-US" sz="2800" dirty="0">
                  <a:effectLst/>
                  <a:latin typeface="Helvetica" pitchFamily="2" charset="0"/>
                  <a:ea typeface="Calibri" panose="020F0502020204030204" pitchFamily="34" charset="0"/>
                  <a:cs typeface="Times New Roman" panose="02020603050405020304" pitchFamily="18" charset="0"/>
                </a:rPr>
                <a:t>ystematic relationships between the way we conceptualize situations and the way we describe them.</a:t>
              </a:r>
              <a:r>
                <a:rPr lang="en-US" sz="2800" dirty="0">
                  <a:effectLst/>
                  <a:latin typeface="Helvetica" pitchFamily="2" charset="0"/>
                </a:rPr>
                <a:t> </a:t>
              </a:r>
              <a:endParaRPr lang="en-US" sz="2800" dirty="0">
                <a:latin typeface="Helvetica" pitchFamily="2" charset="0"/>
              </a:endParaRPr>
            </a:p>
          </p:txBody>
        </p:sp>
      </p:grpSp>
      <p:grpSp>
        <p:nvGrpSpPr>
          <p:cNvPr id="10" name="Group 9">
            <a:extLst>
              <a:ext uri="{FF2B5EF4-FFF2-40B4-BE49-F238E27FC236}">
                <a16:creationId xmlns:a16="http://schemas.microsoft.com/office/drawing/2014/main" id="{E21C07D9-64D1-E6A8-70E9-DBD4802294A5}"/>
              </a:ext>
            </a:extLst>
          </p:cNvPr>
          <p:cNvGrpSpPr/>
          <p:nvPr/>
        </p:nvGrpSpPr>
        <p:grpSpPr>
          <a:xfrm>
            <a:off x="1447800" y="4490828"/>
            <a:ext cx="9296400" cy="1538882"/>
            <a:chOff x="1447800" y="4481669"/>
            <a:chExt cx="9296400" cy="1538882"/>
          </a:xfrm>
        </p:grpSpPr>
        <p:sp>
          <p:nvSpPr>
            <p:cNvPr id="5" name="TextBox 4">
              <a:extLst>
                <a:ext uri="{FF2B5EF4-FFF2-40B4-BE49-F238E27FC236}">
                  <a16:creationId xmlns:a16="http://schemas.microsoft.com/office/drawing/2014/main" id="{5DDE7786-5828-85E8-CCEE-D2B194580460}"/>
                </a:ext>
              </a:extLst>
            </p:cNvPr>
            <p:cNvSpPr txBox="1"/>
            <p:nvPr/>
          </p:nvSpPr>
          <p:spPr>
            <a:xfrm>
              <a:off x="1447800" y="4481669"/>
              <a:ext cx="9296400" cy="584775"/>
            </a:xfrm>
            <a:prstGeom prst="rect">
              <a:avLst/>
            </a:prstGeom>
            <a:noFill/>
          </p:spPr>
          <p:txBody>
            <a:bodyPr wrap="square" rtlCol="0">
              <a:spAutoFit/>
            </a:bodyPr>
            <a:lstStyle/>
            <a:p>
              <a:r>
                <a:rPr lang="en-US" sz="3200" b="1" dirty="0">
                  <a:latin typeface="Helvetica" pitchFamily="2" charset="0"/>
                </a:rPr>
                <a:t>What this allows us to do</a:t>
              </a:r>
            </a:p>
          </p:txBody>
        </p:sp>
        <p:sp>
          <p:nvSpPr>
            <p:cNvPr id="7" name="TextBox 6">
              <a:extLst>
                <a:ext uri="{FF2B5EF4-FFF2-40B4-BE49-F238E27FC236}">
                  <a16:creationId xmlns:a16="http://schemas.microsoft.com/office/drawing/2014/main" id="{72A04A45-0C32-3898-64AE-EE6F69945A25}"/>
                </a:ext>
              </a:extLst>
            </p:cNvPr>
            <p:cNvSpPr txBox="1"/>
            <p:nvPr/>
          </p:nvSpPr>
          <p:spPr>
            <a:xfrm>
              <a:off x="1447800" y="5066444"/>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Draw inferences that go beyond what one strictly says in describing a situation.</a:t>
              </a:r>
              <a:r>
                <a:rPr lang="en-US" sz="2800" dirty="0">
                  <a:effectLst/>
                </a:rPr>
                <a:t> </a:t>
              </a:r>
              <a:endParaRPr lang="en-US" sz="2800" dirty="0">
                <a:latin typeface="Helvetica" pitchFamily="2" charset="0"/>
              </a:endParaRPr>
            </a:p>
          </p:txBody>
        </p:sp>
      </p:grpSp>
    </p:spTree>
    <p:extLst>
      <p:ext uri="{BB962C8B-B14F-4D97-AF65-F5344CB8AC3E}">
        <p14:creationId xmlns:p14="http://schemas.microsoft.com/office/powerpoint/2010/main" val="3541710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2831544"/>
            <a:chOff x="1447800" y="973017"/>
            <a:chExt cx="9296400" cy="2831544"/>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Upshot</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2246769"/>
            </a:xfrm>
            <a:prstGeom prst="rect">
              <a:avLst/>
            </a:prstGeom>
            <a:noFill/>
          </p:spPr>
          <p:txBody>
            <a:bodyPr wrap="square" rtlCol="0">
              <a:spAutoFit/>
            </a:bodyPr>
            <a:lstStyle/>
            <a:p>
              <a:r>
                <a:rPr lang="en-US" sz="2800" dirty="0">
                  <a:latin typeface="Helvetica" pitchFamily="2" charset="0"/>
                </a:rPr>
                <a:t>We don’t get these properties for free from general purpose models.</a:t>
              </a:r>
            </a:p>
            <a:p>
              <a:endParaRPr lang="en-US" sz="2800" dirty="0">
                <a:latin typeface="Helvetica" pitchFamily="2" charset="0"/>
              </a:endParaRPr>
            </a:p>
            <a:p>
              <a:r>
                <a:rPr lang="en-US" sz="2800" dirty="0">
                  <a:latin typeface="Helvetica" pitchFamily="2" charset="0"/>
                </a:rPr>
                <a:t>And again based on preliminary results from prompting Llama2 and GPT, this remains true. You need fine-tuning.</a:t>
              </a:r>
            </a:p>
          </p:txBody>
        </p:sp>
      </p:grpSp>
    </p:spTree>
    <p:extLst>
      <p:ext uri="{BB962C8B-B14F-4D97-AF65-F5344CB8AC3E}">
        <p14:creationId xmlns:p14="http://schemas.microsoft.com/office/powerpoint/2010/main" val="3579350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Light Scaffolding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B0AE0082-333B-2F7E-41DE-3433A42AFCAD}"/>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Interim Discussion</a:t>
            </a:r>
          </a:p>
        </p:txBody>
      </p:sp>
    </p:spTree>
    <p:extLst>
      <p:ext uri="{BB962C8B-B14F-4D97-AF65-F5344CB8AC3E}">
        <p14:creationId xmlns:p14="http://schemas.microsoft.com/office/powerpoint/2010/main" val="1780212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2659559"/>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Find a set of inference templates that are both interesting  and broadly applicable across many situations.</a:t>
              </a:r>
            </a:p>
          </p:txBody>
        </p:sp>
      </p:grpSp>
    </p:spTree>
    <p:extLst>
      <p:ext uri="{BB962C8B-B14F-4D97-AF65-F5344CB8AC3E}">
        <p14:creationId xmlns:p14="http://schemas.microsoft.com/office/powerpoint/2010/main" val="4765954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Not all situation descriptions are anchored by a predicate; yet, we can draw inferences about that situation.</a:t>
              </a:r>
            </a:p>
          </p:txBody>
        </p:sp>
      </p:grpSp>
    </p:spTree>
    <p:extLst>
      <p:ext uri="{BB962C8B-B14F-4D97-AF65-F5344CB8AC3E}">
        <p14:creationId xmlns:p14="http://schemas.microsoft.com/office/powerpoint/2010/main" val="1505587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 Techniques to Make Your Butter Even Better When Baking">
            <a:hlinkClick r:id="rId2"/>
            <a:extLst>
              <a:ext uri="{FF2B5EF4-FFF2-40B4-BE49-F238E27FC236}">
                <a16:creationId xmlns:a16="http://schemas.microsoft.com/office/drawing/2014/main" id="{08BA4B7C-DF30-460D-9B1F-697D8B65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C12BB-8B63-6B6B-98BA-37602F2BCD65}"/>
              </a:ext>
            </a:extLst>
          </p:cNvPr>
          <p:cNvSpPr/>
          <p:nvPr/>
        </p:nvSpPr>
        <p:spPr>
          <a:xfrm>
            <a:off x="951470" y="0"/>
            <a:ext cx="10280822" cy="6858000"/>
          </a:xfrm>
          <a:prstGeom prst="rect">
            <a:avLst/>
          </a:prstGeom>
          <a:solidFill>
            <a:schemeClr val="bg1">
              <a:alpha val="5591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A9408AF-A8D3-50C6-5C65-A9BCAD94B503}"/>
              </a:ext>
            </a:extLst>
          </p:cNvPr>
          <p:cNvSpPr txBox="1"/>
          <p:nvPr/>
        </p:nvSpPr>
        <p:spPr>
          <a:xfrm>
            <a:off x="1556948" y="430480"/>
            <a:ext cx="9069859" cy="1077218"/>
          </a:xfrm>
          <a:prstGeom prst="rect">
            <a:avLst/>
          </a:prstGeom>
          <a:solidFill>
            <a:schemeClr val="bg1"/>
          </a:solidFill>
        </p:spPr>
        <p:txBody>
          <a:bodyPr wrap="square" rtlCol="0">
            <a:spAutoFit/>
          </a:bodyPr>
          <a:lstStyle/>
          <a:p>
            <a:pPr algn="ctr"/>
            <a:r>
              <a:rPr lang="en-US" sz="3200" dirty="0">
                <a:latin typeface="Helvetica" pitchFamily="2" charset="0"/>
              </a:rPr>
              <a:t>She melted the butter, then added the flour and stirred the mixture gently.</a:t>
            </a:r>
          </a:p>
        </p:txBody>
      </p:sp>
      <p:grpSp>
        <p:nvGrpSpPr>
          <p:cNvPr id="5" name="Group 4">
            <a:extLst>
              <a:ext uri="{FF2B5EF4-FFF2-40B4-BE49-F238E27FC236}">
                <a16:creationId xmlns:a16="http://schemas.microsoft.com/office/drawing/2014/main" id="{290EF664-F166-6EEF-0631-0560C56729F1}"/>
              </a:ext>
            </a:extLst>
          </p:cNvPr>
          <p:cNvGrpSpPr/>
          <p:nvPr/>
        </p:nvGrpSpPr>
        <p:grpSpPr>
          <a:xfrm>
            <a:off x="2644612" y="430479"/>
            <a:ext cx="5554094" cy="2576067"/>
            <a:chOff x="2644612" y="430479"/>
            <a:chExt cx="5554094" cy="2576067"/>
          </a:xfrm>
        </p:grpSpPr>
        <p:grpSp>
          <p:nvGrpSpPr>
            <p:cNvPr id="6" name="Group 5">
              <a:extLst>
                <a:ext uri="{FF2B5EF4-FFF2-40B4-BE49-F238E27FC236}">
                  <a16:creationId xmlns:a16="http://schemas.microsoft.com/office/drawing/2014/main" id="{D756AF6C-D4E6-57F1-6E68-1FDA82ACF4C8}"/>
                </a:ext>
              </a:extLst>
            </p:cNvPr>
            <p:cNvGrpSpPr/>
            <p:nvPr/>
          </p:nvGrpSpPr>
          <p:grpSpPr>
            <a:xfrm>
              <a:off x="3985052" y="1728927"/>
              <a:ext cx="4213654" cy="1277619"/>
              <a:chOff x="4782065" y="1836286"/>
              <a:chExt cx="4213654" cy="1277619"/>
            </a:xfrm>
          </p:grpSpPr>
          <p:cxnSp>
            <p:nvCxnSpPr>
              <p:cNvPr id="13" name="Straight Arrow Connector 12">
                <a:extLst>
                  <a:ext uri="{FF2B5EF4-FFF2-40B4-BE49-F238E27FC236}">
                    <a16:creationId xmlns:a16="http://schemas.microsoft.com/office/drawing/2014/main" id="{CD9571EE-B097-29C5-92BB-4E866D1163FF}"/>
                  </a:ext>
                </a:extLst>
              </p:cNvPr>
              <p:cNvCxnSpPr>
                <a:stCxn id="16" idx="6"/>
                <a:endCxn id="17" idx="2"/>
              </p:cNvCxnSpPr>
              <p:nvPr/>
            </p:nvCxnSpPr>
            <p:spPr>
              <a:xfrm>
                <a:off x="5542005" y="2639213"/>
                <a:ext cx="5879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ounded Rectangle 13">
                <a:extLst>
                  <a:ext uri="{FF2B5EF4-FFF2-40B4-BE49-F238E27FC236}">
                    <a16:creationId xmlns:a16="http://schemas.microsoft.com/office/drawing/2014/main" id="{E5C4461F-BB90-7E54-4390-1149C24A32F2}"/>
                  </a:ext>
                </a:extLst>
              </p:cNvPr>
              <p:cNvSpPr/>
              <p:nvPr/>
            </p:nvSpPr>
            <p:spPr>
              <a:xfrm>
                <a:off x="4782065" y="2025491"/>
                <a:ext cx="4213654" cy="108841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9FE1AD8D-99A0-90FB-0222-EF1F34A8F1EC}"/>
                  </a:ext>
                </a:extLst>
              </p:cNvPr>
              <p:cNvSpPr/>
              <p:nvPr/>
            </p:nvSpPr>
            <p:spPr>
              <a:xfrm>
                <a:off x="7006281" y="1836286"/>
                <a:ext cx="1659924" cy="40467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onsolas" panose="020B0609020204030204" pitchFamily="49" charset="0"/>
                    <a:cs typeface="Consolas" panose="020B0609020204030204" pitchFamily="49" charset="0"/>
                  </a:rPr>
                  <a:t>ROUX-MAKING</a:t>
                </a:r>
              </a:p>
            </p:txBody>
          </p:sp>
          <p:sp>
            <p:nvSpPr>
              <p:cNvPr id="16" name="Oval 15">
                <a:extLst>
                  <a:ext uri="{FF2B5EF4-FFF2-40B4-BE49-F238E27FC236}">
                    <a16:creationId xmlns:a16="http://schemas.microsoft.com/office/drawing/2014/main" id="{F638BC65-F823-80B3-5961-80284E91ADC9}"/>
                  </a:ext>
                </a:extLst>
              </p:cNvPr>
              <p:cNvSpPr/>
              <p:nvPr/>
            </p:nvSpPr>
            <p:spPr>
              <a:xfrm>
                <a:off x="5154827" y="2445624"/>
                <a:ext cx="387178" cy="387178"/>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4A5CA2-C0CD-C35D-DE95-8507CE5A8D1E}"/>
                  </a:ext>
                </a:extLst>
              </p:cNvPr>
              <p:cNvSpPr/>
              <p:nvPr/>
            </p:nvSpPr>
            <p:spPr>
              <a:xfrm>
                <a:off x="6129987"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A9F7F49-42D6-999C-EEDF-E8CBA9372C6D}"/>
                  </a:ext>
                </a:extLst>
              </p:cNvPr>
              <p:cNvSpPr/>
              <p:nvPr/>
            </p:nvSpPr>
            <p:spPr>
              <a:xfrm>
                <a:off x="7105148"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DAA0C72-4CE8-09F8-6393-386F8F860591}"/>
                  </a:ext>
                </a:extLst>
              </p:cNvPr>
              <p:cNvSpPr/>
              <p:nvPr/>
            </p:nvSpPr>
            <p:spPr>
              <a:xfrm>
                <a:off x="8080309" y="2445624"/>
                <a:ext cx="387178" cy="387178"/>
              </a:xfrm>
              <a:prstGeom prst="ellipse">
                <a:avLst/>
              </a:prstGeom>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B370A2C-693C-4345-1B54-0B796C76A82C}"/>
                  </a:ext>
                </a:extLst>
              </p:cNvPr>
              <p:cNvCxnSpPr>
                <a:cxnSpLocks/>
                <a:stCxn id="17" idx="6"/>
                <a:endCxn id="18" idx="2"/>
              </p:cNvCxnSpPr>
              <p:nvPr/>
            </p:nvCxnSpPr>
            <p:spPr>
              <a:xfrm>
                <a:off x="6517165" y="2639213"/>
                <a:ext cx="587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A133F4E-66C1-6343-BD21-48E35D6FC4BD}"/>
                  </a:ext>
                </a:extLst>
              </p:cNvPr>
              <p:cNvCxnSpPr>
                <a:cxnSpLocks/>
                <a:stCxn id="18" idx="6"/>
                <a:endCxn id="19" idx="2"/>
              </p:cNvCxnSpPr>
              <p:nvPr/>
            </p:nvCxnSpPr>
            <p:spPr>
              <a:xfrm>
                <a:off x="7492326" y="2639213"/>
                <a:ext cx="58798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7AE742BA-83F2-77F3-4A53-278CAB0B9188}"/>
                  </a:ext>
                </a:extLst>
              </p:cNvPr>
              <p:cNvCxnSpPr>
                <a:cxnSpLocks/>
                <a:stCxn id="16" idx="6"/>
                <a:endCxn id="17" idx="2"/>
              </p:cNvCxnSpPr>
              <p:nvPr/>
            </p:nvCxnSpPr>
            <p:spPr>
              <a:xfrm>
                <a:off x="5542005" y="2639213"/>
                <a:ext cx="58798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CDA219BB-C2EA-FA13-AAAC-137F9BFB0ABB}"/>
                </a:ext>
              </a:extLst>
            </p:cNvPr>
            <p:cNvGrpSpPr/>
            <p:nvPr/>
          </p:nvGrpSpPr>
          <p:grpSpPr>
            <a:xfrm>
              <a:off x="2644612" y="430480"/>
              <a:ext cx="2745063" cy="1964486"/>
              <a:chOff x="2644612" y="430480"/>
              <a:chExt cx="2745063" cy="1964486"/>
            </a:xfrm>
          </p:grpSpPr>
          <p:sp>
            <p:nvSpPr>
              <p:cNvPr id="11" name="Rounded Rectangle 10">
                <a:extLst>
                  <a:ext uri="{FF2B5EF4-FFF2-40B4-BE49-F238E27FC236}">
                    <a16:creationId xmlns:a16="http://schemas.microsoft.com/office/drawing/2014/main" id="{72A9B262-C7FE-B6B2-2E14-58BAC9788550}"/>
                  </a:ext>
                </a:extLst>
              </p:cNvPr>
              <p:cNvSpPr/>
              <p:nvPr/>
            </p:nvSpPr>
            <p:spPr>
              <a:xfrm>
                <a:off x="2644612" y="430480"/>
                <a:ext cx="1340440"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F586B82-BECC-204E-DAC5-B51C13FC90EF}"/>
                  </a:ext>
                </a:extLst>
              </p:cNvPr>
              <p:cNvCxnSpPr>
                <a:cxnSpLocks/>
                <a:stCxn id="11" idx="2"/>
                <a:endCxn id="17" idx="1"/>
              </p:cNvCxnSpPr>
              <p:nvPr/>
            </p:nvCxnSpPr>
            <p:spPr>
              <a:xfrm>
                <a:off x="3314832" y="1015255"/>
                <a:ext cx="2074843" cy="137971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8" name="Group 7">
              <a:extLst>
                <a:ext uri="{FF2B5EF4-FFF2-40B4-BE49-F238E27FC236}">
                  <a16:creationId xmlns:a16="http://schemas.microsoft.com/office/drawing/2014/main" id="{5AA9233C-1FD6-071D-C3E9-076F0263C548}"/>
                </a:ext>
              </a:extLst>
            </p:cNvPr>
            <p:cNvGrpSpPr/>
            <p:nvPr/>
          </p:nvGrpSpPr>
          <p:grpSpPr>
            <a:xfrm>
              <a:off x="6638612" y="430479"/>
              <a:ext cx="1356211" cy="1964487"/>
              <a:chOff x="6638612" y="430479"/>
              <a:chExt cx="1356211" cy="1964487"/>
            </a:xfrm>
          </p:grpSpPr>
          <p:sp>
            <p:nvSpPr>
              <p:cNvPr id="9" name="Rounded Rectangle 8">
                <a:extLst>
                  <a:ext uri="{FF2B5EF4-FFF2-40B4-BE49-F238E27FC236}">
                    <a16:creationId xmlns:a16="http://schemas.microsoft.com/office/drawing/2014/main" id="{532B54BE-1614-92A7-2FAB-29A372AA4ADF}"/>
                  </a:ext>
                </a:extLst>
              </p:cNvPr>
              <p:cNvSpPr/>
              <p:nvPr/>
            </p:nvSpPr>
            <p:spPr>
              <a:xfrm>
                <a:off x="6764987" y="430479"/>
                <a:ext cx="1229836"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78CA82E-E566-8BC6-F8F6-99CE8619157D}"/>
                  </a:ext>
                </a:extLst>
              </p:cNvPr>
              <p:cNvCxnSpPr>
                <a:cxnSpLocks/>
                <a:stCxn id="9" idx="2"/>
                <a:endCxn id="18" idx="7"/>
              </p:cNvCxnSpPr>
              <p:nvPr/>
            </p:nvCxnSpPr>
            <p:spPr>
              <a:xfrm flipH="1">
                <a:off x="6638612" y="1015254"/>
                <a:ext cx="741293" cy="137971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sp>
        <p:nvSpPr>
          <p:cNvPr id="25" name="Rounded Rectangle 24">
            <a:extLst>
              <a:ext uri="{FF2B5EF4-FFF2-40B4-BE49-F238E27FC236}">
                <a16:creationId xmlns:a16="http://schemas.microsoft.com/office/drawing/2014/main" id="{F5EB0BA8-CC02-222E-E0E8-BF2D1FA079FE}"/>
              </a:ext>
            </a:extLst>
          </p:cNvPr>
          <p:cNvSpPr/>
          <p:nvPr/>
        </p:nvSpPr>
        <p:spPr>
          <a:xfrm>
            <a:off x="3743725" y="922923"/>
            <a:ext cx="1229836" cy="584775"/>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CE295B1B-0A79-5752-CD25-46A1CE67A638}"/>
              </a:ext>
            </a:extLst>
          </p:cNvPr>
          <p:cNvCxnSpPr>
            <a:cxnSpLocks/>
            <a:stCxn id="25" idx="2"/>
            <a:endCxn id="19" idx="1"/>
          </p:cNvCxnSpPr>
          <p:nvPr/>
        </p:nvCxnSpPr>
        <p:spPr>
          <a:xfrm>
            <a:off x="4358643" y="1507698"/>
            <a:ext cx="2981354" cy="88726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6941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BF62AE-5B0B-67A5-05FE-CECF618C2A4F}"/>
              </a:ext>
            </a:extLst>
          </p:cNvPr>
          <p:cNvPicPr>
            <a:picLocks noChangeAspect="1"/>
          </p:cNvPicPr>
          <p:nvPr/>
        </p:nvPicPr>
        <p:blipFill>
          <a:blip r:embed="rId2"/>
          <a:stretch>
            <a:fillRect/>
          </a:stretch>
        </p:blipFill>
        <p:spPr>
          <a:xfrm>
            <a:off x="1874920" y="1328201"/>
            <a:ext cx="8442159" cy="4201597"/>
          </a:xfrm>
          <a:prstGeom prst="rect">
            <a:avLst/>
          </a:prstGeom>
        </p:spPr>
      </p:pic>
      <p:sp>
        <p:nvSpPr>
          <p:cNvPr id="5" name="Rectangle 4">
            <a:extLst>
              <a:ext uri="{FF2B5EF4-FFF2-40B4-BE49-F238E27FC236}">
                <a16:creationId xmlns:a16="http://schemas.microsoft.com/office/drawing/2014/main" id="{AB7E5772-64E8-0FE0-AF59-0E1F6FAEFBEF}"/>
              </a:ext>
            </a:extLst>
          </p:cNvPr>
          <p:cNvSpPr/>
          <p:nvPr/>
        </p:nvSpPr>
        <p:spPr>
          <a:xfrm>
            <a:off x="2113005" y="1865870"/>
            <a:ext cx="2397211" cy="10626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5AC4CA05-E07C-E877-197A-E13DB8584207}"/>
              </a:ext>
            </a:extLst>
          </p:cNvPr>
          <p:cNvSpPr/>
          <p:nvPr/>
        </p:nvSpPr>
        <p:spPr>
          <a:xfrm>
            <a:off x="4613189" y="1334529"/>
            <a:ext cx="3068597" cy="14828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B02C8F66-34AE-1CB3-9504-7B88A79363DA}"/>
              </a:ext>
            </a:extLst>
          </p:cNvPr>
          <p:cNvSpPr/>
          <p:nvPr/>
        </p:nvSpPr>
        <p:spPr>
          <a:xfrm rot="20446811">
            <a:off x="2914134" y="2360142"/>
            <a:ext cx="745524" cy="1285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8B4D3036-0DE8-A021-CE43-474D02A6D6AA}"/>
              </a:ext>
            </a:extLst>
          </p:cNvPr>
          <p:cNvSpPr/>
          <p:nvPr/>
        </p:nvSpPr>
        <p:spPr>
          <a:xfrm>
            <a:off x="7663742" y="1544594"/>
            <a:ext cx="2653337" cy="127274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8D49797E-29AE-B4AF-31EF-A1BBC7F44198}"/>
              </a:ext>
            </a:extLst>
          </p:cNvPr>
          <p:cNvSpPr/>
          <p:nvPr/>
        </p:nvSpPr>
        <p:spPr>
          <a:xfrm rot="912731">
            <a:off x="8773885" y="2207206"/>
            <a:ext cx="745524" cy="1285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3" name="Group 12">
            <a:extLst>
              <a:ext uri="{FF2B5EF4-FFF2-40B4-BE49-F238E27FC236}">
                <a16:creationId xmlns:a16="http://schemas.microsoft.com/office/drawing/2014/main" id="{20167FD1-04DC-F17F-31BF-F35A1CA5A619}"/>
              </a:ext>
            </a:extLst>
          </p:cNvPr>
          <p:cNvGrpSpPr/>
          <p:nvPr/>
        </p:nvGrpSpPr>
        <p:grpSpPr>
          <a:xfrm>
            <a:off x="4905633" y="1846937"/>
            <a:ext cx="2203621" cy="871549"/>
            <a:chOff x="4905633" y="1846937"/>
            <a:chExt cx="2203621" cy="871549"/>
          </a:xfrm>
        </p:grpSpPr>
        <p:cxnSp>
          <p:nvCxnSpPr>
            <p:cNvPr id="11" name="Straight Arrow Connector 10">
              <a:extLst>
                <a:ext uri="{FF2B5EF4-FFF2-40B4-BE49-F238E27FC236}">
                  <a16:creationId xmlns:a16="http://schemas.microsoft.com/office/drawing/2014/main" id="{23A7BBE6-8FEB-9969-9312-8C269B9923D7}"/>
                </a:ext>
              </a:extLst>
            </p:cNvPr>
            <p:cNvCxnSpPr/>
            <p:nvPr/>
          </p:nvCxnSpPr>
          <p:spPr>
            <a:xfrm>
              <a:off x="4905633" y="1865870"/>
              <a:ext cx="0" cy="8526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16DBC5-EBF3-235B-ED03-9F5D2C016DA4}"/>
                </a:ext>
              </a:extLst>
            </p:cNvPr>
            <p:cNvCxnSpPr/>
            <p:nvPr/>
          </p:nvCxnSpPr>
          <p:spPr>
            <a:xfrm>
              <a:off x="7109254" y="1846937"/>
              <a:ext cx="0" cy="85261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163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Not all situation descriptions are anchored by a predicate; yet, we can draw inferences about that situation.</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Lift the requirement that a situation needs to be anchored by a predicate.</a:t>
              </a:r>
            </a:p>
          </p:txBody>
        </p:sp>
      </p:grpSp>
    </p:spTree>
    <p:extLst>
      <p:ext uri="{BB962C8B-B14F-4D97-AF65-F5344CB8AC3E}">
        <p14:creationId xmlns:p14="http://schemas.microsoft.com/office/powerpoint/2010/main" val="1167284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1597731"/>
            <a:ext cx="9296400" cy="1107995"/>
            <a:chOff x="1447800" y="973017"/>
            <a:chExt cx="9296400" cy="1107995"/>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latin typeface="Helvetica" pitchFamily="2" charset="0"/>
                </a:rPr>
                <a:t>Task</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523220"/>
            </a:xfrm>
            <a:prstGeom prst="rect">
              <a:avLst/>
            </a:prstGeom>
            <a:noFill/>
          </p:spPr>
          <p:txBody>
            <a:bodyPr wrap="square" rtlCol="0">
              <a:spAutoFit/>
            </a:bodyPr>
            <a:lstStyle/>
            <a:p>
              <a:r>
                <a:rPr lang="en-US" sz="2800" dirty="0">
                  <a:latin typeface="Helvetica" pitchFamily="2" charset="0"/>
                </a:rPr>
                <a:t>Generalized template extraction</a:t>
              </a: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3721387"/>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Similar to</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Event argument extraction, which extends semantic role labeling from the sentence level to the document level.</a:t>
              </a:r>
            </a:p>
          </p:txBody>
        </p:sp>
      </p:grpSp>
    </p:spTree>
    <p:extLst>
      <p:ext uri="{BB962C8B-B14F-4D97-AF65-F5344CB8AC3E}">
        <p14:creationId xmlns:p14="http://schemas.microsoft.com/office/powerpoint/2010/main" val="21347644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5CB0821-EAC6-74DB-10B2-48DAAFFFBBD6}"/>
              </a:ext>
            </a:extLst>
          </p:cNvPr>
          <p:cNvSpPr txBox="1"/>
          <p:nvPr/>
        </p:nvSpPr>
        <p:spPr>
          <a:xfrm>
            <a:off x="1482814" y="2526788"/>
            <a:ext cx="3818237" cy="2585323"/>
          </a:xfrm>
          <a:prstGeom prst="rect">
            <a:avLst/>
          </a:prstGeom>
          <a:noFill/>
          <a:ln>
            <a:solidFill>
              <a:schemeClr val="tx1"/>
            </a:solidFill>
          </a:ln>
        </p:spPr>
        <p:txBody>
          <a:bodyPr wrap="square" rtlCol="0">
            <a:spAutoFit/>
          </a:bodyPr>
          <a:lstStyle/>
          <a:p>
            <a:r>
              <a:rPr lang="en-US" b="1" dirty="0">
                <a:latin typeface="Helvetica" pitchFamily="2" charset="0"/>
              </a:rPr>
              <a:t>Template 1: </a:t>
            </a:r>
            <a:r>
              <a:rPr lang="en-US" dirty="0">
                <a:latin typeface="Consolas" panose="020B0609020204030204" pitchFamily="49" charset="0"/>
                <a:cs typeface="Consolas" panose="020B0609020204030204" pitchFamily="49" charset="0"/>
              </a:rPr>
              <a:t>MAKE-ROUX</a:t>
            </a:r>
          </a:p>
          <a:p>
            <a:endParaRPr lang="en-US" dirty="0">
              <a:latin typeface="Helvetica" pitchFamily="2" charset="0"/>
            </a:endParaRPr>
          </a:p>
          <a:p>
            <a:r>
              <a:rPr lang="en-US" dirty="0">
                <a:latin typeface="Consolas" panose="020B0609020204030204" pitchFamily="49" charset="0"/>
                <a:cs typeface="Consolas" panose="020B0609020204030204" pitchFamily="49" charset="0"/>
              </a:rPr>
              <a:t>MAKER</a:t>
            </a:r>
            <a:r>
              <a:rPr lang="en-US" dirty="0">
                <a:latin typeface="Helvetica" pitchFamily="2" charset="0"/>
              </a:rPr>
              <a:t>: {“She”}</a:t>
            </a:r>
          </a:p>
          <a:p>
            <a:r>
              <a:rPr lang="en-US" dirty="0">
                <a:latin typeface="Consolas" panose="020B0609020204030204" pitchFamily="49" charset="0"/>
                <a:cs typeface="Consolas" panose="020B0609020204030204" pitchFamily="49" charset="0"/>
              </a:rPr>
              <a:t>FAT</a:t>
            </a:r>
            <a:r>
              <a:rPr lang="en-US" dirty="0">
                <a:latin typeface="Helvetica" pitchFamily="2" charset="0"/>
              </a:rPr>
              <a:t>: {“the butter”}</a:t>
            </a:r>
          </a:p>
          <a:p>
            <a:r>
              <a:rPr lang="en-US" dirty="0">
                <a:latin typeface="Consolas" panose="020B0609020204030204" pitchFamily="49" charset="0"/>
                <a:cs typeface="Consolas" panose="020B0609020204030204" pitchFamily="49" charset="0"/>
              </a:rPr>
              <a:t>THICKENER</a:t>
            </a:r>
            <a:r>
              <a:rPr lang="en-US" dirty="0">
                <a:latin typeface="Helvetica" pitchFamily="2" charset="0"/>
              </a:rPr>
              <a:t>: {“the flour”}</a:t>
            </a:r>
          </a:p>
          <a:p>
            <a:r>
              <a:rPr lang="en-US" dirty="0">
                <a:latin typeface="Consolas" panose="020B0609020204030204" pitchFamily="49" charset="0"/>
                <a:cs typeface="Consolas" panose="020B0609020204030204" pitchFamily="49" charset="0"/>
              </a:rPr>
              <a:t>ROUX: </a:t>
            </a:r>
            <a:r>
              <a:rPr lang="en-US" dirty="0">
                <a:latin typeface="Helvetica" pitchFamily="2" charset="0"/>
              </a:rPr>
              <a:t>{“the mixture”}</a:t>
            </a:r>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HEATING-SURFACE</a:t>
            </a:r>
            <a:r>
              <a:rPr lang="en-US" dirty="0">
                <a:latin typeface="Helvetica" pitchFamily="2" charset="0"/>
              </a:rPr>
              <a:t>: </a:t>
            </a:r>
            <a:r>
              <a:rPr lang="en-US" dirty="0">
                <a:latin typeface="Consolas" panose="020B0609020204030204" pitchFamily="49" charset="0"/>
                <a:cs typeface="Consolas" panose="020B0609020204030204" pitchFamily="49" charset="0"/>
              </a:rPr>
              <a:t>NULL</a:t>
            </a:r>
          </a:p>
          <a:p>
            <a:r>
              <a:rPr lang="en-US" dirty="0">
                <a:latin typeface="Consolas" panose="020B0609020204030204" pitchFamily="49" charset="0"/>
                <a:cs typeface="Consolas" panose="020B0609020204030204" pitchFamily="49" charset="0"/>
              </a:rPr>
              <a:t>HEATING-METHOD</a:t>
            </a:r>
            <a:r>
              <a:rPr lang="en-US" dirty="0">
                <a:latin typeface="Helvetica" pitchFamily="2" charset="0"/>
              </a:rPr>
              <a:t>: </a:t>
            </a:r>
            <a:r>
              <a:rPr lang="en-US" dirty="0">
                <a:latin typeface="Consolas" panose="020B0609020204030204" pitchFamily="49" charset="0"/>
                <a:cs typeface="Consolas" panose="020B0609020204030204" pitchFamily="49" charset="0"/>
              </a:rPr>
              <a:t>NULL</a:t>
            </a:r>
          </a:p>
          <a:p>
            <a:r>
              <a:rPr lang="en-US" dirty="0">
                <a:latin typeface="Consolas" panose="020B0609020204030204" pitchFamily="49" charset="0"/>
                <a:cs typeface="Consolas" panose="020B0609020204030204" pitchFamily="49" charset="0"/>
              </a:rPr>
              <a:t>STIRRING-IMPLEMENT</a:t>
            </a:r>
            <a:r>
              <a:rPr lang="en-US" dirty="0">
                <a:latin typeface="Helvetica" pitchFamily="2" charset="0"/>
              </a:rPr>
              <a:t>: </a:t>
            </a:r>
            <a:r>
              <a:rPr lang="en-US" dirty="0">
                <a:latin typeface="Consolas" panose="020B0609020204030204" pitchFamily="49" charset="0"/>
                <a:cs typeface="Consolas" panose="020B0609020204030204" pitchFamily="49" charset="0"/>
              </a:rPr>
              <a:t>NULL</a:t>
            </a:r>
          </a:p>
        </p:txBody>
      </p:sp>
      <p:sp>
        <p:nvSpPr>
          <p:cNvPr id="2" name="TextBox 1">
            <a:extLst>
              <a:ext uri="{FF2B5EF4-FFF2-40B4-BE49-F238E27FC236}">
                <a16:creationId xmlns:a16="http://schemas.microsoft.com/office/drawing/2014/main" id="{05D6CE45-0601-4183-0AC1-418DC92F5DAC}"/>
              </a:ext>
            </a:extLst>
          </p:cNvPr>
          <p:cNvSpPr txBox="1"/>
          <p:nvPr/>
        </p:nvSpPr>
        <p:spPr>
          <a:xfrm>
            <a:off x="1807175" y="509930"/>
            <a:ext cx="8577650" cy="1077218"/>
          </a:xfrm>
          <a:prstGeom prst="rect">
            <a:avLst/>
          </a:prstGeom>
          <a:solidFill>
            <a:schemeClr val="bg1"/>
          </a:solidFill>
        </p:spPr>
        <p:txBody>
          <a:bodyPr wrap="square" rtlCol="0">
            <a:spAutoFit/>
          </a:bodyPr>
          <a:lstStyle/>
          <a:p>
            <a:r>
              <a:rPr lang="en-US" sz="3200" dirty="0">
                <a:latin typeface="Helvetica" pitchFamily="2" charset="0"/>
              </a:rPr>
              <a:t>She melted the butter. Then, she added the flour. And finally, she stirred the mixture gently.</a:t>
            </a:r>
          </a:p>
        </p:txBody>
      </p:sp>
      <p:sp>
        <p:nvSpPr>
          <p:cNvPr id="6" name="TextBox 5">
            <a:extLst>
              <a:ext uri="{FF2B5EF4-FFF2-40B4-BE49-F238E27FC236}">
                <a16:creationId xmlns:a16="http://schemas.microsoft.com/office/drawing/2014/main" id="{BAD37A57-2F9C-227C-E147-12670F528DA2}"/>
              </a:ext>
            </a:extLst>
          </p:cNvPr>
          <p:cNvSpPr txBox="1"/>
          <p:nvPr/>
        </p:nvSpPr>
        <p:spPr>
          <a:xfrm>
            <a:off x="5955958" y="4096448"/>
            <a:ext cx="5251622" cy="1754326"/>
          </a:xfrm>
          <a:prstGeom prst="rect">
            <a:avLst/>
          </a:prstGeom>
          <a:noFill/>
          <a:ln>
            <a:solidFill>
              <a:schemeClr val="tx1"/>
            </a:solidFill>
          </a:ln>
        </p:spPr>
        <p:txBody>
          <a:bodyPr wrap="square" rtlCol="0">
            <a:spAutoFit/>
          </a:bodyPr>
          <a:lstStyle/>
          <a:p>
            <a:r>
              <a:rPr lang="en-US" b="1" dirty="0">
                <a:latin typeface="Helvetica" pitchFamily="2" charset="0"/>
              </a:rPr>
              <a:t>Template 3: </a:t>
            </a:r>
            <a:r>
              <a:rPr lang="en-US" dirty="0">
                <a:latin typeface="Helvetica" pitchFamily="2" charset="0"/>
              </a:rPr>
              <a:t>MIX</a:t>
            </a:r>
          </a:p>
          <a:p>
            <a:endParaRPr lang="en-US" dirty="0">
              <a:latin typeface="Helvetica" pitchFamily="2" charset="0"/>
            </a:endParaRPr>
          </a:p>
          <a:p>
            <a:r>
              <a:rPr lang="en-US" dirty="0">
                <a:latin typeface="Consolas" panose="020B0609020204030204" pitchFamily="49" charset="0"/>
                <a:cs typeface="Consolas" panose="020B0609020204030204" pitchFamily="49" charset="0"/>
              </a:rPr>
              <a:t>MIXER</a:t>
            </a:r>
            <a:r>
              <a:rPr lang="en-US" dirty="0">
                <a:latin typeface="Helvetica" pitchFamily="2" charset="0"/>
              </a:rPr>
              <a:t>: {“She”}</a:t>
            </a:r>
          </a:p>
          <a:p>
            <a:r>
              <a:rPr lang="en-US" dirty="0">
                <a:latin typeface="Consolas" panose="020B0609020204030204" pitchFamily="49" charset="0"/>
                <a:cs typeface="Consolas" panose="020B0609020204030204" pitchFamily="49" charset="0"/>
              </a:rPr>
              <a:t>MIXING-IMPLEMENT</a:t>
            </a:r>
            <a:r>
              <a:rPr lang="en-US" dirty="0">
                <a:latin typeface="Helvetica" pitchFamily="2" charset="0"/>
              </a:rPr>
              <a:t>: NULL</a:t>
            </a:r>
          </a:p>
          <a:p>
            <a:r>
              <a:rPr lang="en-US" dirty="0">
                <a:latin typeface="Consolas" panose="020B0609020204030204" pitchFamily="49" charset="0"/>
                <a:cs typeface="Consolas" panose="020B0609020204030204" pitchFamily="49" charset="0"/>
              </a:rPr>
              <a:t>INGREDIENTS</a:t>
            </a:r>
            <a:r>
              <a:rPr lang="en-US" dirty="0">
                <a:latin typeface="Helvetica" pitchFamily="2" charset="0"/>
              </a:rPr>
              <a:t>: {“the butter”, “the flour”}</a:t>
            </a:r>
          </a:p>
          <a:p>
            <a:r>
              <a:rPr lang="en-US" dirty="0">
                <a:latin typeface="Consolas" panose="020B0609020204030204" pitchFamily="49" charset="0"/>
                <a:cs typeface="Consolas" panose="020B0609020204030204" pitchFamily="49" charset="0"/>
              </a:rPr>
              <a:t>RESULT: </a:t>
            </a:r>
            <a:r>
              <a:rPr lang="en-US" dirty="0">
                <a:latin typeface="Helvetica" pitchFamily="2" charset="0"/>
              </a:rPr>
              <a:t>{“the mixture”}</a:t>
            </a:r>
            <a:endParaRPr lang="en-US" dirty="0">
              <a:latin typeface="Consolas" panose="020B0609020204030204" pitchFamily="49" charset="0"/>
              <a:cs typeface="Consolas" panose="020B0609020204030204" pitchFamily="49" charset="0"/>
            </a:endParaRPr>
          </a:p>
        </p:txBody>
      </p:sp>
      <p:sp>
        <p:nvSpPr>
          <p:cNvPr id="7" name="TextBox 6">
            <a:extLst>
              <a:ext uri="{FF2B5EF4-FFF2-40B4-BE49-F238E27FC236}">
                <a16:creationId xmlns:a16="http://schemas.microsoft.com/office/drawing/2014/main" id="{3A072D10-C84F-6C93-1B2B-ED85C10D9434}"/>
              </a:ext>
            </a:extLst>
          </p:cNvPr>
          <p:cNvSpPr txBox="1"/>
          <p:nvPr/>
        </p:nvSpPr>
        <p:spPr>
          <a:xfrm>
            <a:off x="5955958" y="2166551"/>
            <a:ext cx="5251622" cy="1754326"/>
          </a:xfrm>
          <a:prstGeom prst="rect">
            <a:avLst/>
          </a:prstGeom>
          <a:noFill/>
          <a:ln>
            <a:solidFill>
              <a:schemeClr val="tx1"/>
            </a:solidFill>
          </a:ln>
        </p:spPr>
        <p:txBody>
          <a:bodyPr wrap="square" rtlCol="0">
            <a:spAutoFit/>
          </a:bodyPr>
          <a:lstStyle/>
          <a:p>
            <a:r>
              <a:rPr lang="en-US" b="1" dirty="0">
                <a:latin typeface="Helvetica" pitchFamily="2" charset="0"/>
              </a:rPr>
              <a:t>Template 2: </a:t>
            </a:r>
            <a:r>
              <a:rPr lang="en-US" dirty="0">
                <a:latin typeface="Helvetica" pitchFamily="2" charset="0"/>
              </a:rPr>
              <a:t>MELT</a:t>
            </a:r>
          </a:p>
          <a:p>
            <a:endParaRPr lang="en-US" dirty="0">
              <a:latin typeface="Helvetica" pitchFamily="2" charset="0"/>
            </a:endParaRPr>
          </a:p>
          <a:p>
            <a:r>
              <a:rPr lang="en-US" dirty="0">
                <a:latin typeface="Consolas" panose="020B0609020204030204" pitchFamily="49" charset="0"/>
                <a:cs typeface="Consolas" panose="020B0609020204030204" pitchFamily="49" charset="0"/>
              </a:rPr>
              <a:t>MELTER</a:t>
            </a:r>
            <a:r>
              <a:rPr lang="en-US" dirty="0">
                <a:latin typeface="Helvetica" pitchFamily="2" charset="0"/>
              </a:rPr>
              <a:t>: {“She”}</a:t>
            </a:r>
          </a:p>
          <a:p>
            <a:r>
              <a:rPr lang="en-US" dirty="0">
                <a:latin typeface="Consolas" panose="020B0609020204030204" pitchFamily="49" charset="0"/>
                <a:cs typeface="Consolas" panose="020B0609020204030204" pitchFamily="49" charset="0"/>
              </a:rPr>
              <a:t>MELTEE: </a:t>
            </a:r>
            <a:r>
              <a:rPr lang="en-US" dirty="0">
                <a:latin typeface="Helvetica" pitchFamily="2" charset="0"/>
                <a:cs typeface="Consolas" panose="020B0609020204030204" pitchFamily="49" charset="0"/>
              </a:rPr>
              <a:t>{“the butter”}</a:t>
            </a:r>
          </a:p>
          <a:p>
            <a:r>
              <a:rPr lang="en-US" dirty="0">
                <a:latin typeface="Consolas" panose="020B0609020204030204" pitchFamily="49" charset="0"/>
                <a:cs typeface="Consolas" panose="020B0609020204030204" pitchFamily="49" charset="0"/>
              </a:rPr>
              <a:t>HEATING-SURFACE</a:t>
            </a:r>
            <a:r>
              <a:rPr lang="en-US" dirty="0">
                <a:latin typeface="Helvetica" pitchFamily="2" charset="0"/>
              </a:rPr>
              <a:t>: </a:t>
            </a:r>
            <a:r>
              <a:rPr lang="en-US" dirty="0">
                <a:latin typeface="Consolas" panose="020B0609020204030204" pitchFamily="49" charset="0"/>
                <a:cs typeface="Consolas" panose="020B0609020204030204" pitchFamily="49" charset="0"/>
              </a:rPr>
              <a:t>NULL</a:t>
            </a:r>
          </a:p>
          <a:p>
            <a:r>
              <a:rPr lang="en-US" dirty="0">
                <a:latin typeface="Consolas" panose="020B0609020204030204" pitchFamily="49" charset="0"/>
                <a:cs typeface="Consolas" panose="020B0609020204030204" pitchFamily="49" charset="0"/>
              </a:rPr>
              <a:t>HEATING-METHOD</a:t>
            </a:r>
            <a:r>
              <a:rPr lang="en-US" dirty="0">
                <a:latin typeface="Helvetica" pitchFamily="2" charset="0"/>
              </a:rPr>
              <a:t>: </a:t>
            </a:r>
            <a:r>
              <a:rPr lang="en-US" dirty="0">
                <a:latin typeface="Consolas" panose="020B0609020204030204" pitchFamily="49" charset="0"/>
                <a:cs typeface="Consolas" panose="020B0609020204030204" pitchFamily="49" charset="0"/>
              </a:rPr>
              <a:t>NULL</a:t>
            </a:r>
            <a:endParaRPr lang="en-US" dirty="0">
              <a:latin typeface="Helvetica" pitchFamily="2" charset="0"/>
            </a:endParaRPr>
          </a:p>
        </p:txBody>
      </p:sp>
      <p:sp>
        <p:nvSpPr>
          <p:cNvPr id="8" name="Rounded Rectangle 7">
            <a:extLst>
              <a:ext uri="{FF2B5EF4-FFF2-40B4-BE49-F238E27FC236}">
                <a16:creationId xmlns:a16="http://schemas.microsoft.com/office/drawing/2014/main" id="{8AA6FECE-184D-A81A-41D7-14A56FC2945F}"/>
              </a:ext>
            </a:extLst>
          </p:cNvPr>
          <p:cNvSpPr/>
          <p:nvPr/>
        </p:nvSpPr>
        <p:spPr>
          <a:xfrm>
            <a:off x="1807175" y="509930"/>
            <a:ext cx="4148783" cy="538609"/>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8115D3F-4237-1CE1-621A-F7C76B3651CE}"/>
              </a:ext>
            </a:extLst>
          </p:cNvPr>
          <p:cNvGrpSpPr/>
          <p:nvPr/>
        </p:nvGrpSpPr>
        <p:grpSpPr>
          <a:xfrm>
            <a:off x="1807174" y="505613"/>
            <a:ext cx="8448934" cy="1062878"/>
            <a:chOff x="1807174" y="505613"/>
            <a:chExt cx="8448934" cy="1062878"/>
          </a:xfrm>
        </p:grpSpPr>
        <p:sp>
          <p:nvSpPr>
            <p:cNvPr id="10" name="Rounded Rectangle 9">
              <a:extLst>
                <a:ext uri="{FF2B5EF4-FFF2-40B4-BE49-F238E27FC236}">
                  <a16:creationId xmlns:a16="http://schemas.microsoft.com/office/drawing/2014/main" id="{94429387-4E2A-AA42-0F86-DD8FB9AAD7F5}"/>
                </a:ext>
              </a:extLst>
            </p:cNvPr>
            <p:cNvSpPr/>
            <p:nvPr/>
          </p:nvSpPr>
          <p:spPr>
            <a:xfrm>
              <a:off x="5955959" y="505613"/>
              <a:ext cx="3867664" cy="538609"/>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A4B27216-3E23-AAF2-6098-3E7ED13DA8F5}"/>
                </a:ext>
              </a:extLst>
            </p:cNvPr>
            <p:cNvSpPr/>
            <p:nvPr/>
          </p:nvSpPr>
          <p:spPr>
            <a:xfrm>
              <a:off x="1807174" y="1029882"/>
              <a:ext cx="8448934" cy="538609"/>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ounded Rectangle 12">
            <a:extLst>
              <a:ext uri="{FF2B5EF4-FFF2-40B4-BE49-F238E27FC236}">
                <a16:creationId xmlns:a16="http://schemas.microsoft.com/office/drawing/2014/main" id="{53C430F5-DE11-422D-D3E9-13815874E882}"/>
              </a:ext>
            </a:extLst>
          </p:cNvPr>
          <p:cNvSpPr/>
          <p:nvPr/>
        </p:nvSpPr>
        <p:spPr>
          <a:xfrm>
            <a:off x="1807174" y="495591"/>
            <a:ext cx="8448934" cy="1077217"/>
          </a:xfrm>
          <a:prstGeom prst="round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18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8" grpId="1"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Heavy Scaffolding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295098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3B7388-413E-F49B-FAC9-33B44628C865}"/>
              </a:ext>
            </a:extLst>
          </p:cNvPr>
          <p:cNvSpPr txBox="1"/>
          <p:nvPr/>
        </p:nvSpPr>
        <p:spPr>
          <a:xfrm>
            <a:off x="1846383" y="140678"/>
            <a:ext cx="8499231" cy="584775"/>
          </a:xfrm>
          <a:prstGeom prst="rect">
            <a:avLst/>
          </a:prstGeom>
          <a:noFill/>
        </p:spPr>
        <p:txBody>
          <a:bodyPr wrap="square" rtlCol="0">
            <a:spAutoFit/>
          </a:bodyPr>
          <a:lstStyle/>
          <a:p>
            <a:pPr algn="ctr"/>
            <a:r>
              <a:rPr lang="en-US" sz="3200" dirty="0">
                <a:latin typeface="Helvetica" pitchFamily="2" charset="0"/>
              </a:rPr>
              <a:t>I </a:t>
            </a:r>
            <a:r>
              <a:rPr lang="en-US" sz="3200" dirty="0">
                <a:solidFill>
                  <a:schemeClr val="accent4">
                    <a:lumMod val="75000"/>
                  </a:schemeClr>
                </a:solidFill>
                <a:latin typeface="Helvetica" pitchFamily="2" charset="0"/>
              </a:rPr>
              <a:t>traveled from </a:t>
            </a:r>
            <a:r>
              <a:rPr lang="en-US" sz="3200" dirty="0">
                <a:solidFill>
                  <a:schemeClr val="accent1">
                    <a:lumMod val="75000"/>
                  </a:schemeClr>
                </a:solidFill>
                <a:latin typeface="Helvetica" pitchFamily="2" charset="0"/>
              </a:rPr>
              <a:t>Rochester</a:t>
            </a:r>
            <a:r>
              <a:rPr lang="en-US" sz="3200" dirty="0">
                <a:latin typeface="Helvetica" pitchFamily="2" charset="0"/>
              </a:rPr>
              <a:t> </a:t>
            </a:r>
            <a:r>
              <a:rPr lang="en-US" sz="3200" dirty="0">
                <a:solidFill>
                  <a:schemeClr val="accent4">
                    <a:lumMod val="75000"/>
                  </a:schemeClr>
                </a:solidFill>
                <a:latin typeface="Helvetica" pitchFamily="2" charset="0"/>
              </a:rPr>
              <a:t>to</a:t>
            </a:r>
            <a:r>
              <a:rPr lang="en-US" sz="3200" dirty="0">
                <a:latin typeface="Helvetica" pitchFamily="2" charset="0"/>
              </a:rPr>
              <a:t> </a:t>
            </a:r>
            <a:r>
              <a:rPr lang="en-US" sz="3200" dirty="0">
                <a:solidFill>
                  <a:schemeClr val="accent2">
                    <a:lumMod val="75000"/>
                  </a:schemeClr>
                </a:solidFill>
                <a:latin typeface="Helvetica" pitchFamily="2" charset="0"/>
              </a:rPr>
              <a:t>Austin</a:t>
            </a:r>
            <a:r>
              <a:rPr lang="en-US" sz="3200" dirty="0">
                <a:latin typeface="Helvetica" pitchFamily="2" charset="0"/>
              </a:rPr>
              <a:t> yesterday.</a:t>
            </a:r>
          </a:p>
        </p:txBody>
      </p:sp>
      <p:pic>
        <p:nvPicPr>
          <p:cNvPr id="8" name="Picture 7" descr="A map of the united states&#10;&#10;Description automatically generated">
            <a:extLst>
              <a:ext uri="{FF2B5EF4-FFF2-40B4-BE49-F238E27FC236}">
                <a16:creationId xmlns:a16="http://schemas.microsoft.com/office/drawing/2014/main" id="{70A1D859-AF63-138E-C4A6-BA669A7290BE}"/>
              </a:ext>
            </a:extLst>
          </p:cNvPr>
          <p:cNvPicPr>
            <a:picLocks noChangeAspect="1"/>
          </p:cNvPicPr>
          <p:nvPr/>
        </p:nvPicPr>
        <p:blipFill>
          <a:blip r:embed="rId2"/>
          <a:stretch>
            <a:fillRect/>
          </a:stretch>
        </p:blipFill>
        <p:spPr>
          <a:xfrm>
            <a:off x="2209798" y="620448"/>
            <a:ext cx="7772400" cy="6049984"/>
          </a:xfrm>
          <a:prstGeom prst="rect">
            <a:avLst/>
          </a:prstGeom>
        </p:spPr>
      </p:pic>
      <p:sp>
        <p:nvSpPr>
          <p:cNvPr id="9" name="Oval 8">
            <a:extLst>
              <a:ext uri="{FF2B5EF4-FFF2-40B4-BE49-F238E27FC236}">
                <a16:creationId xmlns:a16="http://schemas.microsoft.com/office/drawing/2014/main" id="{65183004-2EE2-0E75-B4D7-6978A1ADC2FC}"/>
              </a:ext>
            </a:extLst>
          </p:cNvPr>
          <p:cNvSpPr/>
          <p:nvPr/>
        </p:nvSpPr>
        <p:spPr>
          <a:xfrm>
            <a:off x="9308123" y="1008186"/>
            <a:ext cx="222739" cy="21101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C49EBD80-321A-5B73-5202-3A58CD42F109}"/>
              </a:ext>
            </a:extLst>
          </p:cNvPr>
          <p:cNvCxnSpPr>
            <a:cxnSpLocks/>
            <a:stCxn id="9" idx="3"/>
            <a:endCxn id="10" idx="7"/>
          </p:cNvCxnSpPr>
          <p:nvPr/>
        </p:nvCxnSpPr>
        <p:spPr>
          <a:xfrm flipH="1">
            <a:off x="2957957" y="1188299"/>
            <a:ext cx="6382785" cy="510444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FBBC392-778F-5A2A-796D-7625A66BFF7F}"/>
              </a:ext>
            </a:extLst>
          </p:cNvPr>
          <p:cNvSpPr/>
          <p:nvPr/>
        </p:nvSpPr>
        <p:spPr>
          <a:xfrm>
            <a:off x="2774782" y="6260123"/>
            <a:ext cx="214603" cy="22273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69D37D7-A99E-F7AD-D6AD-140310E7A22B}"/>
              </a:ext>
            </a:extLst>
          </p:cNvPr>
          <p:cNvGrpSpPr/>
          <p:nvPr/>
        </p:nvGrpSpPr>
        <p:grpSpPr>
          <a:xfrm>
            <a:off x="2882084" y="620448"/>
            <a:ext cx="6426039" cy="5639675"/>
            <a:chOff x="2882084" y="620448"/>
            <a:chExt cx="6426039" cy="5639675"/>
          </a:xfrm>
        </p:grpSpPr>
        <p:cxnSp>
          <p:nvCxnSpPr>
            <p:cNvPr id="3" name="Straight Arrow Connector 2">
              <a:extLst>
                <a:ext uri="{FF2B5EF4-FFF2-40B4-BE49-F238E27FC236}">
                  <a16:creationId xmlns:a16="http://schemas.microsoft.com/office/drawing/2014/main" id="{7F19F16D-0BEB-CEC5-85FB-E7EAB6C31B2A}"/>
                </a:ext>
              </a:extLst>
            </p:cNvPr>
            <p:cNvCxnSpPr>
              <a:stCxn id="9" idx="2"/>
            </p:cNvCxnSpPr>
            <p:nvPr/>
          </p:nvCxnSpPr>
          <p:spPr>
            <a:xfrm flipH="1" flipV="1">
              <a:off x="5814646" y="725453"/>
              <a:ext cx="3493477" cy="388241"/>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3622F203-798C-5552-51C4-CE937AB2C05B}"/>
                </a:ext>
              </a:extLst>
            </p:cNvPr>
            <p:cNvCxnSpPr>
              <a:cxnSpLocks/>
              <a:endCxn id="10" idx="0"/>
            </p:cNvCxnSpPr>
            <p:nvPr/>
          </p:nvCxnSpPr>
          <p:spPr>
            <a:xfrm flipH="1">
              <a:off x="2882084" y="620448"/>
              <a:ext cx="4691024" cy="5639675"/>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84CBEE65-E01B-CFE9-F5A0-C929B8164C10}"/>
                </a:ext>
              </a:extLst>
            </p:cNvPr>
            <p:cNvCxnSpPr>
              <a:cxnSpLocks/>
            </p:cNvCxnSpPr>
            <p:nvPr/>
          </p:nvCxnSpPr>
          <p:spPr>
            <a:xfrm>
              <a:off x="3598985" y="725453"/>
              <a:ext cx="2649415" cy="2826639"/>
            </a:xfrm>
            <a:prstGeom prst="straightConnector1">
              <a:avLst/>
            </a:prstGeom>
            <a:ln w="76200">
              <a:solidFill>
                <a:srgbClr val="FF0000"/>
              </a:solidFill>
              <a:prstDash val="sysDot"/>
              <a:headEnd type="triangle"/>
              <a:tailEnd type="triangle"/>
            </a:ln>
          </p:spPr>
          <p:style>
            <a:lnRef idx="1">
              <a:schemeClr val="dk1"/>
            </a:lnRef>
            <a:fillRef idx="0">
              <a:schemeClr val="dk1"/>
            </a:fillRef>
            <a:effectRef idx="0">
              <a:schemeClr val="dk1"/>
            </a:effectRef>
            <a:fontRef idx="minor">
              <a:schemeClr val="tx1"/>
            </a:fontRef>
          </p:style>
        </p:cxnSp>
      </p:grpSp>
      <p:sp>
        <p:nvSpPr>
          <p:cNvPr id="2" name="TextBox 1">
            <a:extLst>
              <a:ext uri="{FF2B5EF4-FFF2-40B4-BE49-F238E27FC236}">
                <a16:creationId xmlns:a16="http://schemas.microsoft.com/office/drawing/2014/main" id="{E44BA621-A202-93E0-6012-FBD29274D91E}"/>
              </a:ext>
            </a:extLst>
          </p:cNvPr>
          <p:cNvSpPr txBox="1"/>
          <p:nvPr/>
        </p:nvSpPr>
        <p:spPr>
          <a:xfrm>
            <a:off x="3201970" y="769705"/>
            <a:ext cx="5788056"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was in </a:t>
            </a:r>
            <a:r>
              <a:rPr lang="en-US" sz="2800" dirty="0">
                <a:solidFill>
                  <a:schemeClr val="accent1">
                    <a:lumMod val="75000"/>
                  </a:schemeClr>
                </a:solidFill>
                <a:latin typeface="Helvetica" pitchFamily="2" charset="0"/>
              </a:rPr>
              <a:t>Rochester</a:t>
            </a:r>
            <a:r>
              <a:rPr lang="en-US" sz="2800" dirty="0">
                <a:latin typeface="Helvetica" pitchFamily="2" charset="0"/>
              </a:rPr>
              <a:t> yesterday.</a:t>
            </a:r>
          </a:p>
        </p:txBody>
      </p:sp>
      <p:sp>
        <p:nvSpPr>
          <p:cNvPr id="6" name="TextBox 5">
            <a:extLst>
              <a:ext uri="{FF2B5EF4-FFF2-40B4-BE49-F238E27FC236}">
                <a16:creationId xmlns:a16="http://schemas.microsoft.com/office/drawing/2014/main" id="{0B147878-39CD-8366-C38C-2EF146F0D997}"/>
              </a:ext>
            </a:extLst>
          </p:cNvPr>
          <p:cNvSpPr txBox="1"/>
          <p:nvPr/>
        </p:nvSpPr>
        <p:spPr>
          <a:xfrm>
            <a:off x="3574286" y="1381391"/>
            <a:ext cx="5043424"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was in </a:t>
            </a:r>
            <a:r>
              <a:rPr lang="en-US" sz="2800" dirty="0">
                <a:solidFill>
                  <a:schemeClr val="accent2">
                    <a:lumMod val="75000"/>
                  </a:schemeClr>
                </a:solidFill>
                <a:latin typeface="Helvetica" pitchFamily="2" charset="0"/>
              </a:rPr>
              <a:t>Austin</a:t>
            </a:r>
            <a:r>
              <a:rPr lang="en-US" sz="2800" dirty="0">
                <a:latin typeface="Helvetica" pitchFamily="2" charset="0"/>
              </a:rPr>
              <a:t> yesterday.</a:t>
            </a:r>
          </a:p>
        </p:txBody>
      </p:sp>
      <p:sp>
        <p:nvSpPr>
          <p:cNvPr id="7" name="TextBox 6">
            <a:extLst>
              <a:ext uri="{FF2B5EF4-FFF2-40B4-BE49-F238E27FC236}">
                <a16:creationId xmlns:a16="http://schemas.microsoft.com/office/drawing/2014/main" id="{46D2ADBC-AAE2-72F8-AAFF-5DE54CCA16FE}"/>
              </a:ext>
            </a:extLst>
          </p:cNvPr>
          <p:cNvSpPr txBox="1"/>
          <p:nvPr/>
        </p:nvSpPr>
        <p:spPr>
          <a:xfrm>
            <a:off x="2130775" y="1981508"/>
            <a:ext cx="7930445"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was in </a:t>
            </a:r>
            <a:r>
              <a:rPr lang="en-US" sz="2800" dirty="0">
                <a:solidFill>
                  <a:schemeClr val="accent1">
                    <a:lumMod val="75000"/>
                  </a:schemeClr>
                </a:solidFill>
                <a:latin typeface="Helvetica" pitchFamily="2" charset="0"/>
              </a:rPr>
              <a:t>Rochester</a:t>
            </a:r>
            <a:r>
              <a:rPr lang="en-US" sz="2800" dirty="0">
                <a:latin typeface="Helvetica" pitchFamily="2" charset="0"/>
              </a:rPr>
              <a:t> before he was in </a:t>
            </a:r>
            <a:r>
              <a:rPr lang="en-US" sz="2800" dirty="0">
                <a:solidFill>
                  <a:schemeClr val="accent2">
                    <a:lumMod val="75000"/>
                  </a:schemeClr>
                </a:solidFill>
                <a:latin typeface="Helvetica" pitchFamily="2" charset="0"/>
              </a:rPr>
              <a:t>Austin</a:t>
            </a:r>
            <a:r>
              <a:rPr lang="en-US" sz="2800" dirty="0">
                <a:latin typeface="Helvetica" pitchFamily="2" charset="0"/>
              </a:rPr>
              <a:t>. </a:t>
            </a:r>
          </a:p>
        </p:txBody>
      </p:sp>
      <p:sp>
        <p:nvSpPr>
          <p:cNvPr id="13" name="TextBox 12">
            <a:extLst>
              <a:ext uri="{FF2B5EF4-FFF2-40B4-BE49-F238E27FC236}">
                <a16:creationId xmlns:a16="http://schemas.microsoft.com/office/drawing/2014/main" id="{68A334C0-7432-E40A-6A1F-B6E53FE317E1}"/>
              </a:ext>
            </a:extLst>
          </p:cNvPr>
          <p:cNvSpPr txBox="1"/>
          <p:nvPr/>
        </p:nvSpPr>
        <p:spPr>
          <a:xfrm>
            <a:off x="1743805" y="2598010"/>
            <a:ext cx="8704383"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changed location over the course of the </a:t>
            </a:r>
            <a:r>
              <a:rPr lang="en-US" sz="2800" dirty="0">
                <a:solidFill>
                  <a:schemeClr val="accent4">
                    <a:lumMod val="75000"/>
                  </a:schemeClr>
                </a:solidFill>
                <a:latin typeface="Helvetica" pitchFamily="2" charset="0"/>
              </a:rPr>
              <a:t>travel</a:t>
            </a:r>
            <a:r>
              <a:rPr lang="en-US" sz="2800" dirty="0">
                <a:latin typeface="Helvetica" pitchFamily="2" charset="0"/>
              </a:rPr>
              <a:t>. </a:t>
            </a:r>
          </a:p>
        </p:txBody>
      </p:sp>
    </p:spTree>
    <p:extLst>
      <p:ext uri="{BB962C8B-B14F-4D97-AF65-F5344CB8AC3E}">
        <p14:creationId xmlns:p14="http://schemas.microsoft.com/office/powerpoint/2010/main" val="15860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Develop more targeted inference templates using more concrete ontologies.</a:t>
            </a:r>
          </a:p>
        </p:txBody>
      </p:sp>
    </p:spTree>
    <p:extLst>
      <p:ext uri="{BB962C8B-B14F-4D97-AF65-F5344CB8AC3E}">
        <p14:creationId xmlns:p14="http://schemas.microsoft.com/office/powerpoint/2010/main" val="5802664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Box 130">
            <a:extLst>
              <a:ext uri="{FF2B5EF4-FFF2-40B4-BE49-F238E27FC236}">
                <a16:creationId xmlns:a16="http://schemas.microsoft.com/office/drawing/2014/main" id="{2F1BCE03-2C2D-9441-DA00-F989B7540D8D}"/>
              </a:ext>
            </a:extLst>
          </p:cNvPr>
          <p:cNvSpPr txBox="1"/>
          <p:nvPr/>
        </p:nvSpPr>
        <p:spPr>
          <a:xfrm>
            <a:off x="855785" y="536448"/>
            <a:ext cx="3484567" cy="584775"/>
          </a:xfrm>
          <a:prstGeom prst="rect">
            <a:avLst/>
          </a:prstGeom>
          <a:noFill/>
        </p:spPr>
        <p:txBody>
          <a:bodyPr wrap="square" rtlCol="0">
            <a:spAutoFit/>
          </a:bodyPr>
          <a:lstStyle/>
          <a:p>
            <a:r>
              <a:rPr lang="en-US" sz="3200" b="1" dirty="0" err="1">
                <a:latin typeface="Helvetica" pitchFamily="2" charset="0"/>
                <a:cs typeface="Consolas" panose="020B0609020204030204" pitchFamily="49" charset="0"/>
              </a:rPr>
              <a:t>FrameNet</a:t>
            </a:r>
            <a:r>
              <a:rPr lang="en-US" sz="3200" dirty="0">
                <a:latin typeface="Helvetica" pitchFamily="2" charset="0"/>
                <a:cs typeface="Consolas" panose="020B0609020204030204" pitchFamily="49" charset="0"/>
              </a:rPr>
              <a:t> </a:t>
            </a:r>
            <a:r>
              <a:rPr lang="en-US" sz="1200" dirty="0">
                <a:latin typeface="Helvetica" pitchFamily="2" charset="0"/>
                <a:cs typeface="Consolas" panose="020B0609020204030204" pitchFamily="49" charset="0"/>
                <a:hlinkClick r:id="rId2"/>
              </a:rPr>
              <a:t>Baker et al. 1998</a:t>
            </a:r>
            <a:endParaRPr lang="en-US" sz="1200" dirty="0">
              <a:latin typeface="Helvetica" pitchFamily="2" charset="0"/>
              <a:cs typeface="Consolas" panose="020B0609020204030204" pitchFamily="49" charset="0"/>
            </a:endParaRPr>
          </a:p>
        </p:txBody>
      </p:sp>
      <p:cxnSp>
        <p:nvCxnSpPr>
          <p:cNvPr id="15" name="Straight Arrow Connector 14">
            <a:extLst>
              <a:ext uri="{FF2B5EF4-FFF2-40B4-BE49-F238E27FC236}">
                <a16:creationId xmlns:a16="http://schemas.microsoft.com/office/drawing/2014/main" id="{9EA5CBDF-0C02-F561-4231-AD4D41308919}"/>
              </a:ext>
            </a:extLst>
          </p:cNvPr>
          <p:cNvCxnSpPr>
            <a:cxnSpLocks/>
            <a:stCxn id="3" idx="2"/>
            <a:endCxn id="12" idx="0"/>
          </p:cNvCxnSpPr>
          <p:nvPr/>
        </p:nvCxnSpPr>
        <p:spPr>
          <a:xfrm>
            <a:off x="1586051" y="3062340"/>
            <a:ext cx="0" cy="57835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F1FA0FE-1B5B-604E-6A0D-A46583AB8508}"/>
              </a:ext>
            </a:extLst>
          </p:cNvPr>
          <p:cNvSpPr txBox="1"/>
          <p:nvPr/>
        </p:nvSpPr>
        <p:spPr>
          <a:xfrm>
            <a:off x="2051539" y="165295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Employment_scenario</a:t>
            </a:r>
            <a:endParaRPr lang="en-US" sz="1400" dirty="0">
              <a:latin typeface="Consolas" panose="020B0609020204030204" pitchFamily="49" charset="0"/>
              <a:cs typeface="Consolas" panose="020B0609020204030204" pitchFamily="49" charset="0"/>
            </a:endParaRPr>
          </a:p>
        </p:txBody>
      </p:sp>
      <p:sp>
        <p:nvSpPr>
          <p:cNvPr id="3" name="TextBox 2">
            <a:extLst>
              <a:ext uri="{FF2B5EF4-FFF2-40B4-BE49-F238E27FC236}">
                <a16:creationId xmlns:a16="http://schemas.microsoft.com/office/drawing/2014/main" id="{B00A252B-9DB9-9E5A-4704-95B04672680D}"/>
              </a:ext>
            </a:extLst>
          </p:cNvPr>
          <p:cNvSpPr txBox="1"/>
          <p:nvPr/>
        </p:nvSpPr>
        <p:spPr>
          <a:xfrm>
            <a:off x="548558" y="275456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Employment_start</a:t>
            </a:r>
            <a:endParaRPr lang="en-US" sz="1400" dirty="0">
              <a:latin typeface="Consolas" panose="020B0609020204030204" pitchFamily="49" charset="0"/>
              <a:cs typeface="Consolas" panose="020B0609020204030204" pitchFamily="49" charset="0"/>
            </a:endParaRPr>
          </a:p>
        </p:txBody>
      </p:sp>
      <p:cxnSp>
        <p:nvCxnSpPr>
          <p:cNvPr id="5" name="Straight Arrow Connector 4">
            <a:extLst>
              <a:ext uri="{FF2B5EF4-FFF2-40B4-BE49-F238E27FC236}">
                <a16:creationId xmlns:a16="http://schemas.microsoft.com/office/drawing/2014/main" id="{39595731-E204-5A75-8EC9-CDE27F9D2C8F}"/>
              </a:ext>
            </a:extLst>
          </p:cNvPr>
          <p:cNvCxnSpPr>
            <a:stCxn id="2" idx="2"/>
            <a:endCxn id="3" idx="0"/>
          </p:cNvCxnSpPr>
          <p:nvPr/>
        </p:nvCxnSpPr>
        <p:spPr>
          <a:xfrm flipH="1">
            <a:off x="1586051" y="1960729"/>
            <a:ext cx="1502981" cy="7938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AAC5603-5296-1546-BF43-C45382A0FC48}"/>
              </a:ext>
            </a:extLst>
          </p:cNvPr>
          <p:cNvSpPr txBox="1"/>
          <p:nvPr/>
        </p:nvSpPr>
        <p:spPr>
          <a:xfrm rot="1324314">
            <a:off x="1705206" y="2258644"/>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sp>
        <p:nvSpPr>
          <p:cNvPr id="10" name="TextBox 9">
            <a:extLst>
              <a:ext uri="{FF2B5EF4-FFF2-40B4-BE49-F238E27FC236}">
                <a16:creationId xmlns:a16="http://schemas.microsoft.com/office/drawing/2014/main" id="{10381760-82E8-B0E0-C95B-C2477286F33F}"/>
              </a:ext>
            </a:extLst>
          </p:cNvPr>
          <p:cNvSpPr txBox="1"/>
          <p:nvPr/>
        </p:nvSpPr>
        <p:spPr>
          <a:xfrm>
            <a:off x="2665998" y="275456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Employment_continue</a:t>
            </a:r>
            <a:endParaRPr lang="en-US" sz="1400" dirty="0">
              <a:latin typeface="Consolas" panose="020B0609020204030204" pitchFamily="49" charset="0"/>
              <a:cs typeface="Consolas" panose="020B0609020204030204" pitchFamily="49" charset="0"/>
            </a:endParaRPr>
          </a:p>
        </p:txBody>
      </p:sp>
      <p:sp>
        <p:nvSpPr>
          <p:cNvPr id="11" name="TextBox 10">
            <a:extLst>
              <a:ext uri="{FF2B5EF4-FFF2-40B4-BE49-F238E27FC236}">
                <a16:creationId xmlns:a16="http://schemas.microsoft.com/office/drawing/2014/main" id="{3EDE52B5-9DA0-6351-C20C-2196579A3055}"/>
              </a:ext>
            </a:extLst>
          </p:cNvPr>
          <p:cNvSpPr txBox="1"/>
          <p:nvPr/>
        </p:nvSpPr>
        <p:spPr>
          <a:xfrm>
            <a:off x="4740983" y="275456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Employment_end</a:t>
            </a:r>
            <a:endParaRPr lang="en-US" sz="1400" dirty="0">
              <a:latin typeface="Consolas" panose="020B0609020204030204" pitchFamily="49" charset="0"/>
              <a:cs typeface="Consolas" panose="020B0609020204030204" pitchFamily="49" charset="0"/>
            </a:endParaRPr>
          </a:p>
        </p:txBody>
      </p:sp>
      <p:sp>
        <p:nvSpPr>
          <p:cNvPr id="12" name="TextBox 11">
            <a:extLst>
              <a:ext uri="{FF2B5EF4-FFF2-40B4-BE49-F238E27FC236}">
                <a16:creationId xmlns:a16="http://schemas.microsoft.com/office/drawing/2014/main" id="{0A86B328-94A8-2278-D14A-F1170CC25F7D}"/>
              </a:ext>
            </a:extLst>
          </p:cNvPr>
          <p:cNvSpPr txBox="1"/>
          <p:nvPr/>
        </p:nvSpPr>
        <p:spPr>
          <a:xfrm>
            <a:off x="548558" y="3640691"/>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Get_a_job</a:t>
            </a:r>
            <a:endParaRPr lang="en-US" sz="1400" dirty="0">
              <a:latin typeface="Consolas" panose="020B0609020204030204" pitchFamily="49" charset="0"/>
              <a:cs typeface="Consolas" panose="020B0609020204030204" pitchFamily="49" charset="0"/>
            </a:endParaRPr>
          </a:p>
        </p:txBody>
      </p:sp>
      <p:sp>
        <p:nvSpPr>
          <p:cNvPr id="13" name="TextBox 12">
            <a:extLst>
              <a:ext uri="{FF2B5EF4-FFF2-40B4-BE49-F238E27FC236}">
                <a16:creationId xmlns:a16="http://schemas.microsoft.com/office/drawing/2014/main" id="{156D5A02-6EDB-2C52-AF52-03E4FFD31D13}"/>
              </a:ext>
            </a:extLst>
          </p:cNvPr>
          <p:cNvSpPr txBox="1"/>
          <p:nvPr/>
        </p:nvSpPr>
        <p:spPr>
          <a:xfrm>
            <a:off x="2623543" y="3660443"/>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Being_employed</a:t>
            </a:r>
            <a:endParaRPr lang="en-US" sz="1400" dirty="0">
              <a:latin typeface="Consolas" panose="020B0609020204030204" pitchFamily="49" charset="0"/>
              <a:cs typeface="Consolas" panose="020B0609020204030204" pitchFamily="49" charset="0"/>
            </a:endParaRPr>
          </a:p>
        </p:txBody>
      </p:sp>
      <p:sp>
        <p:nvSpPr>
          <p:cNvPr id="14" name="TextBox 13">
            <a:extLst>
              <a:ext uri="{FF2B5EF4-FFF2-40B4-BE49-F238E27FC236}">
                <a16:creationId xmlns:a16="http://schemas.microsoft.com/office/drawing/2014/main" id="{0CCC72B8-FA90-202D-9555-025C65363A80}"/>
              </a:ext>
            </a:extLst>
          </p:cNvPr>
          <p:cNvSpPr txBox="1"/>
          <p:nvPr/>
        </p:nvSpPr>
        <p:spPr>
          <a:xfrm>
            <a:off x="4740982" y="3660443"/>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Quitting</a:t>
            </a:r>
          </a:p>
        </p:txBody>
      </p:sp>
      <p:sp>
        <p:nvSpPr>
          <p:cNvPr id="16" name="TextBox 15">
            <a:extLst>
              <a:ext uri="{FF2B5EF4-FFF2-40B4-BE49-F238E27FC236}">
                <a16:creationId xmlns:a16="http://schemas.microsoft.com/office/drawing/2014/main" id="{CCCD6673-2D94-AFCC-885F-5EBAB717CE6F}"/>
              </a:ext>
            </a:extLst>
          </p:cNvPr>
          <p:cNvSpPr txBox="1"/>
          <p:nvPr/>
        </p:nvSpPr>
        <p:spPr>
          <a:xfrm>
            <a:off x="649125" y="3189570"/>
            <a:ext cx="1425853" cy="276999"/>
          </a:xfrm>
          <a:prstGeom prst="rect">
            <a:avLst/>
          </a:prstGeom>
          <a:solidFill>
            <a:schemeClr val="bg1"/>
          </a:solidFill>
        </p:spPr>
        <p:txBody>
          <a:bodyPr wrap="square" rtlCol="0">
            <a:spAutoFit/>
          </a:bodyPr>
          <a:lstStyle/>
          <a:p>
            <a:pPr algn="ctr"/>
            <a:r>
              <a:rPr lang="en-US" sz="1200" dirty="0">
                <a:solidFill>
                  <a:schemeClr val="accent6">
                    <a:lumMod val="75000"/>
                  </a:schemeClr>
                </a:solidFill>
                <a:latin typeface="Consolas" panose="020B0609020204030204" pitchFamily="49" charset="0"/>
                <a:cs typeface="Consolas" panose="020B0609020204030204" pitchFamily="49" charset="0"/>
              </a:rPr>
              <a:t>perspective on</a:t>
            </a:r>
          </a:p>
        </p:txBody>
      </p:sp>
      <p:cxnSp>
        <p:nvCxnSpPr>
          <p:cNvPr id="26" name="Curved Connector 25">
            <a:extLst>
              <a:ext uri="{FF2B5EF4-FFF2-40B4-BE49-F238E27FC236}">
                <a16:creationId xmlns:a16="http://schemas.microsoft.com/office/drawing/2014/main" id="{C261EA84-F978-83FE-7BF3-14086D8CB478}"/>
              </a:ext>
            </a:extLst>
          </p:cNvPr>
          <p:cNvCxnSpPr>
            <a:stCxn id="12" idx="2"/>
            <a:endCxn id="13" idx="2"/>
          </p:cNvCxnSpPr>
          <p:nvPr/>
        </p:nvCxnSpPr>
        <p:spPr>
          <a:xfrm rot="16200000" flipH="1">
            <a:off x="2613667" y="2920851"/>
            <a:ext cx="19752" cy="2074985"/>
          </a:xfrm>
          <a:prstGeom prst="curvedConnector3">
            <a:avLst>
              <a:gd name="adj1" fmla="val 2088270"/>
            </a:avLst>
          </a:prstGeom>
          <a:ln w="38100">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50CF1504-6EA2-9390-C0BF-C0645F14C23D}"/>
              </a:ext>
            </a:extLst>
          </p:cNvPr>
          <p:cNvCxnSpPr>
            <a:cxnSpLocks/>
            <a:stCxn id="13" idx="2"/>
            <a:endCxn id="14" idx="2"/>
          </p:cNvCxnSpPr>
          <p:nvPr/>
        </p:nvCxnSpPr>
        <p:spPr>
          <a:xfrm rot="16200000" flipH="1">
            <a:off x="4719755" y="2909500"/>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C468268C-6551-B4EC-E8E3-3FF8E898C4DD}"/>
              </a:ext>
            </a:extLst>
          </p:cNvPr>
          <p:cNvSpPr txBox="1"/>
          <p:nvPr/>
        </p:nvSpPr>
        <p:spPr>
          <a:xfrm rot="19294710">
            <a:off x="2028033" y="4232944"/>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33" name="TextBox 32">
            <a:extLst>
              <a:ext uri="{FF2B5EF4-FFF2-40B4-BE49-F238E27FC236}">
                <a16:creationId xmlns:a16="http://schemas.microsoft.com/office/drawing/2014/main" id="{E8B68FCF-3761-72ED-506F-7389D40EE63E}"/>
              </a:ext>
            </a:extLst>
          </p:cNvPr>
          <p:cNvSpPr txBox="1"/>
          <p:nvPr/>
        </p:nvSpPr>
        <p:spPr>
          <a:xfrm rot="19317532">
            <a:off x="4216504" y="4232812"/>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cxnSp>
        <p:nvCxnSpPr>
          <p:cNvPr id="34" name="Curved Connector 33">
            <a:extLst>
              <a:ext uri="{FF2B5EF4-FFF2-40B4-BE49-F238E27FC236}">
                <a16:creationId xmlns:a16="http://schemas.microsoft.com/office/drawing/2014/main" id="{83467E23-DEC9-1271-0E89-598DA4479AA1}"/>
              </a:ext>
            </a:extLst>
          </p:cNvPr>
          <p:cNvCxnSpPr>
            <a:cxnSpLocks/>
            <a:stCxn id="3" idx="2"/>
            <a:endCxn id="10" idx="2"/>
          </p:cNvCxnSpPr>
          <p:nvPr/>
        </p:nvCxnSpPr>
        <p:spPr>
          <a:xfrm rot="16200000" flipH="1">
            <a:off x="2644771" y="2003620"/>
            <a:ext cx="12700" cy="2117440"/>
          </a:xfrm>
          <a:prstGeom prst="curvedConnector3">
            <a:avLst>
              <a:gd name="adj1" fmla="val 180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35" name="Curved Connector 34">
            <a:extLst>
              <a:ext uri="{FF2B5EF4-FFF2-40B4-BE49-F238E27FC236}">
                <a16:creationId xmlns:a16="http://schemas.microsoft.com/office/drawing/2014/main" id="{7901797E-2B42-F3FC-7629-B023A8F223B5}"/>
              </a:ext>
            </a:extLst>
          </p:cNvPr>
          <p:cNvCxnSpPr>
            <a:cxnSpLocks/>
          </p:cNvCxnSpPr>
          <p:nvPr/>
        </p:nvCxnSpPr>
        <p:spPr>
          <a:xfrm rot="16200000" flipH="1">
            <a:off x="4984542" y="2064950"/>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62AF016-A693-608D-DAFA-2EBEF1DC49EB}"/>
              </a:ext>
            </a:extLst>
          </p:cNvPr>
          <p:cNvSpPr txBox="1"/>
          <p:nvPr/>
        </p:nvSpPr>
        <p:spPr>
          <a:xfrm rot="19294710">
            <a:off x="2093927" y="3311882"/>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37" name="TextBox 36">
            <a:extLst>
              <a:ext uri="{FF2B5EF4-FFF2-40B4-BE49-F238E27FC236}">
                <a16:creationId xmlns:a16="http://schemas.microsoft.com/office/drawing/2014/main" id="{5326918E-3139-D3A3-0E11-061864EF52B6}"/>
              </a:ext>
            </a:extLst>
          </p:cNvPr>
          <p:cNvSpPr txBox="1"/>
          <p:nvPr/>
        </p:nvSpPr>
        <p:spPr>
          <a:xfrm rot="19317532">
            <a:off x="4481291" y="3295553"/>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42" name="TextBox 41">
            <a:extLst>
              <a:ext uri="{FF2B5EF4-FFF2-40B4-BE49-F238E27FC236}">
                <a16:creationId xmlns:a16="http://schemas.microsoft.com/office/drawing/2014/main" id="{6E8260CA-EC41-DBF5-A067-68E3D816FA53}"/>
              </a:ext>
            </a:extLst>
          </p:cNvPr>
          <p:cNvSpPr txBox="1"/>
          <p:nvPr/>
        </p:nvSpPr>
        <p:spPr>
          <a:xfrm>
            <a:off x="7430426" y="2754562"/>
            <a:ext cx="2074985"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Employer_scenario</a:t>
            </a:r>
            <a:endParaRPr lang="en-US" sz="1400" dirty="0">
              <a:latin typeface="Consolas" panose="020B0609020204030204" pitchFamily="49" charset="0"/>
              <a:cs typeface="Consolas" panose="020B0609020204030204" pitchFamily="49" charset="0"/>
            </a:endParaRPr>
          </a:p>
        </p:txBody>
      </p:sp>
      <p:cxnSp>
        <p:nvCxnSpPr>
          <p:cNvPr id="43" name="Straight Arrow Connector 42">
            <a:extLst>
              <a:ext uri="{FF2B5EF4-FFF2-40B4-BE49-F238E27FC236}">
                <a16:creationId xmlns:a16="http://schemas.microsoft.com/office/drawing/2014/main" id="{77A8F0A5-8C66-AAEF-AF87-6AE720949A32}"/>
              </a:ext>
            </a:extLst>
          </p:cNvPr>
          <p:cNvCxnSpPr>
            <a:cxnSpLocks/>
            <a:stCxn id="2" idx="2"/>
            <a:endCxn id="42" idx="0"/>
          </p:cNvCxnSpPr>
          <p:nvPr/>
        </p:nvCxnSpPr>
        <p:spPr>
          <a:xfrm>
            <a:off x="3089032" y="1960729"/>
            <a:ext cx="5378887" cy="79383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551F8231-20AF-06D7-FDBA-A1569BDD28BD}"/>
              </a:ext>
            </a:extLst>
          </p:cNvPr>
          <p:cNvSpPr txBox="1"/>
          <p:nvPr/>
        </p:nvSpPr>
        <p:spPr>
          <a:xfrm rot="20107464">
            <a:off x="4670147" y="2145305"/>
            <a:ext cx="1425853" cy="276999"/>
          </a:xfrm>
          <a:prstGeom prst="rect">
            <a:avLst/>
          </a:prstGeom>
          <a:solidFill>
            <a:schemeClr val="bg1"/>
          </a:solidFill>
        </p:spPr>
        <p:txBody>
          <a:bodyPr wrap="square" rtlCol="0">
            <a:spAutoFit/>
          </a:bodyPr>
          <a:lstStyle/>
          <a:p>
            <a:pPr algn="ctr"/>
            <a:r>
              <a:rPr lang="en-US" sz="1200" dirty="0">
                <a:solidFill>
                  <a:schemeClr val="accent6">
                    <a:lumMod val="75000"/>
                  </a:schemeClr>
                </a:solidFill>
                <a:latin typeface="Consolas" panose="020B0609020204030204" pitchFamily="49" charset="0"/>
                <a:cs typeface="Consolas" panose="020B0609020204030204" pitchFamily="49" charset="0"/>
              </a:rPr>
              <a:t>perspective on</a:t>
            </a:r>
          </a:p>
        </p:txBody>
      </p:sp>
      <p:sp>
        <p:nvSpPr>
          <p:cNvPr id="48" name="TextBox 47">
            <a:extLst>
              <a:ext uri="{FF2B5EF4-FFF2-40B4-BE49-F238E27FC236}">
                <a16:creationId xmlns:a16="http://schemas.microsoft.com/office/drawing/2014/main" id="{E6E7A043-676F-8F02-EC44-DD2A3018B89A}"/>
              </a:ext>
            </a:extLst>
          </p:cNvPr>
          <p:cNvSpPr txBox="1"/>
          <p:nvPr/>
        </p:nvSpPr>
        <p:spPr>
          <a:xfrm>
            <a:off x="5149700" y="5448701"/>
            <a:ext cx="966367"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Hiring</a:t>
            </a:r>
          </a:p>
        </p:txBody>
      </p:sp>
      <p:sp>
        <p:nvSpPr>
          <p:cNvPr id="49" name="TextBox 48">
            <a:extLst>
              <a:ext uri="{FF2B5EF4-FFF2-40B4-BE49-F238E27FC236}">
                <a16:creationId xmlns:a16="http://schemas.microsoft.com/office/drawing/2014/main" id="{7E9DDC14-572E-046A-125E-7C8A6168168D}"/>
              </a:ext>
            </a:extLst>
          </p:cNvPr>
          <p:cNvSpPr txBox="1"/>
          <p:nvPr/>
        </p:nvSpPr>
        <p:spPr>
          <a:xfrm>
            <a:off x="6579184" y="5442351"/>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Employing</a:t>
            </a:r>
          </a:p>
        </p:txBody>
      </p:sp>
      <p:sp>
        <p:nvSpPr>
          <p:cNvPr id="50" name="TextBox 49">
            <a:extLst>
              <a:ext uri="{FF2B5EF4-FFF2-40B4-BE49-F238E27FC236}">
                <a16:creationId xmlns:a16="http://schemas.microsoft.com/office/drawing/2014/main" id="{92DA5F58-8DCB-DE5D-B98D-548F8C3ADF74}"/>
              </a:ext>
            </a:extLst>
          </p:cNvPr>
          <p:cNvSpPr txBox="1"/>
          <p:nvPr/>
        </p:nvSpPr>
        <p:spPr>
          <a:xfrm>
            <a:off x="8696623" y="5442351"/>
            <a:ext cx="2074985" cy="307777"/>
          </a:xfrm>
          <a:prstGeom prst="rect">
            <a:avLst/>
          </a:prstGeom>
          <a:noFill/>
        </p:spPr>
        <p:txBody>
          <a:bodyPr wrap="square" rtlCol="0">
            <a:spAutoFit/>
          </a:bodyPr>
          <a:lstStyle/>
          <a:p>
            <a:pPr algn="ctr"/>
            <a:r>
              <a:rPr lang="en-US" sz="1400" dirty="0">
                <a:latin typeface="Consolas" panose="020B0609020204030204" pitchFamily="49" charset="0"/>
                <a:cs typeface="Consolas" panose="020B0609020204030204" pitchFamily="49" charset="0"/>
              </a:rPr>
              <a:t>Firing</a:t>
            </a:r>
          </a:p>
        </p:txBody>
      </p:sp>
      <p:cxnSp>
        <p:nvCxnSpPr>
          <p:cNvPr id="51" name="Curved Connector 50">
            <a:extLst>
              <a:ext uri="{FF2B5EF4-FFF2-40B4-BE49-F238E27FC236}">
                <a16:creationId xmlns:a16="http://schemas.microsoft.com/office/drawing/2014/main" id="{0B4DE679-4419-1532-EDF9-3C7DDE1BD95F}"/>
              </a:ext>
            </a:extLst>
          </p:cNvPr>
          <p:cNvCxnSpPr>
            <a:cxnSpLocks/>
            <a:stCxn id="48" idx="2"/>
            <a:endCxn id="49" idx="2"/>
          </p:cNvCxnSpPr>
          <p:nvPr/>
        </p:nvCxnSpPr>
        <p:spPr>
          <a:xfrm rot="5400000" flipH="1" flipV="1">
            <a:off x="6621605" y="4761406"/>
            <a:ext cx="6350" cy="1983793"/>
          </a:xfrm>
          <a:prstGeom prst="curvedConnector3">
            <a:avLst>
              <a:gd name="adj1" fmla="val -360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Curved Connector 51">
            <a:extLst>
              <a:ext uri="{FF2B5EF4-FFF2-40B4-BE49-F238E27FC236}">
                <a16:creationId xmlns:a16="http://schemas.microsoft.com/office/drawing/2014/main" id="{96C9352A-3F23-93DC-25E3-E692CEDBD95C}"/>
              </a:ext>
            </a:extLst>
          </p:cNvPr>
          <p:cNvCxnSpPr>
            <a:cxnSpLocks/>
            <a:stCxn id="49" idx="2"/>
            <a:endCxn id="50" idx="2"/>
          </p:cNvCxnSpPr>
          <p:nvPr/>
        </p:nvCxnSpPr>
        <p:spPr>
          <a:xfrm rot="16200000" flipH="1">
            <a:off x="8675396" y="4691408"/>
            <a:ext cx="12700" cy="2117439"/>
          </a:xfrm>
          <a:prstGeom prst="curvedConnector3">
            <a:avLst>
              <a:gd name="adj1" fmla="val 3000000"/>
            </a:avLst>
          </a:prstGeom>
          <a:ln w="38100">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986D6E74-E2B9-DCB8-4A70-B1B7B0D62C9D}"/>
              </a:ext>
            </a:extLst>
          </p:cNvPr>
          <p:cNvSpPr txBox="1"/>
          <p:nvPr/>
        </p:nvSpPr>
        <p:spPr>
          <a:xfrm rot="19294710">
            <a:off x="5983674" y="6014852"/>
            <a:ext cx="1012058"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sp>
        <p:nvSpPr>
          <p:cNvPr id="54" name="TextBox 53">
            <a:extLst>
              <a:ext uri="{FF2B5EF4-FFF2-40B4-BE49-F238E27FC236}">
                <a16:creationId xmlns:a16="http://schemas.microsoft.com/office/drawing/2014/main" id="{5A1D7831-D65B-1315-08A5-E36A6DC43404}"/>
              </a:ext>
            </a:extLst>
          </p:cNvPr>
          <p:cNvSpPr txBox="1"/>
          <p:nvPr/>
        </p:nvSpPr>
        <p:spPr>
          <a:xfrm rot="19317532">
            <a:off x="8172145" y="6014720"/>
            <a:ext cx="1019201" cy="276999"/>
          </a:xfrm>
          <a:prstGeom prst="rect">
            <a:avLst/>
          </a:prstGeom>
          <a:solidFill>
            <a:schemeClr val="bg1"/>
          </a:solidFill>
        </p:spPr>
        <p:txBody>
          <a:bodyPr wrap="square" rtlCol="0">
            <a:spAutoFit/>
          </a:bodyPr>
          <a:lstStyle/>
          <a:p>
            <a:pPr algn="ctr"/>
            <a:r>
              <a:rPr lang="en-US" sz="1200" dirty="0">
                <a:solidFill>
                  <a:schemeClr val="accent2">
                    <a:lumMod val="75000"/>
                  </a:schemeClr>
                </a:solidFill>
                <a:latin typeface="Consolas" panose="020B0609020204030204" pitchFamily="49" charset="0"/>
                <a:cs typeface="Consolas" panose="020B0609020204030204" pitchFamily="49" charset="0"/>
              </a:rPr>
              <a:t>precedes</a:t>
            </a:r>
          </a:p>
        </p:txBody>
      </p:sp>
      <p:cxnSp>
        <p:nvCxnSpPr>
          <p:cNvPr id="55" name="Straight Arrow Connector 54">
            <a:extLst>
              <a:ext uri="{FF2B5EF4-FFF2-40B4-BE49-F238E27FC236}">
                <a16:creationId xmlns:a16="http://schemas.microsoft.com/office/drawing/2014/main" id="{DE5D84E3-EB50-71CF-2F24-19951034FB41}"/>
              </a:ext>
            </a:extLst>
          </p:cNvPr>
          <p:cNvCxnSpPr>
            <a:cxnSpLocks/>
            <a:stCxn id="42" idx="2"/>
            <a:endCxn id="48" idx="0"/>
          </p:cNvCxnSpPr>
          <p:nvPr/>
        </p:nvCxnSpPr>
        <p:spPr>
          <a:xfrm flipH="1">
            <a:off x="5632884" y="3062339"/>
            <a:ext cx="2835035" cy="23863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CB6C2D85-251B-2A11-2B5C-AE09EA19242B}"/>
              </a:ext>
            </a:extLst>
          </p:cNvPr>
          <p:cNvSpPr txBox="1"/>
          <p:nvPr/>
        </p:nvSpPr>
        <p:spPr>
          <a:xfrm rot="1324314">
            <a:off x="6321765" y="4106836"/>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cxnSp>
        <p:nvCxnSpPr>
          <p:cNvPr id="59" name="Straight Arrow Connector 58">
            <a:extLst>
              <a:ext uri="{FF2B5EF4-FFF2-40B4-BE49-F238E27FC236}">
                <a16:creationId xmlns:a16="http://schemas.microsoft.com/office/drawing/2014/main" id="{F8A908C3-39FC-5595-2197-642AE5D3EB5C}"/>
              </a:ext>
            </a:extLst>
          </p:cNvPr>
          <p:cNvCxnSpPr>
            <a:cxnSpLocks/>
            <a:stCxn id="42" idx="2"/>
            <a:endCxn id="49" idx="0"/>
          </p:cNvCxnSpPr>
          <p:nvPr/>
        </p:nvCxnSpPr>
        <p:spPr>
          <a:xfrm flipH="1">
            <a:off x="7616677" y="3062339"/>
            <a:ext cx="851242" cy="2380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B85A635-82FA-FD9C-1CB4-2931442FC125}"/>
              </a:ext>
            </a:extLst>
          </p:cNvPr>
          <p:cNvSpPr txBox="1"/>
          <p:nvPr/>
        </p:nvSpPr>
        <p:spPr>
          <a:xfrm rot="365262">
            <a:off x="7354786" y="4258925"/>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cxnSp>
        <p:nvCxnSpPr>
          <p:cNvPr id="63" name="Straight Arrow Connector 62">
            <a:extLst>
              <a:ext uri="{FF2B5EF4-FFF2-40B4-BE49-F238E27FC236}">
                <a16:creationId xmlns:a16="http://schemas.microsoft.com/office/drawing/2014/main" id="{0C1B20A6-95A6-0E6A-EF11-71A0CEDBDC44}"/>
              </a:ext>
            </a:extLst>
          </p:cNvPr>
          <p:cNvCxnSpPr>
            <a:cxnSpLocks/>
            <a:stCxn id="42" idx="2"/>
            <a:endCxn id="50" idx="0"/>
          </p:cNvCxnSpPr>
          <p:nvPr/>
        </p:nvCxnSpPr>
        <p:spPr>
          <a:xfrm>
            <a:off x="8467919" y="3062339"/>
            <a:ext cx="1266197" cy="2380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C73EA244-5339-8A13-4E92-95CE294469CF}"/>
              </a:ext>
            </a:extLst>
          </p:cNvPr>
          <p:cNvSpPr txBox="1"/>
          <p:nvPr/>
        </p:nvSpPr>
        <p:spPr>
          <a:xfrm rot="20241634">
            <a:off x="8631023" y="4361594"/>
            <a:ext cx="1219200" cy="276999"/>
          </a:xfrm>
          <a:prstGeom prst="rect">
            <a:avLst/>
          </a:prstGeom>
          <a:solidFill>
            <a:schemeClr val="bg1"/>
          </a:solidFill>
        </p:spPr>
        <p:txBody>
          <a:bodyPr wrap="square" rtlCol="0">
            <a:spAutoFit/>
          </a:bodyPr>
          <a:lstStyle/>
          <a:p>
            <a:pPr algn="ctr"/>
            <a:r>
              <a:rPr lang="en-US" sz="1200" dirty="0">
                <a:solidFill>
                  <a:schemeClr val="accent1">
                    <a:lumMod val="75000"/>
                  </a:schemeClr>
                </a:solidFill>
                <a:latin typeface="Consolas" panose="020B0609020204030204" pitchFamily="49" charset="0"/>
                <a:cs typeface="Consolas" panose="020B0609020204030204" pitchFamily="49" charset="0"/>
              </a:rPr>
              <a:t>subframe</a:t>
            </a:r>
          </a:p>
        </p:txBody>
      </p:sp>
      <p:sp>
        <p:nvSpPr>
          <p:cNvPr id="67" name="TextBox 66">
            <a:extLst>
              <a:ext uri="{FF2B5EF4-FFF2-40B4-BE49-F238E27FC236}">
                <a16:creationId xmlns:a16="http://schemas.microsoft.com/office/drawing/2014/main" id="{3956D9C9-6F10-2DEC-F83E-D0809ED730AF}"/>
              </a:ext>
            </a:extLst>
          </p:cNvPr>
          <p:cNvSpPr txBox="1"/>
          <p:nvPr/>
        </p:nvSpPr>
        <p:spPr>
          <a:xfrm>
            <a:off x="8914413" y="1704373"/>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Intentionally_affect</a:t>
            </a:r>
            <a:endParaRPr lang="en-US" sz="1400" dirty="0">
              <a:latin typeface="Consolas" panose="020B0609020204030204" pitchFamily="49" charset="0"/>
              <a:cs typeface="Consolas" panose="020B0609020204030204" pitchFamily="49" charset="0"/>
            </a:endParaRPr>
          </a:p>
        </p:txBody>
      </p:sp>
      <p:cxnSp>
        <p:nvCxnSpPr>
          <p:cNvPr id="68" name="Straight Arrow Connector 67">
            <a:extLst>
              <a:ext uri="{FF2B5EF4-FFF2-40B4-BE49-F238E27FC236}">
                <a16:creationId xmlns:a16="http://schemas.microsoft.com/office/drawing/2014/main" id="{928769EF-C759-7445-D39C-2F395A5CA226}"/>
              </a:ext>
            </a:extLst>
          </p:cNvPr>
          <p:cNvCxnSpPr>
            <a:cxnSpLocks/>
            <a:stCxn id="67" idx="2"/>
            <a:endCxn id="42" idx="0"/>
          </p:cNvCxnSpPr>
          <p:nvPr/>
        </p:nvCxnSpPr>
        <p:spPr>
          <a:xfrm flipH="1">
            <a:off x="8467919" y="2012150"/>
            <a:ext cx="1588998" cy="7424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26A9E538-8DAF-A34C-19FF-4C4E8AA303E6}"/>
              </a:ext>
            </a:extLst>
          </p:cNvPr>
          <p:cNvSpPr txBox="1"/>
          <p:nvPr/>
        </p:nvSpPr>
        <p:spPr>
          <a:xfrm rot="1324314">
            <a:off x="8712071" y="2264994"/>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sp>
        <p:nvSpPr>
          <p:cNvPr id="72" name="TextBox 71">
            <a:extLst>
              <a:ext uri="{FF2B5EF4-FFF2-40B4-BE49-F238E27FC236}">
                <a16:creationId xmlns:a16="http://schemas.microsoft.com/office/drawing/2014/main" id="{E2978043-46A9-4F1D-E8CF-18B2BABDC834}"/>
              </a:ext>
            </a:extLst>
          </p:cNvPr>
          <p:cNvSpPr txBox="1"/>
          <p:nvPr/>
        </p:nvSpPr>
        <p:spPr>
          <a:xfrm>
            <a:off x="5922178" y="854411"/>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Transitive_action</a:t>
            </a:r>
            <a:endParaRPr lang="en-US" sz="1400" dirty="0">
              <a:latin typeface="Consolas" panose="020B0609020204030204" pitchFamily="49" charset="0"/>
              <a:cs typeface="Consolas" panose="020B0609020204030204" pitchFamily="49" charset="0"/>
            </a:endParaRPr>
          </a:p>
        </p:txBody>
      </p:sp>
      <p:cxnSp>
        <p:nvCxnSpPr>
          <p:cNvPr id="73" name="Straight Arrow Connector 72">
            <a:extLst>
              <a:ext uri="{FF2B5EF4-FFF2-40B4-BE49-F238E27FC236}">
                <a16:creationId xmlns:a16="http://schemas.microsoft.com/office/drawing/2014/main" id="{EEC5A4A9-59F1-B4FF-FECB-F5FBE8CFAE92}"/>
              </a:ext>
            </a:extLst>
          </p:cNvPr>
          <p:cNvCxnSpPr>
            <a:cxnSpLocks/>
            <a:stCxn id="72" idx="2"/>
            <a:endCxn id="67" idx="0"/>
          </p:cNvCxnSpPr>
          <p:nvPr/>
        </p:nvCxnSpPr>
        <p:spPr>
          <a:xfrm>
            <a:off x="7064682" y="1162188"/>
            <a:ext cx="2992235" cy="5421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FE86D32C-434D-D18C-9A6C-337DD157C2D6}"/>
              </a:ext>
            </a:extLst>
          </p:cNvPr>
          <p:cNvSpPr txBox="1"/>
          <p:nvPr/>
        </p:nvSpPr>
        <p:spPr>
          <a:xfrm rot="18874809">
            <a:off x="8104492" y="1322485"/>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sp>
        <p:nvSpPr>
          <p:cNvPr id="76" name="TextBox 75">
            <a:extLst>
              <a:ext uri="{FF2B5EF4-FFF2-40B4-BE49-F238E27FC236}">
                <a16:creationId xmlns:a16="http://schemas.microsoft.com/office/drawing/2014/main" id="{B7E8EBD0-8768-14B8-85BA-D07C6B18CB03}"/>
              </a:ext>
            </a:extLst>
          </p:cNvPr>
          <p:cNvSpPr txBox="1"/>
          <p:nvPr/>
        </p:nvSpPr>
        <p:spPr>
          <a:xfrm>
            <a:off x="9385126" y="772387"/>
            <a:ext cx="2285008" cy="307777"/>
          </a:xfrm>
          <a:prstGeom prst="rect">
            <a:avLst/>
          </a:prstGeom>
          <a:noFill/>
        </p:spPr>
        <p:txBody>
          <a:bodyPr wrap="square" rtlCol="0">
            <a:spAutoFit/>
          </a:bodyPr>
          <a:lstStyle/>
          <a:p>
            <a:pPr algn="ctr"/>
            <a:r>
              <a:rPr lang="en-US" sz="1400" dirty="0" err="1">
                <a:latin typeface="Consolas" panose="020B0609020204030204" pitchFamily="49" charset="0"/>
                <a:cs typeface="Consolas" panose="020B0609020204030204" pitchFamily="49" charset="0"/>
              </a:rPr>
              <a:t>Intentionally_act</a:t>
            </a:r>
            <a:endParaRPr lang="en-US" sz="1400" dirty="0">
              <a:latin typeface="Consolas" panose="020B0609020204030204" pitchFamily="49" charset="0"/>
              <a:cs typeface="Consolas" panose="020B0609020204030204" pitchFamily="49" charset="0"/>
            </a:endParaRPr>
          </a:p>
        </p:txBody>
      </p:sp>
      <p:cxnSp>
        <p:nvCxnSpPr>
          <p:cNvPr id="77" name="Straight Arrow Connector 76">
            <a:extLst>
              <a:ext uri="{FF2B5EF4-FFF2-40B4-BE49-F238E27FC236}">
                <a16:creationId xmlns:a16="http://schemas.microsoft.com/office/drawing/2014/main" id="{E2581527-3F5F-C6A0-9086-7833AD689C65}"/>
              </a:ext>
            </a:extLst>
          </p:cNvPr>
          <p:cNvCxnSpPr>
            <a:cxnSpLocks/>
            <a:stCxn id="76" idx="2"/>
            <a:endCxn id="67" idx="0"/>
          </p:cNvCxnSpPr>
          <p:nvPr/>
        </p:nvCxnSpPr>
        <p:spPr>
          <a:xfrm flipH="1">
            <a:off x="10056917" y="1080164"/>
            <a:ext cx="470713" cy="6242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1483E3D1-15F7-6C21-20FE-41C5EBEF0601}"/>
              </a:ext>
            </a:extLst>
          </p:cNvPr>
          <p:cNvSpPr txBox="1"/>
          <p:nvPr/>
        </p:nvSpPr>
        <p:spPr>
          <a:xfrm rot="488507">
            <a:off x="9623496" y="1216552"/>
            <a:ext cx="1219200" cy="276999"/>
          </a:xfrm>
          <a:prstGeom prst="rect">
            <a:avLst/>
          </a:prstGeom>
          <a:solidFill>
            <a:schemeClr val="bg1"/>
          </a:solidFill>
        </p:spPr>
        <p:txBody>
          <a:bodyPr wrap="square" rtlCol="0">
            <a:spAutoFit/>
          </a:bodyPr>
          <a:lstStyle/>
          <a:p>
            <a:pPr algn="ctr"/>
            <a:r>
              <a:rPr lang="en-US" sz="1200" dirty="0">
                <a:solidFill>
                  <a:schemeClr val="accent4">
                    <a:lumMod val="75000"/>
                  </a:schemeClr>
                </a:solidFill>
                <a:latin typeface="Consolas" panose="020B0609020204030204" pitchFamily="49" charset="0"/>
                <a:cs typeface="Consolas" panose="020B0609020204030204" pitchFamily="49" charset="0"/>
              </a:rPr>
              <a:t>inheritance</a:t>
            </a:r>
          </a:p>
        </p:txBody>
      </p:sp>
      <p:grpSp>
        <p:nvGrpSpPr>
          <p:cNvPr id="90" name="Group 89">
            <a:extLst>
              <a:ext uri="{FF2B5EF4-FFF2-40B4-BE49-F238E27FC236}">
                <a16:creationId xmlns:a16="http://schemas.microsoft.com/office/drawing/2014/main" id="{2722D687-1F28-CED5-0D76-EE1C0322CCD4}"/>
              </a:ext>
            </a:extLst>
          </p:cNvPr>
          <p:cNvGrpSpPr/>
          <p:nvPr/>
        </p:nvGrpSpPr>
        <p:grpSpPr>
          <a:xfrm>
            <a:off x="667632" y="3404756"/>
            <a:ext cx="5448435" cy="2197834"/>
            <a:chOff x="667632" y="3404756"/>
            <a:chExt cx="5448435" cy="2197834"/>
          </a:xfrm>
        </p:grpSpPr>
        <p:pic>
          <p:nvPicPr>
            <p:cNvPr id="81" name="Picture 80" descr="A screenshot of a computer&#10;&#10;Description automatically generated">
              <a:extLst>
                <a:ext uri="{FF2B5EF4-FFF2-40B4-BE49-F238E27FC236}">
                  <a16:creationId xmlns:a16="http://schemas.microsoft.com/office/drawing/2014/main" id="{A0B16425-4508-1AC5-D983-02EE34BBF56F}"/>
                </a:ext>
              </a:extLst>
            </p:cNvPr>
            <p:cNvPicPr>
              <a:picLocks noChangeAspect="1"/>
            </p:cNvPicPr>
            <p:nvPr/>
          </p:nvPicPr>
          <p:blipFill rotWithShape="1">
            <a:blip r:embed="rId3"/>
            <a:srcRect b="69131"/>
            <a:stretch/>
          </p:blipFill>
          <p:spPr>
            <a:xfrm>
              <a:off x="667632" y="3404756"/>
              <a:ext cx="5448435" cy="1492852"/>
            </a:xfrm>
            <a:prstGeom prst="rect">
              <a:avLst/>
            </a:prstGeom>
            <a:ln w="28575">
              <a:solidFill>
                <a:schemeClr val="tx1"/>
              </a:solidFill>
            </a:ln>
          </p:spPr>
        </p:pic>
        <p:cxnSp>
          <p:nvCxnSpPr>
            <p:cNvPr id="89" name="Elbow Connector 88">
              <a:extLst>
                <a:ext uri="{FF2B5EF4-FFF2-40B4-BE49-F238E27FC236}">
                  <a16:creationId xmlns:a16="http://schemas.microsoft.com/office/drawing/2014/main" id="{CF0819CB-7B6C-C2D4-BDB2-9AD5E18C54CD}"/>
                </a:ext>
              </a:extLst>
            </p:cNvPr>
            <p:cNvCxnSpPr>
              <a:stCxn id="48" idx="1"/>
              <a:endCxn id="81" idx="2"/>
            </p:cNvCxnSpPr>
            <p:nvPr/>
          </p:nvCxnSpPr>
          <p:spPr>
            <a:xfrm rot="10800000">
              <a:off x="3391850" y="4897608"/>
              <a:ext cx="1757850" cy="704982"/>
            </a:xfrm>
            <a:prstGeom prst="bentConnector2">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Rectangle 96">
            <a:extLst>
              <a:ext uri="{FF2B5EF4-FFF2-40B4-BE49-F238E27FC236}">
                <a16:creationId xmlns:a16="http://schemas.microsoft.com/office/drawing/2014/main" id="{5B19B77B-23C4-822F-453A-C01E8C37311A}"/>
              </a:ext>
            </a:extLst>
          </p:cNvPr>
          <p:cNvSpPr/>
          <p:nvPr/>
        </p:nvSpPr>
        <p:spPr>
          <a:xfrm>
            <a:off x="855785" y="3466569"/>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C32CD7EE-89CD-ECEE-9E2B-EDBC9CF22FAC}"/>
              </a:ext>
            </a:extLst>
          </p:cNvPr>
          <p:cNvSpPr/>
          <p:nvPr/>
        </p:nvSpPr>
        <p:spPr>
          <a:xfrm>
            <a:off x="1629475" y="3443688"/>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7C56D02-97EE-51CD-3D1D-115D12A49004}"/>
              </a:ext>
            </a:extLst>
          </p:cNvPr>
          <p:cNvSpPr/>
          <p:nvPr/>
        </p:nvSpPr>
        <p:spPr>
          <a:xfrm>
            <a:off x="3521865" y="3443688"/>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C4A0672-A0C5-3B9C-7145-6E3FC63C4AE1}"/>
              </a:ext>
            </a:extLst>
          </p:cNvPr>
          <p:cNvSpPr/>
          <p:nvPr/>
        </p:nvSpPr>
        <p:spPr>
          <a:xfrm>
            <a:off x="2560404" y="3559980"/>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AA52BB3D-F59A-2818-FF6E-9B8A9A8D4B04}"/>
              </a:ext>
            </a:extLst>
          </p:cNvPr>
          <p:cNvSpPr/>
          <p:nvPr/>
        </p:nvSpPr>
        <p:spPr>
          <a:xfrm>
            <a:off x="2115925" y="3561701"/>
            <a:ext cx="410307" cy="1741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BAEF2E08-EF99-9CD1-C6D2-B128D6C002A4}"/>
              </a:ext>
            </a:extLst>
          </p:cNvPr>
          <p:cNvGrpSpPr/>
          <p:nvPr/>
        </p:nvGrpSpPr>
        <p:grpSpPr>
          <a:xfrm>
            <a:off x="649125" y="374938"/>
            <a:ext cx="7748348" cy="3359164"/>
            <a:chOff x="649125" y="374938"/>
            <a:chExt cx="7748348" cy="3359164"/>
          </a:xfrm>
        </p:grpSpPr>
        <p:pic>
          <p:nvPicPr>
            <p:cNvPr id="91" name="Picture 90" descr="A screenshot of a computer&#10;&#10;Description automatically generated">
              <a:extLst>
                <a:ext uri="{FF2B5EF4-FFF2-40B4-BE49-F238E27FC236}">
                  <a16:creationId xmlns:a16="http://schemas.microsoft.com/office/drawing/2014/main" id="{55A99D3B-476D-E007-AD65-5A88738AFEB7}"/>
                </a:ext>
              </a:extLst>
            </p:cNvPr>
            <p:cNvPicPr>
              <a:picLocks noChangeAspect="1"/>
            </p:cNvPicPr>
            <p:nvPr/>
          </p:nvPicPr>
          <p:blipFill rotWithShape="1">
            <a:blip r:embed="rId3"/>
            <a:srcRect t="46234" b="42856"/>
            <a:stretch/>
          </p:blipFill>
          <p:spPr>
            <a:xfrm>
              <a:off x="649125" y="374938"/>
              <a:ext cx="5448435" cy="527666"/>
            </a:xfrm>
            <a:prstGeom prst="rect">
              <a:avLst/>
            </a:prstGeom>
            <a:ln w="28575">
              <a:solidFill>
                <a:schemeClr val="tx1"/>
              </a:solidFill>
            </a:ln>
          </p:spPr>
        </p:pic>
        <p:pic>
          <p:nvPicPr>
            <p:cNvPr id="92" name="Picture 91" descr="A screenshot of a computer&#10;&#10;Description automatically generated">
              <a:extLst>
                <a:ext uri="{FF2B5EF4-FFF2-40B4-BE49-F238E27FC236}">
                  <a16:creationId xmlns:a16="http://schemas.microsoft.com/office/drawing/2014/main" id="{2B54C67E-AFB0-AC29-DBA8-C33604B58B4F}"/>
                </a:ext>
              </a:extLst>
            </p:cNvPr>
            <p:cNvPicPr>
              <a:picLocks noChangeAspect="1"/>
            </p:cNvPicPr>
            <p:nvPr/>
          </p:nvPicPr>
          <p:blipFill rotWithShape="1">
            <a:blip r:embed="rId3"/>
            <a:srcRect l="-56" t="59499" r="56" b="31014"/>
            <a:stretch/>
          </p:blipFill>
          <p:spPr>
            <a:xfrm>
              <a:off x="1140223" y="1018417"/>
              <a:ext cx="5448435" cy="458797"/>
            </a:xfrm>
            <a:prstGeom prst="rect">
              <a:avLst/>
            </a:prstGeom>
            <a:ln w="28575">
              <a:solidFill>
                <a:schemeClr val="tx1"/>
              </a:solidFill>
            </a:ln>
          </p:spPr>
        </p:pic>
        <p:pic>
          <p:nvPicPr>
            <p:cNvPr id="93" name="Picture 92" descr="A screenshot of a computer&#10;&#10;Description automatically generated">
              <a:extLst>
                <a:ext uri="{FF2B5EF4-FFF2-40B4-BE49-F238E27FC236}">
                  <a16:creationId xmlns:a16="http://schemas.microsoft.com/office/drawing/2014/main" id="{11F2A946-6565-E66F-A33D-EFEF4FC5F465}"/>
                </a:ext>
              </a:extLst>
            </p:cNvPr>
            <p:cNvPicPr>
              <a:picLocks noChangeAspect="1"/>
            </p:cNvPicPr>
            <p:nvPr/>
          </p:nvPicPr>
          <p:blipFill rotWithShape="1">
            <a:blip r:embed="rId3"/>
            <a:srcRect l="-129" t="81440" r="129" b="10697"/>
            <a:stretch/>
          </p:blipFill>
          <p:spPr>
            <a:xfrm>
              <a:off x="1639224" y="1591177"/>
              <a:ext cx="5448435" cy="380279"/>
            </a:xfrm>
            <a:prstGeom prst="rect">
              <a:avLst/>
            </a:prstGeom>
            <a:ln w="28575">
              <a:solidFill>
                <a:schemeClr val="tx1"/>
              </a:solidFill>
            </a:ln>
          </p:spPr>
        </p:pic>
        <p:pic>
          <p:nvPicPr>
            <p:cNvPr id="96" name="Picture 95">
              <a:extLst>
                <a:ext uri="{FF2B5EF4-FFF2-40B4-BE49-F238E27FC236}">
                  <a16:creationId xmlns:a16="http://schemas.microsoft.com/office/drawing/2014/main" id="{8FBDA8E1-5405-8995-8600-729C1F1066FB}"/>
                </a:ext>
              </a:extLst>
            </p:cNvPr>
            <p:cNvPicPr>
              <a:picLocks noChangeAspect="1"/>
            </p:cNvPicPr>
            <p:nvPr/>
          </p:nvPicPr>
          <p:blipFill>
            <a:blip r:embed="rId4"/>
            <a:stretch>
              <a:fillRect/>
            </a:stretch>
          </p:blipFill>
          <p:spPr>
            <a:xfrm>
              <a:off x="2516660" y="2578556"/>
              <a:ext cx="5880813" cy="517140"/>
            </a:xfrm>
            <a:prstGeom prst="rect">
              <a:avLst/>
            </a:prstGeom>
            <a:ln w="28575">
              <a:solidFill>
                <a:schemeClr val="tx1"/>
              </a:solidFill>
            </a:ln>
          </p:spPr>
        </p:pic>
        <p:pic>
          <p:nvPicPr>
            <p:cNvPr id="102" name="Picture 101" descr="A screenshot of a computer&#10;&#10;Description automatically generated">
              <a:extLst>
                <a:ext uri="{FF2B5EF4-FFF2-40B4-BE49-F238E27FC236}">
                  <a16:creationId xmlns:a16="http://schemas.microsoft.com/office/drawing/2014/main" id="{505928B7-8A6A-13C2-60FE-29072C1FBA5F}"/>
                </a:ext>
              </a:extLst>
            </p:cNvPr>
            <p:cNvPicPr>
              <a:picLocks noChangeAspect="1"/>
            </p:cNvPicPr>
            <p:nvPr/>
          </p:nvPicPr>
          <p:blipFill rotWithShape="1">
            <a:blip r:embed="rId3"/>
            <a:srcRect l="260" t="91565" r="-260" b="572"/>
            <a:stretch/>
          </p:blipFill>
          <p:spPr>
            <a:xfrm>
              <a:off x="2113077" y="2096007"/>
              <a:ext cx="5448435" cy="380279"/>
            </a:xfrm>
            <a:prstGeom prst="rect">
              <a:avLst/>
            </a:prstGeom>
            <a:ln w="28575">
              <a:solidFill>
                <a:schemeClr val="tx1"/>
              </a:solidFill>
            </a:ln>
          </p:spPr>
        </p:pic>
        <p:cxnSp>
          <p:nvCxnSpPr>
            <p:cNvPr id="103" name="Elbow Connector 102">
              <a:extLst>
                <a:ext uri="{FF2B5EF4-FFF2-40B4-BE49-F238E27FC236}">
                  <a16:creationId xmlns:a16="http://schemas.microsoft.com/office/drawing/2014/main" id="{ABDBFD7A-6907-C991-1480-CEBB97B462FE}"/>
                </a:ext>
              </a:extLst>
            </p:cNvPr>
            <p:cNvCxnSpPr>
              <a:cxnSpLocks/>
              <a:stCxn id="105" idx="1"/>
              <a:endCxn id="92" idx="1"/>
            </p:cNvCxnSpPr>
            <p:nvPr/>
          </p:nvCxnSpPr>
          <p:spPr>
            <a:xfrm rot="10800000" flipH="1">
              <a:off x="855785" y="1247817"/>
              <a:ext cx="284437" cy="2291859"/>
            </a:xfrm>
            <a:prstGeom prst="bentConnector3">
              <a:avLst>
                <a:gd name="adj1" fmla="val -80369"/>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4710F2F1-452C-454F-ED5B-B2BCB621007D}"/>
                </a:ext>
              </a:extLst>
            </p:cNvPr>
            <p:cNvSpPr/>
            <p:nvPr/>
          </p:nvSpPr>
          <p:spPr>
            <a:xfrm>
              <a:off x="855786" y="3485551"/>
              <a:ext cx="410306" cy="1082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B34B1E4-0CC5-C014-AE0D-A8B23C019A65}"/>
                </a:ext>
              </a:extLst>
            </p:cNvPr>
            <p:cNvSpPr/>
            <p:nvPr/>
          </p:nvSpPr>
          <p:spPr>
            <a:xfrm>
              <a:off x="1617209" y="3485551"/>
              <a:ext cx="410307" cy="12053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4B6054A-274E-7A61-74F0-1C4615C431DD}"/>
                </a:ext>
              </a:extLst>
            </p:cNvPr>
            <p:cNvSpPr/>
            <p:nvPr/>
          </p:nvSpPr>
          <p:spPr>
            <a:xfrm>
              <a:off x="3453391" y="3489525"/>
              <a:ext cx="577934" cy="9698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EF0A994-98B6-EC58-DD57-2DADE6C3FB2E}"/>
                </a:ext>
              </a:extLst>
            </p:cNvPr>
            <p:cNvSpPr/>
            <p:nvPr/>
          </p:nvSpPr>
          <p:spPr>
            <a:xfrm>
              <a:off x="2199447" y="3579030"/>
              <a:ext cx="211245" cy="15507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A1719F8-E411-D7A6-9EF8-8E82D326BFE0}"/>
                </a:ext>
              </a:extLst>
            </p:cNvPr>
            <p:cNvSpPr/>
            <p:nvPr/>
          </p:nvSpPr>
          <p:spPr>
            <a:xfrm>
              <a:off x="2606033" y="3594259"/>
              <a:ext cx="351537" cy="11926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Elbow Connector 111">
              <a:extLst>
                <a:ext uri="{FF2B5EF4-FFF2-40B4-BE49-F238E27FC236}">
                  <a16:creationId xmlns:a16="http://schemas.microsoft.com/office/drawing/2014/main" id="{2C2E991F-7825-ACFE-EA8C-6DBD2FF9728E}"/>
                </a:ext>
              </a:extLst>
            </p:cNvPr>
            <p:cNvCxnSpPr>
              <a:cxnSpLocks/>
              <a:stCxn id="106" idx="0"/>
              <a:endCxn id="91" idx="1"/>
            </p:cNvCxnSpPr>
            <p:nvPr/>
          </p:nvCxnSpPr>
          <p:spPr>
            <a:xfrm rot="16200000" flipV="1">
              <a:off x="-187646" y="1475542"/>
              <a:ext cx="2846780" cy="1173238"/>
            </a:xfrm>
            <a:prstGeom prst="bentConnector4">
              <a:avLst>
                <a:gd name="adj1" fmla="val 45366"/>
                <a:gd name="adj2" fmla="val 11948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3E49A176-2DA5-68B1-746A-DC05F15D2A68}"/>
                </a:ext>
              </a:extLst>
            </p:cNvPr>
            <p:cNvCxnSpPr>
              <a:cxnSpLocks/>
              <a:stCxn id="108" idx="0"/>
              <a:endCxn id="102" idx="1"/>
            </p:cNvCxnSpPr>
            <p:nvPr/>
          </p:nvCxnSpPr>
          <p:spPr>
            <a:xfrm rot="16200000" flipV="1">
              <a:off x="1562633" y="2836592"/>
              <a:ext cx="1292883" cy="191993"/>
            </a:xfrm>
            <a:prstGeom prst="bentConnector4">
              <a:avLst>
                <a:gd name="adj1" fmla="val 42647"/>
                <a:gd name="adj2" fmla="val 219067"/>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Elbow Connector 118">
              <a:extLst>
                <a:ext uri="{FF2B5EF4-FFF2-40B4-BE49-F238E27FC236}">
                  <a16:creationId xmlns:a16="http://schemas.microsoft.com/office/drawing/2014/main" id="{8F8778E8-A0B9-6E48-288D-33BD5A90AD1B}"/>
                </a:ext>
              </a:extLst>
            </p:cNvPr>
            <p:cNvCxnSpPr>
              <a:cxnSpLocks/>
              <a:stCxn id="107" idx="3"/>
              <a:endCxn id="37" idx="3"/>
            </p:cNvCxnSpPr>
            <p:nvPr/>
          </p:nvCxnSpPr>
          <p:spPr>
            <a:xfrm flipV="1">
              <a:off x="4031325" y="3120023"/>
              <a:ext cx="1360912" cy="417995"/>
            </a:xfrm>
            <a:prstGeom prst="bentConnector5">
              <a:avLst>
                <a:gd name="adj1" fmla="val 16532"/>
                <a:gd name="adj2" fmla="val 60787"/>
                <a:gd name="adj3" fmla="val 100285"/>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6B898345-053C-CA80-51AE-F7257E80918B}"/>
                </a:ext>
              </a:extLst>
            </p:cNvPr>
            <p:cNvCxnSpPr>
              <a:cxnSpLocks/>
              <a:stCxn id="109" idx="2"/>
              <a:endCxn id="93" idx="1"/>
            </p:cNvCxnSpPr>
            <p:nvPr/>
          </p:nvCxnSpPr>
          <p:spPr>
            <a:xfrm rot="5400000" flipH="1">
              <a:off x="1244410" y="2176131"/>
              <a:ext cx="1932206" cy="1142578"/>
            </a:xfrm>
            <a:prstGeom prst="bentConnector4">
              <a:avLst>
                <a:gd name="adj1" fmla="val -11831"/>
                <a:gd name="adj2" fmla="val 120007"/>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584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Goal</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Develop more targeted inference templates using more concrete ontologies.</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1">
                      <a:lumMod val="75000"/>
                    </a:schemeClr>
                  </a:solidFill>
                  <a:latin typeface="Helvetica" pitchFamily="2" charset="0"/>
                </a:rPr>
                <a:t>Idea</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Datasets annotated with broad-coverage ontologies provide guidance about candidate inferences.</a:t>
              </a:r>
            </a:p>
          </p:txBody>
        </p:sp>
      </p:grpSp>
    </p:spTree>
    <p:extLst>
      <p:ext uri="{BB962C8B-B14F-4D97-AF65-F5344CB8AC3E}">
        <p14:creationId xmlns:p14="http://schemas.microsoft.com/office/powerpoint/2010/main" val="30251059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#1</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2677656"/>
          </a:xfrm>
          <a:prstGeom prst="rect">
            <a:avLst/>
          </a:prstGeom>
          <a:noFill/>
        </p:spPr>
        <p:txBody>
          <a:bodyPr wrap="square" rtlCol="0">
            <a:spAutoFit/>
          </a:bodyPr>
          <a:lstStyle/>
          <a:p>
            <a:r>
              <a:rPr lang="en-US" sz="2800" dirty="0">
                <a:latin typeface="Helvetica" pitchFamily="2" charset="0"/>
              </a:rPr>
              <a:t>We don’t quite have the perfect dataset for generating these sorts of candidate inferences at scale.</a:t>
            </a:r>
          </a:p>
          <a:p>
            <a:pPr marL="514350" indent="-514350">
              <a:buAutoNum type="arabicPeriod"/>
            </a:pPr>
            <a:r>
              <a:rPr lang="en-US" sz="2800" dirty="0">
                <a:latin typeface="Helvetica" pitchFamily="2" charset="0"/>
              </a:rPr>
              <a:t>Datasets annotated with broad-coverage ontologies* tend to be annotated at the sentence level.</a:t>
            </a:r>
          </a:p>
          <a:p>
            <a:pPr marL="514350" indent="-514350">
              <a:buAutoNum type="arabicPeriod"/>
            </a:pPr>
            <a:r>
              <a:rPr lang="en-US" sz="2800" dirty="0">
                <a:latin typeface="Helvetica" pitchFamily="2" charset="0"/>
              </a:rPr>
              <a:t>Datasets annotated at the document-level tend to be annotated with narrow ontologies.</a:t>
            </a:r>
          </a:p>
        </p:txBody>
      </p:sp>
      <p:sp>
        <p:nvSpPr>
          <p:cNvPr id="7" name="TextBox 6">
            <a:extLst>
              <a:ext uri="{FF2B5EF4-FFF2-40B4-BE49-F238E27FC236}">
                <a16:creationId xmlns:a16="http://schemas.microsoft.com/office/drawing/2014/main" id="{F352CB2F-6247-69A6-7805-CA9E53A29D99}"/>
              </a:ext>
            </a:extLst>
          </p:cNvPr>
          <p:cNvSpPr txBox="1"/>
          <p:nvPr/>
        </p:nvSpPr>
        <p:spPr>
          <a:xfrm>
            <a:off x="4947853" y="6370594"/>
            <a:ext cx="7149412" cy="369332"/>
          </a:xfrm>
          <a:prstGeom prst="rect">
            <a:avLst/>
          </a:prstGeom>
          <a:noFill/>
        </p:spPr>
        <p:txBody>
          <a:bodyPr wrap="square">
            <a:spAutoFit/>
          </a:bodyPr>
          <a:lstStyle/>
          <a:p>
            <a:r>
              <a:rPr lang="en-US" sz="1800" dirty="0">
                <a:latin typeface="Helvetica" pitchFamily="2" charset="0"/>
              </a:rPr>
              <a:t>*that </a:t>
            </a:r>
            <a:r>
              <a:rPr lang="en-US" dirty="0">
                <a:latin typeface="Helvetica" pitchFamily="2" charset="0"/>
              </a:rPr>
              <a:t>anchor to the text and </a:t>
            </a:r>
            <a:r>
              <a:rPr lang="en-US" sz="1800" dirty="0">
                <a:latin typeface="Helvetica" pitchFamily="2" charset="0"/>
              </a:rPr>
              <a:t>have the sorts of rich glosses we need </a:t>
            </a:r>
            <a:endParaRPr lang="en-US" dirty="0"/>
          </a:p>
        </p:txBody>
      </p:sp>
    </p:spTree>
    <p:extLst>
      <p:ext uri="{BB962C8B-B14F-4D97-AF65-F5344CB8AC3E}">
        <p14:creationId xmlns:p14="http://schemas.microsoft.com/office/powerpoint/2010/main" val="28245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CA6DF6-DA14-98FA-1965-C72D7745FA90}"/>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2"/>
              </a:rPr>
              <a:t>Chen et </a:t>
            </a:r>
            <a:r>
              <a:rPr lang="en-US" sz="1200" dirty="0">
                <a:latin typeface="Helvetica" pitchFamily="2" charset="0"/>
                <a:hlinkClick r:id="rId3"/>
              </a:rPr>
              <a:t>al</a:t>
            </a:r>
            <a:r>
              <a:rPr lang="en-US" sz="1200" dirty="0">
                <a:latin typeface="Helvetica" pitchFamily="2" charset="0"/>
                <a:hlinkClick r:id="rId2"/>
              </a:rPr>
              <a:t>. 2023</a:t>
            </a:r>
            <a:endParaRPr lang="en-US" sz="1200" dirty="0"/>
          </a:p>
        </p:txBody>
      </p:sp>
      <p:pic>
        <p:nvPicPr>
          <p:cNvPr id="6" name="Picture 5">
            <a:extLst>
              <a:ext uri="{FF2B5EF4-FFF2-40B4-BE49-F238E27FC236}">
                <a16:creationId xmlns:a16="http://schemas.microsoft.com/office/drawing/2014/main" id="{79790DA4-2AE7-C09D-826D-530E5ABB9A22}"/>
              </a:ext>
            </a:extLst>
          </p:cNvPr>
          <p:cNvPicPr>
            <a:picLocks noChangeAspect="1"/>
          </p:cNvPicPr>
          <p:nvPr/>
        </p:nvPicPr>
        <p:blipFill>
          <a:blip r:embed="rId4"/>
          <a:stretch>
            <a:fillRect/>
          </a:stretch>
        </p:blipFill>
        <p:spPr>
          <a:xfrm>
            <a:off x="6060768" y="3893964"/>
            <a:ext cx="5752290" cy="2478170"/>
          </a:xfrm>
          <a:prstGeom prst="rect">
            <a:avLst/>
          </a:prstGeom>
        </p:spPr>
      </p:pic>
      <p:sp>
        <p:nvSpPr>
          <p:cNvPr id="10" name="TextBox 9">
            <a:extLst>
              <a:ext uri="{FF2B5EF4-FFF2-40B4-BE49-F238E27FC236}">
                <a16:creationId xmlns:a16="http://schemas.microsoft.com/office/drawing/2014/main" id="{55B48A1C-C2DD-843F-58F5-7262A63DF1D3}"/>
              </a:ext>
            </a:extLst>
          </p:cNvPr>
          <p:cNvSpPr txBox="1"/>
          <p:nvPr/>
        </p:nvSpPr>
        <p:spPr>
          <a:xfrm>
            <a:off x="6506098" y="1087359"/>
            <a:ext cx="3970638" cy="2031325"/>
          </a:xfrm>
          <a:prstGeom prst="rect">
            <a:avLst/>
          </a:prstGeom>
          <a:noFill/>
        </p:spPr>
        <p:txBody>
          <a:bodyPr wrap="square">
            <a:spAutoFit/>
          </a:bodyPr>
          <a:lstStyle/>
          <a:p>
            <a:pPr algn="l"/>
            <a:r>
              <a:rPr lang="en-US" b="1" i="0" dirty="0">
                <a:effectLst/>
                <a:latin typeface="Helvetica" pitchFamily="2" charset="0"/>
                <a:hlinkClick r:id="rId5"/>
              </a:rPr>
              <a:t>IARPA BETTER Granular Ontology</a:t>
            </a:r>
            <a:endParaRPr lang="en-US" b="1" i="0" dirty="0">
              <a:effectLst/>
              <a:latin typeface="Helvetica" pitchFamily="2" charset="0"/>
            </a:endParaRPr>
          </a:p>
          <a:p>
            <a:pPr marL="285750" indent="-285750" algn="l">
              <a:buFont typeface="Arial" panose="020B0604020202020204" pitchFamily="34" charset="0"/>
              <a:buChar char="•"/>
            </a:pPr>
            <a:r>
              <a:rPr lang="en-US" b="0" i="0" dirty="0">
                <a:effectLst/>
                <a:latin typeface="Helvetica" pitchFamily="2" charset="0"/>
              </a:rPr>
              <a:t>incidents of corruption</a:t>
            </a:r>
          </a:p>
          <a:p>
            <a:pPr marL="285750" indent="-285750" algn="l">
              <a:buFont typeface="Arial" panose="020B0604020202020204" pitchFamily="34" charset="0"/>
              <a:buChar char="•"/>
            </a:pPr>
            <a:r>
              <a:rPr lang="en-US" b="0" i="0" dirty="0">
                <a:effectLst/>
                <a:latin typeface="Helvetica" pitchFamily="2" charset="0"/>
              </a:rPr>
              <a:t>natural disasters</a:t>
            </a:r>
          </a:p>
          <a:p>
            <a:pPr marL="285750" indent="-285750" algn="l">
              <a:buFont typeface="Arial" panose="020B0604020202020204" pitchFamily="34" charset="0"/>
              <a:buChar char="•"/>
            </a:pPr>
            <a:r>
              <a:rPr lang="en-US" b="0" i="0" dirty="0">
                <a:effectLst/>
                <a:latin typeface="Helvetica" pitchFamily="2" charset="0"/>
              </a:rPr>
              <a:t>human migration events</a:t>
            </a:r>
          </a:p>
          <a:p>
            <a:pPr marL="285750" indent="-285750" algn="l">
              <a:buFont typeface="Arial" panose="020B0604020202020204" pitchFamily="34" charset="0"/>
              <a:buChar char="•"/>
            </a:pPr>
            <a:r>
              <a:rPr lang="en-US" b="0" i="0" dirty="0">
                <a:effectLst/>
                <a:latin typeface="Helvetica" pitchFamily="2" charset="0"/>
              </a:rPr>
              <a:t>disease outbreaks or epidemics</a:t>
            </a:r>
          </a:p>
          <a:p>
            <a:pPr marL="285750" indent="-285750" algn="l">
              <a:buFont typeface="Arial" panose="020B0604020202020204" pitchFamily="34" charset="0"/>
              <a:buChar char="•"/>
            </a:pPr>
            <a:r>
              <a:rPr lang="en-US" b="0" i="0" dirty="0">
                <a:effectLst/>
                <a:latin typeface="Helvetica" pitchFamily="2" charset="0"/>
              </a:rPr>
              <a:t>protests or demonstrations</a:t>
            </a:r>
          </a:p>
          <a:p>
            <a:pPr marL="285750" indent="-285750" algn="l">
              <a:buFont typeface="Arial" panose="020B0604020202020204" pitchFamily="34" charset="0"/>
              <a:buChar char="•"/>
            </a:pPr>
            <a:r>
              <a:rPr lang="en-US" b="0" i="0" dirty="0">
                <a:effectLst/>
                <a:latin typeface="Helvetica" pitchFamily="2" charset="0"/>
              </a:rPr>
              <a:t>acts of terrorism</a:t>
            </a:r>
          </a:p>
        </p:txBody>
      </p:sp>
      <p:pic>
        <p:nvPicPr>
          <p:cNvPr id="13" name="Picture 12" descr="A screenshot of a text&#10;&#10;Description automatically generated">
            <a:extLst>
              <a:ext uri="{FF2B5EF4-FFF2-40B4-BE49-F238E27FC236}">
                <a16:creationId xmlns:a16="http://schemas.microsoft.com/office/drawing/2014/main" id="{5932ABD6-CE38-0E32-472D-0ED77A9CD5AC}"/>
              </a:ext>
            </a:extLst>
          </p:cNvPr>
          <p:cNvPicPr>
            <a:picLocks noChangeAspect="1"/>
          </p:cNvPicPr>
          <p:nvPr/>
        </p:nvPicPr>
        <p:blipFill>
          <a:blip r:embed="rId6"/>
          <a:stretch>
            <a:fillRect/>
          </a:stretch>
        </p:blipFill>
        <p:spPr>
          <a:xfrm>
            <a:off x="270133" y="3781960"/>
            <a:ext cx="4827756" cy="2478170"/>
          </a:xfrm>
          <a:prstGeom prst="rect">
            <a:avLst/>
          </a:prstGeom>
        </p:spPr>
      </p:pic>
      <p:sp>
        <p:nvSpPr>
          <p:cNvPr id="14" name="TextBox 13">
            <a:extLst>
              <a:ext uri="{FF2B5EF4-FFF2-40B4-BE49-F238E27FC236}">
                <a16:creationId xmlns:a16="http://schemas.microsoft.com/office/drawing/2014/main" id="{3C87176D-6DE8-8627-0043-29478E879F8B}"/>
              </a:ext>
            </a:extLst>
          </p:cNvPr>
          <p:cNvSpPr txBox="1"/>
          <p:nvPr/>
        </p:nvSpPr>
        <p:spPr>
          <a:xfrm>
            <a:off x="1390670" y="1087359"/>
            <a:ext cx="3970638" cy="2031325"/>
          </a:xfrm>
          <a:prstGeom prst="rect">
            <a:avLst/>
          </a:prstGeom>
          <a:noFill/>
        </p:spPr>
        <p:txBody>
          <a:bodyPr wrap="square">
            <a:spAutoFit/>
          </a:bodyPr>
          <a:lstStyle/>
          <a:p>
            <a:pPr algn="l"/>
            <a:r>
              <a:rPr lang="en-US" b="1" i="0" dirty="0">
                <a:effectLst/>
                <a:latin typeface="Helvetica" pitchFamily="2" charset="0"/>
              </a:rPr>
              <a:t>MUC-4 Ontology</a:t>
            </a:r>
          </a:p>
          <a:p>
            <a:pPr marL="285750" indent="-285750" algn="l">
              <a:buFont typeface="Arial" panose="020B0604020202020204" pitchFamily="34" charset="0"/>
              <a:buChar char="•"/>
            </a:pPr>
            <a:r>
              <a:rPr lang="en-US" dirty="0">
                <a:latin typeface="Helvetica" pitchFamily="2" charset="0"/>
              </a:rPr>
              <a:t>arson</a:t>
            </a:r>
            <a:endParaRPr lang="en-US" b="0" i="0" dirty="0">
              <a:effectLst/>
              <a:latin typeface="Helvetica" pitchFamily="2" charset="0"/>
            </a:endParaRPr>
          </a:p>
          <a:p>
            <a:pPr marL="285750" indent="-285750" algn="l">
              <a:buFont typeface="Arial" panose="020B0604020202020204" pitchFamily="34" charset="0"/>
              <a:buChar char="•"/>
            </a:pPr>
            <a:r>
              <a:rPr lang="en-US" b="0" i="0" dirty="0">
                <a:effectLst/>
                <a:latin typeface="Helvetica" pitchFamily="2" charset="0"/>
              </a:rPr>
              <a:t>attack</a:t>
            </a:r>
          </a:p>
          <a:p>
            <a:pPr marL="285750" indent="-285750" algn="l">
              <a:buFont typeface="Arial" panose="020B0604020202020204" pitchFamily="34" charset="0"/>
              <a:buChar char="•"/>
            </a:pPr>
            <a:r>
              <a:rPr lang="en-US" b="0" i="0" dirty="0">
                <a:effectLst/>
                <a:latin typeface="Helvetica" pitchFamily="2" charset="0"/>
              </a:rPr>
              <a:t>bombing</a:t>
            </a:r>
          </a:p>
          <a:p>
            <a:pPr marL="285750" indent="-285750" algn="l">
              <a:buFont typeface="Arial" panose="020B0604020202020204" pitchFamily="34" charset="0"/>
              <a:buChar char="•"/>
            </a:pPr>
            <a:r>
              <a:rPr lang="en-US" b="0" i="0" dirty="0">
                <a:effectLst/>
                <a:latin typeface="Helvetica" pitchFamily="2" charset="0"/>
              </a:rPr>
              <a:t>kidnapping</a:t>
            </a:r>
          </a:p>
          <a:p>
            <a:pPr marL="285750" indent="-285750" algn="l">
              <a:buFont typeface="Arial" panose="020B0604020202020204" pitchFamily="34" charset="0"/>
              <a:buChar char="•"/>
            </a:pPr>
            <a:r>
              <a:rPr lang="en-US" b="0" i="0" dirty="0">
                <a:effectLst/>
                <a:latin typeface="Helvetica" pitchFamily="2" charset="0"/>
              </a:rPr>
              <a:t>murder</a:t>
            </a:r>
          </a:p>
          <a:p>
            <a:pPr marL="285750" indent="-285750" algn="l">
              <a:buFont typeface="Arial" panose="020B0604020202020204" pitchFamily="34" charset="0"/>
              <a:buChar char="•"/>
            </a:pPr>
            <a:r>
              <a:rPr lang="en-US" b="0" i="0" dirty="0">
                <a:effectLst/>
                <a:latin typeface="Helvetica" pitchFamily="2" charset="0"/>
              </a:rPr>
              <a:t>robbery</a:t>
            </a:r>
          </a:p>
        </p:txBody>
      </p:sp>
    </p:spTree>
    <p:extLst>
      <p:ext uri="{BB962C8B-B14F-4D97-AF65-F5344CB8AC3E}">
        <p14:creationId xmlns:p14="http://schemas.microsoft.com/office/powerpoint/2010/main" val="11215820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Even for datasets annotated with highly constrained ontologies, it is hard to predict templates.</a:t>
            </a:r>
          </a:p>
        </p:txBody>
      </p:sp>
    </p:spTree>
    <p:extLst>
      <p:ext uri="{BB962C8B-B14F-4D97-AF65-F5344CB8AC3E}">
        <p14:creationId xmlns:p14="http://schemas.microsoft.com/office/powerpoint/2010/main" val="2501830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4CBFD9-394E-01FC-A011-E72BAF636FE0}"/>
              </a:ext>
            </a:extLst>
          </p:cNvPr>
          <p:cNvPicPr>
            <a:picLocks noChangeAspect="1"/>
          </p:cNvPicPr>
          <p:nvPr/>
        </p:nvPicPr>
        <p:blipFill>
          <a:blip r:embed="rId2"/>
          <a:stretch>
            <a:fillRect/>
          </a:stretch>
        </p:blipFill>
        <p:spPr>
          <a:xfrm>
            <a:off x="967310" y="2012663"/>
            <a:ext cx="10257380" cy="2832674"/>
          </a:xfrm>
          <a:prstGeom prst="rect">
            <a:avLst/>
          </a:prstGeom>
        </p:spPr>
      </p:pic>
      <p:sp>
        <p:nvSpPr>
          <p:cNvPr id="7" name="TextBox 6">
            <a:extLst>
              <a:ext uri="{FF2B5EF4-FFF2-40B4-BE49-F238E27FC236}">
                <a16:creationId xmlns:a16="http://schemas.microsoft.com/office/drawing/2014/main" id="{2CCB7958-03FC-3860-4C91-1A294EFD86FE}"/>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3"/>
              </a:rPr>
              <a:t>Chen et </a:t>
            </a:r>
            <a:r>
              <a:rPr lang="en-US" sz="1200" dirty="0">
                <a:latin typeface="Helvetica" pitchFamily="2" charset="0"/>
                <a:hlinkClick r:id="rId4"/>
              </a:rPr>
              <a:t>al</a:t>
            </a:r>
            <a:r>
              <a:rPr lang="en-US" sz="1200" dirty="0">
                <a:latin typeface="Helvetica" pitchFamily="2" charset="0"/>
                <a:hlinkClick r:id="rId3"/>
              </a:rPr>
              <a:t>. 2023</a:t>
            </a:r>
            <a:endParaRPr lang="en-US" sz="1200" dirty="0"/>
          </a:p>
        </p:txBody>
      </p:sp>
      <p:sp>
        <p:nvSpPr>
          <p:cNvPr id="8" name="TextBox 7">
            <a:extLst>
              <a:ext uri="{FF2B5EF4-FFF2-40B4-BE49-F238E27FC236}">
                <a16:creationId xmlns:a16="http://schemas.microsoft.com/office/drawing/2014/main" id="{79C4049C-8F96-3A4C-F7A3-EB359551F224}"/>
              </a:ext>
            </a:extLst>
          </p:cNvPr>
          <p:cNvSpPr txBox="1"/>
          <p:nvPr/>
        </p:nvSpPr>
        <p:spPr>
          <a:xfrm>
            <a:off x="3354114" y="3044279"/>
            <a:ext cx="5483771" cy="769441"/>
          </a:xfrm>
          <a:prstGeom prst="rect">
            <a:avLst/>
          </a:prstGeom>
          <a:solidFill>
            <a:schemeClr val="bg1"/>
          </a:solidFill>
        </p:spPr>
        <p:txBody>
          <a:bodyPr wrap="square" rtlCol="0">
            <a:spAutoFit/>
          </a:bodyPr>
          <a:lstStyle/>
          <a:p>
            <a:pPr algn="ctr"/>
            <a:r>
              <a:rPr lang="en-US" sz="4400" b="1" dirty="0">
                <a:solidFill>
                  <a:srgbClr val="C00000"/>
                </a:solidFill>
                <a:latin typeface="Helvetica" pitchFamily="2" charset="0"/>
              </a:rPr>
              <a:t>This is a hard task!</a:t>
            </a:r>
          </a:p>
        </p:txBody>
      </p:sp>
      <p:grpSp>
        <p:nvGrpSpPr>
          <p:cNvPr id="16" name="Group 15">
            <a:extLst>
              <a:ext uri="{FF2B5EF4-FFF2-40B4-BE49-F238E27FC236}">
                <a16:creationId xmlns:a16="http://schemas.microsoft.com/office/drawing/2014/main" id="{C94B93F1-CC6C-F94C-AE72-35D78C8B5996}"/>
              </a:ext>
            </a:extLst>
          </p:cNvPr>
          <p:cNvGrpSpPr/>
          <p:nvPr/>
        </p:nvGrpSpPr>
        <p:grpSpPr>
          <a:xfrm>
            <a:off x="4423719" y="4845336"/>
            <a:ext cx="6363729" cy="621211"/>
            <a:chOff x="4423719" y="4845336"/>
            <a:chExt cx="6363729" cy="621211"/>
          </a:xfrm>
        </p:grpSpPr>
        <p:cxnSp>
          <p:nvCxnSpPr>
            <p:cNvPr id="11" name="Straight Arrow Connector 10">
              <a:extLst>
                <a:ext uri="{FF2B5EF4-FFF2-40B4-BE49-F238E27FC236}">
                  <a16:creationId xmlns:a16="http://schemas.microsoft.com/office/drawing/2014/main" id="{D985478D-4847-B75E-F943-345647FAB3C3}"/>
                </a:ext>
              </a:extLst>
            </p:cNvPr>
            <p:cNvCxnSpPr/>
            <p:nvPr/>
          </p:nvCxnSpPr>
          <p:spPr>
            <a:xfrm flipV="1">
              <a:off x="4423719" y="4845337"/>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F3CF637-1101-FDDA-F55B-29B9AD9797F7}"/>
                </a:ext>
              </a:extLst>
            </p:cNvPr>
            <p:cNvCxnSpPr/>
            <p:nvPr/>
          </p:nvCxnSpPr>
          <p:spPr>
            <a:xfrm flipV="1">
              <a:off x="5960075" y="4845336"/>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5CF2151-2FD2-E3BB-9300-0B6FFD00384A}"/>
                </a:ext>
              </a:extLst>
            </p:cNvPr>
            <p:cNvCxnSpPr/>
            <p:nvPr/>
          </p:nvCxnSpPr>
          <p:spPr>
            <a:xfrm flipV="1">
              <a:off x="7603524" y="4850198"/>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BB20A62-BD90-EF58-F9F6-A2F569CF2465}"/>
                </a:ext>
              </a:extLst>
            </p:cNvPr>
            <p:cNvCxnSpPr/>
            <p:nvPr/>
          </p:nvCxnSpPr>
          <p:spPr>
            <a:xfrm flipV="1">
              <a:off x="9164594" y="4850197"/>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966BFC5-1D02-0C90-3A37-BF15CAE1DC5C}"/>
                </a:ext>
              </a:extLst>
            </p:cNvPr>
            <p:cNvCxnSpPr/>
            <p:nvPr/>
          </p:nvCxnSpPr>
          <p:spPr>
            <a:xfrm flipV="1">
              <a:off x="10787448" y="4845336"/>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67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 #2</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Even for datasets annotated with highly constrained ontologies, it is hard to predict templates.</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969770"/>
            <a:chOff x="1447800" y="2727343"/>
            <a:chExt cx="9296400" cy="1969770"/>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Upshot</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1384995"/>
            </a:xfrm>
            <a:prstGeom prst="rect">
              <a:avLst/>
            </a:prstGeom>
            <a:noFill/>
          </p:spPr>
          <p:txBody>
            <a:bodyPr wrap="square" rtlCol="0">
              <a:spAutoFit/>
            </a:bodyPr>
            <a:lstStyle/>
            <a:p>
              <a:r>
                <a:rPr lang="en-US" sz="2800" dirty="0">
                  <a:latin typeface="Helvetica" pitchFamily="2" charset="0"/>
                </a:rPr>
                <a:t>We need to work on getting template extraction systems working on broad-coverage ontologies before we start using them to generate candidate inferences. </a:t>
              </a:r>
            </a:p>
          </p:txBody>
        </p:sp>
      </p:grpSp>
    </p:spTree>
    <p:extLst>
      <p:ext uri="{BB962C8B-B14F-4D97-AF65-F5344CB8AC3E}">
        <p14:creationId xmlns:p14="http://schemas.microsoft.com/office/powerpoint/2010/main" val="24389451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Subgoal #1</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Develop a broad-coverage dataset for generalized template extraction.</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107995"/>
            <a:chOff x="1447800" y="2727343"/>
            <a:chExt cx="9296400" cy="1107995"/>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Subgoal #2</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523220"/>
            </a:xfrm>
            <a:prstGeom prst="rect">
              <a:avLst/>
            </a:prstGeom>
            <a:noFill/>
          </p:spPr>
          <p:txBody>
            <a:bodyPr wrap="square" rtlCol="0">
              <a:spAutoFit/>
            </a:bodyPr>
            <a:lstStyle/>
            <a:p>
              <a:r>
                <a:rPr lang="en-US" sz="2800" dirty="0">
                  <a:latin typeface="Helvetica" pitchFamily="2" charset="0"/>
                </a:rPr>
                <a:t>Provide some baseline models for predicting those data.</a:t>
              </a:r>
            </a:p>
          </p:txBody>
        </p:sp>
      </p:grpSp>
    </p:spTree>
    <p:extLst>
      <p:ext uri="{BB962C8B-B14F-4D97-AF65-F5344CB8AC3E}">
        <p14:creationId xmlns:p14="http://schemas.microsoft.com/office/powerpoint/2010/main" val="32413310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red lines and white text&#10;&#10;Description automatically generated">
            <a:extLst>
              <a:ext uri="{FF2B5EF4-FFF2-40B4-BE49-F238E27FC236}">
                <a16:creationId xmlns:a16="http://schemas.microsoft.com/office/drawing/2014/main" id="{020304E2-7BCF-79C4-9B09-88B2507CDFD2}"/>
              </a:ext>
            </a:extLst>
          </p:cNvPr>
          <p:cNvPicPr>
            <a:picLocks noChangeAspect="1"/>
          </p:cNvPicPr>
          <p:nvPr/>
        </p:nvPicPr>
        <p:blipFill>
          <a:blip r:embed="rId2"/>
          <a:stretch>
            <a:fillRect/>
          </a:stretch>
        </p:blipFill>
        <p:spPr>
          <a:xfrm>
            <a:off x="2228850" y="228600"/>
            <a:ext cx="7734300" cy="6400800"/>
          </a:xfrm>
          <a:prstGeom prst="rect">
            <a:avLst/>
          </a:prstGeom>
        </p:spPr>
      </p:pic>
      <p:sp>
        <p:nvSpPr>
          <p:cNvPr id="5" name="TextBox 4">
            <a:extLst>
              <a:ext uri="{FF2B5EF4-FFF2-40B4-BE49-F238E27FC236}">
                <a16:creationId xmlns:a16="http://schemas.microsoft.com/office/drawing/2014/main" id="{18364679-321B-1C6A-1E79-7AF80AF51D30}"/>
              </a:ext>
            </a:extLst>
          </p:cNvPr>
          <p:cNvSpPr txBox="1"/>
          <p:nvPr/>
        </p:nvSpPr>
        <p:spPr>
          <a:xfrm>
            <a:off x="3537636" y="2033382"/>
            <a:ext cx="5638284" cy="830997"/>
          </a:xfrm>
          <a:prstGeom prst="rect">
            <a:avLst/>
          </a:prstGeom>
          <a:solidFill>
            <a:schemeClr val="bg1"/>
          </a:solidFill>
        </p:spPr>
        <p:txBody>
          <a:bodyPr wrap="square">
            <a:spAutoFit/>
          </a:bodyPr>
          <a:lstStyle/>
          <a:p>
            <a:r>
              <a:rPr lang="en-US" sz="2400" dirty="0">
                <a:latin typeface="Helvetica" pitchFamily="2" charset="0"/>
              </a:rPr>
              <a:t>Fully client-side react-based tool using the </a:t>
            </a:r>
            <a:r>
              <a:rPr lang="en-US" sz="2400" dirty="0">
                <a:latin typeface="Helvetica" pitchFamily="2" charset="0"/>
                <a:hlinkClick r:id="rId3"/>
              </a:rPr>
              <a:t>concrete data model</a:t>
            </a:r>
            <a:r>
              <a:rPr lang="en-US" sz="2400" dirty="0">
                <a:latin typeface="Helvetica" pitchFamily="2" charset="0"/>
              </a:rPr>
              <a:t>. </a:t>
            </a:r>
            <a:r>
              <a:rPr lang="en-US" sz="1200" b="0" i="0" dirty="0">
                <a:solidFill>
                  <a:srgbClr val="373737"/>
                </a:solidFill>
                <a:effectLst/>
                <a:latin typeface="Helvetica" pitchFamily="2" charset="0"/>
                <a:hlinkClick r:id="rId4"/>
              </a:rPr>
              <a:t>Ferraro et al. 2014</a:t>
            </a:r>
            <a:endParaRPr lang="en-US" sz="1200" b="0" i="0" dirty="0">
              <a:solidFill>
                <a:srgbClr val="373737"/>
              </a:solidFill>
              <a:effectLst/>
              <a:latin typeface="Helvetica" pitchFamily="2" charset="0"/>
            </a:endParaRPr>
          </a:p>
        </p:txBody>
      </p:sp>
      <p:sp>
        <p:nvSpPr>
          <p:cNvPr id="6" name="TextBox 5">
            <a:extLst>
              <a:ext uri="{FF2B5EF4-FFF2-40B4-BE49-F238E27FC236}">
                <a16:creationId xmlns:a16="http://schemas.microsoft.com/office/drawing/2014/main" id="{597442D1-A5EB-FBA5-CE8F-4DF1C41AAC05}"/>
              </a:ext>
            </a:extLst>
          </p:cNvPr>
          <p:cNvSpPr txBox="1"/>
          <p:nvPr/>
        </p:nvSpPr>
        <p:spPr>
          <a:xfrm>
            <a:off x="3537636" y="4187576"/>
            <a:ext cx="5638284" cy="830997"/>
          </a:xfrm>
          <a:prstGeom prst="rect">
            <a:avLst/>
          </a:prstGeom>
          <a:solidFill>
            <a:schemeClr val="bg1"/>
          </a:solidFill>
        </p:spPr>
        <p:txBody>
          <a:bodyPr wrap="square">
            <a:spAutoFit/>
          </a:bodyPr>
          <a:lstStyle/>
          <a:p>
            <a:pPr algn="ctr"/>
            <a:r>
              <a:rPr lang="en-US" sz="2400" dirty="0">
                <a:latin typeface="Helvetica" pitchFamily="2" charset="0"/>
              </a:rPr>
              <a:t>Available at: </a:t>
            </a:r>
            <a:r>
              <a:rPr lang="en-US" sz="2400" dirty="0">
                <a:latin typeface="Helvetica" pitchFamily="2" charset="0"/>
                <a:hlinkClick r:id="rId5"/>
              </a:rPr>
              <a:t>https://github.com/connotate/connotate</a:t>
            </a:r>
            <a:endParaRPr lang="en-US" sz="2400" dirty="0">
              <a:latin typeface="Helvetica" pitchFamily="2" charset="0"/>
            </a:endParaRPr>
          </a:p>
        </p:txBody>
      </p:sp>
      <p:sp>
        <p:nvSpPr>
          <p:cNvPr id="7" name="TextBox 6">
            <a:extLst>
              <a:ext uri="{FF2B5EF4-FFF2-40B4-BE49-F238E27FC236}">
                <a16:creationId xmlns:a16="http://schemas.microsoft.com/office/drawing/2014/main" id="{4120ADD8-154C-70AC-13BB-6CA8588729BD}"/>
              </a:ext>
            </a:extLst>
          </p:cNvPr>
          <p:cNvSpPr txBox="1"/>
          <p:nvPr/>
        </p:nvSpPr>
        <p:spPr>
          <a:xfrm>
            <a:off x="3537636" y="3099841"/>
            <a:ext cx="5638284" cy="830997"/>
          </a:xfrm>
          <a:prstGeom prst="rect">
            <a:avLst/>
          </a:prstGeom>
          <a:solidFill>
            <a:schemeClr val="bg1"/>
          </a:solidFill>
        </p:spPr>
        <p:txBody>
          <a:bodyPr wrap="square">
            <a:spAutoFit/>
          </a:bodyPr>
          <a:lstStyle/>
          <a:p>
            <a:r>
              <a:rPr lang="en-US" sz="2400" dirty="0">
                <a:latin typeface="Helvetica" pitchFamily="2" charset="0"/>
              </a:rPr>
              <a:t>Supports situation and entity mention and coreference annotation.</a:t>
            </a:r>
            <a:endParaRPr lang="en-US" sz="1200" b="0" i="0" dirty="0">
              <a:solidFill>
                <a:srgbClr val="373737"/>
              </a:solidFill>
              <a:effectLst/>
              <a:latin typeface="Helvetica" pitchFamily="2" charset="0"/>
            </a:endParaRPr>
          </a:p>
        </p:txBody>
      </p:sp>
    </p:spTree>
    <p:extLst>
      <p:ext uri="{BB962C8B-B14F-4D97-AF65-F5344CB8AC3E}">
        <p14:creationId xmlns:p14="http://schemas.microsoft.com/office/powerpoint/2010/main" val="83219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3B7388-413E-F49B-FAC9-33B44628C865}"/>
              </a:ext>
            </a:extLst>
          </p:cNvPr>
          <p:cNvSpPr txBox="1"/>
          <p:nvPr/>
        </p:nvSpPr>
        <p:spPr>
          <a:xfrm>
            <a:off x="1846383" y="140678"/>
            <a:ext cx="8499231" cy="584775"/>
          </a:xfrm>
          <a:prstGeom prst="rect">
            <a:avLst/>
          </a:prstGeom>
          <a:noFill/>
        </p:spPr>
        <p:txBody>
          <a:bodyPr wrap="square" rtlCol="0">
            <a:spAutoFit/>
          </a:bodyPr>
          <a:lstStyle/>
          <a:p>
            <a:pPr algn="ctr"/>
            <a:r>
              <a:rPr lang="en-US" sz="3200" dirty="0">
                <a:latin typeface="Helvetica" pitchFamily="2" charset="0"/>
              </a:rPr>
              <a:t>I </a:t>
            </a:r>
            <a:r>
              <a:rPr lang="en-US" sz="3200" dirty="0">
                <a:solidFill>
                  <a:schemeClr val="accent4">
                    <a:lumMod val="75000"/>
                  </a:schemeClr>
                </a:solidFill>
                <a:latin typeface="Helvetica" pitchFamily="2" charset="0"/>
              </a:rPr>
              <a:t>traveled from </a:t>
            </a:r>
            <a:r>
              <a:rPr lang="en-US" sz="3200" dirty="0">
                <a:solidFill>
                  <a:schemeClr val="accent1">
                    <a:lumMod val="75000"/>
                  </a:schemeClr>
                </a:solidFill>
                <a:latin typeface="Helvetica" pitchFamily="2" charset="0"/>
              </a:rPr>
              <a:t>Rochester</a:t>
            </a:r>
            <a:r>
              <a:rPr lang="en-US" sz="3200" dirty="0">
                <a:latin typeface="Helvetica" pitchFamily="2" charset="0"/>
              </a:rPr>
              <a:t> </a:t>
            </a:r>
            <a:r>
              <a:rPr lang="en-US" sz="3200" dirty="0">
                <a:solidFill>
                  <a:schemeClr val="accent4">
                    <a:lumMod val="75000"/>
                  </a:schemeClr>
                </a:solidFill>
                <a:latin typeface="Helvetica" pitchFamily="2" charset="0"/>
              </a:rPr>
              <a:t>to</a:t>
            </a:r>
            <a:r>
              <a:rPr lang="en-US" sz="3200" dirty="0">
                <a:latin typeface="Helvetica" pitchFamily="2" charset="0"/>
              </a:rPr>
              <a:t> </a:t>
            </a:r>
            <a:r>
              <a:rPr lang="en-US" sz="3200" dirty="0">
                <a:solidFill>
                  <a:schemeClr val="accent2">
                    <a:lumMod val="75000"/>
                  </a:schemeClr>
                </a:solidFill>
                <a:latin typeface="Helvetica" pitchFamily="2" charset="0"/>
              </a:rPr>
              <a:t>Austin</a:t>
            </a:r>
            <a:r>
              <a:rPr lang="en-US" sz="3200" dirty="0">
                <a:latin typeface="Helvetica" pitchFamily="2" charset="0"/>
              </a:rPr>
              <a:t> yesterday.</a:t>
            </a:r>
          </a:p>
        </p:txBody>
      </p:sp>
      <p:pic>
        <p:nvPicPr>
          <p:cNvPr id="8" name="Picture 7" descr="A map of the united states&#10;&#10;Description automatically generated">
            <a:extLst>
              <a:ext uri="{FF2B5EF4-FFF2-40B4-BE49-F238E27FC236}">
                <a16:creationId xmlns:a16="http://schemas.microsoft.com/office/drawing/2014/main" id="{70A1D859-AF63-138E-C4A6-BA669A7290BE}"/>
              </a:ext>
            </a:extLst>
          </p:cNvPr>
          <p:cNvPicPr>
            <a:picLocks noChangeAspect="1"/>
          </p:cNvPicPr>
          <p:nvPr/>
        </p:nvPicPr>
        <p:blipFill>
          <a:blip r:embed="rId2">
            <a:alphaModFix amt="68000"/>
          </a:blip>
          <a:stretch>
            <a:fillRect/>
          </a:stretch>
        </p:blipFill>
        <p:spPr>
          <a:xfrm>
            <a:off x="2209798" y="620448"/>
            <a:ext cx="7772400" cy="6049984"/>
          </a:xfrm>
          <a:prstGeom prst="rect">
            <a:avLst/>
          </a:prstGeom>
        </p:spPr>
      </p:pic>
      <p:cxnSp>
        <p:nvCxnSpPr>
          <p:cNvPr id="12" name="Straight Arrow Connector 11">
            <a:extLst>
              <a:ext uri="{FF2B5EF4-FFF2-40B4-BE49-F238E27FC236}">
                <a16:creationId xmlns:a16="http://schemas.microsoft.com/office/drawing/2014/main" id="{C49EBD80-321A-5B73-5202-3A58CD42F109}"/>
              </a:ext>
            </a:extLst>
          </p:cNvPr>
          <p:cNvCxnSpPr>
            <a:cxnSpLocks/>
            <a:stCxn id="9" idx="3"/>
            <a:endCxn id="10" idx="7"/>
          </p:cNvCxnSpPr>
          <p:nvPr/>
        </p:nvCxnSpPr>
        <p:spPr>
          <a:xfrm flipH="1">
            <a:off x="2957957" y="1188299"/>
            <a:ext cx="6382785" cy="5104443"/>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FBBC392-778F-5A2A-796D-7625A66BFF7F}"/>
              </a:ext>
            </a:extLst>
          </p:cNvPr>
          <p:cNvSpPr/>
          <p:nvPr/>
        </p:nvSpPr>
        <p:spPr>
          <a:xfrm>
            <a:off x="2774782" y="6260123"/>
            <a:ext cx="214603" cy="22273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BF0C87F-BA80-2093-89E2-4F9E65C8A110}"/>
              </a:ext>
            </a:extLst>
          </p:cNvPr>
          <p:cNvPicPr>
            <a:picLocks noChangeAspect="1"/>
          </p:cNvPicPr>
          <p:nvPr/>
        </p:nvPicPr>
        <p:blipFill>
          <a:blip r:embed="rId3"/>
          <a:stretch>
            <a:fillRect/>
          </a:stretch>
        </p:blipFill>
        <p:spPr>
          <a:xfrm rot="11126092">
            <a:off x="5976024" y="3089009"/>
            <a:ext cx="876521" cy="876521"/>
          </a:xfrm>
          <a:prstGeom prst="rect">
            <a:avLst/>
          </a:prstGeom>
        </p:spPr>
      </p:pic>
      <p:sp>
        <p:nvSpPr>
          <p:cNvPr id="9" name="Oval 8">
            <a:extLst>
              <a:ext uri="{FF2B5EF4-FFF2-40B4-BE49-F238E27FC236}">
                <a16:creationId xmlns:a16="http://schemas.microsoft.com/office/drawing/2014/main" id="{65183004-2EE2-0E75-B4D7-6978A1ADC2FC}"/>
              </a:ext>
            </a:extLst>
          </p:cNvPr>
          <p:cNvSpPr/>
          <p:nvPr/>
        </p:nvSpPr>
        <p:spPr>
          <a:xfrm>
            <a:off x="9308123" y="1008186"/>
            <a:ext cx="222739" cy="211015"/>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7EDC867-C724-1A87-CA66-BD502EA9B958}"/>
              </a:ext>
            </a:extLst>
          </p:cNvPr>
          <p:cNvGrpSpPr/>
          <p:nvPr/>
        </p:nvGrpSpPr>
        <p:grpSpPr>
          <a:xfrm>
            <a:off x="5349820" y="1113694"/>
            <a:ext cx="4354337" cy="3837040"/>
            <a:chOff x="5349820" y="1113694"/>
            <a:chExt cx="4354337" cy="3837040"/>
          </a:xfrm>
        </p:grpSpPr>
        <p:cxnSp>
          <p:nvCxnSpPr>
            <p:cNvPr id="28" name="Straight Connector 27">
              <a:extLst>
                <a:ext uri="{FF2B5EF4-FFF2-40B4-BE49-F238E27FC236}">
                  <a16:creationId xmlns:a16="http://schemas.microsoft.com/office/drawing/2014/main" id="{9A257B6D-9CB6-FFF9-6DBE-538FE71514E2}"/>
                </a:ext>
              </a:extLst>
            </p:cNvPr>
            <p:cNvCxnSpPr>
              <a:cxnSpLocks/>
              <a:endCxn id="29" idx="0"/>
            </p:cNvCxnSpPr>
            <p:nvPr/>
          </p:nvCxnSpPr>
          <p:spPr>
            <a:xfrm flipH="1">
              <a:off x="7526989" y="1113694"/>
              <a:ext cx="1781134" cy="56835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9" name="Picture 28" descr="A map of a city&#10;&#10;Description automatically generated">
              <a:extLst>
                <a:ext uri="{FF2B5EF4-FFF2-40B4-BE49-F238E27FC236}">
                  <a16:creationId xmlns:a16="http://schemas.microsoft.com/office/drawing/2014/main" id="{DE903C5B-3E75-9537-42CF-FC26D70FF01E}"/>
                </a:ext>
              </a:extLst>
            </p:cNvPr>
            <p:cNvPicPr>
              <a:picLocks noChangeAspect="1"/>
            </p:cNvPicPr>
            <p:nvPr/>
          </p:nvPicPr>
          <p:blipFill rotWithShape="1">
            <a:blip r:embed="rId4"/>
            <a:srcRect r="5807"/>
            <a:stretch/>
          </p:blipFill>
          <p:spPr>
            <a:xfrm>
              <a:off x="5349820" y="1682047"/>
              <a:ext cx="4354337" cy="3268687"/>
            </a:xfrm>
            <a:prstGeom prst="rect">
              <a:avLst/>
            </a:prstGeom>
            <a:ln w="38100">
              <a:solidFill>
                <a:schemeClr val="tx1"/>
              </a:solidFill>
            </a:ln>
          </p:spPr>
        </p:pic>
      </p:grpSp>
      <p:grpSp>
        <p:nvGrpSpPr>
          <p:cNvPr id="33" name="Group 32">
            <a:extLst>
              <a:ext uri="{FF2B5EF4-FFF2-40B4-BE49-F238E27FC236}">
                <a16:creationId xmlns:a16="http://schemas.microsoft.com/office/drawing/2014/main" id="{D3C0D93A-13BC-3DFD-9610-851FECA91749}"/>
              </a:ext>
            </a:extLst>
          </p:cNvPr>
          <p:cNvGrpSpPr/>
          <p:nvPr/>
        </p:nvGrpSpPr>
        <p:grpSpPr>
          <a:xfrm>
            <a:off x="5345723" y="1682047"/>
            <a:ext cx="6750297" cy="4907613"/>
            <a:chOff x="5345723" y="1682047"/>
            <a:chExt cx="6750297" cy="4907613"/>
          </a:xfrm>
        </p:grpSpPr>
        <p:sp>
          <p:nvSpPr>
            <p:cNvPr id="34" name="Rectangle 33">
              <a:extLst>
                <a:ext uri="{FF2B5EF4-FFF2-40B4-BE49-F238E27FC236}">
                  <a16:creationId xmlns:a16="http://schemas.microsoft.com/office/drawing/2014/main" id="{CD5BEADE-05F4-BA5A-4EBD-87D3CE6E5BEE}"/>
                </a:ext>
              </a:extLst>
            </p:cNvPr>
            <p:cNvSpPr/>
            <p:nvPr/>
          </p:nvSpPr>
          <p:spPr>
            <a:xfrm>
              <a:off x="5345723" y="1682047"/>
              <a:ext cx="4360985" cy="3276815"/>
            </a:xfrm>
            <a:prstGeom prst="rect">
              <a:avLst/>
            </a:prstGeom>
            <a:solidFill>
              <a:schemeClr val="bg1">
                <a:alpha val="3724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9249D83-4925-D36F-4426-1A75DC94F9E8}"/>
                </a:ext>
              </a:extLst>
            </p:cNvPr>
            <p:cNvGrpSpPr/>
            <p:nvPr/>
          </p:nvGrpSpPr>
          <p:grpSpPr>
            <a:xfrm>
              <a:off x="6447692" y="3762245"/>
              <a:ext cx="5648328" cy="2827415"/>
              <a:chOff x="6447692" y="3762245"/>
              <a:chExt cx="5648328" cy="2827415"/>
            </a:xfrm>
          </p:grpSpPr>
          <p:cxnSp>
            <p:nvCxnSpPr>
              <p:cNvPr id="36" name="Straight Connector 35">
                <a:extLst>
                  <a:ext uri="{FF2B5EF4-FFF2-40B4-BE49-F238E27FC236}">
                    <a16:creationId xmlns:a16="http://schemas.microsoft.com/office/drawing/2014/main" id="{85F8E4A4-9DB7-BF13-EEA7-2F3F32D8B7A1}"/>
                  </a:ext>
                </a:extLst>
              </p:cNvPr>
              <p:cNvCxnSpPr>
                <a:cxnSpLocks/>
                <a:stCxn id="37" idx="1"/>
              </p:cNvCxnSpPr>
              <p:nvPr/>
            </p:nvCxnSpPr>
            <p:spPr>
              <a:xfrm flipH="1" flipV="1">
                <a:off x="6447692" y="3762245"/>
                <a:ext cx="1073414" cy="141370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7" name="Picture 2" descr="Map - Upper Level">
                <a:extLst>
                  <a:ext uri="{FF2B5EF4-FFF2-40B4-BE49-F238E27FC236}">
                    <a16:creationId xmlns:a16="http://schemas.microsoft.com/office/drawing/2014/main" id="{13F47CD0-5CDA-C80E-06B3-6B4761CD8F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106" y="3762245"/>
                <a:ext cx="4574914" cy="282741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grpSp>
      </p:grpSp>
      <p:sp>
        <p:nvSpPr>
          <p:cNvPr id="38" name="TextBox 37">
            <a:extLst>
              <a:ext uri="{FF2B5EF4-FFF2-40B4-BE49-F238E27FC236}">
                <a16:creationId xmlns:a16="http://schemas.microsoft.com/office/drawing/2014/main" id="{D93B41CA-AD13-A6D3-A992-E1D07EC04066}"/>
              </a:ext>
            </a:extLst>
          </p:cNvPr>
          <p:cNvSpPr txBox="1"/>
          <p:nvPr/>
        </p:nvSpPr>
        <p:spPr>
          <a:xfrm>
            <a:off x="3698007" y="782307"/>
            <a:ext cx="4795978"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took a flight yesterday.</a:t>
            </a:r>
          </a:p>
        </p:txBody>
      </p:sp>
      <p:sp>
        <p:nvSpPr>
          <p:cNvPr id="39" name="TextBox 38">
            <a:extLst>
              <a:ext uri="{FF2B5EF4-FFF2-40B4-BE49-F238E27FC236}">
                <a16:creationId xmlns:a16="http://schemas.microsoft.com/office/drawing/2014/main" id="{87BD0CDA-6AEC-4592-3B86-560405E2FEC8}"/>
              </a:ext>
            </a:extLst>
          </p:cNvPr>
          <p:cNvSpPr txBox="1"/>
          <p:nvPr/>
        </p:nvSpPr>
        <p:spPr>
          <a:xfrm>
            <a:off x="2028089" y="1381792"/>
            <a:ext cx="8135813"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traveled to the </a:t>
            </a:r>
            <a:r>
              <a:rPr lang="en-US" sz="2800" dirty="0">
                <a:solidFill>
                  <a:schemeClr val="accent1">
                    <a:lumMod val="75000"/>
                  </a:schemeClr>
                </a:solidFill>
                <a:latin typeface="Helvetica" pitchFamily="2" charset="0"/>
              </a:rPr>
              <a:t>Rochester</a:t>
            </a:r>
            <a:r>
              <a:rPr lang="en-US" sz="2800" dirty="0">
                <a:latin typeface="Helvetica" pitchFamily="2" charset="0"/>
              </a:rPr>
              <a:t> airport yesterday.</a:t>
            </a:r>
          </a:p>
        </p:txBody>
      </p:sp>
      <p:sp>
        <p:nvSpPr>
          <p:cNvPr id="40" name="TextBox 39">
            <a:extLst>
              <a:ext uri="{FF2B5EF4-FFF2-40B4-BE49-F238E27FC236}">
                <a16:creationId xmlns:a16="http://schemas.microsoft.com/office/drawing/2014/main" id="{848F084E-C018-B632-4D46-B9AFCC612312}"/>
              </a:ext>
            </a:extLst>
          </p:cNvPr>
          <p:cNvSpPr txBox="1"/>
          <p:nvPr/>
        </p:nvSpPr>
        <p:spPr>
          <a:xfrm>
            <a:off x="515941" y="1984734"/>
            <a:ext cx="11266815" cy="523220"/>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Helvetica" pitchFamily="2" charset="0"/>
              </a:rPr>
              <a:t>Aaron went through airport security at the </a:t>
            </a:r>
            <a:r>
              <a:rPr lang="en-US" sz="2800" dirty="0">
                <a:solidFill>
                  <a:schemeClr val="accent1">
                    <a:lumMod val="75000"/>
                  </a:schemeClr>
                </a:solidFill>
                <a:latin typeface="Helvetica" pitchFamily="2" charset="0"/>
              </a:rPr>
              <a:t>Rochester</a:t>
            </a:r>
            <a:r>
              <a:rPr lang="en-US" sz="2800" dirty="0">
                <a:latin typeface="Helvetica" pitchFamily="2" charset="0"/>
              </a:rPr>
              <a:t> airport yesterday.</a:t>
            </a:r>
          </a:p>
        </p:txBody>
      </p:sp>
    </p:spTree>
    <p:extLst>
      <p:ext uri="{BB962C8B-B14F-4D97-AF65-F5344CB8AC3E}">
        <p14:creationId xmlns:p14="http://schemas.microsoft.com/office/powerpoint/2010/main" val="404240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F1D95C-EE3A-DF13-DAEC-FACA787900E0}"/>
              </a:ext>
            </a:extLst>
          </p:cNvPr>
          <p:cNvSpPr txBox="1"/>
          <p:nvPr/>
        </p:nvSpPr>
        <p:spPr>
          <a:xfrm>
            <a:off x="8019534" y="6358236"/>
            <a:ext cx="4172465" cy="369332"/>
          </a:xfrm>
          <a:prstGeom prst="rect">
            <a:avLst/>
          </a:prstGeom>
          <a:noFill/>
        </p:spPr>
        <p:txBody>
          <a:bodyPr wrap="square">
            <a:spAutoFit/>
          </a:bodyPr>
          <a:lstStyle/>
          <a:p>
            <a:r>
              <a:rPr lang="en-US" b="1" dirty="0">
                <a:latin typeface="Helvetica" pitchFamily="2" charset="0"/>
              </a:rPr>
              <a:t>Demo: </a:t>
            </a:r>
            <a:r>
              <a:rPr lang="en-US" dirty="0">
                <a:latin typeface="Helvetica" pitchFamily="2" charset="0"/>
                <a:hlinkClick r:id="rId2"/>
              </a:rPr>
              <a:t>https://</a:t>
            </a:r>
            <a:r>
              <a:rPr lang="en-US" dirty="0" err="1">
                <a:latin typeface="Helvetica" pitchFamily="2" charset="0"/>
                <a:hlinkClick r:id="rId2"/>
              </a:rPr>
              <a:t>connotate.netlify.app</a:t>
            </a:r>
            <a:r>
              <a:rPr lang="en-US" dirty="0">
                <a:latin typeface="Helvetica" pitchFamily="2" charset="0"/>
                <a:hlinkClick r:id="rId2"/>
              </a:rPr>
              <a:t>/</a:t>
            </a:r>
            <a:endParaRPr lang="en-US" dirty="0">
              <a:latin typeface="Helvetica" pitchFamily="2" charset="0"/>
            </a:endParaRPr>
          </a:p>
        </p:txBody>
      </p:sp>
      <p:pic>
        <p:nvPicPr>
          <p:cNvPr id="1028" name="Picture 4" descr="situation coref assign situation">
            <a:extLst>
              <a:ext uri="{FF2B5EF4-FFF2-40B4-BE49-F238E27FC236}">
                <a16:creationId xmlns:a16="http://schemas.microsoft.com/office/drawing/2014/main" id="{C75A9677-3B59-B0A5-77A3-38F1E91BB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787" y="741405"/>
            <a:ext cx="9548426" cy="537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569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Heavy Scaffolding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33C77BBC-89BE-497C-F8AA-413EAB753AB1}"/>
              </a:ext>
            </a:extLst>
          </p:cNvPr>
          <p:cNvSpPr txBox="1">
            <a:spLocks/>
          </p:cNvSpPr>
          <p:nvPr/>
        </p:nvSpPr>
        <p:spPr>
          <a:xfrm>
            <a:off x="831850" y="4297388"/>
            <a:ext cx="6442253" cy="84721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Event individuation</a:t>
            </a:r>
          </a:p>
        </p:txBody>
      </p:sp>
    </p:spTree>
    <p:extLst>
      <p:ext uri="{BB962C8B-B14F-4D97-AF65-F5344CB8AC3E}">
        <p14:creationId xmlns:p14="http://schemas.microsoft.com/office/powerpoint/2010/main" val="2818651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Difficult for annotators to agree on how many instances of a particular complex situation type are described by text.</a:t>
              </a:r>
            </a:p>
          </p:txBody>
        </p:sp>
      </p:grpSp>
    </p:spTree>
    <p:extLst>
      <p:ext uri="{BB962C8B-B14F-4D97-AF65-F5344CB8AC3E}">
        <p14:creationId xmlns:p14="http://schemas.microsoft.com/office/powerpoint/2010/main" val="17156302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 screen&#10;&#10;Description automatically generated">
            <a:extLst>
              <a:ext uri="{FF2B5EF4-FFF2-40B4-BE49-F238E27FC236}">
                <a16:creationId xmlns:a16="http://schemas.microsoft.com/office/drawing/2014/main" id="{D882F68F-DBCD-369E-0FC5-4BAC74E7AAAE}"/>
              </a:ext>
            </a:extLst>
          </p:cNvPr>
          <p:cNvPicPr>
            <a:picLocks noChangeAspect="1"/>
          </p:cNvPicPr>
          <p:nvPr/>
        </p:nvPicPr>
        <p:blipFill>
          <a:blip r:embed="rId2"/>
          <a:stretch>
            <a:fillRect/>
          </a:stretch>
        </p:blipFill>
        <p:spPr>
          <a:xfrm>
            <a:off x="3144144" y="2743199"/>
            <a:ext cx="5903712" cy="3767213"/>
          </a:xfrm>
          <a:prstGeom prst="rect">
            <a:avLst/>
          </a:prstGeom>
        </p:spPr>
      </p:pic>
      <p:sp>
        <p:nvSpPr>
          <p:cNvPr id="4" name="TextBox 3">
            <a:extLst>
              <a:ext uri="{FF2B5EF4-FFF2-40B4-BE49-F238E27FC236}">
                <a16:creationId xmlns:a16="http://schemas.microsoft.com/office/drawing/2014/main" id="{BD940EBE-196B-5153-29C3-6E03DBB619F2}"/>
              </a:ext>
            </a:extLst>
          </p:cNvPr>
          <p:cNvSpPr txBox="1"/>
          <p:nvPr/>
        </p:nvSpPr>
        <p:spPr>
          <a:xfrm>
            <a:off x="630195" y="698323"/>
            <a:ext cx="11084010" cy="1938992"/>
          </a:xfrm>
          <a:prstGeom prst="rect">
            <a:avLst/>
          </a:prstGeom>
          <a:noFill/>
        </p:spPr>
        <p:txBody>
          <a:bodyPr wrap="square">
            <a:spAutoFit/>
          </a:bodyPr>
          <a:lstStyle/>
          <a:p>
            <a:r>
              <a:rPr lang="en-US" sz="2400" dirty="0">
                <a:latin typeface="Helvetica" pitchFamily="2" charset="0"/>
              </a:rPr>
              <a:t>A bomb exploded today in a Lima restaurant, and a second device that had been placed in the same establishment was deactivated by the Peruvian National Police. There were no victims, and the explosion caused very little damage to the restaurant…Guerrillas of the Tupac </a:t>
            </a:r>
            <a:r>
              <a:rPr lang="en-US" sz="2400" dirty="0" err="1">
                <a:latin typeface="Helvetica" pitchFamily="2" charset="0"/>
              </a:rPr>
              <a:t>Amaru</a:t>
            </a:r>
            <a:r>
              <a:rPr lang="en-US" sz="2400" dirty="0">
                <a:latin typeface="Helvetica" pitchFamily="2" charset="0"/>
              </a:rPr>
              <a:t> Revolutionary Movement (MRTA) have claimed credit for the terrorist act….</a:t>
            </a:r>
          </a:p>
        </p:txBody>
      </p:sp>
      <p:sp>
        <p:nvSpPr>
          <p:cNvPr id="5" name="TextBox 4">
            <a:extLst>
              <a:ext uri="{FF2B5EF4-FFF2-40B4-BE49-F238E27FC236}">
                <a16:creationId xmlns:a16="http://schemas.microsoft.com/office/drawing/2014/main" id="{7009416F-9C0F-6060-76BF-A079C10E2F8C}"/>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3"/>
              </a:rPr>
              <a:t>Gantt et </a:t>
            </a:r>
            <a:r>
              <a:rPr lang="en-US" sz="1200" dirty="0">
                <a:latin typeface="Helvetica" pitchFamily="2" charset="0"/>
                <a:hlinkClick r:id="rId4"/>
              </a:rPr>
              <a:t>al</a:t>
            </a:r>
            <a:r>
              <a:rPr lang="en-US" sz="1200" dirty="0">
                <a:latin typeface="Helvetica" pitchFamily="2" charset="0"/>
                <a:hlinkClick r:id="rId5"/>
              </a:rPr>
              <a:t>. 2023</a:t>
            </a:r>
            <a:endParaRPr lang="en-US" sz="1200" dirty="0"/>
          </a:p>
        </p:txBody>
      </p:sp>
    </p:spTree>
    <p:extLst>
      <p:ext uri="{BB962C8B-B14F-4D97-AF65-F5344CB8AC3E}">
        <p14:creationId xmlns:p14="http://schemas.microsoft.com/office/powerpoint/2010/main" val="56178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Approach</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Have three experts reannotate portions of the MUC-4 and BETTER data for number of instances of a template.</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Evaluation</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Compare agreement among experts annotations and with gold annotation.</a:t>
              </a:r>
            </a:p>
          </p:txBody>
        </p:sp>
      </p:grpSp>
    </p:spTree>
    <p:extLst>
      <p:ext uri="{BB962C8B-B14F-4D97-AF65-F5344CB8AC3E}">
        <p14:creationId xmlns:p14="http://schemas.microsoft.com/office/powerpoint/2010/main" val="13127922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10BF5-A42F-766B-C9FA-A8987A66FE58}"/>
              </a:ext>
            </a:extLst>
          </p:cNvPr>
          <p:cNvSpPr txBox="1"/>
          <p:nvPr/>
        </p:nvSpPr>
        <p:spPr>
          <a:xfrm>
            <a:off x="10446609" y="6396054"/>
            <a:ext cx="1930743" cy="276999"/>
          </a:xfrm>
          <a:prstGeom prst="rect">
            <a:avLst/>
          </a:prstGeom>
          <a:noFill/>
        </p:spPr>
        <p:txBody>
          <a:bodyPr wrap="square">
            <a:spAutoFit/>
          </a:bodyPr>
          <a:lstStyle/>
          <a:p>
            <a:r>
              <a:rPr lang="en-US" sz="1200" dirty="0">
                <a:latin typeface="Helvetica" pitchFamily="2" charset="0"/>
                <a:hlinkClick r:id="rId2"/>
              </a:rPr>
              <a:t>Gantt et </a:t>
            </a:r>
            <a:r>
              <a:rPr lang="en-US" sz="1200" dirty="0">
                <a:latin typeface="Helvetica" pitchFamily="2" charset="0"/>
                <a:hlinkClick r:id="rId3"/>
              </a:rPr>
              <a:t>al</a:t>
            </a:r>
            <a:r>
              <a:rPr lang="en-US" sz="1200" dirty="0">
                <a:latin typeface="Helvetica" pitchFamily="2" charset="0"/>
                <a:hlinkClick r:id="rId4"/>
              </a:rPr>
              <a:t>. 2023</a:t>
            </a:r>
            <a:endParaRPr lang="en-US" sz="1200" dirty="0"/>
          </a:p>
        </p:txBody>
      </p:sp>
      <p:pic>
        <p:nvPicPr>
          <p:cNvPr id="6" name="Picture 5" descr="A graph with blue bars&#10;&#10;Description automatically generated">
            <a:extLst>
              <a:ext uri="{FF2B5EF4-FFF2-40B4-BE49-F238E27FC236}">
                <a16:creationId xmlns:a16="http://schemas.microsoft.com/office/drawing/2014/main" id="{8A7BF57C-B066-A079-AC06-9342DAB7C023}"/>
              </a:ext>
            </a:extLst>
          </p:cNvPr>
          <p:cNvPicPr>
            <a:picLocks noChangeAspect="1"/>
          </p:cNvPicPr>
          <p:nvPr/>
        </p:nvPicPr>
        <p:blipFill>
          <a:blip r:embed="rId5"/>
          <a:stretch>
            <a:fillRect/>
          </a:stretch>
        </p:blipFill>
        <p:spPr>
          <a:xfrm>
            <a:off x="3020489" y="476565"/>
            <a:ext cx="6135867" cy="5919489"/>
          </a:xfrm>
          <a:prstGeom prst="rect">
            <a:avLst/>
          </a:prstGeom>
        </p:spPr>
      </p:pic>
      <p:sp>
        <p:nvSpPr>
          <p:cNvPr id="7" name="Rectangle 6">
            <a:extLst>
              <a:ext uri="{FF2B5EF4-FFF2-40B4-BE49-F238E27FC236}">
                <a16:creationId xmlns:a16="http://schemas.microsoft.com/office/drawing/2014/main" id="{52B7398D-1A0F-36F1-6B0C-A14178E575EC}"/>
              </a:ext>
            </a:extLst>
          </p:cNvPr>
          <p:cNvSpPr/>
          <p:nvPr/>
        </p:nvSpPr>
        <p:spPr>
          <a:xfrm>
            <a:off x="3818238" y="1569308"/>
            <a:ext cx="5325762" cy="31139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0149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Challenge</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Difficult for annotators to agree on how many instances of a particular complex situation type are described by text.</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Approach: Cross-document </a:t>
              </a:r>
              <a:r>
                <a:rPr lang="en-US" sz="3200" b="1" dirty="0" err="1">
                  <a:latin typeface="Helvetica" pitchFamily="2" charset="0"/>
                </a:rPr>
                <a:t>arg</a:t>
              </a:r>
              <a:r>
                <a:rPr lang="en-US" sz="3200" b="1" dirty="0">
                  <a:latin typeface="Helvetica" pitchFamily="2" charset="0"/>
                </a:rPr>
                <a:t> extraction*</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rPr>
                <a:t>Explicitly point to a complex situation description in one document and fill a template for it in another.</a:t>
              </a:r>
            </a:p>
          </p:txBody>
        </p:sp>
      </p:grpSp>
      <p:sp>
        <p:nvSpPr>
          <p:cNvPr id="8" name="TextBox 7">
            <a:extLst>
              <a:ext uri="{FF2B5EF4-FFF2-40B4-BE49-F238E27FC236}">
                <a16:creationId xmlns:a16="http://schemas.microsoft.com/office/drawing/2014/main" id="{874CC3A3-14E2-7F75-5460-0C54DDD745AC}"/>
              </a:ext>
            </a:extLst>
          </p:cNvPr>
          <p:cNvSpPr txBox="1"/>
          <p:nvPr/>
        </p:nvSpPr>
        <p:spPr>
          <a:xfrm>
            <a:off x="506628" y="6302244"/>
            <a:ext cx="11479426" cy="461665"/>
          </a:xfrm>
          <a:prstGeom prst="rect">
            <a:avLst/>
          </a:prstGeom>
          <a:noFill/>
        </p:spPr>
        <p:txBody>
          <a:bodyPr wrap="square">
            <a:spAutoFit/>
          </a:bodyPr>
          <a:lstStyle/>
          <a:p>
            <a:pPr algn="r"/>
            <a:r>
              <a:rPr lang="en-US" sz="1200" dirty="0"/>
              <a:t>*Related to but distinct from similar tasks like Event Linking (</a:t>
            </a:r>
            <a:r>
              <a:rPr lang="en-US" sz="1200" dirty="0" err="1"/>
              <a:t>Nothman</a:t>
            </a:r>
            <a:r>
              <a:rPr lang="en-US" sz="1200" dirty="0"/>
              <a:t> 2012), Cross-Document Event Coreference (</a:t>
            </a:r>
            <a:r>
              <a:rPr lang="en-US" sz="1200" dirty="0" err="1"/>
              <a:t>Bagga</a:t>
            </a:r>
            <a:r>
              <a:rPr lang="en-US" sz="1200" dirty="0"/>
              <a:t> and Baldwin 1999, </a:t>
            </a:r>
            <a:r>
              <a:rPr lang="en-US" sz="1200" dirty="0" err="1"/>
              <a:t>Cybulska</a:t>
            </a:r>
            <a:r>
              <a:rPr lang="en-US" sz="1200" dirty="0"/>
              <a:t> and </a:t>
            </a:r>
            <a:r>
              <a:rPr lang="en-US" sz="1200" dirty="0" err="1"/>
              <a:t>Vossen</a:t>
            </a:r>
            <a:r>
              <a:rPr lang="en-US" sz="1200" dirty="0"/>
              <a:t> 2014, (Eirewetal.,2021,2022), and Predicate-Argument Alignment (Roth and Franke 2012, Wolfe et al. 2013, 2015). </a:t>
            </a:r>
          </a:p>
        </p:txBody>
      </p:sp>
    </p:spTree>
    <p:extLst>
      <p:ext uri="{BB962C8B-B14F-4D97-AF65-F5344CB8AC3E}">
        <p14:creationId xmlns:p14="http://schemas.microsoft.com/office/powerpoint/2010/main" val="13429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Heavy Scaffolding</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
        <p:nvSpPr>
          <p:cNvPr id="4" name="Title 1">
            <a:extLst>
              <a:ext uri="{FF2B5EF4-FFF2-40B4-BE49-F238E27FC236}">
                <a16:creationId xmlns:a16="http://schemas.microsoft.com/office/drawing/2014/main" id="{33C77BBC-89BE-497C-F8AA-413EAB753AB1}"/>
              </a:ext>
            </a:extLst>
          </p:cNvPr>
          <p:cNvSpPr txBox="1">
            <a:spLocks/>
          </p:cNvSpPr>
          <p:nvPr/>
        </p:nvSpPr>
        <p:spPr>
          <a:xfrm>
            <a:off x="831850" y="4186175"/>
            <a:ext cx="6442253" cy="13743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Helvetica" pitchFamily="2" charset="0"/>
                <a:ea typeface="+mj-ea"/>
                <a:cs typeface="+mj-cs"/>
              </a:defRPr>
            </a:lvl1pPr>
          </a:lstStyle>
          <a:p>
            <a:r>
              <a:rPr lang="en-US" sz="3200" dirty="0">
                <a:solidFill>
                  <a:schemeClr val="bg1"/>
                </a:solidFill>
                <a:latin typeface="Verdana" charset="0"/>
                <a:ea typeface="Verdana" charset="0"/>
                <a:cs typeface="Verdana" charset="0"/>
              </a:rPr>
              <a:t>Cross-document argument extraction</a:t>
            </a:r>
          </a:p>
        </p:txBody>
      </p:sp>
    </p:spTree>
    <p:extLst>
      <p:ext uri="{BB962C8B-B14F-4D97-AF65-F5344CB8AC3E}">
        <p14:creationId xmlns:p14="http://schemas.microsoft.com/office/powerpoint/2010/main" val="17631422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EAAE63D-2F80-940C-2A8B-47154022AD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253"/>
          <a:stretch/>
        </p:blipFill>
        <p:spPr bwMode="auto">
          <a:xfrm>
            <a:off x="321700" y="409932"/>
            <a:ext cx="5436778" cy="209807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621B8273-ABFE-11B6-CB68-B9804C0C6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278" y="804943"/>
            <a:ext cx="4111334" cy="78544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EE20DE6-673A-13BF-E73D-39A605F81BD2}"/>
              </a:ext>
            </a:extLst>
          </p:cNvPr>
          <p:cNvGrpSpPr/>
          <p:nvPr/>
        </p:nvGrpSpPr>
        <p:grpSpPr>
          <a:xfrm>
            <a:off x="7299918" y="1513922"/>
            <a:ext cx="3454576" cy="994083"/>
            <a:chOff x="7299918" y="1513922"/>
            <a:chExt cx="3454576" cy="994083"/>
          </a:xfrm>
        </p:grpSpPr>
        <p:pic>
          <p:nvPicPr>
            <p:cNvPr id="4100" name="Picture 4">
              <a:extLst>
                <a:ext uri="{FF2B5EF4-FFF2-40B4-BE49-F238E27FC236}">
                  <a16:creationId xmlns:a16="http://schemas.microsoft.com/office/drawing/2014/main" id="{869AD5D9-348D-6D0A-508F-EAC216F80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324" y="1594709"/>
              <a:ext cx="1988170" cy="3681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533DCA0B-33CA-8E6E-BD29-7F4685BAE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918" y="1513922"/>
              <a:ext cx="2172256" cy="994083"/>
            </a:xfrm>
            <a:prstGeom prst="rect">
              <a:avLst/>
            </a:prstGeom>
            <a:noFill/>
            <a:extLst>
              <a:ext uri="{909E8E84-426E-40DD-AFC4-6F175D3DCCD1}">
                <a14:hiddenFill xmlns:a14="http://schemas.microsoft.com/office/drawing/2010/main">
                  <a:solidFill>
                    <a:srgbClr val="FFFFFF"/>
                  </a:solidFill>
                </a14:hiddenFill>
              </a:ext>
            </a:extLst>
          </p:spPr>
        </p:pic>
      </p:grpSp>
      <p:pic>
        <p:nvPicPr>
          <p:cNvPr id="4102" name="Picture 6">
            <a:extLst>
              <a:ext uri="{FF2B5EF4-FFF2-40B4-BE49-F238E27FC236}">
                <a16:creationId xmlns:a16="http://schemas.microsoft.com/office/drawing/2014/main" id="{90EA7D56-C959-9760-740A-B0A4D4539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6142" y="2599529"/>
            <a:ext cx="4651330" cy="3767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9AB082A-79D1-8D0E-0594-FEAD8A5EA4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747"/>
          <a:stretch/>
        </p:blipFill>
        <p:spPr bwMode="auto">
          <a:xfrm>
            <a:off x="347094" y="2508005"/>
            <a:ext cx="5436778" cy="3940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A85047-EE70-02B6-F8F4-94ACB9F7074F}"/>
              </a:ext>
            </a:extLst>
          </p:cNvPr>
          <p:cNvSpPr txBox="1"/>
          <p:nvPr/>
        </p:nvSpPr>
        <p:spPr>
          <a:xfrm>
            <a:off x="9384429" y="6458753"/>
            <a:ext cx="2460477" cy="276999"/>
          </a:xfrm>
          <a:prstGeom prst="rect">
            <a:avLst/>
          </a:prstGeom>
          <a:noFill/>
        </p:spPr>
        <p:txBody>
          <a:bodyPr wrap="square" rtlCol="0">
            <a:spAutoFit/>
          </a:bodyPr>
          <a:lstStyle/>
          <a:p>
            <a:pPr algn="r"/>
            <a:r>
              <a:rPr lang="en-US" sz="1200" dirty="0">
                <a:hlinkClick r:id="rId7"/>
              </a:rPr>
              <a:t>Vashishtha et al. 2023</a:t>
            </a:r>
            <a:endParaRPr lang="en-US" sz="1200" dirty="0"/>
          </a:p>
        </p:txBody>
      </p:sp>
      <p:sp>
        <p:nvSpPr>
          <p:cNvPr id="5" name="TextBox 4">
            <a:extLst>
              <a:ext uri="{FF2B5EF4-FFF2-40B4-BE49-F238E27FC236}">
                <a16:creationId xmlns:a16="http://schemas.microsoft.com/office/drawing/2014/main" id="{4811EC4E-E11D-75D3-8A33-C7DACEBF25F0}"/>
              </a:ext>
            </a:extLst>
          </p:cNvPr>
          <p:cNvSpPr txBox="1"/>
          <p:nvPr/>
        </p:nvSpPr>
        <p:spPr>
          <a:xfrm>
            <a:off x="1783492" y="2855422"/>
            <a:ext cx="8625016" cy="1323439"/>
          </a:xfrm>
          <a:prstGeom prst="rect">
            <a:avLst/>
          </a:prstGeom>
          <a:solidFill>
            <a:schemeClr val="bg1"/>
          </a:solidFill>
          <a:ln w="38100">
            <a:solidFill>
              <a:schemeClr val="tx1"/>
            </a:solidFill>
          </a:ln>
        </p:spPr>
        <p:txBody>
          <a:bodyPr wrap="square">
            <a:spAutoFit/>
          </a:bodyPr>
          <a:lstStyle/>
          <a:p>
            <a:pPr algn="ctr"/>
            <a:r>
              <a:rPr lang="en-US" sz="4000" dirty="0">
                <a:latin typeface="Helvetica" pitchFamily="2" charset="0"/>
              </a:rPr>
              <a:t>Data available at: </a:t>
            </a:r>
            <a:r>
              <a:rPr lang="en-US" sz="4000" dirty="0">
                <a:latin typeface="Helvetica" pitchFamily="2" charset="0"/>
                <a:hlinkClick r:id="rId8"/>
              </a:rPr>
              <a:t>https://github.com/</a:t>
            </a:r>
            <a:r>
              <a:rPr lang="en-US" sz="4000" dirty="0" err="1">
                <a:latin typeface="Helvetica" pitchFamily="2" charset="0"/>
                <a:hlinkClick r:id="rId8"/>
              </a:rPr>
              <a:t>FACTSlab</a:t>
            </a:r>
            <a:r>
              <a:rPr lang="en-US" sz="4000" dirty="0">
                <a:latin typeface="Helvetica" pitchFamily="2" charset="0"/>
                <a:hlinkClick r:id="rId8"/>
              </a:rPr>
              <a:t>/</a:t>
            </a:r>
            <a:r>
              <a:rPr lang="en-US" sz="4000" dirty="0" err="1">
                <a:latin typeface="Helvetica" pitchFamily="2" charset="0"/>
                <a:hlinkClick r:id="rId8"/>
              </a:rPr>
              <a:t>FAMuS</a:t>
            </a:r>
            <a:endParaRPr lang="en-US" sz="4000" dirty="0">
              <a:latin typeface="Helvetica" pitchFamily="2" charset="0"/>
            </a:endParaRPr>
          </a:p>
        </p:txBody>
      </p:sp>
    </p:spTree>
    <p:extLst>
      <p:ext uri="{BB962C8B-B14F-4D97-AF65-F5344CB8AC3E}">
        <p14:creationId xmlns:p14="http://schemas.microsoft.com/office/powerpoint/2010/main" val="86281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Base Corpus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MegaWika: &gt;71 million source-report pairs over 50 diverse languages</a:t>
            </a:r>
          </a:p>
        </p:txBody>
      </p:sp>
      <p:sp>
        <p:nvSpPr>
          <p:cNvPr id="7" name="TextBox 6">
            <a:extLst>
              <a:ext uri="{FF2B5EF4-FFF2-40B4-BE49-F238E27FC236}">
                <a16:creationId xmlns:a16="http://schemas.microsoft.com/office/drawing/2014/main" id="{673ECD35-6A27-E8AC-0EF1-F0ED78808473}"/>
              </a:ext>
            </a:extLst>
          </p:cNvPr>
          <p:cNvSpPr txBox="1"/>
          <p:nvPr/>
        </p:nvSpPr>
        <p:spPr>
          <a:xfrm>
            <a:off x="4046758" y="1830795"/>
            <a:ext cx="1524000" cy="276999"/>
          </a:xfrm>
          <a:prstGeom prst="rect">
            <a:avLst/>
          </a:prstGeom>
          <a:noFill/>
        </p:spPr>
        <p:txBody>
          <a:bodyPr wrap="square" rtlCol="0">
            <a:spAutoFit/>
          </a:bodyPr>
          <a:lstStyle/>
          <a:p>
            <a:pPr algn="r"/>
            <a:r>
              <a:rPr lang="en-US" sz="1200" dirty="0">
                <a:latin typeface="Helvetica" pitchFamily="2" charset="0"/>
                <a:hlinkClick r:id="rId2"/>
              </a:rPr>
              <a:t>Barham et al. 2023</a:t>
            </a:r>
            <a:endParaRPr lang="en-US" sz="1200" dirty="0">
              <a:latin typeface="Helvetica" pitchFamily="2" charset="0"/>
            </a:endParaRPr>
          </a:p>
        </p:txBody>
      </p:sp>
      <p:pic>
        <p:nvPicPr>
          <p:cNvPr id="10" name="Picture 9" descr="A screenshot of a computer&#10;&#10;Description automatically generated">
            <a:extLst>
              <a:ext uri="{FF2B5EF4-FFF2-40B4-BE49-F238E27FC236}">
                <a16:creationId xmlns:a16="http://schemas.microsoft.com/office/drawing/2014/main" id="{B1873DF1-D163-7374-451C-1E2030B3D834}"/>
              </a:ext>
            </a:extLst>
          </p:cNvPr>
          <p:cNvPicPr>
            <a:picLocks noChangeAspect="1"/>
          </p:cNvPicPr>
          <p:nvPr/>
        </p:nvPicPr>
        <p:blipFill>
          <a:blip r:embed="rId3"/>
          <a:stretch>
            <a:fillRect/>
          </a:stretch>
        </p:blipFill>
        <p:spPr>
          <a:xfrm>
            <a:off x="2594919" y="3136613"/>
            <a:ext cx="7772400" cy="3545957"/>
          </a:xfrm>
          <a:prstGeom prst="rect">
            <a:avLst/>
          </a:prstGeom>
          <a:ln w="38100">
            <a:solidFill>
              <a:schemeClr val="tx1"/>
            </a:solidFill>
          </a:ln>
        </p:spPr>
      </p:pic>
      <p:sp>
        <p:nvSpPr>
          <p:cNvPr id="4" name="TextBox 3">
            <a:extLst>
              <a:ext uri="{FF2B5EF4-FFF2-40B4-BE49-F238E27FC236}">
                <a16:creationId xmlns:a16="http://schemas.microsoft.com/office/drawing/2014/main" id="{96A91276-8DBD-8393-4914-1C2F2D2A2533}"/>
              </a:ext>
            </a:extLst>
          </p:cNvPr>
          <p:cNvSpPr txBox="1"/>
          <p:nvPr/>
        </p:nvSpPr>
        <p:spPr>
          <a:xfrm>
            <a:off x="1045779" y="4059940"/>
            <a:ext cx="10100441" cy="1200329"/>
          </a:xfrm>
          <a:prstGeom prst="rect">
            <a:avLst/>
          </a:prstGeom>
          <a:solidFill>
            <a:schemeClr val="bg1"/>
          </a:solidFill>
          <a:ln w="38100">
            <a:solidFill>
              <a:schemeClr val="tx1"/>
            </a:solidFill>
          </a:ln>
        </p:spPr>
        <p:txBody>
          <a:bodyPr wrap="square" rtlCol="0">
            <a:spAutoFit/>
          </a:bodyPr>
          <a:lstStyle/>
          <a:p>
            <a:pPr algn="ctr"/>
            <a:r>
              <a:rPr lang="en-US" sz="3600" dirty="0">
                <a:latin typeface="Helvetica" pitchFamily="2" charset="0"/>
              </a:rPr>
              <a:t>Available at </a:t>
            </a:r>
            <a:r>
              <a:rPr lang="en-US" sz="3600" dirty="0">
                <a:latin typeface="Helvetica" pitchFamily="2" charset="0"/>
                <a:hlinkClick r:id="rId4"/>
              </a:rPr>
              <a:t>https://</a:t>
            </a:r>
            <a:r>
              <a:rPr lang="en-US" sz="3600" dirty="0" err="1">
                <a:latin typeface="Helvetica" pitchFamily="2" charset="0"/>
                <a:hlinkClick r:id="rId4"/>
              </a:rPr>
              <a:t>huggingface.co</a:t>
            </a:r>
            <a:r>
              <a:rPr lang="en-US" sz="3600" dirty="0">
                <a:latin typeface="Helvetica" pitchFamily="2" charset="0"/>
                <a:hlinkClick r:id="rId4"/>
              </a:rPr>
              <a:t>/datasets/</a:t>
            </a:r>
            <a:r>
              <a:rPr lang="en-US" sz="3600" dirty="0" err="1">
                <a:latin typeface="Helvetica" pitchFamily="2" charset="0"/>
                <a:hlinkClick r:id="rId4"/>
              </a:rPr>
              <a:t>hltcoe</a:t>
            </a:r>
            <a:r>
              <a:rPr lang="en-US" sz="3600" dirty="0">
                <a:latin typeface="Helvetica" pitchFamily="2" charset="0"/>
                <a:hlinkClick r:id="rId4"/>
              </a:rPr>
              <a:t>/</a:t>
            </a:r>
            <a:r>
              <a:rPr lang="en-US" sz="3600" dirty="0" err="1">
                <a:latin typeface="Helvetica" pitchFamily="2" charset="0"/>
                <a:hlinkClick r:id="rId4"/>
              </a:rPr>
              <a:t>megawika</a:t>
            </a:r>
            <a:endParaRPr lang="en-US" sz="3600" dirty="0">
              <a:latin typeface="Helvetica" pitchFamily="2" charset="0"/>
            </a:endParaRPr>
          </a:p>
        </p:txBody>
      </p:sp>
    </p:spTree>
    <p:extLst>
      <p:ext uri="{BB962C8B-B14F-4D97-AF65-F5344CB8AC3E}">
        <p14:creationId xmlns:p14="http://schemas.microsoft.com/office/powerpoint/2010/main" val="421870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How do we design systems </a:t>
              </a:r>
              <a:r>
                <a:rPr lang="en-US" sz="2800" dirty="0">
                  <a:effectLst/>
                  <a:latin typeface="Helvetica" pitchFamily="2" charset="0"/>
                  <a:ea typeface="Calibri" panose="020F0502020204030204" pitchFamily="34" charset="0"/>
                  <a:cs typeface="Times New Roman" panose="02020603050405020304" pitchFamily="18" charset="0"/>
                </a:rPr>
                <a:t>that capture the inferences we draw about situations based on their descriptions?</a:t>
              </a:r>
              <a:r>
                <a:rPr lang="en-US" sz="2800" dirty="0">
                  <a:effectLst/>
                </a:rPr>
                <a:t> </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Ontology-factored 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Map situation description to symbolic situation ontology and </a:t>
              </a:r>
              <a:r>
                <a:rPr lang="en-US" sz="2800" dirty="0">
                  <a:effectLst/>
                  <a:latin typeface="Helvetica" pitchFamily="2" charset="0"/>
                  <a:ea typeface="Calibri" panose="020F0502020204030204" pitchFamily="34" charset="0"/>
                  <a:cs typeface="Times New Roman" panose="02020603050405020304" pitchFamily="18" charset="0"/>
                </a:rPr>
                <a:t>draw inferences </a:t>
              </a:r>
              <a:r>
                <a:rPr lang="en-US" sz="2800" dirty="0">
                  <a:latin typeface="Helvetica" pitchFamily="2" charset="0"/>
                  <a:ea typeface="Calibri" panose="020F0502020204030204" pitchFamily="34" charset="0"/>
                  <a:cs typeface="Times New Roman" panose="02020603050405020304" pitchFamily="18" charset="0"/>
                </a:rPr>
                <a:t>using </a:t>
              </a:r>
              <a:r>
                <a:rPr lang="en-US" sz="2800" dirty="0">
                  <a:effectLst/>
                  <a:latin typeface="Helvetica" pitchFamily="2" charset="0"/>
                  <a:ea typeface="Calibri" panose="020F0502020204030204" pitchFamily="34" charset="0"/>
                  <a:cs typeface="Times New Roman" panose="02020603050405020304" pitchFamily="18" charset="0"/>
                </a:rPr>
                <a:t>rules stated over that ontology.</a:t>
              </a:r>
              <a:r>
                <a:rPr lang="en-US" sz="2800" dirty="0">
                  <a:effectLst/>
                </a:rPr>
                <a:t> </a:t>
              </a:r>
              <a:endParaRPr lang="en-US" sz="2800" dirty="0">
                <a:latin typeface="Helvetica" pitchFamily="2" charset="0"/>
              </a:endParaRPr>
            </a:p>
          </p:txBody>
        </p:sp>
      </p:grpSp>
    </p:spTree>
    <p:extLst>
      <p:ext uri="{BB962C8B-B14F-4D97-AF65-F5344CB8AC3E}">
        <p14:creationId xmlns:p14="http://schemas.microsoft.com/office/powerpoint/2010/main" val="325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document&#10;&#10;Description automatically generated">
            <a:extLst>
              <a:ext uri="{FF2B5EF4-FFF2-40B4-BE49-F238E27FC236}">
                <a16:creationId xmlns:a16="http://schemas.microsoft.com/office/drawing/2014/main" id="{F5B00EF9-DA82-CDCA-6D98-F0D4C2039D14}"/>
              </a:ext>
            </a:extLst>
          </p:cNvPr>
          <p:cNvPicPr>
            <a:picLocks noChangeAspect="1"/>
          </p:cNvPicPr>
          <p:nvPr/>
        </p:nvPicPr>
        <p:blipFill>
          <a:blip r:embed="rId2"/>
          <a:stretch>
            <a:fillRect/>
          </a:stretch>
        </p:blipFill>
        <p:spPr>
          <a:xfrm>
            <a:off x="246666" y="0"/>
            <a:ext cx="2877057" cy="6858000"/>
          </a:xfrm>
          <a:prstGeom prst="rect">
            <a:avLst/>
          </a:prstGeom>
        </p:spPr>
      </p:pic>
      <p:grpSp>
        <p:nvGrpSpPr>
          <p:cNvPr id="12" name="Group 11">
            <a:extLst>
              <a:ext uri="{FF2B5EF4-FFF2-40B4-BE49-F238E27FC236}">
                <a16:creationId xmlns:a16="http://schemas.microsoft.com/office/drawing/2014/main" id="{72BC7301-C29B-F0C9-819B-6996CCC6682F}"/>
              </a:ext>
            </a:extLst>
          </p:cNvPr>
          <p:cNvGrpSpPr/>
          <p:nvPr/>
        </p:nvGrpSpPr>
        <p:grpSpPr>
          <a:xfrm>
            <a:off x="246666" y="0"/>
            <a:ext cx="11137836" cy="1901952"/>
            <a:chOff x="246666" y="0"/>
            <a:chExt cx="11137836" cy="1901952"/>
          </a:xfrm>
        </p:grpSpPr>
        <p:pic>
          <p:nvPicPr>
            <p:cNvPr id="3" name="Picture 2">
              <a:extLst>
                <a:ext uri="{FF2B5EF4-FFF2-40B4-BE49-F238E27FC236}">
                  <a16:creationId xmlns:a16="http://schemas.microsoft.com/office/drawing/2014/main" id="{537BC8AD-512B-1A45-C715-EFC32A6A7E75}"/>
                </a:ext>
              </a:extLst>
            </p:cNvPr>
            <p:cNvPicPr>
              <a:picLocks noChangeAspect="1"/>
            </p:cNvPicPr>
            <p:nvPr/>
          </p:nvPicPr>
          <p:blipFill rotWithShape="1">
            <a:blip r:embed="rId3"/>
            <a:srcRect b="70005"/>
            <a:stretch/>
          </p:blipFill>
          <p:spPr>
            <a:xfrm>
              <a:off x="3612102" y="146304"/>
              <a:ext cx="7772400" cy="1755648"/>
            </a:xfrm>
            <a:prstGeom prst="rect">
              <a:avLst/>
            </a:prstGeom>
            <a:ln w="28575">
              <a:solidFill>
                <a:schemeClr val="tx1"/>
              </a:solidFill>
            </a:ln>
          </p:spPr>
        </p:pic>
        <p:sp>
          <p:nvSpPr>
            <p:cNvPr id="8" name="Rectangle 7">
              <a:extLst>
                <a:ext uri="{FF2B5EF4-FFF2-40B4-BE49-F238E27FC236}">
                  <a16:creationId xmlns:a16="http://schemas.microsoft.com/office/drawing/2014/main" id="{144F5A51-A4B1-A98C-6719-FC660B0E05BD}"/>
                </a:ext>
              </a:extLst>
            </p:cNvPr>
            <p:cNvSpPr/>
            <p:nvPr/>
          </p:nvSpPr>
          <p:spPr>
            <a:xfrm>
              <a:off x="246666" y="0"/>
              <a:ext cx="2877057" cy="65836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7DB8143-F3E9-8242-193A-26CD57AEE61E}"/>
                </a:ext>
              </a:extLst>
            </p:cNvPr>
            <p:cNvCxnSpPr>
              <a:cxnSpLocks/>
              <a:stCxn id="8" idx="3"/>
              <a:endCxn id="3" idx="1"/>
            </p:cNvCxnSpPr>
            <p:nvPr/>
          </p:nvCxnSpPr>
          <p:spPr>
            <a:xfrm>
              <a:off x="3123723" y="329184"/>
              <a:ext cx="488379" cy="694944"/>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DDE9901-C04A-1591-1E38-7B2139356336}"/>
              </a:ext>
            </a:extLst>
          </p:cNvPr>
          <p:cNvGrpSpPr/>
          <p:nvPr/>
        </p:nvGrpSpPr>
        <p:grpSpPr>
          <a:xfrm>
            <a:off x="246665" y="2058308"/>
            <a:ext cx="11137837" cy="4097943"/>
            <a:chOff x="246665" y="2058308"/>
            <a:chExt cx="11137837" cy="4097943"/>
          </a:xfrm>
        </p:grpSpPr>
        <p:pic>
          <p:nvPicPr>
            <p:cNvPr id="5" name="Picture 4" descr="A screenshot of a document&#10;&#10;Description automatically generated">
              <a:extLst>
                <a:ext uri="{FF2B5EF4-FFF2-40B4-BE49-F238E27FC236}">
                  <a16:creationId xmlns:a16="http://schemas.microsoft.com/office/drawing/2014/main" id="{E78944CF-A8B8-A8F1-4265-BCE7394FF948}"/>
                </a:ext>
              </a:extLst>
            </p:cNvPr>
            <p:cNvPicPr>
              <a:picLocks noChangeAspect="1"/>
            </p:cNvPicPr>
            <p:nvPr/>
          </p:nvPicPr>
          <p:blipFill rotWithShape="1">
            <a:blip r:embed="rId4"/>
            <a:srcRect b="43355"/>
            <a:stretch/>
          </p:blipFill>
          <p:spPr>
            <a:xfrm>
              <a:off x="3612102" y="2058308"/>
              <a:ext cx="7772400" cy="2477116"/>
            </a:xfrm>
            <a:prstGeom prst="rect">
              <a:avLst/>
            </a:prstGeom>
            <a:ln w="28575">
              <a:solidFill>
                <a:schemeClr val="tx1"/>
              </a:solidFill>
            </a:ln>
          </p:spPr>
        </p:pic>
        <p:sp>
          <p:nvSpPr>
            <p:cNvPr id="13" name="Rectangle 12">
              <a:extLst>
                <a:ext uri="{FF2B5EF4-FFF2-40B4-BE49-F238E27FC236}">
                  <a16:creationId xmlns:a16="http://schemas.microsoft.com/office/drawing/2014/main" id="{9A749FB8-B466-ECBE-D29E-AE2F519AF741}"/>
                </a:ext>
              </a:extLst>
            </p:cNvPr>
            <p:cNvSpPr/>
            <p:nvPr/>
          </p:nvSpPr>
          <p:spPr>
            <a:xfrm>
              <a:off x="246665" y="5248656"/>
              <a:ext cx="2877057" cy="907595"/>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659BB199-C8CE-8452-EAB7-44972BC8F26C}"/>
                </a:ext>
              </a:extLst>
            </p:cNvPr>
            <p:cNvCxnSpPr>
              <a:cxnSpLocks/>
              <a:stCxn id="13" idx="3"/>
              <a:endCxn id="5" idx="1"/>
            </p:cNvCxnSpPr>
            <p:nvPr/>
          </p:nvCxnSpPr>
          <p:spPr>
            <a:xfrm flipV="1">
              <a:off x="3123722" y="3296866"/>
              <a:ext cx="488380" cy="2405588"/>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C6A6312-15AD-6769-DD11-07BE8BEE241D}"/>
              </a:ext>
            </a:extLst>
          </p:cNvPr>
          <p:cNvGrpSpPr/>
          <p:nvPr/>
        </p:nvGrpSpPr>
        <p:grpSpPr>
          <a:xfrm>
            <a:off x="3612102" y="142462"/>
            <a:ext cx="7772400" cy="4389121"/>
            <a:chOff x="3612102" y="142462"/>
            <a:chExt cx="7772400" cy="4389121"/>
          </a:xfrm>
        </p:grpSpPr>
        <p:grpSp>
          <p:nvGrpSpPr>
            <p:cNvPr id="20" name="Group 19">
              <a:extLst>
                <a:ext uri="{FF2B5EF4-FFF2-40B4-BE49-F238E27FC236}">
                  <a16:creationId xmlns:a16="http://schemas.microsoft.com/office/drawing/2014/main" id="{4F8C9BCD-0939-29E3-7B0B-723873885125}"/>
                </a:ext>
              </a:extLst>
            </p:cNvPr>
            <p:cNvGrpSpPr/>
            <p:nvPr/>
          </p:nvGrpSpPr>
          <p:grpSpPr>
            <a:xfrm>
              <a:off x="3612102" y="2058308"/>
              <a:ext cx="7772400" cy="2473275"/>
              <a:chOff x="3612102" y="2058308"/>
              <a:chExt cx="7772400" cy="2473275"/>
            </a:xfrm>
          </p:grpSpPr>
          <p:sp>
            <p:nvSpPr>
              <p:cNvPr id="18" name="Rectangle 17">
                <a:extLst>
                  <a:ext uri="{FF2B5EF4-FFF2-40B4-BE49-F238E27FC236}">
                    <a16:creationId xmlns:a16="http://schemas.microsoft.com/office/drawing/2014/main" id="{BD4273FE-DC93-F9C8-6C96-6AE6F9EE47FF}"/>
                  </a:ext>
                </a:extLst>
              </p:cNvPr>
              <p:cNvSpPr/>
              <p:nvPr/>
            </p:nvSpPr>
            <p:spPr>
              <a:xfrm>
                <a:off x="3612102" y="2058308"/>
                <a:ext cx="7772400" cy="940924"/>
              </a:xfrm>
              <a:prstGeom prst="rect">
                <a:avLst/>
              </a:prstGeom>
              <a:solidFill>
                <a:schemeClr val="bg1">
                  <a:alpha val="69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32B122-492F-7394-47D8-0DEFBF975B83}"/>
                  </a:ext>
                </a:extLst>
              </p:cNvPr>
              <p:cNvSpPr/>
              <p:nvPr/>
            </p:nvSpPr>
            <p:spPr>
              <a:xfrm>
                <a:off x="3612102" y="3590659"/>
                <a:ext cx="7772400" cy="940924"/>
              </a:xfrm>
              <a:prstGeom prst="rect">
                <a:avLst/>
              </a:prstGeom>
              <a:solidFill>
                <a:schemeClr val="bg1">
                  <a:alpha val="69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F42A697D-311C-FB00-2812-7C45F38D54B5}"/>
                </a:ext>
              </a:extLst>
            </p:cNvPr>
            <p:cNvSpPr/>
            <p:nvPr/>
          </p:nvSpPr>
          <p:spPr>
            <a:xfrm>
              <a:off x="3612102" y="142462"/>
              <a:ext cx="7772400" cy="1755647"/>
            </a:xfrm>
            <a:prstGeom prst="rect">
              <a:avLst/>
            </a:prstGeom>
            <a:solidFill>
              <a:schemeClr val="bg1">
                <a:alpha val="692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ed Rectangle 23">
            <a:extLst>
              <a:ext uri="{FF2B5EF4-FFF2-40B4-BE49-F238E27FC236}">
                <a16:creationId xmlns:a16="http://schemas.microsoft.com/office/drawing/2014/main" id="{789ADA71-F07A-9BB7-9677-E5CBB35DC543}"/>
              </a:ext>
            </a:extLst>
          </p:cNvPr>
          <p:cNvSpPr/>
          <p:nvPr/>
        </p:nvSpPr>
        <p:spPr>
          <a:xfrm>
            <a:off x="7302138" y="2997491"/>
            <a:ext cx="536448" cy="24372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FDC30781-05F9-A281-0F5B-D05364F513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0" t="4275"/>
          <a:stretch/>
        </p:blipFill>
        <p:spPr bwMode="auto">
          <a:xfrm>
            <a:off x="3612102" y="4679777"/>
            <a:ext cx="6644418" cy="20850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5C0DF130-97FD-DBDF-DEC5-2C5D2B2E40A5}"/>
              </a:ext>
            </a:extLst>
          </p:cNvPr>
          <p:cNvSpPr/>
          <p:nvPr/>
        </p:nvSpPr>
        <p:spPr>
          <a:xfrm>
            <a:off x="4100481" y="3341793"/>
            <a:ext cx="252063" cy="209127"/>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a:extLst>
              <a:ext uri="{FF2B5EF4-FFF2-40B4-BE49-F238E27FC236}">
                <a16:creationId xmlns:a16="http://schemas.microsoft.com/office/drawing/2014/main" id="{E1513952-702D-D61A-C1F4-9F9DA67F8513}"/>
              </a:ext>
            </a:extLst>
          </p:cNvPr>
          <p:cNvCxnSpPr>
            <a:stCxn id="25" idx="1"/>
            <a:endCxn id="5122" idx="1"/>
          </p:cNvCxnSpPr>
          <p:nvPr/>
        </p:nvCxnSpPr>
        <p:spPr>
          <a:xfrm rot="10800000" flipV="1">
            <a:off x="3612103" y="3446356"/>
            <a:ext cx="488379" cy="2275967"/>
          </a:xfrm>
          <a:prstGeom prst="bentConnector3">
            <a:avLst>
              <a:gd name="adj1" fmla="val 146808"/>
            </a:avLst>
          </a:prstGeom>
          <a:ln w="28575">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33907FC2-0E4B-9D99-5421-DEF57EBB4841}"/>
              </a:ext>
            </a:extLst>
          </p:cNvPr>
          <p:cNvSpPr txBox="1"/>
          <p:nvPr/>
        </p:nvSpPr>
        <p:spPr>
          <a:xfrm>
            <a:off x="10521696" y="6449569"/>
            <a:ext cx="1524000" cy="276999"/>
          </a:xfrm>
          <a:prstGeom prst="rect">
            <a:avLst/>
          </a:prstGeom>
          <a:noFill/>
        </p:spPr>
        <p:txBody>
          <a:bodyPr wrap="square" rtlCol="0">
            <a:spAutoFit/>
          </a:bodyPr>
          <a:lstStyle/>
          <a:p>
            <a:pPr algn="r"/>
            <a:r>
              <a:rPr lang="en-US" sz="1200" dirty="0">
                <a:latin typeface="Helvetica" pitchFamily="2" charset="0"/>
                <a:hlinkClick r:id="rId6"/>
              </a:rPr>
              <a:t>Barham et al. 2023</a:t>
            </a:r>
            <a:endParaRPr lang="en-US" sz="1200" dirty="0">
              <a:latin typeface="Helvetica" pitchFamily="2" charset="0"/>
            </a:endParaRPr>
          </a:p>
        </p:txBody>
      </p:sp>
    </p:spTree>
    <p:extLst>
      <p:ext uri="{BB962C8B-B14F-4D97-AF65-F5344CB8AC3E}">
        <p14:creationId xmlns:p14="http://schemas.microsoft.com/office/powerpoint/2010/main" val="242857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solidFill>
                  <a:schemeClr val="accent6">
                    <a:lumMod val="75000"/>
                  </a:schemeClr>
                </a:solidFill>
                <a:latin typeface="Helvetica" pitchFamily="2" charset="0"/>
              </a:rPr>
              <a:t>Corpus</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954107"/>
          </a:xfrm>
          <a:prstGeom prst="rect">
            <a:avLst/>
          </a:prstGeom>
          <a:noFill/>
        </p:spPr>
        <p:txBody>
          <a:bodyPr wrap="square" rtlCol="0">
            <a:spAutoFit/>
          </a:bodyPr>
          <a:lstStyle/>
          <a:p>
            <a:r>
              <a:rPr lang="en-US" sz="2800" dirty="0">
                <a:latin typeface="Helvetica" pitchFamily="2" charset="0"/>
              </a:rPr>
              <a:t>MegaWika: &gt;71 million source-report pairs over 50 diverse languages</a:t>
            </a: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1538882"/>
            <a:chOff x="1447800" y="2727343"/>
            <a:chExt cx="9296400" cy="1538882"/>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954107"/>
            </a:xfrm>
            <a:prstGeom prst="rect">
              <a:avLst/>
            </a:prstGeom>
            <a:noFill/>
          </p:spPr>
          <p:txBody>
            <a:bodyPr wrap="square" rtlCol="0">
              <a:spAutoFit/>
            </a:bodyPr>
            <a:lstStyle/>
            <a:p>
              <a:pPr rtl="0" fontAlgn="base">
                <a:spcBef>
                  <a:spcPts val="0"/>
                </a:spcBef>
                <a:spcAft>
                  <a:spcPts val="0"/>
                </a:spcAft>
              </a:pPr>
              <a:r>
                <a:rPr lang="en-US" sz="2800" b="0" i="0" u="none" strike="noStrike" dirty="0" err="1">
                  <a:solidFill>
                    <a:srgbClr val="000000"/>
                  </a:solidFill>
                  <a:effectLst/>
                  <a:latin typeface="Arial" panose="020B0604020202020204" pitchFamily="34" charset="0"/>
                </a:rPr>
                <a:t>FrameNet</a:t>
              </a:r>
              <a:r>
                <a:rPr lang="en-US" sz="2800" b="0" i="0" u="none" strike="noStrike" dirty="0">
                  <a:solidFill>
                    <a:srgbClr val="000000"/>
                  </a:solidFill>
                  <a:effectLst/>
                  <a:latin typeface="Arial" panose="020B0604020202020204" pitchFamily="34" charset="0"/>
                </a:rPr>
                <a:t> as the underlying event ontology for broad-coverage of situation types (events, states, processes).</a:t>
              </a:r>
            </a:p>
          </p:txBody>
        </p:sp>
      </p:grpSp>
      <p:sp>
        <p:nvSpPr>
          <p:cNvPr id="8" name="TextBox 7">
            <a:extLst>
              <a:ext uri="{FF2B5EF4-FFF2-40B4-BE49-F238E27FC236}">
                <a16:creationId xmlns:a16="http://schemas.microsoft.com/office/drawing/2014/main" id="{874CC3A3-14E2-7F75-5460-0C54DDD745AC}"/>
              </a:ext>
            </a:extLst>
          </p:cNvPr>
          <p:cNvSpPr txBox="1"/>
          <p:nvPr/>
        </p:nvSpPr>
        <p:spPr>
          <a:xfrm>
            <a:off x="506628" y="6302244"/>
            <a:ext cx="11479426" cy="461665"/>
          </a:xfrm>
          <a:prstGeom prst="rect">
            <a:avLst/>
          </a:prstGeom>
          <a:noFill/>
        </p:spPr>
        <p:txBody>
          <a:bodyPr wrap="square">
            <a:spAutoFit/>
          </a:bodyPr>
          <a:lstStyle/>
          <a:p>
            <a:pPr algn="r"/>
            <a:r>
              <a:rPr lang="en-US" sz="1200" dirty="0"/>
              <a:t>*Related to but distinct from similar tasks like Event Linking (</a:t>
            </a:r>
            <a:r>
              <a:rPr lang="en-US" sz="1200" dirty="0" err="1"/>
              <a:t>Nothman</a:t>
            </a:r>
            <a:r>
              <a:rPr lang="en-US" sz="1200" dirty="0"/>
              <a:t> 2012), Cross-Document Event Coreference (</a:t>
            </a:r>
            <a:r>
              <a:rPr lang="en-US" sz="1200" dirty="0" err="1"/>
              <a:t>Bagga</a:t>
            </a:r>
            <a:r>
              <a:rPr lang="en-US" sz="1200" dirty="0"/>
              <a:t> and Baldwin 1999, </a:t>
            </a:r>
            <a:r>
              <a:rPr lang="en-US" sz="1200" dirty="0" err="1"/>
              <a:t>Cybulska</a:t>
            </a:r>
            <a:r>
              <a:rPr lang="en-US" sz="1200" dirty="0"/>
              <a:t> and </a:t>
            </a:r>
            <a:r>
              <a:rPr lang="en-US" sz="1200" dirty="0" err="1"/>
              <a:t>Vossen</a:t>
            </a:r>
            <a:r>
              <a:rPr lang="en-US" sz="1200" dirty="0"/>
              <a:t> 2014, (Eirewetal.,2021,2022), and Predicate-Argument Alignment (Roth and Franke 2012, Wolfe et al. 2013, 2015). </a:t>
            </a:r>
          </a:p>
        </p:txBody>
      </p:sp>
      <p:sp>
        <p:nvSpPr>
          <p:cNvPr id="7" name="TextBox 6">
            <a:extLst>
              <a:ext uri="{FF2B5EF4-FFF2-40B4-BE49-F238E27FC236}">
                <a16:creationId xmlns:a16="http://schemas.microsoft.com/office/drawing/2014/main" id="{673ECD35-6A27-E8AC-0EF1-F0ED78808473}"/>
              </a:ext>
            </a:extLst>
          </p:cNvPr>
          <p:cNvSpPr txBox="1"/>
          <p:nvPr/>
        </p:nvSpPr>
        <p:spPr>
          <a:xfrm>
            <a:off x="3021145" y="1830795"/>
            <a:ext cx="1524000" cy="276999"/>
          </a:xfrm>
          <a:prstGeom prst="rect">
            <a:avLst/>
          </a:prstGeom>
          <a:noFill/>
        </p:spPr>
        <p:txBody>
          <a:bodyPr wrap="square" rtlCol="0">
            <a:spAutoFit/>
          </a:bodyPr>
          <a:lstStyle/>
          <a:p>
            <a:pPr algn="r"/>
            <a:r>
              <a:rPr lang="en-US" sz="1200" dirty="0">
                <a:latin typeface="Helvetica" pitchFamily="2" charset="0"/>
                <a:hlinkClick r:id="rId2"/>
              </a:rPr>
              <a:t>Barham et al. 2023</a:t>
            </a:r>
            <a:endParaRPr lang="en-US" sz="1200" dirty="0">
              <a:latin typeface="Helvetica" pitchFamily="2" charset="0"/>
            </a:endParaRPr>
          </a:p>
        </p:txBody>
      </p:sp>
    </p:spTree>
    <p:extLst>
      <p:ext uri="{BB962C8B-B14F-4D97-AF65-F5344CB8AC3E}">
        <p14:creationId xmlns:p14="http://schemas.microsoft.com/office/powerpoint/2010/main" val="16929669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24D80-DADE-C58C-C9E8-BA810F28D552}"/>
              </a:ext>
            </a:extLst>
          </p:cNvPr>
          <p:cNvSpPr txBox="1"/>
          <p:nvPr/>
        </p:nvSpPr>
        <p:spPr>
          <a:xfrm>
            <a:off x="5883877" y="1920011"/>
            <a:ext cx="6098058" cy="2031325"/>
          </a:xfrm>
          <a:prstGeom prst="rect">
            <a:avLst/>
          </a:prstGeom>
          <a:noFill/>
        </p:spPr>
        <p:txBody>
          <a:bodyPr wrap="square">
            <a:spAutoFit/>
          </a:bodyPr>
          <a:lstStyle/>
          <a:p>
            <a:pPr fontAlgn="base"/>
            <a:r>
              <a:rPr lang="en-US" sz="1800" b="0" i="0" u="none" strike="noStrike" dirty="0">
                <a:solidFill>
                  <a:srgbClr val="000000"/>
                </a:solidFill>
                <a:effectLst/>
                <a:latin typeface="Helvetica" pitchFamily="2" charset="0"/>
              </a:rPr>
              <a:t>255 situation types from </a:t>
            </a:r>
            <a:r>
              <a:rPr lang="en-US" sz="1800" b="0" i="0" u="none" strike="noStrike" dirty="0" err="1">
                <a:solidFill>
                  <a:srgbClr val="000000"/>
                </a:solidFill>
                <a:effectLst/>
                <a:latin typeface="Helvetica" pitchFamily="2" charset="0"/>
              </a:rPr>
              <a:t>FrameNet</a:t>
            </a:r>
            <a:endParaRPr lang="en-US" sz="1800" i="0" u="none" strike="noStrike" dirty="0">
              <a:solidFill>
                <a:srgbClr val="000000"/>
              </a:solidFill>
              <a:latin typeface="Helvetica" pitchFamily="2" charset="0"/>
            </a:endParaRPr>
          </a:p>
          <a:p>
            <a:pPr fontAlgn="base"/>
            <a:endParaRPr lang="en-US" b="0" dirty="0">
              <a:effectLst/>
              <a:latin typeface="Helvetica" pitchFamily="2" charset="0"/>
            </a:endParaRPr>
          </a:p>
          <a:p>
            <a:pPr fontAlgn="base"/>
            <a:r>
              <a:rPr lang="en-US" sz="1800" b="1" i="0" u="none" strike="noStrike" dirty="0">
                <a:solidFill>
                  <a:srgbClr val="000000"/>
                </a:solidFill>
                <a:effectLst/>
                <a:latin typeface="Helvetica" pitchFamily="2" charset="0"/>
              </a:rPr>
              <a:t>- 5 positive source validation (SV)</a:t>
            </a:r>
            <a:r>
              <a:rPr lang="en-US" sz="1800" b="0" i="0" u="none" strike="noStrike" dirty="0">
                <a:solidFill>
                  <a:srgbClr val="000000"/>
                </a:solidFill>
                <a:effectLst/>
                <a:latin typeface="Helvetica" pitchFamily="2" charset="0"/>
              </a:rPr>
              <a:t> examples for each event type</a:t>
            </a:r>
            <a:br>
              <a:rPr lang="en-US" b="0" dirty="0">
                <a:effectLst/>
                <a:latin typeface="Helvetica" pitchFamily="2" charset="0"/>
              </a:rPr>
            </a:br>
            <a:r>
              <a:rPr lang="en-US" b="0" dirty="0">
                <a:effectLst/>
                <a:latin typeface="Helvetica" pitchFamily="2" charset="0"/>
              </a:rPr>
              <a:t>- </a:t>
            </a:r>
            <a:r>
              <a:rPr lang="en-US" sz="1800" b="1" i="0" u="none" strike="noStrike" dirty="0">
                <a:solidFill>
                  <a:srgbClr val="000000"/>
                </a:solidFill>
                <a:effectLst/>
                <a:latin typeface="Helvetica" pitchFamily="2" charset="0"/>
              </a:rPr>
              <a:t>5 negative source validation (SV)</a:t>
            </a:r>
            <a:r>
              <a:rPr lang="en-US" sz="1800" b="0" i="0" u="none" strike="noStrike" dirty="0">
                <a:solidFill>
                  <a:srgbClr val="000000"/>
                </a:solidFill>
                <a:effectLst/>
                <a:latin typeface="Helvetica" pitchFamily="2" charset="0"/>
              </a:rPr>
              <a:t> examples for each event type</a:t>
            </a:r>
            <a:br>
              <a:rPr lang="en-US" b="0" dirty="0">
                <a:effectLst/>
                <a:latin typeface="Helvetica" pitchFamily="2" charset="0"/>
              </a:rPr>
            </a:br>
            <a:endParaRPr lang="en-US" dirty="0">
              <a:latin typeface="Helvetica" pitchFamily="2" charset="0"/>
            </a:endParaRPr>
          </a:p>
        </p:txBody>
      </p:sp>
      <p:pic>
        <p:nvPicPr>
          <p:cNvPr id="6" name="Picture 7">
            <a:extLst>
              <a:ext uri="{FF2B5EF4-FFF2-40B4-BE49-F238E27FC236}">
                <a16:creationId xmlns:a16="http://schemas.microsoft.com/office/drawing/2014/main" id="{A72C9D61-8E04-C642-B040-1B80ECCC0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08" y="652624"/>
            <a:ext cx="3775099" cy="5552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313B50-D2D5-CE1A-3FDC-90A998E1BFFC}"/>
              </a:ext>
            </a:extLst>
          </p:cNvPr>
          <p:cNvSpPr txBox="1"/>
          <p:nvPr/>
        </p:nvSpPr>
        <p:spPr>
          <a:xfrm>
            <a:off x="5883877" y="1248033"/>
            <a:ext cx="4036541" cy="523220"/>
          </a:xfrm>
          <a:prstGeom prst="rect">
            <a:avLst/>
          </a:prstGeom>
          <a:noFill/>
        </p:spPr>
        <p:txBody>
          <a:bodyPr wrap="square" rtlCol="0">
            <a:spAutoFit/>
          </a:bodyPr>
          <a:lstStyle/>
          <a:p>
            <a:r>
              <a:rPr lang="en-US" sz="2800" b="1" dirty="0">
                <a:latin typeface="Helvetica" pitchFamily="2" charset="0"/>
              </a:rPr>
              <a:t>Source Validation</a:t>
            </a:r>
          </a:p>
        </p:txBody>
      </p:sp>
    </p:spTree>
    <p:extLst>
      <p:ext uri="{BB962C8B-B14F-4D97-AF65-F5344CB8AC3E}">
        <p14:creationId xmlns:p14="http://schemas.microsoft.com/office/powerpoint/2010/main" val="30738313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98531F7-E61A-ABDE-961C-12A278CAC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80" y="452378"/>
            <a:ext cx="6257796" cy="59532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2C8A76-083F-5C23-3F3A-2C764BAC920B}"/>
              </a:ext>
            </a:extLst>
          </p:cNvPr>
          <p:cNvSpPr txBox="1"/>
          <p:nvPr/>
        </p:nvSpPr>
        <p:spPr>
          <a:xfrm>
            <a:off x="6857999" y="2202140"/>
            <a:ext cx="5123935" cy="923330"/>
          </a:xfrm>
          <a:prstGeom prst="rect">
            <a:avLst/>
          </a:prstGeom>
          <a:noFill/>
        </p:spPr>
        <p:txBody>
          <a:bodyPr wrap="square">
            <a:spAutoFit/>
          </a:bodyPr>
          <a:lstStyle/>
          <a:p>
            <a:pPr fontAlgn="base"/>
            <a:r>
              <a:rPr lang="en-US" sz="1800" b="0" i="0" u="none" strike="noStrike" dirty="0">
                <a:solidFill>
                  <a:srgbClr val="000000"/>
                </a:solidFill>
                <a:effectLst/>
                <a:latin typeface="Helvetica" pitchFamily="2" charset="0"/>
              </a:rPr>
              <a:t>For each positive source validation, annotate roles in report and source.</a:t>
            </a:r>
            <a:br>
              <a:rPr lang="en-US" b="0" dirty="0">
                <a:effectLst/>
                <a:latin typeface="Helvetica" pitchFamily="2" charset="0"/>
              </a:rPr>
            </a:br>
            <a:endParaRPr lang="en-US" dirty="0">
              <a:latin typeface="Helvetica" pitchFamily="2" charset="0"/>
            </a:endParaRPr>
          </a:p>
        </p:txBody>
      </p:sp>
      <p:sp>
        <p:nvSpPr>
          <p:cNvPr id="3" name="TextBox 2">
            <a:extLst>
              <a:ext uri="{FF2B5EF4-FFF2-40B4-BE49-F238E27FC236}">
                <a16:creationId xmlns:a16="http://schemas.microsoft.com/office/drawing/2014/main" id="{9B80C658-75C3-5A62-37BB-1F4B56ABAC59}"/>
              </a:ext>
            </a:extLst>
          </p:cNvPr>
          <p:cNvSpPr txBox="1"/>
          <p:nvPr/>
        </p:nvSpPr>
        <p:spPr>
          <a:xfrm>
            <a:off x="6857999" y="1248033"/>
            <a:ext cx="4036541" cy="954107"/>
          </a:xfrm>
          <a:prstGeom prst="rect">
            <a:avLst/>
          </a:prstGeom>
          <a:noFill/>
        </p:spPr>
        <p:txBody>
          <a:bodyPr wrap="square" rtlCol="0">
            <a:spAutoFit/>
          </a:bodyPr>
          <a:lstStyle/>
          <a:p>
            <a:r>
              <a:rPr lang="en-US" sz="2800" b="1" dirty="0">
                <a:latin typeface="Helvetica" pitchFamily="2" charset="0"/>
              </a:rPr>
              <a:t>Cross-Document Argument Extraction</a:t>
            </a:r>
          </a:p>
        </p:txBody>
      </p:sp>
    </p:spTree>
    <p:extLst>
      <p:ext uri="{BB962C8B-B14F-4D97-AF65-F5344CB8AC3E}">
        <p14:creationId xmlns:p14="http://schemas.microsoft.com/office/powerpoint/2010/main" val="8819191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Baselines: Source Validation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1815882"/>
          </a:xfrm>
          <a:prstGeom prst="rect">
            <a:avLst/>
          </a:prstGeom>
          <a:noFill/>
        </p:spPr>
        <p:txBody>
          <a:bodyPr wrap="square" rtlCol="0">
            <a:spAutoFit/>
          </a:bodyPr>
          <a:lstStyle/>
          <a:p>
            <a:pPr marL="514350" indent="-514350">
              <a:buAutoNum type="arabicPeriod"/>
            </a:pPr>
            <a:r>
              <a:rPr lang="en-US" sz="2800" dirty="0">
                <a:latin typeface="Consolas" panose="020B0609020204030204" pitchFamily="49" charset="0"/>
                <a:cs typeface="Consolas" panose="020B0609020204030204" pitchFamily="49" charset="0"/>
              </a:rPr>
              <a:t>Lemma</a:t>
            </a:r>
            <a:r>
              <a:rPr lang="en-US" sz="2800" dirty="0">
                <a:latin typeface="Helvetica" pitchFamily="2" charset="0"/>
              </a:rPr>
              <a:t>: target lemma is found in the source.</a:t>
            </a:r>
          </a:p>
          <a:p>
            <a:pPr marL="514350" indent="-514350">
              <a:buFontTx/>
              <a:buAutoNum type="arabicPeriod"/>
            </a:pPr>
            <a:r>
              <a:rPr lang="en-US" sz="2800" dirty="0" err="1">
                <a:latin typeface="Consolas" panose="020B0609020204030204" pitchFamily="49" charset="0"/>
                <a:cs typeface="Consolas" panose="020B0609020204030204" pitchFamily="49" charset="0"/>
              </a:rPr>
              <a:t>Longformer</a:t>
            </a:r>
            <a:r>
              <a:rPr lang="en-US" sz="2800" dirty="0">
                <a:latin typeface="Helvetica" pitchFamily="2" charset="0"/>
              </a:rPr>
              <a:t>: document pair classifier</a:t>
            </a:r>
          </a:p>
          <a:p>
            <a:pPr marL="514350" indent="-514350">
              <a:buFontTx/>
              <a:buAutoNum type="arabicPeriod"/>
            </a:pPr>
            <a:r>
              <a:rPr lang="en-US" sz="2800" dirty="0" err="1">
                <a:latin typeface="Consolas" panose="020B0609020204030204" pitchFamily="49" charset="0"/>
                <a:cs typeface="Consolas" panose="020B0609020204030204" pitchFamily="49" charset="0"/>
              </a:rPr>
              <a:t>ChatGPT</a:t>
            </a:r>
            <a:r>
              <a:rPr lang="en-US" sz="2800" dirty="0">
                <a:latin typeface="Helvetica" pitchFamily="2" charset="0"/>
              </a:rPr>
              <a:t>: prompt-based</a:t>
            </a:r>
          </a:p>
          <a:p>
            <a:pPr marL="514350" indent="-514350">
              <a:buAutoNum type="arabicPeriod"/>
            </a:pPr>
            <a:endParaRPr lang="en-US" sz="2800" dirty="0">
              <a:latin typeface="Helvetica" pitchFamily="2" charset="0"/>
            </a:endParaRPr>
          </a:p>
        </p:txBody>
      </p:sp>
      <p:sp>
        <p:nvSpPr>
          <p:cNvPr id="9" name="TextBox 8">
            <a:extLst>
              <a:ext uri="{FF2B5EF4-FFF2-40B4-BE49-F238E27FC236}">
                <a16:creationId xmlns:a16="http://schemas.microsoft.com/office/drawing/2014/main" id="{CE2BE61B-AB22-6385-DECE-9A1869C6F2E4}"/>
              </a:ext>
            </a:extLst>
          </p:cNvPr>
          <p:cNvSpPr txBox="1"/>
          <p:nvPr/>
        </p:nvSpPr>
        <p:spPr>
          <a:xfrm>
            <a:off x="9384429" y="6458753"/>
            <a:ext cx="2460477" cy="276999"/>
          </a:xfrm>
          <a:prstGeom prst="rect">
            <a:avLst/>
          </a:prstGeom>
          <a:noFill/>
        </p:spPr>
        <p:txBody>
          <a:bodyPr wrap="square" rtlCol="0">
            <a:spAutoFit/>
          </a:bodyPr>
          <a:lstStyle/>
          <a:p>
            <a:pPr algn="r"/>
            <a:r>
              <a:rPr lang="en-US" sz="1200" dirty="0">
                <a:hlinkClick r:id="rId2"/>
              </a:rPr>
              <a:t>Vashishtha et al. 2023</a:t>
            </a:r>
            <a:endParaRPr lang="en-US" sz="1200" dirty="0"/>
          </a:p>
        </p:txBody>
      </p:sp>
    </p:spTree>
    <p:extLst>
      <p:ext uri="{BB962C8B-B14F-4D97-AF65-F5344CB8AC3E}">
        <p14:creationId xmlns:p14="http://schemas.microsoft.com/office/powerpoint/2010/main" val="2595671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21AC9ED-2A64-96B1-0510-F07F03671B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157"/>
          <a:stretch/>
        </p:blipFill>
        <p:spPr bwMode="auto">
          <a:xfrm>
            <a:off x="1092200" y="1104900"/>
            <a:ext cx="10007600" cy="366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6617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1597731"/>
            <a:ext cx="9296400" cy="584775"/>
          </a:xfrm>
          <a:prstGeom prst="rect">
            <a:avLst/>
          </a:prstGeom>
          <a:noFill/>
        </p:spPr>
        <p:txBody>
          <a:bodyPr wrap="square" rtlCol="0">
            <a:spAutoFit/>
          </a:bodyPr>
          <a:lstStyle/>
          <a:p>
            <a:r>
              <a:rPr lang="en-US" sz="3200" b="1" dirty="0">
                <a:latin typeface="Helvetica" pitchFamily="2" charset="0"/>
              </a:rPr>
              <a:t>Baselines: Source Validation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2182506"/>
            <a:ext cx="9296400" cy="1815882"/>
          </a:xfrm>
          <a:prstGeom prst="rect">
            <a:avLst/>
          </a:prstGeom>
          <a:noFill/>
        </p:spPr>
        <p:txBody>
          <a:bodyPr wrap="square" rtlCol="0">
            <a:spAutoFit/>
          </a:bodyPr>
          <a:lstStyle/>
          <a:p>
            <a:pPr marL="514350" indent="-514350">
              <a:buAutoNum type="arabicPeriod"/>
            </a:pPr>
            <a:r>
              <a:rPr lang="en-US" sz="2800" dirty="0">
                <a:latin typeface="Consolas" panose="020B0609020204030204" pitchFamily="49" charset="0"/>
                <a:cs typeface="Consolas" panose="020B0609020204030204" pitchFamily="49" charset="0"/>
              </a:rPr>
              <a:t>Lemma</a:t>
            </a:r>
            <a:r>
              <a:rPr lang="en-US" sz="2800" dirty="0">
                <a:latin typeface="Helvetica" pitchFamily="2" charset="0"/>
              </a:rPr>
              <a:t>: target lemma is found in the source.</a:t>
            </a:r>
          </a:p>
          <a:p>
            <a:pPr marL="514350" indent="-514350">
              <a:buFontTx/>
              <a:buAutoNum type="arabicPeriod"/>
            </a:pPr>
            <a:r>
              <a:rPr lang="en-US" sz="2800" dirty="0" err="1">
                <a:latin typeface="Consolas" panose="020B0609020204030204" pitchFamily="49" charset="0"/>
                <a:cs typeface="Consolas" panose="020B0609020204030204" pitchFamily="49" charset="0"/>
              </a:rPr>
              <a:t>Longformer</a:t>
            </a:r>
            <a:r>
              <a:rPr lang="en-US" sz="2800" dirty="0">
                <a:latin typeface="Helvetica" pitchFamily="2" charset="0"/>
              </a:rPr>
              <a:t>: document pair classifier</a:t>
            </a:r>
          </a:p>
          <a:p>
            <a:pPr marL="514350" indent="-514350">
              <a:buFontTx/>
              <a:buAutoNum type="arabicPeriod"/>
            </a:pPr>
            <a:r>
              <a:rPr lang="en-US" sz="2800" dirty="0" err="1">
                <a:latin typeface="Consolas" panose="020B0609020204030204" pitchFamily="49" charset="0"/>
                <a:cs typeface="Consolas" panose="020B0609020204030204" pitchFamily="49" charset="0"/>
              </a:rPr>
              <a:t>ChatGPT</a:t>
            </a:r>
            <a:r>
              <a:rPr lang="en-US" sz="2800" dirty="0">
                <a:latin typeface="Helvetica" pitchFamily="2" charset="0"/>
              </a:rPr>
              <a:t>: prompt-based</a:t>
            </a:r>
          </a:p>
          <a:p>
            <a:pPr marL="514350" indent="-514350">
              <a:buAutoNum type="arabicPeriod"/>
            </a:pPr>
            <a:endParaRPr lang="en-US" sz="2800" dirty="0">
              <a:latin typeface="Helvetica" pitchFamily="2" charset="0"/>
            </a:endParaRPr>
          </a:p>
        </p:txBody>
      </p:sp>
      <p:grpSp>
        <p:nvGrpSpPr>
          <p:cNvPr id="4" name="Group 3">
            <a:extLst>
              <a:ext uri="{FF2B5EF4-FFF2-40B4-BE49-F238E27FC236}">
                <a16:creationId xmlns:a16="http://schemas.microsoft.com/office/drawing/2014/main" id="{46A2AF64-E2A0-A7BD-06E5-16F86D7A0406}"/>
              </a:ext>
            </a:extLst>
          </p:cNvPr>
          <p:cNvGrpSpPr/>
          <p:nvPr/>
        </p:nvGrpSpPr>
        <p:grpSpPr>
          <a:xfrm>
            <a:off x="1447800" y="3721387"/>
            <a:ext cx="9296400" cy="4124205"/>
            <a:chOff x="1447800" y="2727343"/>
            <a:chExt cx="9296400" cy="4124205"/>
          </a:xfrm>
        </p:grpSpPr>
        <p:sp>
          <p:nvSpPr>
            <p:cNvPr id="5" name="TextBox 4">
              <a:extLst>
                <a:ext uri="{FF2B5EF4-FFF2-40B4-BE49-F238E27FC236}">
                  <a16:creationId xmlns:a16="http://schemas.microsoft.com/office/drawing/2014/main" id="{F1DDB559-362B-7475-919E-F1BA0A39639D}"/>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Baselines: Cross-Doc Argument Extraction</a:t>
              </a:r>
            </a:p>
          </p:txBody>
        </p:sp>
        <p:sp>
          <p:nvSpPr>
            <p:cNvPr id="6" name="TextBox 5">
              <a:extLst>
                <a:ext uri="{FF2B5EF4-FFF2-40B4-BE49-F238E27FC236}">
                  <a16:creationId xmlns:a16="http://schemas.microsoft.com/office/drawing/2014/main" id="{C2699DA4-AF17-5777-68D6-B1B194C338F9}"/>
                </a:ext>
              </a:extLst>
            </p:cNvPr>
            <p:cNvSpPr txBox="1"/>
            <p:nvPr/>
          </p:nvSpPr>
          <p:spPr>
            <a:xfrm>
              <a:off x="1447800" y="3312118"/>
              <a:ext cx="9296400" cy="3539430"/>
            </a:xfrm>
            <a:prstGeom prst="rect">
              <a:avLst/>
            </a:prstGeom>
            <a:noFill/>
          </p:spPr>
          <p:txBody>
            <a:bodyPr wrap="square" rtlCol="0">
              <a:spAutoFit/>
            </a:bodyPr>
            <a:lstStyle/>
            <a:p>
              <a:pPr marL="514350" indent="-514350" rtl="0" fontAlgn="base">
                <a:spcBef>
                  <a:spcPts val="0"/>
                </a:spcBef>
                <a:spcAft>
                  <a:spcPts val="0"/>
                </a:spcAft>
                <a:buAutoNum type="arabicPeriod"/>
              </a:pPr>
              <a:r>
                <a:rPr lang="en-US" sz="2800" b="0" i="0" u="none" strike="noStrike" dirty="0">
                  <a:solidFill>
                    <a:srgbClr val="000000"/>
                  </a:solidFill>
                  <a:effectLst/>
                  <a:latin typeface="Consolas" panose="020B0609020204030204" pitchFamily="49" charset="0"/>
                  <a:cs typeface="Consolas" panose="020B0609020204030204" pitchFamily="49" charset="0"/>
                </a:rPr>
                <a:t>Report: </a:t>
              </a:r>
              <a:r>
                <a:rPr lang="en-US" sz="2800" b="0" i="0" u="none" strike="noStrike" dirty="0">
                  <a:solidFill>
                    <a:srgbClr val="000000"/>
                  </a:solidFill>
                  <a:effectLst/>
                  <a:latin typeface="Helvetica" pitchFamily="2" charset="0"/>
                  <a:cs typeface="Consolas" panose="020B0609020204030204" pitchFamily="49" charset="0"/>
                </a:rPr>
                <a:t>ignore the source and use spans from report</a:t>
              </a:r>
            </a:p>
            <a:p>
              <a:pPr marL="514350" indent="-514350" fontAlgn="base">
                <a:buFontTx/>
                <a:buAutoNum type="arabicPeriod"/>
              </a:pPr>
              <a:r>
                <a:rPr lang="en-US" sz="2800" b="0" i="0" u="none" strike="noStrike" dirty="0" err="1">
                  <a:solidFill>
                    <a:srgbClr val="000000"/>
                  </a:solidFill>
                  <a:effectLst/>
                  <a:latin typeface="Consolas" panose="020B0609020204030204" pitchFamily="49" charset="0"/>
                  <a:cs typeface="Consolas" panose="020B0609020204030204" pitchFamily="49" charset="0"/>
                </a:rPr>
                <a:t>IterX</a:t>
              </a:r>
              <a:r>
                <a:rPr lang="en-US" sz="2800" b="0" i="0" u="none" strike="noStrike" dirty="0">
                  <a:solidFill>
                    <a:srgbClr val="000000"/>
                  </a:solidFill>
                  <a:effectLst/>
                  <a:latin typeface="Consolas" panose="020B0609020204030204" pitchFamily="49" charset="0"/>
                  <a:cs typeface="Consolas" panose="020B0609020204030204" pitchFamily="49" charset="0"/>
                </a:rPr>
                <a:t>: </a:t>
              </a:r>
              <a:r>
                <a:rPr lang="en-US" sz="2800" b="0" i="0" u="none" strike="noStrike" dirty="0">
                  <a:solidFill>
                    <a:srgbClr val="000000"/>
                  </a:solidFill>
                  <a:effectLst/>
                  <a:latin typeface="Helvetica" pitchFamily="2" charset="0"/>
                  <a:cs typeface="Consolas" panose="020B0609020204030204" pitchFamily="49" charset="0"/>
                </a:rPr>
                <a:t>structured prediction model</a:t>
              </a:r>
            </a:p>
            <a:p>
              <a:pPr marL="514350" indent="-514350" fontAlgn="base">
                <a:buFontTx/>
                <a:buAutoNum type="arabicPeriod"/>
              </a:pPr>
              <a:r>
                <a:rPr lang="en-US" sz="2800" b="0" i="0" u="none" strike="noStrike" dirty="0" err="1">
                  <a:solidFill>
                    <a:srgbClr val="000000"/>
                  </a:solidFill>
                  <a:effectLst/>
                  <a:latin typeface="Consolas" panose="020B0609020204030204" pitchFamily="49" charset="0"/>
                  <a:cs typeface="Consolas" panose="020B0609020204030204" pitchFamily="49" charset="0"/>
                </a:rPr>
                <a:t>Longformer</a:t>
              </a:r>
              <a:r>
                <a:rPr lang="en-US" sz="2800" b="0" i="0" u="none" strike="noStrike" dirty="0">
                  <a:solidFill>
                    <a:srgbClr val="000000"/>
                  </a:solidFill>
                  <a:effectLst/>
                  <a:latin typeface="Consolas" panose="020B0609020204030204" pitchFamily="49" charset="0"/>
                  <a:cs typeface="Consolas" panose="020B0609020204030204" pitchFamily="49" charset="0"/>
                </a:rPr>
                <a:t>-QA: </a:t>
              </a:r>
              <a:r>
                <a:rPr lang="en-US" sz="2800" b="0" i="0" u="none" strike="noStrike" dirty="0">
                  <a:solidFill>
                    <a:srgbClr val="000000"/>
                  </a:solidFill>
                  <a:effectLst/>
                  <a:latin typeface="Helvetica" pitchFamily="2" charset="0"/>
                  <a:cs typeface="Consolas" panose="020B0609020204030204" pitchFamily="49" charset="0"/>
                </a:rPr>
                <a:t>fine-tuned </a:t>
              </a:r>
              <a:r>
                <a:rPr lang="en-US" sz="2800" dirty="0">
                  <a:solidFill>
                    <a:srgbClr val="000000"/>
                  </a:solidFill>
                  <a:latin typeface="Helvetica" pitchFamily="2" charset="0"/>
                  <a:cs typeface="Consolas" panose="020B0609020204030204" pitchFamily="49" charset="0"/>
                </a:rPr>
                <a:t>QA model</a:t>
              </a:r>
            </a:p>
            <a:p>
              <a:pPr marL="514350" indent="-514350" fontAlgn="base">
                <a:buFontTx/>
                <a:buAutoNum type="arabicPeriod"/>
              </a:pPr>
              <a:r>
                <a:rPr lang="en-US" sz="2800" b="0" i="0" u="none" strike="noStrike" dirty="0" err="1">
                  <a:solidFill>
                    <a:srgbClr val="000000"/>
                  </a:solidFill>
                  <a:effectLst/>
                  <a:latin typeface="Consolas" panose="020B0609020204030204" pitchFamily="49" charset="0"/>
                  <a:cs typeface="Consolas" panose="020B0609020204030204" pitchFamily="49" charset="0"/>
                </a:rPr>
                <a:t>ChatGPT</a:t>
              </a:r>
              <a:r>
                <a:rPr lang="en-US" sz="2800" b="0" i="0" u="none" strike="noStrike" dirty="0">
                  <a:solidFill>
                    <a:srgbClr val="000000"/>
                  </a:solidFill>
                  <a:effectLst/>
                  <a:latin typeface="Helvetica" pitchFamily="2" charset="0"/>
                  <a:cs typeface="Consolas" panose="020B0609020204030204" pitchFamily="49" charset="0"/>
                </a:rPr>
                <a:t> and </a:t>
              </a:r>
              <a:r>
                <a:rPr lang="en-US" sz="2800" b="0" i="0" u="none" strike="noStrike" dirty="0">
                  <a:solidFill>
                    <a:srgbClr val="000000"/>
                  </a:solidFill>
                  <a:effectLst/>
                  <a:latin typeface="Consolas" panose="020B0609020204030204" pitchFamily="49" charset="0"/>
                  <a:cs typeface="Consolas" panose="020B0609020204030204" pitchFamily="49" charset="0"/>
                </a:rPr>
                <a:t>Llama2</a:t>
              </a:r>
              <a:r>
                <a:rPr lang="en-US" sz="2800" b="0" i="0" u="none" strike="noStrike" dirty="0">
                  <a:solidFill>
                    <a:srgbClr val="000000"/>
                  </a:solidFill>
                  <a:effectLst/>
                  <a:latin typeface="Helvetica" pitchFamily="2" charset="0"/>
                  <a:cs typeface="Consolas" panose="020B0609020204030204" pitchFamily="49" charset="0"/>
                </a:rPr>
                <a:t>: few-shot prompting models</a:t>
              </a:r>
            </a:p>
            <a:p>
              <a:pPr marL="514350" indent="-514350" fontAlgn="base">
                <a:buFontTx/>
                <a:buAutoNum type="arabicPeriod"/>
              </a:pPr>
              <a:endParaRPr lang="en-US" sz="2800" b="0" i="0" u="none" strike="noStrike" dirty="0">
                <a:solidFill>
                  <a:srgbClr val="000000"/>
                </a:solidFill>
                <a:effectLst/>
                <a:latin typeface="Helvetica" pitchFamily="2" charset="0"/>
                <a:cs typeface="Consolas" panose="020B0609020204030204" pitchFamily="49" charset="0"/>
              </a:endParaRPr>
            </a:p>
            <a:p>
              <a:pPr marL="514350" indent="-514350" rtl="0" fontAlgn="base">
                <a:spcBef>
                  <a:spcPts val="0"/>
                </a:spcBef>
                <a:spcAft>
                  <a:spcPts val="0"/>
                </a:spcAft>
                <a:buAutoNum type="arabicPeriod"/>
              </a:pPr>
              <a:endParaRPr lang="en-US" sz="2800" b="0" i="0" u="none" strike="noStrike" dirty="0">
                <a:solidFill>
                  <a:srgbClr val="000000"/>
                </a:solidFill>
                <a:effectLst/>
                <a:latin typeface="Helvetica" pitchFamily="2" charset="0"/>
                <a:cs typeface="Consolas" panose="020B0609020204030204" pitchFamily="49" charset="0"/>
              </a:endParaRPr>
            </a:p>
            <a:p>
              <a:pPr marL="514350" indent="-514350" rtl="0" fontAlgn="base">
                <a:spcBef>
                  <a:spcPts val="0"/>
                </a:spcBef>
                <a:spcAft>
                  <a:spcPts val="0"/>
                </a:spcAft>
                <a:buAutoNum type="arabicPeriod"/>
              </a:pPr>
              <a:endParaRPr lang="en-US" sz="2800" b="0" i="0" u="none" strike="noStrike" dirty="0">
                <a:solidFill>
                  <a:srgbClr val="000000"/>
                </a:solidFill>
                <a:effectLst/>
                <a:latin typeface="Helvetica" pitchFamily="2" charset="0"/>
                <a:cs typeface="Consolas" panose="020B0609020204030204" pitchFamily="49" charset="0"/>
              </a:endParaRPr>
            </a:p>
            <a:p>
              <a:pPr marL="514350" indent="-514350" rtl="0" fontAlgn="base">
                <a:spcBef>
                  <a:spcPts val="0"/>
                </a:spcBef>
                <a:spcAft>
                  <a:spcPts val="0"/>
                </a:spcAft>
                <a:buAutoNum type="arabicPeriod"/>
              </a:pPr>
              <a:endParaRPr lang="en-US" sz="2800" b="0" i="0" u="none" strike="noStrike" dirty="0">
                <a:solidFill>
                  <a:srgbClr val="000000"/>
                </a:solidFill>
                <a:effectLst/>
                <a:latin typeface="Consolas" panose="020B0609020204030204" pitchFamily="49" charset="0"/>
                <a:cs typeface="Consolas" panose="020B0609020204030204" pitchFamily="49" charset="0"/>
              </a:endParaRPr>
            </a:p>
          </p:txBody>
        </p:sp>
      </p:grpSp>
      <p:sp>
        <p:nvSpPr>
          <p:cNvPr id="9" name="TextBox 8">
            <a:extLst>
              <a:ext uri="{FF2B5EF4-FFF2-40B4-BE49-F238E27FC236}">
                <a16:creationId xmlns:a16="http://schemas.microsoft.com/office/drawing/2014/main" id="{CE2BE61B-AB22-6385-DECE-9A1869C6F2E4}"/>
              </a:ext>
            </a:extLst>
          </p:cNvPr>
          <p:cNvSpPr txBox="1"/>
          <p:nvPr/>
        </p:nvSpPr>
        <p:spPr>
          <a:xfrm>
            <a:off x="9384429" y="6458753"/>
            <a:ext cx="2460477" cy="276999"/>
          </a:xfrm>
          <a:prstGeom prst="rect">
            <a:avLst/>
          </a:prstGeom>
          <a:noFill/>
        </p:spPr>
        <p:txBody>
          <a:bodyPr wrap="square" rtlCol="0">
            <a:spAutoFit/>
          </a:bodyPr>
          <a:lstStyle/>
          <a:p>
            <a:pPr algn="r"/>
            <a:r>
              <a:rPr lang="en-US" sz="1200" dirty="0">
                <a:hlinkClick r:id="rId2"/>
              </a:rPr>
              <a:t>Vashishtha et al. 2023</a:t>
            </a:r>
            <a:endParaRPr lang="en-US" sz="1200" dirty="0"/>
          </a:p>
        </p:txBody>
      </p:sp>
    </p:spTree>
    <p:extLst>
      <p:ext uri="{BB962C8B-B14F-4D97-AF65-F5344CB8AC3E}">
        <p14:creationId xmlns:p14="http://schemas.microsoft.com/office/powerpoint/2010/main" val="1356694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of numbers and a number of objects&#10;&#10;Description automatically generated with medium confidence">
            <a:extLst>
              <a:ext uri="{FF2B5EF4-FFF2-40B4-BE49-F238E27FC236}">
                <a16:creationId xmlns:a16="http://schemas.microsoft.com/office/drawing/2014/main" id="{E6CAA284-4806-4E73-E3D1-8E8F802643EE}"/>
              </a:ext>
            </a:extLst>
          </p:cNvPr>
          <p:cNvPicPr>
            <a:picLocks noChangeAspect="1"/>
          </p:cNvPicPr>
          <p:nvPr/>
        </p:nvPicPr>
        <p:blipFill>
          <a:blip r:embed="rId2"/>
          <a:stretch>
            <a:fillRect/>
          </a:stretch>
        </p:blipFill>
        <p:spPr>
          <a:xfrm>
            <a:off x="632534" y="1056159"/>
            <a:ext cx="10926931" cy="4745681"/>
          </a:xfrm>
          <a:prstGeom prst="rect">
            <a:avLst/>
          </a:prstGeom>
        </p:spPr>
      </p:pic>
      <p:grpSp>
        <p:nvGrpSpPr>
          <p:cNvPr id="19" name="Group 18">
            <a:extLst>
              <a:ext uri="{FF2B5EF4-FFF2-40B4-BE49-F238E27FC236}">
                <a16:creationId xmlns:a16="http://schemas.microsoft.com/office/drawing/2014/main" id="{E09E5654-CBE9-D3F4-D87B-FCC2083C9359}"/>
              </a:ext>
            </a:extLst>
          </p:cNvPr>
          <p:cNvGrpSpPr/>
          <p:nvPr/>
        </p:nvGrpSpPr>
        <p:grpSpPr>
          <a:xfrm>
            <a:off x="1788639" y="2347780"/>
            <a:ext cx="9299491" cy="3422079"/>
            <a:chOff x="1788639" y="2347780"/>
            <a:chExt cx="9299491" cy="3422079"/>
          </a:xfrm>
        </p:grpSpPr>
        <p:sp>
          <p:nvSpPr>
            <p:cNvPr id="3" name="TextBox 2">
              <a:extLst>
                <a:ext uri="{FF2B5EF4-FFF2-40B4-BE49-F238E27FC236}">
                  <a16:creationId xmlns:a16="http://schemas.microsoft.com/office/drawing/2014/main" id="{6D8FA04E-67E9-76AC-06F0-8AB316037274}"/>
                </a:ext>
              </a:extLst>
            </p:cNvPr>
            <p:cNvSpPr txBox="1"/>
            <p:nvPr/>
          </p:nvSpPr>
          <p:spPr>
            <a:xfrm>
              <a:off x="1788639" y="3268019"/>
              <a:ext cx="8614720" cy="769441"/>
            </a:xfrm>
            <a:prstGeom prst="rect">
              <a:avLst/>
            </a:prstGeom>
            <a:solidFill>
              <a:schemeClr val="bg1"/>
            </a:solidFill>
          </p:spPr>
          <p:txBody>
            <a:bodyPr wrap="square" rtlCol="0">
              <a:spAutoFit/>
            </a:bodyPr>
            <a:lstStyle/>
            <a:p>
              <a:pPr algn="ctr"/>
              <a:r>
                <a:rPr lang="en-US" sz="4400" b="1" dirty="0">
                  <a:solidFill>
                    <a:srgbClr val="C00000"/>
                  </a:solidFill>
                  <a:latin typeface="Helvetica" pitchFamily="2" charset="0"/>
                </a:rPr>
                <a:t>This task is hard for all models.</a:t>
              </a:r>
            </a:p>
          </p:txBody>
        </p:sp>
        <p:grpSp>
          <p:nvGrpSpPr>
            <p:cNvPr id="6" name="Group 5">
              <a:extLst>
                <a:ext uri="{FF2B5EF4-FFF2-40B4-BE49-F238E27FC236}">
                  <a16:creationId xmlns:a16="http://schemas.microsoft.com/office/drawing/2014/main" id="{CA8A6DB0-8B72-0901-7A64-6CE925D585D6}"/>
                </a:ext>
              </a:extLst>
            </p:cNvPr>
            <p:cNvGrpSpPr/>
            <p:nvPr/>
          </p:nvGrpSpPr>
          <p:grpSpPr>
            <a:xfrm>
              <a:off x="7690021" y="2347780"/>
              <a:ext cx="3398109" cy="3422079"/>
              <a:chOff x="7690021" y="2347780"/>
              <a:chExt cx="3398109" cy="3422079"/>
            </a:xfrm>
          </p:grpSpPr>
          <p:cxnSp>
            <p:nvCxnSpPr>
              <p:cNvPr id="7" name="Straight Arrow Connector 6">
                <a:extLst>
                  <a:ext uri="{FF2B5EF4-FFF2-40B4-BE49-F238E27FC236}">
                    <a16:creationId xmlns:a16="http://schemas.microsoft.com/office/drawing/2014/main" id="{A2D53802-4088-1F60-1336-D743C8705A77}"/>
                  </a:ext>
                </a:extLst>
              </p:cNvPr>
              <p:cNvCxnSpPr>
                <a:cxnSpLocks/>
              </p:cNvCxnSpPr>
              <p:nvPr/>
            </p:nvCxnSpPr>
            <p:spPr>
              <a:xfrm>
                <a:off x="9028668" y="2360137"/>
                <a:ext cx="0" cy="59312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DCEBB16-72AF-C6FB-00F4-1F213712F6E3}"/>
                  </a:ext>
                </a:extLst>
              </p:cNvPr>
              <p:cNvCxnSpPr>
                <a:cxnSpLocks/>
              </p:cNvCxnSpPr>
              <p:nvPr/>
            </p:nvCxnSpPr>
            <p:spPr>
              <a:xfrm>
                <a:off x="11088130" y="2347780"/>
                <a:ext cx="0" cy="59312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00B70D5-5F01-E6C7-285D-170E19AB7896}"/>
                  </a:ext>
                </a:extLst>
              </p:cNvPr>
              <p:cNvCxnSpPr/>
              <p:nvPr/>
            </p:nvCxnSpPr>
            <p:spPr>
              <a:xfrm flipV="1">
                <a:off x="7690021" y="5146758"/>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34D64F-8E44-662B-9FAF-835DF32B07CA}"/>
                  </a:ext>
                </a:extLst>
              </p:cNvPr>
              <p:cNvCxnSpPr/>
              <p:nvPr/>
            </p:nvCxnSpPr>
            <p:spPr>
              <a:xfrm flipV="1">
                <a:off x="9065740" y="5146758"/>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832E51-190D-B5EF-D5B9-F174F1B26C2C}"/>
                  </a:ext>
                </a:extLst>
              </p:cNvPr>
              <p:cNvCxnSpPr/>
              <p:nvPr/>
            </p:nvCxnSpPr>
            <p:spPr>
              <a:xfrm flipV="1">
                <a:off x="10403359" y="5153510"/>
                <a:ext cx="0" cy="61634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35073592-4F4B-5EE2-80EE-16C94D197A75}"/>
                </a:ext>
              </a:extLst>
            </p:cNvPr>
            <p:cNvCxnSpPr>
              <a:cxnSpLocks/>
            </p:cNvCxnSpPr>
            <p:nvPr/>
          </p:nvCxnSpPr>
          <p:spPr>
            <a:xfrm>
              <a:off x="6981565" y="2347780"/>
              <a:ext cx="0" cy="59312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E69A435-60D5-6EA8-935F-E388995579B7}"/>
                </a:ext>
              </a:extLst>
            </p:cNvPr>
            <p:cNvCxnSpPr>
              <a:cxnSpLocks/>
            </p:cNvCxnSpPr>
            <p:nvPr/>
          </p:nvCxnSpPr>
          <p:spPr>
            <a:xfrm>
              <a:off x="4946819" y="2360137"/>
              <a:ext cx="0" cy="59312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74795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113A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3FDA-A516-4F38-883A-C3AD1735A2B5}"/>
              </a:ext>
            </a:extLst>
          </p:cNvPr>
          <p:cNvSpPr>
            <a:spLocks noGrp="1"/>
          </p:cNvSpPr>
          <p:nvPr>
            <p:ph type="title"/>
          </p:nvPr>
        </p:nvSpPr>
        <p:spPr>
          <a:xfrm>
            <a:off x="831850" y="1713401"/>
            <a:ext cx="6442253" cy="2849074"/>
          </a:xfrm>
        </p:spPr>
        <p:txBody>
          <a:bodyPr/>
          <a:lstStyle/>
          <a:p>
            <a:r>
              <a:rPr lang="en-US" b="1" dirty="0">
                <a:solidFill>
                  <a:schemeClr val="bg1"/>
                </a:solidFill>
                <a:latin typeface="Verdana" charset="0"/>
                <a:ea typeface="Verdana" charset="0"/>
                <a:cs typeface="Verdana" charset="0"/>
              </a:rPr>
              <a:t>Conclusion</a:t>
            </a:r>
          </a:p>
        </p:txBody>
      </p:sp>
      <p:pic>
        <p:nvPicPr>
          <p:cNvPr id="3" name="Graphic 5">
            <a:extLst>
              <a:ext uri="{FF2B5EF4-FFF2-40B4-BE49-F238E27FC236}">
                <a16:creationId xmlns:a16="http://schemas.microsoft.com/office/drawing/2014/main" id="{F96B25E5-DE35-1529-5A77-D44026E92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7493" y="2746112"/>
            <a:ext cx="3927315" cy="5033242"/>
          </a:xfrm>
          <a:prstGeom prst="rect">
            <a:avLst/>
          </a:prstGeom>
        </p:spPr>
      </p:pic>
    </p:spTree>
    <p:extLst>
      <p:ext uri="{BB962C8B-B14F-4D97-AF65-F5344CB8AC3E}">
        <p14:creationId xmlns:p14="http://schemas.microsoft.com/office/powerpoint/2010/main" val="9814815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4CF6E01-255F-15ED-F9F2-33E37C091966}"/>
              </a:ext>
            </a:extLst>
          </p:cNvPr>
          <p:cNvGrpSpPr/>
          <p:nvPr/>
        </p:nvGrpSpPr>
        <p:grpSpPr>
          <a:xfrm>
            <a:off x="1447800" y="828290"/>
            <a:ext cx="9296400" cy="1538882"/>
            <a:chOff x="1447800" y="973017"/>
            <a:chExt cx="9296400" cy="1538882"/>
          </a:xfrm>
        </p:grpSpPr>
        <p:sp>
          <p:nvSpPr>
            <p:cNvPr id="3" name="TextBox 2">
              <a:extLst>
                <a:ext uri="{FF2B5EF4-FFF2-40B4-BE49-F238E27FC236}">
                  <a16:creationId xmlns:a16="http://schemas.microsoft.com/office/drawing/2014/main" id="{1CA84264-DD33-0465-A746-C8666212B4C4}"/>
                </a:ext>
              </a:extLst>
            </p:cNvPr>
            <p:cNvSpPr txBox="1"/>
            <p:nvPr/>
          </p:nvSpPr>
          <p:spPr>
            <a:xfrm>
              <a:off x="1447800" y="973017"/>
              <a:ext cx="9296400" cy="584775"/>
            </a:xfrm>
            <a:prstGeom prst="rect">
              <a:avLst/>
            </a:prstGeom>
            <a:noFill/>
          </p:spPr>
          <p:txBody>
            <a:bodyPr wrap="square" rtlCol="0">
              <a:spAutoFit/>
            </a:bodyPr>
            <a:lstStyle/>
            <a:p>
              <a:r>
                <a:rPr lang="en-US" sz="3200" b="1" dirty="0">
                  <a:solidFill>
                    <a:schemeClr val="accent2">
                      <a:lumMod val="75000"/>
                    </a:schemeClr>
                  </a:solidFill>
                  <a:latin typeface="Helvetica" pitchFamily="2" charset="0"/>
                </a:rPr>
                <a:t>Question</a:t>
              </a:r>
            </a:p>
          </p:txBody>
        </p:sp>
        <p:sp>
          <p:nvSpPr>
            <p:cNvPr id="2" name="TextBox 1">
              <a:extLst>
                <a:ext uri="{FF2B5EF4-FFF2-40B4-BE49-F238E27FC236}">
                  <a16:creationId xmlns:a16="http://schemas.microsoft.com/office/drawing/2014/main" id="{1D17FBA4-D172-EC71-7964-B254406A3E0A}"/>
                </a:ext>
              </a:extLst>
            </p:cNvPr>
            <p:cNvSpPr txBox="1"/>
            <p:nvPr/>
          </p:nvSpPr>
          <p:spPr>
            <a:xfrm>
              <a:off x="1447800" y="1557792"/>
              <a:ext cx="9296400" cy="954107"/>
            </a:xfrm>
            <a:prstGeom prst="rect">
              <a:avLst/>
            </a:prstGeom>
            <a:noFill/>
          </p:spPr>
          <p:txBody>
            <a:bodyPr wrap="square" rtlCol="0">
              <a:spAutoFit/>
            </a:bodyPr>
            <a:lstStyle/>
            <a:p>
              <a:r>
                <a:rPr lang="en-US" sz="2800" dirty="0">
                  <a:latin typeface="Helvetica" pitchFamily="2" charset="0"/>
                </a:rPr>
                <a:t>How do we design systems </a:t>
              </a:r>
              <a:r>
                <a:rPr lang="en-US" sz="2800" dirty="0">
                  <a:effectLst/>
                  <a:latin typeface="Helvetica" pitchFamily="2" charset="0"/>
                  <a:ea typeface="Calibri" panose="020F0502020204030204" pitchFamily="34" charset="0"/>
                  <a:cs typeface="Times New Roman" panose="02020603050405020304" pitchFamily="18" charset="0"/>
                </a:rPr>
                <a:t>that capture the inferences we draw about situations based on their descriptions?</a:t>
              </a:r>
              <a:r>
                <a:rPr lang="en-US" sz="2800" dirty="0">
                  <a:effectLst/>
                </a:rPr>
                <a:t> </a:t>
              </a:r>
              <a:endParaRPr lang="en-US" sz="2800" dirty="0">
                <a:latin typeface="Helvetica" pitchFamily="2" charset="0"/>
              </a:endParaRPr>
            </a:p>
          </p:txBody>
        </p:sp>
      </p:grpSp>
      <p:grpSp>
        <p:nvGrpSpPr>
          <p:cNvPr id="9" name="Group 8">
            <a:extLst>
              <a:ext uri="{FF2B5EF4-FFF2-40B4-BE49-F238E27FC236}">
                <a16:creationId xmlns:a16="http://schemas.microsoft.com/office/drawing/2014/main" id="{F5E3D721-EB81-DD2C-E681-32D3525291D8}"/>
              </a:ext>
            </a:extLst>
          </p:cNvPr>
          <p:cNvGrpSpPr/>
          <p:nvPr/>
        </p:nvGrpSpPr>
        <p:grpSpPr>
          <a:xfrm>
            <a:off x="1447800" y="2659559"/>
            <a:ext cx="9296400" cy="1538882"/>
            <a:chOff x="1447800" y="2727343"/>
            <a:chExt cx="9296400" cy="1538882"/>
          </a:xfrm>
        </p:grpSpPr>
        <p:sp>
          <p:nvSpPr>
            <p:cNvPr id="4" name="TextBox 3">
              <a:extLst>
                <a:ext uri="{FF2B5EF4-FFF2-40B4-BE49-F238E27FC236}">
                  <a16:creationId xmlns:a16="http://schemas.microsoft.com/office/drawing/2014/main" id="{10EE472A-C065-F183-E028-76B7E1B869EE}"/>
                </a:ext>
              </a:extLst>
            </p:cNvPr>
            <p:cNvSpPr txBox="1"/>
            <p:nvPr/>
          </p:nvSpPr>
          <p:spPr>
            <a:xfrm>
              <a:off x="1447800" y="2727343"/>
              <a:ext cx="9296400" cy="584775"/>
            </a:xfrm>
            <a:prstGeom prst="rect">
              <a:avLst/>
            </a:prstGeom>
            <a:noFill/>
          </p:spPr>
          <p:txBody>
            <a:bodyPr wrap="square" rtlCol="0">
              <a:spAutoFit/>
            </a:bodyPr>
            <a:lstStyle/>
            <a:p>
              <a:r>
                <a:rPr lang="en-US" sz="3200" b="1" dirty="0">
                  <a:latin typeface="Helvetica" pitchFamily="2" charset="0"/>
                </a:rPr>
                <a:t>Ontology-factored approach</a:t>
              </a:r>
            </a:p>
          </p:txBody>
        </p:sp>
        <p:sp>
          <p:nvSpPr>
            <p:cNvPr id="6" name="TextBox 5">
              <a:extLst>
                <a:ext uri="{FF2B5EF4-FFF2-40B4-BE49-F238E27FC236}">
                  <a16:creationId xmlns:a16="http://schemas.microsoft.com/office/drawing/2014/main" id="{30F47AEB-E885-E30D-CDC7-98266DE228C7}"/>
                </a:ext>
              </a:extLst>
            </p:cNvPr>
            <p:cNvSpPr txBox="1"/>
            <p:nvPr/>
          </p:nvSpPr>
          <p:spPr>
            <a:xfrm>
              <a:off x="1447800" y="3312118"/>
              <a:ext cx="9296400" cy="954107"/>
            </a:xfrm>
            <a:prstGeom prst="rect">
              <a:avLst/>
            </a:prstGeom>
            <a:noFill/>
          </p:spPr>
          <p:txBody>
            <a:bodyPr wrap="square" rtlCol="0">
              <a:spAutoFit/>
            </a:bodyPr>
            <a:lstStyle/>
            <a:p>
              <a:r>
                <a:rPr lang="en-US" sz="2800" dirty="0">
                  <a:latin typeface="Helvetica" pitchFamily="2" charset="0"/>
                  <a:ea typeface="Calibri" panose="020F0502020204030204" pitchFamily="34" charset="0"/>
                  <a:cs typeface="Times New Roman" panose="02020603050405020304" pitchFamily="18" charset="0"/>
                </a:rPr>
                <a:t>Map situation description to symbolic situation ontology and </a:t>
              </a:r>
              <a:r>
                <a:rPr lang="en-US" sz="2800" dirty="0">
                  <a:effectLst/>
                  <a:latin typeface="Helvetica" pitchFamily="2" charset="0"/>
                  <a:ea typeface="Calibri" panose="020F0502020204030204" pitchFamily="34" charset="0"/>
                  <a:cs typeface="Times New Roman" panose="02020603050405020304" pitchFamily="18" charset="0"/>
                </a:rPr>
                <a:t>draw inferences </a:t>
              </a:r>
              <a:r>
                <a:rPr lang="en-US" sz="2800" dirty="0">
                  <a:latin typeface="Helvetica" pitchFamily="2" charset="0"/>
                  <a:ea typeface="Calibri" panose="020F0502020204030204" pitchFamily="34" charset="0"/>
                  <a:cs typeface="Times New Roman" panose="02020603050405020304" pitchFamily="18" charset="0"/>
                </a:rPr>
                <a:t>using </a:t>
              </a:r>
              <a:r>
                <a:rPr lang="en-US" sz="2800" dirty="0">
                  <a:effectLst/>
                  <a:latin typeface="Helvetica" pitchFamily="2" charset="0"/>
                  <a:ea typeface="Calibri" panose="020F0502020204030204" pitchFamily="34" charset="0"/>
                  <a:cs typeface="Times New Roman" panose="02020603050405020304" pitchFamily="18" charset="0"/>
                </a:rPr>
                <a:t>rules stated over that ontology.</a:t>
              </a:r>
              <a:r>
                <a:rPr lang="en-US" sz="2800" dirty="0">
                  <a:effectLst/>
                </a:rPr>
                <a:t> </a:t>
              </a:r>
              <a:endParaRPr lang="en-US" sz="2800" dirty="0">
                <a:latin typeface="Helvetica" pitchFamily="2" charset="0"/>
              </a:endParaRPr>
            </a:p>
          </p:txBody>
        </p:sp>
      </p:grpSp>
      <p:grpSp>
        <p:nvGrpSpPr>
          <p:cNvPr id="10" name="Group 9">
            <a:extLst>
              <a:ext uri="{FF2B5EF4-FFF2-40B4-BE49-F238E27FC236}">
                <a16:creationId xmlns:a16="http://schemas.microsoft.com/office/drawing/2014/main" id="{E21C07D9-64D1-E6A8-70E9-DBD4802294A5}"/>
              </a:ext>
            </a:extLst>
          </p:cNvPr>
          <p:cNvGrpSpPr/>
          <p:nvPr/>
        </p:nvGrpSpPr>
        <p:grpSpPr>
          <a:xfrm>
            <a:off x="1447800" y="4490828"/>
            <a:ext cx="9296400" cy="1538882"/>
            <a:chOff x="1447800" y="4481669"/>
            <a:chExt cx="9296400" cy="1538882"/>
          </a:xfrm>
        </p:grpSpPr>
        <p:sp>
          <p:nvSpPr>
            <p:cNvPr id="5" name="TextBox 4">
              <a:extLst>
                <a:ext uri="{FF2B5EF4-FFF2-40B4-BE49-F238E27FC236}">
                  <a16:creationId xmlns:a16="http://schemas.microsoft.com/office/drawing/2014/main" id="{5DDE7786-5828-85E8-CCEE-D2B194580460}"/>
                </a:ext>
              </a:extLst>
            </p:cNvPr>
            <p:cNvSpPr txBox="1"/>
            <p:nvPr/>
          </p:nvSpPr>
          <p:spPr>
            <a:xfrm>
              <a:off x="1447800" y="4481669"/>
              <a:ext cx="9296400" cy="584775"/>
            </a:xfrm>
            <a:prstGeom prst="rect">
              <a:avLst/>
            </a:prstGeom>
            <a:noFill/>
          </p:spPr>
          <p:txBody>
            <a:bodyPr wrap="square" rtlCol="0">
              <a:spAutoFit/>
            </a:bodyPr>
            <a:lstStyle/>
            <a:p>
              <a:r>
                <a:rPr lang="en-US" sz="3200" b="1" dirty="0">
                  <a:latin typeface="Helvetica" pitchFamily="2" charset="0"/>
                </a:rPr>
                <a:t>Ontology-free approach</a:t>
              </a:r>
            </a:p>
          </p:txBody>
        </p:sp>
        <p:sp>
          <p:nvSpPr>
            <p:cNvPr id="7" name="TextBox 6">
              <a:extLst>
                <a:ext uri="{FF2B5EF4-FFF2-40B4-BE49-F238E27FC236}">
                  <a16:creationId xmlns:a16="http://schemas.microsoft.com/office/drawing/2014/main" id="{72A04A45-0C32-3898-64AE-EE6F69945A25}"/>
                </a:ext>
              </a:extLst>
            </p:cNvPr>
            <p:cNvSpPr txBox="1"/>
            <p:nvPr/>
          </p:nvSpPr>
          <p:spPr>
            <a:xfrm>
              <a:off x="1447800" y="5066444"/>
              <a:ext cx="9296400" cy="954107"/>
            </a:xfrm>
            <a:prstGeom prst="rect">
              <a:avLst/>
            </a:prstGeom>
            <a:noFill/>
          </p:spPr>
          <p:txBody>
            <a:bodyPr wrap="square" rtlCol="0">
              <a:spAutoFit/>
            </a:bodyPr>
            <a:lstStyle/>
            <a:p>
              <a:r>
                <a:rPr lang="en-US" sz="2800" dirty="0">
                  <a:effectLst/>
                  <a:latin typeface="Helvetica" pitchFamily="2" charset="0"/>
                  <a:ea typeface="Calibri" panose="020F0502020204030204" pitchFamily="34" charset="0"/>
                  <a:cs typeface="Times New Roman" panose="02020603050405020304" pitchFamily="18" charset="0"/>
                </a:rPr>
                <a:t>Map situation descriptions to natural language strings expressing the inferences of interest.</a:t>
              </a:r>
              <a:endParaRPr lang="en-US" sz="2800" dirty="0">
                <a:latin typeface="Helvetica" pitchFamily="2" charset="0"/>
              </a:endParaRPr>
            </a:p>
          </p:txBody>
        </p:sp>
      </p:grpSp>
    </p:spTree>
    <p:extLst>
      <p:ext uri="{BB962C8B-B14F-4D97-AF65-F5344CB8AC3E}">
        <p14:creationId xmlns:p14="http://schemas.microsoft.com/office/powerpoint/2010/main" val="388495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28527</TotalTime>
  <Words>3618</Words>
  <Application>Microsoft Macintosh PowerPoint</Application>
  <PresentationFormat>Widescreen</PresentationFormat>
  <Paragraphs>622</Paragraphs>
  <Slides>106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106</vt:i4>
      </vt:variant>
    </vt:vector>
  </HeadingPairs>
  <TitlesOfParts>
    <vt:vector size="112" baseType="lpstr">
      <vt:lpstr>Arial</vt:lpstr>
      <vt:lpstr>Calibri</vt:lpstr>
      <vt:lpstr>Consolas</vt:lpstr>
      <vt:lpstr>Helvetica</vt:lpstr>
      <vt:lpstr>Verdana</vt:lpstr>
      <vt:lpstr>Office Theme</vt:lpstr>
      <vt:lpstr>Representing complex situations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 Scaffolding</vt:lpstr>
      <vt:lpstr>PowerPoint Presentation</vt:lpstr>
      <vt:lpstr>PowerPoint Presentation</vt:lpstr>
      <vt:lpstr>Light Scaffolding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 Scaffolding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 Scaffolding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Scaffolding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Heavy Scaffolding</vt:lpstr>
      <vt:lpstr>PowerPoint Presentation</vt:lpstr>
      <vt:lpstr>PowerPoint Presentation</vt:lpstr>
      <vt:lpstr>PowerPoint Presentation</vt:lpstr>
      <vt:lpstr>PowerPoint Presentation</vt:lpstr>
      <vt:lpstr>PowerPoint Presentation</vt:lpstr>
      <vt:lpstr>Heavy Scaffolding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White</dc:creator>
  <cp:lastModifiedBy>Aaron White</cp:lastModifiedBy>
  <cp:revision>244</cp:revision>
  <dcterms:created xsi:type="dcterms:W3CDTF">2023-10-21T17:24:11Z</dcterms:created>
  <dcterms:modified xsi:type="dcterms:W3CDTF">2023-11-12T14:19:45Z</dcterms:modified>
</cp:coreProperties>
</file>