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5"/>
  </p:notesMasterIdLst>
  <p:sldIdLst>
    <p:sldId id="257" r:id="rId2"/>
    <p:sldId id="987" r:id="rId3"/>
    <p:sldId id="1168" r:id="rId4"/>
    <p:sldId id="992" r:id="rId5"/>
    <p:sldId id="1169" r:id="rId6"/>
    <p:sldId id="1170" r:id="rId7"/>
    <p:sldId id="1171" r:id="rId8"/>
    <p:sldId id="1172" r:id="rId9"/>
    <p:sldId id="1173" r:id="rId10"/>
    <p:sldId id="1178" r:id="rId11"/>
    <p:sldId id="1176" r:id="rId12"/>
    <p:sldId id="1175" r:id="rId13"/>
    <p:sldId id="1232" r:id="rId14"/>
    <p:sldId id="1183" r:id="rId15"/>
    <p:sldId id="1000" r:id="rId16"/>
    <p:sldId id="1038" r:id="rId17"/>
    <p:sldId id="1041" r:id="rId18"/>
    <p:sldId id="1042" r:id="rId19"/>
    <p:sldId id="1017" r:id="rId20"/>
    <p:sldId id="1009" r:id="rId21"/>
    <p:sldId id="1013" r:id="rId22"/>
    <p:sldId id="1016" r:id="rId23"/>
    <p:sldId id="1019" r:id="rId24"/>
    <p:sldId id="1018" r:id="rId25"/>
    <p:sldId id="1021" r:id="rId26"/>
    <p:sldId id="1020" r:id="rId27"/>
    <p:sldId id="1045" r:id="rId28"/>
    <p:sldId id="1043" r:id="rId29"/>
    <p:sldId id="1047" r:id="rId30"/>
    <p:sldId id="997" r:id="rId31"/>
    <p:sldId id="1002" r:id="rId32"/>
    <p:sldId id="1184" r:id="rId33"/>
    <p:sldId id="1187" r:id="rId34"/>
    <p:sldId id="1188" r:id="rId35"/>
    <p:sldId id="1207" r:id="rId36"/>
    <p:sldId id="1189" r:id="rId37"/>
    <p:sldId id="1185" r:id="rId38"/>
    <p:sldId id="1051" r:id="rId39"/>
    <p:sldId id="1053" r:id="rId40"/>
    <p:sldId id="1052" r:id="rId41"/>
    <p:sldId id="1054" r:id="rId42"/>
    <p:sldId id="1149" r:id="rId43"/>
    <p:sldId id="1059" r:id="rId44"/>
    <p:sldId id="1057" r:id="rId45"/>
    <p:sldId id="1061" r:id="rId46"/>
    <p:sldId id="1060" r:id="rId47"/>
    <p:sldId id="1083" r:id="rId48"/>
    <p:sldId id="1064" r:id="rId49"/>
    <p:sldId id="1084" r:id="rId50"/>
    <p:sldId id="1085" r:id="rId51"/>
    <p:sldId id="1086" r:id="rId52"/>
    <p:sldId id="1093" r:id="rId53"/>
    <p:sldId id="1150" r:id="rId54"/>
    <p:sldId id="1092" r:id="rId55"/>
    <p:sldId id="1087" r:id="rId56"/>
    <p:sldId id="1151" r:id="rId57"/>
    <p:sldId id="1088" r:id="rId58"/>
    <p:sldId id="1067" r:id="rId59"/>
    <p:sldId id="1190" r:id="rId60"/>
    <p:sldId id="1191" r:id="rId61"/>
    <p:sldId id="1044" r:id="rId62"/>
    <p:sldId id="1197" r:id="rId63"/>
    <p:sldId id="1198" r:id="rId64"/>
    <p:sldId id="1199" r:id="rId65"/>
    <p:sldId id="1200" r:id="rId66"/>
    <p:sldId id="1201" r:id="rId67"/>
    <p:sldId id="1202" r:id="rId68"/>
    <p:sldId id="1205" r:id="rId69"/>
    <p:sldId id="1210" r:id="rId70"/>
    <p:sldId id="1212" r:id="rId71"/>
    <p:sldId id="1209" r:id="rId72"/>
    <p:sldId id="1208" r:id="rId73"/>
    <p:sldId id="1068" r:id="rId74"/>
    <p:sldId id="1211" r:id="rId75"/>
    <p:sldId id="1213" r:id="rId76"/>
    <p:sldId id="1214" r:id="rId77"/>
    <p:sldId id="1215" r:id="rId78"/>
    <p:sldId id="1001" r:id="rId79"/>
    <p:sldId id="1094" r:id="rId80"/>
    <p:sldId id="1222" r:id="rId81"/>
    <p:sldId id="1223" r:id="rId82"/>
    <p:sldId id="1224" r:id="rId83"/>
    <p:sldId id="1225" r:id="rId84"/>
    <p:sldId id="1098" r:id="rId85"/>
    <p:sldId id="1015" r:id="rId86"/>
    <p:sldId id="1108" r:id="rId87"/>
    <p:sldId id="1102" r:id="rId88"/>
    <p:sldId id="1136" r:id="rId89"/>
    <p:sldId id="993" r:id="rId90"/>
    <p:sldId id="1107" r:id="rId91"/>
    <p:sldId id="1137" r:id="rId92"/>
    <p:sldId id="1106" r:id="rId93"/>
    <p:sldId id="1099" r:id="rId94"/>
    <p:sldId id="1112" r:id="rId95"/>
    <p:sldId id="1111" r:id="rId96"/>
    <p:sldId id="1117" r:id="rId97"/>
    <p:sldId id="1113" r:id="rId98"/>
    <p:sldId id="1234" r:id="rId99"/>
    <p:sldId id="1235" r:id="rId100"/>
    <p:sldId id="1236" r:id="rId101"/>
    <p:sldId id="1237" r:id="rId102"/>
    <p:sldId id="1238" r:id="rId103"/>
    <p:sldId id="1120" r:id="rId104"/>
    <p:sldId id="1239" r:id="rId105"/>
    <p:sldId id="1121" r:id="rId106"/>
    <p:sldId id="1228" r:id="rId107"/>
    <p:sldId id="1230" r:id="rId108"/>
    <p:sldId id="1245" r:id="rId109"/>
    <p:sldId id="1229" r:id="rId110"/>
    <p:sldId id="1233" r:id="rId111"/>
    <p:sldId id="1244" r:id="rId112"/>
    <p:sldId id="1240" r:id="rId113"/>
    <p:sldId id="1242" r:id="rId114"/>
    <p:sldId id="1246" r:id="rId115"/>
    <p:sldId id="1247" r:id="rId116"/>
    <p:sldId id="1241" r:id="rId117"/>
    <p:sldId id="973" r:id="rId118"/>
    <p:sldId id="1251" r:id="rId119"/>
    <p:sldId id="1252" r:id="rId120"/>
    <p:sldId id="1253" r:id="rId121"/>
    <p:sldId id="1254" r:id="rId122"/>
    <p:sldId id="1147" r:id="rId123"/>
    <p:sldId id="1165" r:id="rId1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FFF"/>
    <a:srgbClr val="113A6A"/>
    <a:srgbClr val="E872C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82"/>
    <p:restoredTop sz="94712"/>
  </p:normalViewPr>
  <p:slideViewPr>
    <p:cSldViewPr snapToGrid="0">
      <p:cViewPr varScale="1">
        <p:scale>
          <a:sx n="111" d="100"/>
          <a:sy n="111" d="100"/>
        </p:scale>
        <p:origin x="224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tableStyles" Target="tableStyle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5AA5B-0A2E-E84E-9BFE-C19E3D2DCB92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7CA98-3672-CF4B-9DDC-AEACE2A5D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13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E5B73-BAFF-C8D3-9097-107A332AC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A5B984-C891-225E-CD7D-C1ED97DD8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1787B-3363-AB1F-E06F-3B86AEC52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BDDA-ADAA-504C-9EE3-A29F5F5673EF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32326-694F-3360-643B-93BBBFD5E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5A601-9EF5-40DE-BCF7-37ECA52D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36A3-8002-B848-BF52-469B687FC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08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971E0-80B2-FB93-0D9D-7ADBE97A8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17C607-D4D0-53A0-102B-01044AA8A3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7097D-A3EF-E211-B593-E6B3A44A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BDDA-ADAA-504C-9EE3-A29F5F5673EF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08521-E216-0041-537D-0FA668706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3C02E-0977-3EF1-4830-760BB9625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36A3-8002-B848-BF52-469B687FC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03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D1AC2C-76F3-DA8F-23B9-DFED3AEA58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FBE138-1B47-A04C-D2AF-2E0AFE9AD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C3B35-4E8E-000D-EFD2-8FF7B20C6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BDDA-ADAA-504C-9EE3-A29F5F5673EF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ABD84-FC65-7D43-1DC8-58463D0E2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C9E86-D775-0333-01E9-844AD15B9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36A3-8002-B848-BF52-469B687FC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3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DE593-1CF1-9453-B750-45CF7B5E8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F149E-8D84-8628-B8E1-327F9235E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CC455-AA81-B263-0DAE-D004D15CE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BDDA-ADAA-504C-9EE3-A29F5F5673EF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25AA0-6A7C-2F7D-0891-9BDB93192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BAFB5-BE76-58D6-EA5B-DEE8ECACF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36A3-8002-B848-BF52-469B687FC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48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EEF56-ACFF-8C3E-BEF6-168AF34DC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54E6E7-973E-2885-2A65-1A21953AF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47B8D-8535-3D60-2F58-89DCE67EA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BDDA-ADAA-504C-9EE3-A29F5F5673EF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6E2B9-E925-8127-8C57-F9762AA5C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55F7C-2F01-A989-4E23-B19395C72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36A3-8002-B848-BF52-469B687FC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05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E6B95-CB82-8DA1-53DE-94110441D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353B7-EE68-241F-7450-09B246565D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86AAEF-CA83-3F6F-B8B9-DF3968AC8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E6F987-42EF-F4C3-8C66-EB20A32CD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BDDA-ADAA-504C-9EE3-A29F5F5673EF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BF448-9645-F3D5-26F3-A59AD6814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AED99D-4976-C4C7-D1D9-3C4C424EE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36A3-8002-B848-BF52-469B687FC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93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2F09A-E34E-0B85-7A55-1421106C4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BBA62-2E40-C853-97EB-DAF955FC2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4C2EB1-CC10-D884-B711-13430FA704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08557C-247C-1CBC-E2F0-723B6B7BDF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58549C-6771-29B2-99D2-CCCA56AD56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88EA98-4B41-8730-E8EB-66DC922F8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BDDA-ADAA-504C-9EE3-A29F5F5673EF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361644-FA0C-CD56-834A-408E52B82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D7199D-31D8-8E03-2842-BA1C2419C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36A3-8002-B848-BF52-469B687FC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0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4F899-9775-F8CD-238F-332248EA8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674FA2-CBCB-B774-2458-3D4696AE8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BDDA-ADAA-504C-9EE3-A29F5F5673EF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F70F0-1598-AEA1-B82F-C40342E9F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21C8FF-734F-AF48-A106-44112EE40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36A3-8002-B848-BF52-469B687FC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09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70DF78-8640-D1AD-E4B1-1D65374BF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BDDA-ADAA-504C-9EE3-A29F5F5673EF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BC6D24-E6F6-4C18-5574-8C607A961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A2C63-366E-0C81-910E-59C22ADD2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36A3-8002-B848-BF52-469B687FC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17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29621-A873-E046-C8D5-41BBAB0F6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7DF6C-606F-AD8D-3560-AF39FFECA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0ECB3-C866-34DE-A87B-5B952D553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9B388E-651D-E7EA-62C7-D36CA8D66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BDDA-ADAA-504C-9EE3-A29F5F5673EF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A1CFB7-4EB3-4623-A554-D4A410189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30450E-FD65-ED1E-749E-032AD77EE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36A3-8002-B848-BF52-469B687FC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45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F9CB4-4827-053D-BEC6-3464FD983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D06E01-3CCB-26A9-619B-1857C37250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88B857-B283-782E-014F-12EFB8815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00221-B05B-5F24-7E7B-C23437073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BDDA-ADAA-504C-9EE3-A29F5F5673EF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C1B068-6B4B-F4C0-2A09-CE33DCB44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4F748-1683-AF4F-3299-3C8310141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36A3-8002-B848-BF52-469B687FC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26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59E34C-5B55-5AB0-95A8-F0A4B7D3C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2B9A4-0371-1824-9F75-2649919E2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89CF4-3901-89AC-2F16-1592C522DF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E268BDDA-ADAA-504C-9EE3-A29F5F5673EF}" type="datetimeFigureOut">
              <a:rPr lang="en-US" smtClean="0"/>
              <a:pPr/>
              <a:t>11/15/24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C106C-BA21-5C6F-A092-6263A718E9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32ACB-CC7C-B081-7E26-388461AF6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8FB136A3-8002-B848-BF52-469B687FC5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6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A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9536" y="722629"/>
            <a:ext cx="10550013" cy="2185280"/>
          </a:xfrm>
        </p:spPr>
        <p:txBody>
          <a:bodyPr>
            <a:no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  <a:ea typeface="+mj-lt"/>
                <a:cs typeface="+mj-lt"/>
              </a:rPr>
              <a:t>Probabilistic Dynamic Semantics</a:t>
            </a:r>
            <a:br>
              <a:rPr lang="en-US" sz="4800" b="1" dirty="0">
                <a:solidFill>
                  <a:schemeClr val="bg1"/>
                </a:solidFill>
                <a:ea typeface="+mj-lt"/>
                <a:cs typeface="+mj-lt"/>
              </a:rPr>
            </a:br>
            <a:endParaRPr lang="en-US" sz="4800" b="1" dirty="0">
              <a:solidFill>
                <a:schemeClr val="bg1"/>
              </a:solidFill>
              <a:ea typeface="+mj-lt"/>
              <a:cs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9536" y="3736915"/>
            <a:ext cx="9875520" cy="225742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ea typeface="Verdana"/>
                <a:cs typeface="Verdana" charset="0"/>
              </a:rPr>
              <a:t>Aaron Steven White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ea typeface="Verdana"/>
                <a:cs typeface="Verdana" charset="0"/>
              </a:rPr>
              <a:t>University of Rochester</a:t>
            </a:r>
          </a:p>
          <a:p>
            <a:pPr algn="l"/>
            <a:endParaRPr lang="en-US" sz="2000" dirty="0">
              <a:solidFill>
                <a:schemeClr val="bg1"/>
              </a:solidFill>
              <a:ea typeface="Verdana" charset="0"/>
              <a:cs typeface="Verdana" charset="0"/>
            </a:endParaRPr>
          </a:p>
          <a:p>
            <a:pPr algn="l"/>
            <a:r>
              <a:rPr lang="en-US" sz="2000" b="1" dirty="0">
                <a:solidFill>
                  <a:schemeClr val="bg1"/>
                </a:solidFill>
                <a:ea typeface="Verdana"/>
                <a:cs typeface="Verdana" charset="0"/>
              </a:rPr>
              <a:t>S-Babble Talk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ea typeface="Verdana"/>
                <a:cs typeface="Verdana" charset="0"/>
              </a:rPr>
              <a:t>UCSD</a:t>
            </a:r>
            <a:endParaRPr lang="en-US" sz="2000" dirty="0">
              <a:solidFill>
                <a:schemeClr val="bg1"/>
              </a:solidFill>
              <a:ea typeface="Verdana" charset="0"/>
              <a:cs typeface="Verdana" charset="0"/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  <a:ea typeface="Verdana"/>
                <a:cs typeface="Verdana" charset="0"/>
              </a:rPr>
              <a:t>19 November 2024</a:t>
            </a:r>
            <a:endParaRPr lang="en-US" sz="2000" dirty="0">
              <a:solidFill>
                <a:schemeClr val="bg1"/>
              </a:solidFill>
              <a:ea typeface="Verdana" charset="0"/>
              <a:cs typeface="Verdana" charset="0"/>
            </a:endParaRPr>
          </a:p>
        </p:txBody>
      </p:sp>
      <p:pic>
        <p:nvPicPr>
          <p:cNvPr id="5" name="Graphic 5">
            <a:extLst>
              <a:ext uri="{FF2B5EF4-FFF2-40B4-BE49-F238E27FC236}">
                <a16:creationId xmlns:a16="http://schemas.microsoft.com/office/drawing/2014/main" id="{3EF71706-3214-CE73-946C-167BF6430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0925" y="2746112"/>
            <a:ext cx="3927315" cy="503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81456-C2B7-92AE-CE96-095E05352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72A0BE9-E9DF-1CDB-BCD1-00B730C28389}"/>
              </a:ext>
            </a:extLst>
          </p:cNvPr>
          <p:cNvGrpSpPr/>
          <p:nvPr/>
        </p:nvGrpSpPr>
        <p:grpSpPr>
          <a:xfrm>
            <a:off x="1447800" y="1597731"/>
            <a:ext cx="9296400" cy="1969770"/>
            <a:chOff x="1447800" y="973017"/>
            <a:chExt cx="9296400" cy="196977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4DE1F23-00E6-F106-9DEC-6F80002FB4BD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Goal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64F5BD1-7DDD-594E-FFD7-C50B52774763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Develop a framework that views probabilistic reasoning as arising from a module that can be added to a dynamic semantic analysis without changing its structure.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76104F8-DEFB-202C-8506-1D95E420B3EC}"/>
              </a:ext>
            </a:extLst>
          </p:cNvPr>
          <p:cNvGrpSpPr/>
          <p:nvPr/>
        </p:nvGrpSpPr>
        <p:grpSpPr>
          <a:xfrm>
            <a:off x="1447799" y="3721387"/>
            <a:ext cx="9513425" cy="1538882"/>
            <a:chOff x="1447799" y="2727343"/>
            <a:chExt cx="9513425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31A5C91-7971-0A70-4A9C-C0309E244E37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Upshot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8537A88-7C22-6906-3B0C-F9D9A702F596}"/>
                </a:ext>
              </a:extLst>
            </p:cNvPr>
            <p:cNvSpPr txBox="1"/>
            <p:nvPr/>
          </p:nvSpPr>
          <p:spPr>
            <a:xfrm>
              <a:off x="1447799" y="3312118"/>
              <a:ext cx="951342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Allows us to distinguish different kinds of uncertainty at a fine level of granularity.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861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BAF3C-F892-1F86-65A4-6BD464785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3DD4DD4-123A-D83E-5BC4-1FAF7BBCBD6C}"/>
              </a:ext>
            </a:extLst>
          </p:cNvPr>
          <p:cNvGrpSpPr/>
          <p:nvPr/>
        </p:nvGrpSpPr>
        <p:grpSpPr>
          <a:xfrm>
            <a:off x="1447799" y="1597731"/>
            <a:ext cx="9640747" cy="1538882"/>
            <a:chOff x="1447799" y="973017"/>
            <a:chExt cx="9640747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565E69F-6F73-1F49-F680-EAB0D0F6F252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Nonresolution hypothesis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7340761-C410-5F5C-F54D-3E833F07B134}"/>
                </a:ext>
              </a:extLst>
            </p:cNvPr>
            <p:cNvSpPr txBox="1"/>
            <p:nvPr/>
          </p:nvSpPr>
          <p:spPr>
            <a:xfrm>
              <a:off x="1447799" y="1557792"/>
              <a:ext cx="964074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Helvetica" pitchFamily="2" charset="0"/>
                  <a:ea typeface="Verdana" charset="0"/>
                  <a:cs typeface="Verdana" charset="0"/>
                </a:rPr>
                <a:t>Judgments follow a single distribution whose expected value is determined by the predicate + embedded content.</a:t>
              </a:r>
              <a:endParaRPr lang="en-US" sz="2800" dirty="0">
                <a:latin typeface="Helvetica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2F5940C-8DBF-9750-B0F9-F965275287BB}"/>
              </a:ext>
            </a:extLst>
          </p:cNvPr>
          <p:cNvGrpSpPr/>
          <p:nvPr/>
        </p:nvGrpSpPr>
        <p:grpSpPr>
          <a:xfrm>
            <a:off x="1447800" y="3721387"/>
            <a:ext cx="9455552" cy="1969770"/>
            <a:chOff x="1447800" y="2727343"/>
            <a:chExt cx="9455552" cy="19697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56BB739-805B-510B-48E1-B94D8BB50DE4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Resolution hypothesis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FC5A1C-8C5C-DDDC-951B-5D18A9CF6C16}"/>
                </a:ext>
              </a:extLst>
            </p:cNvPr>
            <p:cNvSpPr txBox="1"/>
            <p:nvPr/>
          </p:nvSpPr>
          <p:spPr>
            <a:xfrm>
              <a:off x="1447800" y="3312118"/>
              <a:ext cx="94555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Helvetica" pitchFamily="2" charset="0"/>
                  <a:ea typeface="Verdana" charset="0"/>
                  <a:cs typeface="Verdana" charset="0"/>
                </a:rPr>
                <a:t>Judgments follow a mixture of three distributions: the FALSE and TRUE distributions, determined by the predicate, and the PRIOR distribution, determined by EC.</a:t>
              </a:r>
              <a:endParaRPr lang="en-US" sz="2800" dirty="0"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694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347B2-7DAD-7392-82F4-D0C96B09A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diagram of a function&#10;&#10;Description automatically generated">
            <a:extLst>
              <a:ext uri="{FF2B5EF4-FFF2-40B4-BE49-F238E27FC236}">
                <a16:creationId xmlns:a16="http://schemas.microsoft.com/office/drawing/2014/main" id="{14CB0DE7-3006-3906-6393-1DFC64E8F5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5" b="7787"/>
          <a:stretch/>
        </p:blipFill>
        <p:spPr>
          <a:xfrm>
            <a:off x="2338085" y="54977"/>
            <a:ext cx="7977953" cy="5859685"/>
          </a:xfrm>
          <a:prstGeom prst="rect">
            <a:avLst/>
          </a:prstGeom>
        </p:spPr>
      </p:pic>
      <p:pic>
        <p:nvPicPr>
          <p:cNvPr id="19" name="Picture 18" descr="A diagram of a function&#10;&#10;Description automatically generated">
            <a:extLst>
              <a:ext uri="{FF2B5EF4-FFF2-40B4-BE49-F238E27FC236}">
                <a16:creationId xmlns:a16="http://schemas.microsoft.com/office/drawing/2014/main" id="{134AA7B0-B2A6-B636-785E-14ACA647A0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05" b="7787"/>
          <a:stretch/>
        </p:blipFill>
        <p:spPr>
          <a:xfrm>
            <a:off x="2338086" y="54977"/>
            <a:ext cx="7977952" cy="5859684"/>
          </a:xfrm>
          <a:prstGeom prst="rect">
            <a:avLst/>
          </a:prstGeom>
        </p:spPr>
      </p:pic>
      <p:pic>
        <p:nvPicPr>
          <p:cNvPr id="20" name="Picture 19" descr="A graph with a line&#10;&#10;Description automatically generated">
            <a:extLst>
              <a:ext uri="{FF2B5EF4-FFF2-40B4-BE49-F238E27FC236}">
                <a16:creationId xmlns:a16="http://schemas.microsoft.com/office/drawing/2014/main" id="{667A88ED-BEFA-B38F-8DAF-77F4A2F9B0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5915"/>
          <a:stretch/>
        </p:blipFill>
        <p:spPr>
          <a:xfrm>
            <a:off x="2029125" y="5818583"/>
            <a:ext cx="8286914" cy="955184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3F0B0EF0-B440-A5A9-24F4-810A08FCB4E7}"/>
              </a:ext>
            </a:extLst>
          </p:cNvPr>
          <p:cNvGrpSpPr/>
          <p:nvPr/>
        </p:nvGrpSpPr>
        <p:grpSpPr>
          <a:xfrm>
            <a:off x="1971250" y="142355"/>
            <a:ext cx="8421644" cy="5644986"/>
            <a:chOff x="1971250" y="142355"/>
            <a:chExt cx="8421644" cy="5644986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F0B50B2-5C90-CA61-2FE9-8002E6FE8B5E}"/>
                </a:ext>
              </a:extLst>
            </p:cNvPr>
            <p:cNvGrpSpPr/>
            <p:nvPr/>
          </p:nvGrpSpPr>
          <p:grpSpPr>
            <a:xfrm>
              <a:off x="2494816" y="763928"/>
              <a:ext cx="7369216" cy="5023413"/>
              <a:chOff x="2494816" y="763928"/>
              <a:chExt cx="7369216" cy="5023413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24A358B-92B3-463B-C5D5-1607C1E6FF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64032" y="763928"/>
                <a:ext cx="0" cy="501183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D162223-52BB-1A27-0137-8E1224D940F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25586" y="2673752"/>
                <a:ext cx="0" cy="311358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7873B7F3-FFED-A525-33D7-451F6B9560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94816" y="4363656"/>
                <a:ext cx="0" cy="141211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E6497A7-D246-8BB7-939D-DC5FE77233E7}"/>
                </a:ext>
              </a:extLst>
            </p:cNvPr>
            <p:cNvSpPr txBox="1"/>
            <p:nvPr/>
          </p:nvSpPr>
          <p:spPr>
            <a:xfrm>
              <a:off x="1971250" y="3830436"/>
              <a:ext cx="10455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  <a:latin typeface="Helvetica" pitchFamily="2" charset="0"/>
                </a:rPr>
                <a:t>FALSE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7EEDAEE-4E8A-0C99-A382-D3A54246CA4A}"/>
                </a:ext>
              </a:extLst>
            </p:cNvPr>
            <p:cNvSpPr txBox="1"/>
            <p:nvPr/>
          </p:nvSpPr>
          <p:spPr>
            <a:xfrm>
              <a:off x="9347320" y="142355"/>
              <a:ext cx="10455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Helvetica" pitchFamily="2" charset="0"/>
                </a:rPr>
                <a:t>TRUE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80448F8-6039-FC59-2556-6FF2195C3372}"/>
                </a:ext>
              </a:extLst>
            </p:cNvPr>
            <p:cNvSpPr txBox="1"/>
            <p:nvPr/>
          </p:nvSpPr>
          <p:spPr>
            <a:xfrm>
              <a:off x="7502799" y="1851872"/>
              <a:ext cx="10455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  <a:latin typeface="Helvetica" pitchFamily="2" charset="0"/>
                </a:rPr>
                <a:t>PRIOR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BB58A37-3DE0-BD5A-A087-E188F2FE40DA}"/>
              </a:ext>
            </a:extLst>
          </p:cNvPr>
          <p:cNvSpPr txBox="1"/>
          <p:nvPr/>
        </p:nvSpPr>
        <p:spPr>
          <a:xfrm>
            <a:off x="2152891" y="1701478"/>
            <a:ext cx="3507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Helvetica" pitchFamily="2" charset="0"/>
              </a:rPr>
              <a:t>Good model of the projection data.</a:t>
            </a:r>
          </a:p>
        </p:txBody>
      </p:sp>
    </p:spTree>
    <p:extLst>
      <p:ext uri="{BB962C8B-B14F-4D97-AF65-F5344CB8AC3E}">
        <p14:creationId xmlns:p14="http://schemas.microsoft.com/office/powerpoint/2010/main" val="375019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09F0D-EB9D-A26F-A5C1-0DDCF8B7B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C52EED2-8894-F059-07DF-5BFDA5E75A7D}"/>
              </a:ext>
            </a:extLst>
          </p:cNvPr>
          <p:cNvGrpSpPr/>
          <p:nvPr/>
        </p:nvGrpSpPr>
        <p:grpSpPr>
          <a:xfrm>
            <a:off x="1447799" y="1597731"/>
            <a:ext cx="9640747" cy="1538882"/>
            <a:chOff x="1447799" y="973017"/>
            <a:chExt cx="9640747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EF6C9DA-EE6C-C397-D9B3-B88C62FAE8F8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Nonresolution hypothesis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0FFB709-AFAC-3626-45AF-4E20D7C941DE}"/>
                </a:ext>
              </a:extLst>
            </p:cNvPr>
            <p:cNvSpPr txBox="1"/>
            <p:nvPr/>
          </p:nvSpPr>
          <p:spPr>
            <a:xfrm>
              <a:off x="1447799" y="1557792"/>
              <a:ext cx="964074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Helvetica" pitchFamily="2" charset="0"/>
                  <a:ea typeface="Verdana" charset="0"/>
                  <a:cs typeface="Verdana" charset="0"/>
                </a:rPr>
                <a:t>Judgments follow a single distribution whose expected value is determined by the predicate + embedded content.</a:t>
              </a:r>
              <a:endParaRPr lang="en-US" sz="2800" dirty="0">
                <a:latin typeface="Helvetica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E6B33E1-C5FF-8E89-6EC8-770CD59463EC}"/>
              </a:ext>
            </a:extLst>
          </p:cNvPr>
          <p:cNvGrpSpPr/>
          <p:nvPr/>
        </p:nvGrpSpPr>
        <p:grpSpPr>
          <a:xfrm>
            <a:off x="1447800" y="3721387"/>
            <a:ext cx="9455552" cy="1969770"/>
            <a:chOff x="1447800" y="2727343"/>
            <a:chExt cx="9455552" cy="19697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A4B4DA1-6F96-6DB5-02B4-45F7B7445782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Resolution hypothesis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2070BB9-92BE-64DF-BAF0-88D526FB9641}"/>
                </a:ext>
              </a:extLst>
            </p:cNvPr>
            <p:cNvSpPr txBox="1"/>
            <p:nvPr/>
          </p:nvSpPr>
          <p:spPr>
            <a:xfrm>
              <a:off x="1447800" y="3312118"/>
              <a:ext cx="94555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Helvetica" pitchFamily="2" charset="0"/>
                  <a:ea typeface="Verdana" charset="0"/>
                  <a:cs typeface="Verdana" charset="0"/>
                </a:rPr>
                <a:t>Judgments follow a mixture of three distributions: the FALSE and TRUE distributions, determined by the predicate, and the PRIOR distribution, determined by EC.</a:t>
              </a:r>
              <a:endParaRPr lang="en-US" sz="2800" dirty="0">
                <a:latin typeface="Helvetica" pitchFamily="2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D31FAA1-C11C-F51F-9136-967D384FED2E}"/>
              </a:ext>
            </a:extLst>
          </p:cNvPr>
          <p:cNvSpPr txBox="1"/>
          <p:nvPr/>
        </p:nvSpPr>
        <p:spPr>
          <a:xfrm>
            <a:off x="6665089" y="1382283"/>
            <a:ext cx="3507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Helvetica" pitchFamily="2" charset="0"/>
              </a:rPr>
              <a:t>Better model of the norming data.</a:t>
            </a:r>
          </a:p>
        </p:txBody>
      </p:sp>
    </p:spTree>
    <p:extLst>
      <p:ext uri="{BB962C8B-B14F-4D97-AF65-F5344CB8AC3E}">
        <p14:creationId xmlns:p14="http://schemas.microsoft.com/office/powerpoint/2010/main" val="192041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A1D2788E-C135-DB64-7FF2-1996140D2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11150"/>
            <a:ext cx="7620000" cy="6235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EC9339-3343-5302-AC85-F54A68D3835A}"/>
              </a:ext>
            </a:extLst>
          </p:cNvPr>
          <p:cNvSpPr txBox="1"/>
          <p:nvPr/>
        </p:nvSpPr>
        <p:spPr>
          <a:xfrm>
            <a:off x="479502" y="2386361"/>
            <a:ext cx="21410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elvetica" pitchFamily="2" charset="0"/>
              </a:rPr>
              <a:t>Higher means better fit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40B893-1F71-1966-D9D1-8977B1B74A15}"/>
              </a:ext>
            </a:extLst>
          </p:cNvPr>
          <p:cNvSpPr txBox="1"/>
          <p:nvPr/>
        </p:nvSpPr>
        <p:spPr>
          <a:xfrm>
            <a:off x="4047281" y="6185398"/>
            <a:ext cx="204871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 pitchFamily="2" charset="0"/>
              </a:rPr>
              <a:t>Unresolved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3C8B70-A9CA-8C0D-890F-9208FF495497}"/>
              </a:ext>
            </a:extLst>
          </p:cNvPr>
          <p:cNvSpPr txBox="1"/>
          <p:nvPr/>
        </p:nvSpPr>
        <p:spPr>
          <a:xfrm>
            <a:off x="6976335" y="6185398"/>
            <a:ext cx="232091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Resolved</a:t>
            </a:r>
          </a:p>
        </p:txBody>
      </p:sp>
    </p:spTree>
    <p:extLst>
      <p:ext uri="{BB962C8B-B14F-4D97-AF65-F5344CB8AC3E}">
        <p14:creationId xmlns:p14="http://schemas.microsoft.com/office/powerpoint/2010/main" val="325718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C5DA9-3699-6449-C2C4-F259B9AD4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0EC2FF8-2FF6-E7C5-D750-93E71B636CFE}"/>
              </a:ext>
            </a:extLst>
          </p:cNvPr>
          <p:cNvGrpSpPr/>
          <p:nvPr/>
        </p:nvGrpSpPr>
        <p:grpSpPr>
          <a:xfrm>
            <a:off x="1447799" y="1597731"/>
            <a:ext cx="9640747" cy="1538882"/>
            <a:chOff x="1447799" y="973017"/>
            <a:chExt cx="9640747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013A9FF-5B56-632D-62B8-79CC9521143C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Nonresolution hypothesis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7C8482A-A4D0-5112-50B7-5F45B63B6820}"/>
                </a:ext>
              </a:extLst>
            </p:cNvPr>
            <p:cNvSpPr txBox="1"/>
            <p:nvPr/>
          </p:nvSpPr>
          <p:spPr>
            <a:xfrm>
              <a:off x="1447799" y="1557792"/>
              <a:ext cx="964074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Helvetica" pitchFamily="2" charset="0"/>
                  <a:ea typeface="Verdana" charset="0"/>
                  <a:cs typeface="Verdana" charset="0"/>
                </a:rPr>
                <a:t>Judgments follow a single distribution whose expected value is determined by the predicate + embedded content.</a:t>
              </a:r>
              <a:endParaRPr lang="en-US" sz="2800" dirty="0">
                <a:latin typeface="Helvetica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13539AD-32B2-B430-EF71-6DD6F8FC9C44}"/>
              </a:ext>
            </a:extLst>
          </p:cNvPr>
          <p:cNvGrpSpPr/>
          <p:nvPr/>
        </p:nvGrpSpPr>
        <p:grpSpPr>
          <a:xfrm>
            <a:off x="1447800" y="3721387"/>
            <a:ext cx="9455552" cy="1969770"/>
            <a:chOff x="1447800" y="2727343"/>
            <a:chExt cx="9455552" cy="19697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D12E610-5572-A872-5A21-52831EC0FC13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Resolution hypothesis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DCDCBB-7CB3-1540-5405-12D563AABBD2}"/>
                </a:ext>
              </a:extLst>
            </p:cNvPr>
            <p:cNvSpPr txBox="1"/>
            <p:nvPr/>
          </p:nvSpPr>
          <p:spPr>
            <a:xfrm>
              <a:off x="1447800" y="3312118"/>
              <a:ext cx="94555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Helvetica" pitchFamily="2" charset="0"/>
                  <a:ea typeface="Verdana" charset="0"/>
                  <a:cs typeface="Verdana" charset="0"/>
                </a:rPr>
                <a:t>Judgments follow a mixture of three distributions: the FALSE and TRUE distributions, determined by the predicate, and the PRIOR distribution, determined by EC.</a:t>
              </a:r>
              <a:endParaRPr lang="en-US" sz="2800" dirty="0">
                <a:latin typeface="Helvetica" pitchFamily="2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4B2FF9F-BF49-CB15-9621-6F900C1AC18B}"/>
              </a:ext>
            </a:extLst>
          </p:cNvPr>
          <p:cNvSpPr txBox="1"/>
          <p:nvPr/>
        </p:nvSpPr>
        <p:spPr>
          <a:xfrm>
            <a:off x="6096000" y="3598275"/>
            <a:ext cx="3507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Helvetica" pitchFamily="2" charset="0"/>
              </a:rPr>
              <a:t>Better model of the projection data.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70F9EE-20B7-5DD7-0EB2-CEF51C5162A1}"/>
              </a:ext>
            </a:extLst>
          </p:cNvPr>
          <p:cNvSpPr txBox="1"/>
          <p:nvPr/>
        </p:nvSpPr>
        <p:spPr>
          <a:xfrm>
            <a:off x="6665089" y="1382283"/>
            <a:ext cx="3507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Helvetica" pitchFamily="2" charset="0"/>
              </a:rPr>
              <a:t>Better model of the norming data.</a:t>
            </a:r>
          </a:p>
        </p:txBody>
      </p:sp>
    </p:spTree>
    <p:extLst>
      <p:ext uri="{BB962C8B-B14F-4D97-AF65-F5344CB8AC3E}">
        <p14:creationId xmlns:p14="http://schemas.microsoft.com/office/powerpoint/2010/main" val="322919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graph&#10;&#10;Description automatically generated">
            <a:extLst>
              <a:ext uri="{FF2B5EF4-FFF2-40B4-BE49-F238E27FC236}">
                <a16:creationId xmlns:a16="http://schemas.microsoft.com/office/drawing/2014/main" id="{9BD15224-4C96-5692-8A84-2F62070E1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11150"/>
            <a:ext cx="7620000" cy="6235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A5B7D2-2F7F-D33F-E327-7B5C081D4321}"/>
              </a:ext>
            </a:extLst>
          </p:cNvPr>
          <p:cNvSpPr txBox="1"/>
          <p:nvPr/>
        </p:nvSpPr>
        <p:spPr>
          <a:xfrm>
            <a:off x="3166946" y="6080860"/>
            <a:ext cx="170679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Helvetica" pitchFamily="2" charset="0"/>
              </a:rPr>
              <a:t>Factivity</a:t>
            </a:r>
            <a:endParaRPr lang="en-US" sz="1600" dirty="0">
              <a:latin typeface="Helvetica" pitchFamily="2" charset="0"/>
            </a:endParaRPr>
          </a:p>
          <a:p>
            <a:pPr algn="ctr"/>
            <a:r>
              <a:rPr lang="en-US" sz="1600" dirty="0">
                <a:latin typeface="Helvetica" pitchFamily="2" charset="0"/>
              </a:rPr>
              <a:t>Resolved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505F1D-5388-A196-B334-602B6671D5FD}"/>
              </a:ext>
            </a:extLst>
          </p:cNvPr>
          <p:cNvSpPr txBox="1"/>
          <p:nvPr/>
        </p:nvSpPr>
        <p:spPr>
          <a:xfrm>
            <a:off x="4804288" y="6075500"/>
            <a:ext cx="204871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Helvetica" pitchFamily="2" charset="0"/>
              </a:rPr>
              <a:t>Factivity</a:t>
            </a:r>
            <a:endParaRPr lang="en-US" sz="1600" dirty="0">
              <a:latin typeface="Helvetica" pitchFamily="2" charset="0"/>
            </a:endParaRPr>
          </a:p>
          <a:p>
            <a:pPr algn="ctr"/>
            <a:r>
              <a:rPr lang="en-US" sz="1600" dirty="0">
                <a:latin typeface="Helvetica" pitchFamily="2" charset="0"/>
              </a:rPr>
              <a:t>Unresolved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A4010B-0F28-5156-97A0-7DF09A2C4604}"/>
              </a:ext>
            </a:extLst>
          </p:cNvPr>
          <p:cNvSpPr txBox="1"/>
          <p:nvPr/>
        </p:nvSpPr>
        <p:spPr>
          <a:xfrm>
            <a:off x="7915535" y="6074291"/>
            <a:ext cx="170679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Helvetica" pitchFamily="2" charset="0"/>
              </a:rPr>
              <a:t>Factivity</a:t>
            </a:r>
            <a:endParaRPr lang="en-US" sz="1600" dirty="0">
              <a:latin typeface="Helvetica" pitchFamily="2" charset="0"/>
            </a:endParaRPr>
          </a:p>
          <a:p>
            <a:pPr algn="ctr"/>
            <a:r>
              <a:rPr lang="en-US" sz="1600" dirty="0">
                <a:latin typeface="Helvetica" pitchFamily="2" charset="0"/>
              </a:rPr>
              <a:t>Resolved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B5CF11-1F14-C7FD-FD75-47949F3BB526}"/>
              </a:ext>
            </a:extLst>
          </p:cNvPr>
          <p:cNvSpPr txBox="1"/>
          <p:nvPr/>
        </p:nvSpPr>
        <p:spPr>
          <a:xfrm>
            <a:off x="6486285" y="6075500"/>
            <a:ext cx="173920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Helvetica" pitchFamily="2" charset="0"/>
              </a:rPr>
              <a:t>Factivity</a:t>
            </a:r>
            <a:endParaRPr lang="en-US" sz="1600" dirty="0">
              <a:latin typeface="Helvetica" pitchFamily="2" charset="0"/>
            </a:endParaRPr>
          </a:p>
          <a:p>
            <a:pPr algn="ctr"/>
            <a:r>
              <a:rPr lang="en-US" sz="1600" dirty="0">
                <a:latin typeface="Helvetica" pitchFamily="2" charset="0"/>
              </a:rPr>
              <a:t>Unresolved</a:t>
            </a:r>
          </a:p>
        </p:txBody>
      </p:sp>
    </p:spTree>
    <p:extLst>
      <p:ext uri="{BB962C8B-B14F-4D97-AF65-F5344CB8AC3E}">
        <p14:creationId xmlns:p14="http://schemas.microsoft.com/office/powerpoint/2010/main" val="201796982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F7EA9-DD35-EE09-ACDD-CFB687FC6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BC3469E-C6E2-8EE8-F5AD-72B01DEE5C4F}"/>
              </a:ext>
            </a:extLst>
          </p:cNvPr>
          <p:cNvGrpSpPr/>
          <p:nvPr/>
        </p:nvGrpSpPr>
        <p:grpSpPr>
          <a:xfrm>
            <a:off x="1447800" y="1597731"/>
            <a:ext cx="9455552" cy="1969770"/>
            <a:chOff x="1447800" y="973017"/>
            <a:chExt cx="9455552" cy="196977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38633A3-B73D-FF71-EFB2-2D90F01D1416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Question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A01FA06-B2ED-7B07-1B0B-F5E4B8B99973}"/>
                </a:ext>
              </a:extLst>
            </p:cNvPr>
            <p:cNvSpPr txBox="1"/>
            <p:nvPr/>
          </p:nvSpPr>
          <p:spPr>
            <a:xfrm>
              <a:off x="1447800" y="1557792"/>
              <a:ext cx="94555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How do we end up with the two distinct models I discussed yesterday? </a:t>
              </a:r>
            </a:p>
            <a:p>
              <a:endParaRPr lang="en-US" sz="2800" dirty="0">
                <a:latin typeface="Helvetica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C2F4A72-3BAF-E7D4-5F43-59BB85B205DC}"/>
              </a:ext>
            </a:extLst>
          </p:cNvPr>
          <p:cNvGrpSpPr/>
          <p:nvPr/>
        </p:nvGrpSpPr>
        <p:grpSpPr>
          <a:xfrm>
            <a:off x="1447800" y="3721387"/>
            <a:ext cx="9455552" cy="1969770"/>
            <a:chOff x="1447800" y="2727343"/>
            <a:chExt cx="9455552" cy="19697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4EFDE04-AED5-16C9-D8AB-92622DEB7DBE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Answer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1C7547B-B36C-A1A0-F3A0-984E3D88C860}"/>
                </a:ext>
              </a:extLst>
            </p:cNvPr>
            <p:cNvSpPr txBox="1"/>
            <p:nvPr/>
          </p:nvSpPr>
          <p:spPr>
            <a:xfrm>
              <a:off x="1447800" y="3312118"/>
              <a:ext cx="94555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These models correspond to different assumptions about whether the answer to varies across contexts or whether it is locked to some other component of the discourse state.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301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79D38-2DBB-0254-950B-276D0564B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852485-61C8-CAC4-5FF1-9A44C87AE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315" y="1749535"/>
            <a:ext cx="7667123" cy="3358930"/>
          </a:xfrm>
          <a:prstGeom prst="rect">
            <a:avLst/>
          </a:prstGeom>
        </p:spPr>
      </p:pic>
      <p:grpSp>
        <p:nvGrpSpPr>
          <p:cNvPr id="127" name="Group 126">
            <a:extLst>
              <a:ext uri="{FF2B5EF4-FFF2-40B4-BE49-F238E27FC236}">
                <a16:creationId xmlns:a16="http://schemas.microsoft.com/office/drawing/2014/main" id="{071A092D-B5A1-885A-924A-B0B57010B59D}"/>
              </a:ext>
            </a:extLst>
          </p:cNvPr>
          <p:cNvGrpSpPr/>
          <p:nvPr/>
        </p:nvGrpSpPr>
        <p:grpSpPr>
          <a:xfrm>
            <a:off x="907119" y="3429000"/>
            <a:ext cx="2019891" cy="1789731"/>
            <a:chOff x="907119" y="3429000"/>
            <a:chExt cx="2019891" cy="1789731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FE9F9651-063D-53D8-D788-C45859297217}"/>
                </a:ext>
              </a:extLst>
            </p:cNvPr>
            <p:cNvSpPr txBox="1"/>
            <p:nvPr/>
          </p:nvSpPr>
          <p:spPr>
            <a:xfrm>
              <a:off x="1228626" y="4387734"/>
              <a:ext cx="1698384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Response model</a:t>
              </a:r>
            </a:p>
          </p:txBody>
        </p: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00FCFEFA-1418-BB69-C037-7904789719E2}"/>
                </a:ext>
              </a:extLst>
            </p:cNvPr>
            <p:cNvCxnSpPr>
              <a:cxnSpLocks/>
            </p:cNvCxnSpPr>
            <p:nvPr/>
          </p:nvCxnSpPr>
          <p:spPr>
            <a:xfrm>
              <a:off x="907119" y="3429000"/>
              <a:ext cx="1132894" cy="99432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80666A4D-955F-D013-CFF0-A7221FADBBE7}"/>
              </a:ext>
            </a:extLst>
          </p:cNvPr>
          <p:cNvSpPr txBox="1"/>
          <p:nvPr/>
        </p:nvSpPr>
        <p:spPr>
          <a:xfrm>
            <a:off x="1293503" y="5188038"/>
            <a:ext cx="898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latin typeface="Helvetica" pitchFamily="2" charset="0"/>
              </a:rPr>
              <a:t>Sample a state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dirty="0">
                <a:latin typeface="Helvetica" pitchFamily="2" charset="0"/>
              </a:rPr>
              <a:t> from some prior knowledge.</a:t>
            </a:r>
          </a:p>
          <a:p>
            <a:pPr marL="342900" indent="-342900">
              <a:buAutoNum type="arabicPeriod"/>
            </a:pPr>
            <a:r>
              <a:rPr lang="en-US" dirty="0">
                <a:latin typeface="Helvetica" pitchFamily="2" charset="0"/>
              </a:rPr>
              <a:t>Apply the discourse to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dirty="0">
                <a:latin typeface="Helvetica" pitchFamily="2" charset="0"/>
              </a:rPr>
              <a:t> and sample a new state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s’</a:t>
            </a:r>
            <a:r>
              <a:rPr lang="en-US" dirty="0">
                <a:latin typeface="Helvetica" pitchFamily="2" charset="0"/>
              </a:rPr>
              <a:t> from it.</a:t>
            </a:r>
          </a:p>
          <a:p>
            <a:pPr marL="342900" indent="-342900">
              <a:buAutoNum type="arabicPeriod"/>
            </a:pPr>
            <a:r>
              <a:rPr lang="en-US" dirty="0">
                <a:latin typeface="Helvetica" pitchFamily="2" charset="0"/>
              </a:rPr>
              <a:t>Sample a context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dirty="0">
                <a:latin typeface="Helvetica" pitchFamily="2" charset="0"/>
              </a:rPr>
              <a:t> from the common ground at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s’</a:t>
            </a:r>
            <a:r>
              <a:rPr lang="en-US" dirty="0">
                <a:latin typeface="Helvetica" pitchFamily="2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>
                <a:latin typeface="Helvetica" pitchFamily="2" charset="0"/>
              </a:rPr>
              <a:t>Compute the maximal answer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r>
              <a:rPr lang="en-US" dirty="0">
                <a:latin typeface="Helvetica" pitchFamily="2" charset="0"/>
              </a:rPr>
              <a:t> to the current QUD at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s’</a:t>
            </a:r>
            <a:r>
              <a:rPr lang="en-US" dirty="0">
                <a:latin typeface="Helvetica" pitchFamily="2" charset="0"/>
              </a:rPr>
              <a:t> when applied to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dirty="0">
                <a:latin typeface="Helvetica" pitchFamily="2" charset="0"/>
                <a:cs typeface="Consolas" panose="020B0609020204030204" pitchFamily="49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>
                <a:latin typeface="Helvetica" pitchFamily="2" charset="0"/>
                <a:cs typeface="Consolas" panose="020B0609020204030204" pitchFamily="49" charset="0"/>
              </a:rPr>
              <a:t>Sample from distribution on the response instrument that has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 </a:t>
            </a:r>
            <a:r>
              <a:rPr lang="en-US" dirty="0">
                <a:latin typeface="Helvetica" pitchFamily="2" charset="0"/>
                <a:cs typeface="Consolas" panose="020B0609020204030204" pitchFamily="49" charset="0"/>
              </a:rPr>
              <a:t>as a parameter. </a:t>
            </a:r>
            <a:r>
              <a:rPr lang="en-US" dirty="0">
                <a:latin typeface="Helvetica" pitchFamily="2" charset="0"/>
              </a:rPr>
              <a:t> </a:t>
            </a:r>
          </a:p>
        </p:txBody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4BFA2CF0-71EC-CE0D-4BC5-894C16B1EC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09" t="6115" r="22591" b="82049"/>
          <a:stretch/>
        </p:blipFill>
        <p:spPr>
          <a:xfrm>
            <a:off x="7136780" y="1921560"/>
            <a:ext cx="3289610" cy="47864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5DC26AC-A455-8C92-DAD5-BCF5F8F6F5DA}"/>
              </a:ext>
            </a:extLst>
          </p:cNvPr>
          <p:cNvGrpSpPr/>
          <p:nvPr/>
        </p:nvGrpSpPr>
        <p:grpSpPr>
          <a:xfrm>
            <a:off x="3616957" y="1717425"/>
            <a:ext cx="2801333" cy="787952"/>
            <a:chOff x="4479140" y="3525024"/>
            <a:chExt cx="2801333" cy="78795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9E95282-A318-ACD5-7656-E4636BC53167}"/>
                </a:ext>
              </a:extLst>
            </p:cNvPr>
            <p:cNvGrpSpPr/>
            <p:nvPr/>
          </p:nvGrpSpPr>
          <p:grpSpPr>
            <a:xfrm>
              <a:off x="4479140" y="3525024"/>
              <a:ext cx="2801333" cy="787952"/>
              <a:chOff x="3969857" y="3455574"/>
              <a:chExt cx="2801333" cy="787952"/>
            </a:xfrm>
          </p:grpSpPr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5F05A028-2D5C-7297-C867-4CE4A3853C5A}"/>
                  </a:ext>
                </a:extLst>
              </p:cNvPr>
              <p:cNvSpPr/>
              <p:nvPr/>
            </p:nvSpPr>
            <p:spPr>
              <a:xfrm>
                <a:off x="3969857" y="3632272"/>
                <a:ext cx="2801333" cy="491502"/>
              </a:xfrm>
              <a:prstGeom prst="roundRect">
                <a:avLst/>
              </a:prstGeom>
              <a:noFill/>
              <a:ln w="571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8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κ</a:t>
                </a:r>
                <a:r>
                  <a:rPr lang="en-US" sz="28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-&gt; t</a:t>
                </a:r>
              </a:p>
            </p:txBody>
          </p:sp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90D5F113-C7A1-F3E1-99D0-A3DC7E53688B}"/>
                  </a:ext>
                </a:extLst>
              </p:cNvPr>
              <p:cNvSpPr/>
              <p:nvPr/>
            </p:nvSpPr>
            <p:spPr>
              <a:xfrm>
                <a:off x="4542268" y="3585635"/>
                <a:ext cx="1638612" cy="584775"/>
              </a:xfrm>
              <a:prstGeom prst="roundRect">
                <a:avLst/>
              </a:prstGeom>
              <a:noFill/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AF3C88C-0BDF-3EAF-0E7A-1350396E174A}"/>
                  </a:ext>
                </a:extLst>
              </p:cNvPr>
              <p:cNvSpPr txBox="1"/>
              <p:nvPr/>
            </p:nvSpPr>
            <p:spPr>
              <a:xfrm>
                <a:off x="6163523" y="3455574"/>
                <a:ext cx="29515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sz="1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σ</a:t>
                </a:r>
                <a:endParaRPr lang="en-US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95C1DF-E1BF-7F4D-BE0C-1B76CF8DB51C}"/>
                  </a:ext>
                </a:extLst>
              </p:cNvPr>
              <p:cNvSpPr txBox="1"/>
              <p:nvPr/>
            </p:nvSpPr>
            <p:spPr>
              <a:xfrm>
                <a:off x="6165453" y="3874194"/>
                <a:ext cx="44369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sz="1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σ</a:t>
                </a:r>
                <a:r>
                  <a:rPr lang="en-US" sz="1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'</a:t>
                </a:r>
                <a:endParaRPr lang="en-US" dirty="0"/>
              </a:p>
            </p:txBody>
          </p:sp>
        </p:grp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85E25360-C78C-0A06-B31E-C0013F88E224}"/>
                </a:ext>
              </a:extLst>
            </p:cNvPr>
            <p:cNvSpPr/>
            <p:nvPr/>
          </p:nvSpPr>
          <p:spPr>
            <a:xfrm>
              <a:off x="5174901" y="3750198"/>
              <a:ext cx="1372626" cy="408314"/>
            </a:xfrm>
            <a:prstGeom prst="round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10EEFDB-E357-292E-8179-07928DFCDFAA}"/>
              </a:ext>
            </a:extLst>
          </p:cNvPr>
          <p:cNvGrpSpPr/>
          <p:nvPr/>
        </p:nvGrpSpPr>
        <p:grpSpPr>
          <a:xfrm>
            <a:off x="720610" y="1135992"/>
            <a:ext cx="3327467" cy="970703"/>
            <a:chOff x="720610" y="1135992"/>
            <a:chExt cx="3327467" cy="970703"/>
          </a:xfrm>
        </p:grpSpPr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94220A78-36C4-1780-7BC4-715C29E43B6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70826" y="1558440"/>
              <a:ext cx="2277251" cy="548255"/>
            </a:xfrm>
            <a:prstGeom prst="straightConnector1">
              <a:avLst/>
            </a:prstGeom>
            <a:ln w="76200">
              <a:prstDash val="sys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BE87E0B-1FF0-B689-0FF9-963B9BF8BD96}"/>
                </a:ext>
              </a:extLst>
            </p:cNvPr>
            <p:cNvGrpSpPr/>
            <p:nvPr/>
          </p:nvGrpSpPr>
          <p:grpSpPr>
            <a:xfrm>
              <a:off x="720610" y="1135992"/>
              <a:ext cx="1042108" cy="787952"/>
              <a:chOff x="5069324" y="3455574"/>
              <a:chExt cx="1042108" cy="787952"/>
            </a:xfrm>
          </p:grpSpPr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9BCA6AC8-370D-9E7E-D38E-6884DF77CCBB}"/>
                  </a:ext>
                </a:extLst>
              </p:cNvPr>
              <p:cNvSpPr/>
              <p:nvPr/>
            </p:nvSpPr>
            <p:spPr>
              <a:xfrm>
                <a:off x="5133649" y="3632272"/>
                <a:ext cx="443691" cy="491502"/>
              </a:xfrm>
              <a:prstGeom prst="roundRect">
                <a:avLst/>
              </a:prstGeom>
              <a:solidFill>
                <a:schemeClr val="bg1"/>
              </a:solidFill>
              <a:ln w="571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⋄</a:t>
                </a:r>
                <a:endParaRPr lang="en-US" sz="28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EF435862-ADB6-AF09-594B-A17A23793929}"/>
                  </a:ext>
                </a:extLst>
              </p:cNvPr>
              <p:cNvSpPr/>
              <p:nvPr/>
            </p:nvSpPr>
            <p:spPr>
              <a:xfrm>
                <a:off x="5069324" y="3585635"/>
                <a:ext cx="590309" cy="584775"/>
              </a:xfrm>
              <a:prstGeom prst="roundRect">
                <a:avLst/>
              </a:prstGeom>
              <a:noFill/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EA5E2CF-320F-D35C-5030-C9BF37096A98}"/>
                  </a:ext>
                </a:extLst>
              </p:cNvPr>
              <p:cNvSpPr txBox="1"/>
              <p:nvPr/>
            </p:nvSpPr>
            <p:spPr>
              <a:xfrm>
                <a:off x="5665811" y="3455574"/>
                <a:ext cx="40892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sz="1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σ</a:t>
                </a:r>
                <a:endParaRPr lang="en-US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CD5B5BE-BEAF-51C7-553A-2567953034DF}"/>
                  </a:ext>
                </a:extLst>
              </p:cNvPr>
              <p:cNvSpPr txBox="1"/>
              <p:nvPr/>
            </p:nvSpPr>
            <p:spPr>
              <a:xfrm>
                <a:off x="5667741" y="3874194"/>
                <a:ext cx="44369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sz="1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σ</a:t>
                </a:r>
                <a:r>
                  <a:rPr lang="en-US" sz="1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’</a:t>
                </a:r>
                <a:endParaRPr lang="en-US" dirty="0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029E224-1A69-4612-992C-897EFEE97D32}"/>
                </a:ext>
              </a:extLst>
            </p:cNvPr>
            <p:cNvSpPr txBox="1"/>
            <p:nvPr/>
          </p:nvSpPr>
          <p:spPr>
            <a:xfrm>
              <a:off x="2547515" y="1659645"/>
              <a:ext cx="97682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assert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A290656-0657-D923-88F9-E7EF5B806DCF}"/>
              </a:ext>
            </a:extLst>
          </p:cNvPr>
          <p:cNvGrpSpPr/>
          <p:nvPr/>
        </p:nvGrpSpPr>
        <p:grpSpPr>
          <a:xfrm>
            <a:off x="561772" y="2306036"/>
            <a:ext cx="2011086" cy="962649"/>
            <a:chOff x="561772" y="2306036"/>
            <a:chExt cx="2011086" cy="962649"/>
          </a:xfrm>
        </p:grpSpPr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38D5202A-5C8B-505E-C37D-88ED5C37E042}"/>
                </a:ext>
              </a:extLst>
            </p:cNvPr>
            <p:cNvCxnSpPr>
              <a:cxnSpLocks/>
              <a:stCxn id="28" idx="1"/>
            </p:cNvCxnSpPr>
            <p:nvPr/>
          </p:nvCxnSpPr>
          <p:spPr>
            <a:xfrm flipH="1" flipV="1">
              <a:off x="1505319" y="2923997"/>
              <a:ext cx="573503" cy="3829"/>
            </a:xfrm>
            <a:prstGeom prst="straightConnector1">
              <a:avLst/>
            </a:prstGeom>
            <a:ln w="76200">
              <a:prstDash val="sys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C358CFE-1872-1F2C-6A45-7487A65E86BE}"/>
                </a:ext>
              </a:extLst>
            </p:cNvPr>
            <p:cNvGrpSpPr/>
            <p:nvPr/>
          </p:nvGrpSpPr>
          <p:grpSpPr>
            <a:xfrm>
              <a:off x="561772" y="2480733"/>
              <a:ext cx="1042108" cy="787952"/>
              <a:chOff x="5069324" y="3455574"/>
              <a:chExt cx="1042108" cy="787952"/>
            </a:xfrm>
          </p:grpSpPr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48915977-E23B-8476-3B00-AB401FD12049}"/>
                  </a:ext>
                </a:extLst>
              </p:cNvPr>
              <p:cNvSpPr/>
              <p:nvPr/>
            </p:nvSpPr>
            <p:spPr>
              <a:xfrm>
                <a:off x="5133649" y="3632272"/>
                <a:ext cx="443691" cy="491502"/>
              </a:xfrm>
              <a:prstGeom prst="roundRect">
                <a:avLst/>
              </a:prstGeom>
              <a:solidFill>
                <a:schemeClr val="bg1"/>
              </a:solidFill>
              <a:ln w="571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⋄</a:t>
                </a:r>
                <a:endParaRPr lang="en-US" sz="28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A589A34C-8370-F880-27EE-3931E767ACC7}"/>
                  </a:ext>
                </a:extLst>
              </p:cNvPr>
              <p:cNvSpPr/>
              <p:nvPr/>
            </p:nvSpPr>
            <p:spPr>
              <a:xfrm>
                <a:off x="5069324" y="3585635"/>
                <a:ext cx="590309" cy="584775"/>
              </a:xfrm>
              <a:prstGeom prst="roundRect">
                <a:avLst/>
              </a:prstGeom>
              <a:noFill/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9119C41-106A-185C-96A8-F96AA43E1DB0}"/>
                  </a:ext>
                </a:extLst>
              </p:cNvPr>
              <p:cNvSpPr txBox="1"/>
              <p:nvPr/>
            </p:nvSpPr>
            <p:spPr>
              <a:xfrm>
                <a:off x="5665811" y="3455574"/>
                <a:ext cx="40892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sz="1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σ</a:t>
                </a:r>
                <a:r>
                  <a:rPr lang="en-US" dirty="0">
                    <a:solidFill>
                      <a:srgbClr val="001D35"/>
                    </a:solidFill>
                    <a:latin typeface="Google Sans"/>
                  </a:rPr>
                  <a:t>'</a:t>
                </a:r>
                <a:endParaRPr lang="en-US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3F4EA89-EFAC-1358-FCF3-650ACFF286DE}"/>
                  </a:ext>
                </a:extLst>
              </p:cNvPr>
              <p:cNvSpPr txBox="1"/>
              <p:nvPr/>
            </p:nvSpPr>
            <p:spPr>
              <a:xfrm>
                <a:off x="5667741" y="3874194"/>
                <a:ext cx="44369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sz="1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σ</a:t>
                </a:r>
                <a:r>
                  <a:rPr lang="en-US" sz="1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’’</a:t>
                </a:r>
                <a:endParaRPr lang="en-US" dirty="0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38C9F98-2E65-4D8A-0C50-ACBDAFFD3B4A}"/>
                </a:ext>
              </a:extLst>
            </p:cNvPr>
            <p:cNvSpPr txBox="1"/>
            <p:nvPr/>
          </p:nvSpPr>
          <p:spPr>
            <a:xfrm>
              <a:off x="1596035" y="2306036"/>
              <a:ext cx="97682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ask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4760893-F3B0-660E-3FED-4BAD4DA569E2}"/>
              </a:ext>
            </a:extLst>
          </p:cNvPr>
          <p:cNvGrpSpPr/>
          <p:nvPr/>
        </p:nvGrpSpPr>
        <p:grpSpPr>
          <a:xfrm>
            <a:off x="2078822" y="2505377"/>
            <a:ext cx="3084142" cy="787952"/>
            <a:chOff x="4109123" y="3525024"/>
            <a:chExt cx="3084142" cy="78795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FC98545-D27C-3AC1-3BD3-CAD6DCCBBD13}"/>
                </a:ext>
              </a:extLst>
            </p:cNvPr>
            <p:cNvGrpSpPr/>
            <p:nvPr/>
          </p:nvGrpSpPr>
          <p:grpSpPr>
            <a:xfrm>
              <a:off x="4109123" y="3525024"/>
              <a:ext cx="3084142" cy="787952"/>
              <a:chOff x="3599840" y="3455574"/>
              <a:chExt cx="3084142" cy="787952"/>
            </a:xfrm>
          </p:grpSpPr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1D6750B5-6274-582D-9E88-2C36EB4BF578}"/>
                  </a:ext>
                </a:extLst>
              </p:cNvPr>
              <p:cNvSpPr/>
              <p:nvPr/>
            </p:nvSpPr>
            <p:spPr>
              <a:xfrm>
                <a:off x="3692064" y="3632272"/>
                <a:ext cx="2487351" cy="491502"/>
              </a:xfrm>
              <a:prstGeom prst="roundRect">
                <a:avLst/>
              </a:prstGeom>
              <a:noFill/>
              <a:ln w="571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 -&gt; </a:t>
                </a:r>
                <a:r>
                  <a:rPr lang="el-GR" sz="28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κ</a:t>
                </a:r>
                <a:r>
                  <a:rPr lang="en-US" sz="28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-&gt; t</a:t>
                </a:r>
              </a:p>
            </p:txBody>
          </p:sp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D7B5455A-D1AD-F61C-A50B-7AED88818213}"/>
                  </a:ext>
                </a:extLst>
              </p:cNvPr>
              <p:cNvSpPr/>
              <p:nvPr/>
            </p:nvSpPr>
            <p:spPr>
              <a:xfrm>
                <a:off x="3599840" y="3585635"/>
                <a:ext cx="2581040" cy="584775"/>
              </a:xfrm>
              <a:prstGeom prst="roundRect">
                <a:avLst/>
              </a:prstGeom>
              <a:noFill/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84AD012-896E-D7A8-8AAF-B2BB41F88E3B}"/>
                  </a:ext>
                </a:extLst>
              </p:cNvPr>
              <p:cNvSpPr txBox="1"/>
              <p:nvPr/>
            </p:nvSpPr>
            <p:spPr>
              <a:xfrm>
                <a:off x="6163523" y="3455574"/>
                <a:ext cx="52045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sz="1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σ</a:t>
                </a:r>
                <a:r>
                  <a:rPr lang="en-US" sz="1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'</a:t>
                </a:r>
                <a:endParaRPr lang="en-US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D9B482-A2B2-54B3-120C-5D7BF5AEA041}"/>
                  </a:ext>
                </a:extLst>
              </p:cNvPr>
              <p:cNvSpPr txBox="1"/>
              <p:nvPr/>
            </p:nvSpPr>
            <p:spPr>
              <a:xfrm>
                <a:off x="6165453" y="3874194"/>
                <a:ext cx="44369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sz="1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σ</a:t>
                </a:r>
                <a:r>
                  <a:rPr lang="en-US" sz="1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’’</a:t>
                </a:r>
                <a:endParaRPr lang="en-US" dirty="0"/>
              </a:p>
            </p:txBody>
          </p:sp>
        </p:grp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F1730E78-3BE0-ED72-6DDF-09FAE6BF3D5D}"/>
                </a:ext>
              </a:extLst>
            </p:cNvPr>
            <p:cNvSpPr/>
            <p:nvPr/>
          </p:nvSpPr>
          <p:spPr>
            <a:xfrm>
              <a:off x="4269704" y="3750198"/>
              <a:ext cx="2278941" cy="408314"/>
            </a:xfrm>
            <a:prstGeom prst="round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5155929-40C0-DF75-D1B2-BCC1E6210F2D}"/>
              </a:ext>
            </a:extLst>
          </p:cNvPr>
          <p:cNvGrpSpPr/>
          <p:nvPr/>
        </p:nvGrpSpPr>
        <p:grpSpPr>
          <a:xfrm>
            <a:off x="9299285" y="4097438"/>
            <a:ext cx="1072167" cy="2233914"/>
            <a:chOff x="9299285" y="4097438"/>
            <a:chExt cx="1072167" cy="2233914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6F8A6A22-7458-44BF-466F-25E22051A8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57458" y="4097438"/>
              <a:ext cx="127322" cy="2233914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412428A-7D6E-E735-3C40-A26DE89BDE88}"/>
                </a:ext>
              </a:extLst>
            </p:cNvPr>
            <p:cNvSpPr txBox="1"/>
            <p:nvPr/>
          </p:nvSpPr>
          <p:spPr>
            <a:xfrm>
              <a:off x="9299285" y="4813807"/>
              <a:ext cx="1072167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Helvetica" pitchFamily="2" charset="0"/>
                </a:rPr>
                <a:t>Mixed effects model</a:t>
              </a:r>
            </a:p>
          </p:txBody>
        </p:sp>
      </p:grp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8D29923-B40E-92D3-4675-4AC0464C5828}"/>
              </a:ext>
            </a:extLst>
          </p:cNvPr>
          <p:cNvCxnSpPr>
            <a:cxnSpLocks/>
          </p:cNvCxnSpPr>
          <p:nvPr/>
        </p:nvCxnSpPr>
        <p:spPr>
          <a:xfrm flipH="1">
            <a:off x="877545" y="1936442"/>
            <a:ext cx="59149" cy="5542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A87F004-D312-310A-40A8-C305B7928C53}"/>
              </a:ext>
            </a:extLst>
          </p:cNvPr>
          <p:cNvSpPr/>
          <p:nvPr/>
        </p:nvSpPr>
        <p:spPr>
          <a:xfrm>
            <a:off x="1160189" y="5737137"/>
            <a:ext cx="8342626" cy="594215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1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A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CB50A1-53B9-0B02-53B4-5CB6CE606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1E298-816F-9676-C362-C72769C28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13401"/>
            <a:ext cx="6442253" cy="2849074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Model Compilation</a:t>
            </a:r>
          </a:p>
        </p:txBody>
      </p:sp>
      <p:pic>
        <p:nvPicPr>
          <p:cNvPr id="3" name="Graphic 5">
            <a:extLst>
              <a:ext uri="{FF2B5EF4-FFF2-40B4-BE49-F238E27FC236}">
                <a16:creationId xmlns:a16="http://schemas.microsoft.com/office/drawing/2014/main" id="{9F67EA15-2FAC-99C4-6120-E2D401A2A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7493" y="2746112"/>
            <a:ext cx="3927315" cy="503324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3C71DF8-BC60-2C99-4E7B-79026032D4F6}"/>
              </a:ext>
            </a:extLst>
          </p:cNvPr>
          <p:cNvSpPr txBox="1">
            <a:spLocks/>
          </p:cNvSpPr>
          <p:nvPr/>
        </p:nvSpPr>
        <p:spPr>
          <a:xfrm>
            <a:off x="831850" y="4297388"/>
            <a:ext cx="6442253" cy="8472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232717760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B9127-B0F0-F26A-B539-05789EF93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4960DF5-3B1B-2549-85CA-DAC1B9DB53D0}"/>
              </a:ext>
            </a:extLst>
          </p:cNvPr>
          <p:cNvGrpSpPr/>
          <p:nvPr/>
        </p:nvGrpSpPr>
        <p:grpSpPr>
          <a:xfrm>
            <a:off x="1368224" y="2444115"/>
            <a:ext cx="9455552" cy="1969770"/>
            <a:chOff x="1447800" y="973017"/>
            <a:chExt cx="9455552" cy="196977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C478B1B-794A-754B-6414-CF5E3C793815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Question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0441B2C-F9A3-942D-D2BC-D69662E20E0C}"/>
                </a:ext>
              </a:extLst>
            </p:cNvPr>
            <p:cNvSpPr txBox="1"/>
            <p:nvPr/>
          </p:nvSpPr>
          <p:spPr>
            <a:xfrm>
              <a:off x="1447800" y="1557792"/>
              <a:ext cx="94555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Is it useful to model inference judgment tasks at this fine-level of granularity? </a:t>
              </a:r>
            </a:p>
            <a:p>
              <a:endParaRPr lang="en-US" sz="2800" dirty="0"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3937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6EFC6-71E5-E312-4FA6-0BD159A7A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0D0D9B2-C793-C107-4CCF-9935653E5411}"/>
              </a:ext>
            </a:extLst>
          </p:cNvPr>
          <p:cNvGrpSpPr/>
          <p:nvPr/>
        </p:nvGrpSpPr>
        <p:grpSpPr>
          <a:xfrm>
            <a:off x="1447800" y="1597731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83BC3B9-D483-A613-44B8-416EBD22236F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Feature #1: Compositionality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B994746-0C60-43FE-EC48-FDA392E911F6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Complex probabilistic semantic values are derived from simpler ones using a standard type composition scheme.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B4F0352-5005-94D1-85D1-0507796ACC53}"/>
              </a:ext>
            </a:extLst>
          </p:cNvPr>
          <p:cNvGrpSpPr/>
          <p:nvPr/>
        </p:nvGrpSpPr>
        <p:grpSpPr>
          <a:xfrm>
            <a:off x="1447800" y="3721387"/>
            <a:ext cx="9296400" cy="1538882"/>
            <a:chOff x="1447800" y="2727343"/>
            <a:chExt cx="9296400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4481C8D-9D59-6600-6C7A-0D4280C131FD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Feature #2: Modularity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0D0A656-722C-AB16-66FC-616413B3BAC7}"/>
                </a:ext>
              </a:extLst>
            </p:cNvPr>
            <p:cNvSpPr txBox="1"/>
            <p:nvPr/>
          </p:nvSpPr>
          <p:spPr>
            <a:xfrm>
              <a:off x="1447800" y="3312118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Traditional semantic analyses may be lifted into the probabilistic setting w/o tampering w/ their core structure.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DACCBF1-B6AB-AF11-D960-8702B7774694}"/>
              </a:ext>
            </a:extLst>
          </p:cNvPr>
          <p:cNvGrpSpPr/>
          <p:nvPr/>
        </p:nvGrpSpPr>
        <p:grpSpPr>
          <a:xfrm>
            <a:off x="474562" y="1365813"/>
            <a:ext cx="10972800" cy="4479231"/>
            <a:chOff x="474562" y="1365813"/>
            <a:chExt cx="10972800" cy="447923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9899649-6532-6901-E177-A03608BEE10C}"/>
                </a:ext>
              </a:extLst>
            </p:cNvPr>
            <p:cNvSpPr/>
            <p:nvPr/>
          </p:nvSpPr>
          <p:spPr>
            <a:xfrm>
              <a:off x="474562" y="1365813"/>
              <a:ext cx="10972800" cy="4479231"/>
            </a:xfrm>
            <a:prstGeom prst="rect">
              <a:avLst/>
            </a:prstGeom>
            <a:solidFill>
              <a:srgbClr val="FDFFFF">
                <a:alpha val="7607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46DD4BD-1D17-2641-7EE0-13E51452CDF3}"/>
                </a:ext>
              </a:extLst>
            </p:cNvPr>
            <p:cNvSpPr txBox="1"/>
            <p:nvPr/>
          </p:nvSpPr>
          <p:spPr>
            <a:xfrm>
              <a:off x="4271058" y="2905780"/>
              <a:ext cx="33798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C00000"/>
                  </a:solidFill>
                  <a:latin typeface="Helvetica" pitchFamily="2" charset="0"/>
                </a:rPr>
                <a:t>Use monads!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832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20D89C-46AA-B932-A656-2A5F97D94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98" y="1505414"/>
            <a:ext cx="7998693" cy="391153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2C2E5A8-69FB-75BE-4B18-49E2A9AF7F5E}"/>
              </a:ext>
            </a:extLst>
          </p:cNvPr>
          <p:cNvGrpSpPr/>
          <p:nvPr/>
        </p:nvGrpSpPr>
        <p:grpSpPr>
          <a:xfrm>
            <a:off x="8852801" y="2118085"/>
            <a:ext cx="2945658" cy="2612402"/>
            <a:chOff x="3240180" y="2460104"/>
            <a:chExt cx="3665111" cy="32504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B601CE4-95A4-21DD-DCC6-F9F5F1C244EF}"/>
                </a:ext>
              </a:extLst>
            </p:cNvPr>
            <p:cNvGrpSpPr/>
            <p:nvPr/>
          </p:nvGrpSpPr>
          <p:grpSpPr>
            <a:xfrm>
              <a:off x="3240180" y="2460104"/>
              <a:ext cx="3665111" cy="3019004"/>
              <a:chOff x="9434939" y="2673954"/>
              <a:chExt cx="1983347" cy="1633710"/>
            </a:xfrm>
          </p:grpSpPr>
          <p:pic>
            <p:nvPicPr>
              <p:cNvPr id="6" name="Picture 5" descr="A person wearing glasses and a blue jacket&#10;&#10;Description automatically generated">
                <a:extLst>
                  <a:ext uri="{FF2B5EF4-FFF2-40B4-BE49-F238E27FC236}">
                    <a16:creationId xmlns:a16="http://schemas.microsoft.com/office/drawing/2014/main" id="{954C6CED-37F8-15B7-1FAD-E603832F31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44" r="44"/>
              <a:stretch/>
            </p:blipFill>
            <p:spPr>
              <a:xfrm>
                <a:off x="9734933" y="2673954"/>
                <a:ext cx="1383360" cy="1384578"/>
              </a:xfrm>
              <a:prstGeom prst="ellipse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0B912C-96B9-8FFF-BE0F-7D3D85DD45E3}"/>
                  </a:ext>
                </a:extLst>
              </p:cNvPr>
              <p:cNvSpPr txBox="1"/>
              <p:nvPr/>
            </p:nvSpPr>
            <p:spPr>
              <a:xfrm>
                <a:off x="9434939" y="4121157"/>
                <a:ext cx="1983347" cy="18650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 defTabSz="1033272">
                  <a:spcAft>
                    <a:spcPts val="600"/>
                  </a:spcAft>
                </a:pPr>
                <a:r>
                  <a:rPr lang="en-US" sz="1200" b="1" kern="1200" dirty="0">
                    <a:solidFill>
                      <a:schemeClr val="tx1"/>
                    </a:solidFill>
                    <a:latin typeface="Helvetica" pitchFamily="2" charset="0"/>
                    <a:ea typeface="Verdana" charset="0"/>
                    <a:cs typeface="+mn-cs"/>
                  </a:rPr>
                  <a:t>Julian Grove</a:t>
                </a:r>
                <a:endParaRPr lang="en-US" sz="1200" b="1" dirty="0">
                  <a:latin typeface="Helvetica" pitchFamily="2" charset="0"/>
                  <a:ea typeface="Verdana" charset="0"/>
                  <a:cs typeface="Verdana" charset="0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DA0E68-DEC1-8D04-EB53-E8E5879BAC0A}"/>
                </a:ext>
              </a:extLst>
            </p:cNvPr>
            <p:cNvSpPr txBox="1"/>
            <p:nvPr/>
          </p:nvSpPr>
          <p:spPr>
            <a:xfrm>
              <a:off x="3454149" y="5365911"/>
              <a:ext cx="3237186" cy="3446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033272">
                <a:spcAft>
                  <a:spcPts val="600"/>
                </a:spcAft>
              </a:pPr>
              <a:r>
                <a:rPr lang="en-US" sz="1200" kern="1200" dirty="0">
                  <a:solidFill>
                    <a:schemeClr val="tx1"/>
                  </a:solidFill>
                  <a:latin typeface="Helvetica" pitchFamily="2" charset="0"/>
                  <a:ea typeface="+mn-ea"/>
                  <a:cs typeface="+mn-cs"/>
                </a:rPr>
                <a:t>University of Rochester</a:t>
              </a:r>
              <a:endParaRPr lang="en-US" sz="1200" dirty="0"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001496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06BC7-559B-A579-DA51-814BAB875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891BBEB-959B-6619-D3FE-EFED28FA652F}"/>
              </a:ext>
            </a:extLst>
          </p:cNvPr>
          <p:cNvGrpSpPr/>
          <p:nvPr/>
        </p:nvGrpSpPr>
        <p:grpSpPr>
          <a:xfrm>
            <a:off x="1368224" y="2444115"/>
            <a:ext cx="9455552" cy="1969770"/>
            <a:chOff x="1447800" y="973017"/>
            <a:chExt cx="9455552" cy="196977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0548A83-93E1-F8D4-89D6-5B31AF9AEBC2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Question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BF57CA3-698A-9897-09F8-99141D0EB2D6}"/>
                </a:ext>
              </a:extLst>
            </p:cNvPr>
            <p:cNvSpPr txBox="1"/>
            <p:nvPr/>
          </p:nvSpPr>
          <p:spPr>
            <a:xfrm>
              <a:off x="1447800" y="1557792"/>
              <a:ext cx="94555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If we explicitly model subtle changes to the prompt are we able to fit the data better?</a:t>
              </a:r>
            </a:p>
            <a:p>
              <a:endParaRPr lang="en-US" sz="2800" dirty="0"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456419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328CD-6E54-2E9C-1077-5C833A2A7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9524C51-0629-B83D-B811-3A1DDE729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541" y="539163"/>
            <a:ext cx="9402917" cy="57796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4C4A5E-E7BF-60C2-03A1-2E446C096692}"/>
              </a:ext>
            </a:extLst>
          </p:cNvPr>
          <p:cNvSpPr/>
          <p:nvPr/>
        </p:nvSpPr>
        <p:spPr>
          <a:xfrm>
            <a:off x="1996068" y="4282068"/>
            <a:ext cx="635620" cy="390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2F2599-2103-0C8A-DAAF-9C15957DC5B0}"/>
              </a:ext>
            </a:extLst>
          </p:cNvPr>
          <p:cNvSpPr/>
          <p:nvPr/>
        </p:nvSpPr>
        <p:spPr>
          <a:xfrm>
            <a:off x="9560312" y="4282068"/>
            <a:ext cx="635620" cy="390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2863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CA6A0-B4FE-DEFA-4B78-48030B574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4D1A39-3045-B71D-AB04-17BA974E75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94541" y="921876"/>
            <a:ext cx="9402917" cy="50142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798FD07-F873-7DB5-40D2-F4E24F2E409F}"/>
              </a:ext>
            </a:extLst>
          </p:cNvPr>
          <p:cNvSpPr/>
          <p:nvPr/>
        </p:nvSpPr>
        <p:spPr>
          <a:xfrm>
            <a:off x="9058507" y="4248614"/>
            <a:ext cx="635620" cy="390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0C307A-CC48-7A52-150C-8A90B979E47C}"/>
              </a:ext>
            </a:extLst>
          </p:cNvPr>
          <p:cNvSpPr/>
          <p:nvPr/>
        </p:nvSpPr>
        <p:spPr>
          <a:xfrm>
            <a:off x="2408663" y="4248613"/>
            <a:ext cx="635620" cy="390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EE1640-71E5-56FA-C81D-CF525FE625AB}"/>
              </a:ext>
            </a:extLst>
          </p:cNvPr>
          <p:cNvCxnSpPr>
            <a:cxnSpLocks/>
          </p:cNvCxnSpPr>
          <p:nvPr/>
        </p:nvCxnSpPr>
        <p:spPr>
          <a:xfrm>
            <a:off x="2650603" y="3900668"/>
            <a:ext cx="71763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97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D4F4C-4095-DF66-6AC9-42C6DE0E3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4F57CC-5272-0124-91B9-3B8990110571}"/>
              </a:ext>
            </a:extLst>
          </p:cNvPr>
          <p:cNvSpPr txBox="1"/>
          <p:nvPr/>
        </p:nvSpPr>
        <p:spPr>
          <a:xfrm>
            <a:off x="1390739" y="1280337"/>
            <a:ext cx="9405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elvetica" pitchFamily="2" charset="0"/>
              </a:rPr>
              <a:t>How likely is it that they were secretly pleased?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D950F7-4A7F-01DF-EED9-8CF9FEEA0119}"/>
              </a:ext>
            </a:extLst>
          </p:cNvPr>
          <p:cNvGrpSpPr/>
          <p:nvPr/>
        </p:nvGrpSpPr>
        <p:grpSpPr>
          <a:xfrm>
            <a:off x="393668" y="3601222"/>
            <a:ext cx="2801333" cy="787952"/>
            <a:chOff x="3969857" y="3455574"/>
            <a:chExt cx="2801333" cy="787952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D425A775-8C06-B787-A554-01EB2F040A22}"/>
                </a:ext>
              </a:extLst>
            </p:cNvPr>
            <p:cNvSpPr/>
            <p:nvPr/>
          </p:nvSpPr>
          <p:spPr>
            <a:xfrm>
              <a:off x="3969857" y="3632272"/>
              <a:ext cx="2801333" cy="491502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0" i="0" dirty="0">
                  <a:solidFill>
                    <a:srgbClr val="001D35"/>
                  </a:solidFill>
                  <a:effectLst/>
                  <a:latin typeface="Google Sans"/>
                </a:rPr>
                <a:t>⋄</a:t>
              </a:r>
              <a:endPara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472CC28A-09EB-E1D4-7A8D-54C47894A1A1}"/>
                </a:ext>
              </a:extLst>
            </p:cNvPr>
            <p:cNvSpPr/>
            <p:nvPr/>
          </p:nvSpPr>
          <p:spPr>
            <a:xfrm>
              <a:off x="5069324" y="3585635"/>
              <a:ext cx="590309" cy="584775"/>
            </a:xfrm>
            <a:prstGeom prst="roundRect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658D440-A9BF-6A73-00DB-7A4B53E60894}"/>
                </a:ext>
              </a:extLst>
            </p:cNvPr>
            <p:cNvSpPr txBox="1"/>
            <p:nvPr/>
          </p:nvSpPr>
          <p:spPr>
            <a:xfrm>
              <a:off x="5665811" y="3455574"/>
              <a:ext cx="47674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800" b="0" i="0" dirty="0">
                  <a:solidFill>
                    <a:srgbClr val="001D35"/>
                  </a:solidFill>
                  <a:effectLst/>
                  <a:latin typeface="Google Sans"/>
                </a:rPr>
                <a:t>σ</a:t>
              </a:r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103340B-F636-7C69-7882-8D8A51A0853B}"/>
                </a:ext>
              </a:extLst>
            </p:cNvPr>
            <p:cNvSpPr txBox="1"/>
            <p:nvPr/>
          </p:nvSpPr>
          <p:spPr>
            <a:xfrm>
              <a:off x="5667741" y="3874194"/>
              <a:ext cx="44369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800" b="0" i="0" dirty="0">
                  <a:solidFill>
                    <a:srgbClr val="001D35"/>
                  </a:solidFill>
                  <a:effectLst/>
                  <a:latin typeface="Google Sans"/>
                </a:rPr>
                <a:t>σ</a:t>
              </a:r>
              <a:r>
                <a:rPr lang="en-US" sz="1800" b="0" i="0" dirty="0">
                  <a:solidFill>
                    <a:srgbClr val="001D35"/>
                  </a:solidFill>
                  <a:effectLst/>
                  <a:latin typeface="Google Sans"/>
                </a:rPr>
                <a:t>'</a:t>
              </a:r>
              <a:endParaRPr lang="en-US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0F69D97-9465-76CA-7686-C1D668C704CF}"/>
              </a:ext>
            </a:extLst>
          </p:cNvPr>
          <p:cNvSpPr txBox="1"/>
          <p:nvPr/>
        </p:nvSpPr>
        <p:spPr>
          <a:xfrm>
            <a:off x="1113870" y="2989902"/>
            <a:ext cx="1348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" pitchFamily="2" charset="0"/>
              </a:rPr>
              <a:t>Input</a:t>
            </a:r>
          </a:p>
          <a:p>
            <a:r>
              <a:rPr lang="en-US" b="1" dirty="0">
                <a:latin typeface="Helvetica" pitchFamily="2" charset="0"/>
              </a:rPr>
              <a:t>Discourse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1FDDD4F-5C8D-79F1-6D53-B3FB7C3930F9}"/>
              </a:ext>
            </a:extLst>
          </p:cNvPr>
          <p:cNvCxnSpPr>
            <a:stCxn id="20" idx="3"/>
          </p:cNvCxnSpPr>
          <p:nvPr/>
        </p:nvCxnSpPr>
        <p:spPr>
          <a:xfrm flipV="1">
            <a:off x="3195001" y="4023670"/>
            <a:ext cx="5312391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D1D2B7A-5558-E2A6-0116-442852782768}"/>
              </a:ext>
            </a:extLst>
          </p:cNvPr>
          <p:cNvGrpSpPr/>
          <p:nvPr/>
        </p:nvGrpSpPr>
        <p:grpSpPr>
          <a:xfrm>
            <a:off x="7897532" y="3601222"/>
            <a:ext cx="2801333" cy="787952"/>
            <a:chOff x="3969857" y="3455574"/>
            <a:chExt cx="2801333" cy="787952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EF0DD840-8778-CA85-50DE-13F5FD43B4F1}"/>
                </a:ext>
              </a:extLst>
            </p:cNvPr>
            <p:cNvSpPr/>
            <p:nvPr/>
          </p:nvSpPr>
          <p:spPr>
            <a:xfrm>
              <a:off x="3969857" y="3632272"/>
              <a:ext cx="2801333" cy="491502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0" i="0" dirty="0">
                  <a:solidFill>
                    <a:srgbClr val="001D35"/>
                  </a:solidFill>
                  <a:effectLst/>
                  <a:latin typeface="Google Sans"/>
                </a:rPr>
                <a:t>⋄</a:t>
              </a:r>
              <a:endPara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90A8101C-3DDB-8AC4-E359-AC9F888EB584}"/>
                </a:ext>
              </a:extLst>
            </p:cNvPr>
            <p:cNvSpPr/>
            <p:nvPr/>
          </p:nvSpPr>
          <p:spPr>
            <a:xfrm>
              <a:off x="5069324" y="3585635"/>
              <a:ext cx="590309" cy="584775"/>
            </a:xfrm>
            <a:prstGeom prst="roundRect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070603A-7E3B-DFC9-332D-661514629B3E}"/>
                </a:ext>
              </a:extLst>
            </p:cNvPr>
            <p:cNvSpPr txBox="1"/>
            <p:nvPr/>
          </p:nvSpPr>
          <p:spPr>
            <a:xfrm>
              <a:off x="5665811" y="3455574"/>
              <a:ext cx="44369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800" b="0" i="0" dirty="0">
                  <a:solidFill>
                    <a:srgbClr val="001D35"/>
                  </a:solidFill>
                  <a:effectLst/>
                  <a:latin typeface="Google Sans"/>
                </a:rPr>
                <a:t>σ</a:t>
              </a:r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FA76B4F-54A9-EB70-97CF-6118B3715D95}"/>
                </a:ext>
              </a:extLst>
            </p:cNvPr>
            <p:cNvSpPr txBox="1"/>
            <p:nvPr/>
          </p:nvSpPr>
          <p:spPr>
            <a:xfrm>
              <a:off x="5667741" y="3874194"/>
              <a:ext cx="44369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800" b="0" i="0" dirty="0">
                  <a:solidFill>
                    <a:srgbClr val="001D35"/>
                  </a:solidFill>
                  <a:effectLst/>
                  <a:latin typeface="Google Sans"/>
                </a:rPr>
                <a:t>σ</a:t>
              </a:r>
              <a:r>
                <a:rPr lang="en-US" sz="1800" b="0" i="0" dirty="0">
                  <a:solidFill>
                    <a:srgbClr val="001D35"/>
                  </a:solidFill>
                  <a:effectLst/>
                  <a:latin typeface="Google Sans"/>
                </a:rPr>
                <a:t>’’</a:t>
              </a:r>
              <a:endParaRPr lang="en-US" dirty="0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928B2BAD-6FC4-4EC3-0EFF-30DC6E32AD4E}"/>
              </a:ext>
            </a:extLst>
          </p:cNvPr>
          <p:cNvSpPr txBox="1"/>
          <p:nvPr/>
        </p:nvSpPr>
        <p:spPr>
          <a:xfrm>
            <a:off x="8617734" y="2989902"/>
            <a:ext cx="1348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" pitchFamily="2" charset="0"/>
              </a:rPr>
              <a:t>Output</a:t>
            </a:r>
          </a:p>
          <a:p>
            <a:r>
              <a:rPr lang="en-US" b="1" dirty="0">
                <a:latin typeface="Helvetica" pitchFamily="2" charset="0"/>
              </a:rPr>
              <a:t>Discourse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34A202B-2888-AC5D-9BD7-1C2855A28BC7}"/>
              </a:ext>
            </a:extLst>
          </p:cNvPr>
          <p:cNvGrpSpPr/>
          <p:nvPr/>
        </p:nvGrpSpPr>
        <p:grpSpPr>
          <a:xfrm>
            <a:off x="5542346" y="2589346"/>
            <a:ext cx="1042108" cy="1799828"/>
            <a:chOff x="5542346" y="2589346"/>
            <a:chExt cx="1042108" cy="179982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6BFF1DC-6F48-F94F-CF56-63E39F98182D}"/>
                </a:ext>
              </a:extLst>
            </p:cNvPr>
            <p:cNvGrpSpPr/>
            <p:nvPr/>
          </p:nvGrpSpPr>
          <p:grpSpPr>
            <a:xfrm>
              <a:off x="5542346" y="3601222"/>
              <a:ext cx="1042108" cy="787952"/>
              <a:chOff x="5069324" y="3455574"/>
              <a:chExt cx="1042108" cy="787952"/>
            </a:xfrm>
          </p:grpSpPr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F692117C-EC5B-14FC-D985-F1DCBA3A07ED}"/>
                  </a:ext>
                </a:extLst>
              </p:cNvPr>
              <p:cNvSpPr/>
              <p:nvPr/>
            </p:nvSpPr>
            <p:spPr>
              <a:xfrm>
                <a:off x="5133649" y="3632272"/>
                <a:ext cx="443691" cy="491502"/>
              </a:xfrm>
              <a:prstGeom prst="roundRect">
                <a:avLst/>
              </a:prstGeom>
              <a:solidFill>
                <a:schemeClr val="bg1"/>
              </a:solidFill>
              <a:ln w="571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⋄</a:t>
                </a:r>
                <a:endParaRPr lang="en-US" sz="28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6DFA02A8-9EBD-5CFA-E1EF-646C767A94E9}"/>
                  </a:ext>
                </a:extLst>
              </p:cNvPr>
              <p:cNvSpPr/>
              <p:nvPr/>
            </p:nvSpPr>
            <p:spPr>
              <a:xfrm>
                <a:off x="5069324" y="3585635"/>
                <a:ext cx="590309" cy="584775"/>
              </a:xfrm>
              <a:prstGeom prst="roundRect">
                <a:avLst/>
              </a:prstGeom>
              <a:noFill/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731FA0-604C-0BEC-EF65-7A501D7728B0}"/>
                  </a:ext>
                </a:extLst>
              </p:cNvPr>
              <p:cNvSpPr txBox="1"/>
              <p:nvPr/>
            </p:nvSpPr>
            <p:spPr>
              <a:xfrm>
                <a:off x="5665811" y="3455574"/>
                <a:ext cx="40892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sz="1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σ</a:t>
                </a:r>
                <a:r>
                  <a:rPr lang="en-US" sz="1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'</a:t>
                </a:r>
                <a:endParaRPr lang="en-US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81D939-DBE8-7962-3BFB-B39ED97C970E}"/>
                  </a:ext>
                </a:extLst>
              </p:cNvPr>
              <p:cNvSpPr txBox="1"/>
              <p:nvPr/>
            </p:nvSpPr>
            <p:spPr>
              <a:xfrm>
                <a:off x="5667741" y="3874194"/>
                <a:ext cx="44369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sz="1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σ</a:t>
                </a:r>
                <a:r>
                  <a:rPr lang="en-US" sz="1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’’</a:t>
                </a:r>
                <a:endParaRPr lang="en-US" dirty="0"/>
              </a:p>
            </p:txBody>
          </p:sp>
        </p:grp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4989869-53C7-B03E-6938-4B38F83FF5A3}"/>
                </a:ext>
              </a:extLst>
            </p:cNvPr>
            <p:cNvCxnSpPr>
              <a:cxnSpLocks/>
              <a:endCxn id="5" idx="0"/>
            </p:cNvCxnSpPr>
            <p:nvPr/>
          </p:nvCxnSpPr>
          <p:spPr>
            <a:xfrm>
              <a:off x="5812984" y="2589346"/>
              <a:ext cx="24517" cy="114193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4E31548-346E-DC1E-AF36-93CE998D38B3}"/>
                </a:ext>
              </a:extLst>
            </p:cNvPr>
            <p:cNvSpPr txBox="1"/>
            <p:nvPr/>
          </p:nvSpPr>
          <p:spPr>
            <a:xfrm>
              <a:off x="5542346" y="2906720"/>
              <a:ext cx="66306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ask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ACC1637-5C5A-1013-D18D-625F8A18187E}"/>
              </a:ext>
            </a:extLst>
          </p:cNvPr>
          <p:cNvSpPr txBox="1"/>
          <p:nvPr/>
        </p:nvSpPr>
        <p:spPr>
          <a:xfrm>
            <a:off x="3362838" y="4527953"/>
            <a:ext cx="4976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ask </a:t>
            </a:r>
            <a:r>
              <a:rPr lang="en-US" dirty="0">
                <a:latin typeface="Helvetica" pitchFamily="2" charset="0"/>
                <a:cs typeface="Consolas" panose="020B0609020204030204" pitchFamily="49" charset="0"/>
              </a:rPr>
              <a:t>creates a program that: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Helvetica" pitchFamily="2" charset="0"/>
                <a:cs typeface="Consolas" panose="020B0609020204030204" pitchFamily="49" charset="0"/>
              </a:rPr>
              <a:t>Samples a state-monadic question from the expression’s semantic value.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Helvetica" pitchFamily="2" charset="0"/>
                <a:cs typeface="Consolas" panose="020B0609020204030204" pitchFamily="49" charset="0"/>
              </a:rPr>
              <a:t>Sets the QUD.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FB297F5-35B3-3EC4-466F-B35EA61378F4}"/>
              </a:ext>
            </a:extLst>
          </p:cNvPr>
          <p:cNvGrpSpPr/>
          <p:nvPr/>
        </p:nvGrpSpPr>
        <p:grpSpPr>
          <a:xfrm>
            <a:off x="4369225" y="1811452"/>
            <a:ext cx="3009304" cy="787952"/>
            <a:chOff x="4109123" y="3525024"/>
            <a:chExt cx="3009304" cy="78795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7A2E7AD-AED7-8D66-B76D-AAA70703B1B5}"/>
                </a:ext>
              </a:extLst>
            </p:cNvPr>
            <p:cNvGrpSpPr/>
            <p:nvPr/>
          </p:nvGrpSpPr>
          <p:grpSpPr>
            <a:xfrm>
              <a:off x="4109123" y="3525024"/>
              <a:ext cx="3009304" cy="787952"/>
              <a:chOff x="3599840" y="3455574"/>
              <a:chExt cx="3009304" cy="787952"/>
            </a:xfrm>
          </p:grpSpPr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A59683F2-B56F-433D-E5A6-62EFCDA133B7}"/>
                  </a:ext>
                </a:extLst>
              </p:cNvPr>
              <p:cNvSpPr/>
              <p:nvPr/>
            </p:nvSpPr>
            <p:spPr>
              <a:xfrm>
                <a:off x="3692064" y="3632272"/>
                <a:ext cx="2487351" cy="491502"/>
              </a:xfrm>
              <a:prstGeom prst="roundRect">
                <a:avLst/>
              </a:prstGeom>
              <a:noFill/>
              <a:ln w="571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 -&gt; </a:t>
                </a:r>
                <a:r>
                  <a:rPr lang="el-GR" sz="28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κ</a:t>
                </a:r>
                <a:r>
                  <a:rPr lang="en-US" sz="28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-&gt; t</a:t>
                </a:r>
              </a:p>
            </p:txBody>
          </p:sp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9B72DF21-7537-74E6-7C5E-95267EDDEADD}"/>
                  </a:ext>
                </a:extLst>
              </p:cNvPr>
              <p:cNvSpPr/>
              <p:nvPr/>
            </p:nvSpPr>
            <p:spPr>
              <a:xfrm>
                <a:off x="3599840" y="3585635"/>
                <a:ext cx="2581040" cy="584775"/>
              </a:xfrm>
              <a:prstGeom prst="roundRect">
                <a:avLst/>
              </a:prstGeom>
              <a:noFill/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4E63262-4F62-7B0F-DA67-C7669AD868EF}"/>
                  </a:ext>
                </a:extLst>
              </p:cNvPr>
              <p:cNvSpPr txBox="1"/>
              <p:nvPr/>
            </p:nvSpPr>
            <p:spPr>
              <a:xfrm>
                <a:off x="6163523" y="3455574"/>
                <a:ext cx="29515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sz="1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σ</a:t>
                </a:r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46D17F9-41DD-9FBE-7578-A30947E5BBEE}"/>
                  </a:ext>
                </a:extLst>
              </p:cNvPr>
              <p:cNvSpPr txBox="1"/>
              <p:nvPr/>
            </p:nvSpPr>
            <p:spPr>
              <a:xfrm>
                <a:off x="6165453" y="3874194"/>
                <a:ext cx="44369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sz="1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σ</a:t>
                </a:r>
                <a:r>
                  <a:rPr lang="en-US" sz="1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'</a:t>
                </a:r>
                <a:endParaRPr lang="en-US" dirty="0"/>
              </a:p>
            </p:txBody>
          </p:sp>
        </p:grp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E5112F59-FB7B-D047-38C7-4C12E2303FFA}"/>
                </a:ext>
              </a:extLst>
            </p:cNvPr>
            <p:cNvSpPr/>
            <p:nvPr/>
          </p:nvSpPr>
          <p:spPr>
            <a:xfrm>
              <a:off x="4269704" y="3750198"/>
              <a:ext cx="2278941" cy="408314"/>
            </a:xfrm>
            <a:prstGeom prst="round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928E729-7B37-9173-25C0-4B51F5AA4832}"/>
              </a:ext>
            </a:extLst>
          </p:cNvPr>
          <p:cNvGrpSpPr/>
          <p:nvPr/>
        </p:nvGrpSpPr>
        <p:grpSpPr>
          <a:xfrm>
            <a:off x="694074" y="211203"/>
            <a:ext cx="5371390" cy="1069133"/>
            <a:chOff x="694074" y="211203"/>
            <a:chExt cx="5371390" cy="106913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58C4BA7-220F-B8D1-1239-8FDD0600ED1D}"/>
                </a:ext>
              </a:extLst>
            </p:cNvPr>
            <p:cNvGrpSpPr/>
            <p:nvPr/>
          </p:nvGrpSpPr>
          <p:grpSpPr>
            <a:xfrm>
              <a:off x="694074" y="211203"/>
              <a:ext cx="5371390" cy="787952"/>
              <a:chOff x="3112848" y="3525024"/>
              <a:chExt cx="5371390" cy="78795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6E42B1B1-D8D1-AB4B-09EA-4CC5C791CB47}"/>
                  </a:ext>
                </a:extLst>
              </p:cNvPr>
              <p:cNvGrpSpPr/>
              <p:nvPr/>
            </p:nvGrpSpPr>
            <p:grpSpPr>
              <a:xfrm>
                <a:off x="3112848" y="3525024"/>
                <a:ext cx="5371390" cy="787952"/>
                <a:chOff x="2603565" y="3455574"/>
                <a:chExt cx="5371390" cy="787952"/>
              </a:xfrm>
            </p:grpSpPr>
            <p:sp>
              <p:nvSpPr>
                <p:cNvPr id="13" name="Rounded Rectangle 12">
                  <a:extLst>
                    <a:ext uri="{FF2B5EF4-FFF2-40B4-BE49-F238E27FC236}">
                      <a16:creationId xmlns:a16="http://schemas.microsoft.com/office/drawing/2014/main" id="{3A7A28BD-EC54-F2F8-5C0E-85F34F05224F}"/>
                    </a:ext>
                  </a:extLst>
                </p:cNvPr>
                <p:cNvSpPr/>
                <p:nvPr/>
              </p:nvSpPr>
              <p:spPr>
                <a:xfrm>
                  <a:off x="2708144" y="3632272"/>
                  <a:ext cx="4743694" cy="491502"/>
                </a:xfrm>
                <a:prstGeom prst="roundRect">
                  <a:avLst/>
                </a:prstGeom>
                <a:noFill/>
                <a:ln w="5715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(</a:t>
                  </a:r>
                  <a:r>
                    <a:rPr lang="el-GR" sz="28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κ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 -&gt; t) -&gt; r -&gt; </a:t>
                  </a:r>
                  <a:r>
                    <a:rPr lang="el-GR" sz="28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κ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 -&gt; t</a:t>
                  </a:r>
                </a:p>
              </p:txBody>
            </p:sp>
            <p:sp>
              <p:nvSpPr>
                <p:cNvPr id="14" name="Rounded Rectangle 13">
                  <a:extLst>
                    <a:ext uri="{FF2B5EF4-FFF2-40B4-BE49-F238E27FC236}">
                      <a16:creationId xmlns:a16="http://schemas.microsoft.com/office/drawing/2014/main" id="{0412C3A4-FAF9-2780-81C2-C206DD9E8613}"/>
                    </a:ext>
                  </a:extLst>
                </p:cNvPr>
                <p:cNvSpPr/>
                <p:nvPr/>
              </p:nvSpPr>
              <p:spPr>
                <a:xfrm>
                  <a:off x="2603565" y="3585635"/>
                  <a:ext cx="4925770" cy="584775"/>
                </a:xfrm>
                <a:prstGeom prst="roundRect">
                  <a:avLst/>
                </a:prstGeom>
                <a:noFill/>
                <a:ln w="571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F8F09C8-C898-2E64-EE42-15340D5FFB59}"/>
                    </a:ext>
                  </a:extLst>
                </p:cNvPr>
                <p:cNvSpPr txBox="1"/>
                <p:nvPr/>
              </p:nvSpPr>
              <p:spPr>
                <a:xfrm>
                  <a:off x="7529334" y="3455574"/>
                  <a:ext cx="29515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l-GR" sz="1800" b="0" i="0" dirty="0">
                      <a:solidFill>
                        <a:srgbClr val="001D35"/>
                      </a:solidFill>
                      <a:effectLst/>
                      <a:latin typeface="Google Sans"/>
                    </a:rPr>
                    <a:t>σ</a:t>
                  </a:r>
                  <a:endParaRPr lang="en-US" dirty="0"/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392207A-ED68-B80B-6F38-B3430DCC6D10}"/>
                    </a:ext>
                  </a:extLst>
                </p:cNvPr>
                <p:cNvSpPr txBox="1"/>
                <p:nvPr/>
              </p:nvSpPr>
              <p:spPr>
                <a:xfrm>
                  <a:off x="7531264" y="3874194"/>
                  <a:ext cx="443691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l-GR" sz="1800" b="0" i="0" dirty="0">
                      <a:solidFill>
                        <a:srgbClr val="001D35"/>
                      </a:solidFill>
                      <a:effectLst/>
                      <a:latin typeface="Google Sans"/>
                    </a:rPr>
                    <a:t>σ</a:t>
                  </a:r>
                  <a:r>
                    <a:rPr lang="en-US" sz="1800" b="0" i="0" dirty="0">
                      <a:solidFill>
                        <a:srgbClr val="001D35"/>
                      </a:solidFill>
                      <a:effectLst/>
                      <a:latin typeface="Google Sans"/>
                    </a:rPr>
                    <a:t>'</a:t>
                  </a:r>
                  <a:endParaRPr lang="en-US" dirty="0"/>
                </a:p>
              </p:txBody>
            </p:sp>
          </p:grpSp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788588D1-FD45-7C35-4586-E086432295C5}"/>
                  </a:ext>
                </a:extLst>
              </p:cNvPr>
              <p:cNvSpPr/>
              <p:nvPr/>
            </p:nvSpPr>
            <p:spPr>
              <a:xfrm>
                <a:off x="3261799" y="3750198"/>
                <a:ext cx="4656748" cy="408314"/>
              </a:xfrm>
              <a:prstGeom prst="roundRect">
                <a:avLst/>
              </a:prstGeom>
              <a:noFill/>
              <a:ln w="571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1" name="Right Brace 30">
              <a:extLst>
                <a:ext uri="{FF2B5EF4-FFF2-40B4-BE49-F238E27FC236}">
                  <a16:creationId xmlns:a16="http://schemas.microsoft.com/office/drawing/2014/main" id="{0ED5D578-0375-85CF-7669-9BFC0847BEA3}"/>
                </a:ext>
              </a:extLst>
            </p:cNvPr>
            <p:cNvSpPr/>
            <p:nvPr/>
          </p:nvSpPr>
          <p:spPr>
            <a:xfrm rot="16200000">
              <a:off x="2293182" y="210679"/>
              <a:ext cx="234884" cy="1904429"/>
            </a:xfrm>
            <a:prstGeom prst="rightBrac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9118B9FD-9B55-2192-D283-41C2E5F14F6E}"/>
              </a:ext>
            </a:extLst>
          </p:cNvPr>
          <p:cNvSpPr txBox="1"/>
          <p:nvPr/>
        </p:nvSpPr>
        <p:spPr>
          <a:xfrm>
            <a:off x="6423949" y="211203"/>
            <a:ext cx="4525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Take a weighted average over the contexts in the common ground of whether the </a:t>
            </a:r>
            <a:r>
              <a:rPr lang="en-US" dirty="0" err="1">
                <a:latin typeface="Helvetica" pitchFamily="2" charset="0"/>
              </a:rPr>
              <a:t>prejacent</a:t>
            </a:r>
            <a:r>
              <a:rPr lang="en-US" dirty="0">
                <a:latin typeface="Helvetica" pitchFamily="2" charset="0"/>
              </a:rPr>
              <a:t> is true.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EB7B572-0A50-FC7A-5594-2971E663B46F}"/>
              </a:ext>
            </a:extLst>
          </p:cNvPr>
          <p:cNvGrpSpPr/>
          <p:nvPr/>
        </p:nvGrpSpPr>
        <p:grpSpPr>
          <a:xfrm>
            <a:off x="7350759" y="1878683"/>
            <a:ext cx="3832775" cy="1170316"/>
            <a:chOff x="7350759" y="1878683"/>
            <a:chExt cx="3832775" cy="117031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5BA715B-C44A-95E5-1304-7480DBE2E3A1}"/>
                </a:ext>
              </a:extLst>
            </p:cNvPr>
            <p:cNvSpPr txBox="1"/>
            <p:nvPr/>
          </p:nvSpPr>
          <p:spPr>
            <a:xfrm>
              <a:off x="7352224" y="1878683"/>
              <a:ext cx="38313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All questions in our system are short answer questions.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24AF96F-BDC7-F391-F3BB-CC67C95DB769}"/>
                </a:ext>
              </a:extLst>
            </p:cNvPr>
            <p:cNvSpPr txBox="1"/>
            <p:nvPr/>
          </p:nvSpPr>
          <p:spPr>
            <a:xfrm>
              <a:off x="7350759" y="2448835"/>
              <a:ext cx="3290936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 err="1">
                  <a:latin typeface="Helvetica" pitchFamily="2" charset="0"/>
                </a:rPr>
                <a:t>Hausser</a:t>
              </a:r>
              <a:r>
                <a:rPr lang="en-US" sz="1100" dirty="0">
                  <a:latin typeface="Helvetica" pitchFamily="2" charset="0"/>
                </a:rPr>
                <a:t> and </a:t>
              </a:r>
              <a:r>
                <a:rPr lang="en-US" sz="1100" dirty="0" err="1">
                  <a:latin typeface="Helvetica" pitchFamily="2" charset="0"/>
                </a:rPr>
                <a:t>Zaefferer</a:t>
              </a:r>
              <a:r>
                <a:rPr lang="en-US" sz="1100" dirty="0">
                  <a:latin typeface="Helvetica" pitchFamily="2" charset="0"/>
                </a:rPr>
                <a:t> 1978; </a:t>
              </a:r>
              <a:r>
                <a:rPr lang="en-US" sz="1100" dirty="0" err="1">
                  <a:latin typeface="Helvetica" pitchFamily="2" charset="0"/>
                </a:rPr>
                <a:t>Hausser</a:t>
              </a:r>
              <a:r>
                <a:rPr lang="en-US" sz="1100" dirty="0">
                  <a:latin typeface="Helvetica" pitchFamily="2" charset="0"/>
                </a:rPr>
                <a:t> 1983; Xiang 2021; cf. Hamblin 1973; </a:t>
              </a:r>
              <a:r>
                <a:rPr lang="en-US" sz="1100" dirty="0" err="1">
                  <a:latin typeface="Helvetica" pitchFamily="2" charset="0"/>
                </a:rPr>
                <a:t>Karttunen</a:t>
              </a:r>
              <a:r>
                <a:rPr lang="en-US" sz="1100" dirty="0">
                  <a:latin typeface="Helvetica" pitchFamily="2" charset="0"/>
                </a:rPr>
                <a:t> 1977; </a:t>
              </a:r>
              <a:r>
                <a:rPr lang="en-US" sz="1100" dirty="0" err="1">
                  <a:latin typeface="Helvetica" pitchFamily="2" charset="0"/>
                </a:rPr>
                <a:t>Groenendijk</a:t>
              </a:r>
              <a:r>
                <a:rPr lang="en-US" sz="1100" dirty="0">
                  <a:latin typeface="Helvetica" pitchFamily="2" charset="0"/>
                </a:rPr>
                <a:t> and </a:t>
              </a:r>
              <a:r>
                <a:rPr lang="en-US" sz="1100" dirty="0" err="1">
                  <a:latin typeface="Helvetica" pitchFamily="2" charset="0"/>
                </a:rPr>
                <a:t>Stokhof</a:t>
              </a:r>
              <a:r>
                <a:rPr lang="en-US" sz="1100" dirty="0">
                  <a:latin typeface="Helvetica" pitchFamily="2" charset="0"/>
                </a:rPr>
                <a:t> 1984</a:t>
              </a:r>
            </a:p>
          </p:txBody>
        </p:sp>
      </p:grp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7B100B8D-B589-6E9A-D6E0-ED87A1946BFD}"/>
              </a:ext>
            </a:extLst>
          </p:cNvPr>
          <p:cNvSpPr/>
          <p:nvPr/>
        </p:nvSpPr>
        <p:spPr>
          <a:xfrm>
            <a:off x="6277004" y="211203"/>
            <a:ext cx="4799968" cy="918515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8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46043-38A8-6DE9-32A7-DFED33792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E73DD9F2-D232-4841-E63F-101E8EF37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541" y="539163"/>
            <a:ext cx="9402917" cy="57796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45C02A3-7F5A-88EB-CF1E-F3741CDC3879}"/>
              </a:ext>
            </a:extLst>
          </p:cNvPr>
          <p:cNvSpPr/>
          <p:nvPr/>
        </p:nvSpPr>
        <p:spPr>
          <a:xfrm>
            <a:off x="1996068" y="4282068"/>
            <a:ext cx="635620" cy="390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9BAD72-AE88-31FD-EDBC-FB9CDBB0E09D}"/>
              </a:ext>
            </a:extLst>
          </p:cNvPr>
          <p:cNvSpPr/>
          <p:nvPr/>
        </p:nvSpPr>
        <p:spPr>
          <a:xfrm>
            <a:off x="9560312" y="4282068"/>
            <a:ext cx="635620" cy="390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C7AF9B7-5AF0-C36F-B23D-97A7613166FC}"/>
              </a:ext>
            </a:extLst>
          </p:cNvPr>
          <p:cNvCxnSpPr>
            <a:cxnSpLocks/>
          </p:cNvCxnSpPr>
          <p:nvPr/>
        </p:nvCxnSpPr>
        <p:spPr>
          <a:xfrm>
            <a:off x="3321935" y="3912242"/>
            <a:ext cx="1006997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3B2C570-5B10-D05A-733C-1CB4F350040B}"/>
              </a:ext>
            </a:extLst>
          </p:cNvPr>
          <p:cNvSpPr txBox="1"/>
          <p:nvPr/>
        </p:nvSpPr>
        <p:spPr>
          <a:xfrm>
            <a:off x="3206187" y="2945758"/>
            <a:ext cx="4159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Take a semantic value directly from </a:t>
            </a:r>
            <a:r>
              <a:rPr lang="en-US" dirty="0" err="1">
                <a:latin typeface="Helvetica" pitchFamily="2" charset="0"/>
              </a:rPr>
              <a:t>Klecha</a:t>
            </a:r>
            <a:r>
              <a:rPr lang="en-US" dirty="0">
                <a:latin typeface="Helvetica" pitchFamily="2" charset="0"/>
              </a:rPr>
              <a:t> 2012 (see also Goodman 2023)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E83E84-DD69-6852-FD59-2369286E7794}"/>
              </a:ext>
            </a:extLst>
          </p:cNvPr>
          <p:cNvSpPr txBox="1"/>
          <p:nvPr/>
        </p:nvSpPr>
        <p:spPr>
          <a:xfrm>
            <a:off x="3233215" y="3912242"/>
            <a:ext cx="6443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[[certain]] thresholds a confidence scale that is lower-bounded by the probability of the utterance.</a:t>
            </a:r>
          </a:p>
        </p:txBody>
      </p:sp>
    </p:spTree>
    <p:extLst>
      <p:ext uri="{BB962C8B-B14F-4D97-AF65-F5344CB8AC3E}">
        <p14:creationId xmlns:p14="http://schemas.microsoft.com/office/powerpoint/2010/main" val="20523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25C6A-D654-2E54-8EF9-D546FBEAF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60DAB20-96FE-A5E4-B328-960C6AB34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36" y="1692798"/>
            <a:ext cx="11033568" cy="36778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D3732F-2D50-3E06-B288-773335AB873D}"/>
              </a:ext>
            </a:extLst>
          </p:cNvPr>
          <p:cNvSpPr txBox="1"/>
          <p:nvPr/>
        </p:nvSpPr>
        <p:spPr>
          <a:xfrm>
            <a:off x="9322703" y="2947879"/>
            <a:ext cx="180056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Helvetica" pitchFamily="2" charset="0"/>
              </a:rPr>
              <a:t>Factivity</a:t>
            </a:r>
            <a:endParaRPr lang="en-US" sz="2400" b="1" dirty="0">
              <a:latin typeface="Helvetica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AD0AF5-E257-9015-CF84-11990509409A}"/>
              </a:ext>
            </a:extLst>
          </p:cNvPr>
          <p:cNvSpPr txBox="1"/>
          <p:nvPr/>
        </p:nvSpPr>
        <p:spPr>
          <a:xfrm>
            <a:off x="9653286" y="3651308"/>
            <a:ext cx="1527860" cy="338554"/>
          </a:xfrm>
          <a:prstGeom prst="rect">
            <a:avLst/>
          </a:prstGeom>
          <a:solidFill>
            <a:srgbClr val="FDFFFF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" pitchFamily="2" charset="0"/>
              </a:rPr>
              <a:t>Unresolved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40E3D5-014F-547D-538F-FEF944CEE482}"/>
              </a:ext>
            </a:extLst>
          </p:cNvPr>
          <p:cNvSpPr txBox="1"/>
          <p:nvPr/>
        </p:nvSpPr>
        <p:spPr>
          <a:xfrm>
            <a:off x="9641711" y="3378338"/>
            <a:ext cx="1527860" cy="338554"/>
          </a:xfrm>
          <a:prstGeom prst="rect">
            <a:avLst/>
          </a:prstGeom>
          <a:solidFill>
            <a:srgbClr val="FDFFFF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" pitchFamily="2" charset="0"/>
              </a:rPr>
              <a:t>Resolved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48A9987-8051-30AD-AF7C-E414ECA2BDBD}"/>
              </a:ext>
            </a:extLst>
          </p:cNvPr>
          <p:cNvGrpSpPr/>
          <p:nvPr/>
        </p:nvGrpSpPr>
        <p:grpSpPr>
          <a:xfrm>
            <a:off x="6319777" y="1692798"/>
            <a:ext cx="3333509" cy="3281076"/>
            <a:chOff x="6319777" y="1692798"/>
            <a:chExt cx="3333509" cy="328107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E94AA27-DF6B-26CB-9923-C1EB0F5EFC0A}"/>
                </a:ext>
              </a:extLst>
            </p:cNvPr>
            <p:cNvSpPr/>
            <p:nvPr/>
          </p:nvSpPr>
          <p:spPr>
            <a:xfrm>
              <a:off x="6319777" y="1692798"/>
              <a:ext cx="3002926" cy="3052822"/>
            </a:xfrm>
            <a:prstGeom prst="rect">
              <a:avLst/>
            </a:prstGeom>
            <a:solidFill>
              <a:srgbClr val="FD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958E935-FB37-10CC-D42F-45E03D5F9D7F}"/>
                </a:ext>
              </a:extLst>
            </p:cNvPr>
            <p:cNvSpPr/>
            <p:nvPr/>
          </p:nvSpPr>
          <p:spPr>
            <a:xfrm>
              <a:off x="6650360" y="4262832"/>
              <a:ext cx="3002926" cy="711042"/>
            </a:xfrm>
            <a:prstGeom prst="rect">
              <a:avLst/>
            </a:prstGeom>
            <a:solidFill>
              <a:srgbClr val="FD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4888BDE-C1CE-708D-90F9-4B7C7A849FCF}"/>
              </a:ext>
            </a:extLst>
          </p:cNvPr>
          <p:cNvSpPr/>
          <p:nvPr/>
        </p:nvSpPr>
        <p:spPr>
          <a:xfrm>
            <a:off x="3505293" y="2123955"/>
            <a:ext cx="2699701" cy="2540643"/>
          </a:xfrm>
          <a:prstGeom prst="rect">
            <a:avLst/>
          </a:prstGeom>
          <a:solidFill>
            <a:srgbClr val="FD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4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A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63FDA-A516-4F38-883A-C3AD1735A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13401"/>
            <a:ext cx="6442253" cy="2849074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Conclusion</a:t>
            </a:r>
          </a:p>
        </p:txBody>
      </p:sp>
      <p:pic>
        <p:nvPicPr>
          <p:cNvPr id="3" name="Graphic 5">
            <a:extLst>
              <a:ext uri="{FF2B5EF4-FFF2-40B4-BE49-F238E27FC236}">
                <a16:creationId xmlns:a16="http://schemas.microsoft.com/office/drawing/2014/main" id="{F96B25E5-DE35-1529-5A77-D44026E92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7493" y="2746112"/>
            <a:ext cx="3927315" cy="503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8153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9E43D-40D4-CCEF-9B38-F90203D1B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9D5DF74-9C3C-B0AA-1B3B-4790F8E7049D}"/>
              </a:ext>
            </a:extLst>
          </p:cNvPr>
          <p:cNvGrpSpPr/>
          <p:nvPr/>
        </p:nvGrpSpPr>
        <p:grpSpPr>
          <a:xfrm>
            <a:off x="1447800" y="1597731"/>
            <a:ext cx="9296400" cy="1969770"/>
            <a:chOff x="1447800" y="973017"/>
            <a:chExt cx="9296400" cy="196977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CB95CCE-B9F8-66E9-7938-7587A88BCFE4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Goal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85AA2D0-1799-3D72-E486-F3A6695934A5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Develop a framework that views probabilistic reasoning as arising from a module that can be added to a dynamic semantic analysis without changing its structure.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20678E5-C3DF-C80E-418C-1DD7575D62F1}"/>
              </a:ext>
            </a:extLst>
          </p:cNvPr>
          <p:cNvGrpSpPr/>
          <p:nvPr/>
        </p:nvGrpSpPr>
        <p:grpSpPr>
          <a:xfrm>
            <a:off x="1447799" y="3721387"/>
            <a:ext cx="9513425" cy="1538882"/>
            <a:chOff x="1447799" y="2727343"/>
            <a:chExt cx="9513425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10AAC9E-875E-44CA-FDA5-B4476DB8E424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Upshot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CD2FE0A-EF59-9DB7-B0EB-B4DFEA71CC55}"/>
                </a:ext>
              </a:extLst>
            </p:cNvPr>
            <p:cNvSpPr txBox="1"/>
            <p:nvPr/>
          </p:nvSpPr>
          <p:spPr>
            <a:xfrm>
              <a:off x="1447799" y="3312118"/>
              <a:ext cx="951342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Allows us to distinguish different kinds of uncertainty at a fine level of granularity.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898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EA59E-2311-4300-C271-2DBF93524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78A05B2-5AF5-2AD1-9990-B1499E1A708B}"/>
              </a:ext>
            </a:extLst>
          </p:cNvPr>
          <p:cNvGrpSpPr/>
          <p:nvPr/>
        </p:nvGrpSpPr>
        <p:grpSpPr>
          <a:xfrm>
            <a:off x="1447800" y="1597731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BA18EF0-633A-D8D3-4E43-FA0630455112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Feature #1: Compositionality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3DDE5F7-11F2-B47D-B94F-E8C4BA688F92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Complex probabilistic semantic values are derived from simpler ones using a standard type composition scheme.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3B33609-C977-9106-7BC3-8472E901A65C}"/>
              </a:ext>
            </a:extLst>
          </p:cNvPr>
          <p:cNvGrpSpPr/>
          <p:nvPr/>
        </p:nvGrpSpPr>
        <p:grpSpPr>
          <a:xfrm>
            <a:off x="1447800" y="3721387"/>
            <a:ext cx="9296400" cy="1538882"/>
            <a:chOff x="1447800" y="2727343"/>
            <a:chExt cx="9296400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6AE456-C436-B2E3-8D2A-207677DDFE31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Feature #2: Modularity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6CC7C64-1EB3-763D-D320-3A5F35D3B2D6}"/>
                </a:ext>
              </a:extLst>
            </p:cNvPr>
            <p:cNvSpPr txBox="1"/>
            <p:nvPr/>
          </p:nvSpPr>
          <p:spPr>
            <a:xfrm>
              <a:off x="1447800" y="3312118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Traditional semantic analyses may be lifted into the probabilistic setting w/o tampering w/ their core structure.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0E3E62-2C5F-33E4-8131-1DA38844D7D1}"/>
              </a:ext>
            </a:extLst>
          </p:cNvPr>
          <p:cNvGrpSpPr/>
          <p:nvPr/>
        </p:nvGrpSpPr>
        <p:grpSpPr>
          <a:xfrm>
            <a:off x="474562" y="1365813"/>
            <a:ext cx="10972800" cy="4479231"/>
            <a:chOff x="474562" y="1365813"/>
            <a:chExt cx="10972800" cy="447923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70603E2-8F0C-658C-AF34-38A1CAC8CFF7}"/>
                </a:ext>
              </a:extLst>
            </p:cNvPr>
            <p:cNvSpPr/>
            <p:nvPr/>
          </p:nvSpPr>
          <p:spPr>
            <a:xfrm>
              <a:off x="474562" y="1365813"/>
              <a:ext cx="10972800" cy="4479231"/>
            </a:xfrm>
            <a:prstGeom prst="rect">
              <a:avLst/>
            </a:prstGeom>
            <a:solidFill>
              <a:srgbClr val="FDFFFF">
                <a:alpha val="7607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842434D-CBDA-30AF-0E2C-3FB0538E00D6}"/>
                </a:ext>
              </a:extLst>
            </p:cNvPr>
            <p:cNvSpPr txBox="1"/>
            <p:nvPr/>
          </p:nvSpPr>
          <p:spPr>
            <a:xfrm>
              <a:off x="4271058" y="2905780"/>
              <a:ext cx="33798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C00000"/>
                  </a:solidFill>
                  <a:latin typeface="Helvetica" pitchFamily="2" charset="0"/>
                </a:rPr>
                <a:t>Use monads!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088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39551-7475-BD79-2CDC-04258015E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E0C677A-ED72-C0F3-0455-9A2342ECAD73}"/>
              </a:ext>
            </a:extLst>
          </p:cNvPr>
          <p:cNvGrpSpPr/>
          <p:nvPr/>
        </p:nvGrpSpPr>
        <p:grpSpPr>
          <a:xfrm>
            <a:off x="1447800" y="2444115"/>
            <a:ext cx="9296400" cy="1969770"/>
            <a:chOff x="1447800" y="4481669"/>
            <a:chExt cx="9296400" cy="196977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490D25B-193C-8562-9417-50024C283818}"/>
                </a:ext>
              </a:extLst>
            </p:cNvPr>
            <p:cNvSpPr txBox="1"/>
            <p:nvPr/>
          </p:nvSpPr>
          <p:spPr>
            <a:xfrm>
              <a:off x="1447800" y="4481669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Feature #3: Formal Evaluability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5DBF719-DEBF-27DC-427D-BC4C26E7A0B5}"/>
                </a:ext>
              </a:extLst>
            </p:cNvPr>
            <p:cNvSpPr txBox="1"/>
            <p:nvPr/>
          </p:nvSpPr>
          <p:spPr>
            <a:xfrm>
              <a:off x="1447800" y="5066444"/>
              <a:ext cx="92964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Probabilistic dynamic semantic values can be compiled to statistical models whose relative fits to experimental data can be quantitatively compared.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05DF4C9-3013-3F31-E997-7C0C0712134F}"/>
              </a:ext>
            </a:extLst>
          </p:cNvPr>
          <p:cNvSpPr txBox="1"/>
          <p:nvPr/>
        </p:nvSpPr>
        <p:spPr>
          <a:xfrm>
            <a:off x="1447799" y="4417816"/>
            <a:ext cx="9004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Helvetica" pitchFamily="2" charset="0"/>
              </a:rPr>
              <a:t>Can be combined with frameworks for probabilistic pragmatics, like Rational Speech Acts!   </a:t>
            </a:r>
          </a:p>
        </p:txBody>
      </p:sp>
    </p:spTree>
    <p:extLst>
      <p:ext uri="{BB962C8B-B14F-4D97-AF65-F5344CB8AC3E}">
        <p14:creationId xmlns:p14="http://schemas.microsoft.com/office/powerpoint/2010/main" val="94134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5B692-F968-D16E-06E0-9D40D3A0D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EB82519-29C2-5CEC-2FAC-C0B26697F8C0}"/>
              </a:ext>
            </a:extLst>
          </p:cNvPr>
          <p:cNvGrpSpPr/>
          <p:nvPr/>
        </p:nvGrpSpPr>
        <p:grpSpPr>
          <a:xfrm>
            <a:off x="1447800" y="2444115"/>
            <a:ext cx="9296400" cy="1969770"/>
            <a:chOff x="1447800" y="4481669"/>
            <a:chExt cx="9296400" cy="196977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985BDD7-B826-D00A-B070-A0278D51D3EE}"/>
                </a:ext>
              </a:extLst>
            </p:cNvPr>
            <p:cNvSpPr txBox="1"/>
            <p:nvPr/>
          </p:nvSpPr>
          <p:spPr>
            <a:xfrm>
              <a:off x="1447800" y="4481669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Feature #3: Formal Evaluability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EA6ED02-7FB3-78DF-1E66-6EFE36809D5C}"/>
                </a:ext>
              </a:extLst>
            </p:cNvPr>
            <p:cNvSpPr txBox="1"/>
            <p:nvPr/>
          </p:nvSpPr>
          <p:spPr>
            <a:xfrm>
              <a:off x="1447800" y="5066444"/>
              <a:ext cx="92964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Probabilistic dynamic semantic values can be compiled to statistical models whose relative fits to experimental data can be quantitatively compared.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162642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A63A8-D4A2-555E-C530-EE9AECC7D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10CD2CD-DC04-B44B-1751-44950FBC484D}"/>
              </a:ext>
            </a:extLst>
          </p:cNvPr>
          <p:cNvGrpSpPr/>
          <p:nvPr/>
        </p:nvGrpSpPr>
        <p:grpSpPr>
          <a:xfrm>
            <a:off x="1447800" y="2444115"/>
            <a:ext cx="9296400" cy="1538882"/>
            <a:chOff x="1447800" y="4481669"/>
            <a:chExt cx="9296400" cy="153888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22BA003-1A40-179E-2540-4A7A2F57B1B7}"/>
                </a:ext>
              </a:extLst>
            </p:cNvPr>
            <p:cNvSpPr txBox="1"/>
            <p:nvPr/>
          </p:nvSpPr>
          <p:spPr>
            <a:xfrm>
              <a:off x="1447800" y="4481669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Future Work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C4B0900-8F1A-7F4C-96B4-76F3F7D1DD1C}"/>
                </a:ext>
              </a:extLst>
            </p:cNvPr>
            <p:cNvSpPr txBox="1"/>
            <p:nvPr/>
          </p:nvSpPr>
          <p:spPr>
            <a:xfrm>
              <a:off x="1447800" y="5066444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Fully integrate Probabilistic Dynamic Semantics with Rational Speech Acts.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648734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A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CA2457-B0BD-2A68-90FA-97FD371C4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989D7-B05A-2824-3E5B-803D6AF9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13401"/>
            <a:ext cx="6442253" cy="2849074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Thanks!</a:t>
            </a:r>
          </a:p>
        </p:txBody>
      </p:sp>
      <p:pic>
        <p:nvPicPr>
          <p:cNvPr id="3" name="Graphic 5">
            <a:extLst>
              <a:ext uri="{FF2B5EF4-FFF2-40B4-BE49-F238E27FC236}">
                <a16:creationId xmlns:a16="http://schemas.microsoft.com/office/drawing/2014/main" id="{A39D0DC4-1A4F-E886-7D09-3F3286FA5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7493" y="2746112"/>
            <a:ext cx="3927315" cy="503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3496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D0B8159E-35FE-74E4-E657-C2141C337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639" y="2050231"/>
            <a:ext cx="2743200" cy="27575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171338-31F8-82B1-53AC-092788FAA81E}"/>
              </a:ext>
            </a:extLst>
          </p:cNvPr>
          <p:cNvSpPr txBox="1"/>
          <p:nvPr/>
        </p:nvSpPr>
        <p:spPr>
          <a:xfrm>
            <a:off x="4356407" y="2967334"/>
            <a:ext cx="596962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Helvetica" pitchFamily="2" charset="0"/>
                <a:ea typeface="Verdana"/>
              </a:rPr>
              <a:t>Supported by NSF-</a:t>
            </a:r>
            <a:r>
              <a:rPr lang="en-US" dirty="0">
                <a:latin typeface="Helvetica" pitchFamily="2" charset="0"/>
                <a:ea typeface="+mn-lt"/>
                <a:cs typeface="+mn-lt"/>
              </a:rPr>
              <a:t>BCS-1748969</a:t>
            </a:r>
            <a:endParaRPr lang="en-US" dirty="0">
              <a:latin typeface="Helvetica" pitchFamily="2" charset="0"/>
              <a:ea typeface="Verdana"/>
              <a:cs typeface="+mn-lt"/>
            </a:endParaRPr>
          </a:p>
          <a:p>
            <a:r>
              <a:rPr lang="en-US" i="1" dirty="0">
                <a:latin typeface="Helvetica" pitchFamily="2" charset="0"/>
                <a:ea typeface="+mn-lt"/>
                <a:cs typeface="+mn-lt"/>
              </a:rPr>
              <a:t>The </a:t>
            </a:r>
            <a:r>
              <a:rPr lang="en-US" i="1" dirty="0" err="1">
                <a:latin typeface="Helvetica" pitchFamily="2" charset="0"/>
                <a:ea typeface="+mn-lt"/>
                <a:cs typeface="+mn-lt"/>
              </a:rPr>
              <a:t>MegaAttitude</a:t>
            </a:r>
            <a:r>
              <a:rPr lang="en-US" i="1" dirty="0">
                <a:latin typeface="Helvetica" pitchFamily="2" charset="0"/>
                <a:ea typeface="+mn-lt"/>
                <a:cs typeface="+mn-lt"/>
              </a:rPr>
              <a:t> Project: Investigating selection and polysemy at the scale of the lexicon</a:t>
            </a:r>
            <a:endParaRPr lang="en-US" dirty="0">
              <a:latin typeface="Helvetica" pitchFamily="2" charset="0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92748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F7BF24F1-BC4C-15C7-5347-C06F77B03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94" y="695847"/>
            <a:ext cx="7556500" cy="56515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1797945-D459-3785-9547-B44294AAC248}"/>
              </a:ext>
            </a:extLst>
          </p:cNvPr>
          <p:cNvGrpSpPr/>
          <p:nvPr/>
        </p:nvGrpSpPr>
        <p:grpSpPr>
          <a:xfrm>
            <a:off x="8794929" y="2122799"/>
            <a:ext cx="2945658" cy="2612402"/>
            <a:chOff x="3240180" y="2460104"/>
            <a:chExt cx="3665111" cy="325046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BF4846B-EDB6-C298-0CC3-F1B5EBCF10BE}"/>
                </a:ext>
              </a:extLst>
            </p:cNvPr>
            <p:cNvGrpSpPr/>
            <p:nvPr/>
          </p:nvGrpSpPr>
          <p:grpSpPr>
            <a:xfrm>
              <a:off x="3240180" y="2460104"/>
              <a:ext cx="3665111" cy="3019004"/>
              <a:chOff x="9434939" y="2673954"/>
              <a:chExt cx="1983347" cy="1633710"/>
            </a:xfrm>
          </p:grpSpPr>
          <p:pic>
            <p:nvPicPr>
              <p:cNvPr id="8" name="Picture 7" descr="A person wearing glasses and a blue jacket&#10;&#10;Description automatically generated">
                <a:extLst>
                  <a:ext uri="{FF2B5EF4-FFF2-40B4-BE49-F238E27FC236}">
                    <a16:creationId xmlns:a16="http://schemas.microsoft.com/office/drawing/2014/main" id="{C7E2EBC2-0FE1-3B43-78B4-2813D04EB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44" r="44"/>
              <a:stretch/>
            </p:blipFill>
            <p:spPr>
              <a:xfrm>
                <a:off x="9734933" y="2673954"/>
                <a:ext cx="1383360" cy="1384578"/>
              </a:xfrm>
              <a:prstGeom prst="ellipse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FFB73B1-236C-555E-B4A1-5E509F9903C3}"/>
                  </a:ext>
                </a:extLst>
              </p:cNvPr>
              <p:cNvSpPr txBox="1"/>
              <p:nvPr/>
            </p:nvSpPr>
            <p:spPr>
              <a:xfrm>
                <a:off x="9434939" y="4121157"/>
                <a:ext cx="1983347" cy="18650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 defTabSz="1033272">
                  <a:spcAft>
                    <a:spcPts val="600"/>
                  </a:spcAft>
                </a:pPr>
                <a:r>
                  <a:rPr lang="en-US" sz="1200" b="1" kern="1200" dirty="0">
                    <a:solidFill>
                      <a:schemeClr val="tx1"/>
                    </a:solidFill>
                    <a:latin typeface="Helvetica" pitchFamily="2" charset="0"/>
                    <a:ea typeface="Verdana" charset="0"/>
                    <a:cs typeface="+mn-cs"/>
                  </a:rPr>
                  <a:t>Julian Grove</a:t>
                </a:r>
                <a:endParaRPr lang="en-US" sz="1200" b="1" dirty="0">
                  <a:latin typeface="Helvetica" pitchFamily="2" charset="0"/>
                  <a:ea typeface="Verdana" charset="0"/>
                  <a:cs typeface="Verdana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D2BBC89-D4A7-1F31-C178-B9A77ED500F4}"/>
                </a:ext>
              </a:extLst>
            </p:cNvPr>
            <p:cNvSpPr txBox="1"/>
            <p:nvPr/>
          </p:nvSpPr>
          <p:spPr>
            <a:xfrm>
              <a:off x="3454149" y="5365911"/>
              <a:ext cx="3237186" cy="3446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033272">
                <a:spcAft>
                  <a:spcPts val="600"/>
                </a:spcAft>
              </a:pPr>
              <a:r>
                <a:rPr lang="en-US" sz="1200" kern="1200" dirty="0">
                  <a:solidFill>
                    <a:schemeClr val="tx1"/>
                  </a:solidFill>
                  <a:latin typeface="Helvetica" pitchFamily="2" charset="0"/>
                  <a:ea typeface="+mn-ea"/>
                  <a:cs typeface="+mn-cs"/>
                </a:rPr>
                <a:t>University of Rochester</a:t>
              </a:r>
              <a:endParaRPr lang="en-US" sz="1200" dirty="0"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0394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FD90F-F324-A005-20E8-A328619A1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E69571A-EB86-8C7B-1647-3FBEEA90ACA3}"/>
              </a:ext>
            </a:extLst>
          </p:cNvPr>
          <p:cNvGrpSpPr/>
          <p:nvPr/>
        </p:nvGrpSpPr>
        <p:grpSpPr>
          <a:xfrm>
            <a:off x="533400" y="505123"/>
            <a:ext cx="3568337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AC412D0-4409-CC00-A9C4-308907E52989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Part 1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D84DD5A-B275-F46D-0E26-7C48E969AB29}"/>
                </a:ext>
              </a:extLst>
            </p:cNvPr>
            <p:cNvSpPr txBox="1"/>
            <p:nvPr/>
          </p:nvSpPr>
          <p:spPr>
            <a:xfrm>
              <a:off x="1447800" y="1557792"/>
              <a:ext cx="92963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How do monads support modularity?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536C316-0AE8-8AE0-DC2B-2E4CEE0CD012}"/>
              </a:ext>
            </a:extLst>
          </p:cNvPr>
          <p:cNvGrpSpPr/>
          <p:nvPr/>
        </p:nvGrpSpPr>
        <p:grpSpPr>
          <a:xfrm>
            <a:off x="1875099" y="2044005"/>
            <a:ext cx="6308845" cy="2201787"/>
            <a:chOff x="1875099" y="2044005"/>
            <a:chExt cx="6308845" cy="220178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4388AC6-0DD4-8F26-5BF8-6E740F8C79D1}"/>
                </a:ext>
              </a:extLst>
            </p:cNvPr>
            <p:cNvGrpSpPr/>
            <p:nvPr/>
          </p:nvGrpSpPr>
          <p:grpSpPr>
            <a:xfrm>
              <a:off x="3426015" y="2276022"/>
              <a:ext cx="4757929" cy="1969770"/>
              <a:chOff x="1447800" y="2727343"/>
              <a:chExt cx="9515860" cy="1969770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522947-1165-ACC1-3A6F-DF2D471D6ACD}"/>
                  </a:ext>
                </a:extLst>
              </p:cNvPr>
              <p:cNvSpPr txBox="1"/>
              <p:nvPr/>
            </p:nvSpPr>
            <p:spPr>
              <a:xfrm>
                <a:off x="1447800" y="2727343"/>
                <a:ext cx="9296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Helvetica" pitchFamily="2" charset="0"/>
                  </a:rPr>
                  <a:t>Part 2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C96BA3-F715-821A-DC3E-248D308CE4B6}"/>
                  </a:ext>
                </a:extLst>
              </p:cNvPr>
              <p:cNvSpPr txBox="1"/>
              <p:nvPr/>
            </p:nvSpPr>
            <p:spPr>
              <a:xfrm>
                <a:off x="1447800" y="3312118"/>
                <a:ext cx="951586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Helvetica" pitchFamily="2" charset="0"/>
                  </a:rPr>
                  <a:t>How do we integrate monads with frameworks for formal pragmatics? </a:t>
                </a:r>
              </a:p>
            </p:txBody>
          </p:sp>
        </p:grpSp>
        <p:cxnSp>
          <p:nvCxnSpPr>
            <p:cNvPr id="16" name="Elbow Connector 15">
              <a:extLst>
                <a:ext uri="{FF2B5EF4-FFF2-40B4-BE49-F238E27FC236}">
                  <a16:creationId xmlns:a16="http://schemas.microsoft.com/office/drawing/2014/main" id="{FF4C8E32-E5D9-9E46-6620-05EA006216DF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>
              <a:off x="1875099" y="2044005"/>
              <a:ext cx="1550916" cy="1509290"/>
            </a:xfrm>
            <a:prstGeom prst="bentConnector3">
              <a:avLst>
                <a:gd name="adj1" fmla="val 743"/>
              </a:avLst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0F21CD4-64F7-EC63-096D-B655E9DCB36F}"/>
              </a:ext>
            </a:extLst>
          </p:cNvPr>
          <p:cNvGrpSpPr/>
          <p:nvPr/>
        </p:nvGrpSpPr>
        <p:grpSpPr>
          <a:xfrm>
            <a:off x="4745623" y="4245794"/>
            <a:ext cx="6829061" cy="2312815"/>
            <a:chOff x="4745623" y="4245794"/>
            <a:chExt cx="6829061" cy="231281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B0669DB-FC1F-D303-207D-72074374DF8B}"/>
                </a:ext>
              </a:extLst>
            </p:cNvPr>
            <p:cNvGrpSpPr/>
            <p:nvPr/>
          </p:nvGrpSpPr>
          <p:grpSpPr>
            <a:xfrm>
              <a:off x="6709456" y="4588839"/>
              <a:ext cx="4865228" cy="1969770"/>
              <a:chOff x="1447798" y="4481669"/>
              <a:chExt cx="9730456" cy="1969770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9BFB14-9538-5AB3-9D11-3F1DC73BCA7A}"/>
                  </a:ext>
                </a:extLst>
              </p:cNvPr>
              <p:cNvSpPr txBox="1"/>
              <p:nvPr/>
            </p:nvSpPr>
            <p:spPr>
              <a:xfrm>
                <a:off x="1447800" y="4481669"/>
                <a:ext cx="9296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Helvetica" pitchFamily="2" charset="0"/>
                  </a:rPr>
                  <a:t>Part 3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2E1AD8-4890-6598-E3F6-3CA59D9961DD}"/>
                  </a:ext>
                </a:extLst>
              </p:cNvPr>
              <p:cNvSpPr txBox="1"/>
              <p:nvPr/>
            </p:nvSpPr>
            <p:spPr>
              <a:xfrm>
                <a:off x="1447798" y="5066444"/>
                <a:ext cx="973045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Helvetica" pitchFamily="2" charset="0"/>
                  </a:rPr>
                  <a:t>How do we compile probabilistic semantic values to statistical models?</a:t>
                </a:r>
              </a:p>
            </p:txBody>
          </p:sp>
        </p:grpSp>
        <p:cxnSp>
          <p:nvCxnSpPr>
            <p:cNvPr id="17" name="Elbow Connector 16">
              <a:extLst>
                <a:ext uri="{FF2B5EF4-FFF2-40B4-BE49-F238E27FC236}">
                  <a16:creationId xmlns:a16="http://schemas.microsoft.com/office/drawing/2014/main" id="{3375FF2C-9545-9D3D-E1AD-363C9357631D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>
              <a:off x="4745623" y="4245794"/>
              <a:ext cx="1963833" cy="1620318"/>
            </a:xfrm>
            <a:prstGeom prst="bentConnector3">
              <a:avLst>
                <a:gd name="adj1" fmla="val -98"/>
              </a:avLst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614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A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789E27-A4D5-D15C-CB81-9FAB2CAD4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3F337-258F-19D2-ED77-1B3440DB3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13401"/>
            <a:ext cx="6442253" cy="2849074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Modularity</a:t>
            </a:r>
          </a:p>
        </p:txBody>
      </p:sp>
      <p:pic>
        <p:nvPicPr>
          <p:cNvPr id="3" name="Graphic 5">
            <a:extLst>
              <a:ext uri="{FF2B5EF4-FFF2-40B4-BE49-F238E27FC236}">
                <a16:creationId xmlns:a16="http://schemas.microsoft.com/office/drawing/2014/main" id="{EC141368-2728-D4F9-04F3-BB7DDBB23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7493" y="2746112"/>
            <a:ext cx="3927315" cy="503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30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38256-C2D1-4733-6AF2-69B551D91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F8E2D70-B248-0F0C-EE8C-6D074120DDC5}"/>
              </a:ext>
            </a:extLst>
          </p:cNvPr>
          <p:cNvGrpSpPr/>
          <p:nvPr/>
        </p:nvGrpSpPr>
        <p:grpSpPr>
          <a:xfrm>
            <a:off x="1447800" y="1597731"/>
            <a:ext cx="9455552" cy="1538882"/>
            <a:chOff x="1447800" y="973017"/>
            <a:chExt cx="9455552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B010429-3033-37BB-3AF1-9AE57C8AAD81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Idea </a:t>
              </a:r>
              <a:r>
                <a:rPr lang="en-US" sz="1100" b="1" dirty="0">
                  <a:latin typeface="Helvetica" pitchFamily="2" charset="0"/>
                </a:rPr>
                <a:t>Grove and </a:t>
              </a:r>
              <a:r>
                <a:rPr lang="en-US" sz="1100" b="1" dirty="0" err="1">
                  <a:latin typeface="Helvetica" pitchFamily="2" charset="0"/>
                </a:rPr>
                <a:t>Bernardy</a:t>
              </a:r>
              <a:r>
                <a:rPr lang="en-US" sz="1100" b="1">
                  <a:latin typeface="Helvetica" pitchFamily="2" charset="0"/>
                </a:rPr>
                <a:t> 2023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752CA94-D56D-6C54-DEFA-2B8AE67957B8}"/>
                </a:ext>
              </a:extLst>
            </p:cNvPr>
            <p:cNvSpPr txBox="1"/>
            <p:nvPr/>
          </p:nvSpPr>
          <p:spPr>
            <a:xfrm>
              <a:off x="1447800" y="1557792"/>
              <a:ext cx="9455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Use monads to describe expressions as probabilistic programs that (randomly) return things of a particular type.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5BA4ABA-477A-3B74-47F1-423E35E1CEE8}"/>
              </a:ext>
            </a:extLst>
          </p:cNvPr>
          <p:cNvGrpSpPr/>
          <p:nvPr/>
        </p:nvGrpSpPr>
        <p:grpSpPr>
          <a:xfrm>
            <a:off x="1447800" y="3721387"/>
            <a:ext cx="9455552" cy="1538882"/>
            <a:chOff x="1447800" y="2727343"/>
            <a:chExt cx="9455552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56D4099-8857-A140-8C6E-848E26AF573B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Why monads? </a:t>
              </a:r>
              <a:r>
                <a:rPr lang="en-US" sz="1100" b="1" dirty="0">
                  <a:latin typeface="Helvetica" pitchFamily="2" charset="0"/>
                </a:rPr>
                <a:t>Shan 2001, </a:t>
              </a:r>
              <a:r>
                <a:rPr lang="en-US" sz="1100" b="1" dirty="0" err="1">
                  <a:latin typeface="Helvetica" pitchFamily="2" charset="0"/>
                </a:rPr>
                <a:t>Asudeh</a:t>
              </a:r>
              <a:r>
                <a:rPr lang="en-US" sz="1100" b="1" dirty="0">
                  <a:latin typeface="Helvetica" pitchFamily="2" charset="0"/>
                </a:rPr>
                <a:t> &amp; </a:t>
              </a:r>
              <a:r>
                <a:rPr lang="en-US" sz="1100" b="1" dirty="0" err="1">
                  <a:latin typeface="Helvetica" pitchFamily="2" charset="0"/>
                </a:rPr>
                <a:t>Giorgolo</a:t>
              </a:r>
              <a:r>
                <a:rPr lang="en-US" sz="1100" b="1" dirty="0">
                  <a:latin typeface="Helvetica" pitchFamily="2" charset="0"/>
                </a:rPr>
                <a:t> 2010, </a:t>
              </a:r>
              <a:r>
                <a:rPr lang="en-US" sz="1100" b="1" dirty="0" err="1">
                  <a:latin typeface="Helvetica" pitchFamily="2" charset="0"/>
                </a:rPr>
                <a:t>Charlow</a:t>
              </a:r>
              <a:r>
                <a:rPr lang="en-US" sz="1100" b="1" dirty="0">
                  <a:latin typeface="Helvetica" pitchFamily="2" charset="0"/>
                </a:rPr>
                <a:t> 2014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807CE13-4826-818B-2841-7A47748FF684}"/>
                </a:ext>
              </a:extLst>
            </p:cNvPr>
            <p:cNvSpPr txBox="1"/>
            <p:nvPr/>
          </p:nvSpPr>
          <p:spPr>
            <a:xfrm>
              <a:off x="1447800" y="3312118"/>
              <a:ext cx="9455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Provide modular way of modeling semantic phenomena by enriching compositional core w/o fundamentally altering it.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948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AFC55-0718-BDFF-4B11-5563A8E83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9DEAC06-3B5F-DFB7-BFA8-D18B4228BBC0}"/>
              </a:ext>
            </a:extLst>
          </p:cNvPr>
          <p:cNvGrpSpPr/>
          <p:nvPr/>
        </p:nvGrpSpPr>
        <p:grpSpPr>
          <a:xfrm>
            <a:off x="1447800" y="828290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D4A08E5-6BC9-B7D4-AA34-E66DF179701D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Part 1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DCCEEF1-A6B3-5C30-F102-4C917DAC077C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Elementary example of a monad for modeling anaphora, with aim of demonstrating what we mean by modular.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77A2744-6F9B-047A-1D6B-6594B8B7C7BD}"/>
              </a:ext>
            </a:extLst>
          </p:cNvPr>
          <p:cNvGrpSpPr/>
          <p:nvPr/>
        </p:nvGrpSpPr>
        <p:grpSpPr>
          <a:xfrm>
            <a:off x="1447800" y="2659559"/>
            <a:ext cx="9296400" cy="1538882"/>
            <a:chOff x="1447800" y="2727343"/>
            <a:chExt cx="9296400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9EE689-4E30-CE0C-4941-1BE38529CA23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Part 2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79D05D8-D266-B284-CFF9-B3A4AC85A2A6}"/>
                </a:ext>
              </a:extLst>
            </p:cNvPr>
            <p:cNvSpPr txBox="1"/>
            <p:nvPr/>
          </p:nvSpPr>
          <p:spPr>
            <a:xfrm>
              <a:off x="1447800" y="3312118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Develop a monad for modeling uncertainty with an example application to characterizing vagueness.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92CAF88-4BBE-B1FC-2D83-E8F29050F54A}"/>
              </a:ext>
            </a:extLst>
          </p:cNvPr>
          <p:cNvGrpSpPr/>
          <p:nvPr/>
        </p:nvGrpSpPr>
        <p:grpSpPr>
          <a:xfrm>
            <a:off x="1447800" y="4490828"/>
            <a:ext cx="9296400" cy="1538882"/>
            <a:chOff x="1447800" y="4481669"/>
            <a:chExt cx="9296400" cy="153888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411E27A-9F1E-CA5D-D0D2-F1E826B27DE4}"/>
                </a:ext>
              </a:extLst>
            </p:cNvPr>
            <p:cNvSpPr txBox="1"/>
            <p:nvPr/>
          </p:nvSpPr>
          <p:spPr>
            <a:xfrm>
              <a:off x="1447800" y="4481669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Part 3</a:t>
              </a:r>
              <a:endParaRPr lang="en-US" sz="1200" b="1" dirty="0">
                <a:latin typeface="Helvetica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3C164B-ABB9-F897-4A74-DAD0D9CF0661}"/>
                </a:ext>
              </a:extLst>
            </p:cNvPr>
            <p:cNvSpPr txBox="1"/>
            <p:nvPr/>
          </p:nvSpPr>
          <p:spPr>
            <a:xfrm>
              <a:off x="1447800" y="5066444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Show how the two monads can be composed to model referential uncertainty.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133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A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AAF161-FF43-662B-2A01-26D55517C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FB2AC-B597-327D-2A23-8665040D2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13401"/>
            <a:ext cx="6442253" cy="2849074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Modularity</a:t>
            </a:r>
          </a:p>
        </p:txBody>
      </p:sp>
      <p:pic>
        <p:nvPicPr>
          <p:cNvPr id="3" name="Graphic 5">
            <a:extLst>
              <a:ext uri="{FF2B5EF4-FFF2-40B4-BE49-F238E27FC236}">
                <a16:creationId xmlns:a16="http://schemas.microsoft.com/office/drawing/2014/main" id="{97872C92-2D43-D6BE-5333-C07E4EE80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7493" y="2746112"/>
            <a:ext cx="3927315" cy="503324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B7AF3B1-C773-17FC-37C9-B7260174E489}"/>
              </a:ext>
            </a:extLst>
          </p:cNvPr>
          <p:cNvSpPr txBox="1">
            <a:spLocks/>
          </p:cNvSpPr>
          <p:nvPr/>
        </p:nvSpPr>
        <p:spPr>
          <a:xfrm>
            <a:off x="831850" y="4297388"/>
            <a:ext cx="6442253" cy="8472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An elementary example</a:t>
            </a:r>
          </a:p>
        </p:txBody>
      </p:sp>
    </p:spTree>
    <p:extLst>
      <p:ext uri="{BB962C8B-B14F-4D97-AF65-F5344CB8AC3E}">
        <p14:creationId xmlns:p14="http://schemas.microsoft.com/office/powerpoint/2010/main" val="1580864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5E42C-8054-D349-BE1B-EDD0BCB69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8570618-7E44-38A2-0206-46CEA352FB0E}"/>
              </a:ext>
            </a:extLst>
          </p:cNvPr>
          <p:cNvGrpSpPr/>
          <p:nvPr/>
        </p:nvGrpSpPr>
        <p:grpSpPr>
          <a:xfrm>
            <a:off x="1447800" y="2659559"/>
            <a:ext cx="9296400" cy="1538882"/>
            <a:chOff x="1447800" y="2727343"/>
            <a:chExt cx="9296400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FA6915A-26A7-8D14-5250-AFD78F99A75D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Example: Anaphora </a:t>
              </a:r>
              <a:r>
                <a:rPr lang="en-US" sz="1200" b="1" dirty="0" err="1">
                  <a:latin typeface="Helvetica" pitchFamily="2" charset="0"/>
                </a:rPr>
                <a:t>Giorgolo</a:t>
              </a:r>
              <a:r>
                <a:rPr lang="en-US" sz="1200" b="1" dirty="0">
                  <a:latin typeface="Helvetica" pitchFamily="2" charset="0"/>
                </a:rPr>
                <a:t> &amp; Unger 2009, </a:t>
              </a:r>
              <a:r>
                <a:rPr lang="en-US" sz="1200" b="1" dirty="0" err="1">
                  <a:latin typeface="Helvetica" pitchFamily="2" charset="0"/>
                </a:rPr>
                <a:t>Charlow</a:t>
              </a:r>
              <a:r>
                <a:rPr lang="en-US" sz="1200" b="1" dirty="0">
                  <a:latin typeface="Helvetica" pitchFamily="2" charset="0"/>
                </a:rPr>
                <a:t> 2014</a:t>
              </a:r>
              <a:endParaRPr lang="en-US" sz="32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3030C2D-6439-9861-A424-42E600E5D849}"/>
                </a:ext>
              </a:extLst>
            </p:cNvPr>
            <p:cNvSpPr txBox="1"/>
            <p:nvPr/>
          </p:nvSpPr>
          <p:spPr>
            <a:xfrm>
              <a:off x="1447800" y="3312118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Enrich the compositional procedure with a mechanism (a </a:t>
              </a:r>
              <a:r>
                <a:rPr lang="en-US" sz="2800" i="1" dirty="0">
                  <a:latin typeface="Helvetica" pitchFamily="2" charset="0"/>
                </a:rPr>
                <a:t>state</a:t>
              </a:r>
              <a:r>
                <a:rPr lang="en-US" sz="2800" dirty="0">
                  <a:latin typeface="Helvetica" pitchFamily="2" charset="0"/>
                </a:rPr>
                <a:t>) for representing active discourse referents.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94ECF78-D2BF-892E-C606-CF0B4635C911}"/>
              </a:ext>
            </a:extLst>
          </p:cNvPr>
          <p:cNvSpPr txBox="1"/>
          <p:nvPr/>
        </p:nvSpPr>
        <p:spPr>
          <a:xfrm>
            <a:off x="4906537" y="4198441"/>
            <a:ext cx="538100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latin typeface="Helvetica" pitchFamily="2" charset="0"/>
              </a:rPr>
              <a:t>see also classical dynamic approaches: Heim 1983, Kamp &amp; </a:t>
            </a:r>
            <a:r>
              <a:rPr lang="en-US" sz="1100" dirty="0" err="1">
                <a:latin typeface="Helvetica" pitchFamily="2" charset="0"/>
              </a:rPr>
              <a:t>Reyle</a:t>
            </a:r>
            <a:r>
              <a:rPr lang="en-US" sz="1100" dirty="0">
                <a:latin typeface="Helvetica" pitchFamily="2" charset="0"/>
              </a:rPr>
              <a:t> 1993, </a:t>
            </a:r>
            <a:r>
              <a:rPr lang="en-US" sz="1100" dirty="0" err="1">
                <a:latin typeface="Helvetica" pitchFamily="2" charset="0"/>
              </a:rPr>
              <a:t>i.a.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34291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C9AACAB-CCC4-271D-0F04-B786E72B71A1}"/>
              </a:ext>
            </a:extLst>
          </p:cNvPr>
          <p:cNvGrpSpPr/>
          <p:nvPr/>
        </p:nvGrpSpPr>
        <p:grpSpPr>
          <a:xfrm>
            <a:off x="9246342" y="2118085"/>
            <a:ext cx="2945658" cy="2612402"/>
            <a:chOff x="3240180" y="2460104"/>
            <a:chExt cx="3665111" cy="325046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F9B7C0A-9ADF-4AE7-AF75-81932745B4FE}"/>
                </a:ext>
              </a:extLst>
            </p:cNvPr>
            <p:cNvGrpSpPr/>
            <p:nvPr/>
          </p:nvGrpSpPr>
          <p:grpSpPr>
            <a:xfrm>
              <a:off x="3240180" y="2460104"/>
              <a:ext cx="3665111" cy="3019004"/>
              <a:chOff x="9434939" y="2673954"/>
              <a:chExt cx="1983347" cy="1633710"/>
            </a:xfrm>
          </p:grpSpPr>
          <p:pic>
            <p:nvPicPr>
              <p:cNvPr id="3" name="Picture 2" descr="A person wearing glasses and a blue jacket&#10;&#10;Description automatically generated">
                <a:extLst>
                  <a:ext uri="{FF2B5EF4-FFF2-40B4-BE49-F238E27FC236}">
                    <a16:creationId xmlns:a16="http://schemas.microsoft.com/office/drawing/2014/main" id="{25FCA9C3-EAD4-A0FD-3388-F572D7F310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44" r="44"/>
              <a:stretch/>
            </p:blipFill>
            <p:spPr>
              <a:xfrm>
                <a:off x="9734933" y="2673954"/>
                <a:ext cx="1383360" cy="1384578"/>
              </a:xfrm>
              <a:prstGeom prst="ellipse">
                <a:avLst/>
              </a:prstGeom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4110CF-88C9-F778-F0B2-66158989AAD1}"/>
                  </a:ext>
                </a:extLst>
              </p:cNvPr>
              <p:cNvSpPr txBox="1"/>
              <p:nvPr/>
            </p:nvSpPr>
            <p:spPr>
              <a:xfrm>
                <a:off x="9434939" y="4121157"/>
                <a:ext cx="1983347" cy="18650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 defTabSz="1033272">
                  <a:spcAft>
                    <a:spcPts val="600"/>
                  </a:spcAft>
                </a:pPr>
                <a:r>
                  <a:rPr lang="en-US" sz="1200" b="1" kern="1200" dirty="0">
                    <a:solidFill>
                      <a:schemeClr val="tx1"/>
                    </a:solidFill>
                    <a:latin typeface="Helvetica" pitchFamily="2" charset="0"/>
                    <a:ea typeface="Verdana" charset="0"/>
                    <a:cs typeface="+mn-cs"/>
                  </a:rPr>
                  <a:t>Julian Grove</a:t>
                </a:r>
                <a:endParaRPr lang="en-US" sz="1200" b="1" dirty="0">
                  <a:latin typeface="Helvetica" pitchFamily="2" charset="0"/>
                  <a:ea typeface="Verdana" charset="0"/>
                  <a:cs typeface="Verdana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3640176-A432-E324-BD98-3699F5E3E614}"/>
                </a:ext>
              </a:extLst>
            </p:cNvPr>
            <p:cNvSpPr txBox="1"/>
            <p:nvPr/>
          </p:nvSpPr>
          <p:spPr>
            <a:xfrm>
              <a:off x="3454149" y="5365911"/>
              <a:ext cx="3237186" cy="3446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033272">
                <a:spcAft>
                  <a:spcPts val="600"/>
                </a:spcAft>
              </a:pPr>
              <a:r>
                <a:rPr lang="en-US" sz="1200" kern="1200" dirty="0">
                  <a:solidFill>
                    <a:schemeClr val="tx1"/>
                  </a:solidFill>
                  <a:latin typeface="Helvetica" pitchFamily="2" charset="0"/>
                  <a:ea typeface="+mn-ea"/>
                  <a:cs typeface="+mn-cs"/>
                </a:rPr>
                <a:t>University of Rochester</a:t>
              </a:r>
              <a:endParaRPr lang="en-US" sz="1200" dirty="0">
                <a:latin typeface="Helvetica" pitchFamily="2" charset="0"/>
              </a:endParaRPr>
            </a:p>
          </p:txBody>
        </p:sp>
      </p:grpSp>
      <p:pic>
        <p:nvPicPr>
          <p:cNvPr id="11" name="Picture 10" descr="A qr code with a few black squares&#10;&#10;Description automatically generated">
            <a:extLst>
              <a:ext uri="{FF2B5EF4-FFF2-40B4-BE49-F238E27FC236}">
                <a16:creationId xmlns:a16="http://schemas.microsoft.com/office/drawing/2014/main" id="{3800E725-A313-EDAD-03A5-699D45514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869" y="1494262"/>
            <a:ext cx="1438509" cy="14385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0B9A2A-6375-2628-C1CB-CF293A1985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786" y="563830"/>
            <a:ext cx="7772400" cy="31757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screenshot of a document&#10;&#10;Description automatically generated">
            <a:extLst>
              <a:ext uri="{FF2B5EF4-FFF2-40B4-BE49-F238E27FC236}">
                <a16:creationId xmlns:a16="http://schemas.microsoft.com/office/drawing/2014/main" id="{C96A2D7F-B3D3-A1F6-B40D-5A36A6D7F7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872" y="1310126"/>
            <a:ext cx="6970694" cy="49840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8D1EB2-AB52-CD71-646A-16E5ECD3F5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8820" y="2642163"/>
            <a:ext cx="7772400" cy="39681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3727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FDBBE-4B99-8B6D-3507-91D378E84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ounded Rectangle 104">
            <a:extLst>
              <a:ext uri="{FF2B5EF4-FFF2-40B4-BE49-F238E27FC236}">
                <a16:creationId xmlns:a16="http://schemas.microsoft.com/office/drawing/2014/main" id="{4D985E79-BB3B-ED35-EED4-0C3F3E62B271}"/>
              </a:ext>
            </a:extLst>
          </p:cNvPr>
          <p:cNvSpPr/>
          <p:nvPr/>
        </p:nvSpPr>
        <p:spPr>
          <a:xfrm>
            <a:off x="673261" y="407043"/>
            <a:ext cx="4523772" cy="3947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C37CBF-F7C3-C7A8-3B51-BD3A9D260AA6}"/>
              </a:ext>
            </a:extLst>
          </p:cNvPr>
          <p:cNvSpPr txBox="1"/>
          <p:nvPr/>
        </p:nvSpPr>
        <p:spPr>
          <a:xfrm>
            <a:off x="775842" y="5192232"/>
            <a:ext cx="1032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Cleo</a:t>
            </a:r>
            <a:endParaRPr lang="en-US" sz="3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CD788E-2BD8-9EC7-26DA-3FE2A2E7E477}"/>
              </a:ext>
            </a:extLst>
          </p:cNvPr>
          <p:cNvSpPr txBox="1"/>
          <p:nvPr/>
        </p:nvSpPr>
        <p:spPr>
          <a:xfrm>
            <a:off x="2264205" y="5192232"/>
            <a:ext cx="20594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was angry</a:t>
            </a:r>
            <a:endParaRPr lang="en-US" sz="3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2701C0-E405-A4D7-31F0-1A41234A21D1}"/>
              </a:ext>
            </a:extLst>
          </p:cNvPr>
          <p:cNvSpPr txBox="1"/>
          <p:nvPr/>
        </p:nvSpPr>
        <p:spPr>
          <a:xfrm>
            <a:off x="7735470" y="5198508"/>
            <a:ext cx="1032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she</a:t>
            </a:r>
            <a:endParaRPr lang="en-US" sz="3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0A27599-2E17-79CA-DB6E-01A8C1D55F52}"/>
              </a:ext>
            </a:extLst>
          </p:cNvPr>
          <p:cNvSpPr txBox="1"/>
          <p:nvPr/>
        </p:nvSpPr>
        <p:spPr>
          <a:xfrm>
            <a:off x="9333986" y="5192232"/>
            <a:ext cx="20597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left</a:t>
            </a:r>
            <a:endParaRPr lang="en-US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155BC-A2CB-6963-B229-E883956B0F53}"/>
              </a:ext>
            </a:extLst>
          </p:cNvPr>
          <p:cNvSpPr txBox="1"/>
          <p:nvPr/>
        </p:nvSpPr>
        <p:spPr>
          <a:xfrm>
            <a:off x="5288186" y="5198508"/>
            <a:ext cx="1032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and</a:t>
            </a:r>
            <a:endParaRPr lang="en-US" sz="32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D32FD98-6C2B-9DBE-34BD-049BB516C192}"/>
              </a:ext>
            </a:extLst>
          </p:cNvPr>
          <p:cNvSpPr txBox="1"/>
          <p:nvPr/>
        </p:nvSpPr>
        <p:spPr>
          <a:xfrm>
            <a:off x="4789003" y="1569396"/>
            <a:ext cx="18621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1626ED6-C43F-1DD5-D87B-D3E1B1C090C9}"/>
              </a:ext>
            </a:extLst>
          </p:cNvPr>
          <p:cNvGrpSpPr/>
          <p:nvPr/>
        </p:nvGrpSpPr>
        <p:grpSpPr>
          <a:xfrm>
            <a:off x="2309422" y="2035187"/>
            <a:ext cx="6900785" cy="3254976"/>
            <a:chOff x="2309422" y="2035187"/>
            <a:chExt cx="6900785" cy="3254976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E7D5CA0-1063-228C-F58F-B9013B92F3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5763" y="3208597"/>
              <a:ext cx="3364444" cy="71679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8EF5164-0E29-1D33-6845-AA2E95D7A54A}"/>
                </a:ext>
              </a:extLst>
            </p:cNvPr>
            <p:cNvCxnSpPr>
              <a:cxnSpLocks/>
              <a:stCxn id="48" idx="2"/>
            </p:cNvCxnSpPr>
            <p:nvPr/>
          </p:nvCxnSpPr>
          <p:spPr>
            <a:xfrm flipH="1" flipV="1">
              <a:off x="5804198" y="3225814"/>
              <a:ext cx="8238" cy="206434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402A1F5-9521-757F-0D6C-DE9EB04BA8D8}"/>
                </a:ext>
              </a:extLst>
            </p:cNvPr>
            <p:cNvSpPr txBox="1"/>
            <p:nvPr/>
          </p:nvSpPr>
          <p:spPr>
            <a:xfrm>
              <a:off x="4881359" y="4890053"/>
              <a:ext cx="186215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q.</a:t>
              </a:r>
              <a:r>
                <a:rPr lang="el-GR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n-US" sz="2000" i="0" dirty="0" err="1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p.p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&amp; q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1D91602-E414-43A2-6302-E72EBF2545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85096" y="2249055"/>
              <a:ext cx="1277536" cy="87641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855486D-81B6-D727-3A4D-7D69247136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09422" y="2249055"/>
              <a:ext cx="2092543" cy="163476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9E92028-03D0-3E21-842C-7C97F457C3E9}"/>
                </a:ext>
              </a:extLst>
            </p:cNvPr>
            <p:cNvSpPr txBox="1"/>
            <p:nvPr/>
          </p:nvSpPr>
          <p:spPr>
            <a:xfrm>
              <a:off x="4685678" y="2941239"/>
              <a:ext cx="234855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n-US" sz="2000" i="0" dirty="0" err="1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p.p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&amp; leave y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D7BED83-53A6-6FD2-AA12-B0AE3DAD3F05}"/>
                </a:ext>
              </a:extLst>
            </p:cNvPr>
            <p:cNvSpPr txBox="1"/>
            <p:nvPr/>
          </p:nvSpPr>
          <p:spPr>
            <a:xfrm>
              <a:off x="2632219" y="2035187"/>
              <a:ext cx="363088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angry </a:t>
              </a:r>
              <a:r>
                <a:rPr lang="en-US" sz="20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c</a:t>
              </a:r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&amp; </a:t>
              </a:r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leave y</a:t>
              </a:r>
            </a:p>
          </p:txBody>
        </p:sp>
      </p:grpSp>
      <p:pic>
        <p:nvPicPr>
          <p:cNvPr id="2050" name="Picture 2" descr="Human Drawing Images - Free Download on Freepik">
            <a:extLst>
              <a:ext uri="{FF2B5EF4-FFF2-40B4-BE49-F238E27FC236}">
                <a16:creationId xmlns:a16="http://schemas.microsoft.com/office/drawing/2014/main" id="{14532E8A-54B0-A035-7D9B-EA5D81697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131" y="644267"/>
            <a:ext cx="1359488" cy="241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Freeform 92">
            <a:extLst>
              <a:ext uri="{FF2B5EF4-FFF2-40B4-BE49-F238E27FC236}">
                <a16:creationId xmlns:a16="http://schemas.microsoft.com/office/drawing/2014/main" id="{0F8418B5-7ADA-7C44-1C2A-6E8E3BAE9AEE}"/>
              </a:ext>
            </a:extLst>
          </p:cNvPr>
          <p:cNvSpPr/>
          <p:nvPr/>
        </p:nvSpPr>
        <p:spPr>
          <a:xfrm>
            <a:off x="4129870" y="1469322"/>
            <a:ext cx="4192326" cy="590972"/>
          </a:xfrm>
          <a:custGeom>
            <a:avLst/>
            <a:gdLst>
              <a:gd name="connsiteX0" fmla="*/ 0 w 4305782"/>
              <a:gd name="connsiteY0" fmla="*/ 1113692 h 1113692"/>
              <a:gd name="connsiteX1" fmla="*/ 775504 w 4305782"/>
              <a:gd name="connsiteY1" fmla="*/ 2522 h 1113692"/>
              <a:gd name="connsiteX2" fmla="*/ 4305782 w 4305782"/>
              <a:gd name="connsiteY2" fmla="*/ 870623 h 111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05782" h="1113692">
                <a:moveTo>
                  <a:pt x="0" y="1113692"/>
                </a:moveTo>
                <a:cubicBezTo>
                  <a:pt x="28937" y="578362"/>
                  <a:pt x="57874" y="43033"/>
                  <a:pt x="775504" y="2522"/>
                </a:cubicBezTo>
                <a:cubicBezTo>
                  <a:pt x="1493134" y="-37990"/>
                  <a:pt x="2899458" y="416316"/>
                  <a:pt x="4305782" y="870623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A2795E4-B814-C815-3D17-068AE0DC452A}"/>
              </a:ext>
            </a:extLst>
          </p:cNvPr>
          <p:cNvGrpSpPr/>
          <p:nvPr/>
        </p:nvGrpSpPr>
        <p:grpSpPr>
          <a:xfrm>
            <a:off x="5544273" y="1898248"/>
            <a:ext cx="2766350" cy="814120"/>
            <a:chOff x="5544273" y="1898248"/>
            <a:chExt cx="2766350" cy="814120"/>
          </a:xfrm>
        </p:grpSpPr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DBA4E9CF-1224-2851-CDC9-E43F1B25DBDB}"/>
                </a:ext>
              </a:extLst>
            </p:cNvPr>
            <p:cNvSpPr/>
            <p:nvPr/>
          </p:nvSpPr>
          <p:spPr>
            <a:xfrm>
              <a:off x="5544273" y="1898248"/>
              <a:ext cx="2766350" cy="814120"/>
            </a:xfrm>
            <a:custGeom>
              <a:avLst/>
              <a:gdLst>
                <a:gd name="connsiteX0" fmla="*/ 0 w 2766350"/>
                <a:gd name="connsiteY0" fmla="*/ 555585 h 814120"/>
                <a:gd name="connsiteX1" fmla="*/ 486137 w 2766350"/>
                <a:gd name="connsiteY1" fmla="*/ 787079 h 814120"/>
                <a:gd name="connsiteX2" fmla="*/ 2766350 w 2766350"/>
                <a:gd name="connsiteY2" fmla="*/ 0 h 81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6350" h="814120">
                  <a:moveTo>
                    <a:pt x="0" y="555585"/>
                  </a:moveTo>
                  <a:cubicBezTo>
                    <a:pt x="12539" y="717630"/>
                    <a:pt x="25079" y="879676"/>
                    <a:pt x="486137" y="787079"/>
                  </a:cubicBezTo>
                  <a:cubicBezTo>
                    <a:pt x="947195" y="694482"/>
                    <a:pt x="1856772" y="347241"/>
                    <a:pt x="2766350" y="0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65BEBE78-9043-537D-1F97-19D1F7E49236}"/>
                </a:ext>
              </a:extLst>
            </p:cNvPr>
            <p:cNvSpPr txBox="1"/>
            <p:nvPr/>
          </p:nvSpPr>
          <p:spPr>
            <a:xfrm>
              <a:off x="6198253" y="2024729"/>
              <a:ext cx="158030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Helvetica" pitchFamily="2" charset="0"/>
                </a:rPr>
                <a:t>Assignment function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95976BC-5769-8B0C-DA18-144BDE9B8007}"/>
              </a:ext>
            </a:extLst>
          </p:cNvPr>
          <p:cNvGrpSpPr/>
          <p:nvPr/>
        </p:nvGrpSpPr>
        <p:grpSpPr>
          <a:xfrm>
            <a:off x="520861" y="254643"/>
            <a:ext cx="7037407" cy="1198344"/>
            <a:chOff x="520861" y="254643"/>
            <a:chExt cx="7037407" cy="1198344"/>
          </a:xfrm>
        </p:grpSpPr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98EE2252-AE4D-F4DE-561D-04F7CFDFCF81}"/>
                </a:ext>
              </a:extLst>
            </p:cNvPr>
            <p:cNvSpPr/>
            <p:nvPr/>
          </p:nvSpPr>
          <p:spPr>
            <a:xfrm>
              <a:off x="520861" y="254643"/>
              <a:ext cx="6944810" cy="119834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13A6A"/>
                </a:solidFill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B5CF8B8D-A719-8F35-5153-20EE63614678}"/>
                </a:ext>
              </a:extLst>
            </p:cNvPr>
            <p:cNvSpPr txBox="1"/>
            <p:nvPr/>
          </p:nvSpPr>
          <p:spPr>
            <a:xfrm>
              <a:off x="643653" y="714056"/>
              <a:ext cx="691461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[[X Y]] = [[X]] [[Y]] if [[X]]: a -&gt; b and [[Y]]: b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        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[[Y]] [[X]] if [[Y]]: a -&gt; b and [[X]]: b  </a:t>
              </a:r>
              <a:endParaRPr lang="en-US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DFA8A44-A84B-9AE1-32C4-95C5C2516E5F}"/>
                </a:ext>
              </a:extLst>
            </p:cNvPr>
            <p:cNvSpPr txBox="1"/>
            <p:nvPr/>
          </p:nvSpPr>
          <p:spPr>
            <a:xfrm>
              <a:off x="658385" y="305154"/>
              <a:ext cx="4629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  <a:latin typeface="Helvetica" pitchFamily="2" charset="0"/>
                </a:rPr>
                <a:t>Composition Rule: Function Application </a:t>
              </a:r>
            </a:p>
          </p:txBody>
        </p: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6906031-BEAC-4657-9129-2863962278D4}"/>
              </a:ext>
            </a:extLst>
          </p:cNvPr>
          <p:cNvSpPr/>
          <p:nvPr/>
        </p:nvSpPr>
        <p:spPr>
          <a:xfrm>
            <a:off x="1967696" y="714056"/>
            <a:ext cx="5254907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Appl [[X]] [[Y]]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B7816BF-20FE-4FFB-2024-370F38CC2614}"/>
              </a:ext>
            </a:extLst>
          </p:cNvPr>
          <p:cNvGrpSpPr/>
          <p:nvPr/>
        </p:nvGrpSpPr>
        <p:grpSpPr>
          <a:xfrm>
            <a:off x="8251482" y="3696670"/>
            <a:ext cx="2112369" cy="1501838"/>
            <a:chOff x="8251482" y="3696670"/>
            <a:chExt cx="2112369" cy="150183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129E119-A2EC-7547-52C2-5F5ECC17E9E8}"/>
                </a:ext>
              </a:extLst>
            </p:cNvPr>
            <p:cNvCxnSpPr>
              <a:cxnSpLocks/>
              <a:stCxn id="25" idx="0"/>
            </p:cNvCxnSpPr>
            <p:nvPr/>
          </p:nvCxnSpPr>
          <p:spPr>
            <a:xfrm flipV="1">
              <a:off x="8251482" y="3966954"/>
              <a:ext cx="975942" cy="123155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4C4CD68-80BD-39F5-25E3-EFB4396FD41C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 flipH="1" flipV="1">
              <a:off x="9310555" y="3966954"/>
              <a:ext cx="1053296" cy="122527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C424F8D-FE80-E57F-EA24-D2A847FCFBDF}"/>
                </a:ext>
              </a:extLst>
            </p:cNvPr>
            <p:cNvSpPr txBox="1"/>
            <p:nvPr/>
          </p:nvSpPr>
          <p:spPr>
            <a:xfrm>
              <a:off x="8586092" y="3696670"/>
              <a:ext cx="135948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leave y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8538087-E50A-B202-39CD-DE26BA876D48}"/>
              </a:ext>
            </a:extLst>
          </p:cNvPr>
          <p:cNvGrpSpPr/>
          <p:nvPr/>
        </p:nvGrpSpPr>
        <p:grpSpPr>
          <a:xfrm>
            <a:off x="1291854" y="3687951"/>
            <a:ext cx="2002055" cy="1504281"/>
            <a:chOff x="1291854" y="3687951"/>
            <a:chExt cx="2002055" cy="1504281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225A968-A1A9-DF19-D442-95C57E74AE8C}"/>
                </a:ext>
              </a:extLst>
            </p:cNvPr>
            <p:cNvCxnSpPr>
              <a:cxnSpLocks/>
              <a:stCxn id="23" idx="0"/>
            </p:cNvCxnSpPr>
            <p:nvPr/>
          </p:nvCxnSpPr>
          <p:spPr>
            <a:xfrm flipV="1">
              <a:off x="1291854" y="3966954"/>
              <a:ext cx="934437" cy="122527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12ACED3-E4AC-DA49-EB44-26E103871E6F}"/>
                </a:ext>
              </a:extLst>
            </p:cNvPr>
            <p:cNvCxnSpPr>
              <a:cxnSpLocks/>
              <a:stCxn id="24" idx="0"/>
            </p:cNvCxnSpPr>
            <p:nvPr/>
          </p:nvCxnSpPr>
          <p:spPr>
            <a:xfrm flipH="1" flipV="1">
              <a:off x="2309422" y="3966954"/>
              <a:ext cx="984487" cy="122527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F4C0125-5E2A-C1BD-76E2-B0E92E0A9F72}"/>
                </a:ext>
              </a:extLst>
            </p:cNvPr>
            <p:cNvSpPr txBox="1"/>
            <p:nvPr/>
          </p:nvSpPr>
          <p:spPr>
            <a:xfrm>
              <a:off x="1589460" y="3687951"/>
              <a:ext cx="137512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angry </a:t>
              </a:r>
              <a:r>
                <a:rPr lang="en-US" sz="20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c</a:t>
              </a:r>
              <a:endParaRPr lang="en-US" sz="20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769DE41-5C48-2C4E-A5E5-7F7E628FFB83}"/>
              </a:ext>
            </a:extLst>
          </p:cNvPr>
          <p:cNvSpPr txBox="1"/>
          <p:nvPr/>
        </p:nvSpPr>
        <p:spPr>
          <a:xfrm>
            <a:off x="1107995" y="4892470"/>
            <a:ext cx="37870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24E9B6-063A-88D0-5FA8-07D6305018DD}"/>
              </a:ext>
            </a:extLst>
          </p:cNvPr>
          <p:cNvSpPr txBox="1"/>
          <p:nvPr/>
        </p:nvSpPr>
        <p:spPr>
          <a:xfrm>
            <a:off x="2386014" y="4892470"/>
            <a:ext cx="18621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angry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5FF2EB9-FB9B-24BE-F7CA-92AAF1BC3EAB}"/>
              </a:ext>
            </a:extLst>
          </p:cNvPr>
          <p:cNvSpPr txBox="1"/>
          <p:nvPr/>
        </p:nvSpPr>
        <p:spPr>
          <a:xfrm>
            <a:off x="8062131" y="4899902"/>
            <a:ext cx="37870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938B1D8-AB9F-7700-FAEB-6ACC8CF76526}"/>
              </a:ext>
            </a:extLst>
          </p:cNvPr>
          <p:cNvSpPr txBox="1"/>
          <p:nvPr/>
        </p:nvSpPr>
        <p:spPr>
          <a:xfrm>
            <a:off x="9413556" y="4899902"/>
            <a:ext cx="18621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leave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EB9BA8B-1B25-1FAE-15D2-0E08F4A1D0C2}"/>
              </a:ext>
            </a:extLst>
          </p:cNvPr>
          <p:cNvGrpSpPr/>
          <p:nvPr/>
        </p:nvGrpSpPr>
        <p:grpSpPr>
          <a:xfrm>
            <a:off x="5547735" y="1695698"/>
            <a:ext cx="4118392" cy="3269394"/>
            <a:chOff x="4612630" y="1680519"/>
            <a:chExt cx="4118392" cy="3269394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F4CA87D5-5B20-7FEF-BFA1-480632F52259}"/>
                </a:ext>
              </a:extLst>
            </p:cNvPr>
            <p:cNvCxnSpPr>
              <a:cxnSpLocks/>
            </p:cNvCxnSpPr>
            <p:nvPr/>
          </p:nvCxnSpPr>
          <p:spPr>
            <a:xfrm>
              <a:off x="4612630" y="1680519"/>
              <a:ext cx="0" cy="36208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3919024C-E100-B5B7-5DA4-A79FF124B133}"/>
                </a:ext>
              </a:extLst>
            </p:cNvPr>
            <p:cNvCxnSpPr>
              <a:cxnSpLocks/>
            </p:cNvCxnSpPr>
            <p:nvPr/>
          </p:nvCxnSpPr>
          <p:spPr>
            <a:xfrm>
              <a:off x="5815756" y="2629594"/>
              <a:ext cx="0" cy="36208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A60D06A5-6FE6-6CC5-2066-F21A4A57DE8C}"/>
                </a:ext>
              </a:extLst>
            </p:cNvPr>
            <p:cNvCxnSpPr>
              <a:cxnSpLocks/>
            </p:cNvCxnSpPr>
            <p:nvPr/>
          </p:nvCxnSpPr>
          <p:spPr>
            <a:xfrm>
              <a:off x="8731022" y="3327752"/>
              <a:ext cx="0" cy="36208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7E6AF2BD-8244-D856-028A-99CEE15DFCC6}"/>
                </a:ext>
              </a:extLst>
            </p:cNvPr>
            <p:cNvCxnSpPr>
              <a:cxnSpLocks/>
            </p:cNvCxnSpPr>
            <p:nvPr/>
          </p:nvCxnSpPr>
          <p:spPr>
            <a:xfrm>
              <a:off x="7313542" y="4587831"/>
              <a:ext cx="0" cy="36208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9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107" grpId="0" animBg="1"/>
      <p:bldP spid="20" grpId="0" animBg="1"/>
      <p:bldP spid="21" grpId="0" animBg="1"/>
      <p:bldP spid="43" grpId="0" animBg="1"/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5BA63-FF16-1EBB-4F96-6A5927067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9089F06-BB60-E105-79DD-CC585EA8E68D}"/>
              </a:ext>
            </a:extLst>
          </p:cNvPr>
          <p:cNvCxnSpPr>
            <a:cxnSpLocks/>
            <a:stCxn id="39" idx="2"/>
            <a:endCxn id="45" idx="5"/>
          </p:cNvCxnSpPr>
          <p:nvPr/>
        </p:nvCxnSpPr>
        <p:spPr>
          <a:xfrm flipH="1" flipV="1">
            <a:off x="5845763" y="3208597"/>
            <a:ext cx="3364444" cy="71679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F2173E0-4B77-2A4E-B373-8C0A062DBB16}"/>
              </a:ext>
            </a:extLst>
          </p:cNvPr>
          <p:cNvSpPr txBox="1"/>
          <p:nvPr/>
        </p:nvSpPr>
        <p:spPr>
          <a:xfrm>
            <a:off x="775842" y="5192232"/>
            <a:ext cx="1032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Cleo</a:t>
            </a:r>
            <a:endParaRPr lang="en-US" sz="3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3B0EE4-9A18-6C6A-BABD-703442BC8B33}"/>
              </a:ext>
            </a:extLst>
          </p:cNvPr>
          <p:cNvSpPr txBox="1"/>
          <p:nvPr/>
        </p:nvSpPr>
        <p:spPr>
          <a:xfrm>
            <a:off x="2264205" y="5192232"/>
            <a:ext cx="20594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was angry</a:t>
            </a:r>
            <a:endParaRPr lang="en-US" sz="3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21B4E7-6EB9-C73B-1BBA-E14BAD357188}"/>
              </a:ext>
            </a:extLst>
          </p:cNvPr>
          <p:cNvSpPr txBox="1"/>
          <p:nvPr/>
        </p:nvSpPr>
        <p:spPr>
          <a:xfrm>
            <a:off x="7735470" y="5198508"/>
            <a:ext cx="1032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she</a:t>
            </a:r>
            <a:endParaRPr lang="en-US" sz="3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6DB9BA-DBE0-59D8-21F7-C23E9FCD5EAA}"/>
              </a:ext>
            </a:extLst>
          </p:cNvPr>
          <p:cNvSpPr txBox="1"/>
          <p:nvPr/>
        </p:nvSpPr>
        <p:spPr>
          <a:xfrm>
            <a:off x="9333986" y="5192232"/>
            <a:ext cx="20597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left</a:t>
            </a:r>
            <a:endParaRPr lang="en-US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FD98ED-E5D8-E5CE-7950-16CF9E956727}"/>
              </a:ext>
            </a:extLst>
          </p:cNvPr>
          <p:cNvSpPr txBox="1"/>
          <p:nvPr/>
        </p:nvSpPr>
        <p:spPr>
          <a:xfrm>
            <a:off x="5288186" y="5198508"/>
            <a:ext cx="1032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and</a:t>
            </a:r>
            <a:endParaRPr lang="en-US" sz="32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18B2609-A566-41CA-B739-8D7111A18C80}"/>
              </a:ext>
            </a:extLst>
          </p:cNvPr>
          <p:cNvSpPr/>
          <p:nvPr/>
        </p:nvSpPr>
        <p:spPr>
          <a:xfrm>
            <a:off x="2209074" y="3866606"/>
            <a:ext cx="117565" cy="1175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3C75A4-713A-2910-DF8C-FD1C64B65B2E}"/>
              </a:ext>
            </a:extLst>
          </p:cNvPr>
          <p:cNvCxnSpPr>
            <a:stCxn id="23" idx="0"/>
            <a:endCxn id="28" idx="3"/>
          </p:cNvCxnSpPr>
          <p:nvPr/>
        </p:nvCxnSpPr>
        <p:spPr>
          <a:xfrm flipV="1">
            <a:off x="1291854" y="3966954"/>
            <a:ext cx="934437" cy="122527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7C0CFBE-C334-CB98-E7C5-025761F3182C}"/>
              </a:ext>
            </a:extLst>
          </p:cNvPr>
          <p:cNvCxnSpPr>
            <a:cxnSpLocks/>
            <a:stCxn id="24" idx="0"/>
            <a:endCxn id="28" idx="5"/>
          </p:cNvCxnSpPr>
          <p:nvPr/>
        </p:nvCxnSpPr>
        <p:spPr>
          <a:xfrm flipH="1" flipV="1">
            <a:off x="2309422" y="3966954"/>
            <a:ext cx="984487" cy="122527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C9EA635-67A6-AA05-A390-CA8C64058624}"/>
              </a:ext>
            </a:extLst>
          </p:cNvPr>
          <p:cNvSpPr txBox="1"/>
          <p:nvPr/>
        </p:nvSpPr>
        <p:spPr>
          <a:xfrm>
            <a:off x="2386014" y="4892470"/>
            <a:ext cx="18621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angry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F9A1EB-D570-B57F-6FBB-B4A4445B9D05}"/>
              </a:ext>
            </a:extLst>
          </p:cNvPr>
          <p:cNvSpPr txBox="1"/>
          <p:nvPr/>
        </p:nvSpPr>
        <p:spPr>
          <a:xfrm>
            <a:off x="1107995" y="4892470"/>
            <a:ext cx="37870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902A425-5950-FF36-3726-074D59B1EACC}"/>
              </a:ext>
            </a:extLst>
          </p:cNvPr>
          <p:cNvSpPr/>
          <p:nvPr/>
        </p:nvSpPr>
        <p:spPr>
          <a:xfrm>
            <a:off x="9210207" y="3866606"/>
            <a:ext cx="117565" cy="1175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10DF094-1D94-6CC5-05A2-6767901C6C73}"/>
              </a:ext>
            </a:extLst>
          </p:cNvPr>
          <p:cNvCxnSpPr>
            <a:cxnSpLocks/>
            <a:stCxn id="25" idx="0"/>
            <a:endCxn id="39" idx="3"/>
          </p:cNvCxnSpPr>
          <p:nvPr/>
        </p:nvCxnSpPr>
        <p:spPr>
          <a:xfrm flipV="1">
            <a:off x="8251482" y="3966954"/>
            <a:ext cx="975942" cy="123155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CCA28CF-1A2A-E4C6-D230-0365979B8A99}"/>
              </a:ext>
            </a:extLst>
          </p:cNvPr>
          <p:cNvCxnSpPr>
            <a:cxnSpLocks/>
            <a:stCxn id="26" idx="0"/>
            <a:endCxn id="39" idx="5"/>
          </p:cNvCxnSpPr>
          <p:nvPr/>
        </p:nvCxnSpPr>
        <p:spPr>
          <a:xfrm flipH="1" flipV="1">
            <a:off x="9310555" y="3966954"/>
            <a:ext cx="1053296" cy="122527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94093687-855F-1B61-E2A0-888BFBF714A9}"/>
              </a:ext>
            </a:extLst>
          </p:cNvPr>
          <p:cNvSpPr txBox="1"/>
          <p:nvPr/>
        </p:nvSpPr>
        <p:spPr>
          <a:xfrm>
            <a:off x="9413556" y="4899902"/>
            <a:ext cx="18621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leave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18A7CAF-F7D5-B6A1-C9AA-138442B6A1BB}"/>
              </a:ext>
            </a:extLst>
          </p:cNvPr>
          <p:cNvSpPr txBox="1"/>
          <p:nvPr/>
        </p:nvSpPr>
        <p:spPr>
          <a:xfrm>
            <a:off x="8062131" y="4899902"/>
            <a:ext cx="37870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7760E28-1A1E-8B16-729F-C9D888E7BB57}"/>
              </a:ext>
            </a:extLst>
          </p:cNvPr>
          <p:cNvSpPr txBox="1"/>
          <p:nvPr/>
        </p:nvSpPr>
        <p:spPr>
          <a:xfrm>
            <a:off x="8582146" y="3700701"/>
            <a:ext cx="13594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leave y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A853D1C-B100-D47C-1025-93F42A77AED7}"/>
              </a:ext>
            </a:extLst>
          </p:cNvPr>
          <p:cNvSpPr/>
          <p:nvPr/>
        </p:nvSpPr>
        <p:spPr>
          <a:xfrm>
            <a:off x="5745415" y="3108249"/>
            <a:ext cx="117565" cy="1175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A848FE8-0332-7B8C-D103-631453E3B03C}"/>
              </a:ext>
            </a:extLst>
          </p:cNvPr>
          <p:cNvCxnSpPr>
            <a:cxnSpLocks/>
            <a:stCxn id="27" idx="0"/>
            <a:endCxn id="45" idx="4"/>
          </p:cNvCxnSpPr>
          <p:nvPr/>
        </p:nvCxnSpPr>
        <p:spPr>
          <a:xfrm flipV="1">
            <a:off x="5804198" y="3225814"/>
            <a:ext cx="0" cy="197269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1902F622-5B78-A1EF-1076-A29595197C86}"/>
              </a:ext>
            </a:extLst>
          </p:cNvPr>
          <p:cNvSpPr/>
          <p:nvPr/>
        </p:nvSpPr>
        <p:spPr>
          <a:xfrm>
            <a:off x="4384748" y="2148707"/>
            <a:ext cx="117565" cy="1175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C750952-9A1C-59B2-60C3-CC39C21061B6}"/>
              </a:ext>
            </a:extLst>
          </p:cNvPr>
          <p:cNvCxnSpPr>
            <a:cxnSpLocks/>
            <a:stCxn id="45" idx="1"/>
            <a:endCxn id="51" idx="5"/>
          </p:cNvCxnSpPr>
          <p:nvPr/>
        </p:nvCxnSpPr>
        <p:spPr>
          <a:xfrm flipH="1" flipV="1">
            <a:off x="4485096" y="2249055"/>
            <a:ext cx="1277536" cy="87641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40AF581-BE04-8364-2492-EE0336980609}"/>
              </a:ext>
            </a:extLst>
          </p:cNvPr>
          <p:cNvCxnSpPr>
            <a:cxnSpLocks/>
            <a:stCxn id="28" idx="7"/>
            <a:endCxn id="51" idx="3"/>
          </p:cNvCxnSpPr>
          <p:nvPr/>
        </p:nvCxnSpPr>
        <p:spPr>
          <a:xfrm flipV="1">
            <a:off x="2309422" y="2249055"/>
            <a:ext cx="2092543" cy="163476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58DDE14-E577-C17E-A351-1DCBD1E9219D}"/>
              </a:ext>
            </a:extLst>
          </p:cNvPr>
          <p:cNvSpPr txBox="1"/>
          <p:nvPr/>
        </p:nvSpPr>
        <p:spPr>
          <a:xfrm>
            <a:off x="1588890" y="3683768"/>
            <a:ext cx="137512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angry 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F990335-747B-410B-5702-D97CF5B8817B}"/>
              </a:ext>
            </a:extLst>
          </p:cNvPr>
          <p:cNvSpPr txBox="1"/>
          <p:nvPr/>
        </p:nvSpPr>
        <p:spPr>
          <a:xfrm>
            <a:off x="4688705" y="2936587"/>
            <a:ext cx="234855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sz="2000" i="0" dirty="0" err="1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p.p</a:t>
            </a:r>
            <a:r>
              <a:rPr lang="en-US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&amp; leave y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7DFE89B-72C5-F166-B45C-8262534B5D15}"/>
              </a:ext>
            </a:extLst>
          </p:cNvPr>
          <p:cNvSpPr txBox="1"/>
          <p:nvPr/>
        </p:nvSpPr>
        <p:spPr>
          <a:xfrm>
            <a:off x="2628087" y="2034363"/>
            <a:ext cx="363088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angry 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&amp;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leave 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7D778E-B2F3-4C9E-0357-C3E0D4DCC0FD}"/>
              </a:ext>
            </a:extLst>
          </p:cNvPr>
          <p:cNvSpPr txBox="1"/>
          <p:nvPr/>
        </p:nvSpPr>
        <p:spPr>
          <a:xfrm>
            <a:off x="326454" y="4865446"/>
            <a:ext cx="19521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.&lt;</a:t>
            </a:r>
            <a:r>
              <a:rPr lang="en-US" sz="2000" b="1" dirty="0">
                <a:solidFill>
                  <a:srgbClr val="113A6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c::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834473-C1B1-629C-35F1-55F9ED67000B}"/>
              </a:ext>
            </a:extLst>
          </p:cNvPr>
          <p:cNvSpPr txBox="1"/>
          <p:nvPr/>
        </p:nvSpPr>
        <p:spPr>
          <a:xfrm>
            <a:off x="7527984" y="4899902"/>
            <a:ext cx="235459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.&lt;</a:t>
            </a:r>
            <a:r>
              <a:rPr lang="en-US" sz="2000" i="0" dirty="0">
                <a:solidFill>
                  <a:srgbClr val="113A6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head </a:t>
            </a:r>
            <a:r>
              <a:rPr lang="en-US" sz="2000" b="1" i="0" dirty="0">
                <a:solidFill>
                  <a:srgbClr val="113A6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D622B32-2775-F4CD-A43F-CA35D871D828}"/>
              </a:ext>
            </a:extLst>
          </p:cNvPr>
          <p:cNvGrpSpPr/>
          <p:nvPr/>
        </p:nvGrpSpPr>
        <p:grpSpPr>
          <a:xfrm>
            <a:off x="2301317" y="4865446"/>
            <a:ext cx="9467548" cy="438963"/>
            <a:chOff x="2301317" y="4865446"/>
            <a:chExt cx="9467548" cy="43896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DB7BB36-5570-E39F-1F1D-826C23CEF6F3}"/>
                </a:ext>
              </a:extLst>
            </p:cNvPr>
            <p:cNvSpPr txBox="1"/>
            <p:nvPr/>
          </p:nvSpPr>
          <p:spPr>
            <a:xfrm>
              <a:off x="2301317" y="4865446"/>
              <a:ext cx="200224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n-US" sz="2000" dirty="0">
                  <a:solidFill>
                    <a:srgbClr val="2021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.&lt;</a:t>
              </a:r>
              <a:r>
                <a:rPr lang="en-US" sz="2000" i="0" dirty="0">
                  <a:solidFill>
                    <a:srgbClr val="113A6A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angry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, 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6758486-9631-4577-C4A9-CC88614EF92F}"/>
                </a:ext>
              </a:extLst>
            </p:cNvPr>
            <p:cNvSpPr txBox="1"/>
            <p:nvPr/>
          </p:nvSpPr>
          <p:spPr>
            <a:xfrm>
              <a:off x="9766619" y="4904299"/>
              <a:ext cx="200224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.&lt;</a:t>
              </a:r>
              <a:r>
                <a:rPr lang="en-US" sz="2000" i="0" dirty="0">
                  <a:solidFill>
                    <a:srgbClr val="113A6A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leave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, 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EC277F3-D9AA-8C27-C63B-CF026BE3A767}"/>
              </a:ext>
            </a:extLst>
          </p:cNvPr>
          <p:cNvSpPr txBox="1"/>
          <p:nvPr/>
        </p:nvSpPr>
        <p:spPr>
          <a:xfrm>
            <a:off x="891480" y="3674442"/>
            <a:ext cx="270575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.&lt;</a:t>
            </a:r>
            <a:r>
              <a:rPr lang="en-US" sz="2000" dirty="0">
                <a:solidFill>
                  <a:srgbClr val="113A6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angry </a:t>
            </a:r>
            <a:r>
              <a:rPr lang="en-US" sz="2000" b="1" dirty="0">
                <a:solidFill>
                  <a:srgbClr val="113A6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c::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399A4A-9A7D-C031-8D29-57E4F85C115A}"/>
              </a:ext>
            </a:extLst>
          </p:cNvPr>
          <p:cNvSpPr txBox="1"/>
          <p:nvPr/>
        </p:nvSpPr>
        <p:spPr>
          <a:xfrm>
            <a:off x="7617613" y="3716725"/>
            <a:ext cx="336443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.&lt;</a:t>
            </a:r>
            <a:r>
              <a:rPr lang="en-US" sz="2000" dirty="0">
                <a:solidFill>
                  <a:srgbClr val="113A6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leave (</a:t>
            </a:r>
            <a:r>
              <a:rPr lang="en-US" sz="2000" i="0" dirty="0">
                <a:solidFill>
                  <a:srgbClr val="113A6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head s)</a:t>
            </a:r>
            <a:r>
              <a:rPr lang="en-US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i="0" dirty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5266DE4-9AE9-EB01-06E0-F463CA598F67}"/>
              </a:ext>
            </a:extLst>
          </p:cNvPr>
          <p:cNvGrpSpPr/>
          <p:nvPr/>
        </p:nvGrpSpPr>
        <p:grpSpPr>
          <a:xfrm>
            <a:off x="1662246" y="2038079"/>
            <a:ext cx="6919900" cy="4435286"/>
            <a:chOff x="1662246" y="2038079"/>
            <a:chExt cx="6919900" cy="443528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8A59273-D4DD-CEA7-FD30-C768A2E7C0DA}"/>
                </a:ext>
              </a:extLst>
            </p:cNvPr>
            <p:cNvGrpSpPr/>
            <p:nvPr/>
          </p:nvGrpSpPr>
          <p:grpSpPr>
            <a:xfrm>
              <a:off x="4404494" y="4892470"/>
              <a:ext cx="4177652" cy="1580895"/>
              <a:chOff x="4404494" y="4892470"/>
              <a:chExt cx="4177652" cy="1580895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CA4AF86-B2E2-2CD9-BEC5-9FF0A4FC7222}"/>
                  </a:ext>
                </a:extLst>
              </p:cNvPr>
              <p:cNvSpPr txBox="1"/>
              <p:nvPr/>
            </p:nvSpPr>
            <p:spPr>
              <a:xfrm>
                <a:off x="4404494" y="4892470"/>
                <a:ext cx="3192090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l-GR" sz="20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λ</a:t>
                </a:r>
                <a:r>
                  <a:rPr lang="en-US" sz="2000" dirty="0">
                    <a:solidFill>
                      <a:schemeClr val="accent2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</a:t>
                </a:r>
                <a:r>
                  <a:rPr lang="en-US" sz="20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.&lt;</a:t>
                </a:r>
                <a:r>
                  <a:rPr lang="el-GR" sz="2000" i="0" dirty="0" err="1">
                    <a:solidFill>
                      <a:srgbClr val="113A6A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λ</a:t>
                </a:r>
                <a:r>
                  <a:rPr lang="el-GR" sz="2000" b="0" i="0" dirty="0" err="1">
                    <a:solidFill>
                      <a:srgbClr val="113A6A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ψ</a:t>
                </a:r>
                <a:r>
                  <a:rPr lang="en-US" sz="2000" i="0" dirty="0">
                    <a:solidFill>
                      <a:srgbClr val="113A6A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.</a:t>
                </a:r>
                <a:r>
                  <a:rPr lang="el-GR" sz="2000" i="0" dirty="0" err="1">
                    <a:solidFill>
                      <a:srgbClr val="113A6A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λϕ</a:t>
                </a:r>
                <a:r>
                  <a:rPr lang="en-US" sz="2000" i="0" dirty="0">
                    <a:solidFill>
                      <a:srgbClr val="113A6A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.p </a:t>
                </a:r>
                <a:r>
                  <a:rPr lang="en-US" sz="2000" dirty="0">
                    <a:solidFill>
                      <a:srgbClr val="113A6A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&amp; q</a:t>
                </a: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000" dirty="0">
                    <a:solidFill>
                      <a:schemeClr val="accent2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s’’</a:t>
                </a: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&gt;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9D750BF-D5BA-2B32-0A32-009FFEC3416F}"/>
                  </a:ext>
                </a:extLst>
              </p:cNvPr>
              <p:cNvSpPr txBox="1"/>
              <p:nvPr/>
            </p:nvSpPr>
            <p:spPr>
              <a:xfrm>
                <a:off x="4485096" y="5765479"/>
                <a:ext cx="4097050" cy="707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20212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w</a:t>
                </a:r>
                <a:r>
                  <a:rPr lang="en-US" sz="20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here &lt;</a:t>
                </a:r>
                <a:r>
                  <a:rPr lang="en-US" sz="2000" i="0" dirty="0">
                    <a:solidFill>
                      <a:srgbClr val="113A6A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p</a:t>
                </a:r>
                <a:r>
                  <a:rPr lang="en-US" sz="20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000" i="0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s’</a:t>
                </a:r>
                <a:r>
                  <a:rPr lang="en-US" sz="20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&gt;  := </a:t>
                </a:r>
                <a:r>
                  <a:rPr lang="el-GR" sz="2000" i="0" dirty="0" err="1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ϕ</a:t>
                </a:r>
                <a:r>
                  <a:rPr lang="en-US" sz="20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000" i="0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s</a:t>
                </a:r>
                <a:r>
                  <a:rPr lang="en-US" sz="20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</a:p>
              <a:p>
                <a:r>
                  <a:rPr lang="en-US" sz="2000" dirty="0">
                    <a:solidFill>
                      <a:srgbClr val="20212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     &lt;</a:t>
                </a:r>
                <a:r>
                  <a:rPr lang="en-US" sz="2000" dirty="0">
                    <a:solidFill>
                      <a:srgbClr val="113A6A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q</a:t>
                </a:r>
                <a:r>
                  <a:rPr lang="en-US" sz="2000" dirty="0">
                    <a:solidFill>
                      <a:srgbClr val="20212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000" dirty="0">
                    <a:solidFill>
                      <a:schemeClr val="accent2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s’’</a:t>
                </a:r>
                <a:r>
                  <a:rPr lang="en-US" sz="2000" dirty="0">
                    <a:solidFill>
                      <a:srgbClr val="20212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&gt; := </a:t>
                </a:r>
                <a:r>
                  <a:rPr lang="el-GR" sz="2000" b="0" i="0" dirty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ψ</a:t>
                </a:r>
                <a:r>
                  <a:rPr lang="en-US" sz="2000" dirty="0">
                    <a:solidFill>
                      <a:srgbClr val="20212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000" dirty="0">
                    <a:solidFill>
                      <a:schemeClr val="accent2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s’</a:t>
                </a:r>
                <a:r>
                  <a:rPr lang="en-US" sz="2000" dirty="0">
                    <a:solidFill>
                      <a:srgbClr val="20212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) </a:t>
                </a:r>
                <a:r>
                  <a:rPr lang="en-US" sz="20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  </a:t>
                </a:r>
                <a:endParaRPr lang="en-US" sz="20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EF47A2-2FA8-CCB4-5023-0E451B66B333}"/>
                </a:ext>
              </a:extLst>
            </p:cNvPr>
            <p:cNvSpPr txBox="1"/>
            <p:nvPr/>
          </p:nvSpPr>
          <p:spPr>
            <a:xfrm>
              <a:off x="1662246" y="2038079"/>
              <a:ext cx="552563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.&lt;</a:t>
              </a:r>
              <a:r>
                <a:rPr lang="en-US" sz="2000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angry </a:t>
              </a:r>
              <a:r>
                <a:rPr lang="en-US" sz="2000" b="1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</a:t>
              </a:r>
              <a:r>
                <a:rPr lang="en-US" sz="2000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2000" i="0" dirty="0">
                  <a:solidFill>
                    <a:srgbClr val="113A6A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&amp; </a:t>
              </a:r>
              <a:r>
                <a:rPr lang="en-US" sz="2000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leave (head </a:t>
              </a:r>
              <a:r>
                <a:rPr lang="en-US" sz="2000" b="1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c::</a:t>
              </a:r>
              <a:r>
                <a:rPr lang="en-US" sz="2000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)</a:t>
              </a:r>
              <a:r>
                <a:rPr lang="en-US" sz="20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, </a:t>
              </a:r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c::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215A87C-6236-7564-2380-95B5C51FF47C}"/>
                </a:ext>
              </a:extLst>
            </p:cNvPr>
            <p:cNvGrpSpPr/>
            <p:nvPr/>
          </p:nvGrpSpPr>
          <p:grpSpPr>
            <a:xfrm>
              <a:off x="3831221" y="2936587"/>
              <a:ext cx="4609612" cy="731778"/>
              <a:chOff x="3831221" y="2936587"/>
              <a:chExt cx="4609612" cy="731778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0A30A51-048E-1B95-B28E-B737CD54FA74}"/>
                  </a:ext>
                </a:extLst>
              </p:cNvPr>
              <p:cNvSpPr txBox="1"/>
              <p:nvPr/>
            </p:nvSpPr>
            <p:spPr>
              <a:xfrm>
                <a:off x="3831221" y="2936587"/>
                <a:ext cx="4609612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0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λ</a:t>
                </a:r>
                <a:r>
                  <a:rPr lang="en-US" sz="2000" dirty="0">
                    <a:solidFill>
                      <a:schemeClr val="accent2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</a:t>
                </a:r>
                <a:r>
                  <a:rPr lang="en-US" sz="20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.&lt;</a:t>
                </a:r>
                <a:r>
                  <a:rPr lang="el-GR" sz="2000" i="0" dirty="0" err="1">
                    <a:solidFill>
                      <a:srgbClr val="113A6A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λϕ</a:t>
                </a:r>
                <a:r>
                  <a:rPr lang="en-US" sz="2000" i="0" dirty="0">
                    <a:solidFill>
                      <a:srgbClr val="113A6A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.p </a:t>
                </a:r>
                <a:r>
                  <a:rPr lang="en-US" sz="2000" dirty="0">
                    <a:solidFill>
                      <a:srgbClr val="113A6A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&amp; leave (</a:t>
                </a:r>
                <a:r>
                  <a:rPr lang="en-US" sz="2000" i="0" dirty="0">
                    <a:solidFill>
                      <a:srgbClr val="113A6A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head s)</a:t>
                </a: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000" dirty="0">
                    <a:solidFill>
                      <a:schemeClr val="accent2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s’</a:t>
                </a: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&gt;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9F45017-DE60-4E6B-1FD5-73E363A77B50}"/>
                  </a:ext>
                </a:extLst>
              </p:cNvPr>
              <p:cNvSpPr txBox="1"/>
              <p:nvPr/>
            </p:nvSpPr>
            <p:spPr>
              <a:xfrm>
                <a:off x="4420180" y="3268255"/>
                <a:ext cx="331528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20212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w</a:t>
                </a:r>
                <a:r>
                  <a:rPr lang="en-US" sz="20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here &lt;</a:t>
                </a:r>
                <a:r>
                  <a:rPr lang="en-US" sz="2000" i="0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p</a:t>
                </a:r>
                <a:r>
                  <a:rPr lang="en-US" sz="20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000" i="0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s’</a:t>
                </a:r>
                <a:r>
                  <a:rPr lang="en-US" sz="20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&gt; := </a:t>
                </a:r>
                <a:r>
                  <a:rPr lang="el-GR" sz="2000" i="0" dirty="0" err="1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ϕ</a:t>
                </a:r>
                <a:r>
                  <a:rPr lang="en-US" sz="20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000" i="0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s</a:t>
                </a:r>
                <a:r>
                  <a:rPr lang="en-US" sz="20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  <a:endParaRPr lang="en-US" sz="20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07F7205-1105-D657-3FE6-52C86908EC4C}"/>
              </a:ext>
            </a:extLst>
          </p:cNvPr>
          <p:cNvSpPr txBox="1"/>
          <p:nvPr/>
        </p:nvSpPr>
        <p:spPr>
          <a:xfrm>
            <a:off x="4585444" y="2034840"/>
            <a:ext cx="151055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113A6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</a:p>
        </p:txBody>
      </p:sp>
      <p:pic>
        <p:nvPicPr>
          <p:cNvPr id="29" name="Picture 2" descr="Human Drawing Images - Free Download on Freepik">
            <a:extLst>
              <a:ext uri="{FF2B5EF4-FFF2-40B4-BE49-F238E27FC236}">
                <a16:creationId xmlns:a16="http://schemas.microsoft.com/office/drawing/2014/main" id="{F3B79249-02E8-A4C3-0406-69269EE47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131" y="644267"/>
            <a:ext cx="1359488" cy="241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8937B5-96D0-76DB-EA2D-3B13C492EEA8}"/>
              </a:ext>
            </a:extLst>
          </p:cNvPr>
          <p:cNvSpPr txBox="1"/>
          <p:nvPr/>
        </p:nvSpPr>
        <p:spPr>
          <a:xfrm>
            <a:off x="7617613" y="6488057"/>
            <a:ext cx="440952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 err="1">
                <a:latin typeface="Helvetica" pitchFamily="2" charset="0"/>
              </a:rPr>
              <a:t>Giorgolo</a:t>
            </a:r>
            <a:r>
              <a:rPr lang="en-US" sz="1100" dirty="0">
                <a:latin typeface="Helvetica" pitchFamily="2" charset="0"/>
              </a:rPr>
              <a:t> &amp; Unger 2009</a:t>
            </a:r>
            <a:endParaRPr lang="en-US" sz="11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544265-5088-6F6A-DA5B-F2755DEFC7A8}"/>
              </a:ext>
            </a:extLst>
          </p:cNvPr>
          <p:cNvGrpSpPr/>
          <p:nvPr/>
        </p:nvGrpSpPr>
        <p:grpSpPr>
          <a:xfrm>
            <a:off x="520861" y="254642"/>
            <a:ext cx="6944810" cy="1611519"/>
            <a:chOff x="520861" y="254642"/>
            <a:chExt cx="6944810" cy="1611519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9DE3448-D77E-49F2-DC60-4F4434C775B8}"/>
                </a:ext>
              </a:extLst>
            </p:cNvPr>
            <p:cNvGrpSpPr/>
            <p:nvPr/>
          </p:nvGrpSpPr>
          <p:grpSpPr>
            <a:xfrm>
              <a:off x="520861" y="254642"/>
              <a:ext cx="6944810" cy="1611519"/>
              <a:chOff x="520861" y="254642"/>
              <a:chExt cx="6944810" cy="1611519"/>
            </a:xfrm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61BEB33A-78EC-E5A7-CE3F-467C684041D2}"/>
                  </a:ext>
                </a:extLst>
              </p:cNvPr>
              <p:cNvSpPr/>
              <p:nvPr/>
            </p:nvSpPr>
            <p:spPr>
              <a:xfrm>
                <a:off x="520861" y="254642"/>
                <a:ext cx="6944810" cy="161151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13A6A"/>
                  </a:solidFill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B5615E8-84B4-91ED-855D-C2CC695C67F6}"/>
                  </a:ext>
                </a:extLst>
              </p:cNvPr>
              <p:cNvSpPr txBox="1"/>
              <p:nvPr/>
            </p:nvSpPr>
            <p:spPr>
              <a:xfrm>
                <a:off x="658385" y="305154"/>
                <a:ext cx="63788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7030A0"/>
                    </a:solidFill>
                    <a:latin typeface="Helvetica" pitchFamily="2" charset="0"/>
                  </a:rPr>
                  <a:t>Composition Rule: State-Sensitive Function Application 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0B6A67-EF45-67CD-6E67-5EFA3B30DDE8}"/>
                  </a:ext>
                </a:extLst>
              </p:cNvPr>
              <p:cNvSpPr txBox="1"/>
              <p:nvPr/>
            </p:nvSpPr>
            <p:spPr>
              <a:xfrm>
                <a:off x="864982" y="752723"/>
                <a:ext cx="5525635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chemeClr val="accent6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[[X Y]]</a:t>
                </a:r>
                <a:r>
                  <a:rPr lang="en-US" sz="1800" dirty="0">
                    <a:solidFill>
                      <a:srgbClr val="7030A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1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= </a:t>
                </a:r>
                <a:r>
                  <a:rPr lang="en-US" sz="18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λ</a:t>
                </a:r>
                <a:r>
                  <a:rPr lang="en-US" sz="1800" dirty="0" err="1">
                    <a:solidFill>
                      <a:schemeClr val="accent2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</a:t>
                </a:r>
                <a:r>
                  <a:rPr lang="en-US" sz="1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.&lt;Appl </a:t>
                </a:r>
                <a:r>
                  <a:rPr lang="en-US" sz="1800" dirty="0">
                    <a:solidFill>
                      <a:srgbClr val="113A6A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A</a:t>
                </a:r>
                <a:r>
                  <a:rPr lang="en-US" sz="1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1800" dirty="0">
                    <a:solidFill>
                      <a:srgbClr val="113A6A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B, </a:t>
                </a:r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s’’</a:t>
                </a:r>
                <a:r>
                  <a:rPr lang="en-US" sz="1800" dirty="0">
                    <a:solidFill>
                      <a:srgbClr val="113A6A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&gt;</a:t>
                </a:r>
                <a:endParaRPr 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           where &lt;</a:t>
                </a:r>
                <a:r>
                  <a:rPr lang="en-US" dirty="0">
                    <a:solidFill>
                      <a:srgbClr val="113A6A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A,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s’</a:t>
                </a:r>
                <a:r>
                  <a:rPr lang="en-US" dirty="0">
                    <a:solidFill>
                      <a:srgbClr val="113A6A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&gt;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:= (</a:t>
                </a:r>
                <a:r>
                  <a:rPr lang="en-US" sz="1800" dirty="0">
                    <a:solidFill>
                      <a:schemeClr val="accent6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[[X]]</a:t>
                </a:r>
                <a:r>
                  <a:rPr lang="en-US" sz="1800" dirty="0">
                    <a:solidFill>
                      <a:srgbClr val="7030A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</a:t>
                </a:r>
                <a:r>
                  <a:rPr lang="en-US" sz="1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                 &lt;</a:t>
                </a:r>
                <a:r>
                  <a:rPr lang="en-US" dirty="0">
                    <a:solidFill>
                      <a:srgbClr val="113A6A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B,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s’’</a:t>
                </a:r>
                <a:r>
                  <a:rPr lang="en-US" dirty="0">
                    <a:solidFill>
                      <a:srgbClr val="113A6A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&gt;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:= (</a:t>
                </a:r>
                <a:r>
                  <a:rPr lang="en-US" sz="1800" dirty="0">
                    <a:solidFill>
                      <a:schemeClr val="accent6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[[Y]]</a:t>
                </a:r>
                <a:r>
                  <a:rPr lang="en-US" sz="1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s’</a:t>
                </a:r>
                <a:r>
                  <a:rPr lang="en-US" sz="1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 </a:t>
                </a:r>
                <a:endParaRPr lang="en-US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6580480-455E-78EC-8E5B-A9FFABFA80EE}"/>
                </a:ext>
              </a:extLst>
            </p:cNvPr>
            <p:cNvSpPr txBox="1"/>
            <p:nvPr/>
          </p:nvSpPr>
          <p:spPr>
            <a:xfrm>
              <a:off x="5507088" y="592557"/>
              <a:ext cx="162624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100" dirty="0" err="1">
                  <a:latin typeface="Helvetica" pitchFamily="2" charset="0"/>
                </a:rPr>
                <a:t>Charlow</a:t>
              </a:r>
              <a:r>
                <a:rPr lang="en-US" sz="1100" dirty="0">
                  <a:latin typeface="Helvetica" pitchFamily="2" charset="0"/>
                </a:rPr>
                <a:t> 2014</a:t>
              </a:r>
              <a:endParaRPr lang="en-US" sz="1100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8BDECAF-F067-3B06-2A47-E10FF00F6249}"/>
              </a:ext>
            </a:extLst>
          </p:cNvPr>
          <p:cNvSpPr txBox="1"/>
          <p:nvPr/>
        </p:nvSpPr>
        <p:spPr>
          <a:xfrm>
            <a:off x="7784336" y="373621"/>
            <a:ext cx="3956833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latin typeface="Helvetica" pitchFamily="2" charset="0"/>
              </a:rPr>
              <a:t>Extract the core semantic values and put them together normally.</a:t>
            </a:r>
          </a:p>
          <a:p>
            <a:pPr marL="342900" indent="-342900">
              <a:buAutoNum type="arabicPeriod"/>
            </a:pPr>
            <a:r>
              <a:rPr lang="en-US" dirty="0">
                <a:latin typeface="Helvetica" pitchFamily="2" charset="0"/>
              </a:rPr>
              <a:t>Update the state with the first, then feed the updated state to the second to get a combined state.</a:t>
            </a:r>
          </a:p>
        </p:txBody>
      </p:sp>
    </p:spTree>
    <p:extLst>
      <p:ext uri="{BB962C8B-B14F-4D97-AF65-F5344CB8AC3E}">
        <p14:creationId xmlns:p14="http://schemas.microsoft.com/office/powerpoint/2010/main" val="342631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2" grpId="0" animBg="1"/>
      <p:bldP spid="13" grpId="0" animBg="1"/>
      <p:bldP spid="17" grpId="0" animBg="1"/>
      <p:bldP spid="15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E78F5-1455-E0D1-8E20-CC6DA4069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32819D9-E4C6-7964-2ED3-FD6A85A24312}"/>
              </a:ext>
            </a:extLst>
          </p:cNvPr>
          <p:cNvGrpSpPr/>
          <p:nvPr/>
        </p:nvGrpSpPr>
        <p:grpSpPr>
          <a:xfrm>
            <a:off x="1447800" y="1597731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98E806D-55FD-1BA3-D1EF-CD6A85762323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Question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88E8239-1AE1-12DB-FDE0-37D3E11EDE77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Helvetica" pitchFamily="2" charset="0"/>
                </a:rPr>
                <a:t>How</a:t>
              </a:r>
              <a:r>
                <a:rPr lang="en-US" sz="2800" dirty="0">
                  <a:latin typeface="Helvetica" pitchFamily="2" charset="0"/>
                </a:rPr>
                <a:t> do monads provide a modular way of modeling semantic phenomena by enriching a compositional core?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7ACA934-06B6-6422-409C-CE2A6D50A2C1}"/>
              </a:ext>
            </a:extLst>
          </p:cNvPr>
          <p:cNvSpPr txBox="1"/>
          <p:nvPr/>
        </p:nvSpPr>
        <p:spPr>
          <a:xfrm>
            <a:off x="1447800" y="3721387"/>
            <a:ext cx="929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elvetica" pitchFamily="2" charset="0"/>
              </a:rPr>
              <a:t>Answer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015E9A-5337-F95D-5B7E-0D8E803DCBAE}"/>
              </a:ext>
            </a:extLst>
          </p:cNvPr>
          <p:cNvSpPr txBox="1"/>
          <p:nvPr/>
        </p:nvSpPr>
        <p:spPr>
          <a:xfrm>
            <a:off x="1447800" y="4306162"/>
            <a:ext cx="9296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 pitchFamily="2" charset="0"/>
              </a:rPr>
              <a:t>Monads satisfy </a:t>
            </a:r>
            <a:r>
              <a:rPr lang="en-US" sz="2800" dirty="0" err="1">
                <a:latin typeface="Helvetica" pitchFamily="2" charset="0"/>
              </a:rPr>
              <a:t>metacompositional</a:t>
            </a:r>
            <a:r>
              <a:rPr lang="en-US" sz="2800" dirty="0">
                <a:latin typeface="Helvetica" pitchFamily="2" charset="0"/>
              </a:rPr>
              <a:t> constraints that…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Helvetica" pitchFamily="2" charset="0"/>
              </a:rPr>
              <a:t>…ensure they don’t change how the core works.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Helvetica" pitchFamily="2" charset="0"/>
              </a:rPr>
              <a:t>…that allows different monadic enrichments of the compositional core to function independently.</a:t>
            </a:r>
          </a:p>
        </p:txBody>
      </p:sp>
    </p:spTree>
    <p:extLst>
      <p:ext uri="{BB962C8B-B14F-4D97-AF65-F5344CB8AC3E}">
        <p14:creationId xmlns:p14="http://schemas.microsoft.com/office/powerpoint/2010/main" val="109252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65C4D-AD8F-4A7C-6F22-95B037D80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D165512-39D1-DB62-D86D-811DA116FEC6}"/>
              </a:ext>
            </a:extLst>
          </p:cNvPr>
          <p:cNvGrpSpPr/>
          <p:nvPr/>
        </p:nvGrpSpPr>
        <p:grpSpPr>
          <a:xfrm>
            <a:off x="1447800" y="1597731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949A282-2F76-E636-C594-F69A3B6952FD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Component #1: return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1E4EC3D-D9B3-75AB-6609-26D9478DBFC8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Some semantic values are monadic while others must be </a:t>
              </a:r>
              <a:r>
                <a:rPr lang="en-US" sz="2800" i="1" dirty="0">
                  <a:latin typeface="Helvetica" pitchFamily="2" charset="0"/>
                </a:rPr>
                <a:t>lifted into the monad</a:t>
              </a:r>
              <a:r>
                <a:rPr lang="en-US" sz="2800" dirty="0">
                  <a:latin typeface="Helvetica" pitchFamily="2" charset="0"/>
                </a:rPr>
                <a:t> in a way that doesn’t alter the core.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7898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BB612F-A473-5B4B-9A15-78DE811F2351}"/>
              </a:ext>
            </a:extLst>
          </p:cNvPr>
          <p:cNvSpPr txBox="1"/>
          <p:nvPr/>
        </p:nvSpPr>
        <p:spPr>
          <a:xfrm>
            <a:off x="1354575" y="1048495"/>
            <a:ext cx="49960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Helvetica" pitchFamily="2" charset="0"/>
              </a:rPr>
              <a:t>[[Cleo]] = </a:t>
            </a:r>
            <a:r>
              <a:rPr lang="el-GR" sz="32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32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.&lt;</a:t>
            </a:r>
            <a:r>
              <a:rPr lang="en-US" sz="3200" b="1" dirty="0">
                <a:solidFill>
                  <a:srgbClr val="113A6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sz="3200" b="1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c::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4E8CBF-990F-433A-4889-4BC99A1E1EC8}"/>
              </a:ext>
            </a:extLst>
          </p:cNvPr>
          <p:cNvSpPr txBox="1"/>
          <p:nvPr/>
        </p:nvSpPr>
        <p:spPr>
          <a:xfrm>
            <a:off x="1354575" y="1633270"/>
            <a:ext cx="57407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Helvetica" pitchFamily="2" charset="0"/>
              </a:rPr>
              <a:t>[[was angry]] = </a:t>
            </a:r>
            <a:r>
              <a:rPr lang="en-US" sz="3200" i="0" dirty="0">
                <a:solidFill>
                  <a:srgbClr val="113A6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angry</a:t>
            </a:r>
            <a:endParaRPr lang="en-US" sz="3200" dirty="0">
              <a:solidFill>
                <a:srgbClr val="113A6A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3CB477-1E55-79D4-F4B4-4A685FB15671}"/>
              </a:ext>
            </a:extLst>
          </p:cNvPr>
          <p:cNvSpPr txBox="1"/>
          <p:nvPr/>
        </p:nvSpPr>
        <p:spPr>
          <a:xfrm>
            <a:off x="6802057" y="1017717"/>
            <a:ext cx="4996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Fundamentally monadic because it introduces a discourse referent to be tracked.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BCBD97-FB9B-7916-128A-35CFEE4BBF3C}"/>
              </a:ext>
            </a:extLst>
          </p:cNvPr>
          <p:cNvSpPr txBox="1"/>
          <p:nvPr/>
        </p:nvSpPr>
        <p:spPr>
          <a:xfrm>
            <a:off x="6802057" y="1633270"/>
            <a:ext cx="4996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Not monadic because it doesn’t introduce a discourse referent.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CC709AF-B5AE-608A-8EDE-3C874D0545EE}"/>
              </a:ext>
            </a:extLst>
          </p:cNvPr>
          <p:cNvGrpSpPr/>
          <p:nvPr/>
        </p:nvGrpSpPr>
        <p:grpSpPr>
          <a:xfrm>
            <a:off x="2623595" y="2623240"/>
            <a:ext cx="6944810" cy="1611519"/>
            <a:chOff x="520861" y="254642"/>
            <a:chExt cx="6944810" cy="161151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971FDBE4-AD54-A2BD-F73D-5F310E97172A}"/>
                </a:ext>
              </a:extLst>
            </p:cNvPr>
            <p:cNvSpPr/>
            <p:nvPr/>
          </p:nvSpPr>
          <p:spPr>
            <a:xfrm>
              <a:off x="520861" y="254642"/>
              <a:ext cx="6944810" cy="161151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13A6A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3F2903-8205-62EF-5DB5-047142E1C0E9}"/>
                </a:ext>
              </a:extLst>
            </p:cNvPr>
            <p:cNvSpPr txBox="1"/>
            <p:nvPr/>
          </p:nvSpPr>
          <p:spPr>
            <a:xfrm>
              <a:off x="658385" y="305154"/>
              <a:ext cx="63788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  <a:latin typeface="Helvetica" pitchFamily="2" charset="0"/>
                </a:rPr>
                <a:t>Composition Rule: State-Sensitive Function Application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3E3A78F-2ADA-8F7C-9CFC-BD4801CB1F1D}"/>
                </a:ext>
              </a:extLst>
            </p:cNvPr>
            <p:cNvSpPr txBox="1"/>
            <p:nvPr/>
          </p:nvSpPr>
          <p:spPr>
            <a:xfrm>
              <a:off x="864982" y="752723"/>
              <a:ext cx="552563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[[X Y]]</a:t>
              </a:r>
              <a:r>
                <a:rPr lang="en-US" sz="1800" dirty="0">
                  <a:solidFill>
                    <a:srgbClr val="7030A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= </a:t>
              </a:r>
              <a:r>
                <a:rPr lang="en-US" sz="18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n-US" sz="1800" dirty="0" err="1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.&lt;Appl </a:t>
              </a:r>
              <a:r>
                <a:rPr lang="en-US" sz="1800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800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B, </a:t>
              </a:r>
              <a:r>
                <a:rPr lang="en-US" sz="18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s’’</a:t>
              </a:r>
              <a:r>
                <a:rPr lang="en-US" sz="1800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           where &lt;</a:t>
              </a:r>
              <a:r>
                <a:rPr lang="en-US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A, 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s’</a:t>
              </a:r>
              <a:r>
                <a:rPr lang="en-US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:= (</a:t>
              </a:r>
              <a:r>
                <a:rPr lang="en-US" sz="1800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[[X]]</a:t>
              </a:r>
              <a:r>
                <a:rPr lang="en-US" sz="1800" dirty="0">
                  <a:solidFill>
                    <a:srgbClr val="7030A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8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)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                 &lt;</a:t>
              </a:r>
              <a:r>
                <a:rPr lang="en-US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B, 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s’’</a:t>
              </a:r>
              <a:r>
                <a:rPr lang="en-US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:= (</a:t>
              </a:r>
              <a:r>
                <a:rPr lang="en-US" sz="1800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[[Y]]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8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s’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) </a:t>
              </a:r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82D4025-D1D4-5F53-6B07-6286C64A89B7}"/>
              </a:ext>
            </a:extLst>
          </p:cNvPr>
          <p:cNvGrpSpPr/>
          <p:nvPr/>
        </p:nvGrpSpPr>
        <p:grpSpPr>
          <a:xfrm>
            <a:off x="1608882" y="4548848"/>
            <a:ext cx="4469923" cy="868101"/>
            <a:chOff x="1608882" y="4687746"/>
            <a:chExt cx="4469923" cy="868101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59981B2E-2642-235F-D7D4-7307FCDFCE2F}"/>
                </a:ext>
              </a:extLst>
            </p:cNvPr>
            <p:cNvSpPr/>
            <p:nvPr/>
          </p:nvSpPr>
          <p:spPr>
            <a:xfrm>
              <a:off x="1608882" y="4687746"/>
              <a:ext cx="1234169" cy="868101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42C02BA-3371-B9BF-C39E-00841A4A2366}"/>
                </a:ext>
              </a:extLst>
            </p:cNvPr>
            <p:cNvSpPr txBox="1"/>
            <p:nvPr/>
          </p:nvSpPr>
          <p:spPr>
            <a:xfrm>
              <a:off x="1638166" y="4866449"/>
              <a:ext cx="44406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[[X]]</a:t>
              </a:r>
              <a:r>
                <a:rPr lang="en-US" sz="2800" b="1" dirty="0">
                  <a:latin typeface="Helvetica" pitchFamily="2" charset="0"/>
                </a:rPr>
                <a:t>    = </a:t>
              </a:r>
              <a:r>
                <a:rPr lang="en-US" sz="28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2800" dirty="0">
                  <a:latin typeface="Consolas" panose="020B0609020204030204" pitchFamily="49" charset="0"/>
                  <a:cs typeface="Consolas" panose="020B0609020204030204" pitchFamily="49" charset="0"/>
                </a:rPr>
                <a:t>.&lt;[[X]], 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2800" dirty="0"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A42CA31-7C92-F111-7AF5-478AB15C9893}"/>
                </a:ext>
              </a:extLst>
            </p:cNvPr>
            <p:cNvSpPr txBox="1"/>
            <p:nvPr/>
          </p:nvSpPr>
          <p:spPr>
            <a:xfrm>
              <a:off x="2623595" y="4758765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2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5523FC4-6BFE-C9A5-78BF-DB44251EDC0A}"/>
              </a:ext>
            </a:extLst>
          </p:cNvPr>
          <p:cNvSpPr txBox="1"/>
          <p:nvPr/>
        </p:nvSpPr>
        <p:spPr>
          <a:xfrm>
            <a:off x="4103227" y="2045142"/>
            <a:ext cx="15604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e -&gt; t</a:t>
            </a:r>
            <a:endParaRPr lang="en-US" sz="28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CFFFB99-DF65-6D0E-8EA9-DBD7736AF0CE}"/>
              </a:ext>
            </a:extLst>
          </p:cNvPr>
          <p:cNvGrpSpPr/>
          <p:nvPr/>
        </p:nvGrpSpPr>
        <p:grpSpPr>
          <a:xfrm>
            <a:off x="3194612" y="278879"/>
            <a:ext cx="2673752" cy="808406"/>
            <a:chOff x="3194612" y="278879"/>
            <a:chExt cx="2673752" cy="808406"/>
          </a:xfrm>
        </p:grpSpPr>
        <p:sp>
          <p:nvSpPr>
            <p:cNvPr id="20" name="Left Brace 19">
              <a:extLst>
                <a:ext uri="{FF2B5EF4-FFF2-40B4-BE49-F238E27FC236}">
                  <a16:creationId xmlns:a16="http://schemas.microsoft.com/office/drawing/2014/main" id="{11213F28-1DB1-DF1B-6FB0-7180ADF78E28}"/>
                </a:ext>
              </a:extLst>
            </p:cNvPr>
            <p:cNvSpPr/>
            <p:nvPr/>
          </p:nvSpPr>
          <p:spPr>
            <a:xfrm rot="5400000">
              <a:off x="4446366" y="-334712"/>
              <a:ext cx="170243" cy="2673752"/>
            </a:xfrm>
            <a:prstGeom prst="leftBrac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E8876C6-3EE9-F45B-72EE-4A090C15300A}"/>
                </a:ext>
              </a:extLst>
            </p:cNvPr>
            <p:cNvGrpSpPr/>
            <p:nvPr/>
          </p:nvGrpSpPr>
          <p:grpSpPr>
            <a:xfrm>
              <a:off x="4314463" y="278879"/>
              <a:ext cx="434048" cy="523220"/>
              <a:chOff x="4080079" y="371058"/>
              <a:chExt cx="434048" cy="523220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FB815EF-38BF-B6C2-BF25-B65E3256153A}"/>
                  </a:ext>
                </a:extLst>
              </p:cNvPr>
              <p:cNvSpPr txBox="1"/>
              <p:nvPr/>
            </p:nvSpPr>
            <p:spPr>
              <a:xfrm>
                <a:off x="4103227" y="371058"/>
                <a:ext cx="4109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e</a:t>
                </a:r>
                <a:endParaRPr lang="en-US" sz="2800" dirty="0"/>
              </a:p>
            </p:txBody>
          </p:sp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A4F6958B-4ED8-1B01-2291-C3AC3FD09E3B}"/>
                  </a:ext>
                </a:extLst>
              </p:cNvPr>
              <p:cNvSpPr/>
              <p:nvPr/>
            </p:nvSpPr>
            <p:spPr>
              <a:xfrm>
                <a:off x="4080079" y="439853"/>
                <a:ext cx="410900" cy="440727"/>
              </a:xfrm>
              <a:prstGeom prst="roundRect">
                <a:avLst/>
              </a:prstGeom>
              <a:noFill/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45DC3E3-CF37-BD57-3914-1CF531C20E25}"/>
              </a:ext>
            </a:extLst>
          </p:cNvPr>
          <p:cNvGrpSpPr/>
          <p:nvPr/>
        </p:nvGrpSpPr>
        <p:grpSpPr>
          <a:xfrm>
            <a:off x="1603593" y="5697461"/>
            <a:ext cx="8200164" cy="868101"/>
            <a:chOff x="1603593" y="5697461"/>
            <a:chExt cx="8200164" cy="86810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1EEF3AB-87D6-B0C4-01E5-059C41C05E1F}"/>
                </a:ext>
              </a:extLst>
            </p:cNvPr>
            <p:cNvGrpSpPr/>
            <p:nvPr/>
          </p:nvGrpSpPr>
          <p:grpSpPr>
            <a:xfrm>
              <a:off x="1603593" y="5697461"/>
              <a:ext cx="8200164" cy="868101"/>
              <a:chOff x="1608882" y="4687746"/>
              <a:chExt cx="8200164" cy="868101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BBCAAC23-B9E8-4912-C2E0-A5D74A256510}"/>
                  </a:ext>
                </a:extLst>
              </p:cNvPr>
              <p:cNvSpPr/>
              <p:nvPr/>
            </p:nvSpPr>
            <p:spPr>
              <a:xfrm>
                <a:off x="1608882" y="4687746"/>
                <a:ext cx="2783212" cy="868101"/>
              </a:xfrm>
              <a:prstGeom prst="roundRect">
                <a:avLst/>
              </a:prstGeom>
              <a:noFill/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DA64D2F-86AD-FB29-4E9E-B4A9A01DFEA2}"/>
                  </a:ext>
                </a:extLst>
              </p:cNvPr>
              <p:cNvSpPr txBox="1"/>
              <p:nvPr/>
            </p:nvSpPr>
            <p:spPr>
              <a:xfrm>
                <a:off x="1638165" y="4866449"/>
                <a:ext cx="81708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[[was angry]]</a:t>
                </a:r>
                <a:r>
                  <a:rPr lang="en-US" sz="2800" b="1" dirty="0">
                    <a:latin typeface="Helvetica" pitchFamily="2" charset="0"/>
                  </a:rPr>
                  <a:t>    = </a:t>
                </a:r>
                <a:r>
                  <a:rPr lang="en-US" sz="28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λ</a:t>
                </a:r>
                <a:r>
                  <a:rPr lang="en-US" sz="2800" dirty="0" err="1">
                    <a:solidFill>
                      <a:schemeClr val="accent2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</a:t>
                </a: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.&lt;</a:t>
                </a:r>
                <a:r>
                  <a:rPr lang="en-US" sz="2800" dirty="0">
                    <a:solidFill>
                      <a:srgbClr val="113A6A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angry</a:t>
                </a: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</a:t>
                </a: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&gt;: e -&gt; t</a:t>
                </a:r>
                <a:endParaRPr lang="en-US" sz="2800" dirty="0">
                  <a:latin typeface="Helvetica" pitchFamily="2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7402EEE-7972-1000-011C-ACC09DCD1683}"/>
                  </a:ext>
                </a:extLst>
              </p:cNvPr>
              <p:cNvSpPr txBox="1"/>
              <p:nvPr/>
            </p:nvSpPr>
            <p:spPr>
              <a:xfrm>
                <a:off x="2623595" y="4758765"/>
                <a:ext cx="18473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2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p:grp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4792A5AA-BB65-DEC8-6720-CCD5F6867BE7}"/>
                </a:ext>
              </a:extLst>
            </p:cNvPr>
            <p:cNvSpPr/>
            <p:nvPr/>
          </p:nvSpPr>
          <p:spPr>
            <a:xfrm>
              <a:off x="7748383" y="5876164"/>
              <a:ext cx="1499789" cy="523220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09ECD145-7607-A326-3B2E-3F4F834D6E04}"/>
              </a:ext>
            </a:extLst>
          </p:cNvPr>
          <p:cNvSpPr txBox="1"/>
          <p:nvPr/>
        </p:nvSpPr>
        <p:spPr>
          <a:xfrm>
            <a:off x="10333764" y="6436824"/>
            <a:ext cx="162624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 err="1">
                <a:latin typeface="Helvetica" pitchFamily="2" charset="0"/>
              </a:rPr>
              <a:t>Charlow</a:t>
            </a:r>
            <a:r>
              <a:rPr lang="en-US" sz="1100" dirty="0">
                <a:latin typeface="Helvetica" pitchFamily="2" charset="0"/>
              </a:rPr>
              <a:t> 2014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4662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BF747-6B38-50A5-826C-A3A099325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5467874-C3F3-844B-EB29-38B60B91B879}"/>
              </a:ext>
            </a:extLst>
          </p:cNvPr>
          <p:cNvCxnSpPr>
            <a:cxnSpLocks/>
            <a:stCxn id="39" idx="2"/>
            <a:endCxn id="45" idx="5"/>
          </p:cNvCxnSpPr>
          <p:nvPr/>
        </p:nvCxnSpPr>
        <p:spPr>
          <a:xfrm flipH="1" flipV="1">
            <a:off x="5845763" y="3208597"/>
            <a:ext cx="3364444" cy="71679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5A3C1CB-B7E9-747B-7C14-9686C2EE0427}"/>
              </a:ext>
            </a:extLst>
          </p:cNvPr>
          <p:cNvSpPr txBox="1"/>
          <p:nvPr/>
        </p:nvSpPr>
        <p:spPr>
          <a:xfrm>
            <a:off x="775842" y="5192232"/>
            <a:ext cx="1032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Cleo</a:t>
            </a:r>
            <a:endParaRPr lang="en-US" sz="3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8B0D14-6F81-E919-A940-6CA745E7497E}"/>
              </a:ext>
            </a:extLst>
          </p:cNvPr>
          <p:cNvSpPr txBox="1"/>
          <p:nvPr/>
        </p:nvSpPr>
        <p:spPr>
          <a:xfrm>
            <a:off x="2264205" y="5192232"/>
            <a:ext cx="20594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was angry</a:t>
            </a:r>
            <a:endParaRPr lang="en-US" sz="3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309170-F0F0-4641-7AF5-E691AE5D670A}"/>
              </a:ext>
            </a:extLst>
          </p:cNvPr>
          <p:cNvSpPr txBox="1"/>
          <p:nvPr/>
        </p:nvSpPr>
        <p:spPr>
          <a:xfrm>
            <a:off x="7735470" y="5198508"/>
            <a:ext cx="1032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she</a:t>
            </a:r>
            <a:endParaRPr lang="en-US" sz="3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3E4D8D-B620-FB08-CA7E-3C9F0A297B66}"/>
              </a:ext>
            </a:extLst>
          </p:cNvPr>
          <p:cNvSpPr txBox="1"/>
          <p:nvPr/>
        </p:nvSpPr>
        <p:spPr>
          <a:xfrm>
            <a:off x="9333986" y="5192232"/>
            <a:ext cx="20597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left</a:t>
            </a:r>
            <a:endParaRPr lang="en-US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24F82F-4D7B-DBCF-2EF4-B80143A6C3EA}"/>
              </a:ext>
            </a:extLst>
          </p:cNvPr>
          <p:cNvSpPr txBox="1"/>
          <p:nvPr/>
        </p:nvSpPr>
        <p:spPr>
          <a:xfrm>
            <a:off x="5288186" y="5198508"/>
            <a:ext cx="1032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and</a:t>
            </a:r>
            <a:endParaRPr lang="en-US" sz="32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9938585-FF24-A855-2371-563CE7937BF3}"/>
              </a:ext>
            </a:extLst>
          </p:cNvPr>
          <p:cNvSpPr/>
          <p:nvPr/>
        </p:nvSpPr>
        <p:spPr>
          <a:xfrm>
            <a:off x="2209074" y="3866606"/>
            <a:ext cx="117565" cy="1175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640AB41-EB55-C17F-C329-E2986CC9F5B5}"/>
              </a:ext>
            </a:extLst>
          </p:cNvPr>
          <p:cNvCxnSpPr>
            <a:stCxn id="23" idx="0"/>
            <a:endCxn id="28" idx="3"/>
          </p:cNvCxnSpPr>
          <p:nvPr/>
        </p:nvCxnSpPr>
        <p:spPr>
          <a:xfrm flipV="1">
            <a:off x="1291854" y="3966954"/>
            <a:ext cx="934437" cy="122527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EB9A079-A734-91FA-D2EA-DE773C221DFD}"/>
              </a:ext>
            </a:extLst>
          </p:cNvPr>
          <p:cNvCxnSpPr>
            <a:cxnSpLocks/>
            <a:stCxn id="24" idx="0"/>
            <a:endCxn id="28" idx="5"/>
          </p:cNvCxnSpPr>
          <p:nvPr/>
        </p:nvCxnSpPr>
        <p:spPr>
          <a:xfrm flipH="1" flipV="1">
            <a:off x="2309422" y="3966954"/>
            <a:ext cx="984487" cy="122527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570FF2E-FA34-D5EA-1048-7B9B9F3F8832}"/>
              </a:ext>
            </a:extLst>
          </p:cNvPr>
          <p:cNvSpPr txBox="1"/>
          <p:nvPr/>
        </p:nvSpPr>
        <p:spPr>
          <a:xfrm>
            <a:off x="2386014" y="4892470"/>
            <a:ext cx="18621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angry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35331D-8239-54F4-ABEE-AA018DE44073}"/>
              </a:ext>
            </a:extLst>
          </p:cNvPr>
          <p:cNvSpPr txBox="1"/>
          <p:nvPr/>
        </p:nvSpPr>
        <p:spPr>
          <a:xfrm>
            <a:off x="1107995" y="4892470"/>
            <a:ext cx="37870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6777B13-E77B-468B-1D64-2C0F5E3F1164}"/>
              </a:ext>
            </a:extLst>
          </p:cNvPr>
          <p:cNvSpPr/>
          <p:nvPr/>
        </p:nvSpPr>
        <p:spPr>
          <a:xfrm>
            <a:off x="9210207" y="3866606"/>
            <a:ext cx="117565" cy="1175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C51AD40-59D4-4857-73DE-F3D2E326190D}"/>
              </a:ext>
            </a:extLst>
          </p:cNvPr>
          <p:cNvCxnSpPr>
            <a:cxnSpLocks/>
            <a:stCxn id="25" idx="0"/>
            <a:endCxn id="39" idx="3"/>
          </p:cNvCxnSpPr>
          <p:nvPr/>
        </p:nvCxnSpPr>
        <p:spPr>
          <a:xfrm flipV="1">
            <a:off x="8251482" y="3966954"/>
            <a:ext cx="975942" cy="123155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6E19398-1079-C019-5747-A06133F21EE0}"/>
              </a:ext>
            </a:extLst>
          </p:cNvPr>
          <p:cNvCxnSpPr>
            <a:cxnSpLocks/>
            <a:stCxn id="26" idx="0"/>
            <a:endCxn id="39" idx="5"/>
          </p:cNvCxnSpPr>
          <p:nvPr/>
        </p:nvCxnSpPr>
        <p:spPr>
          <a:xfrm flipH="1" flipV="1">
            <a:off x="9310555" y="3966954"/>
            <a:ext cx="1053296" cy="122527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D1289B00-32EF-B7DC-A894-519509A5B897}"/>
              </a:ext>
            </a:extLst>
          </p:cNvPr>
          <p:cNvSpPr txBox="1"/>
          <p:nvPr/>
        </p:nvSpPr>
        <p:spPr>
          <a:xfrm>
            <a:off x="9413556" y="4899902"/>
            <a:ext cx="18621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leave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A8F611-424A-9482-89FB-3746E195DD84}"/>
              </a:ext>
            </a:extLst>
          </p:cNvPr>
          <p:cNvSpPr txBox="1"/>
          <p:nvPr/>
        </p:nvSpPr>
        <p:spPr>
          <a:xfrm>
            <a:off x="8062131" y="4899902"/>
            <a:ext cx="37870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237A7AF-3493-805F-DD8A-7427DC977287}"/>
              </a:ext>
            </a:extLst>
          </p:cNvPr>
          <p:cNvSpPr txBox="1"/>
          <p:nvPr/>
        </p:nvSpPr>
        <p:spPr>
          <a:xfrm>
            <a:off x="8582146" y="3700701"/>
            <a:ext cx="13594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leave y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9254FBE-86BC-F1AB-565B-F1BE869CE152}"/>
              </a:ext>
            </a:extLst>
          </p:cNvPr>
          <p:cNvSpPr/>
          <p:nvPr/>
        </p:nvSpPr>
        <p:spPr>
          <a:xfrm>
            <a:off x="5745415" y="3108249"/>
            <a:ext cx="117565" cy="1175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619EF58-4623-1893-9F2D-14ED31C5088C}"/>
              </a:ext>
            </a:extLst>
          </p:cNvPr>
          <p:cNvCxnSpPr>
            <a:cxnSpLocks/>
            <a:stCxn id="27" idx="0"/>
            <a:endCxn id="45" idx="4"/>
          </p:cNvCxnSpPr>
          <p:nvPr/>
        </p:nvCxnSpPr>
        <p:spPr>
          <a:xfrm flipV="1">
            <a:off x="5804198" y="3225814"/>
            <a:ext cx="0" cy="197269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8266CC73-9732-0096-550F-E6850B05BD3F}"/>
              </a:ext>
            </a:extLst>
          </p:cNvPr>
          <p:cNvSpPr/>
          <p:nvPr/>
        </p:nvSpPr>
        <p:spPr>
          <a:xfrm>
            <a:off x="4384748" y="2148707"/>
            <a:ext cx="117565" cy="1175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6E12879-CF39-CAE9-F1F2-1FE621B787AC}"/>
              </a:ext>
            </a:extLst>
          </p:cNvPr>
          <p:cNvCxnSpPr>
            <a:cxnSpLocks/>
            <a:stCxn id="45" idx="1"/>
            <a:endCxn id="51" idx="5"/>
          </p:cNvCxnSpPr>
          <p:nvPr/>
        </p:nvCxnSpPr>
        <p:spPr>
          <a:xfrm flipH="1" flipV="1">
            <a:off x="4485096" y="2249055"/>
            <a:ext cx="1277536" cy="87641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50F6BB6-6160-3FD4-89AE-FEE2E578C728}"/>
              </a:ext>
            </a:extLst>
          </p:cNvPr>
          <p:cNvCxnSpPr>
            <a:cxnSpLocks/>
            <a:stCxn id="28" idx="7"/>
            <a:endCxn id="51" idx="3"/>
          </p:cNvCxnSpPr>
          <p:nvPr/>
        </p:nvCxnSpPr>
        <p:spPr>
          <a:xfrm flipV="1">
            <a:off x="2309422" y="2249055"/>
            <a:ext cx="2092543" cy="163476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AC2F8C25-1854-6CBE-E2F3-F6F153B28433}"/>
              </a:ext>
            </a:extLst>
          </p:cNvPr>
          <p:cNvSpPr txBox="1"/>
          <p:nvPr/>
        </p:nvSpPr>
        <p:spPr>
          <a:xfrm>
            <a:off x="1588890" y="3683768"/>
            <a:ext cx="137512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angry 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0297D52-F308-AEF1-9334-5691B87AD182}"/>
              </a:ext>
            </a:extLst>
          </p:cNvPr>
          <p:cNvSpPr txBox="1"/>
          <p:nvPr/>
        </p:nvSpPr>
        <p:spPr>
          <a:xfrm>
            <a:off x="4688705" y="2936587"/>
            <a:ext cx="234855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sz="2000" i="0" dirty="0" err="1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p.p</a:t>
            </a:r>
            <a:r>
              <a:rPr lang="en-US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&amp; leave y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8A507E1-F0E2-25EC-9F03-A036A7F85290}"/>
              </a:ext>
            </a:extLst>
          </p:cNvPr>
          <p:cNvSpPr txBox="1"/>
          <p:nvPr/>
        </p:nvSpPr>
        <p:spPr>
          <a:xfrm>
            <a:off x="2628087" y="2034363"/>
            <a:ext cx="363088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angry 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&amp;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leave 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2F276E-52AD-21B0-7AA5-50002C5DE3DB}"/>
              </a:ext>
            </a:extLst>
          </p:cNvPr>
          <p:cNvSpPr txBox="1"/>
          <p:nvPr/>
        </p:nvSpPr>
        <p:spPr>
          <a:xfrm>
            <a:off x="326454" y="4865446"/>
            <a:ext cx="19521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.&lt;</a:t>
            </a:r>
            <a:r>
              <a:rPr lang="en-US" sz="2000" b="1" dirty="0">
                <a:solidFill>
                  <a:srgbClr val="113A6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c::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77ED46F-7253-DB3F-8E7F-03E00DDF2620}"/>
              </a:ext>
            </a:extLst>
          </p:cNvPr>
          <p:cNvGrpSpPr/>
          <p:nvPr/>
        </p:nvGrpSpPr>
        <p:grpSpPr>
          <a:xfrm>
            <a:off x="4460249" y="4892470"/>
            <a:ext cx="4121897" cy="1580895"/>
            <a:chOff x="4460249" y="4892470"/>
            <a:chExt cx="4121897" cy="158089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EC1BAF6-76B0-C16D-39A6-C39952012D6F}"/>
                </a:ext>
              </a:extLst>
            </p:cNvPr>
            <p:cNvSpPr txBox="1"/>
            <p:nvPr/>
          </p:nvSpPr>
          <p:spPr>
            <a:xfrm>
              <a:off x="4460249" y="4892470"/>
              <a:ext cx="319209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.&lt;</a:t>
              </a:r>
              <a:r>
                <a:rPr lang="el-GR" sz="2000" i="0" dirty="0" err="1">
                  <a:solidFill>
                    <a:srgbClr val="113A6A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l-GR" sz="2000" b="0" i="0" dirty="0" err="1">
                  <a:solidFill>
                    <a:srgbClr val="113A6A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ψ</a:t>
              </a:r>
              <a:r>
                <a:rPr lang="en-US" sz="2000" i="0" dirty="0">
                  <a:solidFill>
                    <a:srgbClr val="113A6A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.</a:t>
              </a:r>
              <a:r>
                <a:rPr lang="el-GR" sz="2000" i="0" dirty="0" err="1">
                  <a:solidFill>
                    <a:srgbClr val="113A6A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λϕ</a:t>
              </a:r>
              <a:r>
                <a:rPr lang="en-US" sz="2000" i="0" dirty="0">
                  <a:solidFill>
                    <a:srgbClr val="113A6A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.p </a:t>
              </a:r>
              <a:r>
                <a:rPr lang="en-US" sz="2000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&amp; q</a:t>
              </a:r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, 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s’’</a:t>
              </a:r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94E56A1-7D48-3BB3-5BB4-4F8C02A986A3}"/>
                </a:ext>
              </a:extLst>
            </p:cNvPr>
            <p:cNvSpPr txBox="1"/>
            <p:nvPr/>
          </p:nvSpPr>
          <p:spPr>
            <a:xfrm>
              <a:off x="4485096" y="5765479"/>
              <a:ext cx="409705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2021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w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here &lt;</a:t>
              </a:r>
              <a:r>
                <a:rPr lang="en-US" sz="2000" i="0" dirty="0">
                  <a:solidFill>
                    <a:srgbClr val="113A6A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p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, </a:t>
              </a:r>
              <a:r>
                <a:rPr lang="en-US" sz="2000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s’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&gt;  := </a:t>
              </a:r>
              <a:r>
                <a:rPr lang="el-GR" sz="2000" i="0" dirty="0" err="1">
                  <a:solidFill>
                    <a:schemeClr val="accent6">
                      <a:lumMod val="75000"/>
                    </a:schemeClr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ϕ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sz="2000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)</a:t>
              </a:r>
            </a:p>
            <a:p>
              <a:r>
                <a:rPr lang="en-US" sz="2000" dirty="0">
                  <a:solidFill>
                    <a:srgbClr val="2021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  &lt;</a:t>
              </a:r>
              <a:r>
                <a:rPr lang="en-US" sz="2000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q</a:t>
              </a:r>
              <a:r>
                <a:rPr lang="en-US" sz="2000" dirty="0">
                  <a:solidFill>
                    <a:srgbClr val="2021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, 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s’’</a:t>
              </a:r>
              <a:r>
                <a:rPr lang="en-US" sz="2000" dirty="0">
                  <a:solidFill>
                    <a:srgbClr val="2021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&gt; := </a:t>
              </a:r>
              <a:r>
                <a:rPr lang="el-GR" sz="2000" b="0" i="0" dirty="0">
                  <a:solidFill>
                    <a:schemeClr val="accent6">
                      <a:lumMod val="75000"/>
                    </a:schemeClr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ψ</a:t>
              </a:r>
              <a:r>
                <a:rPr lang="en-US" sz="2000" dirty="0">
                  <a:solidFill>
                    <a:srgbClr val="2021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s’</a:t>
              </a:r>
              <a:r>
                <a:rPr lang="en-US" sz="2000" dirty="0">
                  <a:solidFill>
                    <a:srgbClr val="2021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) 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endParaRPr lang="en-US" sz="20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5389CE7-230C-12BE-D2F4-A7F793B6C194}"/>
              </a:ext>
            </a:extLst>
          </p:cNvPr>
          <p:cNvSpPr txBox="1"/>
          <p:nvPr/>
        </p:nvSpPr>
        <p:spPr>
          <a:xfrm>
            <a:off x="7527984" y="4899902"/>
            <a:ext cx="235459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.&lt;</a:t>
            </a:r>
            <a:r>
              <a:rPr lang="en-US" sz="2000" i="0" dirty="0">
                <a:solidFill>
                  <a:srgbClr val="113A6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head </a:t>
            </a:r>
            <a:r>
              <a:rPr lang="en-US" sz="2000" b="1" i="0" dirty="0">
                <a:solidFill>
                  <a:srgbClr val="113A6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B1670EE-A3DF-78D9-39FA-8B12F7C25E9D}"/>
              </a:ext>
            </a:extLst>
          </p:cNvPr>
          <p:cNvGrpSpPr/>
          <p:nvPr/>
        </p:nvGrpSpPr>
        <p:grpSpPr>
          <a:xfrm>
            <a:off x="2301317" y="4865446"/>
            <a:ext cx="9467548" cy="438963"/>
            <a:chOff x="2301317" y="4865446"/>
            <a:chExt cx="9467548" cy="43896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CC214AF-0552-E101-9E55-446FF91BA44D}"/>
                </a:ext>
              </a:extLst>
            </p:cNvPr>
            <p:cNvSpPr txBox="1"/>
            <p:nvPr/>
          </p:nvSpPr>
          <p:spPr>
            <a:xfrm>
              <a:off x="2301317" y="4865446"/>
              <a:ext cx="200224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n-US" sz="2000" dirty="0">
                  <a:solidFill>
                    <a:srgbClr val="2021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.&lt;</a:t>
              </a:r>
              <a:r>
                <a:rPr lang="en-US" sz="2000" i="0" dirty="0">
                  <a:solidFill>
                    <a:srgbClr val="113A6A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angry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, 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C05981E-5946-0F55-6D2F-00801B4DDE74}"/>
                </a:ext>
              </a:extLst>
            </p:cNvPr>
            <p:cNvSpPr txBox="1"/>
            <p:nvPr/>
          </p:nvSpPr>
          <p:spPr>
            <a:xfrm>
              <a:off x="9766619" y="4904299"/>
              <a:ext cx="200224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.&lt;</a:t>
              </a:r>
              <a:r>
                <a:rPr lang="en-US" sz="2000" i="0" dirty="0">
                  <a:solidFill>
                    <a:srgbClr val="113A6A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leave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, 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55D1E73-44C8-108B-51F9-30F9FF7EF564}"/>
              </a:ext>
            </a:extLst>
          </p:cNvPr>
          <p:cNvSpPr txBox="1"/>
          <p:nvPr/>
        </p:nvSpPr>
        <p:spPr>
          <a:xfrm>
            <a:off x="891480" y="3674442"/>
            <a:ext cx="270575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.&lt;</a:t>
            </a:r>
            <a:r>
              <a:rPr lang="en-US" sz="2000" dirty="0">
                <a:solidFill>
                  <a:srgbClr val="113A6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angry </a:t>
            </a:r>
            <a:r>
              <a:rPr lang="en-US" sz="2000" b="1" dirty="0">
                <a:solidFill>
                  <a:srgbClr val="113A6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c::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7D19FF-FCA1-3BDA-C6DE-4329799D1D51}"/>
              </a:ext>
            </a:extLst>
          </p:cNvPr>
          <p:cNvSpPr txBox="1"/>
          <p:nvPr/>
        </p:nvSpPr>
        <p:spPr>
          <a:xfrm>
            <a:off x="7617613" y="3716725"/>
            <a:ext cx="336443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.&lt;</a:t>
            </a:r>
            <a:r>
              <a:rPr lang="en-US" sz="2000" dirty="0">
                <a:solidFill>
                  <a:srgbClr val="113A6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leave (</a:t>
            </a:r>
            <a:r>
              <a:rPr lang="en-US" sz="2000" i="0" dirty="0">
                <a:solidFill>
                  <a:srgbClr val="113A6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head s)</a:t>
            </a:r>
            <a:r>
              <a:rPr lang="en-US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i="0" dirty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E1DCC4-24AC-D0F3-D3FB-245E7FEBF9A2}"/>
              </a:ext>
            </a:extLst>
          </p:cNvPr>
          <p:cNvSpPr txBox="1"/>
          <p:nvPr/>
        </p:nvSpPr>
        <p:spPr>
          <a:xfrm>
            <a:off x="1662246" y="2038079"/>
            <a:ext cx="552563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.&lt;</a:t>
            </a:r>
            <a:r>
              <a:rPr lang="en-US" sz="2000" dirty="0">
                <a:solidFill>
                  <a:srgbClr val="113A6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angry </a:t>
            </a:r>
            <a:r>
              <a:rPr lang="en-US" sz="2000" b="1" dirty="0">
                <a:solidFill>
                  <a:srgbClr val="113A6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sz="2000" dirty="0">
                <a:solidFill>
                  <a:srgbClr val="113A6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i="0" dirty="0">
                <a:solidFill>
                  <a:srgbClr val="113A6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&amp; </a:t>
            </a:r>
            <a:r>
              <a:rPr lang="en-US" sz="2000" dirty="0">
                <a:solidFill>
                  <a:srgbClr val="113A6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leave (head </a:t>
            </a:r>
            <a:r>
              <a:rPr lang="en-US" sz="2000" b="1" dirty="0">
                <a:solidFill>
                  <a:srgbClr val="113A6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c::</a:t>
            </a:r>
            <a:r>
              <a:rPr lang="en-US" sz="2000" dirty="0">
                <a:solidFill>
                  <a:srgbClr val="113A6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c::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FD3A500-556A-7C71-66CD-12C311CE5DFC}"/>
              </a:ext>
            </a:extLst>
          </p:cNvPr>
          <p:cNvGrpSpPr/>
          <p:nvPr/>
        </p:nvGrpSpPr>
        <p:grpSpPr>
          <a:xfrm>
            <a:off x="3831221" y="2936587"/>
            <a:ext cx="4609612" cy="731778"/>
            <a:chOff x="3831221" y="2936587"/>
            <a:chExt cx="4609612" cy="73177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90367B3-2920-9F64-CE90-038D204AF9FF}"/>
                </a:ext>
              </a:extLst>
            </p:cNvPr>
            <p:cNvSpPr txBox="1"/>
            <p:nvPr/>
          </p:nvSpPr>
          <p:spPr>
            <a:xfrm>
              <a:off x="3831221" y="2936587"/>
              <a:ext cx="460961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.&lt;</a:t>
              </a:r>
              <a:r>
                <a:rPr lang="el-GR" sz="2000" i="0" dirty="0" err="1">
                  <a:solidFill>
                    <a:srgbClr val="113A6A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λϕ</a:t>
              </a:r>
              <a:r>
                <a:rPr lang="en-US" sz="2000" i="0" dirty="0">
                  <a:solidFill>
                    <a:srgbClr val="113A6A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.p </a:t>
              </a:r>
              <a:r>
                <a:rPr lang="en-US" sz="2000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&amp; leave (</a:t>
              </a:r>
              <a:r>
                <a:rPr lang="en-US" sz="2000" i="0" dirty="0">
                  <a:solidFill>
                    <a:srgbClr val="113A6A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head s)</a:t>
              </a:r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, 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s’</a:t>
              </a:r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8641720-EFB9-3C2C-EB3D-1A15FDBD1A4A}"/>
                </a:ext>
              </a:extLst>
            </p:cNvPr>
            <p:cNvSpPr txBox="1"/>
            <p:nvPr/>
          </p:nvSpPr>
          <p:spPr>
            <a:xfrm>
              <a:off x="4420180" y="3268255"/>
              <a:ext cx="331528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2021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w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here &lt;</a:t>
              </a:r>
              <a:r>
                <a:rPr lang="en-US" sz="2000" i="0" dirty="0">
                  <a:solidFill>
                    <a:schemeClr val="accent1">
                      <a:lumMod val="75000"/>
                    </a:schemeClr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p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, </a:t>
              </a:r>
              <a:r>
                <a:rPr lang="en-US" sz="2000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s’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&gt; := </a:t>
              </a:r>
              <a:r>
                <a:rPr lang="el-GR" sz="2000" i="0" dirty="0" err="1">
                  <a:solidFill>
                    <a:schemeClr val="accent6">
                      <a:lumMod val="75000"/>
                    </a:schemeClr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ϕ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sz="2000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20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)</a:t>
              </a:r>
              <a:endParaRPr lang="en-US" sz="20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CA664AE-8AA9-6B43-A679-B227E528772E}"/>
              </a:ext>
            </a:extLst>
          </p:cNvPr>
          <p:cNvSpPr txBox="1"/>
          <p:nvPr/>
        </p:nvSpPr>
        <p:spPr>
          <a:xfrm>
            <a:off x="4585444" y="2034840"/>
            <a:ext cx="151055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113A6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90D103B-A665-738F-BB99-04729DDF7D0D}"/>
              </a:ext>
            </a:extLst>
          </p:cNvPr>
          <p:cNvGrpSpPr/>
          <p:nvPr/>
        </p:nvGrpSpPr>
        <p:grpSpPr>
          <a:xfrm>
            <a:off x="520861" y="254642"/>
            <a:ext cx="6944810" cy="1611519"/>
            <a:chOff x="520861" y="254642"/>
            <a:chExt cx="6944810" cy="1611519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4EA8A876-A245-6EA4-A163-DC44A628058E}"/>
                </a:ext>
              </a:extLst>
            </p:cNvPr>
            <p:cNvSpPr/>
            <p:nvPr/>
          </p:nvSpPr>
          <p:spPr>
            <a:xfrm>
              <a:off x="520861" y="254642"/>
              <a:ext cx="6944810" cy="161151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13A6A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5132E4F-2767-7E60-751F-DFEFDABA07D7}"/>
                </a:ext>
              </a:extLst>
            </p:cNvPr>
            <p:cNvSpPr txBox="1"/>
            <p:nvPr/>
          </p:nvSpPr>
          <p:spPr>
            <a:xfrm>
              <a:off x="658385" y="305154"/>
              <a:ext cx="63788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  <a:latin typeface="Helvetica" pitchFamily="2" charset="0"/>
                </a:rPr>
                <a:t>Composition Rule: State-Sensitive Function Application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A3213C8-C98C-50B1-E575-469C492309FE}"/>
                </a:ext>
              </a:extLst>
            </p:cNvPr>
            <p:cNvSpPr txBox="1"/>
            <p:nvPr/>
          </p:nvSpPr>
          <p:spPr>
            <a:xfrm>
              <a:off x="864982" y="752723"/>
              <a:ext cx="552563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[[X Y]]</a:t>
              </a:r>
              <a:r>
                <a:rPr lang="en-US" sz="1800" dirty="0">
                  <a:solidFill>
                    <a:srgbClr val="7030A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= </a:t>
              </a:r>
              <a:r>
                <a:rPr lang="en-US" sz="18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n-US" sz="1800" dirty="0" err="1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.&lt;Appl </a:t>
              </a:r>
              <a:r>
                <a:rPr lang="en-US" sz="1800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800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B, </a:t>
              </a:r>
              <a:r>
                <a:rPr lang="en-US" sz="18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s’’</a:t>
              </a:r>
              <a:r>
                <a:rPr lang="en-US" sz="1800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           where &lt;</a:t>
              </a:r>
              <a:r>
                <a:rPr lang="en-US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A, 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s’</a:t>
              </a:r>
              <a:r>
                <a:rPr lang="en-US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:= (</a:t>
              </a:r>
              <a:r>
                <a:rPr lang="en-US" sz="1800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[[X]]</a:t>
              </a:r>
              <a:r>
                <a:rPr lang="en-US" sz="1800" dirty="0">
                  <a:solidFill>
                    <a:srgbClr val="7030A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8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)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                 &lt;</a:t>
              </a:r>
              <a:r>
                <a:rPr lang="en-US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B, 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s’’</a:t>
              </a:r>
              <a:r>
                <a:rPr lang="en-US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:= (</a:t>
              </a:r>
              <a:r>
                <a:rPr lang="en-US" sz="1800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[[Y]]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8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s’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) </a:t>
              </a:r>
              <a:endParaRPr lang="en-US" dirty="0"/>
            </a:p>
          </p:txBody>
        </p:sp>
      </p:grpSp>
      <p:pic>
        <p:nvPicPr>
          <p:cNvPr id="29" name="Picture 2" descr="Human Drawing Images - Free Download on Freepik">
            <a:extLst>
              <a:ext uri="{FF2B5EF4-FFF2-40B4-BE49-F238E27FC236}">
                <a16:creationId xmlns:a16="http://schemas.microsoft.com/office/drawing/2014/main" id="{440C7596-0070-FAE8-7EBD-E32154E61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131" y="644267"/>
            <a:ext cx="1359488" cy="241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B081F46-9481-5362-5A69-BE63E357D139}"/>
              </a:ext>
            </a:extLst>
          </p:cNvPr>
          <p:cNvCxnSpPr>
            <a:endCxn id="3" idx="2"/>
          </p:cNvCxnSpPr>
          <p:nvPr/>
        </p:nvCxnSpPr>
        <p:spPr>
          <a:xfrm flipV="1">
            <a:off x="3293909" y="5265556"/>
            <a:ext cx="8531" cy="120780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DEC5B50-4955-98E9-A070-65AB640FB681}"/>
              </a:ext>
            </a:extLst>
          </p:cNvPr>
          <p:cNvSpPr txBox="1"/>
          <p:nvPr/>
        </p:nvSpPr>
        <p:spPr>
          <a:xfrm>
            <a:off x="5507088" y="592557"/>
            <a:ext cx="162624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 err="1">
                <a:latin typeface="Helvetica" pitchFamily="2" charset="0"/>
              </a:rPr>
              <a:t>Charlow</a:t>
            </a:r>
            <a:r>
              <a:rPr lang="en-US" sz="1100" dirty="0">
                <a:latin typeface="Helvetica" pitchFamily="2" charset="0"/>
              </a:rPr>
              <a:t> 2014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0207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A167C-44F3-15BE-FD45-46690D908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2ED6F99-5406-20BD-5796-4D90569175CC}"/>
              </a:ext>
            </a:extLst>
          </p:cNvPr>
          <p:cNvGrpSpPr/>
          <p:nvPr/>
        </p:nvGrpSpPr>
        <p:grpSpPr>
          <a:xfrm>
            <a:off x="1447800" y="1597731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E060824-79BE-9767-36C4-706DA9CF4465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Component #1: return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BF4F7D5-585F-C6A7-17C7-34157B6B9E02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Some semantic values are monadic while others must be </a:t>
              </a:r>
              <a:r>
                <a:rPr lang="en-US" sz="2800" i="1" dirty="0">
                  <a:latin typeface="Helvetica" pitchFamily="2" charset="0"/>
                </a:rPr>
                <a:t>lifted into the monad</a:t>
              </a:r>
              <a:r>
                <a:rPr lang="en-US" sz="2800" dirty="0">
                  <a:latin typeface="Helvetica" pitchFamily="2" charset="0"/>
                </a:rPr>
                <a:t> in a way that doesn’t add info.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8BB7E64-80BC-2131-6FAB-6AF0D4A7A464}"/>
              </a:ext>
            </a:extLst>
          </p:cNvPr>
          <p:cNvSpPr txBox="1"/>
          <p:nvPr/>
        </p:nvSpPr>
        <p:spPr>
          <a:xfrm>
            <a:off x="1447800" y="3721387"/>
            <a:ext cx="929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elvetica" pitchFamily="2" charset="0"/>
              </a:rPr>
              <a:t>Component #2: bind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AB5A1F-1DF7-A117-3809-11F810652D6F}"/>
              </a:ext>
            </a:extLst>
          </p:cNvPr>
          <p:cNvSpPr txBox="1"/>
          <p:nvPr/>
        </p:nvSpPr>
        <p:spPr>
          <a:xfrm>
            <a:off x="1447800" y="4306162"/>
            <a:ext cx="929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 pitchFamily="2" charset="0"/>
              </a:rPr>
              <a:t>We compose monadic semantic values by (roughly):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Helvetica" pitchFamily="2" charset="0"/>
              </a:rPr>
              <a:t>Combining core part of one with core part of another.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Helvetica" pitchFamily="2" charset="0"/>
              </a:rPr>
              <a:t>Wrapping the result back up as a monadic value. </a:t>
            </a:r>
          </a:p>
        </p:txBody>
      </p:sp>
    </p:spTree>
    <p:extLst>
      <p:ext uri="{BB962C8B-B14F-4D97-AF65-F5344CB8AC3E}">
        <p14:creationId xmlns:p14="http://schemas.microsoft.com/office/powerpoint/2010/main" val="274965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4326B-79D6-3E53-48AC-977060941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E74C1AA-0083-7D2A-3C66-349F03A4D180}"/>
              </a:ext>
            </a:extLst>
          </p:cNvPr>
          <p:cNvGrpSpPr/>
          <p:nvPr/>
        </p:nvGrpSpPr>
        <p:grpSpPr>
          <a:xfrm>
            <a:off x="2623595" y="616714"/>
            <a:ext cx="6944810" cy="1611519"/>
            <a:chOff x="520861" y="254642"/>
            <a:chExt cx="6944810" cy="161151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4144E216-1B58-F925-CD28-7E7C90760BD8}"/>
                </a:ext>
              </a:extLst>
            </p:cNvPr>
            <p:cNvSpPr/>
            <p:nvPr/>
          </p:nvSpPr>
          <p:spPr>
            <a:xfrm>
              <a:off x="520861" y="254642"/>
              <a:ext cx="6944810" cy="161151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 &gt;&gt;= </a:t>
              </a:r>
              <a:r>
                <a:rPr lang="el-GR" dirty="0"/>
                <a:t>λ</a:t>
              </a:r>
              <a:r>
                <a:rPr lang="en-US" dirty="0"/>
                <a:t>x → (f(x) &gt;&gt;= g)</a:t>
              </a:r>
              <a:r>
                <a:rPr lang="en-US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 </a:t>
              </a:r>
              <a:r>
                <a:rPr lang="en-US" b="1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↔</a:t>
              </a:r>
              <a:r>
                <a:rPr lang="en-US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 </a:t>
              </a:r>
              <a:r>
                <a:rPr lang="en-US" dirty="0"/>
                <a:t>(ma &gt;&gt;= f) &gt;&gt;= g</a:t>
              </a:r>
              <a:endParaRPr lang="en-US" dirty="0">
                <a:solidFill>
                  <a:srgbClr val="113A6A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AE3F56-6AF6-B849-1783-DBC45ECDE273}"/>
                </a:ext>
              </a:extLst>
            </p:cNvPr>
            <p:cNvSpPr txBox="1"/>
            <p:nvPr/>
          </p:nvSpPr>
          <p:spPr>
            <a:xfrm>
              <a:off x="658385" y="305154"/>
              <a:ext cx="63788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  <a:latin typeface="Helvetica" pitchFamily="2" charset="0"/>
                </a:rPr>
                <a:t>Composition Rule: State-Sensitive Function Application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B22870D-DDD5-6C52-86F4-A366BB3ADBCB}"/>
                </a:ext>
              </a:extLst>
            </p:cNvPr>
            <p:cNvSpPr txBox="1"/>
            <p:nvPr/>
          </p:nvSpPr>
          <p:spPr>
            <a:xfrm>
              <a:off x="864982" y="752723"/>
              <a:ext cx="552563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[[X Y]]</a:t>
              </a:r>
              <a:r>
                <a:rPr lang="en-US" sz="1800" dirty="0">
                  <a:solidFill>
                    <a:srgbClr val="7030A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= </a:t>
              </a:r>
              <a:r>
                <a:rPr lang="en-US" sz="18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n-US" sz="1800" dirty="0" err="1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.&lt;Appl </a:t>
              </a:r>
              <a:r>
                <a:rPr lang="en-US" sz="1800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800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B, </a:t>
              </a:r>
              <a:r>
                <a:rPr lang="en-US" sz="18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s’’</a:t>
              </a:r>
              <a:r>
                <a:rPr lang="en-US" sz="1800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           where &lt;</a:t>
              </a:r>
              <a:r>
                <a:rPr lang="en-US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A, 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s’</a:t>
              </a:r>
              <a:r>
                <a:rPr lang="en-US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:= (</a:t>
              </a:r>
              <a:r>
                <a:rPr lang="en-US" sz="1800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[[X]]</a:t>
              </a:r>
              <a:r>
                <a:rPr lang="en-US" sz="1800" dirty="0">
                  <a:solidFill>
                    <a:srgbClr val="7030A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8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)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                 &lt;</a:t>
              </a:r>
              <a:r>
                <a:rPr lang="en-US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B, 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s’’</a:t>
              </a:r>
              <a:r>
                <a:rPr lang="en-US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:= (</a:t>
              </a:r>
              <a:r>
                <a:rPr lang="en-US" sz="1800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[[Y]]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8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s’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) </a:t>
              </a:r>
              <a:endParaRPr lang="en-US" dirty="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3DADB67-2051-0C13-1647-5658815A8E65}"/>
              </a:ext>
            </a:extLst>
          </p:cNvPr>
          <p:cNvGrpSpPr/>
          <p:nvPr/>
        </p:nvGrpSpPr>
        <p:grpSpPr>
          <a:xfrm>
            <a:off x="1010878" y="3344464"/>
            <a:ext cx="10444175" cy="616019"/>
            <a:chOff x="1009201" y="2557490"/>
            <a:chExt cx="10444175" cy="616019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3F8B47D-5F24-4008-2F08-0C5AC74B5002}"/>
                </a:ext>
              </a:extLst>
            </p:cNvPr>
            <p:cNvSpPr txBox="1"/>
            <p:nvPr/>
          </p:nvSpPr>
          <p:spPr>
            <a:xfrm>
              <a:off x="1009201" y="2557490"/>
              <a:ext cx="1044417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[[A B]] := [[A]] &gt;&gt;= </a:t>
              </a:r>
              <a:r>
                <a:rPr lang="el-GR" sz="32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n-US" sz="32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x [[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B]] &gt;&gt;= </a:t>
              </a:r>
              <a:r>
                <a:rPr lang="el-GR" sz="32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n-US" sz="3200" dirty="0">
                  <a:solidFill>
                    <a:srgbClr val="2021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y Appl x y</a:t>
              </a:r>
              <a:endParaRPr lang="en-US" sz="3200" dirty="0"/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283048CC-40CA-ABC5-7AB1-B1E8D27DF7FC}"/>
                </a:ext>
              </a:extLst>
            </p:cNvPr>
            <p:cNvSpPr/>
            <p:nvPr/>
          </p:nvSpPr>
          <p:spPr>
            <a:xfrm>
              <a:off x="9279631" y="2588734"/>
              <a:ext cx="2051984" cy="584775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C3343AC-3F5E-B9FA-B91F-2E52DA79CF86}"/>
              </a:ext>
            </a:extLst>
          </p:cNvPr>
          <p:cNvGrpSpPr/>
          <p:nvPr/>
        </p:nvGrpSpPr>
        <p:grpSpPr>
          <a:xfrm>
            <a:off x="1415004" y="4865743"/>
            <a:ext cx="9635924" cy="1611519"/>
            <a:chOff x="1415004" y="4865743"/>
            <a:chExt cx="9635924" cy="1611519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30041318-8F98-3AEC-7007-F0BC648D8C35}"/>
                </a:ext>
              </a:extLst>
            </p:cNvPr>
            <p:cNvGrpSpPr/>
            <p:nvPr/>
          </p:nvGrpSpPr>
          <p:grpSpPr>
            <a:xfrm>
              <a:off x="1415004" y="4995190"/>
              <a:ext cx="9635924" cy="1370707"/>
              <a:chOff x="1415004" y="4960465"/>
              <a:chExt cx="9635924" cy="1370707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0175BEF-E390-C357-7E8E-FEB8692C657D}"/>
                  </a:ext>
                </a:extLst>
              </p:cNvPr>
              <p:cNvSpPr txBox="1"/>
              <p:nvPr/>
            </p:nvSpPr>
            <p:spPr>
              <a:xfrm>
                <a:off x="2296113" y="4960465"/>
                <a:ext cx="75997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x &gt;&gt;= f = f x</a:t>
                </a:r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5B2605CD-4E30-3851-6206-AAEDA537CFB4}"/>
                  </a:ext>
                </a:extLst>
              </p:cNvPr>
              <p:cNvGrpSpPr/>
              <p:nvPr/>
            </p:nvGrpSpPr>
            <p:grpSpPr>
              <a:xfrm>
                <a:off x="2296113" y="5463398"/>
                <a:ext cx="7599774" cy="381728"/>
                <a:chOff x="2133472" y="2363812"/>
                <a:chExt cx="7599774" cy="381728"/>
              </a:xfrm>
            </p:grpSpPr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7C36650D-5D49-FFF7-4B5C-71DC6F7B16A7}"/>
                    </a:ext>
                  </a:extLst>
                </p:cNvPr>
                <p:cNvSpPr txBox="1"/>
                <p:nvPr/>
              </p:nvSpPr>
              <p:spPr>
                <a:xfrm>
                  <a:off x="2133472" y="2376208"/>
                  <a:ext cx="759977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>
                      <a:latin typeface="Consolas" panose="020B0609020204030204" pitchFamily="49" charset="0"/>
                      <a:cs typeface="Consolas" panose="020B0609020204030204" pitchFamily="49" charset="0"/>
                    </a:rPr>
                    <a:t>f &gt;&gt;= </a:t>
                  </a:r>
                  <a:r>
                    <a:rPr lang="el-GR" i="0" dirty="0">
                      <a:solidFill>
                        <a:srgbClr val="202122"/>
                      </a:solidFill>
                      <a:effectLst/>
                      <a:latin typeface="Consolas" panose="020B0609020204030204" pitchFamily="49" charset="0"/>
                      <a:cs typeface="Consolas" panose="020B0609020204030204" pitchFamily="49" charset="0"/>
                    </a:rPr>
                    <a:t>λ</a:t>
                  </a:r>
                  <a:r>
                    <a:rPr lang="en-US" i="0" dirty="0">
                      <a:solidFill>
                        <a:srgbClr val="202122"/>
                      </a:solidFill>
                      <a:effectLst/>
                      <a:latin typeface="Consolas" panose="020B0609020204030204" pitchFamily="49" charset="0"/>
                      <a:cs typeface="Consolas" panose="020B0609020204030204" pitchFamily="49" charset="0"/>
                    </a:rPr>
                    <a:t>x x </a:t>
                  </a:r>
                  <a:r>
                    <a:rPr lang="en-US" dirty="0">
                      <a:latin typeface="Consolas" panose="020B0609020204030204" pitchFamily="49" charset="0"/>
                      <a:cs typeface="Consolas" panose="020B0609020204030204" pitchFamily="49" charset="0"/>
                    </a:rPr>
                    <a:t>= f</a:t>
                  </a:r>
                </a:p>
              </p:txBody>
            </p:sp>
            <p:sp>
              <p:nvSpPr>
                <p:cNvPr id="72" name="Rounded Rectangle 71">
                  <a:extLst>
                    <a:ext uri="{FF2B5EF4-FFF2-40B4-BE49-F238E27FC236}">
                      <a16:creationId xmlns:a16="http://schemas.microsoft.com/office/drawing/2014/main" id="{88CEFD78-9686-F273-C549-9CED90B08BCA}"/>
                    </a:ext>
                  </a:extLst>
                </p:cNvPr>
                <p:cNvSpPr/>
                <p:nvPr/>
              </p:nvSpPr>
              <p:spPr>
                <a:xfrm>
                  <a:off x="6101852" y="2363812"/>
                  <a:ext cx="298353" cy="381728"/>
                </a:xfrm>
                <a:prstGeom prst="roundRect">
                  <a:avLst/>
                </a:prstGeom>
                <a:noFill/>
                <a:ln w="571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51366F5-7CFF-5247-5010-11720C66BA77}"/>
                  </a:ext>
                </a:extLst>
              </p:cNvPr>
              <p:cNvSpPr txBox="1"/>
              <p:nvPr/>
            </p:nvSpPr>
            <p:spPr>
              <a:xfrm>
                <a:off x="1415004" y="5961840"/>
                <a:ext cx="96359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h &gt;&gt;= </a:t>
                </a:r>
                <a:r>
                  <a:rPr lang="el-GR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λ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x (f(x) &gt;&gt;= g)</a:t>
                </a:r>
                <a:r>
                  <a:rPr lang="en-US" b="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 </a:t>
                </a:r>
                <a:r>
                  <a:rPr lang="en-US" b="1" dirty="0">
                    <a:solidFill>
                      <a:srgbClr val="20212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=</a:t>
                </a:r>
                <a:r>
                  <a:rPr lang="en-US" b="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 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(h &gt;&gt;= f) &gt;&gt;= g</a:t>
                </a:r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2F528DD-24A2-176A-C52E-BCDC8A1EAA29}"/>
                </a:ext>
              </a:extLst>
            </p:cNvPr>
            <p:cNvSpPr txBox="1"/>
            <p:nvPr/>
          </p:nvSpPr>
          <p:spPr>
            <a:xfrm>
              <a:off x="2761119" y="4946169"/>
              <a:ext cx="26258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Helvetica" pitchFamily="2" charset="0"/>
                </a:rPr>
                <a:t>Monad Laws</a:t>
              </a:r>
            </a:p>
          </p:txBody>
        </p:sp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id="{8F5830F6-9E17-C4D8-20C5-9F23B4D64962}"/>
                </a:ext>
              </a:extLst>
            </p:cNvPr>
            <p:cNvSpPr/>
            <p:nvPr/>
          </p:nvSpPr>
          <p:spPr>
            <a:xfrm>
              <a:off x="5201552" y="4990765"/>
              <a:ext cx="298353" cy="381728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8095A6A4-C743-54AA-2A45-0BCA6655EEBA}"/>
                </a:ext>
              </a:extLst>
            </p:cNvPr>
            <p:cNvSpPr/>
            <p:nvPr/>
          </p:nvSpPr>
          <p:spPr>
            <a:xfrm>
              <a:off x="2623595" y="4865743"/>
              <a:ext cx="6944810" cy="161151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13A6A"/>
                </a:solidFill>
              </a:endParaRPr>
            </a:p>
          </p:txBody>
        </p:sp>
      </p:grp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AED38825-343A-C8A0-BA42-CC19643E7D4C}"/>
              </a:ext>
            </a:extLst>
          </p:cNvPr>
          <p:cNvCxnSpPr/>
          <p:nvPr/>
        </p:nvCxnSpPr>
        <p:spPr>
          <a:xfrm flipV="1">
            <a:off x="9651469" y="3853524"/>
            <a:ext cx="141527" cy="83337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7E9EB0F8-D724-A69A-7104-B4E5EB2842D4}"/>
              </a:ext>
            </a:extLst>
          </p:cNvPr>
          <p:cNvGrpSpPr/>
          <p:nvPr/>
        </p:nvGrpSpPr>
        <p:grpSpPr>
          <a:xfrm>
            <a:off x="2296113" y="2539427"/>
            <a:ext cx="7599774" cy="584775"/>
            <a:chOff x="2296113" y="2539427"/>
            <a:chExt cx="7599774" cy="584775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310E7F7-8F1D-3408-4F34-E92F7FAFBA18}"/>
                </a:ext>
              </a:extLst>
            </p:cNvPr>
            <p:cNvGrpSpPr/>
            <p:nvPr/>
          </p:nvGrpSpPr>
          <p:grpSpPr>
            <a:xfrm>
              <a:off x="2296113" y="2539427"/>
              <a:ext cx="7599774" cy="584775"/>
              <a:chOff x="2133472" y="2202585"/>
              <a:chExt cx="7599774" cy="584775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7CDF05-0E7F-E342-25AD-E2A9B614C290}"/>
                  </a:ext>
                </a:extLst>
              </p:cNvPr>
              <p:cNvSpPr txBox="1"/>
              <p:nvPr/>
            </p:nvSpPr>
            <p:spPr>
              <a:xfrm>
                <a:off x="2133472" y="2202585"/>
                <a:ext cx="759977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(&gt;&gt;=) : a</a:t>
                </a:r>
                <a:r>
                  <a:rPr lang="en-US" sz="3200" dirty="0">
                    <a:latin typeface="Helvetica" pitchFamily="2" charset="0"/>
                  </a:rPr>
                  <a:t> </a:t>
                </a:r>
                <a:r>
                  <a:rPr lang="en-US" sz="32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-&gt;</a:t>
                </a:r>
                <a:r>
                  <a:rPr lang="en-US" sz="3200" dirty="0">
                    <a:latin typeface="Helvetica" pitchFamily="2" charset="0"/>
                  </a:rPr>
                  <a:t> (</a:t>
                </a:r>
                <a:r>
                  <a:rPr lang="en-US" sz="32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</a:t>
                </a:r>
                <a:r>
                  <a:rPr lang="en-US" sz="3200" dirty="0">
                    <a:latin typeface="Helvetica" pitchFamily="2" charset="0"/>
                  </a:rPr>
                  <a:t> </a:t>
                </a:r>
                <a:r>
                  <a:rPr lang="en-US" sz="32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-&gt;</a:t>
                </a:r>
                <a:r>
                  <a:rPr lang="en-US" sz="3200" dirty="0">
                    <a:latin typeface="Helvetica" pitchFamily="2" charset="0"/>
                  </a:rPr>
                  <a:t>  </a:t>
                </a:r>
                <a:r>
                  <a:rPr lang="en-US" sz="32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b</a:t>
                </a:r>
                <a:r>
                  <a:rPr lang="en-US" sz="3200" dirty="0">
                    <a:latin typeface="Helvetica" pitchFamily="2" charset="0"/>
                    <a:cs typeface="Consolas" panose="020B0609020204030204" pitchFamily="49" charset="0"/>
                  </a:rPr>
                  <a:t> </a:t>
                </a:r>
                <a:r>
                  <a:rPr lang="en-US" sz="3200" dirty="0">
                    <a:latin typeface="Helvetica" pitchFamily="2" charset="0"/>
                  </a:rPr>
                  <a:t>) </a:t>
                </a:r>
                <a:r>
                  <a:rPr lang="en-US" sz="32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-&gt;</a:t>
                </a:r>
                <a:r>
                  <a:rPr lang="en-US" sz="3200" dirty="0">
                    <a:latin typeface="Helvetica" pitchFamily="2" charset="0"/>
                  </a:rPr>
                  <a:t> </a:t>
                </a:r>
                <a:r>
                  <a:rPr lang="en-US" sz="3200" b="1" dirty="0">
                    <a:latin typeface="Helvetica" pitchFamily="2" charset="0"/>
                  </a:rPr>
                  <a:t> </a:t>
                </a:r>
                <a:r>
                  <a:rPr lang="en-US" sz="32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b  </a:t>
                </a:r>
              </a:p>
            </p:txBody>
          </p:sp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9A25FA7-63A2-7D5D-7F11-F4F7136A3A21}"/>
                  </a:ext>
                </a:extLst>
              </p:cNvPr>
              <p:cNvSpPr/>
              <p:nvPr/>
            </p:nvSpPr>
            <p:spPr>
              <a:xfrm>
                <a:off x="4991210" y="2290001"/>
                <a:ext cx="371451" cy="452832"/>
              </a:xfrm>
              <a:prstGeom prst="roundRect">
                <a:avLst/>
              </a:prstGeom>
              <a:noFill/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0999069C-46AB-A163-3341-4E1DD6C57866}"/>
                  </a:ext>
                </a:extLst>
              </p:cNvPr>
              <p:cNvSpPr/>
              <p:nvPr/>
            </p:nvSpPr>
            <p:spPr>
              <a:xfrm>
                <a:off x="7017129" y="2270443"/>
                <a:ext cx="383186" cy="452832"/>
              </a:xfrm>
              <a:prstGeom prst="roundRect">
                <a:avLst/>
              </a:prstGeom>
              <a:noFill/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1B09E8CC-2079-5E93-EA8F-AE052231DF89}"/>
                </a:ext>
              </a:extLst>
            </p:cNvPr>
            <p:cNvSpPr/>
            <p:nvPr/>
          </p:nvSpPr>
          <p:spPr>
            <a:xfrm>
              <a:off x="8422313" y="2601896"/>
              <a:ext cx="383186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924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A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1793A8-6AA5-15A0-38E5-E9619A720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3233F-E463-9C05-C3B1-1CB23BD12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13401"/>
            <a:ext cx="6442253" cy="2849074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Modularity</a:t>
            </a:r>
          </a:p>
        </p:txBody>
      </p:sp>
      <p:pic>
        <p:nvPicPr>
          <p:cNvPr id="3" name="Graphic 5">
            <a:extLst>
              <a:ext uri="{FF2B5EF4-FFF2-40B4-BE49-F238E27FC236}">
                <a16:creationId xmlns:a16="http://schemas.microsoft.com/office/drawing/2014/main" id="{D9A9050A-7046-EAF6-F57F-3DA7E0739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7493" y="2746112"/>
            <a:ext cx="3927315" cy="503324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BEE2E62-0C73-9433-60B7-E57E3839D74A}"/>
              </a:ext>
            </a:extLst>
          </p:cNvPr>
          <p:cNvSpPr txBox="1">
            <a:spLocks/>
          </p:cNvSpPr>
          <p:nvPr/>
        </p:nvSpPr>
        <p:spPr>
          <a:xfrm>
            <a:off x="831850" y="4297388"/>
            <a:ext cx="6442253" cy="8472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Modeling uncertainty</a:t>
            </a:r>
          </a:p>
        </p:txBody>
      </p:sp>
    </p:spTree>
    <p:extLst>
      <p:ext uri="{BB962C8B-B14F-4D97-AF65-F5344CB8AC3E}">
        <p14:creationId xmlns:p14="http://schemas.microsoft.com/office/powerpoint/2010/main" val="3363660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791B3-66A3-9FD5-33B8-210C626F5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E44A05E-5C7B-AF3E-AFE2-9B0C52AB1664}"/>
              </a:ext>
            </a:extLst>
          </p:cNvPr>
          <p:cNvGrpSpPr/>
          <p:nvPr/>
        </p:nvGrpSpPr>
        <p:grpSpPr>
          <a:xfrm>
            <a:off x="1447800" y="1597731"/>
            <a:ext cx="9455552" cy="1538882"/>
            <a:chOff x="1447800" y="973017"/>
            <a:chExt cx="9455552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B2311AB-BA66-EDC1-F9AA-216E7BC8C6F7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Idea </a:t>
              </a:r>
              <a:r>
                <a:rPr lang="en-US" sz="1100" b="1" dirty="0">
                  <a:latin typeface="Helvetica" pitchFamily="2" charset="0"/>
                </a:rPr>
                <a:t>Grove and </a:t>
              </a:r>
              <a:r>
                <a:rPr lang="en-US" sz="1100" b="1" dirty="0" err="1">
                  <a:latin typeface="Helvetica" pitchFamily="2" charset="0"/>
                </a:rPr>
                <a:t>Bernardy</a:t>
              </a:r>
              <a:r>
                <a:rPr lang="en-US" sz="1100" b="1" dirty="0">
                  <a:latin typeface="Helvetica" pitchFamily="2" charset="0"/>
                </a:rPr>
                <a:t> 2023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433C8C0-C930-D960-418D-385AE06E12CF}"/>
                </a:ext>
              </a:extLst>
            </p:cNvPr>
            <p:cNvSpPr txBox="1"/>
            <p:nvPr/>
          </p:nvSpPr>
          <p:spPr>
            <a:xfrm>
              <a:off x="1447800" y="1557792"/>
              <a:ext cx="9455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Use monads to describe expressions as probabilistic programs that (randomly) return things of a particular type.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AA90F60-84A4-9464-A58E-8A39D44F37CD}"/>
              </a:ext>
            </a:extLst>
          </p:cNvPr>
          <p:cNvGrpSpPr/>
          <p:nvPr/>
        </p:nvGrpSpPr>
        <p:grpSpPr>
          <a:xfrm>
            <a:off x="1447800" y="3721387"/>
            <a:ext cx="9455552" cy="1538882"/>
            <a:chOff x="1447800" y="2727343"/>
            <a:chExt cx="9455552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007B9AC-D28A-FAFD-EE68-A69EA5CD3052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Proximal Goal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21FDA47-AC2E-CB95-3C86-97FCD21B6AB2}"/>
                </a:ext>
              </a:extLst>
            </p:cNvPr>
            <p:cNvSpPr txBox="1"/>
            <p:nvPr/>
          </p:nvSpPr>
          <p:spPr>
            <a:xfrm>
              <a:off x="1447800" y="3312118"/>
              <a:ext cx="9455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Develop a monad for modeling uncertainty and give an example application for characterizing vagueness.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D131050-40F4-38F3-1E5F-2349B4B70432}"/>
              </a:ext>
            </a:extLst>
          </p:cNvPr>
          <p:cNvSpPr txBox="1"/>
          <p:nvPr/>
        </p:nvSpPr>
        <p:spPr>
          <a:xfrm>
            <a:off x="1447800" y="5260269"/>
            <a:ext cx="9455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Helvetica" pitchFamily="2" charset="0"/>
              </a:rPr>
              <a:t>This approach will only be a first stab and we’re going to need to generalize it!</a:t>
            </a:r>
          </a:p>
        </p:txBody>
      </p:sp>
    </p:spTree>
    <p:extLst>
      <p:ext uri="{BB962C8B-B14F-4D97-AF65-F5344CB8AC3E}">
        <p14:creationId xmlns:p14="http://schemas.microsoft.com/office/powerpoint/2010/main" val="4585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38309-0213-417D-61DA-64B79DE14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6D35F94-0373-E20F-7D53-FC55F029E05E}"/>
              </a:ext>
            </a:extLst>
          </p:cNvPr>
          <p:cNvGrpSpPr/>
          <p:nvPr/>
        </p:nvGrpSpPr>
        <p:grpSpPr>
          <a:xfrm>
            <a:off x="1447800" y="1597731"/>
            <a:ext cx="9296400" cy="1969770"/>
            <a:chOff x="1447800" y="973017"/>
            <a:chExt cx="9296400" cy="196977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0DCF46A-3197-3E7D-F456-DA1F2B4017C0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Prior Approach #1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99CABB4-EE07-6565-6D4E-E995614C4813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Dynamic semantic frameworks provide powerful tools for characterizing what we can and cannot mean in using linguistic expressions.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4041DC5-AC4C-FB9A-8C8E-E4FF04BE0E36}"/>
              </a:ext>
            </a:extLst>
          </p:cNvPr>
          <p:cNvSpPr txBox="1"/>
          <p:nvPr/>
        </p:nvSpPr>
        <p:spPr>
          <a:xfrm>
            <a:off x="5040775" y="1674675"/>
            <a:ext cx="561950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 err="1">
                <a:latin typeface="Helvetica" pitchFamily="2" charset="0"/>
              </a:rPr>
              <a:t>Karttunen</a:t>
            </a:r>
            <a:r>
              <a:rPr lang="en-US" sz="1100" dirty="0">
                <a:latin typeface="Helvetica" pitchFamily="2" charset="0"/>
              </a:rPr>
              <a:t> 1976; Kamp 1981; Heim 1982; Heim 1983; </a:t>
            </a:r>
            <a:r>
              <a:rPr lang="en-US" sz="1100" dirty="0" err="1">
                <a:latin typeface="Helvetica" pitchFamily="2" charset="0"/>
              </a:rPr>
              <a:t>Groenendijk</a:t>
            </a:r>
            <a:r>
              <a:rPr lang="en-US" sz="1100" dirty="0">
                <a:latin typeface="Helvetica" pitchFamily="2" charset="0"/>
              </a:rPr>
              <a:t> and </a:t>
            </a:r>
            <a:r>
              <a:rPr lang="en-US" sz="1100" dirty="0" err="1">
                <a:latin typeface="Helvetica" pitchFamily="2" charset="0"/>
              </a:rPr>
              <a:t>Stokhof</a:t>
            </a:r>
            <a:r>
              <a:rPr lang="en-US" sz="1100" dirty="0">
                <a:latin typeface="Helvetica" pitchFamily="2" charset="0"/>
              </a:rPr>
              <a:t> 1990; </a:t>
            </a:r>
            <a:r>
              <a:rPr lang="en-US" sz="1100" dirty="0" err="1">
                <a:latin typeface="Helvetica" pitchFamily="2" charset="0"/>
              </a:rPr>
              <a:t>Groenendijk</a:t>
            </a:r>
            <a:r>
              <a:rPr lang="en-US" sz="1100" dirty="0">
                <a:latin typeface="Helvetica" pitchFamily="2" charset="0"/>
              </a:rPr>
              <a:t> and </a:t>
            </a:r>
            <a:r>
              <a:rPr lang="en-US" sz="1100" dirty="0" err="1">
                <a:latin typeface="Helvetica" pitchFamily="2" charset="0"/>
              </a:rPr>
              <a:t>Stokhof</a:t>
            </a:r>
            <a:r>
              <a:rPr lang="en-US" sz="1100" dirty="0">
                <a:latin typeface="Helvetica" pitchFamily="2" charset="0"/>
              </a:rPr>
              <a:t> 1991; Kamp and </a:t>
            </a:r>
            <a:r>
              <a:rPr lang="en-US" sz="1100" dirty="0" err="1">
                <a:latin typeface="Helvetica" pitchFamily="2" charset="0"/>
              </a:rPr>
              <a:t>Reyle</a:t>
            </a:r>
            <a:r>
              <a:rPr lang="en-US" sz="1100" dirty="0">
                <a:latin typeface="Helvetica" pitchFamily="2" charset="0"/>
              </a:rPr>
              <a:t> 1993; Asher 1993; Dekker 1993, </a:t>
            </a:r>
            <a:r>
              <a:rPr lang="en-US" sz="1100" dirty="0" err="1">
                <a:latin typeface="Helvetica" pitchFamily="2" charset="0"/>
              </a:rPr>
              <a:t>i.a</a:t>
            </a:r>
            <a:endParaRPr lang="en-US" sz="11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80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312F9-BD82-9FCC-CA85-463ED620E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79CF47B-64EC-1E32-AE9E-C06E070A0AB8}"/>
              </a:ext>
            </a:extLst>
          </p:cNvPr>
          <p:cNvSpPr txBox="1"/>
          <p:nvPr/>
        </p:nvSpPr>
        <p:spPr>
          <a:xfrm>
            <a:off x="2672327" y="2844225"/>
            <a:ext cx="6847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Leo ran a marathon in 3:40.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588340C-3D18-81BF-A68A-B988D70CCBDC}"/>
              </a:ext>
            </a:extLst>
          </p:cNvPr>
          <p:cNvGrpSpPr/>
          <p:nvPr/>
        </p:nvGrpSpPr>
        <p:grpSpPr>
          <a:xfrm>
            <a:off x="2780096" y="3423068"/>
            <a:ext cx="6631805" cy="1961631"/>
            <a:chOff x="2780096" y="3423068"/>
            <a:chExt cx="6631805" cy="196163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476B496-224F-A3F0-CA5B-2DE976D7908B}"/>
                </a:ext>
              </a:extLst>
            </p:cNvPr>
            <p:cNvGrpSpPr/>
            <p:nvPr/>
          </p:nvGrpSpPr>
          <p:grpSpPr>
            <a:xfrm>
              <a:off x="2780096" y="3423068"/>
              <a:ext cx="6631805" cy="1961631"/>
              <a:chOff x="2780096" y="2848302"/>
              <a:chExt cx="6631805" cy="1961631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B31DEE4-9563-FD41-FA42-6F16D8C20EA7}"/>
                  </a:ext>
                </a:extLst>
              </p:cNvPr>
              <p:cNvSpPr txBox="1"/>
              <p:nvPr/>
            </p:nvSpPr>
            <p:spPr>
              <a:xfrm>
                <a:off x="2780096" y="4225158"/>
                <a:ext cx="66318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Helvetica" pitchFamily="2" charset="0"/>
                  </a:rPr>
                  <a:t>Leo’s marathon was fast.</a:t>
                </a: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1835A7D2-C14F-0C0F-43C7-969493E1A6BE}"/>
                  </a:ext>
                </a:extLst>
              </p:cNvPr>
              <p:cNvSpPr/>
              <p:nvPr/>
            </p:nvSpPr>
            <p:spPr>
              <a:xfrm>
                <a:off x="5610325" y="2848302"/>
                <a:ext cx="715518" cy="1376856"/>
              </a:xfrm>
              <a:custGeom>
                <a:avLst/>
                <a:gdLst>
                  <a:gd name="connsiteX0" fmla="*/ 527716 w 715518"/>
                  <a:gd name="connsiteY0" fmla="*/ 0 h 1376856"/>
                  <a:gd name="connsiteX1" fmla="*/ 2199 w 715518"/>
                  <a:gd name="connsiteY1" fmla="*/ 515007 h 1376856"/>
                  <a:gd name="connsiteX2" fmla="*/ 706392 w 715518"/>
                  <a:gd name="connsiteY2" fmla="*/ 882869 h 1376856"/>
                  <a:gd name="connsiteX3" fmla="*/ 338530 w 715518"/>
                  <a:gd name="connsiteY3" fmla="*/ 1376856 h 1376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5518" h="1376856">
                    <a:moveTo>
                      <a:pt x="527716" y="0"/>
                    </a:moveTo>
                    <a:cubicBezTo>
                      <a:pt x="250068" y="183931"/>
                      <a:pt x="-27580" y="367862"/>
                      <a:pt x="2199" y="515007"/>
                    </a:cubicBezTo>
                    <a:cubicBezTo>
                      <a:pt x="31978" y="662152"/>
                      <a:pt x="650337" y="739228"/>
                      <a:pt x="706392" y="882869"/>
                    </a:cubicBezTo>
                    <a:cubicBezTo>
                      <a:pt x="762447" y="1026510"/>
                      <a:pt x="550488" y="1201683"/>
                      <a:pt x="338530" y="1376856"/>
                    </a:cubicBezTo>
                  </a:path>
                </a:pathLst>
              </a:custGeom>
              <a:noFill/>
              <a:ln w="57150"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C3FF6C2-7380-8DE1-D674-2C69A593DCE5}"/>
                </a:ext>
              </a:extLst>
            </p:cNvPr>
            <p:cNvSpPr txBox="1"/>
            <p:nvPr/>
          </p:nvSpPr>
          <p:spPr>
            <a:xfrm>
              <a:off x="5773441" y="3786428"/>
              <a:ext cx="43107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77544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CA423-51AD-1463-0CED-C5DC0D444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line graph&#10;&#10;Description automatically generated">
            <a:extLst>
              <a:ext uri="{FF2B5EF4-FFF2-40B4-BE49-F238E27FC236}">
                <a16:creationId xmlns:a16="http://schemas.microsoft.com/office/drawing/2014/main" id="{DD127DAC-1B8F-FFF6-EACE-830C197D12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9" r="10109" b="7058"/>
          <a:stretch/>
        </p:blipFill>
        <p:spPr>
          <a:xfrm>
            <a:off x="2756262" y="230299"/>
            <a:ext cx="6505301" cy="587005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2F501B6-55F9-2A22-18AF-B2F418AF63FA}"/>
              </a:ext>
            </a:extLst>
          </p:cNvPr>
          <p:cNvCxnSpPr/>
          <p:nvPr/>
        </p:nvCxnSpPr>
        <p:spPr>
          <a:xfrm flipV="1">
            <a:off x="5081455" y="195942"/>
            <a:ext cx="0" cy="553865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CA76969-A6AB-CBFA-C72D-E5C9116C2EEE}"/>
              </a:ext>
            </a:extLst>
          </p:cNvPr>
          <p:cNvGrpSpPr/>
          <p:nvPr/>
        </p:nvGrpSpPr>
        <p:grpSpPr>
          <a:xfrm>
            <a:off x="4650382" y="191586"/>
            <a:ext cx="849086" cy="5543007"/>
            <a:chOff x="4310744" y="557347"/>
            <a:chExt cx="849086" cy="554300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83B7C52-629C-7F84-F214-89D93296EB2E}"/>
                </a:ext>
              </a:extLst>
            </p:cNvPr>
            <p:cNvCxnSpPr/>
            <p:nvPr/>
          </p:nvCxnSpPr>
          <p:spPr>
            <a:xfrm flipV="1">
              <a:off x="4855029" y="561703"/>
              <a:ext cx="0" cy="5538651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A29F01C-AD3C-5EA8-9C5A-5CB6AD1FB41F}"/>
                </a:ext>
              </a:extLst>
            </p:cNvPr>
            <p:cNvCxnSpPr/>
            <p:nvPr/>
          </p:nvCxnSpPr>
          <p:spPr>
            <a:xfrm flipV="1">
              <a:off x="4955178" y="561703"/>
              <a:ext cx="0" cy="5538651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2D747DB-8A41-AEDB-D629-81C3C83D4E81}"/>
                </a:ext>
              </a:extLst>
            </p:cNvPr>
            <p:cNvCxnSpPr/>
            <p:nvPr/>
          </p:nvCxnSpPr>
          <p:spPr>
            <a:xfrm flipV="1">
              <a:off x="4637315" y="561703"/>
              <a:ext cx="0" cy="5538651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0C2A8D0-C013-A7AA-8B83-C3DFA81FA40B}"/>
                </a:ext>
              </a:extLst>
            </p:cNvPr>
            <p:cNvCxnSpPr/>
            <p:nvPr/>
          </p:nvCxnSpPr>
          <p:spPr>
            <a:xfrm flipV="1">
              <a:off x="4528456" y="561703"/>
              <a:ext cx="0" cy="5538651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3251D43-369B-65CD-7FCB-AC22708E5E1D}"/>
                </a:ext>
              </a:extLst>
            </p:cNvPr>
            <p:cNvCxnSpPr/>
            <p:nvPr/>
          </p:nvCxnSpPr>
          <p:spPr>
            <a:xfrm flipV="1">
              <a:off x="5059681" y="561703"/>
              <a:ext cx="0" cy="5538651"/>
            </a:xfrm>
            <a:prstGeom prst="line">
              <a:avLst/>
            </a:prstGeom>
            <a:ln w="381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A436867-E80C-A106-1161-AB2FE58B5FCD}"/>
                </a:ext>
              </a:extLst>
            </p:cNvPr>
            <p:cNvCxnSpPr/>
            <p:nvPr/>
          </p:nvCxnSpPr>
          <p:spPr>
            <a:xfrm flipV="1">
              <a:off x="5159830" y="561703"/>
              <a:ext cx="0" cy="5538651"/>
            </a:xfrm>
            <a:prstGeom prst="line">
              <a:avLst/>
            </a:prstGeom>
            <a:ln w="381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6FD7F33-B1E6-81E6-AD0D-8199DCE97B70}"/>
                </a:ext>
              </a:extLst>
            </p:cNvPr>
            <p:cNvCxnSpPr/>
            <p:nvPr/>
          </p:nvCxnSpPr>
          <p:spPr>
            <a:xfrm flipV="1">
              <a:off x="4310744" y="557347"/>
              <a:ext cx="0" cy="5538651"/>
            </a:xfrm>
            <a:prstGeom prst="line">
              <a:avLst/>
            </a:prstGeom>
            <a:ln w="381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A699FA0-9E48-A639-F759-F9095A3A21C4}"/>
                </a:ext>
              </a:extLst>
            </p:cNvPr>
            <p:cNvCxnSpPr/>
            <p:nvPr/>
          </p:nvCxnSpPr>
          <p:spPr>
            <a:xfrm flipV="1">
              <a:off x="4410893" y="557347"/>
              <a:ext cx="0" cy="5538651"/>
            </a:xfrm>
            <a:prstGeom prst="line">
              <a:avLst/>
            </a:prstGeom>
            <a:ln w="381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0DB5DE6-2BE3-4499-B667-BE300E868DB5}"/>
              </a:ext>
            </a:extLst>
          </p:cNvPr>
          <p:cNvCxnSpPr/>
          <p:nvPr/>
        </p:nvCxnSpPr>
        <p:spPr>
          <a:xfrm flipV="1">
            <a:off x="5194667" y="5878286"/>
            <a:ext cx="0" cy="705394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BFD70A7-1AA1-79F1-0E57-DB735A3BE9F5}"/>
              </a:ext>
            </a:extLst>
          </p:cNvPr>
          <p:cNvSpPr/>
          <p:nvPr/>
        </p:nvSpPr>
        <p:spPr>
          <a:xfrm>
            <a:off x="2377440" y="0"/>
            <a:ext cx="7067006" cy="5730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857963-52EE-165B-BC53-65A3BD126FD8}"/>
              </a:ext>
            </a:extLst>
          </p:cNvPr>
          <p:cNvSpPr txBox="1"/>
          <p:nvPr/>
        </p:nvSpPr>
        <p:spPr>
          <a:xfrm>
            <a:off x="4185481" y="6399014"/>
            <a:ext cx="20183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Leo’s marathon</a:t>
            </a:r>
          </a:p>
        </p:txBody>
      </p:sp>
    </p:spTree>
    <p:extLst>
      <p:ext uri="{BB962C8B-B14F-4D97-AF65-F5344CB8AC3E}">
        <p14:creationId xmlns:p14="http://schemas.microsoft.com/office/powerpoint/2010/main" val="38192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8D223D-64A6-C590-B818-CD735CBE9B93}"/>
              </a:ext>
            </a:extLst>
          </p:cNvPr>
          <p:cNvSpPr txBox="1"/>
          <p:nvPr/>
        </p:nvSpPr>
        <p:spPr>
          <a:xfrm>
            <a:off x="2639366" y="5238530"/>
            <a:ext cx="34566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Leo’s marathon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7EF244-7A13-83B1-7730-E81A37A64ACE}"/>
              </a:ext>
            </a:extLst>
          </p:cNvPr>
          <p:cNvSpPr txBox="1"/>
          <p:nvPr/>
        </p:nvSpPr>
        <p:spPr>
          <a:xfrm>
            <a:off x="7102424" y="5256878"/>
            <a:ext cx="20594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was fast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393831-F602-7809-8F01-ACB30F803526}"/>
              </a:ext>
            </a:extLst>
          </p:cNvPr>
          <p:cNvSpPr txBox="1"/>
          <p:nvPr/>
        </p:nvSpPr>
        <p:spPr>
          <a:xfrm>
            <a:off x="6907023" y="4856768"/>
            <a:ext cx="245021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sz="2000" dirty="0" err="1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x.speed</a:t>
            </a:r>
            <a:r>
              <a:rPr lang="en-US" sz="20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(x) &gt; </a:t>
            </a:r>
            <a:r>
              <a:rPr lang="el-GR" sz="2000" b="0" i="0" dirty="0">
                <a:solidFill>
                  <a:srgbClr val="202124"/>
                </a:solidFill>
                <a:effectLst/>
                <a:latin typeface="Google Sans"/>
              </a:rPr>
              <a:t>θ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1B18D7-384C-4B36-38F5-3AB4D6AE685E}"/>
              </a:ext>
            </a:extLst>
          </p:cNvPr>
          <p:cNvSpPr txBox="1"/>
          <p:nvPr/>
        </p:nvSpPr>
        <p:spPr>
          <a:xfrm>
            <a:off x="3142577" y="4856768"/>
            <a:ext cx="245021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76BDF9-EC79-CAB7-2383-B1DA2A422DF6}"/>
              </a:ext>
            </a:extLst>
          </p:cNvPr>
          <p:cNvGrpSpPr/>
          <p:nvPr/>
        </p:nvGrpSpPr>
        <p:grpSpPr>
          <a:xfrm>
            <a:off x="4367682" y="3174357"/>
            <a:ext cx="3764446" cy="1682411"/>
            <a:chOff x="4367682" y="3174357"/>
            <a:chExt cx="3764446" cy="168241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9144758-6B2F-BC7B-94EE-AD467C3B5C21}"/>
                </a:ext>
              </a:extLst>
            </p:cNvPr>
            <p:cNvSpPr txBox="1"/>
            <p:nvPr/>
          </p:nvSpPr>
          <p:spPr>
            <a:xfrm>
              <a:off x="5067668" y="3174357"/>
              <a:ext cx="203612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2021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speed(m) &gt; </a:t>
              </a:r>
              <a:r>
                <a:rPr lang="el-GR" sz="2000" b="0" i="0" dirty="0">
                  <a:solidFill>
                    <a:srgbClr val="202124"/>
                  </a:solidFill>
                  <a:effectLst/>
                  <a:latin typeface="Google Sans"/>
                </a:rPr>
                <a:t>θ</a:t>
              </a:r>
              <a:endParaRPr lang="en-US" sz="20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5B70638-C86E-050B-8328-DCC87AB8E2E2}"/>
                </a:ext>
              </a:extLst>
            </p:cNvPr>
            <p:cNvCxnSpPr>
              <a:stCxn id="5" idx="0"/>
            </p:cNvCxnSpPr>
            <p:nvPr/>
          </p:nvCxnSpPr>
          <p:spPr>
            <a:xfrm flipV="1">
              <a:off x="4367682" y="3588152"/>
              <a:ext cx="1350212" cy="12686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2CFCE81-5B81-C7D3-989C-70F6BBCB7830}"/>
                </a:ext>
              </a:extLst>
            </p:cNvPr>
            <p:cNvCxnSpPr>
              <a:cxnSpLocks/>
              <a:stCxn id="4" idx="0"/>
            </p:cNvCxnSpPr>
            <p:nvPr/>
          </p:nvCxnSpPr>
          <p:spPr>
            <a:xfrm flipH="1" flipV="1">
              <a:off x="6671279" y="3588152"/>
              <a:ext cx="1460849" cy="12686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6C3F34D-7DCE-9D91-1640-17C5F82EE8C9}"/>
              </a:ext>
            </a:extLst>
          </p:cNvPr>
          <p:cNvCxnSpPr/>
          <p:nvPr/>
        </p:nvCxnSpPr>
        <p:spPr>
          <a:xfrm>
            <a:off x="6849148" y="2604304"/>
            <a:ext cx="0" cy="57005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677586F-8B2E-6FA5-6FD5-F9D07A45379B}"/>
              </a:ext>
            </a:extLst>
          </p:cNvPr>
          <p:cNvGrpSpPr/>
          <p:nvPr/>
        </p:nvGrpSpPr>
        <p:grpSpPr>
          <a:xfrm>
            <a:off x="5046562" y="959646"/>
            <a:ext cx="4310671" cy="406167"/>
            <a:chOff x="5046562" y="959646"/>
            <a:chExt cx="4310671" cy="406167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6C94027-3CC4-BA53-C7A4-986F89319CAA}"/>
                </a:ext>
              </a:extLst>
            </p:cNvPr>
            <p:cNvCxnSpPr>
              <a:cxnSpLocks/>
            </p:cNvCxnSpPr>
            <p:nvPr/>
          </p:nvCxnSpPr>
          <p:spPr>
            <a:xfrm>
              <a:off x="5046562" y="1365813"/>
              <a:ext cx="4310671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8336957-F8E4-C801-6385-95CBA597A15F}"/>
                </a:ext>
              </a:extLst>
            </p:cNvPr>
            <p:cNvSpPr txBox="1"/>
            <p:nvPr/>
          </p:nvSpPr>
          <p:spPr>
            <a:xfrm>
              <a:off x="5401805" y="959646"/>
              <a:ext cx="3819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C31A8CE-432D-FAE5-3E89-AD858ECAEFDC}"/>
                </a:ext>
              </a:extLst>
            </p:cNvPr>
            <p:cNvSpPr txBox="1"/>
            <p:nvPr/>
          </p:nvSpPr>
          <p:spPr>
            <a:xfrm>
              <a:off x="6034553" y="959646"/>
              <a:ext cx="3819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58A6B1F-430D-9B70-5BE9-55E8DF2FE266}"/>
                </a:ext>
              </a:extLst>
            </p:cNvPr>
            <p:cNvSpPr txBox="1"/>
            <p:nvPr/>
          </p:nvSpPr>
          <p:spPr>
            <a:xfrm>
              <a:off x="6671279" y="965703"/>
              <a:ext cx="3819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65BFAA7-6BDE-6963-14B3-3A4564D72315}"/>
                </a:ext>
              </a:extLst>
            </p:cNvPr>
            <p:cNvSpPr txBox="1"/>
            <p:nvPr/>
          </p:nvSpPr>
          <p:spPr>
            <a:xfrm>
              <a:off x="7304027" y="979390"/>
              <a:ext cx="3819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2F74E49-5842-736C-C5DD-342D07093E23}"/>
                </a:ext>
              </a:extLst>
            </p:cNvPr>
            <p:cNvSpPr txBox="1"/>
            <p:nvPr/>
          </p:nvSpPr>
          <p:spPr>
            <a:xfrm>
              <a:off x="7936775" y="987936"/>
              <a:ext cx="3819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57B342F-524F-BD3C-67FE-C0D0B8DADF51}"/>
                </a:ext>
              </a:extLst>
            </p:cNvPr>
            <p:cNvSpPr txBox="1"/>
            <p:nvPr/>
          </p:nvSpPr>
          <p:spPr>
            <a:xfrm>
              <a:off x="8569523" y="987936"/>
              <a:ext cx="3819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7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005CCC1-5191-984D-BD9F-695784FC2F0D}"/>
              </a:ext>
            </a:extLst>
          </p:cNvPr>
          <p:cNvGrpSpPr/>
          <p:nvPr/>
        </p:nvGrpSpPr>
        <p:grpSpPr>
          <a:xfrm>
            <a:off x="6292773" y="1493134"/>
            <a:ext cx="1711759" cy="1881278"/>
            <a:chOff x="6292773" y="1493134"/>
            <a:chExt cx="1711759" cy="1881278"/>
          </a:xfrm>
        </p:grpSpPr>
        <p:cxnSp>
          <p:nvCxnSpPr>
            <p:cNvPr id="33" name="Elbow Connector 32">
              <a:extLst>
                <a:ext uri="{FF2B5EF4-FFF2-40B4-BE49-F238E27FC236}">
                  <a16:creationId xmlns:a16="http://schemas.microsoft.com/office/drawing/2014/main" id="{E4B35477-AE89-4D89-09D6-BB74F13FD1F9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 flipH="1" flipV="1">
              <a:off x="6292773" y="1493134"/>
              <a:ext cx="811019" cy="1881278"/>
            </a:xfrm>
            <a:prstGeom prst="bentConnector4">
              <a:avLst>
                <a:gd name="adj1" fmla="val -28187"/>
                <a:gd name="adj2" fmla="val 55317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9D996AA-C4B8-91DD-45B8-1E475811E5B8}"/>
                </a:ext>
              </a:extLst>
            </p:cNvPr>
            <p:cNvSpPr txBox="1"/>
            <p:nvPr/>
          </p:nvSpPr>
          <p:spPr>
            <a:xfrm>
              <a:off x="6424224" y="1627965"/>
              <a:ext cx="158030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Helvetica" pitchFamily="2" charset="0"/>
                </a:rPr>
                <a:t>Assignment function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01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0BA3B-BF05-EA0C-22DA-B636CECA5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433708F-E31B-9A29-6865-C635FE7524FB}"/>
              </a:ext>
            </a:extLst>
          </p:cNvPr>
          <p:cNvCxnSpPr>
            <a:cxnSpLocks/>
          </p:cNvCxnSpPr>
          <p:nvPr/>
        </p:nvCxnSpPr>
        <p:spPr>
          <a:xfrm flipH="1" flipV="1">
            <a:off x="6671279" y="3588152"/>
            <a:ext cx="1460849" cy="126861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0905A5A-D60F-6DDE-4052-F25CE8FBC649}"/>
              </a:ext>
            </a:extLst>
          </p:cNvPr>
          <p:cNvSpPr txBox="1"/>
          <p:nvPr/>
        </p:nvSpPr>
        <p:spPr>
          <a:xfrm>
            <a:off x="2639366" y="5238530"/>
            <a:ext cx="34566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Leo’s marathon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713100-208C-1671-F666-04B2C46E8F4F}"/>
              </a:ext>
            </a:extLst>
          </p:cNvPr>
          <p:cNvSpPr txBox="1"/>
          <p:nvPr/>
        </p:nvSpPr>
        <p:spPr>
          <a:xfrm>
            <a:off x="7102424" y="5256878"/>
            <a:ext cx="20594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was fast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EA4E6E-9762-545B-0F9B-D67AE731AE71}"/>
              </a:ext>
            </a:extLst>
          </p:cNvPr>
          <p:cNvSpPr txBox="1"/>
          <p:nvPr/>
        </p:nvSpPr>
        <p:spPr>
          <a:xfrm>
            <a:off x="6907023" y="4856768"/>
            <a:ext cx="245021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sz="2000" dirty="0" err="1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x.speed</a:t>
            </a:r>
            <a:r>
              <a:rPr lang="en-US" sz="20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(x) &gt; </a:t>
            </a:r>
            <a:r>
              <a:rPr lang="el-GR" sz="2000" b="0" i="0" dirty="0">
                <a:solidFill>
                  <a:srgbClr val="202124"/>
                </a:solidFill>
                <a:effectLst/>
                <a:latin typeface="Google Sans"/>
              </a:rPr>
              <a:t>θ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EB366D-70F4-8069-13E7-30F0483D2E39}"/>
              </a:ext>
            </a:extLst>
          </p:cNvPr>
          <p:cNvSpPr txBox="1"/>
          <p:nvPr/>
        </p:nvSpPr>
        <p:spPr>
          <a:xfrm>
            <a:off x="3142577" y="4856768"/>
            <a:ext cx="245021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E7DF25-8CAE-EABE-8F19-2F835CC21C11}"/>
              </a:ext>
            </a:extLst>
          </p:cNvPr>
          <p:cNvSpPr txBox="1"/>
          <p:nvPr/>
        </p:nvSpPr>
        <p:spPr>
          <a:xfrm>
            <a:off x="5067668" y="3174357"/>
            <a:ext cx="203612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speed(m) &gt; </a:t>
            </a:r>
            <a:r>
              <a:rPr lang="el-GR" sz="2000" b="0" i="0" dirty="0">
                <a:solidFill>
                  <a:srgbClr val="202124"/>
                </a:solidFill>
                <a:effectLst/>
                <a:latin typeface="Google Sans"/>
              </a:rPr>
              <a:t>θ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D42B9E-F71F-475B-456A-9384C9B6C1A3}"/>
              </a:ext>
            </a:extLst>
          </p:cNvPr>
          <p:cNvCxnSpPr>
            <a:stCxn id="5" idx="0"/>
          </p:cNvCxnSpPr>
          <p:nvPr/>
        </p:nvCxnSpPr>
        <p:spPr>
          <a:xfrm flipV="1">
            <a:off x="4367682" y="3588152"/>
            <a:ext cx="1350212" cy="126861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C09816-926B-DAE6-1BCB-5F5ABC2A9B2E}"/>
              </a:ext>
            </a:extLst>
          </p:cNvPr>
          <p:cNvGrpSpPr/>
          <p:nvPr/>
        </p:nvGrpSpPr>
        <p:grpSpPr>
          <a:xfrm>
            <a:off x="5046562" y="959646"/>
            <a:ext cx="4310671" cy="406167"/>
            <a:chOff x="5046562" y="959646"/>
            <a:chExt cx="4310671" cy="406167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1ACC1B4-FB07-7D91-2ACE-6292A7027E0C}"/>
                </a:ext>
              </a:extLst>
            </p:cNvPr>
            <p:cNvCxnSpPr>
              <a:cxnSpLocks/>
            </p:cNvCxnSpPr>
            <p:nvPr/>
          </p:nvCxnSpPr>
          <p:spPr>
            <a:xfrm>
              <a:off x="5046562" y="1365813"/>
              <a:ext cx="4310671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CCE8B63-84EB-792B-4964-B2930C0A066E}"/>
                </a:ext>
              </a:extLst>
            </p:cNvPr>
            <p:cNvSpPr txBox="1"/>
            <p:nvPr/>
          </p:nvSpPr>
          <p:spPr>
            <a:xfrm>
              <a:off x="5401805" y="959646"/>
              <a:ext cx="3819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6FB5800-3CB2-17AA-D7C2-59A9804AA267}"/>
                </a:ext>
              </a:extLst>
            </p:cNvPr>
            <p:cNvSpPr txBox="1"/>
            <p:nvPr/>
          </p:nvSpPr>
          <p:spPr>
            <a:xfrm>
              <a:off x="6034553" y="959646"/>
              <a:ext cx="3819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3513AAC-FC28-D339-BAFC-B8837A0AB129}"/>
                </a:ext>
              </a:extLst>
            </p:cNvPr>
            <p:cNvSpPr txBox="1"/>
            <p:nvPr/>
          </p:nvSpPr>
          <p:spPr>
            <a:xfrm>
              <a:off x="6671279" y="965703"/>
              <a:ext cx="3819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83E7130-2A5C-BC11-4561-ED2E72377566}"/>
                </a:ext>
              </a:extLst>
            </p:cNvPr>
            <p:cNvSpPr txBox="1"/>
            <p:nvPr/>
          </p:nvSpPr>
          <p:spPr>
            <a:xfrm>
              <a:off x="7304027" y="979390"/>
              <a:ext cx="3819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661234F-B0B2-8270-A55F-09D5FB067B1A}"/>
                </a:ext>
              </a:extLst>
            </p:cNvPr>
            <p:cNvSpPr txBox="1"/>
            <p:nvPr/>
          </p:nvSpPr>
          <p:spPr>
            <a:xfrm>
              <a:off x="7936775" y="987936"/>
              <a:ext cx="3819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75FA36A-E3AB-D4E8-9339-F068002596CF}"/>
                </a:ext>
              </a:extLst>
            </p:cNvPr>
            <p:cNvSpPr txBox="1"/>
            <p:nvPr/>
          </p:nvSpPr>
          <p:spPr>
            <a:xfrm>
              <a:off x="8569523" y="987936"/>
              <a:ext cx="3819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7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C2759CA-F992-C711-2797-C312362777DF}"/>
              </a:ext>
            </a:extLst>
          </p:cNvPr>
          <p:cNvGrpSpPr/>
          <p:nvPr/>
        </p:nvGrpSpPr>
        <p:grpSpPr>
          <a:xfrm>
            <a:off x="6359562" y="4425094"/>
            <a:ext cx="3586550" cy="919785"/>
            <a:chOff x="6359562" y="4425094"/>
            <a:chExt cx="3586550" cy="91978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8B59670-66DF-90BA-11E1-A4155FF36D6C}"/>
                </a:ext>
              </a:extLst>
            </p:cNvPr>
            <p:cNvSpPr txBox="1"/>
            <p:nvPr/>
          </p:nvSpPr>
          <p:spPr>
            <a:xfrm>
              <a:off x="7045924" y="5037102"/>
              <a:ext cx="264208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i="0" dirty="0">
                  <a:solidFill>
                    <a:schemeClr val="bg2">
                      <a:lumMod val="75000"/>
                    </a:schemeClr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n-US" sz="1400" dirty="0" err="1">
                  <a:solidFill>
                    <a:schemeClr val="bg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x.speed</a:t>
              </a:r>
              <a:r>
                <a:rPr lang="en-US" sz="1400" dirty="0">
                  <a:solidFill>
                    <a:schemeClr val="bg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(x) &gt; </a:t>
              </a:r>
              <a:r>
                <a:rPr lang="en-US" sz="1400" dirty="0">
                  <a:solidFill>
                    <a:schemeClr val="bg2">
                      <a:lumMod val="75000"/>
                    </a:schemeClr>
                  </a:solidFill>
                  <a:latin typeface="Google Sans"/>
                  <a:cs typeface="Consolas" panose="020B0609020204030204" pitchFamily="49" charset="0"/>
                </a:rPr>
                <a:t>2.91</a:t>
              </a:r>
              <a:endParaRPr lang="en-US" sz="14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FE71510-DDE3-0657-8853-B14E7D5BCB04}"/>
                </a:ext>
              </a:extLst>
            </p:cNvPr>
            <p:cNvSpPr txBox="1"/>
            <p:nvPr/>
          </p:nvSpPr>
          <p:spPr>
            <a:xfrm>
              <a:off x="7304027" y="4668154"/>
              <a:ext cx="264208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i="0" dirty="0">
                  <a:solidFill>
                    <a:schemeClr val="bg2">
                      <a:lumMod val="50000"/>
                    </a:schemeClr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n-US" sz="1400" dirty="0" err="1">
                  <a:solidFill>
                    <a:schemeClr val="bg2">
                      <a:lumMod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x.speed</a:t>
              </a:r>
              <a:r>
                <a:rPr lang="en-US" sz="1400" dirty="0">
                  <a:solidFill>
                    <a:schemeClr val="bg2">
                      <a:lumMod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(x) &gt; </a:t>
              </a:r>
              <a:r>
                <a:rPr lang="en-US" sz="1400" dirty="0">
                  <a:solidFill>
                    <a:schemeClr val="bg2">
                      <a:lumMod val="50000"/>
                    </a:schemeClr>
                  </a:solidFill>
                  <a:latin typeface="Google Sans"/>
                  <a:cs typeface="Consolas" panose="020B0609020204030204" pitchFamily="49" charset="0"/>
                </a:rPr>
                <a:t>3.22</a:t>
              </a:r>
              <a:endParaRPr lang="en-US" sz="14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3BAD7A-1137-7A29-95AA-3734E0D186ED}"/>
                </a:ext>
              </a:extLst>
            </p:cNvPr>
            <p:cNvSpPr txBox="1"/>
            <p:nvPr/>
          </p:nvSpPr>
          <p:spPr>
            <a:xfrm>
              <a:off x="6715148" y="4425094"/>
              <a:ext cx="264208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i="0" dirty="0">
                  <a:solidFill>
                    <a:schemeClr val="bg2">
                      <a:lumMod val="75000"/>
                    </a:schemeClr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n-US" sz="1400" dirty="0" err="1">
                  <a:solidFill>
                    <a:schemeClr val="bg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x.speed</a:t>
              </a:r>
              <a:r>
                <a:rPr lang="en-US" sz="1400" dirty="0">
                  <a:solidFill>
                    <a:schemeClr val="bg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(x) &gt; </a:t>
              </a:r>
              <a:r>
                <a:rPr lang="en-US" sz="1400" dirty="0">
                  <a:solidFill>
                    <a:schemeClr val="bg2">
                      <a:lumMod val="75000"/>
                    </a:schemeClr>
                  </a:solidFill>
                  <a:latin typeface="Google Sans"/>
                  <a:cs typeface="Consolas" panose="020B0609020204030204" pitchFamily="49" charset="0"/>
                </a:rPr>
                <a:t>3.25</a:t>
              </a:r>
              <a:endParaRPr lang="en-US" sz="14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6CF4D7F-012F-C4D7-122B-914B5D72DFCA}"/>
                </a:ext>
              </a:extLst>
            </p:cNvPr>
            <p:cNvSpPr txBox="1"/>
            <p:nvPr/>
          </p:nvSpPr>
          <p:spPr>
            <a:xfrm>
              <a:off x="6359562" y="4866010"/>
              <a:ext cx="26420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n-US" sz="1400" dirty="0" err="1">
                  <a:solidFill>
                    <a:srgbClr val="2021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x.speed</a:t>
              </a:r>
              <a:r>
                <a:rPr lang="en-US" sz="1400" dirty="0">
                  <a:solidFill>
                    <a:srgbClr val="2021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(x) &gt; </a:t>
              </a:r>
              <a:r>
                <a:rPr lang="en-US" sz="1400" dirty="0">
                  <a:solidFill>
                    <a:srgbClr val="202124"/>
                  </a:solidFill>
                  <a:latin typeface="Google Sans"/>
                  <a:cs typeface="Consolas" panose="020B0609020204030204" pitchFamily="49" charset="0"/>
                </a:rPr>
                <a:t>3.15</a:t>
              </a:r>
              <a:endParaRPr lang="en-US" sz="14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97C1E6F-70BF-7C73-7DA5-7327142E076D}"/>
              </a:ext>
            </a:extLst>
          </p:cNvPr>
          <p:cNvGrpSpPr/>
          <p:nvPr/>
        </p:nvGrpSpPr>
        <p:grpSpPr>
          <a:xfrm>
            <a:off x="9946112" y="3582787"/>
            <a:ext cx="1954307" cy="1715925"/>
            <a:chOff x="9946112" y="3582787"/>
            <a:chExt cx="1954307" cy="171592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0527448-48BD-9BFC-2F9F-601D79A5EA1E}"/>
                </a:ext>
              </a:extLst>
            </p:cNvPr>
            <p:cNvGrpSpPr/>
            <p:nvPr/>
          </p:nvGrpSpPr>
          <p:grpSpPr>
            <a:xfrm>
              <a:off x="9999963" y="4775492"/>
              <a:ext cx="1496003" cy="523220"/>
              <a:chOff x="4080078" y="371058"/>
              <a:chExt cx="1496003" cy="523220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0A5C514-29C7-C912-631E-926038632539}"/>
                  </a:ext>
                </a:extLst>
              </p:cNvPr>
              <p:cNvSpPr txBox="1"/>
              <p:nvPr/>
            </p:nvSpPr>
            <p:spPr>
              <a:xfrm>
                <a:off x="4103227" y="371058"/>
                <a:ext cx="147285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e -&gt; t</a:t>
                </a:r>
                <a:endParaRPr lang="en-US" sz="2800" dirty="0"/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92348146-8F37-CBBD-CB07-8E7A02EF9639}"/>
                  </a:ext>
                </a:extLst>
              </p:cNvPr>
              <p:cNvSpPr/>
              <p:nvPr/>
            </p:nvSpPr>
            <p:spPr>
              <a:xfrm>
                <a:off x="4080078" y="439853"/>
                <a:ext cx="1391831" cy="440727"/>
              </a:xfrm>
              <a:prstGeom prst="roundRect">
                <a:avLst/>
              </a:prstGeom>
              <a:noFill/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DF7FC30-C319-722A-2990-2D0FB39E029B}"/>
                </a:ext>
              </a:extLst>
            </p:cNvPr>
            <p:cNvSpPr txBox="1"/>
            <p:nvPr/>
          </p:nvSpPr>
          <p:spPr>
            <a:xfrm>
              <a:off x="9946112" y="3582787"/>
              <a:ext cx="195430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Randomly returns functions from entities to truth values.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9768930-8E19-B7FB-9CBE-34FE567893BC}"/>
              </a:ext>
            </a:extLst>
          </p:cNvPr>
          <p:cNvGrpSpPr/>
          <p:nvPr/>
        </p:nvGrpSpPr>
        <p:grpSpPr>
          <a:xfrm>
            <a:off x="4094054" y="2703092"/>
            <a:ext cx="3586550" cy="885060"/>
            <a:chOff x="6359562" y="4459819"/>
            <a:chExt cx="3586550" cy="88506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25C1CCF-C4AD-9CD1-DE85-7915EA4152DF}"/>
                </a:ext>
              </a:extLst>
            </p:cNvPr>
            <p:cNvSpPr txBox="1"/>
            <p:nvPr/>
          </p:nvSpPr>
          <p:spPr>
            <a:xfrm>
              <a:off x="7045924" y="5037102"/>
              <a:ext cx="264208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speed(m) &gt; </a:t>
              </a:r>
              <a:r>
                <a:rPr lang="en-US" sz="1400" dirty="0">
                  <a:solidFill>
                    <a:schemeClr val="bg2">
                      <a:lumMod val="75000"/>
                    </a:schemeClr>
                  </a:solidFill>
                  <a:latin typeface="Google Sans"/>
                  <a:cs typeface="Consolas" panose="020B0609020204030204" pitchFamily="49" charset="0"/>
                </a:rPr>
                <a:t>2.91</a:t>
              </a:r>
              <a:endParaRPr lang="en-US" sz="14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6EC5B05-F651-9C23-E1A0-B5D140C22593}"/>
                </a:ext>
              </a:extLst>
            </p:cNvPr>
            <p:cNvSpPr txBox="1"/>
            <p:nvPr/>
          </p:nvSpPr>
          <p:spPr>
            <a:xfrm>
              <a:off x="7304027" y="4668154"/>
              <a:ext cx="26420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2">
                      <a:lumMod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speed(m) &gt; </a:t>
              </a:r>
              <a:r>
                <a:rPr lang="en-US" sz="1400" dirty="0">
                  <a:solidFill>
                    <a:schemeClr val="bg2">
                      <a:lumMod val="50000"/>
                    </a:schemeClr>
                  </a:solidFill>
                  <a:latin typeface="Google Sans"/>
                  <a:cs typeface="Consolas" panose="020B0609020204030204" pitchFamily="49" charset="0"/>
                </a:rPr>
                <a:t>3.22</a:t>
              </a:r>
              <a:endParaRPr lang="en-US" sz="14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BB000B3-0B1C-E56B-29F4-D3781DB4722C}"/>
                </a:ext>
              </a:extLst>
            </p:cNvPr>
            <p:cNvSpPr txBox="1"/>
            <p:nvPr/>
          </p:nvSpPr>
          <p:spPr>
            <a:xfrm>
              <a:off x="6715148" y="4459819"/>
              <a:ext cx="26420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speed(m) &gt; </a:t>
              </a:r>
              <a:r>
                <a:rPr lang="en-US" sz="1400" dirty="0">
                  <a:solidFill>
                    <a:schemeClr val="bg2">
                      <a:lumMod val="75000"/>
                    </a:schemeClr>
                  </a:solidFill>
                  <a:latin typeface="Google Sans"/>
                  <a:cs typeface="Consolas" panose="020B0609020204030204" pitchFamily="49" charset="0"/>
                </a:rPr>
                <a:t>3.25</a:t>
              </a:r>
              <a:endParaRPr lang="en-US" sz="14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2F6E1BD-F5ED-5A27-AE3E-AA7D1B1B391E}"/>
                </a:ext>
              </a:extLst>
            </p:cNvPr>
            <p:cNvSpPr txBox="1"/>
            <p:nvPr/>
          </p:nvSpPr>
          <p:spPr>
            <a:xfrm>
              <a:off x="6359562" y="4866010"/>
              <a:ext cx="26420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2021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speed(m) &gt; </a:t>
              </a:r>
              <a:r>
                <a:rPr lang="en-US" sz="1400" dirty="0">
                  <a:solidFill>
                    <a:srgbClr val="202124"/>
                  </a:solidFill>
                  <a:latin typeface="Google Sans"/>
                  <a:cs typeface="Consolas" panose="020B0609020204030204" pitchFamily="49" charset="0"/>
                </a:rPr>
                <a:t>3.15</a:t>
              </a:r>
              <a:endParaRPr lang="en-US" sz="14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022BB01-341C-88E3-B9DC-09FE50D9709E}"/>
              </a:ext>
            </a:extLst>
          </p:cNvPr>
          <p:cNvGrpSpPr/>
          <p:nvPr/>
        </p:nvGrpSpPr>
        <p:grpSpPr>
          <a:xfrm>
            <a:off x="7540830" y="2795760"/>
            <a:ext cx="2882761" cy="646331"/>
            <a:chOff x="7540830" y="2795760"/>
            <a:chExt cx="2882761" cy="646331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FB70FEA-89B3-B561-A671-3A563DDA50E8}"/>
                </a:ext>
              </a:extLst>
            </p:cNvPr>
            <p:cNvGrpSpPr/>
            <p:nvPr/>
          </p:nvGrpSpPr>
          <p:grpSpPr>
            <a:xfrm>
              <a:off x="7540830" y="2829768"/>
              <a:ext cx="1496002" cy="523220"/>
              <a:chOff x="4080079" y="371058"/>
              <a:chExt cx="1496002" cy="523220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24AB4E4-AE98-D3A2-9E85-0EEFAB341266}"/>
                  </a:ext>
                </a:extLst>
              </p:cNvPr>
              <p:cNvSpPr txBox="1"/>
              <p:nvPr/>
            </p:nvSpPr>
            <p:spPr>
              <a:xfrm>
                <a:off x="4103227" y="371058"/>
                <a:ext cx="147285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t</a:t>
                </a:r>
                <a:endParaRPr lang="en-US" sz="2800" dirty="0"/>
              </a:p>
            </p:txBody>
          </p:sp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A812C8F2-63B4-2122-DB28-63837A07256C}"/>
                  </a:ext>
                </a:extLst>
              </p:cNvPr>
              <p:cNvSpPr/>
              <p:nvPr/>
            </p:nvSpPr>
            <p:spPr>
              <a:xfrm>
                <a:off x="4080079" y="439853"/>
                <a:ext cx="395946" cy="440727"/>
              </a:xfrm>
              <a:prstGeom prst="roundRect">
                <a:avLst/>
              </a:prstGeom>
              <a:noFill/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C778F9E-6E2B-0E6A-B24E-C7CCA1496ACE}"/>
                </a:ext>
              </a:extLst>
            </p:cNvPr>
            <p:cNvSpPr txBox="1"/>
            <p:nvPr/>
          </p:nvSpPr>
          <p:spPr>
            <a:xfrm>
              <a:off x="8053309" y="2795760"/>
              <a:ext cx="23702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Randomly returns truth values.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5AD2844-2BE0-B8E7-A5F2-99690F49EA6D}"/>
              </a:ext>
            </a:extLst>
          </p:cNvPr>
          <p:cNvGrpSpPr/>
          <p:nvPr/>
        </p:nvGrpSpPr>
        <p:grpSpPr>
          <a:xfrm>
            <a:off x="5895373" y="1481559"/>
            <a:ext cx="922116" cy="1798816"/>
            <a:chOff x="5895373" y="1481559"/>
            <a:chExt cx="922116" cy="1798816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316863E2-8EF8-28C9-43C0-667803F55393}"/>
                </a:ext>
              </a:extLst>
            </p:cNvPr>
            <p:cNvCxnSpPr/>
            <p:nvPr/>
          </p:nvCxnSpPr>
          <p:spPr>
            <a:xfrm flipV="1">
              <a:off x="6296628" y="1481559"/>
              <a:ext cx="62934" cy="12215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6CBF6676-563F-F0D9-FB6E-223D220F4D7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96628" y="1481559"/>
              <a:ext cx="520861" cy="14298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AA77F6AE-E5B5-DB95-5E56-37D7CFB861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95373" y="1481559"/>
              <a:ext cx="308657" cy="16927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D5A87FFB-E8EF-2764-7656-8A2A6C56C5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34553" y="1481559"/>
              <a:ext cx="551442" cy="17988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D98B309-70C0-9238-A6AE-FA1F7C9A1A46}"/>
              </a:ext>
            </a:extLst>
          </p:cNvPr>
          <p:cNvGrpSpPr/>
          <p:nvPr/>
        </p:nvGrpSpPr>
        <p:grpSpPr>
          <a:xfrm>
            <a:off x="6033915" y="1481165"/>
            <a:ext cx="3181122" cy="3575658"/>
            <a:chOff x="3636367" y="-295283"/>
            <a:chExt cx="3181122" cy="3575658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2D530C82-2D6B-0FE7-7E7F-62AA4C78BC6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70729" y="-286737"/>
              <a:ext cx="2325899" cy="29898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D28B44E6-C92B-0B6E-44C7-B07C285F65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83734" y="-274645"/>
              <a:ext cx="2933755" cy="31860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2C0AD26D-D146-D56E-F6B1-AC1E97B6B41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69186" y="-295283"/>
              <a:ext cx="2126187" cy="34696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61D8345C-CE57-BD27-D323-591DA638D1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36367" y="-295283"/>
              <a:ext cx="2949628" cy="35756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326092B4-F994-FE7F-DD77-65789B6B7038}"/>
              </a:ext>
            </a:extLst>
          </p:cNvPr>
          <p:cNvSpPr txBox="1"/>
          <p:nvPr/>
        </p:nvSpPr>
        <p:spPr>
          <a:xfrm>
            <a:off x="3114453" y="4772195"/>
            <a:ext cx="4626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e</a:t>
            </a:r>
            <a:endParaRPr lang="en-US" sz="2800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63F8AFB-078E-6F46-9746-5A9BEA319E31}"/>
              </a:ext>
            </a:extLst>
          </p:cNvPr>
          <p:cNvGrpSpPr/>
          <p:nvPr/>
        </p:nvGrpSpPr>
        <p:grpSpPr>
          <a:xfrm>
            <a:off x="1061313" y="4679702"/>
            <a:ext cx="3492768" cy="646331"/>
            <a:chOff x="1061313" y="4679702"/>
            <a:chExt cx="3492768" cy="646331"/>
          </a:xfrm>
        </p:grpSpPr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A3639FD2-A9DD-FF2C-1BD0-60855A001EB3}"/>
                </a:ext>
              </a:extLst>
            </p:cNvPr>
            <p:cNvSpPr/>
            <p:nvPr/>
          </p:nvSpPr>
          <p:spPr>
            <a:xfrm>
              <a:off x="4158135" y="4852347"/>
              <a:ext cx="395946" cy="440727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2FDC6584-A4C3-655D-6188-28F54E709E46}"/>
                </a:ext>
              </a:extLst>
            </p:cNvPr>
            <p:cNvGrpSpPr/>
            <p:nvPr/>
          </p:nvGrpSpPr>
          <p:grpSpPr>
            <a:xfrm>
              <a:off x="1061313" y="4679702"/>
              <a:ext cx="2438771" cy="646331"/>
              <a:chOff x="1057121" y="4691464"/>
              <a:chExt cx="2438771" cy="646331"/>
            </a:xfrm>
          </p:grpSpPr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89784D36-6687-98A3-2293-EFA824547E80}"/>
                  </a:ext>
                </a:extLst>
              </p:cNvPr>
              <p:cNvSpPr/>
              <p:nvPr/>
            </p:nvSpPr>
            <p:spPr>
              <a:xfrm>
                <a:off x="3099946" y="4836459"/>
                <a:ext cx="395946" cy="440727"/>
              </a:xfrm>
              <a:prstGeom prst="roundRect">
                <a:avLst/>
              </a:prstGeom>
              <a:noFill/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FEC298E-B470-8310-3875-74C07EED3981}"/>
                  </a:ext>
                </a:extLst>
              </p:cNvPr>
              <p:cNvSpPr txBox="1"/>
              <p:nvPr/>
            </p:nvSpPr>
            <p:spPr>
              <a:xfrm>
                <a:off x="1057121" y="4691464"/>
                <a:ext cx="23702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Helvetica" pitchFamily="2" charset="0"/>
                  </a:rPr>
                  <a:t>Deterministically returns 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m</a:t>
                </a:r>
                <a:r>
                  <a:rPr lang="en-US" dirty="0">
                    <a:latin typeface="Helvetica" pitchFamily="2" charset="0"/>
                  </a:rPr>
                  <a:t>.</a:t>
                </a:r>
              </a:p>
            </p:txBody>
          </p:sp>
        </p:grpSp>
      </p:grp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B9E427E-6042-1A15-7248-9D9E08E8D379}"/>
              </a:ext>
            </a:extLst>
          </p:cNvPr>
          <p:cNvCxnSpPr/>
          <p:nvPr/>
        </p:nvCxnSpPr>
        <p:spPr>
          <a:xfrm>
            <a:off x="4367682" y="4380752"/>
            <a:ext cx="0" cy="57005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21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9E6DC-DB73-718C-58BE-7E3A7233F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465CD447-CBB5-9CC2-6A21-FF4D254EE0DA}"/>
              </a:ext>
            </a:extLst>
          </p:cNvPr>
          <p:cNvGrpSpPr/>
          <p:nvPr/>
        </p:nvGrpSpPr>
        <p:grpSpPr>
          <a:xfrm>
            <a:off x="3329110" y="574789"/>
            <a:ext cx="2486474" cy="2120542"/>
            <a:chOff x="3329110" y="574789"/>
            <a:chExt cx="2486474" cy="212054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5D8D4C9-F48A-8167-D5D1-872D89B0ED6B}"/>
                </a:ext>
              </a:extLst>
            </p:cNvPr>
            <p:cNvCxnSpPr>
              <a:cxnSpLocks/>
              <a:stCxn id="22" idx="2"/>
              <a:endCxn id="4" idx="0"/>
            </p:cNvCxnSpPr>
            <p:nvPr/>
          </p:nvCxnSpPr>
          <p:spPr>
            <a:xfrm>
              <a:off x="4572347" y="1775118"/>
              <a:ext cx="562268" cy="92021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79DC4B8-0977-A055-62F5-8EC823461E75}"/>
                </a:ext>
              </a:extLst>
            </p:cNvPr>
            <p:cNvSpPr txBox="1"/>
            <p:nvPr/>
          </p:nvSpPr>
          <p:spPr>
            <a:xfrm>
              <a:off x="3329110" y="574789"/>
              <a:ext cx="2486474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Extract core semantic value type 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a</a:t>
              </a:r>
              <a:r>
                <a:rPr lang="en-US" dirty="0">
                  <a:latin typeface="Helvetica" pitchFamily="2" charset="0"/>
                </a:rPr>
                <a:t> from probabilistic program by sampling from it.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5CD2655-B68E-8265-06F5-81593DF1CD78}"/>
              </a:ext>
            </a:extLst>
          </p:cNvPr>
          <p:cNvGrpSpPr/>
          <p:nvPr/>
        </p:nvGrpSpPr>
        <p:grpSpPr>
          <a:xfrm>
            <a:off x="6518186" y="574789"/>
            <a:ext cx="3037294" cy="2011749"/>
            <a:chOff x="3329110" y="574789"/>
            <a:chExt cx="3037294" cy="2011749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43FC7F0-2056-ABCB-E8E8-C48ABD87DC2A}"/>
                </a:ext>
              </a:extLst>
            </p:cNvPr>
            <p:cNvCxnSpPr>
              <a:cxnSpLocks/>
              <a:endCxn id="3" idx="0"/>
            </p:cNvCxnSpPr>
            <p:nvPr/>
          </p:nvCxnSpPr>
          <p:spPr>
            <a:xfrm flipH="1">
              <a:off x="3524520" y="1775118"/>
              <a:ext cx="652460" cy="8114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E9B1B79-0A48-A7BC-3B7A-8115F00DE9D1}"/>
                </a:ext>
              </a:extLst>
            </p:cNvPr>
            <p:cNvSpPr txBox="1"/>
            <p:nvPr/>
          </p:nvSpPr>
          <p:spPr>
            <a:xfrm>
              <a:off x="3329110" y="574789"/>
              <a:ext cx="3037294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Feed extracted value of type 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a </a:t>
              </a:r>
              <a:r>
                <a:rPr lang="en-US" dirty="0">
                  <a:latin typeface="Helvetica" pitchFamily="2" charset="0"/>
                </a:rPr>
                <a:t>to this to get probabilistic program returning 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b</a:t>
              </a:r>
              <a:r>
                <a:rPr lang="en-US" dirty="0">
                  <a:latin typeface="Helvetica" pitchFamily="2" charset="0"/>
                </a:rPr>
                <a:t>.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89189CC-662E-8C0D-B5CB-11C38FC96C5B}"/>
              </a:ext>
            </a:extLst>
          </p:cNvPr>
          <p:cNvGrpSpPr/>
          <p:nvPr/>
        </p:nvGrpSpPr>
        <p:grpSpPr>
          <a:xfrm>
            <a:off x="2913709" y="2586538"/>
            <a:ext cx="7599774" cy="584775"/>
            <a:chOff x="2356493" y="2202585"/>
            <a:chExt cx="7599774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91DBA00-1577-8CD7-B690-8C97E0A231A2}"/>
                </a:ext>
              </a:extLst>
            </p:cNvPr>
            <p:cNvSpPr txBox="1"/>
            <p:nvPr/>
          </p:nvSpPr>
          <p:spPr>
            <a:xfrm>
              <a:off x="2356493" y="2202585"/>
              <a:ext cx="759977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 (&gt;&gt;=) : a</a:t>
              </a:r>
              <a:r>
                <a:rPr lang="en-US" sz="3200" dirty="0">
                  <a:latin typeface="Helvetica" pitchFamily="2" charset="0"/>
                </a:rPr>
                <a:t>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</a:rPr>
                <a:t> (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a</a:t>
              </a:r>
              <a:r>
                <a:rPr lang="en-US" sz="3200" dirty="0">
                  <a:latin typeface="Helvetica" pitchFamily="2" charset="0"/>
                </a:rPr>
                <a:t>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</a:rPr>
                <a:t> 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b</a:t>
              </a:r>
              <a:r>
                <a:rPr lang="en-US" sz="3200" dirty="0">
                  <a:latin typeface="Helvetica" pitchFamily="2" charset="0"/>
                  <a:cs typeface="Consolas" panose="020B0609020204030204" pitchFamily="49" charset="0"/>
                </a:rPr>
                <a:t> </a:t>
              </a:r>
              <a:r>
                <a:rPr lang="en-US" sz="3200" dirty="0">
                  <a:latin typeface="Helvetica" pitchFamily="2" charset="0"/>
                </a:rPr>
                <a:t>)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</a:rPr>
                <a:t> </a:t>
              </a:r>
              <a:r>
                <a:rPr lang="en-US" sz="3200" b="1" dirty="0">
                  <a:latin typeface="Helvetica" pitchFamily="2" charset="0"/>
                </a:rPr>
                <a:t>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b</a:t>
              </a:r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C84AB3E3-2770-058E-AF20-DF31454764C5}"/>
                </a:ext>
              </a:extLst>
            </p:cNvPr>
            <p:cNvSpPr/>
            <p:nvPr/>
          </p:nvSpPr>
          <p:spPr>
            <a:xfrm>
              <a:off x="4391673" y="2311378"/>
              <a:ext cx="371451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1BFA3FE5-FB02-E832-BE5F-9BEA9528E1C4}"/>
                </a:ext>
              </a:extLst>
            </p:cNvPr>
            <p:cNvSpPr/>
            <p:nvPr/>
          </p:nvSpPr>
          <p:spPr>
            <a:xfrm>
              <a:off x="6412479" y="2267055"/>
              <a:ext cx="383186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3B216568-83EB-11AC-1DA2-1C786072AE69}"/>
                </a:ext>
              </a:extLst>
            </p:cNvPr>
            <p:cNvSpPr/>
            <p:nvPr/>
          </p:nvSpPr>
          <p:spPr>
            <a:xfrm>
              <a:off x="7658009" y="2267055"/>
              <a:ext cx="383186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B9BB43E9-BD2F-5674-A73E-0186ED80F57B}"/>
              </a:ext>
            </a:extLst>
          </p:cNvPr>
          <p:cNvSpPr txBox="1"/>
          <p:nvPr/>
        </p:nvSpPr>
        <p:spPr>
          <a:xfrm>
            <a:off x="9140124" y="2554258"/>
            <a:ext cx="275853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New probabilistic program returning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dirty="0">
                <a:latin typeface="Helvetica" pitchFamily="2" charset="0"/>
                <a:cs typeface="Consolas" panose="020B0609020204030204" pitchFamily="49" charset="0"/>
              </a:rPr>
              <a:t>.</a:t>
            </a:r>
            <a:endParaRPr lang="en-US" dirty="0">
              <a:latin typeface="Helvetica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E70BB7-9117-1B71-53B4-7F8C01900E02}"/>
              </a:ext>
            </a:extLst>
          </p:cNvPr>
          <p:cNvGrpSpPr/>
          <p:nvPr/>
        </p:nvGrpSpPr>
        <p:grpSpPr>
          <a:xfrm>
            <a:off x="1010878" y="3344464"/>
            <a:ext cx="10444175" cy="616019"/>
            <a:chOff x="1009201" y="2557490"/>
            <a:chExt cx="10444175" cy="61601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408AAF7-27F4-B80A-D8B3-51EA539B7E3D}"/>
                </a:ext>
              </a:extLst>
            </p:cNvPr>
            <p:cNvSpPr txBox="1"/>
            <p:nvPr/>
          </p:nvSpPr>
          <p:spPr>
            <a:xfrm>
              <a:off x="1009201" y="2557490"/>
              <a:ext cx="1044417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[[A B]] := [[A]] &gt;&gt;= </a:t>
              </a:r>
              <a:r>
                <a:rPr lang="el-GR" sz="32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n-US" sz="32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x [[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B]] &gt;&gt;= </a:t>
              </a:r>
              <a:r>
                <a:rPr lang="el-GR" sz="32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n-US" sz="3200" dirty="0">
                  <a:solidFill>
                    <a:srgbClr val="2021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y Appl x y</a:t>
              </a:r>
              <a:endParaRPr lang="en-US" sz="3200" dirty="0"/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3B1A64B0-C318-629E-78D6-E2D3B9FD9099}"/>
                </a:ext>
              </a:extLst>
            </p:cNvPr>
            <p:cNvSpPr/>
            <p:nvPr/>
          </p:nvSpPr>
          <p:spPr>
            <a:xfrm>
              <a:off x="9279631" y="2588734"/>
              <a:ext cx="2051984" cy="584775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BEE310E-D309-C77A-1235-4B85104081EF}"/>
              </a:ext>
            </a:extLst>
          </p:cNvPr>
          <p:cNvSpPr txBox="1"/>
          <p:nvPr/>
        </p:nvSpPr>
        <p:spPr>
          <a:xfrm>
            <a:off x="3111120" y="4303766"/>
            <a:ext cx="248647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Sample from [[A]] and call the result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x.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E884B5-E15C-85F5-1F06-61401136E9B9}"/>
              </a:ext>
            </a:extLst>
          </p:cNvPr>
          <p:cNvSpPr txBox="1"/>
          <p:nvPr/>
        </p:nvSpPr>
        <p:spPr>
          <a:xfrm>
            <a:off x="5920344" y="4303766"/>
            <a:ext cx="248647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Sample from [[B]] and call the result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y.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3287A7-6DE4-4DBA-A383-16878296FBA9}"/>
              </a:ext>
            </a:extLst>
          </p:cNvPr>
          <p:cNvSpPr txBox="1"/>
          <p:nvPr/>
        </p:nvSpPr>
        <p:spPr>
          <a:xfrm>
            <a:off x="9064063" y="4303766"/>
            <a:ext cx="248647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Apply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y </a:t>
            </a:r>
            <a:r>
              <a:rPr lang="en-US" dirty="0">
                <a:latin typeface="Helvetica" pitchFamily="2" charset="0"/>
                <a:cs typeface="Consolas" panose="020B0609020204030204" pitchFamily="49" charset="0"/>
              </a:rPr>
              <a:t>to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x </a:t>
            </a:r>
            <a:r>
              <a:rPr lang="en-US" dirty="0">
                <a:latin typeface="Helvetica" pitchFamily="2" charset="0"/>
                <a:cs typeface="Consolas" panose="020B0609020204030204" pitchFamily="49" charset="0"/>
              </a:rPr>
              <a:t>and return the result.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90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15" grpId="0" animBg="1"/>
      <p:bldP spid="16" grpId="0" animBg="1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23D33-FDB4-7CC6-3CF8-6570A1001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7A8C6AE5-3E14-EF9A-2562-E2D411E7B040}"/>
              </a:ext>
            </a:extLst>
          </p:cNvPr>
          <p:cNvGrpSpPr/>
          <p:nvPr/>
        </p:nvGrpSpPr>
        <p:grpSpPr>
          <a:xfrm>
            <a:off x="2775995" y="1201485"/>
            <a:ext cx="6944810" cy="1611519"/>
            <a:chOff x="520861" y="254642"/>
            <a:chExt cx="6944810" cy="1611519"/>
          </a:xfrm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6ACACE9C-3240-7664-C214-2C956D9DAACF}"/>
                </a:ext>
              </a:extLst>
            </p:cNvPr>
            <p:cNvSpPr/>
            <p:nvPr/>
          </p:nvSpPr>
          <p:spPr>
            <a:xfrm>
              <a:off x="520861" y="254642"/>
              <a:ext cx="6944810" cy="161151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13A6A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AFD2E02-A8A0-69A8-BE98-D7DE080A0480}"/>
                </a:ext>
              </a:extLst>
            </p:cNvPr>
            <p:cNvSpPr txBox="1"/>
            <p:nvPr/>
          </p:nvSpPr>
          <p:spPr>
            <a:xfrm>
              <a:off x="658385" y="305154"/>
              <a:ext cx="63788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  <a:latin typeface="Helvetica" pitchFamily="2" charset="0"/>
                </a:rPr>
                <a:t>Composition Rule: State-Sensitive Function Application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0AE208C-E7B9-62B3-B089-A16F1D2A0ED6}"/>
                </a:ext>
              </a:extLst>
            </p:cNvPr>
            <p:cNvSpPr txBox="1"/>
            <p:nvPr/>
          </p:nvSpPr>
          <p:spPr>
            <a:xfrm>
              <a:off x="864982" y="752723"/>
              <a:ext cx="552563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[[X Y]]</a:t>
              </a:r>
              <a:r>
                <a:rPr lang="en-US" sz="1800" dirty="0">
                  <a:solidFill>
                    <a:srgbClr val="7030A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= </a:t>
              </a:r>
              <a:r>
                <a:rPr lang="en-US" sz="18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n-US" sz="1800" dirty="0" err="1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.&lt;Appl </a:t>
              </a:r>
              <a:r>
                <a:rPr lang="en-US" sz="1800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800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B, </a:t>
              </a:r>
              <a:r>
                <a:rPr lang="en-US" sz="18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s’’</a:t>
              </a:r>
              <a:r>
                <a:rPr lang="en-US" sz="1800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           where &lt;</a:t>
              </a:r>
              <a:r>
                <a:rPr lang="en-US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A, 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s’</a:t>
              </a:r>
              <a:r>
                <a:rPr lang="en-US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:= (</a:t>
              </a:r>
              <a:r>
                <a:rPr lang="en-US" sz="1800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[[X]]</a:t>
              </a:r>
              <a:r>
                <a:rPr lang="en-US" sz="1800" dirty="0">
                  <a:solidFill>
                    <a:srgbClr val="7030A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8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)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                 &lt;</a:t>
              </a:r>
              <a:r>
                <a:rPr lang="en-US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B, 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s’’</a:t>
              </a:r>
              <a:r>
                <a:rPr lang="en-US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:= (</a:t>
              </a:r>
              <a:r>
                <a:rPr lang="en-US" sz="1800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[[Y]]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8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s’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) </a:t>
              </a:r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42E8C9E-00A6-477A-F7E6-C3A44B4AED4E}"/>
              </a:ext>
            </a:extLst>
          </p:cNvPr>
          <p:cNvGrpSpPr/>
          <p:nvPr/>
        </p:nvGrpSpPr>
        <p:grpSpPr>
          <a:xfrm>
            <a:off x="2775995" y="3994484"/>
            <a:ext cx="6944810" cy="1611519"/>
            <a:chOff x="2775995" y="3994484"/>
            <a:chExt cx="6944810" cy="1611519"/>
          </a:xfrm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2964B32F-5E1C-387B-E363-DF7E8187FB21}"/>
                </a:ext>
              </a:extLst>
            </p:cNvPr>
            <p:cNvSpPr/>
            <p:nvPr/>
          </p:nvSpPr>
          <p:spPr>
            <a:xfrm>
              <a:off x="4379091" y="4492565"/>
              <a:ext cx="1153608" cy="351081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FB3136C-09E6-9DF1-2B52-0E7C9D9B21F3}"/>
                </a:ext>
              </a:extLst>
            </p:cNvPr>
            <p:cNvGrpSpPr/>
            <p:nvPr/>
          </p:nvGrpSpPr>
          <p:grpSpPr>
            <a:xfrm>
              <a:off x="2775995" y="3994484"/>
              <a:ext cx="6944810" cy="1611519"/>
              <a:chOff x="520861" y="254642"/>
              <a:chExt cx="6944810" cy="1611519"/>
            </a:xfrm>
          </p:grpSpPr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0CCDDE6B-6660-CB60-287E-099836409CA2}"/>
                  </a:ext>
                </a:extLst>
              </p:cNvPr>
              <p:cNvSpPr/>
              <p:nvPr/>
            </p:nvSpPr>
            <p:spPr>
              <a:xfrm>
                <a:off x="520861" y="254642"/>
                <a:ext cx="6944810" cy="161151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13A6A"/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D0DC102-8AF3-8B50-A901-EA8ABA33E4B6}"/>
                  </a:ext>
                </a:extLst>
              </p:cNvPr>
              <p:cNvSpPr txBox="1"/>
              <p:nvPr/>
            </p:nvSpPr>
            <p:spPr>
              <a:xfrm>
                <a:off x="658385" y="305154"/>
                <a:ext cx="63788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7030A0"/>
                    </a:solidFill>
                    <a:latin typeface="Helvetica" pitchFamily="2" charset="0"/>
                  </a:rPr>
                  <a:t>Composition Rule: Probabilistic Function Application 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DA4DB0F-99EA-8BD8-CF27-31612330E552}"/>
                  </a:ext>
                </a:extLst>
              </p:cNvPr>
              <p:cNvSpPr txBox="1"/>
              <p:nvPr/>
            </p:nvSpPr>
            <p:spPr>
              <a:xfrm>
                <a:off x="864982" y="752723"/>
                <a:ext cx="5525635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chemeClr val="accent6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[[X Y]]</a:t>
                </a:r>
                <a:r>
                  <a:rPr lang="en-US" sz="1800" dirty="0">
                    <a:solidFill>
                      <a:srgbClr val="7030A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1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= Appl </a:t>
                </a:r>
                <a:r>
                  <a:rPr lang="en-US" sz="1800" dirty="0">
                    <a:solidFill>
                      <a:srgbClr val="113A6A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A</a:t>
                </a:r>
                <a:r>
                  <a:rPr lang="en-US" sz="1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1800" dirty="0">
                    <a:solidFill>
                      <a:srgbClr val="113A6A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B</a:t>
                </a:r>
                <a:endParaRPr 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           where </a:t>
                </a:r>
                <a:r>
                  <a:rPr lang="en-US" dirty="0">
                    <a:solidFill>
                      <a:srgbClr val="113A6A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A ~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1800" dirty="0">
                    <a:solidFill>
                      <a:schemeClr val="accent6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[[X]]</a:t>
                </a:r>
                <a:endParaRPr lang="en-US" sz="18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                 </a:t>
                </a:r>
                <a:r>
                  <a:rPr lang="en-US" dirty="0">
                    <a:solidFill>
                      <a:srgbClr val="113A6A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B ~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1800" dirty="0">
                    <a:solidFill>
                      <a:schemeClr val="accent6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[[Y]]</a:t>
                </a:r>
                <a:r>
                  <a:rPr lang="en-US" sz="1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130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sheet of paper with black and white text&#10;&#10;Description automatically generated">
            <a:extLst>
              <a:ext uri="{FF2B5EF4-FFF2-40B4-BE49-F238E27FC236}">
                <a16:creationId xmlns:a16="http://schemas.microsoft.com/office/drawing/2014/main" id="{63A9ED82-C50D-85A0-945C-895D42F2E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83191"/>
            <a:ext cx="7772400" cy="609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475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878AF-0888-4232-98A2-50F87ADE7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2BFB3AF-E43E-99CF-40A5-CFB8E90E304B}"/>
              </a:ext>
            </a:extLst>
          </p:cNvPr>
          <p:cNvGrpSpPr/>
          <p:nvPr/>
        </p:nvGrpSpPr>
        <p:grpSpPr>
          <a:xfrm>
            <a:off x="1447800" y="1597731"/>
            <a:ext cx="9455552" cy="1538882"/>
            <a:chOff x="1447800" y="973017"/>
            <a:chExt cx="9455552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56E87CE-6C2B-BC92-A6E3-0CE467ECA334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Challenge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0D1CAE8-024A-BFFD-6F38-ECEA5ABAF924}"/>
                </a:ext>
              </a:extLst>
            </p:cNvPr>
            <p:cNvSpPr txBox="1"/>
            <p:nvPr/>
          </p:nvSpPr>
          <p:spPr>
            <a:xfrm>
              <a:off x="1447800" y="1557792"/>
              <a:ext cx="9455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This approach doesn’t allow us to capture how contexts modulate uncertainty about a parameter.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87D3FA9-EB5A-B3B0-D30D-BCE2F7874055}"/>
              </a:ext>
            </a:extLst>
          </p:cNvPr>
          <p:cNvGrpSpPr/>
          <p:nvPr/>
        </p:nvGrpSpPr>
        <p:grpSpPr>
          <a:xfrm>
            <a:off x="1447800" y="3721387"/>
            <a:ext cx="9455552" cy="1538882"/>
            <a:chOff x="1447800" y="2727343"/>
            <a:chExt cx="9455552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4E0A22-CFF1-9849-4AAF-EF38AA9616D1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Example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33F4B29-1A3A-7A92-DAFB-DFCE5DE1A0B4}"/>
                </a:ext>
              </a:extLst>
            </p:cNvPr>
            <p:cNvSpPr txBox="1"/>
            <p:nvPr/>
          </p:nvSpPr>
          <p:spPr>
            <a:xfrm>
              <a:off x="1447800" y="3312118"/>
              <a:ext cx="9455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If we are talking about elite marathoners, </a:t>
              </a:r>
              <a:r>
                <a:rPr lang="el-GR" sz="2800" b="0" i="0" dirty="0">
                  <a:solidFill>
                    <a:srgbClr val="202124"/>
                  </a:solidFill>
                  <a:effectLst/>
                  <a:latin typeface="Google Sans"/>
                </a:rPr>
                <a:t>θ</a:t>
              </a:r>
              <a:r>
                <a:rPr lang="en-US" sz="2800" dirty="0">
                  <a:latin typeface="Helvetica" pitchFamily="2" charset="0"/>
                </a:rPr>
                <a:t> will have a very different distribution than if we are talking about novices.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04909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64EFB-9CBB-937C-90CA-3DCA4F1DE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2D5E866-2642-CC2A-735E-0412580CCB79}"/>
              </a:ext>
            </a:extLst>
          </p:cNvPr>
          <p:cNvGrpSpPr/>
          <p:nvPr/>
        </p:nvGrpSpPr>
        <p:grpSpPr>
          <a:xfrm>
            <a:off x="1447800" y="1597731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8345029-6424-40AB-C24E-B6F1E0DDBFA5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Assumption #1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967E9A5-45C2-8591-0B28-425D53B5723E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Common grounds are probability distributions on contexts. (Think of contexts as possible worlds for now.)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D7C4FEA-4302-64D1-306A-BA92E6942A3F}"/>
              </a:ext>
            </a:extLst>
          </p:cNvPr>
          <p:cNvSpPr txBox="1"/>
          <p:nvPr/>
        </p:nvSpPr>
        <p:spPr>
          <a:xfrm>
            <a:off x="5876693" y="6428028"/>
            <a:ext cx="612201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latin typeface="Helvetica" pitchFamily="2" charset="0"/>
              </a:rPr>
              <a:t>Stalnaker 1978 </a:t>
            </a:r>
            <a:r>
              <a:rPr lang="en-US" sz="1100" i="1" dirty="0">
                <a:latin typeface="Helvetica" pitchFamily="2" charset="0"/>
              </a:rPr>
              <a:t>et seq</a:t>
            </a:r>
            <a:r>
              <a:rPr lang="en-US" sz="1100" dirty="0">
                <a:latin typeface="Helvetica" pitchFamily="2" charset="0"/>
              </a:rPr>
              <a:t>, see Lassiter 2011, Bergen et al. 2012, 2016, Lassiter &amp; Goodman 2013, </a:t>
            </a:r>
            <a:r>
              <a:rPr lang="en-US" sz="1100" i="1" dirty="0" err="1">
                <a:latin typeface="Helvetica" pitchFamily="2" charset="0"/>
              </a:rPr>
              <a:t>i.a.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25973157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EB5C2D36-94A4-C051-8599-D3696E3DA6F8}"/>
              </a:ext>
            </a:extLst>
          </p:cNvPr>
          <p:cNvGrpSpPr/>
          <p:nvPr/>
        </p:nvGrpSpPr>
        <p:grpSpPr>
          <a:xfrm>
            <a:off x="984616" y="2220109"/>
            <a:ext cx="3832711" cy="2783510"/>
            <a:chOff x="984616" y="2220109"/>
            <a:chExt cx="3832711" cy="2783510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8905B905-A19F-AA4E-389D-AA0F5392F2A7}"/>
                </a:ext>
              </a:extLst>
            </p:cNvPr>
            <p:cNvSpPr/>
            <p:nvPr/>
          </p:nvSpPr>
          <p:spPr>
            <a:xfrm>
              <a:off x="984616" y="2220109"/>
              <a:ext cx="3832711" cy="2783510"/>
            </a:xfrm>
            <a:custGeom>
              <a:avLst/>
              <a:gdLst>
                <a:gd name="connsiteX0" fmla="*/ 1435200 w 4746814"/>
                <a:gd name="connsiteY0" fmla="*/ 384071 h 3447378"/>
                <a:gd name="connsiteX1" fmla="*/ 2817951 w 4746814"/>
                <a:gd name="connsiteY1" fmla="*/ 172198 h 3447378"/>
                <a:gd name="connsiteX2" fmla="*/ 3498175 w 4746814"/>
                <a:gd name="connsiteY2" fmla="*/ 885876 h 3447378"/>
                <a:gd name="connsiteX3" fmla="*/ 4356819 w 4746814"/>
                <a:gd name="connsiteY3" fmla="*/ 1041993 h 3447378"/>
                <a:gd name="connsiteX4" fmla="*/ 4724809 w 4746814"/>
                <a:gd name="connsiteY4" fmla="*/ 2023300 h 3447378"/>
                <a:gd name="connsiteX5" fmla="*/ 3754653 w 4746814"/>
                <a:gd name="connsiteY5" fmla="*/ 2290930 h 3447378"/>
                <a:gd name="connsiteX6" fmla="*/ 3732351 w 4746814"/>
                <a:gd name="connsiteY6" fmla="*/ 2826188 h 3447378"/>
                <a:gd name="connsiteX7" fmla="*/ 3308604 w 4746814"/>
                <a:gd name="connsiteY7" fmla="*/ 3216481 h 3447378"/>
                <a:gd name="connsiteX8" fmla="*/ 2037365 w 4746814"/>
                <a:gd name="connsiteY8" fmla="*/ 3428354 h 3447378"/>
                <a:gd name="connsiteX9" fmla="*/ 1780887 w 4746814"/>
                <a:gd name="connsiteY9" fmla="*/ 2736978 h 3447378"/>
                <a:gd name="connsiteX10" fmla="*/ 1156419 w 4746814"/>
                <a:gd name="connsiteY10" fmla="*/ 2447047 h 3447378"/>
                <a:gd name="connsiteX11" fmla="*/ 543102 w 4746814"/>
                <a:gd name="connsiteY11" fmla="*/ 2893095 h 3447378"/>
                <a:gd name="connsiteX12" fmla="*/ 197414 w 4746814"/>
                <a:gd name="connsiteY12" fmla="*/ 2235173 h 3447378"/>
                <a:gd name="connsiteX13" fmla="*/ 375834 w 4746814"/>
                <a:gd name="connsiteY13" fmla="*/ 1343076 h 3447378"/>
                <a:gd name="connsiteX14" fmla="*/ 7843 w 4746814"/>
                <a:gd name="connsiteY14" fmla="*/ 696305 h 3447378"/>
                <a:gd name="connsiteX15" fmla="*/ 788429 w 4746814"/>
                <a:gd name="connsiteY15" fmla="*/ 4930 h 3447378"/>
                <a:gd name="connsiteX16" fmla="*/ 1435200 w 4746814"/>
                <a:gd name="connsiteY16" fmla="*/ 384071 h 344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46814" h="3447378">
                  <a:moveTo>
                    <a:pt x="1435200" y="384071"/>
                  </a:moveTo>
                  <a:cubicBezTo>
                    <a:pt x="1773454" y="411949"/>
                    <a:pt x="2474122" y="88564"/>
                    <a:pt x="2817951" y="172198"/>
                  </a:cubicBezTo>
                  <a:cubicBezTo>
                    <a:pt x="3161780" y="255832"/>
                    <a:pt x="3241697" y="740910"/>
                    <a:pt x="3498175" y="885876"/>
                  </a:cubicBezTo>
                  <a:cubicBezTo>
                    <a:pt x="3754653" y="1030842"/>
                    <a:pt x="4152380" y="852422"/>
                    <a:pt x="4356819" y="1041993"/>
                  </a:cubicBezTo>
                  <a:cubicBezTo>
                    <a:pt x="4561258" y="1231564"/>
                    <a:pt x="4825170" y="1815144"/>
                    <a:pt x="4724809" y="2023300"/>
                  </a:cubicBezTo>
                  <a:cubicBezTo>
                    <a:pt x="4624448" y="2231456"/>
                    <a:pt x="3920063" y="2157115"/>
                    <a:pt x="3754653" y="2290930"/>
                  </a:cubicBezTo>
                  <a:cubicBezTo>
                    <a:pt x="3589243" y="2424745"/>
                    <a:pt x="3806693" y="2671929"/>
                    <a:pt x="3732351" y="2826188"/>
                  </a:cubicBezTo>
                  <a:cubicBezTo>
                    <a:pt x="3658009" y="2980447"/>
                    <a:pt x="3591102" y="3116120"/>
                    <a:pt x="3308604" y="3216481"/>
                  </a:cubicBezTo>
                  <a:cubicBezTo>
                    <a:pt x="3026106" y="3316842"/>
                    <a:pt x="2291985" y="3508271"/>
                    <a:pt x="2037365" y="3428354"/>
                  </a:cubicBezTo>
                  <a:cubicBezTo>
                    <a:pt x="1782746" y="3348437"/>
                    <a:pt x="1927711" y="2900529"/>
                    <a:pt x="1780887" y="2736978"/>
                  </a:cubicBezTo>
                  <a:cubicBezTo>
                    <a:pt x="1634063" y="2573427"/>
                    <a:pt x="1362716" y="2421028"/>
                    <a:pt x="1156419" y="2447047"/>
                  </a:cubicBezTo>
                  <a:cubicBezTo>
                    <a:pt x="950122" y="2473066"/>
                    <a:pt x="702936" y="2928407"/>
                    <a:pt x="543102" y="2893095"/>
                  </a:cubicBezTo>
                  <a:cubicBezTo>
                    <a:pt x="383268" y="2857783"/>
                    <a:pt x="225292" y="2493509"/>
                    <a:pt x="197414" y="2235173"/>
                  </a:cubicBezTo>
                  <a:cubicBezTo>
                    <a:pt x="169536" y="1976837"/>
                    <a:pt x="407429" y="1599554"/>
                    <a:pt x="375834" y="1343076"/>
                  </a:cubicBezTo>
                  <a:cubicBezTo>
                    <a:pt x="344239" y="1086598"/>
                    <a:pt x="-60923" y="919329"/>
                    <a:pt x="7843" y="696305"/>
                  </a:cubicBezTo>
                  <a:cubicBezTo>
                    <a:pt x="76609" y="473281"/>
                    <a:pt x="550536" y="58827"/>
                    <a:pt x="788429" y="4930"/>
                  </a:cubicBezTo>
                  <a:cubicBezTo>
                    <a:pt x="1026322" y="-48967"/>
                    <a:pt x="1096946" y="356193"/>
                    <a:pt x="1435200" y="384071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3A29C37-3C60-4906-9F35-0629D738205F}"/>
                </a:ext>
              </a:extLst>
            </p:cNvPr>
            <p:cNvSpPr txBox="1"/>
            <p:nvPr/>
          </p:nvSpPr>
          <p:spPr>
            <a:xfrm>
              <a:off x="2029521" y="28993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80EC96E-3011-3A70-EF5F-214DEA354BEF}"/>
                </a:ext>
              </a:extLst>
            </p:cNvPr>
            <p:cNvSpPr txBox="1"/>
            <p:nvPr/>
          </p:nvSpPr>
          <p:spPr>
            <a:xfrm>
              <a:off x="1557249" y="32686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BE8F1AC-91E4-B178-EBC3-0AF78B2B4F98}"/>
                </a:ext>
              </a:extLst>
            </p:cNvPr>
            <p:cNvSpPr txBox="1"/>
            <p:nvPr/>
          </p:nvSpPr>
          <p:spPr>
            <a:xfrm>
              <a:off x="1520282" y="253132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BC75C1B-A351-D67E-8213-419E5250EB05}"/>
                </a:ext>
              </a:extLst>
            </p:cNvPr>
            <p:cNvSpPr txBox="1"/>
            <p:nvPr/>
          </p:nvSpPr>
          <p:spPr>
            <a:xfrm>
              <a:off x="2613101" y="262381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4DB6D65-C4CC-8A94-DA40-4EE21BE2BD14}"/>
                </a:ext>
              </a:extLst>
            </p:cNvPr>
            <p:cNvSpPr txBox="1"/>
            <p:nvPr/>
          </p:nvSpPr>
          <p:spPr>
            <a:xfrm>
              <a:off x="2639121" y="35089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18E942-F07D-A506-29CA-03ECE7861877}"/>
                </a:ext>
              </a:extLst>
            </p:cNvPr>
            <p:cNvSpPr txBox="1"/>
            <p:nvPr/>
          </p:nvSpPr>
          <p:spPr>
            <a:xfrm>
              <a:off x="4114799" y="334687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62779BA-0196-F45E-A1D6-92EC28EEF302}"/>
                </a:ext>
              </a:extLst>
            </p:cNvPr>
            <p:cNvSpPr txBox="1"/>
            <p:nvPr/>
          </p:nvSpPr>
          <p:spPr>
            <a:xfrm>
              <a:off x="1984915" y="357852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7E45B6-DF75-482E-4694-6F40B2FF9A16}"/>
                </a:ext>
              </a:extLst>
            </p:cNvPr>
            <p:cNvSpPr txBox="1"/>
            <p:nvPr/>
          </p:nvSpPr>
          <p:spPr>
            <a:xfrm>
              <a:off x="3096321" y="39661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804BDE-C031-6285-491D-DC4F66E73DBF}"/>
                </a:ext>
              </a:extLst>
            </p:cNvPr>
            <p:cNvSpPr txBox="1"/>
            <p:nvPr/>
          </p:nvSpPr>
          <p:spPr>
            <a:xfrm>
              <a:off x="3196681" y="299314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F1B1091-70FE-BEC8-5A22-24A535CB1300}"/>
                </a:ext>
              </a:extLst>
            </p:cNvPr>
            <p:cNvSpPr txBox="1"/>
            <p:nvPr/>
          </p:nvSpPr>
          <p:spPr>
            <a:xfrm>
              <a:off x="2722551" y="4448991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76BF696-6BB0-F61B-231C-29F713F93267}"/>
                </a:ext>
              </a:extLst>
            </p:cNvPr>
            <p:cNvSpPr txBox="1"/>
            <p:nvPr/>
          </p:nvSpPr>
          <p:spPr>
            <a:xfrm>
              <a:off x="3598127" y="342409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C254171-AA50-FAA6-2151-B693741065B4}"/>
                </a:ext>
              </a:extLst>
            </p:cNvPr>
            <p:cNvSpPr txBox="1"/>
            <p:nvPr/>
          </p:nvSpPr>
          <p:spPr>
            <a:xfrm>
              <a:off x="1330709" y="38782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27DF53C-0A55-D6B0-8AC3-B323AE73ED37}"/>
              </a:ext>
            </a:extLst>
          </p:cNvPr>
          <p:cNvGrpSpPr/>
          <p:nvPr/>
        </p:nvGrpSpPr>
        <p:grpSpPr>
          <a:xfrm>
            <a:off x="2281670" y="3177813"/>
            <a:ext cx="643664" cy="1455907"/>
            <a:chOff x="2051619" y="3174647"/>
            <a:chExt cx="643664" cy="1455907"/>
          </a:xfrm>
        </p:grpSpPr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A0FD61E1-F644-EDB1-0B82-659A331CC2A8}"/>
                </a:ext>
              </a:extLst>
            </p:cNvPr>
            <p:cNvSpPr/>
            <p:nvPr/>
          </p:nvSpPr>
          <p:spPr>
            <a:xfrm>
              <a:off x="2051619" y="3174647"/>
              <a:ext cx="643664" cy="491502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8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endPara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06148D3D-C27A-F9FA-82CF-F4F3785473BE}"/>
                </a:ext>
              </a:extLst>
            </p:cNvPr>
            <p:cNvCxnSpPr>
              <a:cxnSpLocks/>
              <a:endCxn id="49" idx="2"/>
            </p:cNvCxnSpPr>
            <p:nvPr/>
          </p:nvCxnSpPr>
          <p:spPr>
            <a:xfrm flipH="1" flipV="1">
              <a:off x="2373451" y="3666149"/>
              <a:ext cx="8132" cy="964405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205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E5505-C56C-71B4-24CB-98669530F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8C641959-85DB-93E4-FDBF-1D17B5C34FED}"/>
              </a:ext>
            </a:extLst>
          </p:cNvPr>
          <p:cNvGrpSpPr/>
          <p:nvPr/>
        </p:nvGrpSpPr>
        <p:grpSpPr>
          <a:xfrm>
            <a:off x="7615234" y="3264061"/>
            <a:ext cx="3999165" cy="1484922"/>
            <a:chOff x="7615234" y="3264061"/>
            <a:chExt cx="3999165" cy="1484922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94B2733-03E1-FB32-1AC5-C5850325329D}"/>
                </a:ext>
              </a:extLst>
            </p:cNvPr>
            <p:cNvSpPr/>
            <p:nvPr/>
          </p:nvSpPr>
          <p:spPr>
            <a:xfrm>
              <a:off x="7615235" y="3264061"/>
              <a:ext cx="3999164" cy="148492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40093DC-A9AE-4FF4-24B1-FF483E35B57B}"/>
                </a:ext>
              </a:extLst>
            </p:cNvPr>
            <p:cNvSpPr txBox="1"/>
            <p:nvPr/>
          </p:nvSpPr>
          <p:spPr>
            <a:xfrm>
              <a:off x="7615234" y="3305889"/>
              <a:ext cx="2211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Discourse referents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49A2ED3-9C6B-DC9A-AFE1-EBB0CFC36EE3}"/>
              </a:ext>
            </a:extLst>
          </p:cNvPr>
          <p:cNvSpPr txBox="1"/>
          <p:nvPr/>
        </p:nvSpPr>
        <p:spPr>
          <a:xfrm>
            <a:off x="1625600" y="1486463"/>
            <a:ext cx="8940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elvetica" pitchFamily="2" charset="0"/>
              </a:rPr>
              <a:t>Whenever anyone laughed, the magician scowled and their assistant smirked.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B0CF83-A768-5D02-4CC6-137448915A92}"/>
              </a:ext>
            </a:extLst>
          </p:cNvPr>
          <p:cNvSpPr txBox="1"/>
          <p:nvPr/>
        </p:nvSpPr>
        <p:spPr>
          <a:xfrm>
            <a:off x="1625600" y="2563681"/>
            <a:ext cx="6174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elvetica" pitchFamily="2" charset="0"/>
              </a:rPr>
              <a:t>They were secretly pleased.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85BCF9-834B-A455-06C3-7752095D5B61}"/>
              </a:ext>
            </a:extLst>
          </p:cNvPr>
          <p:cNvSpPr/>
          <p:nvPr/>
        </p:nvSpPr>
        <p:spPr>
          <a:xfrm>
            <a:off x="1625600" y="3625868"/>
            <a:ext cx="107141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BBC025-C399-B84B-1BCB-E8E2C4BC6CD1}"/>
              </a:ext>
            </a:extLst>
          </p:cNvPr>
          <p:cNvSpPr/>
          <p:nvPr/>
        </p:nvSpPr>
        <p:spPr>
          <a:xfrm>
            <a:off x="1625600" y="3625868"/>
            <a:ext cx="107141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4C1F58-1F1C-A788-DB00-A6152EEBD7A3}"/>
              </a:ext>
            </a:extLst>
          </p:cNvPr>
          <p:cNvSpPr/>
          <p:nvPr/>
        </p:nvSpPr>
        <p:spPr>
          <a:xfrm>
            <a:off x="3641597" y="2922160"/>
            <a:ext cx="1382984" cy="488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CDBD90-0391-EB41-D508-3FA088ED7EBA}"/>
              </a:ext>
            </a:extLst>
          </p:cNvPr>
          <p:cNvSpPr/>
          <p:nvPr/>
        </p:nvSpPr>
        <p:spPr>
          <a:xfrm>
            <a:off x="6724072" y="2922179"/>
            <a:ext cx="2410692" cy="488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C422A8C-0D1B-6DA9-EE8F-AD8C46B63A72}"/>
              </a:ext>
            </a:extLst>
          </p:cNvPr>
          <p:cNvSpPr txBox="1"/>
          <p:nvPr/>
        </p:nvSpPr>
        <p:spPr>
          <a:xfrm>
            <a:off x="1625600" y="3625868"/>
            <a:ext cx="6174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13A6A"/>
                </a:solidFill>
                <a:latin typeface="Helvetica" pitchFamily="2" charset="0"/>
              </a:rPr>
              <a:t>Who was secretly pleased?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C6B65E6-DB91-DD7D-1FDC-E15D58D98E56}"/>
              </a:ext>
            </a:extLst>
          </p:cNvPr>
          <p:cNvSpPr txBox="1"/>
          <p:nvPr/>
        </p:nvSpPr>
        <p:spPr>
          <a:xfrm>
            <a:off x="1625600" y="4182915"/>
            <a:ext cx="6174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The magician.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1D70D65-A5E4-50CB-F328-7FF874903C28}"/>
              </a:ext>
            </a:extLst>
          </p:cNvPr>
          <p:cNvSpPr txBox="1"/>
          <p:nvPr/>
        </p:nvSpPr>
        <p:spPr>
          <a:xfrm>
            <a:off x="1625600" y="4737408"/>
            <a:ext cx="6174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Their assistant.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C8DA010-F82F-A1A2-3DBA-AFD127E3168A}"/>
              </a:ext>
            </a:extLst>
          </p:cNvPr>
          <p:cNvSpPr txBox="1"/>
          <p:nvPr/>
        </p:nvSpPr>
        <p:spPr>
          <a:xfrm>
            <a:off x="1625600" y="5322183"/>
            <a:ext cx="6174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The magician and their assistant.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C6250F0-BA3B-FF47-4A1B-6E258C6A44D2}"/>
              </a:ext>
            </a:extLst>
          </p:cNvPr>
          <p:cNvSpPr txBox="1"/>
          <p:nvPr/>
        </p:nvSpPr>
        <p:spPr>
          <a:xfrm>
            <a:off x="1625600" y="5876676"/>
            <a:ext cx="6174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trike="sngStrike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The laugher(s).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E9B6A1F-559A-9F68-8D4F-6E768AA9C059}"/>
              </a:ext>
            </a:extLst>
          </p:cNvPr>
          <p:cNvGrpSpPr/>
          <p:nvPr/>
        </p:nvGrpSpPr>
        <p:grpSpPr>
          <a:xfrm>
            <a:off x="3584272" y="1489919"/>
            <a:ext cx="5116144" cy="3166097"/>
            <a:chOff x="3584272" y="1489919"/>
            <a:chExt cx="5116144" cy="3166097"/>
          </a:xfrm>
        </p:grpSpPr>
        <p:pic>
          <p:nvPicPr>
            <p:cNvPr id="56" name="Graphic 55" descr="Funny face outline with solid fill">
              <a:extLst>
                <a:ext uri="{FF2B5EF4-FFF2-40B4-BE49-F238E27FC236}">
                  <a16:creationId xmlns:a16="http://schemas.microsoft.com/office/drawing/2014/main" id="{0E3753A8-8DD3-C910-3445-37072E40A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786016" y="3741616"/>
              <a:ext cx="914400" cy="914400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27F0CBC-E296-9B8C-42E4-AACFEB56E1BB}"/>
                </a:ext>
              </a:extLst>
            </p:cNvPr>
            <p:cNvSpPr txBox="1"/>
            <p:nvPr/>
          </p:nvSpPr>
          <p:spPr>
            <a:xfrm>
              <a:off x="3584272" y="1489919"/>
              <a:ext cx="15439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030A0"/>
                  </a:solidFill>
                  <a:latin typeface="Helvetica" pitchFamily="2" charset="0"/>
                </a:rPr>
                <a:t>anyone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5D3BA07-76F5-342A-EF0E-EB457624DE72}"/>
              </a:ext>
            </a:extLst>
          </p:cNvPr>
          <p:cNvGrpSpPr/>
          <p:nvPr/>
        </p:nvGrpSpPr>
        <p:grpSpPr>
          <a:xfrm>
            <a:off x="6699281" y="1489919"/>
            <a:ext cx="3372736" cy="3095568"/>
            <a:chOff x="6699281" y="1489919"/>
            <a:chExt cx="3372736" cy="3095568"/>
          </a:xfrm>
        </p:grpSpPr>
        <p:pic>
          <p:nvPicPr>
            <p:cNvPr id="58" name="Graphic 57" descr="Magician Hat with solid fill">
              <a:extLst>
                <a:ext uri="{FF2B5EF4-FFF2-40B4-BE49-F238E27FC236}">
                  <a16:creationId xmlns:a16="http://schemas.microsoft.com/office/drawing/2014/main" id="{726CC8BC-2082-0653-3393-F38A0CC86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57617" y="3671087"/>
              <a:ext cx="914400" cy="914400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60FB7329-BE10-075A-54D4-FB4143A83B99}"/>
                </a:ext>
              </a:extLst>
            </p:cNvPr>
            <p:cNvSpPr txBox="1"/>
            <p:nvPr/>
          </p:nvSpPr>
          <p:spPr>
            <a:xfrm>
              <a:off x="6699281" y="1489919"/>
              <a:ext cx="27919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030A0"/>
                  </a:solidFill>
                  <a:latin typeface="Helvetica" pitchFamily="2" charset="0"/>
                </a:rPr>
                <a:t>the magician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2604ECE-3665-0EB5-2C57-CE1507974C67}"/>
              </a:ext>
            </a:extLst>
          </p:cNvPr>
          <p:cNvGrpSpPr/>
          <p:nvPr/>
        </p:nvGrpSpPr>
        <p:grpSpPr>
          <a:xfrm>
            <a:off x="3999601" y="1978906"/>
            <a:ext cx="7444017" cy="2606581"/>
            <a:chOff x="3999601" y="1978906"/>
            <a:chExt cx="7444017" cy="2606581"/>
          </a:xfrm>
        </p:grpSpPr>
        <p:pic>
          <p:nvPicPr>
            <p:cNvPr id="60" name="Graphic 59" descr="Bunny face with solid fill">
              <a:extLst>
                <a:ext uri="{FF2B5EF4-FFF2-40B4-BE49-F238E27FC236}">
                  <a16:creationId xmlns:a16="http://schemas.microsoft.com/office/drawing/2014/main" id="{620B0EDF-57F7-F84A-DEB1-BE31AD6E1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529218" y="3671087"/>
              <a:ext cx="914400" cy="91440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15E9811-CD21-6294-25D7-6D82AD0FF5AD}"/>
                </a:ext>
              </a:extLst>
            </p:cNvPr>
            <p:cNvSpPr txBox="1"/>
            <p:nvPr/>
          </p:nvSpPr>
          <p:spPr>
            <a:xfrm>
              <a:off x="3999601" y="1978906"/>
              <a:ext cx="27919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030A0"/>
                  </a:solidFill>
                  <a:latin typeface="Helvetica" pitchFamily="2" charset="0"/>
                </a:rPr>
                <a:t>their assistant</a:t>
              </a:r>
            </a:p>
          </p:txBody>
        </p:sp>
      </p:grp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119E1257-025F-E714-80AC-3667D8D1176D}"/>
              </a:ext>
            </a:extLst>
          </p:cNvPr>
          <p:cNvSpPr/>
          <p:nvPr/>
        </p:nvSpPr>
        <p:spPr>
          <a:xfrm>
            <a:off x="1625600" y="1486463"/>
            <a:ext cx="5073681" cy="588231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B8A8FA6-C445-E0D7-65D2-6A55CF171001}"/>
              </a:ext>
            </a:extLst>
          </p:cNvPr>
          <p:cNvGrpSpPr/>
          <p:nvPr/>
        </p:nvGrpSpPr>
        <p:grpSpPr>
          <a:xfrm>
            <a:off x="1629682" y="2569173"/>
            <a:ext cx="9356736" cy="2987522"/>
            <a:chOff x="1629682" y="2569173"/>
            <a:chExt cx="9356736" cy="2987522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08C1598F-6B2B-8C96-0238-9C7356D8DFB8}"/>
                </a:ext>
              </a:extLst>
            </p:cNvPr>
            <p:cNvGrpSpPr/>
            <p:nvPr/>
          </p:nvGrpSpPr>
          <p:grpSpPr>
            <a:xfrm>
              <a:off x="1629682" y="2569173"/>
              <a:ext cx="6988464" cy="1996519"/>
              <a:chOff x="1629682" y="2569173"/>
              <a:chExt cx="6988464" cy="1996519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845946AB-F058-A6EE-A2BD-2EA564BEA621}"/>
                  </a:ext>
                </a:extLst>
              </p:cNvPr>
              <p:cNvSpPr txBox="1"/>
              <p:nvPr/>
            </p:nvSpPr>
            <p:spPr>
              <a:xfrm>
                <a:off x="1629682" y="2569173"/>
                <a:ext cx="117139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7030A0"/>
                    </a:solidFill>
                    <a:latin typeface="Helvetica" pitchFamily="2" charset="0"/>
                  </a:rPr>
                  <a:t>They</a:t>
                </a:r>
              </a:p>
            </p:txBody>
          </p:sp>
          <p:sp>
            <p:nvSpPr>
              <p:cNvPr id="87" name="&quot;No&quot; Symbol 86">
                <a:extLst>
                  <a:ext uri="{FF2B5EF4-FFF2-40B4-BE49-F238E27FC236}">
                    <a16:creationId xmlns:a16="http://schemas.microsoft.com/office/drawing/2014/main" id="{DDD4D1EB-93F5-11E3-6748-7D83D7B7429E}"/>
                  </a:ext>
                </a:extLst>
              </p:cNvPr>
              <p:cNvSpPr/>
              <p:nvPr/>
            </p:nvSpPr>
            <p:spPr>
              <a:xfrm>
                <a:off x="7882700" y="3830246"/>
                <a:ext cx="735446" cy="735446"/>
              </a:xfrm>
              <a:prstGeom prst="noSmoking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BE589E9A-C804-AC5B-5804-EE8BDA139F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14817" y="4691108"/>
              <a:ext cx="0" cy="865587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8D39F413-1541-1C28-9922-2336BC39BC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86418" y="4679166"/>
              <a:ext cx="0" cy="865587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262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8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55DFC-FC0B-78AB-7CFF-264231614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0918D12-9B42-CDCC-6953-5191D790D853}"/>
              </a:ext>
            </a:extLst>
          </p:cNvPr>
          <p:cNvGrpSpPr/>
          <p:nvPr/>
        </p:nvGrpSpPr>
        <p:grpSpPr>
          <a:xfrm>
            <a:off x="1447800" y="1597731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5F29F88-B430-098F-CB78-6FEEA92EDE95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Assumption #1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6274E9F-C479-32EC-066C-FC5C1D8766B9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Common grounds are probability distributions on contexts. (Think of contexts as possible worlds for now.)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3EBB952-0FE3-A09C-FD38-8F6875079D77}"/>
              </a:ext>
            </a:extLst>
          </p:cNvPr>
          <p:cNvGrpSpPr/>
          <p:nvPr/>
        </p:nvGrpSpPr>
        <p:grpSpPr>
          <a:xfrm>
            <a:off x="1447800" y="3721387"/>
            <a:ext cx="9296400" cy="1538882"/>
            <a:chOff x="1447800" y="3721387"/>
            <a:chExt cx="9296400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86B0348-8EBA-A2D8-D3F7-F67F65963AC4}"/>
                </a:ext>
              </a:extLst>
            </p:cNvPr>
            <p:cNvSpPr txBox="1"/>
            <p:nvPr/>
          </p:nvSpPr>
          <p:spPr>
            <a:xfrm>
              <a:off x="1447800" y="372138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Assumption #2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49F64E6-538A-0FAC-6EA4-50B3E7DE9136}"/>
                </a:ext>
              </a:extLst>
            </p:cNvPr>
            <p:cNvSpPr txBox="1"/>
            <p:nvPr/>
          </p:nvSpPr>
          <p:spPr>
            <a:xfrm>
              <a:off x="1447800" y="430616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Assertions are ways of building probability distributions on truth values from contexts.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4866C52-FD08-0D92-A6F9-35027236F741}"/>
              </a:ext>
            </a:extLst>
          </p:cNvPr>
          <p:cNvSpPr txBox="1"/>
          <p:nvPr/>
        </p:nvSpPr>
        <p:spPr>
          <a:xfrm>
            <a:off x="5876693" y="6428028"/>
            <a:ext cx="612201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latin typeface="Helvetica" pitchFamily="2" charset="0"/>
              </a:rPr>
              <a:t>Stalnaker 1978 </a:t>
            </a:r>
            <a:r>
              <a:rPr lang="en-US" sz="1100" i="1" dirty="0">
                <a:latin typeface="Helvetica" pitchFamily="2" charset="0"/>
              </a:rPr>
              <a:t>et seq</a:t>
            </a:r>
            <a:r>
              <a:rPr lang="en-US" sz="1100" dirty="0">
                <a:latin typeface="Helvetica" pitchFamily="2" charset="0"/>
              </a:rPr>
              <a:t>, see Lassiter 2011, Bergen et al. 2012, 2016, Lassiter &amp; Goodman 2013, </a:t>
            </a:r>
            <a:r>
              <a:rPr lang="en-US" sz="1100" i="1" dirty="0" err="1">
                <a:latin typeface="Helvetica" pitchFamily="2" charset="0"/>
              </a:rPr>
              <a:t>i.a.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21904546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386DD-3637-A55B-EC6F-D58FC1E41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57AD9E08-DF6D-2525-59CE-0C1E5574F047}"/>
              </a:ext>
            </a:extLst>
          </p:cNvPr>
          <p:cNvGrpSpPr/>
          <p:nvPr/>
        </p:nvGrpSpPr>
        <p:grpSpPr>
          <a:xfrm>
            <a:off x="984616" y="2220109"/>
            <a:ext cx="3832711" cy="2783510"/>
            <a:chOff x="984616" y="2220109"/>
            <a:chExt cx="3832711" cy="2783510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D3687633-96FF-7CFC-3DBC-CEE09FB67865}"/>
                </a:ext>
              </a:extLst>
            </p:cNvPr>
            <p:cNvSpPr/>
            <p:nvPr/>
          </p:nvSpPr>
          <p:spPr>
            <a:xfrm>
              <a:off x="984616" y="2220109"/>
              <a:ext cx="3832711" cy="2783510"/>
            </a:xfrm>
            <a:custGeom>
              <a:avLst/>
              <a:gdLst>
                <a:gd name="connsiteX0" fmla="*/ 1435200 w 4746814"/>
                <a:gd name="connsiteY0" fmla="*/ 384071 h 3447378"/>
                <a:gd name="connsiteX1" fmla="*/ 2817951 w 4746814"/>
                <a:gd name="connsiteY1" fmla="*/ 172198 h 3447378"/>
                <a:gd name="connsiteX2" fmla="*/ 3498175 w 4746814"/>
                <a:gd name="connsiteY2" fmla="*/ 885876 h 3447378"/>
                <a:gd name="connsiteX3" fmla="*/ 4356819 w 4746814"/>
                <a:gd name="connsiteY3" fmla="*/ 1041993 h 3447378"/>
                <a:gd name="connsiteX4" fmla="*/ 4724809 w 4746814"/>
                <a:gd name="connsiteY4" fmla="*/ 2023300 h 3447378"/>
                <a:gd name="connsiteX5" fmla="*/ 3754653 w 4746814"/>
                <a:gd name="connsiteY5" fmla="*/ 2290930 h 3447378"/>
                <a:gd name="connsiteX6" fmla="*/ 3732351 w 4746814"/>
                <a:gd name="connsiteY6" fmla="*/ 2826188 h 3447378"/>
                <a:gd name="connsiteX7" fmla="*/ 3308604 w 4746814"/>
                <a:gd name="connsiteY7" fmla="*/ 3216481 h 3447378"/>
                <a:gd name="connsiteX8" fmla="*/ 2037365 w 4746814"/>
                <a:gd name="connsiteY8" fmla="*/ 3428354 h 3447378"/>
                <a:gd name="connsiteX9" fmla="*/ 1780887 w 4746814"/>
                <a:gd name="connsiteY9" fmla="*/ 2736978 h 3447378"/>
                <a:gd name="connsiteX10" fmla="*/ 1156419 w 4746814"/>
                <a:gd name="connsiteY10" fmla="*/ 2447047 h 3447378"/>
                <a:gd name="connsiteX11" fmla="*/ 543102 w 4746814"/>
                <a:gd name="connsiteY11" fmla="*/ 2893095 h 3447378"/>
                <a:gd name="connsiteX12" fmla="*/ 197414 w 4746814"/>
                <a:gd name="connsiteY12" fmla="*/ 2235173 h 3447378"/>
                <a:gd name="connsiteX13" fmla="*/ 375834 w 4746814"/>
                <a:gd name="connsiteY13" fmla="*/ 1343076 h 3447378"/>
                <a:gd name="connsiteX14" fmla="*/ 7843 w 4746814"/>
                <a:gd name="connsiteY14" fmla="*/ 696305 h 3447378"/>
                <a:gd name="connsiteX15" fmla="*/ 788429 w 4746814"/>
                <a:gd name="connsiteY15" fmla="*/ 4930 h 3447378"/>
                <a:gd name="connsiteX16" fmla="*/ 1435200 w 4746814"/>
                <a:gd name="connsiteY16" fmla="*/ 384071 h 344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46814" h="3447378">
                  <a:moveTo>
                    <a:pt x="1435200" y="384071"/>
                  </a:moveTo>
                  <a:cubicBezTo>
                    <a:pt x="1773454" y="411949"/>
                    <a:pt x="2474122" y="88564"/>
                    <a:pt x="2817951" y="172198"/>
                  </a:cubicBezTo>
                  <a:cubicBezTo>
                    <a:pt x="3161780" y="255832"/>
                    <a:pt x="3241697" y="740910"/>
                    <a:pt x="3498175" y="885876"/>
                  </a:cubicBezTo>
                  <a:cubicBezTo>
                    <a:pt x="3754653" y="1030842"/>
                    <a:pt x="4152380" y="852422"/>
                    <a:pt x="4356819" y="1041993"/>
                  </a:cubicBezTo>
                  <a:cubicBezTo>
                    <a:pt x="4561258" y="1231564"/>
                    <a:pt x="4825170" y="1815144"/>
                    <a:pt x="4724809" y="2023300"/>
                  </a:cubicBezTo>
                  <a:cubicBezTo>
                    <a:pt x="4624448" y="2231456"/>
                    <a:pt x="3920063" y="2157115"/>
                    <a:pt x="3754653" y="2290930"/>
                  </a:cubicBezTo>
                  <a:cubicBezTo>
                    <a:pt x="3589243" y="2424745"/>
                    <a:pt x="3806693" y="2671929"/>
                    <a:pt x="3732351" y="2826188"/>
                  </a:cubicBezTo>
                  <a:cubicBezTo>
                    <a:pt x="3658009" y="2980447"/>
                    <a:pt x="3591102" y="3116120"/>
                    <a:pt x="3308604" y="3216481"/>
                  </a:cubicBezTo>
                  <a:cubicBezTo>
                    <a:pt x="3026106" y="3316842"/>
                    <a:pt x="2291985" y="3508271"/>
                    <a:pt x="2037365" y="3428354"/>
                  </a:cubicBezTo>
                  <a:cubicBezTo>
                    <a:pt x="1782746" y="3348437"/>
                    <a:pt x="1927711" y="2900529"/>
                    <a:pt x="1780887" y="2736978"/>
                  </a:cubicBezTo>
                  <a:cubicBezTo>
                    <a:pt x="1634063" y="2573427"/>
                    <a:pt x="1362716" y="2421028"/>
                    <a:pt x="1156419" y="2447047"/>
                  </a:cubicBezTo>
                  <a:cubicBezTo>
                    <a:pt x="950122" y="2473066"/>
                    <a:pt x="702936" y="2928407"/>
                    <a:pt x="543102" y="2893095"/>
                  </a:cubicBezTo>
                  <a:cubicBezTo>
                    <a:pt x="383268" y="2857783"/>
                    <a:pt x="225292" y="2493509"/>
                    <a:pt x="197414" y="2235173"/>
                  </a:cubicBezTo>
                  <a:cubicBezTo>
                    <a:pt x="169536" y="1976837"/>
                    <a:pt x="407429" y="1599554"/>
                    <a:pt x="375834" y="1343076"/>
                  </a:cubicBezTo>
                  <a:cubicBezTo>
                    <a:pt x="344239" y="1086598"/>
                    <a:pt x="-60923" y="919329"/>
                    <a:pt x="7843" y="696305"/>
                  </a:cubicBezTo>
                  <a:cubicBezTo>
                    <a:pt x="76609" y="473281"/>
                    <a:pt x="550536" y="58827"/>
                    <a:pt x="788429" y="4930"/>
                  </a:cubicBezTo>
                  <a:cubicBezTo>
                    <a:pt x="1026322" y="-48967"/>
                    <a:pt x="1096946" y="356193"/>
                    <a:pt x="1435200" y="384071"/>
                  </a:cubicBezTo>
                  <a:close/>
                </a:path>
              </a:pathLst>
            </a:custGeom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3042D-049E-162D-DE1E-95647AD16D9A}"/>
                </a:ext>
              </a:extLst>
            </p:cNvPr>
            <p:cNvSpPr txBox="1"/>
            <p:nvPr/>
          </p:nvSpPr>
          <p:spPr>
            <a:xfrm>
              <a:off x="2029521" y="28993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8D67702-C0ED-6D25-5293-2DEC66FF8CF3}"/>
                </a:ext>
              </a:extLst>
            </p:cNvPr>
            <p:cNvSpPr txBox="1"/>
            <p:nvPr/>
          </p:nvSpPr>
          <p:spPr>
            <a:xfrm>
              <a:off x="1557249" y="32686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A4B1FDB-92D4-A988-5A1E-C18D7DC6DC09}"/>
                </a:ext>
              </a:extLst>
            </p:cNvPr>
            <p:cNvSpPr txBox="1"/>
            <p:nvPr/>
          </p:nvSpPr>
          <p:spPr>
            <a:xfrm>
              <a:off x="1520282" y="253132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37F1705-0B01-8D1F-B26A-57E4C090C9C8}"/>
                </a:ext>
              </a:extLst>
            </p:cNvPr>
            <p:cNvSpPr txBox="1"/>
            <p:nvPr/>
          </p:nvSpPr>
          <p:spPr>
            <a:xfrm>
              <a:off x="2613101" y="262381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5C8CBD6-5BF0-CB60-FCB8-45099C05DAE8}"/>
                </a:ext>
              </a:extLst>
            </p:cNvPr>
            <p:cNvSpPr txBox="1"/>
            <p:nvPr/>
          </p:nvSpPr>
          <p:spPr>
            <a:xfrm>
              <a:off x="2639121" y="35089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244DF2F-9EAC-6994-C5F4-CC2947A15F6B}"/>
                </a:ext>
              </a:extLst>
            </p:cNvPr>
            <p:cNvSpPr txBox="1"/>
            <p:nvPr/>
          </p:nvSpPr>
          <p:spPr>
            <a:xfrm>
              <a:off x="4114799" y="334687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74F32DA-23AC-EF6F-EF6A-F305BE2E2BB9}"/>
                </a:ext>
              </a:extLst>
            </p:cNvPr>
            <p:cNvSpPr txBox="1"/>
            <p:nvPr/>
          </p:nvSpPr>
          <p:spPr>
            <a:xfrm>
              <a:off x="1984915" y="357852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46DAC82-FA55-7DD4-1BC6-00806ACB2B7D}"/>
                </a:ext>
              </a:extLst>
            </p:cNvPr>
            <p:cNvSpPr txBox="1"/>
            <p:nvPr/>
          </p:nvSpPr>
          <p:spPr>
            <a:xfrm>
              <a:off x="3096321" y="39661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72DE321-20AE-6B39-EBFC-F73AB2A89724}"/>
                </a:ext>
              </a:extLst>
            </p:cNvPr>
            <p:cNvSpPr txBox="1"/>
            <p:nvPr/>
          </p:nvSpPr>
          <p:spPr>
            <a:xfrm>
              <a:off x="3196681" y="299314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281251-CBC2-FC88-10DB-9B436B4FFF06}"/>
                </a:ext>
              </a:extLst>
            </p:cNvPr>
            <p:cNvSpPr txBox="1"/>
            <p:nvPr/>
          </p:nvSpPr>
          <p:spPr>
            <a:xfrm>
              <a:off x="2722551" y="4448991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F2ED20C-2683-F9BF-AEC3-63212E581F12}"/>
                </a:ext>
              </a:extLst>
            </p:cNvPr>
            <p:cNvSpPr txBox="1"/>
            <p:nvPr/>
          </p:nvSpPr>
          <p:spPr>
            <a:xfrm>
              <a:off x="3598127" y="342409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310004-179B-52B9-45F6-8FCA40415D36}"/>
                </a:ext>
              </a:extLst>
            </p:cNvPr>
            <p:cNvSpPr txBox="1"/>
            <p:nvPr/>
          </p:nvSpPr>
          <p:spPr>
            <a:xfrm>
              <a:off x="1330709" y="38782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9EE4AA4-3AF4-DE17-E595-431CDEB68607}"/>
              </a:ext>
            </a:extLst>
          </p:cNvPr>
          <p:cNvSpPr txBox="1"/>
          <p:nvPr/>
        </p:nvSpPr>
        <p:spPr>
          <a:xfrm>
            <a:off x="3274740" y="1428368"/>
            <a:ext cx="526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Leo’s marathon was fast.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961449-1DED-C7F9-CCB1-901BD1643859}"/>
              </a:ext>
            </a:extLst>
          </p:cNvPr>
          <p:cNvSpPr txBox="1"/>
          <p:nvPr/>
        </p:nvSpPr>
        <p:spPr>
          <a:xfrm>
            <a:off x="3954966" y="6430423"/>
            <a:ext cx="807720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/>
              <a:t>Barker 2002 Kennedy and McNally 2005, Kennedy 2007, Lassiter 2011; Lassiter and Goodman 2013; </a:t>
            </a:r>
            <a:r>
              <a:rPr lang="en-US" sz="1100" dirty="0" err="1"/>
              <a:t>Bernardy</a:t>
            </a:r>
            <a:r>
              <a:rPr lang="en-US" sz="1100" dirty="0"/>
              <a:t> et al. 2018, </a:t>
            </a:r>
            <a:r>
              <a:rPr lang="en-US" sz="1100" dirty="0" err="1"/>
              <a:t>i.a.</a:t>
            </a:r>
            <a:endParaRPr lang="en-US" sz="1100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34A31D5-F19C-D8AA-C055-1BF36D58EC65}"/>
              </a:ext>
            </a:extLst>
          </p:cNvPr>
          <p:cNvGrpSpPr/>
          <p:nvPr/>
        </p:nvGrpSpPr>
        <p:grpSpPr>
          <a:xfrm>
            <a:off x="4616820" y="5000516"/>
            <a:ext cx="3052150" cy="1299280"/>
            <a:chOff x="4616820" y="5000516"/>
            <a:chExt cx="3052150" cy="129928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2286B04-6620-F48A-E375-16AC7B543EB7}"/>
                </a:ext>
              </a:extLst>
            </p:cNvPr>
            <p:cNvGrpSpPr/>
            <p:nvPr/>
          </p:nvGrpSpPr>
          <p:grpSpPr>
            <a:xfrm>
              <a:off x="6069863" y="5000516"/>
              <a:ext cx="1599107" cy="1299280"/>
              <a:chOff x="984616" y="2220109"/>
              <a:chExt cx="3832711" cy="3114091"/>
            </a:xfrm>
          </p:grpSpPr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0AE03BBE-647E-439F-2262-AE84789CB175}"/>
                  </a:ext>
                </a:extLst>
              </p:cNvPr>
              <p:cNvSpPr/>
              <p:nvPr/>
            </p:nvSpPr>
            <p:spPr>
              <a:xfrm>
                <a:off x="984616" y="2220109"/>
                <a:ext cx="3832711" cy="2783510"/>
              </a:xfrm>
              <a:custGeom>
                <a:avLst/>
                <a:gdLst>
                  <a:gd name="connsiteX0" fmla="*/ 1435200 w 4746814"/>
                  <a:gd name="connsiteY0" fmla="*/ 384071 h 3447378"/>
                  <a:gd name="connsiteX1" fmla="*/ 2817951 w 4746814"/>
                  <a:gd name="connsiteY1" fmla="*/ 172198 h 3447378"/>
                  <a:gd name="connsiteX2" fmla="*/ 3498175 w 4746814"/>
                  <a:gd name="connsiteY2" fmla="*/ 885876 h 3447378"/>
                  <a:gd name="connsiteX3" fmla="*/ 4356819 w 4746814"/>
                  <a:gd name="connsiteY3" fmla="*/ 1041993 h 3447378"/>
                  <a:gd name="connsiteX4" fmla="*/ 4724809 w 4746814"/>
                  <a:gd name="connsiteY4" fmla="*/ 2023300 h 3447378"/>
                  <a:gd name="connsiteX5" fmla="*/ 3754653 w 4746814"/>
                  <a:gd name="connsiteY5" fmla="*/ 2290930 h 3447378"/>
                  <a:gd name="connsiteX6" fmla="*/ 3732351 w 4746814"/>
                  <a:gd name="connsiteY6" fmla="*/ 2826188 h 3447378"/>
                  <a:gd name="connsiteX7" fmla="*/ 3308604 w 4746814"/>
                  <a:gd name="connsiteY7" fmla="*/ 3216481 h 3447378"/>
                  <a:gd name="connsiteX8" fmla="*/ 2037365 w 4746814"/>
                  <a:gd name="connsiteY8" fmla="*/ 3428354 h 3447378"/>
                  <a:gd name="connsiteX9" fmla="*/ 1780887 w 4746814"/>
                  <a:gd name="connsiteY9" fmla="*/ 2736978 h 3447378"/>
                  <a:gd name="connsiteX10" fmla="*/ 1156419 w 4746814"/>
                  <a:gd name="connsiteY10" fmla="*/ 2447047 h 3447378"/>
                  <a:gd name="connsiteX11" fmla="*/ 543102 w 4746814"/>
                  <a:gd name="connsiteY11" fmla="*/ 2893095 h 3447378"/>
                  <a:gd name="connsiteX12" fmla="*/ 197414 w 4746814"/>
                  <a:gd name="connsiteY12" fmla="*/ 2235173 h 3447378"/>
                  <a:gd name="connsiteX13" fmla="*/ 375834 w 4746814"/>
                  <a:gd name="connsiteY13" fmla="*/ 1343076 h 3447378"/>
                  <a:gd name="connsiteX14" fmla="*/ 7843 w 4746814"/>
                  <a:gd name="connsiteY14" fmla="*/ 696305 h 3447378"/>
                  <a:gd name="connsiteX15" fmla="*/ 788429 w 4746814"/>
                  <a:gd name="connsiteY15" fmla="*/ 4930 h 3447378"/>
                  <a:gd name="connsiteX16" fmla="*/ 1435200 w 4746814"/>
                  <a:gd name="connsiteY16" fmla="*/ 384071 h 344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6814" h="3447378">
                    <a:moveTo>
                      <a:pt x="1435200" y="384071"/>
                    </a:moveTo>
                    <a:cubicBezTo>
                      <a:pt x="1773454" y="411949"/>
                      <a:pt x="2474122" y="88564"/>
                      <a:pt x="2817951" y="172198"/>
                    </a:cubicBezTo>
                    <a:cubicBezTo>
                      <a:pt x="3161780" y="255832"/>
                      <a:pt x="3241697" y="740910"/>
                      <a:pt x="3498175" y="885876"/>
                    </a:cubicBezTo>
                    <a:cubicBezTo>
                      <a:pt x="3754653" y="1030842"/>
                      <a:pt x="4152380" y="852422"/>
                      <a:pt x="4356819" y="1041993"/>
                    </a:cubicBezTo>
                    <a:cubicBezTo>
                      <a:pt x="4561258" y="1231564"/>
                      <a:pt x="4825170" y="1815144"/>
                      <a:pt x="4724809" y="2023300"/>
                    </a:cubicBezTo>
                    <a:cubicBezTo>
                      <a:pt x="4624448" y="2231456"/>
                      <a:pt x="3920063" y="2157115"/>
                      <a:pt x="3754653" y="2290930"/>
                    </a:cubicBezTo>
                    <a:cubicBezTo>
                      <a:pt x="3589243" y="2424745"/>
                      <a:pt x="3806693" y="2671929"/>
                      <a:pt x="3732351" y="2826188"/>
                    </a:cubicBezTo>
                    <a:cubicBezTo>
                      <a:pt x="3658009" y="2980447"/>
                      <a:pt x="3591102" y="3116120"/>
                      <a:pt x="3308604" y="3216481"/>
                    </a:cubicBezTo>
                    <a:cubicBezTo>
                      <a:pt x="3026106" y="3316842"/>
                      <a:pt x="2291985" y="3508271"/>
                      <a:pt x="2037365" y="3428354"/>
                    </a:cubicBezTo>
                    <a:cubicBezTo>
                      <a:pt x="1782746" y="3348437"/>
                      <a:pt x="1927711" y="2900529"/>
                      <a:pt x="1780887" y="2736978"/>
                    </a:cubicBezTo>
                    <a:cubicBezTo>
                      <a:pt x="1634063" y="2573427"/>
                      <a:pt x="1362716" y="2421028"/>
                      <a:pt x="1156419" y="2447047"/>
                    </a:cubicBezTo>
                    <a:cubicBezTo>
                      <a:pt x="950122" y="2473066"/>
                      <a:pt x="702936" y="2928407"/>
                      <a:pt x="543102" y="2893095"/>
                    </a:cubicBezTo>
                    <a:cubicBezTo>
                      <a:pt x="383268" y="2857783"/>
                      <a:pt x="225292" y="2493509"/>
                      <a:pt x="197414" y="2235173"/>
                    </a:cubicBezTo>
                    <a:cubicBezTo>
                      <a:pt x="169536" y="1976837"/>
                      <a:pt x="407429" y="1599554"/>
                      <a:pt x="375834" y="1343076"/>
                    </a:cubicBezTo>
                    <a:cubicBezTo>
                      <a:pt x="344239" y="1086598"/>
                      <a:pt x="-60923" y="919329"/>
                      <a:pt x="7843" y="696305"/>
                    </a:cubicBezTo>
                    <a:cubicBezTo>
                      <a:pt x="76609" y="473281"/>
                      <a:pt x="550536" y="58827"/>
                      <a:pt x="788429" y="4930"/>
                    </a:cubicBezTo>
                    <a:cubicBezTo>
                      <a:pt x="1026322" y="-48967"/>
                      <a:pt x="1096946" y="356193"/>
                      <a:pt x="1435200" y="384071"/>
                    </a:cubicBezTo>
                    <a:close/>
                  </a:path>
                </a:pathLst>
              </a:custGeom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F852040-473F-3F5F-4C78-5171D9425F01}"/>
                  </a:ext>
                </a:extLst>
              </p:cNvPr>
              <p:cNvSpPr txBox="1"/>
              <p:nvPr/>
            </p:nvSpPr>
            <p:spPr>
              <a:xfrm>
                <a:off x="2029522" y="2899316"/>
                <a:ext cx="356840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1E5E02B-B0AA-BB7C-C7D9-407EA63DF92B}"/>
                  </a:ext>
                </a:extLst>
              </p:cNvPr>
              <p:cNvSpPr txBox="1"/>
              <p:nvPr/>
            </p:nvSpPr>
            <p:spPr>
              <a:xfrm>
                <a:off x="1557248" y="3268648"/>
                <a:ext cx="356840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B2EB5F1-269E-4DA6-7A7F-9E05CA015E80}"/>
                  </a:ext>
                </a:extLst>
              </p:cNvPr>
              <p:cNvSpPr txBox="1"/>
              <p:nvPr/>
            </p:nvSpPr>
            <p:spPr>
              <a:xfrm>
                <a:off x="1520282" y="2531326"/>
                <a:ext cx="356840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3BD8FDD-C8CB-7923-3FA6-6DCB52788608}"/>
                  </a:ext>
                </a:extLst>
              </p:cNvPr>
              <p:cNvSpPr txBox="1"/>
              <p:nvPr/>
            </p:nvSpPr>
            <p:spPr>
              <a:xfrm>
                <a:off x="2613100" y="2623816"/>
                <a:ext cx="356840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1B7E967-F796-BA62-B050-514209934BCA}"/>
                  </a:ext>
                </a:extLst>
              </p:cNvPr>
              <p:cNvSpPr txBox="1"/>
              <p:nvPr/>
            </p:nvSpPr>
            <p:spPr>
              <a:xfrm>
                <a:off x="2387783" y="3539149"/>
                <a:ext cx="1475677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true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6ED79CC-7D9A-5E1A-6760-B107A3773289}"/>
                  </a:ext>
                </a:extLst>
              </p:cNvPr>
              <p:cNvSpPr txBox="1"/>
              <p:nvPr/>
            </p:nvSpPr>
            <p:spPr>
              <a:xfrm>
                <a:off x="4114799" y="3346879"/>
                <a:ext cx="356840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61930E2-A4CE-F7C3-3A24-E67A64CD4FDE}"/>
                  </a:ext>
                </a:extLst>
              </p:cNvPr>
              <p:cNvSpPr txBox="1"/>
              <p:nvPr/>
            </p:nvSpPr>
            <p:spPr>
              <a:xfrm>
                <a:off x="1984915" y="3578526"/>
                <a:ext cx="356840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37D4AEA-2CD3-D3D4-E917-9E2C4204CF78}"/>
                  </a:ext>
                </a:extLst>
              </p:cNvPr>
              <p:cNvSpPr txBox="1"/>
              <p:nvPr/>
            </p:nvSpPr>
            <p:spPr>
              <a:xfrm>
                <a:off x="1561047" y="2693318"/>
                <a:ext cx="1577898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false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AF98497D-16A1-96B8-610D-FC6A5D682DD3}"/>
                  </a:ext>
                </a:extLst>
              </p:cNvPr>
              <p:cNvSpPr txBox="1"/>
              <p:nvPr/>
            </p:nvSpPr>
            <p:spPr>
              <a:xfrm>
                <a:off x="3196680" y="2993148"/>
                <a:ext cx="356840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72CFE5F-1355-41CE-7453-CB27AE630BE5}"/>
                  </a:ext>
                </a:extLst>
              </p:cNvPr>
              <p:cNvSpPr txBox="1"/>
              <p:nvPr/>
            </p:nvSpPr>
            <p:spPr>
              <a:xfrm>
                <a:off x="2722551" y="4448992"/>
                <a:ext cx="356840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CDE6FCD-AE98-51A6-32EF-928A8C98D9FE}"/>
                  </a:ext>
                </a:extLst>
              </p:cNvPr>
              <p:cNvSpPr txBox="1"/>
              <p:nvPr/>
            </p:nvSpPr>
            <p:spPr>
              <a:xfrm>
                <a:off x="3598127" y="3424094"/>
                <a:ext cx="356840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91D55850-85E5-F5D5-F079-B231B4EB8648}"/>
                </a:ext>
              </a:extLst>
            </p:cNvPr>
            <p:cNvSpPr/>
            <p:nvPr/>
          </p:nvSpPr>
          <p:spPr>
            <a:xfrm>
              <a:off x="4616820" y="5305103"/>
              <a:ext cx="643664" cy="491502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8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endPara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220B6F7F-23FB-55C3-B471-496A1B8DBFA3}"/>
                </a:ext>
              </a:extLst>
            </p:cNvPr>
            <p:cNvCxnSpPr>
              <a:stCxn id="74" idx="3"/>
            </p:cNvCxnSpPr>
            <p:nvPr/>
          </p:nvCxnSpPr>
          <p:spPr>
            <a:xfrm flipV="1">
              <a:off x="5260484" y="5538285"/>
              <a:ext cx="769975" cy="1256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150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71651-FABB-E44B-DC02-4FD55FC3F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C0746EF7-9081-7BA3-6C85-F63631CD9BC6}"/>
              </a:ext>
            </a:extLst>
          </p:cNvPr>
          <p:cNvGrpSpPr/>
          <p:nvPr/>
        </p:nvGrpSpPr>
        <p:grpSpPr>
          <a:xfrm>
            <a:off x="984616" y="2220109"/>
            <a:ext cx="3832711" cy="2783510"/>
            <a:chOff x="984616" y="2220109"/>
            <a:chExt cx="3832711" cy="2783510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4061ABF3-182C-E04E-4759-41FF93E26812}"/>
                </a:ext>
              </a:extLst>
            </p:cNvPr>
            <p:cNvSpPr/>
            <p:nvPr/>
          </p:nvSpPr>
          <p:spPr>
            <a:xfrm>
              <a:off x="984616" y="2220109"/>
              <a:ext cx="3832711" cy="2783510"/>
            </a:xfrm>
            <a:custGeom>
              <a:avLst/>
              <a:gdLst>
                <a:gd name="connsiteX0" fmla="*/ 1435200 w 4746814"/>
                <a:gd name="connsiteY0" fmla="*/ 384071 h 3447378"/>
                <a:gd name="connsiteX1" fmla="*/ 2817951 w 4746814"/>
                <a:gd name="connsiteY1" fmla="*/ 172198 h 3447378"/>
                <a:gd name="connsiteX2" fmla="*/ 3498175 w 4746814"/>
                <a:gd name="connsiteY2" fmla="*/ 885876 h 3447378"/>
                <a:gd name="connsiteX3" fmla="*/ 4356819 w 4746814"/>
                <a:gd name="connsiteY3" fmla="*/ 1041993 h 3447378"/>
                <a:gd name="connsiteX4" fmla="*/ 4724809 w 4746814"/>
                <a:gd name="connsiteY4" fmla="*/ 2023300 h 3447378"/>
                <a:gd name="connsiteX5" fmla="*/ 3754653 w 4746814"/>
                <a:gd name="connsiteY5" fmla="*/ 2290930 h 3447378"/>
                <a:gd name="connsiteX6" fmla="*/ 3732351 w 4746814"/>
                <a:gd name="connsiteY6" fmla="*/ 2826188 h 3447378"/>
                <a:gd name="connsiteX7" fmla="*/ 3308604 w 4746814"/>
                <a:gd name="connsiteY7" fmla="*/ 3216481 h 3447378"/>
                <a:gd name="connsiteX8" fmla="*/ 2037365 w 4746814"/>
                <a:gd name="connsiteY8" fmla="*/ 3428354 h 3447378"/>
                <a:gd name="connsiteX9" fmla="*/ 1780887 w 4746814"/>
                <a:gd name="connsiteY9" fmla="*/ 2736978 h 3447378"/>
                <a:gd name="connsiteX10" fmla="*/ 1156419 w 4746814"/>
                <a:gd name="connsiteY10" fmla="*/ 2447047 h 3447378"/>
                <a:gd name="connsiteX11" fmla="*/ 543102 w 4746814"/>
                <a:gd name="connsiteY11" fmla="*/ 2893095 h 3447378"/>
                <a:gd name="connsiteX12" fmla="*/ 197414 w 4746814"/>
                <a:gd name="connsiteY12" fmla="*/ 2235173 h 3447378"/>
                <a:gd name="connsiteX13" fmla="*/ 375834 w 4746814"/>
                <a:gd name="connsiteY13" fmla="*/ 1343076 h 3447378"/>
                <a:gd name="connsiteX14" fmla="*/ 7843 w 4746814"/>
                <a:gd name="connsiteY14" fmla="*/ 696305 h 3447378"/>
                <a:gd name="connsiteX15" fmla="*/ 788429 w 4746814"/>
                <a:gd name="connsiteY15" fmla="*/ 4930 h 3447378"/>
                <a:gd name="connsiteX16" fmla="*/ 1435200 w 4746814"/>
                <a:gd name="connsiteY16" fmla="*/ 384071 h 344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46814" h="3447378">
                  <a:moveTo>
                    <a:pt x="1435200" y="384071"/>
                  </a:moveTo>
                  <a:cubicBezTo>
                    <a:pt x="1773454" y="411949"/>
                    <a:pt x="2474122" y="88564"/>
                    <a:pt x="2817951" y="172198"/>
                  </a:cubicBezTo>
                  <a:cubicBezTo>
                    <a:pt x="3161780" y="255832"/>
                    <a:pt x="3241697" y="740910"/>
                    <a:pt x="3498175" y="885876"/>
                  </a:cubicBezTo>
                  <a:cubicBezTo>
                    <a:pt x="3754653" y="1030842"/>
                    <a:pt x="4152380" y="852422"/>
                    <a:pt x="4356819" y="1041993"/>
                  </a:cubicBezTo>
                  <a:cubicBezTo>
                    <a:pt x="4561258" y="1231564"/>
                    <a:pt x="4825170" y="1815144"/>
                    <a:pt x="4724809" y="2023300"/>
                  </a:cubicBezTo>
                  <a:cubicBezTo>
                    <a:pt x="4624448" y="2231456"/>
                    <a:pt x="3920063" y="2157115"/>
                    <a:pt x="3754653" y="2290930"/>
                  </a:cubicBezTo>
                  <a:cubicBezTo>
                    <a:pt x="3589243" y="2424745"/>
                    <a:pt x="3806693" y="2671929"/>
                    <a:pt x="3732351" y="2826188"/>
                  </a:cubicBezTo>
                  <a:cubicBezTo>
                    <a:pt x="3658009" y="2980447"/>
                    <a:pt x="3591102" y="3116120"/>
                    <a:pt x="3308604" y="3216481"/>
                  </a:cubicBezTo>
                  <a:cubicBezTo>
                    <a:pt x="3026106" y="3316842"/>
                    <a:pt x="2291985" y="3508271"/>
                    <a:pt x="2037365" y="3428354"/>
                  </a:cubicBezTo>
                  <a:cubicBezTo>
                    <a:pt x="1782746" y="3348437"/>
                    <a:pt x="1927711" y="2900529"/>
                    <a:pt x="1780887" y="2736978"/>
                  </a:cubicBezTo>
                  <a:cubicBezTo>
                    <a:pt x="1634063" y="2573427"/>
                    <a:pt x="1362716" y="2421028"/>
                    <a:pt x="1156419" y="2447047"/>
                  </a:cubicBezTo>
                  <a:cubicBezTo>
                    <a:pt x="950122" y="2473066"/>
                    <a:pt x="702936" y="2928407"/>
                    <a:pt x="543102" y="2893095"/>
                  </a:cubicBezTo>
                  <a:cubicBezTo>
                    <a:pt x="383268" y="2857783"/>
                    <a:pt x="225292" y="2493509"/>
                    <a:pt x="197414" y="2235173"/>
                  </a:cubicBezTo>
                  <a:cubicBezTo>
                    <a:pt x="169536" y="1976837"/>
                    <a:pt x="407429" y="1599554"/>
                    <a:pt x="375834" y="1343076"/>
                  </a:cubicBezTo>
                  <a:cubicBezTo>
                    <a:pt x="344239" y="1086598"/>
                    <a:pt x="-60923" y="919329"/>
                    <a:pt x="7843" y="696305"/>
                  </a:cubicBezTo>
                  <a:cubicBezTo>
                    <a:pt x="76609" y="473281"/>
                    <a:pt x="550536" y="58827"/>
                    <a:pt x="788429" y="4930"/>
                  </a:cubicBezTo>
                  <a:cubicBezTo>
                    <a:pt x="1026322" y="-48967"/>
                    <a:pt x="1096946" y="356193"/>
                    <a:pt x="1435200" y="384071"/>
                  </a:cubicBezTo>
                  <a:close/>
                </a:path>
              </a:pathLst>
            </a:cu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19F993-242A-3267-321E-AA0F1B41EBA2}"/>
                </a:ext>
              </a:extLst>
            </p:cNvPr>
            <p:cNvSpPr txBox="1"/>
            <p:nvPr/>
          </p:nvSpPr>
          <p:spPr>
            <a:xfrm>
              <a:off x="2029521" y="28993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9CDF775-1DAE-791B-EB23-E464485E4F0F}"/>
                </a:ext>
              </a:extLst>
            </p:cNvPr>
            <p:cNvSpPr txBox="1"/>
            <p:nvPr/>
          </p:nvSpPr>
          <p:spPr>
            <a:xfrm>
              <a:off x="1557249" y="32686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900004D-B151-C486-C913-B2E2971202F2}"/>
                </a:ext>
              </a:extLst>
            </p:cNvPr>
            <p:cNvSpPr txBox="1"/>
            <p:nvPr/>
          </p:nvSpPr>
          <p:spPr>
            <a:xfrm>
              <a:off x="1520282" y="253132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368E8EE-33B4-71F3-B32B-019263C61BC4}"/>
                </a:ext>
              </a:extLst>
            </p:cNvPr>
            <p:cNvSpPr txBox="1"/>
            <p:nvPr/>
          </p:nvSpPr>
          <p:spPr>
            <a:xfrm>
              <a:off x="2613101" y="262381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9B880DC-624F-E2C9-FC84-FA6B90483DE2}"/>
                </a:ext>
              </a:extLst>
            </p:cNvPr>
            <p:cNvSpPr txBox="1"/>
            <p:nvPr/>
          </p:nvSpPr>
          <p:spPr>
            <a:xfrm>
              <a:off x="2639121" y="35089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DB9F9DA-9F3C-E83F-4611-DAA97D616BFD}"/>
                </a:ext>
              </a:extLst>
            </p:cNvPr>
            <p:cNvSpPr txBox="1"/>
            <p:nvPr/>
          </p:nvSpPr>
          <p:spPr>
            <a:xfrm>
              <a:off x="4114799" y="334687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4592095-4472-E438-D88F-C77E372B161E}"/>
                </a:ext>
              </a:extLst>
            </p:cNvPr>
            <p:cNvSpPr txBox="1"/>
            <p:nvPr/>
          </p:nvSpPr>
          <p:spPr>
            <a:xfrm>
              <a:off x="1984915" y="357852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809DB1-3400-9A78-5086-E96090A98931}"/>
                </a:ext>
              </a:extLst>
            </p:cNvPr>
            <p:cNvSpPr txBox="1"/>
            <p:nvPr/>
          </p:nvSpPr>
          <p:spPr>
            <a:xfrm>
              <a:off x="3096321" y="39661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F98366E-4170-052D-B490-DBB7E1CA4092}"/>
                </a:ext>
              </a:extLst>
            </p:cNvPr>
            <p:cNvSpPr txBox="1"/>
            <p:nvPr/>
          </p:nvSpPr>
          <p:spPr>
            <a:xfrm>
              <a:off x="3196681" y="299314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42E7EDF-4597-D0E3-96FC-C47811B978D0}"/>
                </a:ext>
              </a:extLst>
            </p:cNvPr>
            <p:cNvSpPr txBox="1"/>
            <p:nvPr/>
          </p:nvSpPr>
          <p:spPr>
            <a:xfrm>
              <a:off x="2722551" y="4448991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6E78796-EFF0-72F7-5C6C-9714B1EEECCD}"/>
                </a:ext>
              </a:extLst>
            </p:cNvPr>
            <p:cNvSpPr txBox="1"/>
            <p:nvPr/>
          </p:nvSpPr>
          <p:spPr>
            <a:xfrm>
              <a:off x="3598127" y="342409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AE2450F-BE93-2251-CED8-7F9CFDFC0E2E}"/>
                </a:ext>
              </a:extLst>
            </p:cNvPr>
            <p:cNvSpPr txBox="1"/>
            <p:nvPr/>
          </p:nvSpPr>
          <p:spPr>
            <a:xfrm>
              <a:off x="1330709" y="38782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08BB7ED-8146-C101-C2FD-84C5B47E51CC}"/>
              </a:ext>
            </a:extLst>
          </p:cNvPr>
          <p:cNvGrpSpPr/>
          <p:nvPr/>
        </p:nvGrpSpPr>
        <p:grpSpPr>
          <a:xfrm>
            <a:off x="5084956" y="2217006"/>
            <a:ext cx="6066671" cy="2783510"/>
            <a:chOff x="5084956" y="2217006"/>
            <a:chExt cx="6066671" cy="278351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DDAE69A-D564-64E4-8C7C-3800E8108F52}"/>
                </a:ext>
              </a:extLst>
            </p:cNvPr>
            <p:cNvGrpSpPr/>
            <p:nvPr/>
          </p:nvGrpSpPr>
          <p:grpSpPr>
            <a:xfrm>
              <a:off x="7318916" y="2217006"/>
              <a:ext cx="3832711" cy="2783510"/>
              <a:chOff x="984616" y="2220109"/>
              <a:chExt cx="3832711" cy="2783510"/>
            </a:xfrm>
          </p:grpSpPr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1B3821F3-8900-34C9-CE43-02F7F130646C}"/>
                  </a:ext>
                </a:extLst>
              </p:cNvPr>
              <p:cNvSpPr/>
              <p:nvPr/>
            </p:nvSpPr>
            <p:spPr>
              <a:xfrm>
                <a:off x="984616" y="2220109"/>
                <a:ext cx="3832711" cy="2783510"/>
              </a:xfrm>
              <a:custGeom>
                <a:avLst/>
                <a:gdLst>
                  <a:gd name="connsiteX0" fmla="*/ 1435200 w 4746814"/>
                  <a:gd name="connsiteY0" fmla="*/ 384071 h 3447378"/>
                  <a:gd name="connsiteX1" fmla="*/ 2817951 w 4746814"/>
                  <a:gd name="connsiteY1" fmla="*/ 172198 h 3447378"/>
                  <a:gd name="connsiteX2" fmla="*/ 3498175 w 4746814"/>
                  <a:gd name="connsiteY2" fmla="*/ 885876 h 3447378"/>
                  <a:gd name="connsiteX3" fmla="*/ 4356819 w 4746814"/>
                  <a:gd name="connsiteY3" fmla="*/ 1041993 h 3447378"/>
                  <a:gd name="connsiteX4" fmla="*/ 4724809 w 4746814"/>
                  <a:gd name="connsiteY4" fmla="*/ 2023300 h 3447378"/>
                  <a:gd name="connsiteX5" fmla="*/ 3754653 w 4746814"/>
                  <a:gd name="connsiteY5" fmla="*/ 2290930 h 3447378"/>
                  <a:gd name="connsiteX6" fmla="*/ 3732351 w 4746814"/>
                  <a:gd name="connsiteY6" fmla="*/ 2826188 h 3447378"/>
                  <a:gd name="connsiteX7" fmla="*/ 3308604 w 4746814"/>
                  <a:gd name="connsiteY7" fmla="*/ 3216481 h 3447378"/>
                  <a:gd name="connsiteX8" fmla="*/ 2037365 w 4746814"/>
                  <a:gd name="connsiteY8" fmla="*/ 3428354 h 3447378"/>
                  <a:gd name="connsiteX9" fmla="*/ 1780887 w 4746814"/>
                  <a:gd name="connsiteY9" fmla="*/ 2736978 h 3447378"/>
                  <a:gd name="connsiteX10" fmla="*/ 1156419 w 4746814"/>
                  <a:gd name="connsiteY10" fmla="*/ 2447047 h 3447378"/>
                  <a:gd name="connsiteX11" fmla="*/ 543102 w 4746814"/>
                  <a:gd name="connsiteY11" fmla="*/ 2893095 h 3447378"/>
                  <a:gd name="connsiteX12" fmla="*/ 197414 w 4746814"/>
                  <a:gd name="connsiteY12" fmla="*/ 2235173 h 3447378"/>
                  <a:gd name="connsiteX13" fmla="*/ 375834 w 4746814"/>
                  <a:gd name="connsiteY13" fmla="*/ 1343076 h 3447378"/>
                  <a:gd name="connsiteX14" fmla="*/ 7843 w 4746814"/>
                  <a:gd name="connsiteY14" fmla="*/ 696305 h 3447378"/>
                  <a:gd name="connsiteX15" fmla="*/ 788429 w 4746814"/>
                  <a:gd name="connsiteY15" fmla="*/ 4930 h 3447378"/>
                  <a:gd name="connsiteX16" fmla="*/ 1435200 w 4746814"/>
                  <a:gd name="connsiteY16" fmla="*/ 384071 h 344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6814" h="3447378">
                    <a:moveTo>
                      <a:pt x="1435200" y="384071"/>
                    </a:moveTo>
                    <a:cubicBezTo>
                      <a:pt x="1773454" y="411949"/>
                      <a:pt x="2474122" y="88564"/>
                      <a:pt x="2817951" y="172198"/>
                    </a:cubicBezTo>
                    <a:cubicBezTo>
                      <a:pt x="3161780" y="255832"/>
                      <a:pt x="3241697" y="740910"/>
                      <a:pt x="3498175" y="885876"/>
                    </a:cubicBezTo>
                    <a:cubicBezTo>
                      <a:pt x="3754653" y="1030842"/>
                      <a:pt x="4152380" y="852422"/>
                      <a:pt x="4356819" y="1041993"/>
                    </a:cubicBezTo>
                    <a:cubicBezTo>
                      <a:pt x="4561258" y="1231564"/>
                      <a:pt x="4825170" y="1815144"/>
                      <a:pt x="4724809" y="2023300"/>
                    </a:cubicBezTo>
                    <a:cubicBezTo>
                      <a:pt x="4624448" y="2231456"/>
                      <a:pt x="3920063" y="2157115"/>
                      <a:pt x="3754653" y="2290930"/>
                    </a:cubicBezTo>
                    <a:cubicBezTo>
                      <a:pt x="3589243" y="2424745"/>
                      <a:pt x="3806693" y="2671929"/>
                      <a:pt x="3732351" y="2826188"/>
                    </a:cubicBezTo>
                    <a:cubicBezTo>
                      <a:pt x="3658009" y="2980447"/>
                      <a:pt x="3591102" y="3116120"/>
                      <a:pt x="3308604" y="3216481"/>
                    </a:cubicBezTo>
                    <a:cubicBezTo>
                      <a:pt x="3026106" y="3316842"/>
                      <a:pt x="2291985" y="3508271"/>
                      <a:pt x="2037365" y="3428354"/>
                    </a:cubicBezTo>
                    <a:cubicBezTo>
                      <a:pt x="1782746" y="3348437"/>
                      <a:pt x="1927711" y="2900529"/>
                      <a:pt x="1780887" y="2736978"/>
                    </a:cubicBezTo>
                    <a:cubicBezTo>
                      <a:pt x="1634063" y="2573427"/>
                      <a:pt x="1362716" y="2421028"/>
                      <a:pt x="1156419" y="2447047"/>
                    </a:cubicBezTo>
                    <a:cubicBezTo>
                      <a:pt x="950122" y="2473066"/>
                      <a:pt x="702936" y="2928407"/>
                      <a:pt x="543102" y="2893095"/>
                    </a:cubicBezTo>
                    <a:cubicBezTo>
                      <a:pt x="383268" y="2857783"/>
                      <a:pt x="225292" y="2493509"/>
                      <a:pt x="197414" y="2235173"/>
                    </a:cubicBezTo>
                    <a:cubicBezTo>
                      <a:pt x="169536" y="1976837"/>
                      <a:pt x="407429" y="1599554"/>
                      <a:pt x="375834" y="1343076"/>
                    </a:cubicBezTo>
                    <a:cubicBezTo>
                      <a:pt x="344239" y="1086598"/>
                      <a:pt x="-60923" y="919329"/>
                      <a:pt x="7843" y="696305"/>
                    </a:cubicBezTo>
                    <a:cubicBezTo>
                      <a:pt x="76609" y="473281"/>
                      <a:pt x="550536" y="58827"/>
                      <a:pt x="788429" y="4930"/>
                    </a:cubicBezTo>
                    <a:cubicBezTo>
                      <a:pt x="1026322" y="-48967"/>
                      <a:pt x="1096946" y="356193"/>
                      <a:pt x="1435200" y="384071"/>
                    </a:cubicBezTo>
                    <a:close/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385FC6C-AE65-3129-4122-2348F9465F7C}"/>
                  </a:ext>
                </a:extLst>
              </p:cNvPr>
              <p:cNvSpPr txBox="1"/>
              <p:nvPr/>
            </p:nvSpPr>
            <p:spPr>
              <a:xfrm>
                <a:off x="2029521" y="28993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2A9FFE1-258F-5BD3-3DF9-022618F3CD76}"/>
                  </a:ext>
                </a:extLst>
              </p:cNvPr>
              <p:cNvSpPr txBox="1"/>
              <p:nvPr/>
            </p:nvSpPr>
            <p:spPr>
              <a:xfrm>
                <a:off x="1557249" y="32686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EF6634A-76E6-837E-6399-48AA3EA57ABD}"/>
                  </a:ext>
                </a:extLst>
              </p:cNvPr>
              <p:cNvSpPr txBox="1"/>
              <p:nvPr/>
            </p:nvSpPr>
            <p:spPr>
              <a:xfrm>
                <a:off x="1520282" y="253132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8077871-E3CD-92EB-62FA-91F8099323C7}"/>
                  </a:ext>
                </a:extLst>
              </p:cNvPr>
              <p:cNvSpPr txBox="1"/>
              <p:nvPr/>
            </p:nvSpPr>
            <p:spPr>
              <a:xfrm>
                <a:off x="2613101" y="262381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5AD8355-558D-4F22-EC9E-66A6F503282E}"/>
                  </a:ext>
                </a:extLst>
              </p:cNvPr>
              <p:cNvSpPr txBox="1"/>
              <p:nvPr/>
            </p:nvSpPr>
            <p:spPr>
              <a:xfrm>
                <a:off x="2639121" y="35089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DC4F837-6CB5-1B21-E529-55C4455C8638}"/>
                  </a:ext>
                </a:extLst>
              </p:cNvPr>
              <p:cNvSpPr txBox="1"/>
              <p:nvPr/>
            </p:nvSpPr>
            <p:spPr>
              <a:xfrm>
                <a:off x="4114799" y="334687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70A78BF-AB3E-2E3A-1C8E-3DC4BA0B0BDA}"/>
                  </a:ext>
                </a:extLst>
              </p:cNvPr>
              <p:cNvSpPr txBox="1"/>
              <p:nvPr/>
            </p:nvSpPr>
            <p:spPr>
              <a:xfrm>
                <a:off x="1984915" y="357852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7B56E06-8B33-8ECC-06FF-F67399F62F51}"/>
                  </a:ext>
                </a:extLst>
              </p:cNvPr>
              <p:cNvSpPr txBox="1"/>
              <p:nvPr/>
            </p:nvSpPr>
            <p:spPr>
              <a:xfrm>
                <a:off x="3096321" y="396611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9A2465E-0113-4A13-DF3E-D68B0D9C9466}"/>
                  </a:ext>
                </a:extLst>
              </p:cNvPr>
              <p:cNvSpPr txBox="1"/>
              <p:nvPr/>
            </p:nvSpPr>
            <p:spPr>
              <a:xfrm>
                <a:off x="3196681" y="2993147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69E1C0A-FA1D-DCFC-948D-39D18844E615}"/>
                  </a:ext>
                </a:extLst>
              </p:cNvPr>
              <p:cNvSpPr txBox="1"/>
              <p:nvPr/>
            </p:nvSpPr>
            <p:spPr>
              <a:xfrm>
                <a:off x="2722551" y="4448991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F3858C7-F442-FFC6-5E53-62E6E14D2069}"/>
                  </a:ext>
                </a:extLst>
              </p:cNvPr>
              <p:cNvSpPr txBox="1"/>
              <p:nvPr/>
            </p:nvSpPr>
            <p:spPr>
              <a:xfrm>
                <a:off x="3598127" y="3424095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BDEE2D5-8F03-702E-3A2D-8A93225A8A77}"/>
                  </a:ext>
                </a:extLst>
              </p:cNvPr>
              <p:cNvSpPr txBox="1"/>
              <p:nvPr/>
            </p:nvSpPr>
            <p:spPr>
              <a:xfrm>
                <a:off x="1330709" y="3878249"/>
                <a:ext cx="35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FC5FAEB1-129F-2483-4588-5A0B08D65475}"/>
                </a:ext>
              </a:extLst>
            </p:cNvPr>
            <p:cNvCxnSpPr/>
            <p:nvPr/>
          </p:nvCxnSpPr>
          <p:spPr>
            <a:xfrm>
              <a:off x="5084956" y="3575422"/>
              <a:ext cx="1996068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6542343-DA7F-2A9A-F683-D642EA419401}"/>
              </a:ext>
            </a:extLst>
          </p:cNvPr>
          <p:cNvSpPr txBox="1"/>
          <p:nvPr/>
        </p:nvSpPr>
        <p:spPr>
          <a:xfrm>
            <a:off x="3274740" y="1428368"/>
            <a:ext cx="526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Leo’s marathon was fast.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03A057-C47E-10F3-DF3A-AC6FAC32F3FE}"/>
              </a:ext>
            </a:extLst>
          </p:cNvPr>
          <p:cNvSpPr txBox="1"/>
          <p:nvPr/>
        </p:nvSpPr>
        <p:spPr>
          <a:xfrm>
            <a:off x="3954966" y="6430423"/>
            <a:ext cx="807720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/>
              <a:t>Barker 2002 Kennedy and McNally 2005, Kennedy 2007, Lassiter 2011; Lassiter and Goodman 2013; </a:t>
            </a:r>
            <a:r>
              <a:rPr lang="en-US" sz="1100" dirty="0" err="1"/>
              <a:t>Bernardy</a:t>
            </a:r>
            <a:r>
              <a:rPr lang="en-US" sz="1100" dirty="0"/>
              <a:t> et al. 2018, </a:t>
            </a:r>
            <a:r>
              <a:rPr lang="en-US" sz="1100" dirty="0" err="1"/>
              <a:t>i.a.</a:t>
            </a:r>
            <a:endParaRPr lang="en-US" sz="1100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4DE697C-9B58-F973-554C-BBF97AD9AF6C}"/>
              </a:ext>
            </a:extLst>
          </p:cNvPr>
          <p:cNvGrpSpPr/>
          <p:nvPr/>
        </p:nvGrpSpPr>
        <p:grpSpPr>
          <a:xfrm>
            <a:off x="4616820" y="5000516"/>
            <a:ext cx="3052150" cy="1299280"/>
            <a:chOff x="4616820" y="5000516"/>
            <a:chExt cx="3052150" cy="129928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66DB2B5F-8672-1CDF-B339-49EBAA5687FD}"/>
                </a:ext>
              </a:extLst>
            </p:cNvPr>
            <p:cNvGrpSpPr/>
            <p:nvPr/>
          </p:nvGrpSpPr>
          <p:grpSpPr>
            <a:xfrm>
              <a:off x="6069863" y="5000516"/>
              <a:ext cx="1599107" cy="1299280"/>
              <a:chOff x="984616" y="2220109"/>
              <a:chExt cx="3832711" cy="3114091"/>
            </a:xfrm>
          </p:grpSpPr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038017DE-1FFE-AC83-160C-493B3F4D1CA3}"/>
                  </a:ext>
                </a:extLst>
              </p:cNvPr>
              <p:cNvSpPr/>
              <p:nvPr/>
            </p:nvSpPr>
            <p:spPr>
              <a:xfrm>
                <a:off x="984616" y="2220109"/>
                <a:ext cx="3832711" cy="2783510"/>
              </a:xfrm>
              <a:custGeom>
                <a:avLst/>
                <a:gdLst>
                  <a:gd name="connsiteX0" fmla="*/ 1435200 w 4746814"/>
                  <a:gd name="connsiteY0" fmla="*/ 384071 h 3447378"/>
                  <a:gd name="connsiteX1" fmla="*/ 2817951 w 4746814"/>
                  <a:gd name="connsiteY1" fmla="*/ 172198 h 3447378"/>
                  <a:gd name="connsiteX2" fmla="*/ 3498175 w 4746814"/>
                  <a:gd name="connsiteY2" fmla="*/ 885876 h 3447378"/>
                  <a:gd name="connsiteX3" fmla="*/ 4356819 w 4746814"/>
                  <a:gd name="connsiteY3" fmla="*/ 1041993 h 3447378"/>
                  <a:gd name="connsiteX4" fmla="*/ 4724809 w 4746814"/>
                  <a:gd name="connsiteY4" fmla="*/ 2023300 h 3447378"/>
                  <a:gd name="connsiteX5" fmla="*/ 3754653 w 4746814"/>
                  <a:gd name="connsiteY5" fmla="*/ 2290930 h 3447378"/>
                  <a:gd name="connsiteX6" fmla="*/ 3732351 w 4746814"/>
                  <a:gd name="connsiteY6" fmla="*/ 2826188 h 3447378"/>
                  <a:gd name="connsiteX7" fmla="*/ 3308604 w 4746814"/>
                  <a:gd name="connsiteY7" fmla="*/ 3216481 h 3447378"/>
                  <a:gd name="connsiteX8" fmla="*/ 2037365 w 4746814"/>
                  <a:gd name="connsiteY8" fmla="*/ 3428354 h 3447378"/>
                  <a:gd name="connsiteX9" fmla="*/ 1780887 w 4746814"/>
                  <a:gd name="connsiteY9" fmla="*/ 2736978 h 3447378"/>
                  <a:gd name="connsiteX10" fmla="*/ 1156419 w 4746814"/>
                  <a:gd name="connsiteY10" fmla="*/ 2447047 h 3447378"/>
                  <a:gd name="connsiteX11" fmla="*/ 543102 w 4746814"/>
                  <a:gd name="connsiteY11" fmla="*/ 2893095 h 3447378"/>
                  <a:gd name="connsiteX12" fmla="*/ 197414 w 4746814"/>
                  <a:gd name="connsiteY12" fmla="*/ 2235173 h 3447378"/>
                  <a:gd name="connsiteX13" fmla="*/ 375834 w 4746814"/>
                  <a:gd name="connsiteY13" fmla="*/ 1343076 h 3447378"/>
                  <a:gd name="connsiteX14" fmla="*/ 7843 w 4746814"/>
                  <a:gd name="connsiteY14" fmla="*/ 696305 h 3447378"/>
                  <a:gd name="connsiteX15" fmla="*/ 788429 w 4746814"/>
                  <a:gd name="connsiteY15" fmla="*/ 4930 h 3447378"/>
                  <a:gd name="connsiteX16" fmla="*/ 1435200 w 4746814"/>
                  <a:gd name="connsiteY16" fmla="*/ 384071 h 344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46814" h="3447378">
                    <a:moveTo>
                      <a:pt x="1435200" y="384071"/>
                    </a:moveTo>
                    <a:cubicBezTo>
                      <a:pt x="1773454" y="411949"/>
                      <a:pt x="2474122" y="88564"/>
                      <a:pt x="2817951" y="172198"/>
                    </a:cubicBezTo>
                    <a:cubicBezTo>
                      <a:pt x="3161780" y="255832"/>
                      <a:pt x="3241697" y="740910"/>
                      <a:pt x="3498175" y="885876"/>
                    </a:cubicBezTo>
                    <a:cubicBezTo>
                      <a:pt x="3754653" y="1030842"/>
                      <a:pt x="4152380" y="852422"/>
                      <a:pt x="4356819" y="1041993"/>
                    </a:cubicBezTo>
                    <a:cubicBezTo>
                      <a:pt x="4561258" y="1231564"/>
                      <a:pt x="4825170" y="1815144"/>
                      <a:pt x="4724809" y="2023300"/>
                    </a:cubicBezTo>
                    <a:cubicBezTo>
                      <a:pt x="4624448" y="2231456"/>
                      <a:pt x="3920063" y="2157115"/>
                      <a:pt x="3754653" y="2290930"/>
                    </a:cubicBezTo>
                    <a:cubicBezTo>
                      <a:pt x="3589243" y="2424745"/>
                      <a:pt x="3806693" y="2671929"/>
                      <a:pt x="3732351" y="2826188"/>
                    </a:cubicBezTo>
                    <a:cubicBezTo>
                      <a:pt x="3658009" y="2980447"/>
                      <a:pt x="3591102" y="3116120"/>
                      <a:pt x="3308604" y="3216481"/>
                    </a:cubicBezTo>
                    <a:cubicBezTo>
                      <a:pt x="3026106" y="3316842"/>
                      <a:pt x="2291985" y="3508271"/>
                      <a:pt x="2037365" y="3428354"/>
                    </a:cubicBezTo>
                    <a:cubicBezTo>
                      <a:pt x="1782746" y="3348437"/>
                      <a:pt x="1927711" y="2900529"/>
                      <a:pt x="1780887" y="2736978"/>
                    </a:cubicBezTo>
                    <a:cubicBezTo>
                      <a:pt x="1634063" y="2573427"/>
                      <a:pt x="1362716" y="2421028"/>
                      <a:pt x="1156419" y="2447047"/>
                    </a:cubicBezTo>
                    <a:cubicBezTo>
                      <a:pt x="950122" y="2473066"/>
                      <a:pt x="702936" y="2928407"/>
                      <a:pt x="543102" y="2893095"/>
                    </a:cubicBezTo>
                    <a:cubicBezTo>
                      <a:pt x="383268" y="2857783"/>
                      <a:pt x="225292" y="2493509"/>
                      <a:pt x="197414" y="2235173"/>
                    </a:cubicBezTo>
                    <a:cubicBezTo>
                      <a:pt x="169536" y="1976837"/>
                      <a:pt x="407429" y="1599554"/>
                      <a:pt x="375834" y="1343076"/>
                    </a:cubicBezTo>
                    <a:cubicBezTo>
                      <a:pt x="344239" y="1086598"/>
                      <a:pt x="-60923" y="919329"/>
                      <a:pt x="7843" y="696305"/>
                    </a:cubicBezTo>
                    <a:cubicBezTo>
                      <a:pt x="76609" y="473281"/>
                      <a:pt x="550536" y="58827"/>
                      <a:pt x="788429" y="4930"/>
                    </a:cubicBezTo>
                    <a:cubicBezTo>
                      <a:pt x="1026322" y="-48967"/>
                      <a:pt x="1096946" y="356193"/>
                      <a:pt x="1435200" y="384071"/>
                    </a:cubicBezTo>
                    <a:close/>
                  </a:path>
                </a:pathLst>
              </a:custGeom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21B710F-64C6-5EAE-5CFD-2E1FA8F890B1}"/>
                  </a:ext>
                </a:extLst>
              </p:cNvPr>
              <p:cNvSpPr txBox="1"/>
              <p:nvPr/>
            </p:nvSpPr>
            <p:spPr>
              <a:xfrm>
                <a:off x="2029522" y="2899316"/>
                <a:ext cx="356840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95B7F09-998B-5744-4DC6-6636FD74F02C}"/>
                  </a:ext>
                </a:extLst>
              </p:cNvPr>
              <p:cNvSpPr txBox="1"/>
              <p:nvPr/>
            </p:nvSpPr>
            <p:spPr>
              <a:xfrm>
                <a:off x="1557248" y="3268648"/>
                <a:ext cx="356840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71DEAD9-7446-06E5-1323-12C21F1C9385}"/>
                  </a:ext>
                </a:extLst>
              </p:cNvPr>
              <p:cNvSpPr txBox="1"/>
              <p:nvPr/>
            </p:nvSpPr>
            <p:spPr>
              <a:xfrm>
                <a:off x="1520282" y="2531326"/>
                <a:ext cx="356840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15EC5C8-4BA5-1B84-9A9D-8A6D2C0AA218}"/>
                  </a:ext>
                </a:extLst>
              </p:cNvPr>
              <p:cNvSpPr txBox="1"/>
              <p:nvPr/>
            </p:nvSpPr>
            <p:spPr>
              <a:xfrm>
                <a:off x="2613100" y="2623816"/>
                <a:ext cx="356840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FA604A-9024-F623-1765-4AFBA486E3AE}"/>
                  </a:ext>
                </a:extLst>
              </p:cNvPr>
              <p:cNvSpPr txBox="1"/>
              <p:nvPr/>
            </p:nvSpPr>
            <p:spPr>
              <a:xfrm>
                <a:off x="2387783" y="3539149"/>
                <a:ext cx="1475677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true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FD400AC-25EC-9B6D-DF16-CE7E5925943C}"/>
                  </a:ext>
                </a:extLst>
              </p:cNvPr>
              <p:cNvSpPr txBox="1"/>
              <p:nvPr/>
            </p:nvSpPr>
            <p:spPr>
              <a:xfrm>
                <a:off x="4114799" y="3346879"/>
                <a:ext cx="356840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A3C4E80-F1AC-6BA1-8ECC-6A71993C7B27}"/>
                  </a:ext>
                </a:extLst>
              </p:cNvPr>
              <p:cNvSpPr txBox="1"/>
              <p:nvPr/>
            </p:nvSpPr>
            <p:spPr>
              <a:xfrm>
                <a:off x="1984915" y="3578526"/>
                <a:ext cx="356840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AD2F647-7C95-AED3-30A1-6697BB1034EA}"/>
                  </a:ext>
                </a:extLst>
              </p:cNvPr>
              <p:cNvSpPr txBox="1"/>
              <p:nvPr/>
            </p:nvSpPr>
            <p:spPr>
              <a:xfrm>
                <a:off x="1561047" y="2693318"/>
                <a:ext cx="1577898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false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DCEFAB4-CE2C-2F09-3673-F896A5D3433D}"/>
                  </a:ext>
                </a:extLst>
              </p:cNvPr>
              <p:cNvSpPr txBox="1"/>
              <p:nvPr/>
            </p:nvSpPr>
            <p:spPr>
              <a:xfrm>
                <a:off x="3196680" y="2993148"/>
                <a:ext cx="356840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2388266-0691-B5AA-E9AB-16C42ED3A44E}"/>
                  </a:ext>
                </a:extLst>
              </p:cNvPr>
              <p:cNvSpPr txBox="1"/>
              <p:nvPr/>
            </p:nvSpPr>
            <p:spPr>
              <a:xfrm>
                <a:off x="2722551" y="4448992"/>
                <a:ext cx="356840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5460A12-68AE-74F6-8331-E1980D060DC4}"/>
                  </a:ext>
                </a:extLst>
              </p:cNvPr>
              <p:cNvSpPr txBox="1"/>
              <p:nvPr/>
            </p:nvSpPr>
            <p:spPr>
              <a:xfrm>
                <a:off x="3598127" y="3424094"/>
                <a:ext cx="356840" cy="88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85452697-8533-235A-E716-DDB68FB091BB}"/>
                </a:ext>
              </a:extLst>
            </p:cNvPr>
            <p:cNvSpPr/>
            <p:nvPr/>
          </p:nvSpPr>
          <p:spPr>
            <a:xfrm>
              <a:off x="4616820" y="5305103"/>
              <a:ext cx="643664" cy="491502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8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endPara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2F21E374-E112-51EC-80B2-F28FB876DC90}"/>
                </a:ext>
              </a:extLst>
            </p:cNvPr>
            <p:cNvCxnSpPr>
              <a:stCxn id="74" idx="3"/>
            </p:cNvCxnSpPr>
            <p:nvPr/>
          </p:nvCxnSpPr>
          <p:spPr>
            <a:xfrm flipV="1">
              <a:off x="5260484" y="5538285"/>
              <a:ext cx="769975" cy="1256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67461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8AF56-1CFE-2C4D-064A-FE99C1658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80ED3DE-BCD1-AC69-879D-23481DF78B3C}"/>
              </a:ext>
            </a:extLst>
          </p:cNvPr>
          <p:cNvGrpSpPr/>
          <p:nvPr/>
        </p:nvGrpSpPr>
        <p:grpSpPr>
          <a:xfrm>
            <a:off x="1447800" y="1597731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F6B22E8-B44A-2172-3060-CAEEF6E25F9E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Formal Component #1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6D40392-2593-0439-57EB-0A33D96551F6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Common grounds as probabilistic programs (monadic values) from which we can sample (</a:t>
              </a:r>
              <a:r>
                <a:rPr lang="en-US" sz="2800" i="1" dirty="0">
                  <a:latin typeface="Helvetica" pitchFamily="2" charset="0"/>
                </a:rPr>
                <a:t>return)</a:t>
              </a:r>
              <a:r>
                <a:rPr lang="en-US" sz="2800" dirty="0">
                  <a:latin typeface="Helvetica" pitchFamily="2" charset="0"/>
                </a:rPr>
                <a:t> contexts. 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0568986-6E10-610C-6C4F-EA2152698A7C}"/>
              </a:ext>
            </a:extLst>
          </p:cNvPr>
          <p:cNvSpPr txBox="1"/>
          <p:nvPr/>
        </p:nvSpPr>
        <p:spPr>
          <a:xfrm>
            <a:off x="5876693" y="6428028"/>
            <a:ext cx="612201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latin typeface="Helvetica" pitchFamily="2" charset="0"/>
              </a:rPr>
              <a:t>Stalnaker 1978 </a:t>
            </a:r>
            <a:r>
              <a:rPr lang="en-US" sz="1100" i="1" dirty="0">
                <a:latin typeface="Helvetica" pitchFamily="2" charset="0"/>
              </a:rPr>
              <a:t>et seq</a:t>
            </a:r>
            <a:r>
              <a:rPr lang="en-US" sz="1100" dirty="0">
                <a:latin typeface="Helvetica" pitchFamily="2" charset="0"/>
              </a:rPr>
              <a:t>, see Lassiter 2011, Bergen et al. 2012, Lassiter &amp; Goodman 2013, </a:t>
            </a:r>
            <a:r>
              <a:rPr lang="en-US" sz="1100" i="1" dirty="0" err="1">
                <a:latin typeface="Helvetica" pitchFamily="2" charset="0"/>
              </a:rPr>
              <a:t>i.a.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629296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75426-8D45-87FF-0487-A53E81DC2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5C0FC906-A310-0517-9DB5-0B585EBD7ACE}"/>
              </a:ext>
            </a:extLst>
          </p:cNvPr>
          <p:cNvGrpSpPr/>
          <p:nvPr/>
        </p:nvGrpSpPr>
        <p:grpSpPr>
          <a:xfrm>
            <a:off x="984616" y="2220109"/>
            <a:ext cx="3832711" cy="2783510"/>
            <a:chOff x="984616" y="2220109"/>
            <a:chExt cx="3832711" cy="2783510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E1FEE3CE-80C5-A506-1E6B-E53C6831A58D}"/>
                </a:ext>
              </a:extLst>
            </p:cNvPr>
            <p:cNvSpPr/>
            <p:nvPr/>
          </p:nvSpPr>
          <p:spPr>
            <a:xfrm>
              <a:off x="984616" y="2220109"/>
              <a:ext cx="3832711" cy="2783510"/>
            </a:xfrm>
            <a:custGeom>
              <a:avLst/>
              <a:gdLst>
                <a:gd name="connsiteX0" fmla="*/ 1435200 w 4746814"/>
                <a:gd name="connsiteY0" fmla="*/ 384071 h 3447378"/>
                <a:gd name="connsiteX1" fmla="*/ 2817951 w 4746814"/>
                <a:gd name="connsiteY1" fmla="*/ 172198 h 3447378"/>
                <a:gd name="connsiteX2" fmla="*/ 3498175 w 4746814"/>
                <a:gd name="connsiteY2" fmla="*/ 885876 h 3447378"/>
                <a:gd name="connsiteX3" fmla="*/ 4356819 w 4746814"/>
                <a:gd name="connsiteY3" fmla="*/ 1041993 h 3447378"/>
                <a:gd name="connsiteX4" fmla="*/ 4724809 w 4746814"/>
                <a:gd name="connsiteY4" fmla="*/ 2023300 h 3447378"/>
                <a:gd name="connsiteX5" fmla="*/ 3754653 w 4746814"/>
                <a:gd name="connsiteY5" fmla="*/ 2290930 h 3447378"/>
                <a:gd name="connsiteX6" fmla="*/ 3732351 w 4746814"/>
                <a:gd name="connsiteY6" fmla="*/ 2826188 h 3447378"/>
                <a:gd name="connsiteX7" fmla="*/ 3308604 w 4746814"/>
                <a:gd name="connsiteY7" fmla="*/ 3216481 h 3447378"/>
                <a:gd name="connsiteX8" fmla="*/ 2037365 w 4746814"/>
                <a:gd name="connsiteY8" fmla="*/ 3428354 h 3447378"/>
                <a:gd name="connsiteX9" fmla="*/ 1780887 w 4746814"/>
                <a:gd name="connsiteY9" fmla="*/ 2736978 h 3447378"/>
                <a:gd name="connsiteX10" fmla="*/ 1156419 w 4746814"/>
                <a:gd name="connsiteY10" fmla="*/ 2447047 h 3447378"/>
                <a:gd name="connsiteX11" fmla="*/ 543102 w 4746814"/>
                <a:gd name="connsiteY11" fmla="*/ 2893095 h 3447378"/>
                <a:gd name="connsiteX12" fmla="*/ 197414 w 4746814"/>
                <a:gd name="connsiteY12" fmla="*/ 2235173 h 3447378"/>
                <a:gd name="connsiteX13" fmla="*/ 375834 w 4746814"/>
                <a:gd name="connsiteY13" fmla="*/ 1343076 h 3447378"/>
                <a:gd name="connsiteX14" fmla="*/ 7843 w 4746814"/>
                <a:gd name="connsiteY14" fmla="*/ 696305 h 3447378"/>
                <a:gd name="connsiteX15" fmla="*/ 788429 w 4746814"/>
                <a:gd name="connsiteY15" fmla="*/ 4930 h 3447378"/>
                <a:gd name="connsiteX16" fmla="*/ 1435200 w 4746814"/>
                <a:gd name="connsiteY16" fmla="*/ 384071 h 344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46814" h="3447378">
                  <a:moveTo>
                    <a:pt x="1435200" y="384071"/>
                  </a:moveTo>
                  <a:cubicBezTo>
                    <a:pt x="1773454" y="411949"/>
                    <a:pt x="2474122" y="88564"/>
                    <a:pt x="2817951" y="172198"/>
                  </a:cubicBezTo>
                  <a:cubicBezTo>
                    <a:pt x="3161780" y="255832"/>
                    <a:pt x="3241697" y="740910"/>
                    <a:pt x="3498175" y="885876"/>
                  </a:cubicBezTo>
                  <a:cubicBezTo>
                    <a:pt x="3754653" y="1030842"/>
                    <a:pt x="4152380" y="852422"/>
                    <a:pt x="4356819" y="1041993"/>
                  </a:cubicBezTo>
                  <a:cubicBezTo>
                    <a:pt x="4561258" y="1231564"/>
                    <a:pt x="4825170" y="1815144"/>
                    <a:pt x="4724809" y="2023300"/>
                  </a:cubicBezTo>
                  <a:cubicBezTo>
                    <a:pt x="4624448" y="2231456"/>
                    <a:pt x="3920063" y="2157115"/>
                    <a:pt x="3754653" y="2290930"/>
                  </a:cubicBezTo>
                  <a:cubicBezTo>
                    <a:pt x="3589243" y="2424745"/>
                    <a:pt x="3806693" y="2671929"/>
                    <a:pt x="3732351" y="2826188"/>
                  </a:cubicBezTo>
                  <a:cubicBezTo>
                    <a:pt x="3658009" y="2980447"/>
                    <a:pt x="3591102" y="3116120"/>
                    <a:pt x="3308604" y="3216481"/>
                  </a:cubicBezTo>
                  <a:cubicBezTo>
                    <a:pt x="3026106" y="3316842"/>
                    <a:pt x="2291985" y="3508271"/>
                    <a:pt x="2037365" y="3428354"/>
                  </a:cubicBezTo>
                  <a:cubicBezTo>
                    <a:pt x="1782746" y="3348437"/>
                    <a:pt x="1927711" y="2900529"/>
                    <a:pt x="1780887" y="2736978"/>
                  </a:cubicBezTo>
                  <a:cubicBezTo>
                    <a:pt x="1634063" y="2573427"/>
                    <a:pt x="1362716" y="2421028"/>
                    <a:pt x="1156419" y="2447047"/>
                  </a:cubicBezTo>
                  <a:cubicBezTo>
                    <a:pt x="950122" y="2473066"/>
                    <a:pt x="702936" y="2928407"/>
                    <a:pt x="543102" y="2893095"/>
                  </a:cubicBezTo>
                  <a:cubicBezTo>
                    <a:pt x="383268" y="2857783"/>
                    <a:pt x="225292" y="2493509"/>
                    <a:pt x="197414" y="2235173"/>
                  </a:cubicBezTo>
                  <a:cubicBezTo>
                    <a:pt x="169536" y="1976837"/>
                    <a:pt x="407429" y="1599554"/>
                    <a:pt x="375834" y="1343076"/>
                  </a:cubicBezTo>
                  <a:cubicBezTo>
                    <a:pt x="344239" y="1086598"/>
                    <a:pt x="-60923" y="919329"/>
                    <a:pt x="7843" y="696305"/>
                  </a:cubicBezTo>
                  <a:cubicBezTo>
                    <a:pt x="76609" y="473281"/>
                    <a:pt x="550536" y="58827"/>
                    <a:pt x="788429" y="4930"/>
                  </a:cubicBezTo>
                  <a:cubicBezTo>
                    <a:pt x="1026322" y="-48967"/>
                    <a:pt x="1096946" y="356193"/>
                    <a:pt x="1435200" y="384071"/>
                  </a:cubicBezTo>
                  <a:close/>
                </a:path>
              </a:pathLst>
            </a:cu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0F1C24D-136E-E556-FB88-FCEB65499574}"/>
                </a:ext>
              </a:extLst>
            </p:cNvPr>
            <p:cNvSpPr txBox="1"/>
            <p:nvPr/>
          </p:nvSpPr>
          <p:spPr>
            <a:xfrm>
              <a:off x="2029521" y="28993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012B559-AB84-5460-A6FA-1DF988639B7A}"/>
                </a:ext>
              </a:extLst>
            </p:cNvPr>
            <p:cNvSpPr txBox="1"/>
            <p:nvPr/>
          </p:nvSpPr>
          <p:spPr>
            <a:xfrm>
              <a:off x="1557249" y="32686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7C3D81D-E7DA-345E-8433-6EA66DF279C3}"/>
                </a:ext>
              </a:extLst>
            </p:cNvPr>
            <p:cNvSpPr txBox="1"/>
            <p:nvPr/>
          </p:nvSpPr>
          <p:spPr>
            <a:xfrm>
              <a:off x="1520282" y="253132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C6956A3-8EEB-0FA7-F3DB-BF4CF32EC984}"/>
                </a:ext>
              </a:extLst>
            </p:cNvPr>
            <p:cNvSpPr txBox="1"/>
            <p:nvPr/>
          </p:nvSpPr>
          <p:spPr>
            <a:xfrm>
              <a:off x="2613101" y="262381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599F79C-A3B2-68AA-51DE-13BFB03B2161}"/>
                </a:ext>
              </a:extLst>
            </p:cNvPr>
            <p:cNvSpPr txBox="1"/>
            <p:nvPr/>
          </p:nvSpPr>
          <p:spPr>
            <a:xfrm>
              <a:off x="2639121" y="35089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3F0ECC1-C69B-385D-3153-D302F79ABA8F}"/>
                </a:ext>
              </a:extLst>
            </p:cNvPr>
            <p:cNvSpPr txBox="1"/>
            <p:nvPr/>
          </p:nvSpPr>
          <p:spPr>
            <a:xfrm>
              <a:off x="4114799" y="334687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8A61336-6057-2252-66DF-C5EBBACF6B2D}"/>
                </a:ext>
              </a:extLst>
            </p:cNvPr>
            <p:cNvSpPr txBox="1"/>
            <p:nvPr/>
          </p:nvSpPr>
          <p:spPr>
            <a:xfrm>
              <a:off x="1984915" y="357852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177A59-F84F-630C-7838-BD36DEA8A390}"/>
                </a:ext>
              </a:extLst>
            </p:cNvPr>
            <p:cNvSpPr txBox="1"/>
            <p:nvPr/>
          </p:nvSpPr>
          <p:spPr>
            <a:xfrm>
              <a:off x="3096321" y="39661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A72F439-58B2-A152-BDE4-FC99B184430B}"/>
                </a:ext>
              </a:extLst>
            </p:cNvPr>
            <p:cNvSpPr txBox="1"/>
            <p:nvPr/>
          </p:nvSpPr>
          <p:spPr>
            <a:xfrm>
              <a:off x="3196681" y="299314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E3616C6-636A-E2F0-3EEC-1D677ADBC3EE}"/>
                </a:ext>
              </a:extLst>
            </p:cNvPr>
            <p:cNvSpPr txBox="1"/>
            <p:nvPr/>
          </p:nvSpPr>
          <p:spPr>
            <a:xfrm>
              <a:off x="2722551" y="4448991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ABB4361-009C-9C88-4F6D-E27307ED2BDF}"/>
                </a:ext>
              </a:extLst>
            </p:cNvPr>
            <p:cNvSpPr txBox="1"/>
            <p:nvPr/>
          </p:nvSpPr>
          <p:spPr>
            <a:xfrm>
              <a:off x="3598127" y="342409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5BC2146-C66A-D215-279D-791389D51F44}"/>
                </a:ext>
              </a:extLst>
            </p:cNvPr>
            <p:cNvSpPr txBox="1"/>
            <p:nvPr/>
          </p:nvSpPr>
          <p:spPr>
            <a:xfrm>
              <a:off x="1330709" y="38782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5C1D535-2D69-6DF0-6017-765C95D68A06}"/>
              </a:ext>
            </a:extLst>
          </p:cNvPr>
          <p:cNvGrpSpPr/>
          <p:nvPr/>
        </p:nvGrpSpPr>
        <p:grpSpPr>
          <a:xfrm>
            <a:off x="7318916" y="2217006"/>
            <a:ext cx="3832711" cy="2783510"/>
            <a:chOff x="984616" y="2220109"/>
            <a:chExt cx="3832711" cy="2783510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8E1C4D51-0A1C-8623-4B6A-DF0047A1C8AE}"/>
                </a:ext>
              </a:extLst>
            </p:cNvPr>
            <p:cNvSpPr/>
            <p:nvPr/>
          </p:nvSpPr>
          <p:spPr>
            <a:xfrm>
              <a:off x="984616" y="2220109"/>
              <a:ext cx="3832711" cy="2783510"/>
            </a:xfrm>
            <a:custGeom>
              <a:avLst/>
              <a:gdLst>
                <a:gd name="connsiteX0" fmla="*/ 1435200 w 4746814"/>
                <a:gd name="connsiteY0" fmla="*/ 384071 h 3447378"/>
                <a:gd name="connsiteX1" fmla="*/ 2817951 w 4746814"/>
                <a:gd name="connsiteY1" fmla="*/ 172198 h 3447378"/>
                <a:gd name="connsiteX2" fmla="*/ 3498175 w 4746814"/>
                <a:gd name="connsiteY2" fmla="*/ 885876 h 3447378"/>
                <a:gd name="connsiteX3" fmla="*/ 4356819 w 4746814"/>
                <a:gd name="connsiteY3" fmla="*/ 1041993 h 3447378"/>
                <a:gd name="connsiteX4" fmla="*/ 4724809 w 4746814"/>
                <a:gd name="connsiteY4" fmla="*/ 2023300 h 3447378"/>
                <a:gd name="connsiteX5" fmla="*/ 3754653 w 4746814"/>
                <a:gd name="connsiteY5" fmla="*/ 2290930 h 3447378"/>
                <a:gd name="connsiteX6" fmla="*/ 3732351 w 4746814"/>
                <a:gd name="connsiteY6" fmla="*/ 2826188 h 3447378"/>
                <a:gd name="connsiteX7" fmla="*/ 3308604 w 4746814"/>
                <a:gd name="connsiteY7" fmla="*/ 3216481 h 3447378"/>
                <a:gd name="connsiteX8" fmla="*/ 2037365 w 4746814"/>
                <a:gd name="connsiteY8" fmla="*/ 3428354 h 3447378"/>
                <a:gd name="connsiteX9" fmla="*/ 1780887 w 4746814"/>
                <a:gd name="connsiteY9" fmla="*/ 2736978 h 3447378"/>
                <a:gd name="connsiteX10" fmla="*/ 1156419 w 4746814"/>
                <a:gd name="connsiteY10" fmla="*/ 2447047 h 3447378"/>
                <a:gd name="connsiteX11" fmla="*/ 543102 w 4746814"/>
                <a:gd name="connsiteY11" fmla="*/ 2893095 h 3447378"/>
                <a:gd name="connsiteX12" fmla="*/ 197414 w 4746814"/>
                <a:gd name="connsiteY12" fmla="*/ 2235173 h 3447378"/>
                <a:gd name="connsiteX13" fmla="*/ 375834 w 4746814"/>
                <a:gd name="connsiteY13" fmla="*/ 1343076 h 3447378"/>
                <a:gd name="connsiteX14" fmla="*/ 7843 w 4746814"/>
                <a:gd name="connsiteY14" fmla="*/ 696305 h 3447378"/>
                <a:gd name="connsiteX15" fmla="*/ 788429 w 4746814"/>
                <a:gd name="connsiteY15" fmla="*/ 4930 h 3447378"/>
                <a:gd name="connsiteX16" fmla="*/ 1435200 w 4746814"/>
                <a:gd name="connsiteY16" fmla="*/ 384071 h 344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46814" h="3447378">
                  <a:moveTo>
                    <a:pt x="1435200" y="384071"/>
                  </a:moveTo>
                  <a:cubicBezTo>
                    <a:pt x="1773454" y="411949"/>
                    <a:pt x="2474122" y="88564"/>
                    <a:pt x="2817951" y="172198"/>
                  </a:cubicBezTo>
                  <a:cubicBezTo>
                    <a:pt x="3161780" y="255832"/>
                    <a:pt x="3241697" y="740910"/>
                    <a:pt x="3498175" y="885876"/>
                  </a:cubicBezTo>
                  <a:cubicBezTo>
                    <a:pt x="3754653" y="1030842"/>
                    <a:pt x="4152380" y="852422"/>
                    <a:pt x="4356819" y="1041993"/>
                  </a:cubicBezTo>
                  <a:cubicBezTo>
                    <a:pt x="4561258" y="1231564"/>
                    <a:pt x="4825170" y="1815144"/>
                    <a:pt x="4724809" y="2023300"/>
                  </a:cubicBezTo>
                  <a:cubicBezTo>
                    <a:pt x="4624448" y="2231456"/>
                    <a:pt x="3920063" y="2157115"/>
                    <a:pt x="3754653" y="2290930"/>
                  </a:cubicBezTo>
                  <a:cubicBezTo>
                    <a:pt x="3589243" y="2424745"/>
                    <a:pt x="3806693" y="2671929"/>
                    <a:pt x="3732351" y="2826188"/>
                  </a:cubicBezTo>
                  <a:cubicBezTo>
                    <a:pt x="3658009" y="2980447"/>
                    <a:pt x="3591102" y="3116120"/>
                    <a:pt x="3308604" y="3216481"/>
                  </a:cubicBezTo>
                  <a:cubicBezTo>
                    <a:pt x="3026106" y="3316842"/>
                    <a:pt x="2291985" y="3508271"/>
                    <a:pt x="2037365" y="3428354"/>
                  </a:cubicBezTo>
                  <a:cubicBezTo>
                    <a:pt x="1782746" y="3348437"/>
                    <a:pt x="1927711" y="2900529"/>
                    <a:pt x="1780887" y="2736978"/>
                  </a:cubicBezTo>
                  <a:cubicBezTo>
                    <a:pt x="1634063" y="2573427"/>
                    <a:pt x="1362716" y="2421028"/>
                    <a:pt x="1156419" y="2447047"/>
                  </a:cubicBezTo>
                  <a:cubicBezTo>
                    <a:pt x="950122" y="2473066"/>
                    <a:pt x="702936" y="2928407"/>
                    <a:pt x="543102" y="2893095"/>
                  </a:cubicBezTo>
                  <a:cubicBezTo>
                    <a:pt x="383268" y="2857783"/>
                    <a:pt x="225292" y="2493509"/>
                    <a:pt x="197414" y="2235173"/>
                  </a:cubicBezTo>
                  <a:cubicBezTo>
                    <a:pt x="169536" y="1976837"/>
                    <a:pt x="407429" y="1599554"/>
                    <a:pt x="375834" y="1343076"/>
                  </a:cubicBezTo>
                  <a:cubicBezTo>
                    <a:pt x="344239" y="1086598"/>
                    <a:pt x="-60923" y="919329"/>
                    <a:pt x="7843" y="696305"/>
                  </a:cubicBezTo>
                  <a:cubicBezTo>
                    <a:pt x="76609" y="473281"/>
                    <a:pt x="550536" y="58827"/>
                    <a:pt x="788429" y="4930"/>
                  </a:cubicBezTo>
                  <a:cubicBezTo>
                    <a:pt x="1026322" y="-48967"/>
                    <a:pt x="1096946" y="356193"/>
                    <a:pt x="1435200" y="384071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5227E38-9476-4738-1B73-1B330A9960E8}"/>
                </a:ext>
              </a:extLst>
            </p:cNvPr>
            <p:cNvSpPr txBox="1"/>
            <p:nvPr/>
          </p:nvSpPr>
          <p:spPr>
            <a:xfrm>
              <a:off x="2029521" y="28993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8FCF00A-3D71-7E16-3E63-A4DB975E4A14}"/>
                </a:ext>
              </a:extLst>
            </p:cNvPr>
            <p:cNvSpPr txBox="1"/>
            <p:nvPr/>
          </p:nvSpPr>
          <p:spPr>
            <a:xfrm>
              <a:off x="1557249" y="32686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E78235B-FFD2-2F6E-76DE-91853703BD56}"/>
                </a:ext>
              </a:extLst>
            </p:cNvPr>
            <p:cNvSpPr txBox="1"/>
            <p:nvPr/>
          </p:nvSpPr>
          <p:spPr>
            <a:xfrm>
              <a:off x="1520282" y="253132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0F01B84-3A5F-290A-7DC0-AC84F72A53AE}"/>
                </a:ext>
              </a:extLst>
            </p:cNvPr>
            <p:cNvSpPr txBox="1"/>
            <p:nvPr/>
          </p:nvSpPr>
          <p:spPr>
            <a:xfrm>
              <a:off x="2613101" y="262381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9940238-F8E6-F9FA-D809-67825CB7BEB7}"/>
                </a:ext>
              </a:extLst>
            </p:cNvPr>
            <p:cNvSpPr txBox="1"/>
            <p:nvPr/>
          </p:nvSpPr>
          <p:spPr>
            <a:xfrm>
              <a:off x="2639121" y="35089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515716B-BF4F-A2E5-3258-828011454A91}"/>
                </a:ext>
              </a:extLst>
            </p:cNvPr>
            <p:cNvSpPr txBox="1"/>
            <p:nvPr/>
          </p:nvSpPr>
          <p:spPr>
            <a:xfrm>
              <a:off x="4114799" y="334687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D037B75-716C-8B69-F79A-A27756A94AFB}"/>
                </a:ext>
              </a:extLst>
            </p:cNvPr>
            <p:cNvSpPr txBox="1"/>
            <p:nvPr/>
          </p:nvSpPr>
          <p:spPr>
            <a:xfrm>
              <a:off x="1984915" y="357852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7C5DD69-A28F-96C9-60D6-AC93F22BAC19}"/>
                </a:ext>
              </a:extLst>
            </p:cNvPr>
            <p:cNvSpPr txBox="1"/>
            <p:nvPr/>
          </p:nvSpPr>
          <p:spPr>
            <a:xfrm>
              <a:off x="3096321" y="39661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26A94E4-C18C-0630-0341-22ED162E35C1}"/>
                </a:ext>
              </a:extLst>
            </p:cNvPr>
            <p:cNvSpPr txBox="1"/>
            <p:nvPr/>
          </p:nvSpPr>
          <p:spPr>
            <a:xfrm>
              <a:off x="3196681" y="299314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49C0BE8-DEBE-8034-027E-9C256AFC3DB7}"/>
                </a:ext>
              </a:extLst>
            </p:cNvPr>
            <p:cNvSpPr txBox="1"/>
            <p:nvPr/>
          </p:nvSpPr>
          <p:spPr>
            <a:xfrm>
              <a:off x="2722551" y="4448991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D3BB62-4B7A-5401-CE44-A38FE7910906}"/>
                </a:ext>
              </a:extLst>
            </p:cNvPr>
            <p:cNvSpPr txBox="1"/>
            <p:nvPr/>
          </p:nvSpPr>
          <p:spPr>
            <a:xfrm>
              <a:off x="3598127" y="342409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FC97E9E-C641-BC97-D732-3007ABDCC29F}"/>
                </a:ext>
              </a:extLst>
            </p:cNvPr>
            <p:cNvSpPr txBox="1"/>
            <p:nvPr/>
          </p:nvSpPr>
          <p:spPr>
            <a:xfrm>
              <a:off x="1330709" y="38782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B7331A3-7ABC-D457-119F-83CFF6BC2FEA}"/>
              </a:ext>
            </a:extLst>
          </p:cNvPr>
          <p:cNvCxnSpPr/>
          <p:nvPr/>
        </p:nvCxnSpPr>
        <p:spPr>
          <a:xfrm>
            <a:off x="5084956" y="3575422"/>
            <a:ext cx="199606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3C7DC36-23BC-0FEE-7752-9382C4F944BB}"/>
              </a:ext>
            </a:extLst>
          </p:cNvPr>
          <p:cNvSpPr txBox="1"/>
          <p:nvPr/>
        </p:nvSpPr>
        <p:spPr>
          <a:xfrm>
            <a:off x="3274740" y="1428368"/>
            <a:ext cx="526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Leo’s marathon was fast.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AC4DF4-ADD6-4CB6-B43A-04DE3FF8E2FE}"/>
              </a:ext>
            </a:extLst>
          </p:cNvPr>
          <p:cNvSpPr txBox="1"/>
          <p:nvPr/>
        </p:nvSpPr>
        <p:spPr>
          <a:xfrm>
            <a:off x="3954966" y="6430423"/>
            <a:ext cx="807720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/>
              <a:t>Barker 2002 Kennedy and McNally 2005, Kennedy 2007, Lassiter 2011; Lassiter and Goodman 2013; </a:t>
            </a:r>
            <a:r>
              <a:rPr lang="en-US" sz="1100" dirty="0" err="1"/>
              <a:t>Bernardy</a:t>
            </a:r>
            <a:r>
              <a:rPr lang="en-US" sz="1100" dirty="0"/>
              <a:t> et al. 2018, </a:t>
            </a:r>
            <a:r>
              <a:rPr lang="en-US" sz="1100" dirty="0" err="1"/>
              <a:t>i.a.</a:t>
            </a:r>
            <a:endParaRPr lang="en-US" sz="1100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CA983CC-8DCE-D07D-C161-E55179035619}"/>
              </a:ext>
            </a:extLst>
          </p:cNvPr>
          <p:cNvGrpSpPr/>
          <p:nvPr/>
        </p:nvGrpSpPr>
        <p:grpSpPr>
          <a:xfrm>
            <a:off x="2064528" y="1728607"/>
            <a:ext cx="6977964" cy="491502"/>
            <a:chOff x="2064528" y="1728607"/>
            <a:chExt cx="6977964" cy="491502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996ECF27-2A77-EBBB-0595-B1A821ECBB62}"/>
                </a:ext>
              </a:extLst>
            </p:cNvPr>
            <p:cNvSpPr/>
            <p:nvPr/>
          </p:nvSpPr>
          <p:spPr>
            <a:xfrm>
              <a:off x="2064528" y="1728607"/>
              <a:ext cx="643664" cy="49150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8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endPara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53403CF6-CCC4-5D22-2649-5AF59867BBA5}"/>
                </a:ext>
              </a:extLst>
            </p:cNvPr>
            <p:cNvSpPr/>
            <p:nvPr/>
          </p:nvSpPr>
          <p:spPr>
            <a:xfrm>
              <a:off x="8398828" y="1728607"/>
              <a:ext cx="643664" cy="49150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8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endPara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434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E98B3-A792-D158-92AB-65D1380F5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44DF41E-55F3-DDB5-4C71-D2566564F67D}"/>
              </a:ext>
            </a:extLst>
          </p:cNvPr>
          <p:cNvGrpSpPr/>
          <p:nvPr/>
        </p:nvGrpSpPr>
        <p:grpSpPr>
          <a:xfrm>
            <a:off x="1447800" y="1597731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BFAE9BE-4495-3F76-DC87-4C3A51728BC1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Formal Component #1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8B5FAF1-17CD-C883-EC38-7EE132E14F37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Common grounds as probabilistic programs as monadic values randomly </a:t>
              </a:r>
              <a:r>
                <a:rPr lang="en-US" sz="2800" i="1" dirty="0">
                  <a:latin typeface="Helvetica" pitchFamily="2" charset="0"/>
                </a:rPr>
                <a:t>returning</a:t>
              </a:r>
              <a:r>
                <a:rPr lang="en-US" sz="2800" dirty="0">
                  <a:latin typeface="Helvetica" pitchFamily="2" charset="0"/>
                </a:rPr>
                <a:t> contexts.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BF00E35-73F4-D749-C53C-5FC8A7E3E155}"/>
              </a:ext>
            </a:extLst>
          </p:cNvPr>
          <p:cNvGrpSpPr/>
          <p:nvPr/>
        </p:nvGrpSpPr>
        <p:grpSpPr>
          <a:xfrm>
            <a:off x="1447800" y="3721387"/>
            <a:ext cx="9296400" cy="1538882"/>
            <a:chOff x="1447800" y="3721387"/>
            <a:chExt cx="9296400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B92CDE7-E88A-A04F-94D9-8A05F90EF5B4}"/>
                </a:ext>
              </a:extLst>
            </p:cNvPr>
            <p:cNvSpPr txBox="1"/>
            <p:nvPr/>
          </p:nvSpPr>
          <p:spPr>
            <a:xfrm>
              <a:off x="1447800" y="372138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Formal Component #2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A9375A9-BDAB-8B00-9D52-E2B32151CA21}"/>
                </a:ext>
              </a:extLst>
            </p:cNvPr>
            <p:cNvSpPr txBox="1"/>
            <p:nvPr/>
          </p:nvSpPr>
          <p:spPr>
            <a:xfrm>
              <a:off x="1447800" y="430616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Assertions as mappings from contexts to probabilistic programs (monadic </a:t>
              </a:r>
              <a:r>
                <a:rPr lang="en-US" sz="2800" dirty="0" err="1">
                  <a:latin typeface="Helvetica" pitchFamily="2" charset="0"/>
                </a:rPr>
                <a:t>vals</a:t>
              </a:r>
              <a:r>
                <a:rPr lang="en-US" sz="2800" dirty="0">
                  <a:latin typeface="Helvetica" pitchFamily="2" charset="0"/>
                </a:rPr>
                <a:t>) randomly </a:t>
              </a:r>
              <a:r>
                <a:rPr lang="en-US" sz="2800" i="1" dirty="0">
                  <a:latin typeface="Helvetica" pitchFamily="2" charset="0"/>
                </a:rPr>
                <a:t>returning</a:t>
              </a:r>
              <a:r>
                <a:rPr lang="en-US" sz="2800" dirty="0">
                  <a:latin typeface="Helvetica" pitchFamily="2" charset="0"/>
                </a:rPr>
                <a:t> truth values.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FD36212-F1D6-ACA3-47FF-12A82854BCE3}"/>
              </a:ext>
            </a:extLst>
          </p:cNvPr>
          <p:cNvSpPr txBox="1"/>
          <p:nvPr/>
        </p:nvSpPr>
        <p:spPr>
          <a:xfrm>
            <a:off x="5876693" y="6428028"/>
            <a:ext cx="612201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latin typeface="Helvetica" pitchFamily="2" charset="0"/>
              </a:rPr>
              <a:t>Stalnaker 1978 </a:t>
            </a:r>
            <a:r>
              <a:rPr lang="en-US" sz="1100" i="1" dirty="0">
                <a:latin typeface="Helvetica" pitchFamily="2" charset="0"/>
              </a:rPr>
              <a:t>et seq</a:t>
            </a:r>
            <a:r>
              <a:rPr lang="en-US" sz="1100" dirty="0">
                <a:latin typeface="Helvetica" pitchFamily="2" charset="0"/>
              </a:rPr>
              <a:t>, see Lassiter 2011, Bergen et al. 2012, Lassiter &amp; Goodman 2013, </a:t>
            </a:r>
            <a:r>
              <a:rPr lang="en-US" sz="1100" i="1" dirty="0" err="1">
                <a:latin typeface="Helvetica" pitchFamily="2" charset="0"/>
              </a:rPr>
              <a:t>i.a.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25722265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0024D-3EEA-B0DD-232D-8E9B14D75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02EABC64-EE1D-EE9F-554A-3ED3262E8C27}"/>
              </a:ext>
            </a:extLst>
          </p:cNvPr>
          <p:cNvGrpSpPr/>
          <p:nvPr/>
        </p:nvGrpSpPr>
        <p:grpSpPr>
          <a:xfrm>
            <a:off x="984616" y="2220109"/>
            <a:ext cx="3832711" cy="2783510"/>
            <a:chOff x="984616" y="2220109"/>
            <a:chExt cx="3832711" cy="2783510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F92E9757-8A61-D09F-7594-CF6E3E93F4F0}"/>
                </a:ext>
              </a:extLst>
            </p:cNvPr>
            <p:cNvSpPr/>
            <p:nvPr/>
          </p:nvSpPr>
          <p:spPr>
            <a:xfrm>
              <a:off x="984616" y="2220109"/>
              <a:ext cx="3832711" cy="2783510"/>
            </a:xfrm>
            <a:custGeom>
              <a:avLst/>
              <a:gdLst>
                <a:gd name="connsiteX0" fmla="*/ 1435200 w 4746814"/>
                <a:gd name="connsiteY0" fmla="*/ 384071 h 3447378"/>
                <a:gd name="connsiteX1" fmla="*/ 2817951 w 4746814"/>
                <a:gd name="connsiteY1" fmla="*/ 172198 h 3447378"/>
                <a:gd name="connsiteX2" fmla="*/ 3498175 w 4746814"/>
                <a:gd name="connsiteY2" fmla="*/ 885876 h 3447378"/>
                <a:gd name="connsiteX3" fmla="*/ 4356819 w 4746814"/>
                <a:gd name="connsiteY3" fmla="*/ 1041993 h 3447378"/>
                <a:gd name="connsiteX4" fmla="*/ 4724809 w 4746814"/>
                <a:gd name="connsiteY4" fmla="*/ 2023300 h 3447378"/>
                <a:gd name="connsiteX5" fmla="*/ 3754653 w 4746814"/>
                <a:gd name="connsiteY5" fmla="*/ 2290930 h 3447378"/>
                <a:gd name="connsiteX6" fmla="*/ 3732351 w 4746814"/>
                <a:gd name="connsiteY6" fmla="*/ 2826188 h 3447378"/>
                <a:gd name="connsiteX7" fmla="*/ 3308604 w 4746814"/>
                <a:gd name="connsiteY7" fmla="*/ 3216481 h 3447378"/>
                <a:gd name="connsiteX8" fmla="*/ 2037365 w 4746814"/>
                <a:gd name="connsiteY8" fmla="*/ 3428354 h 3447378"/>
                <a:gd name="connsiteX9" fmla="*/ 1780887 w 4746814"/>
                <a:gd name="connsiteY9" fmla="*/ 2736978 h 3447378"/>
                <a:gd name="connsiteX10" fmla="*/ 1156419 w 4746814"/>
                <a:gd name="connsiteY10" fmla="*/ 2447047 h 3447378"/>
                <a:gd name="connsiteX11" fmla="*/ 543102 w 4746814"/>
                <a:gd name="connsiteY11" fmla="*/ 2893095 h 3447378"/>
                <a:gd name="connsiteX12" fmla="*/ 197414 w 4746814"/>
                <a:gd name="connsiteY12" fmla="*/ 2235173 h 3447378"/>
                <a:gd name="connsiteX13" fmla="*/ 375834 w 4746814"/>
                <a:gd name="connsiteY13" fmla="*/ 1343076 h 3447378"/>
                <a:gd name="connsiteX14" fmla="*/ 7843 w 4746814"/>
                <a:gd name="connsiteY14" fmla="*/ 696305 h 3447378"/>
                <a:gd name="connsiteX15" fmla="*/ 788429 w 4746814"/>
                <a:gd name="connsiteY15" fmla="*/ 4930 h 3447378"/>
                <a:gd name="connsiteX16" fmla="*/ 1435200 w 4746814"/>
                <a:gd name="connsiteY16" fmla="*/ 384071 h 344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46814" h="3447378">
                  <a:moveTo>
                    <a:pt x="1435200" y="384071"/>
                  </a:moveTo>
                  <a:cubicBezTo>
                    <a:pt x="1773454" y="411949"/>
                    <a:pt x="2474122" y="88564"/>
                    <a:pt x="2817951" y="172198"/>
                  </a:cubicBezTo>
                  <a:cubicBezTo>
                    <a:pt x="3161780" y="255832"/>
                    <a:pt x="3241697" y="740910"/>
                    <a:pt x="3498175" y="885876"/>
                  </a:cubicBezTo>
                  <a:cubicBezTo>
                    <a:pt x="3754653" y="1030842"/>
                    <a:pt x="4152380" y="852422"/>
                    <a:pt x="4356819" y="1041993"/>
                  </a:cubicBezTo>
                  <a:cubicBezTo>
                    <a:pt x="4561258" y="1231564"/>
                    <a:pt x="4825170" y="1815144"/>
                    <a:pt x="4724809" y="2023300"/>
                  </a:cubicBezTo>
                  <a:cubicBezTo>
                    <a:pt x="4624448" y="2231456"/>
                    <a:pt x="3920063" y="2157115"/>
                    <a:pt x="3754653" y="2290930"/>
                  </a:cubicBezTo>
                  <a:cubicBezTo>
                    <a:pt x="3589243" y="2424745"/>
                    <a:pt x="3806693" y="2671929"/>
                    <a:pt x="3732351" y="2826188"/>
                  </a:cubicBezTo>
                  <a:cubicBezTo>
                    <a:pt x="3658009" y="2980447"/>
                    <a:pt x="3591102" y="3116120"/>
                    <a:pt x="3308604" y="3216481"/>
                  </a:cubicBezTo>
                  <a:cubicBezTo>
                    <a:pt x="3026106" y="3316842"/>
                    <a:pt x="2291985" y="3508271"/>
                    <a:pt x="2037365" y="3428354"/>
                  </a:cubicBezTo>
                  <a:cubicBezTo>
                    <a:pt x="1782746" y="3348437"/>
                    <a:pt x="1927711" y="2900529"/>
                    <a:pt x="1780887" y="2736978"/>
                  </a:cubicBezTo>
                  <a:cubicBezTo>
                    <a:pt x="1634063" y="2573427"/>
                    <a:pt x="1362716" y="2421028"/>
                    <a:pt x="1156419" y="2447047"/>
                  </a:cubicBezTo>
                  <a:cubicBezTo>
                    <a:pt x="950122" y="2473066"/>
                    <a:pt x="702936" y="2928407"/>
                    <a:pt x="543102" y="2893095"/>
                  </a:cubicBezTo>
                  <a:cubicBezTo>
                    <a:pt x="383268" y="2857783"/>
                    <a:pt x="225292" y="2493509"/>
                    <a:pt x="197414" y="2235173"/>
                  </a:cubicBezTo>
                  <a:cubicBezTo>
                    <a:pt x="169536" y="1976837"/>
                    <a:pt x="407429" y="1599554"/>
                    <a:pt x="375834" y="1343076"/>
                  </a:cubicBezTo>
                  <a:cubicBezTo>
                    <a:pt x="344239" y="1086598"/>
                    <a:pt x="-60923" y="919329"/>
                    <a:pt x="7843" y="696305"/>
                  </a:cubicBezTo>
                  <a:cubicBezTo>
                    <a:pt x="76609" y="473281"/>
                    <a:pt x="550536" y="58827"/>
                    <a:pt x="788429" y="4930"/>
                  </a:cubicBezTo>
                  <a:cubicBezTo>
                    <a:pt x="1026322" y="-48967"/>
                    <a:pt x="1096946" y="356193"/>
                    <a:pt x="1435200" y="384071"/>
                  </a:cubicBezTo>
                  <a:close/>
                </a:path>
              </a:pathLst>
            </a:cu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33AF9DB-9608-FD26-C56E-0B62CB0A42F8}"/>
                </a:ext>
              </a:extLst>
            </p:cNvPr>
            <p:cNvSpPr txBox="1"/>
            <p:nvPr/>
          </p:nvSpPr>
          <p:spPr>
            <a:xfrm>
              <a:off x="2029521" y="28993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73FB43D-F284-04BF-EFF5-76106D7B8341}"/>
                </a:ext>
              </a:extLst>
            </p:cNvPr>
            <p:cNvSpPr txBox="1"/>
            <p:nvPr/>
          </p:nvSpPr>
          <p:spPr>
            <a:xfrm>
              <a:off x="1557249" y="32686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ADDE81D-E7D8-65C9-DC6E-8B7EE62E7020}"/>
                </a:ext>
              </a:extLst>
            </p:cNvPr>
            <p:cNvSpPr txBox="1"/>
            <p:nvPr/>
          </p:nvSpPr>
          <p:spPr>
            <a:xfrm>
              <a:off x="1520282" y="253132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9D83A5B-4FFE-BED0-3652-B17C4850B128}"/>
                </a:ext>
              </a:extLst>
            </p:cNvPr>
            <p:cNvSpPr txBox="1"/>
            <p:nvPr/>
          </p:nvSpPr>
          <p:spPr>
            <a:xfrm>
              <a:off x="2613101" y="262381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797C48C-7353-3B1E-C708-B7946274EE00}"/>
                </a:ext>
              </a:extLst>
            </p:cNvPr>
            <p:cNvSpPr txBox="1"/>
            <p:nvPr/>
          </p:nvSpPr>
          <p:spPr>
            <a:xfrm>
              <a:off x="2639121" y="35089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BBBD417-A710-2493-16C6-1614099DA871}"/>
                </a:ext>
              </a:extLst>
            </p:cNvPr>
            <p:cNvSpPr txBox="1"/>
            <p:nvPr/>
          </p:nvSpPr>
          <p:spPr>
            <a:xfrm>
              <a:off x="4114799" y="334687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E520408-97D5-8D93-16DA-ADE000DB4F3B}"/>
                </a:ext>
              </a:extLst>
            </p:cNvPr>
            <p:cNvSpPr txBox="1"/>
            <p:nvPr/>
          </p:nvSpPr>
          <p:spPr>
            <a:xfrm>
              <a:off x="1984915" y="357852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6167AF8-BA79-79A7-966B-084109B26CE7}"/>
                </a:ext>
              </a:extLst>
            </p:cNvPr>
            <p:cNvSpPr txBox="1"/>
            <p:nvPr/>
          </p:nvSpPr>
          <p:spPr>
            <a:xfrm>
              <a:off x="3096321" y="39661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8E896B3-3FAA-FB19-063A-ACEAFFBFDDFD}"/>
                </a:ext>
              </a:extLst>
            </p:cNvPr>
            <p:cNvSpPr txBox="1"/>
            <p:nvPr/>
          </p:nvSpPr>
          <p:spPr>
            <a:xfrm>
              <a:off x="3196681" y="299314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B0A5DA6-7B56-04C1-4E74-CAB788BAC8B2}"/>
                </a:ext>
              </a:extLst>
            </p:cNvPr>
            <p:cNvSpPr txBox="1"/>
            <p:nvPr/>
          </p:nvSpPr>
          <p:spPr>
            <a:xfrm>
              <a:off x="2722551" y="4448991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BB00E9-6BC7-647F-EBFF-68A68F4CA4BA}"/>
                </a:ext>
              </a:extLst>
            </p:cNvPr>
            <p:cNvSpPr txBox="1"/>
            <p:nvPr/>
          </p:nvSpPr>
          <p:spPr>
            <a:xfrm>
              <a:off x="3598127" y="342409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C741A9A-1B0F-ECB5-52C7-E4238F8DF1BF}"/>
                </a:ext>
              </a:extLst>
            </p:cNvPr>
            <p:cNvSpPr txBox="1"/>
            <p:nvPr/>
          </p:nvSpPr>
          <p:spPr>
            <a:xfrm>
              <a:off x="1330709" y="38782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D6AC7CE-2B98-5D5E-E6C3-13195DCDF64B}"/>
              </a:ext>
            </a:extLst>
          </p:cNvPr>
          <p:cNvGrpSpPr/>
          <p:nvPr/>
        </p:nvGrpSpPr>
        <p:grpSpPr>
          <a:xfrm>
            <a:off x="7318916" y="2217006"/>
            <a:ext cx="3832711" cy="2783510"/>
            <a:chOff x="984616" y="2220109"/>
            <a:chExt cx="3832711" cy="2783510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399EB27-5972-F8B8-80BB-B181C8E7C39F}"/>
                </a:ext>
              </a:extLst>
            </p:cNvPr>
            <p:cNvSpPr/>
            <p:nvPr/>
          </p:nvSpPr>
          <p:spPr>
            <a:xfrm>
              <a:off x="984616" y="2220109"/>
              <a:ext cx="3832711" cy="2783510"/>
            </a:xfrm>
            <a:custGeom>
              <a:avLst/>
              <a:gdLst>
                <a:gd name="connsiteX0" fmla="*/ 1435200 w 4746814"/>
                <a:gd name="connsiteY0" fmla="*/ 384071 h 3447378"/>
                <a:gd name="connsiteX1" fmla="*/ 2817951 w 4746814"/>
                <a:gd name="connsiteY1" fmla="*/ 172198 h 3447378"/>
                <a:gd name="connsiteX2" fmla="*/ 3498175 w 4746814"/>
                <a:gd name="connsiteY2" fmla="*/ 885876 h 3447378"/>
                <a:gd name="connsiteX3" fmla="*/ 4356819 w 4746814"/>
                <a:gd name="connsiteY3" fmla="*/ 1041993 h 3447378"/>
                <a:gd name="connsiteX4" fmla="*/ 4724809 w 4746814"/>
                <a:gd name="connsiteY4" fmla="*/ 2023300 h 3447378"/>
                <a:gd name="connsiteX5" fmla="*/ 3754653 w 4746814"/>
                <a:gd name="connsiteY5" fmla="*/ 2290930 h 3447378"/>
                <a:gd name="connsiteX6" fmla="*/ 3732351 w 4746814"/>
                <a:gd name="connsiteY6" fmla="*/ 2826188 h 3447378"/>
                <a:gd name="connsiteX7" fmla="*/ 3308604 w 4746814"/>
                <a:gd name="connsiteY7" fmla="*/ 3216481 h 3447378"/>
                <a:gd name="connsiteX8" fmla="*/ 2037365 w 4746814"/>
                <a:gd name="connsiteY8" fmla="*/ 3428354 h 3447378"/>
                <a:gd name="connsiteX9" fmla="*/ 1780887 w 4746814"/>
                <a:gd name="connsiteY9" fmla="*/ 2736978 h 3447378"/>
                <a:gd name="connsiteX10" fmla="*/ 1156419 w 4746814"/>
                <a:gd name="connsiteY10" fmla="*/ 2447047 h 3447378"/>
                <a:gd name="connsiteX11" fmla="*/ 543102 w 4746814"/>
                <a:gd name="connsiteY11" fmla="*/ 2893095 h 3447378"/>
                <a:gd name="connsiteX12" fmla="*/ 197414 w 4746814"/>
                <a:gd name="connsiteY12" fmla="*/ 2235173 h 3447378"/>
                <a:gd name="connsiteX13" fmla="*/ 375834 w 4746814"/>
                <a:gd name="connsiteY13" fmla="*/ 1343076 h 3447378"/>
                <a:gd name="connsiteX14" fmla="*/ 7843 w 4746814"/>
                <a:gd name="connsiteY14" fmla="*/ 696305 h 3447378"/>
                <a:gd name="connsiteX15" fmla="*/ 788429 w 4746814"/>
                <a:gd name="connsiteY15" fmla="*/ 4930 h 3447378"/>
                <a:gd name="connsiteX16" fmla="*/ 1435200 w 4746814"/>
                <a:gd name="connsiteY16" fmla="*/ 384071 h 344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46814" h="3447378">
                  <a:moveTo>
                    <a:pt x="1435200" y="384071"/>
                  </a:moveTo>
                  <a:cubicBezTo>
                    <a:pt x="1773454" y="411949"/>
                    <a:pt x="2474122" y="88564"/>
                    <a:pt x="2817951" y="172198"/>
                  </a:cubicBezTo>
                  <a:cubicBezTo>
                    <a:pt x="3161780" y="255832"/>
                    <a:pt x="3241697" y="740910"/>
                    <a:pt x="3498175" y="885876"/>
                  </a:cubicBezTo>
                  <a:cubicBezTo>
                    <a:pt x="3754653" y="1030842"/>
                    <a:pt x="4152380" y="852422"/>
                    <a:pt x="4356819" y="1041993"/>
                  </a:cubicBezTo>
                  <a:cubicBezTo>
                    <a:pt x="4561258" y="1231564"/>
                    <a:pt x="4825170" y="1815144"/>
                    <a:pt x="4724809" y="2023300"/>
                  </a:cubicBezTo>
                  <a:cubicBezTo>
                    <a:pt x="4624448" y="2231456"/>
                    <a:pt x="3920063" y="2157115"/>
                    <a:pt x="3754653" y="2290930"/>
                  </a:cubicBezTo>
                  <a:cubicBezTo>
                    <a:pt x="3589243" y="2424745"/>
                    <a:pt x="3806693" y="2671929"/>
                    <a:pt x="3732351" y="2826188"/>
                  </a:cubicBezTo>
                  <a:cubicBezTo>
                    <a:pt x="3658009" y="2980447"/>
                    <a:pt x="3591102" y="3116120"/>
                    <a:pt x="3308604" y="3216481"/>
                  </a:cubicBezTo>
                  <a:cubicBezTo>
                    <a:pt x="3026106" y="3316842"/>
                    <a:pt x="2291985" y="3508271"/>
                    <a:pt x="2037365" y="3428354"/>
                  </a:cubicBezTo>
                  <a:cubicBezTo>
                    <a:pt x="1782746" y="3348437"/>
                    <a:pt x="1927711" y="2900529"/>
                    <a:pt x="1780887" y="2736978"/>
                  </a:cubicBezTo>
                  <a:cubicBezTo>
                    <a:pt x="1634063" y="2573427"/>
                    <a:pt x="1362716" y="2421028"/>
                    <a:pt x="1156419" y="2447047"/>
                  </a:cubicBezTo>
                  <a:cubicBezTo>
                    <a:pt x="950122" y="2473066"/>
                    <a:pt x="702936" y="2928407"/>
                    <a:pt x="543102" y="2893095"/>
                  </a:cubicBezTo>
                  <a:cubicBezTo>
                    <a:pt x="383268" y="2857783"/>
                    <a:pt x="225292" y="2493509"/>
                    <a:pt x="197414" y="2235173"/>
                  </a:cubicBezTo>
                  <a:cubicBezTo>
                    <a:pt x="169536" y="1976837"/>
                    <a:pt x="407429" y="1599554"/>
                    <a:pt x="375834" y="1343076"/>
                  </a:cubicBezTo>
                  <a:cubicBezTo>
                    <a:pt x="344239" y="1086598"/>
                    <a:pt x="-60923" y="919329"/>
                    <a:pt x="7843" y="696305"/>
                  </a:cubicBezTo>
                  <a:cubicBezTo>
                    <a:pt x="76609" y="473281"/>
                    <a:pt x="550536" y="58827"/>
                    <a:pt x="788429" y="4930"/>
                  </a:cubicBezTo>
                  <a:cubicBezTo>
                    <a:pt x="1026322" y="-48967"/>
                    <a:pt x="1096946" y="356193"/>
                    <a:pt x="1435200" y="384071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5A58956-C47B-D384-9E4F-8C63C103663A}"/>
                </a:ext>
              </a:extLst>
            </p:cNvPr>
            <p:cNvSpPr txBox="1"/>
            <p:nvPr/>
          </p:nvSpPr>
          <p:spPr>
            <a:xfrm>
              <a:off x="2029521" y="28993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12D1966-6921-A33B-6CAB-3EEB6D39A321}"/>
                </a:ext>
              </a:extLst>
            </p:cNvPr>
            <p:cNvSpPr txBox="1"/>
            <p:nvPr/>
          </p:nvSpPr>
          <p:spPr>
            <a:xfrm>
              <a:off x="1557249" y="32686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C68DBF8-C6A7-AC3B-4BF5-56DDAF395443}"/>
                </a:ext>
              </a:extLst>
            </p:cNvPr>
            <p:cNvSpPr txBox="1"/>
            <p:nvPr/>
          </p:nvSpPr>
          <p:spPr>
            <a:xfrm>
              <a:off x="1520282" y="253132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102D28D-E7A6-E101-D963-014C876A991A}"/>
                </a:ext>
              </a:extLst>
            </p:cNvPr>
            <p:cNvSpPr txBox="1"/>
            <p:nvPr/>
          </p:nvSpPr>
          <p:spPr>
            <a:xfrm>
              <a:off x="2613101" y="262381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07662AE-12F2-6497-6B21-0C132CE9E04D}"/>
                </a:ext>
              </a:extLst>
            </p:cNvPr>
            <p:cNvSpPr txBox="1"/>
            <p:nvPr/>
          </p:nvSpPr>
          <p:spPr>
            <a:xfrm>
              <a:off x="2639121" y="35089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0130263-30E8-7424-9F8C-A9BC2CC30EE5}"/>
                </a:ext>
              </a:extLst>
            </p:cNvPr>
            <p:cNvSpPr txBox="1"/>
            <p:nvPr/>
          </p:nvSpPr>
          <p:spPr>
            <a:xfrm>
              <a:off x="4114799" y="334687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16F65D1-2B16-8FCB-F9FC-F8CB887413BE}"/>
                </a:ext>
              </a:extLst>
            </p:cNvPr>
            <p:cNvSpPr txBox="1"/>
            <p:nvPr/>
          </p:nvSpPr>
          <p:spPr>
            <a:xfrm>
              <a:off x="1984915" y="357852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D2CC26F-DA43-F25A-4EE8-9DCAB22ECF06}"/>
                </a:ext>
              </a:extLst>
            </p:cNvPr>
            <p:cNvSpPr txBox="1"/>
            <p:nvPr/>
          </p:nvSpPr>
          <p:spPr>
            <a:xfrm>
              <a:off x="3096321" y="39661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F4360F2-CEA1-D21C-F77F-B6F3F161DF71}"/>
                </a:ext>
              </a:extLst>
            </p:cNvPr>
            <p:cNvSpPr txBox="1"/>
            <p:nvPr/>
          </p:nvSpPr>
          <p:spPr>
            <a:xfrm>
              <a:off x="3196681" y="299314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F8ED020-0069-8C90-E9D6-9A9DB8B55208}"/>
                </a:ext>
              </a:extLst>
            </p:cNvPr>
            <p:cNvSpPr txBox="1"/>
            <p:nvPr/>
          </p:nvSpPr>
          <p:spPr>
            <a:xfrm>
              <a:off x="2722551" y="4448991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B3D2A7B-40F0-C6A0-8353-C29A6786B0D5}"/>
                </a:ext>
              </a:extLst>
            </p:cNvPr>
            <p:cNvSpPr txBox="1"/>
            <p:nvPr/>
          </p:nvSpPr>
          <p:spPr>
            <a:xfrm>
              <a:off x="3598127" y="342409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7AF30A1-6181-6201-4851-9C786117C94C}"/>
                </a:ext>
              </a:extLst>
            </p:cNvPr>
            <p:cNvSpPr txBox="1"/>
            <p:nvPr/>
          </p:nvSpPr>
          <p:spPr>
            <a:xfrm>
              <a:off x="1330709" y="38782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B1789F3-79F6-D240-7AF0-B39CEC7CCBDA}"/>
              </a:ext>
            </a:extLst>
          </p:cNvPr>
          <p:cNvCxnSpPr/>
          <p:nvPr/>
        </p:nvCxnSpPr>
        <p:spPr>
          <a:xfrm>
            <a:off x="5084956" y="3575422"/>
            <a:ext cx="199606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789597C-B80A-226A-B679-3450172F4DA0}"/>
              </a:ext>
            </a:extLst>
          </p:cNvPr>
          <p:cNvSpPr txBox="1"/>
          <p:nvPr/>
        </p:nvSpPr>
        <p:spPr>
          <a:xfrm>
            <a:off x="3274740" y="1428368"/>
            <a:ext cx="526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Leo’s marathon was fast.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CB7824-2E56-4968-CD3B-FD5ACF76308A}"/>
              </a:ext>
            </a:extLst>
          </p:cNvPr>
          <p:cNvSpPr txBox="1"/>
          <p:nvPr/>
        </p:nvSpPr>
        <p:spPr>
          <a:xfrm>
            <a:off x="3954966" y="6430423"/>
            <a:ext cx="807720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/>
              <a:t>Barker 2002 Kennedy and McNally 2005, Kennedy 2007, Lassiter 2011; Lassiter and Goodman 2013; </a:t>
            </a:r>
            <a:r>
              <a:rPr lang="en-US" sz="1100" dirty="0" err="1"/>
              <a:t>Bernardy</a:t>
            </a:r>
            <a:r>
              <a:rPr lang="en-US" sz="1100" dirty="0"/>
              <a:t> et al. 2018, </a:t>
            </a:r>
            <a:r>
              <a:rPr lang="en-US" sz="1100" dirty="0" err="1"/>
              <a:t>i.a.</a:t>
            </a:r>
            <a:endParaRPr lang="en-US" sz="11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C4BA0B2-48AB-8757-00AE-3536B5EDA29B}"/>
              </a:ext>
            </a:extLst>
          </p:cNvPr>
          <p:cNvSpPr/>
          <p:nvPr/>
        </p:nvSpPr>
        <p:spPr>
          <a:xfrm>
            <a:off x="2064528" y="1728607"/>
            <a:ext cx="643664" cy="49150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κ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CC67E8C-8A78-D049-A1B2-C797A9F17397}"/>
              </a:ext>
            </a:extLst>
          </p:cNvPr>
          <p:cNvSpPr/>
          <p:nvPr/>
        </p:nvSpPr>
        <p:spPr>
          <a:xfrm>
            <a:off x="8398828" y="1728607"/>
            <a:ext cx="643664" cy="49150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κ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051E1E6-AE43-F461-9CD4-D75F866CA8FB}"/>
              </a:ext>
            </a:extLst>
          </p:cNvPr>
          <p:cNvGrpSpPr/>
          <p:nvPr/>
        </p:nvGrpSpPr>
        <p:grpSpPr>
          <a:xfrm>
            <a:off x="2900970" y="3716211"/>
            <a:ext cx="1481459" cy="1763542"/>
            <a:chOff x="2900970" y="3716211"/>
            <a:chExt cx="1481459" cy="1763542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8599DDA-4BA3-B354-E6CD-B28BEE330683}"/>
                </a:ext>
              </a:extLst>
            </p:cNvPr>
            <p:cNvCxnSpPr>
              <a:cxnSpLocks/>
            </p:cNvCxnSpPr>
            <p:nvPr/>
          </p:nvCxnSpPr>
          <p:spPr>
            <a:xfrm>
              <a:off x="3375100" y="4254908"/>
              <a:ext cx="1007329" cy="12148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6C8FCC0-AC76-88D7-1CB8-F237104DC078}"/>
                </a:ext>
              </a:extLst>
            </p:cNvPr>
            <p:cNvCxnSpPr>
              <a:cxnSpLocks/>
            </p:cNvCxnSpPr>
            <p:nvPr/>
          </p:nvCxnSpPr>
          <p:spPr>
            <a:xfrm>
              <a:off x="3799253" y="3817024"/>
              <a:ext cx="579048" cy="16627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15C15CD3-D3E0-4849-0353-AEAB4E94E5B4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4293219" y="3716211"/>
              <a:ext cx="85082" cy="17535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92A89CD6-D35E-FF06-F0BC-4E051CD3555D}"/>
                </a:ext>
              </a:extLst>
            </p:cNvPr>
            <p:cNvCxnSpPr>
              <a:cxnSpLocks/>
            </p:cNvCxnSpPr>
            <p:nvPr/>
          </p:nvCxnSpPr>
          <p:spPr>
            <a:xfrm>
              <a:off x="3027962" y="4770569"/>
              <a:ext cx="1322945" cy="6974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314AAA1C-1E3F-D662-A954-9AEB2EC685F1}"/>
                </a:ext>
              </a:extLst>
            </p:cNvPr>
            <p:cNvCxnSpPr>
              <a:cxnSpLocks/>
            </p:cNvCxnSpPr>
            <p:nvPr/>
          </p:nvCxnSpPr>
          <p:spPr>
            <a:xfrm>
              <a:off x="2900970" y="3944754"/>
              <a:ext cx="1434790" cy="15174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9748973-0B3E-E75E-CCE2-6D43BE25D812}"/>
              </a:ext>
            </a:extLst>
          </p:cNvPr>
          <p:cNvCxnSpPr>
            <a:cxnSpLocks/>
          </p:cNvCxnSpPr>
          <p:nvPr/>
        </p:nvCxnSpPr>
        <p:spPr>
          <a:xfrm>
            <a:off x="7698463" y="4698723"/>
            <a:ext cx="0" cy="763496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C903520-5D15-116B-8C80-77B6DA557CB0}"/>
              </a:ext>
            </a:extLst>
          </p:cNvPr>
          <p:cNvSpPr txBox="1"/>
          <p:nvPr/>
        </p:nvSpPr>
        <p:spPr>
          <a:xfrm>
            <a:off x="3690604" y="5368506"/>
            <a:ext cx="46190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8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sz="28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 speed(c)(m) &gt; </a:t>
            </a:r>
            <a:r>
              <a:rPr lang="el-GR" sz="2800" b="0" i="0" dirty="0">
                <a:solidFill>
                  <a:srgbClr val="202124"/>
                </a:solidFill>
                <a:effectLst/>
                <a:latin typeface="Google Sans"/>
              </a:rPr>
              <a:t>θ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(c)</a:t>
            </a:r>
            <a:r>
              <a:rPr lang="en-US" sz="28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sz="2800" dirty="0"/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BDB0CC86-A6A2-DDBC-E033-4C20DDE3CF83}"/>
              </a:ext>
            </a:extLst>
          </p:cNvPr>
          <p:cNvSpPr/>
          <p:nvPr/>
        </p:nvSpPr>
        <p:spPr>
          <a:xfrm>
            <a:off x="4556721" y="5422526"/>
            <a:ext cx="3465127" cy="49150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9FD918C-B2BF-4BC9-2777-EAF8FD618926}"/>
              </a:ext>
            </a:extLst>
          </p:cNvPr>
          <p:cNvGrpSpPr/>
          <p:nvPr/>
        </p:nvGrpSpPr>
        <p:grpSpPr>
          <a:xfrm>
            <a:off x="5022838" y="4739759"/>
            <a:ext cx="1906469" cy="527543"/>
            <a:chOff x="4342615" y="4739759"/>
            <a:chExt cx="1906469" cy="527543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57352FC1-F1CD-0BEC-AFF6-7F903B8A8EA4}"/>
                </a:ext>
              </a:extLst>
            </p:cNvPr>
            <p:cNvSpPr/>
            <p:nvPr/>
          </p:nvSpPr>
          <p:spPr>
            <a:xfrm>
              <a:off x="5731036" y="4775800"/>
              <a:ext cx="518048" cy="49150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C46CFB8-E7DB-FE00-DB4F-B5C1155FCC67}"/>
                </a:ext>
              </a:extLst>
            </p:cNvPr>
            <p:cNvSpPr txBox="1"/>
            <p:nvPr/>
          </p:nvSpPr>
          <p:spPr>
            <a:xfrm>
              <a:off x="4342615" y="4739759"/>
              <a:ext cx="152623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l-GR" sz="2800" b="1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r>
                <a:rPr lang="en-US" sz="2800" b="1" i="0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-&gt;</a:t>
              </a:r>
              <a:r>
                <a:rPr lang="en-US" sz="2800" dirty="0">
                  <a:solidFill>
                    <a:srgbClr val="2021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7048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3FB83-77A6-0D76-91A9-C2FF26F75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line graph&#10;&#10;Description automatically generated">
            <a:extLst>
              <a:ext uri="{FF2B5EF4-FFF2-40B4-BE49-F238E27FC236}">
                <a16:creationId xmlns:a16="http://schemas.microsoft.com/office/drawing/2014/main" id="{73234094-1648-B0B5-1492-88D4E39836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9" t="1826" r="10109" b="7058"/>
          <a:stretch/>
        </p:blipFill>
        <p:spPr>
          <a:xfrm>
            <a:off x="2756262" y="345687"/>
            <a:ext cx="6505301" cy="575466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9BAC894-17DD-DCB4-46A6-364A19498FEB}"/>
              </a:ext>
            </a:extLst>
          </p:cNvPr>
          <p:cNvCxnSpPr/>
          <p:nvPr/>
        </p:nvCxnSpPr>
        <p:spPr>
          <a:xfrm flipV="1">
            <a:off x="5081455" y="195942"/>
            <a:ext cx="0" cy="553865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AB3538F-F8C4-838B-0313-F67C8137AD0D}"/>
              </a:ext>
            </a:extLst>
          </p:cNvPr>
          <p:cNvGrpSpPr/>
          <p:nvPr/>
        </p:nvGrpSpPr>
        <p:grpSpPr>
          <a:xfrm>
            <a:off x="4650382" y="191586"/>
            <a:ext cx="849086" cy="5543007"/>
            <a:chOff x="4310744" y="557347"/>
            <a:chExt cx="849086" cy="554300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B2C3549-296C-7E8C-CFBC-FE8BB578D3CC}"/>
                </a:ext>
              </a:extLst>
            </p:cNvPr>
            <p:cNvCxnSpPr/>
            <p:nvPr/>
          </p:nvCxnSpPr>
          <p:spPr>
            <a:xfrm flipV="1">
              <a:off x="4855029" y="561703"/>
              <a:ext cx="0" cy="5538651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045DA12-1227-802C-0EDF-2891DDB742CA}"/>
                </a:ext>
              </a:extLst>
            </p:cNvPr>
            <p:cNvCxnSpPr/>
            <p:nvPr/>
          </p:nvCxnSpPr>
          <p:spPr>
            <a:xfrm flipV="1">
              <a:off x="4955178" y="561703"/>
              <a:ext cx="0" cy="5538651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E629E56-55EC-5589-900C-06081CED0A9A}"/>
                </a:ext>
              </a:extLst>
            </p:cNvPr>
            <p:cNvCxnSpPr/>
            <p:nvPr/>
          </p:nvCxnSpPr>
          <p:spPr>
            <a:xfrm flipV="1">
              <a:off x="4637315" y="561703"/>
              <a:ext cx="0" cy="5538651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0FF822A-3BE3-CAB5-13D6-924D2C2ACA3D}"/>
                </a:ext>
              </a:extLst>
            </p:cNvPr>
            <p:cNvCxnSpPr/>
            <p:nvPr/>
          </p:nvCxnSpPr>
          <p:spPr>
            <a:xfrm flipV="1">
              <a:off x="4528456" y="561703"/>
              <a:ext cx="0" cy="5538651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E5F3BAE-3385-A7D9-D7D0-1860D3BADC9C}"/>
                </a:ext>
              </a:extLst>
            </p:cNvPr>
            <p:cNvCxnSpPr/>
            <p:nvPr/>
          </p:nvCxnSpPr>
          <p:spPr>
            <a:xfrm flipV="1">
              <a:off x="5059681" y="561703"/>
              <a:ext cx="0" cy="5538651"/>
            </a:xfrm>
            <a:prstGeom prst="line">
              <a:avLst/>
            </a:prstGeom>
            <a:ln w="381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986E7B-0E8F-C239-AEBE-DBA869B9A004}"/>
                </a:ext>
              </a:extLst>
            </p:cNvPr>
            <p:cNvCxnSpPr/>
            <p:nvPr/>
          </p:nvCxnSpPr>
          <p:spPr>
            <a:xfrm flipV="1">
              <a:off x="5159830" y="561703"/>
              <a:ext cx="0" cy="5538651"/>
            </a:xfrm>
            <a:prstGeom prst="line">
              <a:avLst/>
            </a:prstGeom>
            <a:ln w="381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558E5F3-CD18-43BC-BF0F-2EE4BE18B271}"/>
                </a:ext>
              </a:extLst>
            </p:cNvPr>
            <p:cNvCxnSpPr/>
            <p:nvPr/>
          </p:nvCxnSpPr>
          <p:spPr>
            <a:xfrm flipV="1">
              <a:off x="4310744" y="557347"/>
              <a:ext cx="0" cy="5538651"/>
            </a:xfrm>
            <a:prstGeom prst="line">
              <a:avLst/>
            </a:prstGeom>
            <a:ln w="381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F2C39FD-CEAF-229C-7D41-F452249E3F0F}"/>
                </a:ext>
              </a:extLst>
            </p:cNvPr>
            <p:cNvCxnSpPr/>
            <p:nvPr/>
          </p:nvCxnSpPr>
          <p:spPr>
            <a:xfrm flipV="1">
              <a:off x="4410893" y="557347"/>
              <a:ext cx="0" cy="5538651"/>
            </a:xfrm>
            <a:prstGeom prst="line">
              <a:avLst/>
            </a:prstGeom>
            <a:ln w="381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208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B8688-994D-50A8-C32B-3F708B51C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DD98C19-25EF-125C-60D7-9F295871E209}"/>
              </a:ext>
            </a:extLst>
          </p:cNvPr>
          <p:cNvGrpSpPr/>
          <p:nvPr/>
        </p:nvGrpSpPr>
        <p:grpSpPr>
          <a:xfrm>
            <a:off x="1447800" y="1597731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82755CB-CFDD-E990-F02B-1CAF54CAF2E7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Formal Component #3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D9ADB62-CA59-D7D3-65A8-25667CA09585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Assertions are constructed from a normal proposition compositionally constructed in the normal way.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11552EE-1CDA-8CA9-7BB5-F51EB446FFC5}"/>
              </a:ext>
            </a:extLst>
          </p:cNvPr>
          <p:cNvSpPr txBox="1"/>
          <p:nvPr/>
        </p:nvSpPr>
        <p:spPr>
          <a:xfrm>
            <a:off x="5876693" y="6428028"/>
            <a:ext cx="612201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latin typeface="Helvetica" pitchFamily="2" charset="0"/>
              </a:rPr>
              <a:t>Stalnaker 1978 </a:t>
            </a:r>
            <a:r>
              <a:rPr lang="en-US" sz="1100" i="1" dirty="0">
                <a:latin typeface="Helvetica" pitchFamily="2" charset="0"/>
              </a:rPr>
              <a:t>et seq</a:t>
            </a:r>
            <a:r>
              <a:rPr lang="en-US" sz="1100" dirty="0">
                <a:latin typeface="Helvetica" pitchFamily="2" charset="0"/>
              </a:rPr>
              <a:t>, see Lassiter 2011, Bergen et al. 2012, Lassiter &amp; Goodman 2013, </a:t>
            </a:r>
            <a:r>
              <a:rPr lang="en-US" sz="1100" i="1" dirty="0" err="1">
                <a:latin typeface="Helvetica" pitchFamily="2" charset="0"/>
              </a:rPr>
              <a:t>i.a.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41995776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4FE52-EE9A-A3EF-685D-13D842D66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93D5104E-D903-5CD0-8A03-F30C411DD0B3}"/>
              </a:ext>
            </a:extLst>
          </p:cNvPr>
          <p:cNvGrpSpPr/>
          <p:nvPr/>
        </p:nvGrpSpPr>
        <p:grpSpPr>
          <a:xfrm>
            <a:off x="984616" y="2220109"/>
            <a:ext cx="3832711" cy="2783510"/>
            <a:chOff x="984616" y="2220109"/>
            <a:chExt cx="3832711" cy="2783510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64C71CF7-44DA-F119-8A46-560F99CF4159}"/>
                </a:ext>
              </a:extLst>
            </p:cNvPr>
            <p:cNvSpPr/>
            <p:nvPr/>
          </p:nvSpPr>
          <p:spPr>
            <a:xfrm>
              <a:off x="984616" y="2220109"/>
              <a:ext cx="3832711" cy="2783510"/>
            </a:xfrm>
            <a:custGeom>
              <a:avLst/>
              <a:gdLst>
                <a:gd name="connsiteX0" fmla="*/ 1435200 w 4746814"/>
                <a:gd name="connsiteY0" fmla="*/ 384071 h 3447378"/>
                <a:gd name="connsiteX1" fmla="*/ 2817951 w 4746814"/>
                <a:gd name="connsiteY1" fmla="*/ 172198 h 3447378"/>
                <a:gd name="connsiteX2" fmla="*/ 3498175 w 4746814"/>
                <a:gd name="connsiteY2" fmla="*/ 885876 h 3447378"/>
                <a:gd name="connsiteX3" fmla="*/ 4356819 w 4746814"/>
                <a:gd name="connsiteY3" fmla="*/ 1041993 h 3447378"/>
                <a:gd name="connsiteX4" fmla="*/ 4724809 w 4746814"/>
                <a:gd name="connsiteY4" fmla="*/ 2023300 h 3447378"/>
                <a:gd name="connsiteX5" fmla="*/ 3754653 w 4746814"/>
                <a:gd name="connsiteY5" fmla="*/ 2290930 h 3447378"/>
                <a:gd name="connsiteX6" fmla="*/ 3732351 w 4746814"/>
                <a:gd name="connsiteY6" fmla="*/ 2826188 h 3447378"/>
                <a:gd name="connsiteX7" fmla="*/ 3308604 w 4746814"/>
                <a:gd name="connsiteY7" fmla="*/ 3216481 h 3447378"/>
                <a:gd name="connsiteX8" fmla="*/ 2037365 w 4746814"/>
                <a:gd name="connsiteY8" fmla="*/ 3428354 h 3447378"/>
                <a:gd name="connsiteX9" fmla="*/ 1780887 w 4746814"/>
                <a:gd name="connsiteY9" fmla="*/ 2736978 h 3447378"/>
                <a:gd name="connsiteX10" fmla="*/ 1156419 w 4746814"/>
                <a:gd name="connsiteY10" fmla="*/ 2447047 h 3447378"/>
                <a:gd name="connsiteX11" fmla="*/ 543102 w 4746814"/>
                <a:gd name="connsiteY11" fmla="*/ 2893095 h 3447378"/>
                <a:gd name="connsiteX12" fmla="*/ 197414 w 4746814"/>
                <a:gd name="connsiteY12" fmla="*/ 2235173 h 3447378"/>
                <a:gd name="connsiteX13" fmla="*/ 375834 w 4746814"/>
                <a:gd name="connsiteY13" fmla="*/ 1343076 h 3447378"/>
                <a:gd name="connsiteX14" fmla="*/ 7843 w 4746814"/>
                <a:gd name="connsiteY14" fmla="*/ 696305 h 3447378"/>
                <a:gd name="connsiteX15" fmla="*/ 788429 w 4746814"/>
                <a:gd name="connsiteY15" fmla="*/ 4930 h 3447378"/>
                <a:gd name="connsiteX16" fmla="*/ 1435200 w 4746814"/>
                <a:gd name="connsiteY16" fmla="*/ 384071 h 344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46814" h="3447378">
                  <a:moveTo>
                    <a:pt x="1435200" y="384071"/>
                  </a:moveTo>
                  <a:cubicBezTo>
                    <a:pt x="1773454" y="411949"/>
                    <a:pt x="2474122" y="88564"/>
                    <a:pt x="2817951" y="172198"/>
                  </a:cubicBezTo>
                  <a:cubicBezTo>
                    <a:pt x="3161780" y="255832"/>
                    <a:pt x="3241697" y="740910"/>
                    <a:pt x="3498175" y="885876"/>
                  </a:cubicBezTo>
                  <a:cubicBezTo>
                    <a:pt x="3754653" y="1030842"/>
                    <a:pt x="4152380" y="852422"/>
                    <a:pt x="4356819" y="1041993"/>
                  </a:cubicBezTo>
                  <a:cubicBezTo>
                    <a:pt x="4561258" y="1231564"/>
                    <a:pt x="4825170" y="1815144"/>
                    <a:pt x="4724809" y="2023300"/>
                  </a:cubicBezTo>
                  <a:cubicBezTo>
                    <a:pt x="4624448" y="2231456"/>
                    <a:pt x="3920063" y="2157115"/>
                    <a:pt x="3754653" y="2290930"/>
                  </a:cubicBezTo>
                  <a:cubicBezTo>
                    <a:pt x="3589243" y="2424745"/>
                    <a:pt x="3806693" y="2671929"/>
                    <a:pt x="3732351" y="2826188"/>
                  </a:cubicBezTo>
                  <a:cubicBezTo>
                    <a:pt x="3658009" y="2980447"/>
                    <a:pt x="3591102" y="3116120"/>
                    <a:pt x="3308604" y="3216481"/>
                  </a:cubicBezTo>
                  <a:cubicBezTo>
                    <a:pt x="3026106" y="3316842"/>
                    <a:pt x="2291985" y="3508271"/>
                    <a:pt x="2037365" y="3428354"/>
                  </a:cubicBezTo>
                  <a:cubicBezTo>
                    <a:pt x="1782746" y="3348437"/>
                    <a:pt x="1927711" y="2900529"/>
                    <a:pt x="1780887" y="2736978"/>
                  </a:cubicBezTo>
                  <a:cubicBezTo>
                    <a:pt x="1634063" y="2573427"/>
                    <a:pt x="1362716" y="2421028"/>
                    <a:pt x="1156419" y="2447047"/>
                  </a:cubicBezTo>
                  <a:cubicBezTo>
                    <a:pt x="950122" y="2473066"/>
                    <a:pt x="702936" y="2928407"/>
                    <a:pt x="543102" y="2893095"/>
                  </a:cubicBezTo>
                  <a:cubicBezTo>
                    <a:pt x="383268" y="2857783"/>
                    <a:pt x="225292" y="2493509"/>
                    <a:pt x="197414" y="2235173"/>
                  </a:cubicBezTo>
                  <a:cubicBezTo>
                    <a:pt x="169536" y="1976837"/>
                    <a:pt x="407429" y="1599554"/>
                    <a:pt x="375834" y="1343076"/>
                  </a:cubicBezTo>
                  <a:cubicBezTo>
                    <a:pt x="344239" y="1086598"/>
                    <a:pt x="-60923" y="919329"/>
                    <a:pt x="7843" y="696305"/>
                  </a:cubicBezTo>
                  <a:cubicBezTo>
                    <a:pt x="76609" y="473281"/>
                    <a:pt x="550536" y="58827"/>
                    <a:pt x="788429" y="4930"/>
                  </a:cubicBezTo>
                  <a:cubicBezTo>
                    <a:pt x="1026322" y="-48967"/>
                    <a:pt x="1096946" y="356193"/>
                    <a:pt x="1435200" y="384071"/>
                  </a:cubicBezTo>
                  <a:close/>
                </a:path>
              </a:pathLst>
            </a:cu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8284863-7172-0C25-DDD0-A85CDD5C4864}"/>
                </a:ext>
              </a:extLst>
            </p:cNvPr>
            <p:cNvSpPr txBox="1"/>
            <p:nvPr/>
          </p:nvSpPr>
          <p:spPr>
            <a:xfrm>
              <a:off x="2029521" y="28993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38F4EBE-D645-78DE-970E-D973D4BA04E7}"/>
                </a:ext>
              </a:extLst>
            </p:cNvPr>
            <p:cNvSpPr txBox="1"/>
            <p:nvPr/>
          </p:nvSpPr>
          <p:spPr>
            <a:xfrm>
              <a:off x="1557249" y="32686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B18913A-5F2C-8289-B871-23C1416ED3CE}"/>
                </a:ext>
              </a:extLst>
            </p:cNvPr>
            <p:cNvSpPr txBox="1"/>
            <p:nvPr/>
          </p:nvSpPr>
          <p:spPr>
            <a:xfrm>
              <a:off x="1520282" y="253132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96F840-2BD9-C100-D689-F329EC9A0418}"/>
                </a:ext>
              </a:extLst>
            </p:cNvPr>
            <p:cNvSpPr txBox="1"/>
            <p:nvPr/>
          </p:nvSpPr>
          <p:spPr>
            <a:xfrm>
              <a:off x="2613101" y="262381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2A468AE-FE63-0F95-7816-6AC68D777A2C}"/>
                </a:ext>
              </a:extLst>
            </p:cNvPr>
            <p:cNvSpPr txBox="1"/>
            <p:nvPr/>
          </p:nvSpPr>
          <p:spPr>
            <a:xfrm>
              <a:off x="2639121" y="35089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728BA7F-CB16-611F-3E87-AAFCBE94A269}"/>
                </a:ext>
              </a:extLst>
            </p:cNvPr>
            <p:cNvSpPr txBox="1"/>
            <p:nvPr/>
          </p:nvSpPr>
          <p:spPr>
            <a:xfrm>
              <a:off x="4114799" y="334687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DD397F0-1ACF-22B5-86D5-12B2162E73F9}"/>
                </a:ext>
              </a:extLst>
            </p:cNvPr>
            <p:cNvSpPr txBox="1"/>
            <p:nvPr/>
          </p:nvSpPr>
          <p:spPr>
            <a:xfrm>
              <a:off x="1984915" y="357852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2540D2-3AA7-CF97-0CDD-A1B3B2D6A721}"/>
                </a:ext>
              </a:extLst>
            </p:cNvPr>
            <p:cNvSpPr txBox="1"/>
            <p:nvPr/>
          </p:nvSpPr>
          <p:spPr>
            <a:xfrm>
              <a:off x="3096321" y="39661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0D2176D-EBB2-65E3-B9FA-546A5A0440EC}"/>
                </a:ext>
              </a:extLst>
            </p:cNvPr>
            <p:cNvSpPr txBox="1"/>
            <p:nvPr/>
          </p:nvSpPr>
          <p:spPr>
            <a:xfrm>
              <a:off x="3196681" y="299314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47E3724-C43D-3059-9FC6-E820CC038BAF}"/>
                </a:ext>
              </a:extLst>
            </p:cNvPr>
            <p:cNvSpPr txBox="1"/>
            <p:nvPr/>
          </p:nvSpPr>
          <p:spPr>
            <a:xfrm>
              <a:off x="2722551" y="4448991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D2ACFD4-6C1C-E8AF-64A9-7889D0CD0DB0}"/>
                </a:ext>
              </a:extLst>
            </p:cNvPr>
            <p:cNvSpPr txBox="1"/>
            <p:nvPr/>
          </p:nvSpPr>
          <p:spPr>
            <a:xfrm>
              <a:off x="3598127" y="342409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A699EE-A12E-9F14-C130-F8DC33AF225E}"/>
                </a:ext>
              </a:extLst>
            </p:cNvPr>
            <p:cNvSpPr txBox="1"/>
            <p:nvPr/>
          </p:nvSpPr>
          <p:spPr>
            <a:xfrm>
              <a:off x="1330709" y="38782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00AAA4D-A9F2-8D40-9E70-8B459E194A5A}"/>
              </a:ext>
            </a:extLst>
          </p:cNvPr>
          <p:cNvGrpSpPr/>
          <p:nvPr/>
        </p:nvGrpSpPr>
        <p:grpSpPr>
          <a:xfrm>
            <a:off x="7318916" y="2217006"/>
            <a:ext cx="3832711" cy="2783510"/>
            <a:chOff x="984616" y="2220109"/>
            <a:chExt cx="3832711" cy="2783510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8F413F1D-399E-1445-B33C-5EB52C6A002B}"/>
                </a:ext>
              </a:extLst>
            </p:cNvPr>
            <p:cNvSpPr/>
            <p:nvPr/>
          </p:nvSpPr>
          <p:spPr>
            <a:xfrm>
              <a:off x="984616" y="2220109"/>
              <a:ext cx="3832711" cy="2783510"/>
            </a:xfrm>
            <a:custGeom>
              <a:avLst/>
              <a:gdLst>
                <a:gd name="connsiteX0" fmla="*/ 1435200 w 4746814"/>
                <a:gd name="connsiteY0" fmla="*/ 384071 h 3447378"/>
                <a:gd name="connsiteX1" fmla="*/ 2817951 w 4746814"/>
                <a:gd name="connsiteY1" fmla="*/ 172198 h 3447378"/>
                <a:gd name="connsiteX2" fmla="*/ 3498175 w 4746814"/>
                <a:gd name="connsiteY2" fmla="*/ 885876 h 3447378"/>
                <a:gd name="connsiteX3" fmla="*/ 4356819 w 4746814"/>
                <a:gd name="connsiteY3" fmla="*/ 1041993 h 3447378"/>
                <a:gd name="connsiteX4" fmla="*/ 4724809 w 4746814"/>
                <a:gd name="connsiteY4" fmla="*/ 2023300 h 3447378"/>
                <a:gd name="connsiteX5" fmla="*/ 3754653 w 4746814"/>
                <a:gd name="connsiteY5" fmla="*/ 2290930 h 3447378"/>
                <a:gd name="connsiteX6" fmla="*/ 3732351 w 4746814"/>
                <a:gd name="connsiteY6" fmla="*/ 2826188 h 3447378"/>
                <a:gd name="connsiteX7" fmla="*/ 3308604 w 4746814"/>
                <a:gd name="connsiteY7" fmla="*/ 3216481 h 3447378"/>
                <a:gd name="connsiteX8" fmla="*/ 2037365 w 4746814"/>
                <a:gd name="connsiteY8" fmla="*/ 3428354 h 3447378"/>
                <a:gd name="connsiteX9" fmla="*/ 1780887 w 4746814"/>
                <a:gd name="connsiteY9" fmla="*/ 2736978 h 3447378"/>
                <a:gd name="connsiteX10" fmla="*/ 1156419 w 4746814"/>
                <a:gd name="connsiteY10" fmla="*/ 2447047 h 3447378"/>
                <a:gd name="connsiteX11" fmla="*/ 543102 w 4746814"/>
                <a:gd name="connsiteY11" fmla="*/ 2893095 h 3447378"/>
                <a:gd name="connsiteX12" fmla="*/ 197414 w 4746814"/>
                <a:gd name="connsiteY12" fmla="*/ 2235173 h 3447378"/>
                <a:gd name="connsiteX13" fmla="*/ 375834 w 4746814"/>
                <a:gd name="connsiteY13" fmla="*/ 1343076 h 3447378"/>
                <a:gd name="connsiteX14" fmla="*/ 7843 w 4746814"/>
                <a:gd name="connsiteY14" fmla="*/ 696305 h 3447378"/>
                <a:gd name="connsiteX15" fmla="*/ 788429 w 4746814"/>
                <a:gd name="connsiteY15" fmla="*/ 4930 h 3447378"/>
                <a:gd name="connsiteX16" fmla="*/ 1435200 w 4746814"/>
                <a:gd name="connsiteY16" fmla="*/ 384071 h 344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46814" h="3447378">
                  <a:moveTo>
                    <a:pt x="1435200" y="384071"/>
                  </a:moveTo>
                  <a:cubicBezTo>
                    <a:pt x="1773454" y="411949"/>
                    <a:pt x="2474122" y="88564"/>
                    <a:pt x="2817951" y="172198"/>
                  </a:cubicBezTo>
                  <a:cubicBezTo>
                    <a:pt x="3161780" y="255832"/>
                    <a:pt x="3241697" y="740910"/>
                    <a:pt x="3498175" y="885876"/>
                  </a:cubicBezTo>
                  <a:cubicBezTo>
                    <a:pt x="3754653" y="1030842"/>
                    <a:pt x="4152380" y="852422"/>
                    <a:pt x="4356819" y="1041993"/>
                  </a:cubicBezTo>
                  <a:cubicBezTo>
                    <a:pt x="4561258" y="1231564"/>
                    <a:pt x="4825170" y="1815144"/>
                    <a:pt x="4724809" y="2023300"/>
                  </a:cubicBezTo>
                  <a:cubicBezTo>
                    <a:pt x="4624448" y="2231456"/>
                    <a:pt x="3920063" y="2157115"/>
                    <a:pt x="3754653" y="2290930"/>
                  </a:cubicBezTo>
                  <a:cubicBezTo>
                    <a:pt x="3589243" y="2424745"/>
                    <a:pt x="3806693" y="2671929"/>
                    <a:pt x="3732351" y="2826188"/>
                  </a:cubicBezTo>
                  <a:cubicBezTo>
                    <a:pt x="3658009" y="2980447"/>
                    <a:pt x="3591102" y="3116120"/>
                    <a:pt x="3308604" y="3216481"/>
                  </a:cubicBezTo>
                  <a:cubicBezTo>
                    <a:pt x="3026106" y="3316842"/>
                    <a:pt x="2291985" y="3508271"/>
                    <a:pt x="2037365" y="3428354"/>
                  </a:cubicBezTo>
                  <a:cubicBezTo>
                    <a:pt x="1782746" y="3348437"/>
                    <a:pt x="1927711" y="2900529"/>
                    <a:pt x="1780887" y="2736978"/>
                  </a:cubicBezTo>
                  <a:cubicBezTo>
                    <a:pt x="1634063" y="2573427"/>
                    <a:pt x="1362716" y="2421028"/>
                    <a:pt x="1156419" y="2447047"/>
                  </a:cubicBezTo>
                  <a:cubicBezTo>
                    <a:pt x="950122" y="2473066"/>
                    <a:pt x="702936" y="2928407"/>
                    <a:pt x="543102" y="2893095"/>
                  </a:cubicBezTo>
                  <a:cubicBezTo>
                    <a:pt x="383268" y="2857783"/>
                    <a:pt x="225292" y="2493509"/>
                    <a:pt x="197414" y="2235173"/>
                  </a:cubicBezTo>
                  <a:cubicBezTo>
                    <a:pt x="169536" y="1976837"/>
                    <a:pt x="407429" y="1599554"/>
                    <a:pt x="375834" y="1343076"/>
                  </a:cubicBezTo>
                  <a:cubicBezTo>
                    <a:pt x="344239" y="1086598"/>
                    <a:pt x="-60923" y="919329"/>
                    <a:pt x="7843" y="696305"/>
                  </a:cubicBezTo>
                  <a:cubicBezTo>
                    <a:pt x="76609" y="473281"/>
                    <a:pt x="550536" y="58827"/>
                    <a:pt x="788429" y="4930"/>
                  </a:cubicBezTo>
                  <a:cubicBezTo>
                    <a:pt x="1026322" y="-48967"/>
                    <a:pt x="1096946" y="356193"/>
                    <a:pt x="1435200" y="384071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02C091E-ABF7-20A1-F602-95B0F33D0FC8}"/>
                </a:ext>
              </a:extLst>
            </p:cNvPr>
            <p:cNvSpPr txBox="1"/>
            <p:nvPr/>
          </p:nvSpPr>
          <p:spPr>
            <a:xfrm>
              <a:off x="2029521" y="28993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473B417-EE99-CB94-05B4-491AE5939D90}"/>
                </a:ext>
              </a:extLst>
            </p:cNvPr>
            <p:cNvSpPr txBox="1"/>
            <p:nvPr/>
          </p:nvSpPr>
          <p:spPr>
            <a:xfrm>
              <a:off x="1557249" y="32686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0FE7CCA-32BD-9C6A-169B-5EF641AD30FD}"/>
                </a:ext>
              </a:extLst>
            </p:cNvPr>
            <p:cNvSpPr txBox="1"/>
            <p:nvPr/>
          </p:nvSpPr>
          <p:spPr>
            <a:xfrm>
              <a:off x="1520282" y="253132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62A0811-B33D-9A0E-8FBD-9895DB9BF7A8}"/>
                </a:ext>
              </a:extLst>
            </p:cNvPr>
            <p:cNvSpPr txBox="1"/>
            <p:nvPr/>
          </p:nvSpPr>
          <p:spPr>
            <a:xfrm>
              <a:off x="2613101" y="262381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883F590-8534-270C-0A86-08A42EEC3823}"/>
                </a:ext>
              </a:extLst>
            </p:cNvPr>
            <p:cNvSpPr txBox="1"/>
            <p:nvPr/>
          </p:nvSpPr>
          <p:spPr>
            <a:xfrm>
              <a:off x="2639121" y="35089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E0D0AFD-B2DA-9175-2693-ED50D1E5E876}"/>
                </a:ext>
              </a:extLst>
            </p:cNvPr>
            <p:cNvSpPr txBox="1"/>
            <p:nvPr/>
          </p:nvSpPr>
          <p:spPr>
            <a:xfrm>
              <a:off x="4114799" y="334687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6945260-3104-0D89-EFAC-B9256623023D}"/>
                </a:ext>
              </a:extLst>
            </p:cNvPr>
            <p:cNvSpPr txBox="1"/>
            <p:nvPr/>
          </p:nvSpPr>
          <p:spPr>
            <a:xfrm>
              <a:off x="1984915" y="357852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D939D7C-1CD1-DCFD-FFC5-2DDCC2C2749D}"/>
                </a:ext>
              </a:extLst>
            </p:cNvPr>
            <p:cNvSpPr txBox="1"/>
            <p:nvPr/>
          </p:nvSpPr>
          <p:spPr>
            <a:xfrm>
              <a:off x="3096321" y="39661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2531EA2-DFFC-2371-8FB1-A835FA8E5653}"/>
                </a:ext>
              </a:extLst>
            </p:cNvPr>
            <p:cNvSpPr txBox="1"/>
            <p:nvPr/>
          </p:nvSpPr>
          <p:spPr>
            <a:xfrm>
              <a:off x="3196681" y="299314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AC32EE8-55C3-A16C-2FFE-F0C18780056B}"/>
                </a:ext>
              </a:extLst>
            </p:cNvPr>
            <p:cNvSpPr txBox="1"/>
            <p:nvPr/>
          </p:nvSpPr>
          <p:spPr>
            <a:xfrm>
              <a:off x="2722551" y="4448991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60391F4-F140-DDB6-48FF-FC36F7FF931B}"/>
                </a:ext>
              </a:extLst>
            </p:cNvPr>
            <p:cNvSpPr txBox="1"/>
            <p:nvPr/>
          </p:nvSpPr>
          <p:spPr>
            <a:xfrm>
              <a:off x="3598127" y="342409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9B90FD0-E907-04C8-5EF6-A2CF844641CE}"/>
                </a:ext>
              </a:extLst>
            </p:cNvPr>
            <p:cNvSpPr txBox="1"/>
            <p:nvPr/>
          </p:nvSpPr>
          <p:spPr>
            <a:xfrm>
              <a:off x="1330709" y="38782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6D2DCBE-7CBB-C95A-46BF-197449B98E37}"/>
              </a:ext>
            </a:extLst>
          </p:cNvPr>
          <p:cNvCxnSpPr/>
          <p:nvPr/>
        </p:nvCxnSpPr>
        <p:spPr>
          <a:xfrm>
            <a:off x="5084956" y="3575422"/>
            <a:ext cx="199606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59A654D-EC58-6839-E1EA-72AB20499991}"/>
              </a:ext>
            </a:extLst>
          </p:cNvPr>
          <p:cNvSpPr txBox="1"/>
          <p:nvPr/>
        </p:nvSpPr>
        <p:spPr>
          <a:xfrm>
            <a:off x="3274740" y="1428368"/>
            <a:ext cx="526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Leo’s marathon was fast.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87ACF9-D615-876D-F484-660F046AF00B}"/>
              </a:ext>
            </a:extLst>
          </p:cNvPr>
          <p:cNvSpPr txBox="1"/>
          <p:nvPr/>
        </p:nvSpPr>
        <p:spPr>
          <a:xfrm>
            <a:off x="3954966" y="6430423"/>
            <a:ext cx="807720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/>
              <a:t>Barker 2002 Kennedy and McNally 2005, Kennedy 2007, Lassiter 2011; Lassiter and Goodman 2013; </a:t>
            </a:r>
            <a:r>
              <a:rPr lang="en-US" sz="1100" dirty="0" err="1"/>
              <a:t>Bernardy</a:t>
            </a:r>
            <a:r>
              <a:rPr lang="en-US" sz="1100" dirty="0"/>
              <a:t> et al. 2018, </a:t>
            </a:r>
            <a:r>
              <a:rPr lang="en-US" sz="1100" dirty="0" err="1"/>
              <a:t>i.a.</a:t>
            </a:r>
            <a:endParaRPr lang="en-US" sz="11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7C4F009-ED52-3C9C-3F31-F02EDF7664C0}"/>
              </a:ext>
            </a:extLst>
          </p:cNvPr>
          <p:cNvSpPr/>
          <p:nvPr/>
        </p:nvSpPr>
        <p:spPr>
          <a:xfrm>
            <a:off x="2064528" y="1728607"/>
            <a:ext cx="643664" cy="49150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κ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6EFC1D5-1DFE-9BC3-A604-B21FC9FD24F5}"/>
              </a:ext>
            </a:extLst>
          </p:cNvPr>
          <p:cNvSpPr/>
          <p:nvPr/>
        </p:nvSpPr>
        <p:spPr>
          <a:xfrm>
            <a:off x="8398828" y="1728607"/>
            <a:ext cx="643664" cy="49150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κ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8226286-D233-A0DF-E2A1-2BF423E692D8}"/>
              </a:ext>
            </a:extLst>
          </p:cNvPr>
          <p:cNvGrpSpPr/>
          <p:nvPr/>
        </p:nvGrpSpPr>
        <p:grpSpPr>
          <a:xfrm>
            <a:off x="2900970" y="3716211"/>
            <a:ext cx="1481459" cy="1763542"/>
            <a:chOff x="2900970" y="3716211"/>
            <a:chExt cx="1481459" cy="1763542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D266287-51FF-9139-A815-09306030D4A4}"/>
                </a:ext>
              </a:extLst>
            </p:cNvPr>
            <p:cNvCxnSpPr>
              <a:cxnSpLocks/>
            </p:cNvCxnSpPr>
            <p:nvPr/>
          </p:nvCxnSpPr>
          <p:spPr>
            <a:xfrm>
              <a:off x="3375100" y="4254908"/>
              <a:ext cx="1007329" cy="12148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785C958-676D-3EFF-5FA1-047867698A19}"/>
                </a:ext>
              </a:extLst>
            </p:cNvPr>
            <p:cNvCxnSpPr>
              <a:cxnSpLocks/>
            </p:cNvCxnSpPr>
            <p:nvPr/>
          </p:nvCxnSpPr>
          <p:spPr>
            <a:xfrm>
              <a:off x="3799253" y="3817024"/>
              <a:ext cx="579048" cy="16627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F633FCB3-A8CD-B94C-1BC9-C2AAA4FB892D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4293219" y="3716211"/>
              <a:ext cx="85082" cy="17535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F5D4573A-0FA1-947C-49C5-89F227ECE8B2}"/>
                </a:ext>
              </a:extLst>
            </p:cNvPr>
            <p:cNvCxnSpPr>
              <a:cxnSpLocks/>
            </p:cNvCxnSpPr>
            <p:nvPr/>
          </p:nvCxnSpPr>
          <p:spPr>
            <a:xfrm>
              <a:off x="3027962" y="4770569"/>
              <a:ext cx="1322945" cy="6974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31DC7B46-63AB-F70E-B894-5E5C6B122A8B}"/>
                </a:ext>
              </a:extLst>
            </p:cNvPr>
            <p:cNvCxnSpPr>
              <a:cxnSpLocks/>
            </p:cNvCxnSpPr>
            <p:nvPr/>
          </p:nvCxnSpPr>
          <p:spPr>
            <a:xfrm>
              <a:off x="2900970" y="3944754"/>
              <a:ext cx="1434790" cy="15174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41716F1-6EDD-FBE8-3FAD-6A47F0974C57}"/>
              </a:ext>
            </a:extLst>
          </p:cNvPr>
          <p:cNvSpPr txBox="1"/>
          <p:nvPr/>
        </p:nvSpPr>
        <p:spPr>
          <a:xfrm>
            <a:off x="3690604" y="5368506"/>
            <a:ext cx="46190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8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sz="28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 speed(c)(m) &gt; </a:t>
            </a:r>
            <a:r>
              <a:rPr lang="el-GR" sz="2800" b="0" i="0" dirty="0">
                <a:solidFill>
                  <a:srgbClr val="202124"/>
                </a:solidFill>
                <a:effectLst/>
                <a:latin typeface="Google Sans"/>
              </a:rPr>
              <a:t>θ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(c)</a:t>
            </a:r>
            <a:r>
              <a:rPr lang="en-US" sz="28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sz="2800" dirty="0"/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0ED4CD7E-A2D5-37A8-802E-6EB7326503E3}"/>
              </a:ext>
            </a:extLst>
          </p:cNvPr>
          <p:cNvSpPr/>
          <p:nvPr/>
        </p:nvSpPr>
        <p:spPr>
          <a:xfrm>
            <a:off x="4556721" y="5422526"/>
            <a:ext cx="3465127" cy="49150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82A4281-6EAD-203A-21AB-AF5DBE8BD78A}"/>
              </a:ext>
            </a:extLst>
          </p:cNvPr>
          <p:cNvGrpSpPr/>
          <p:nvPr/>
        </p:nvGrpSpPr>
        <p:grpSpPr>
          <a:xfrm>
            <a:off x="5022838" y="4739759"/>
            <a:ext cx="1906469" cy="527543"/>
            <a:chOff x="4342615" y="4739759"/>
            <a:chExt cx="1906469" cy="527543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72338D8-23E0-DD81-EAA4-DA9A0EEB91FF}"/>
                </a:ext>
              </a:extLst>
            </p:cNvPr>
            <p:cNvSpPr/>
            <p:nvPr/>
          </p:nvSpPr>
          <p:spPr>
            <a:xfrm>
              <a:off x="5731036" y="4775800"/>
              <a:ext cx="518048" cy="49150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4EDAF8C-F052-FE80-B47E-4CA0586C7667}"/>
                </a:ext>
              </a:extLst>
            </p:cNvPr>
            <p:cNvSpPr txBox="1"/>
            <p:nvPr/>
          </p:nvSpPr>
          <p:spPr>
            <a:xfrm>
              <a:off x="4342615" y="4739759"/>
              <a:ext cx="152623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l-GR" sz="2800" b="1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r>
                <a:rPr lang="en-US" sz="2800" b="1" i="0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-&gt;</a:t>
              </a:r>
              <a:r>
                <a:rPr lang="en-US" sz="2800" dirty="0">
                  <a:solidFill>
                    <a:srgbClr val="2021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endParaRPr lang="en-US" sz="280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931A024-895B-ECE7-741A-8DACCE255F9D}"/>
              </a:ext>
            </a:extLst>
          </p:cNvPr>
          <p:cNvSpPr txBox="1"/>
          <p:nvPr/>
        </p:nvSpPr>
        <p:spPr>
          <a:xfrm>
            <a:off x="3442008" y="1920933"/>
            <a:ext cx="46190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8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sz="2800" dirty="0" err="1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c.speed</a:t>
            </a:r>
            <a:r>
              <a:rPr lang="en-US" sz="28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(c)(m) &gt; </a:t>
            </a:r>
            <a:r>
              <a:rPr lang="el-GR" sz="2800" b="0" i="0" dirty="0">
                <a:solidFill>
                  <a:srgbClr val="202124"/>
                </a:solidFill>
                <a:effectLst/>
                <a:latin typeface="Google Sans"/>
              </a:rPr>
              <a:t>θ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(c)</a:t>
            </a:r>
            <a:r>
              <a:rPr lang="en-US" sz="28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sz="2800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4C95AC4-FF6A-FBA7-7232-3BAA90496685}"/>
              </a:ext>
            </a:extLst>
          </p:cNvPr>
          <p:cNvGrpSpPr/>
          <p:nvPr/>
        </p:nvGrpSpPr>
        <p:grpSpPr>
          <a:xfrm>
            <a:off x="5155272" y="2444153"/>
            <a:ext cx="1576244" cy="2225212"/>
            <a:chOff x="5155272" y="2444153"/>
            <a:chExt cx="1576244" cy="2225212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4741331-3A5B-92DE-28F5-C58C8B1563BC}"/>
                </a:ext>
              </a:extLst>
            </p:cNvPr>
            <p:cNvCxnSpPr>
              <a:cxnSpLocks/>
            </p:cNvCxnSpPr>
            <p:nvPr/>
          </p:nvCxnSpPr>
          <p:spPr>
            <a:xfrm>
              <a:off x="5751517" y="2444153"/>
              <a:ext cx="142998" cy="2225212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F018984-56B3-5FB6-73C0-9C84C952F33D}"/>
                </a:ext>
              </a:extLst>
            </p:cNvPr>
            <p:cNvGrpSpPr/>
            <p:nvPr/>
          </p:nvGrpSpPr>
          <p:grpSpPr>
            <a:xfrm>
              <a:off x="5155272" y="3255350"/>
              <a:ext cx="1576244" cy="496215"/>
              <a:chOff x="5456354" y="3255350"/>
              <a:chExt cx="1576244" cy="496215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099BDF1-FF1E-D757-C3E4-3EFC6204C6AB}"/>
                  </a:ext>
                </a:extLst>
              </p:cNvPr>
              <p:cNvSpPr txBox="1"/>
              <p:nvPr/>
            </p:nvSpPr>
            <p:spPr>
              <a:xfrm>
                <a:off x="5456354" y="3255350"/>
                <a:ext cx="1576244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l-GR" sz="24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λ</a:t>
                </a:r>
                <a:r>
                  <a:rPr lang="en-US" sz="2400" dirty="0">
                    <a:solidFill>
                      <a:srgbClr val="20212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</a:t>
                </a:r>
                <a:r>
                  <a:rPr lang="en-US" sz="2400" dirty="0"/>
                  <a:t>.</a:t>
                </a:r>
                <a:r>
                  <a:rPr lang="el-GR" sz="24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λ</a:t>
                </a:r>
                <a:r>
                  <a:rPr lang="en-US" sz="24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c </a:t>
                </a:r>
                <a:r>
                  <a:rPr lang="en-US" sz="2400" dirty="0"/>
                  <a:t>f(c)</a:t>
                </a:r>
              </a:p>
            </p:txBody>
          </p:sp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A3C9E874-9480-9FB5-2558-43E95FC84C9A}"/>
                  </a:ext>
                </a:extLst>
              </p:cNvPr>
              <p:cNvSpPr/>
              <p:nvPr/>
            </p:nvSpPr>
            <p:spPr>
              <a:xfrm>
                <a:off x="6373992" y="3260063"/>
                <a:ext cx="518048" cy="491502"/>
              </a:xfrm>
              <a:prstGeom prst="roundRect">
                <a:avLst/>
              </a:prstGeom>
              <a:noFill/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799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2F720-53A0-C13C-7F3A-5887D26F6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34F8A2F-E577-D12C-AB41-E2BABC5F9D12}"/>
              </a:ext>
            </a:extLst>
          </p:cNvPr>
          <p:cNvGrpSpPr/>
          <p:nvPr/>
        </p:nvGrpSpPr>
        <p:grpSpPr>
          <a:xfrm>
            <a:off x="1447800" y="1597731"/>
            <a:ext cx="9296400" cy="1969770"/>
            <a:chOff x="1447800" y="973017"/>
            <a:chExt cx="9296400" cy="196977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2C0401A-3C58-37AD-6DA2-9E7A2F366388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Prior Approach #1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AF988CA-A697-F35B-8F68-B4A1EAF43D00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Dynamic semantic frameworks provide powerful tools for characterizing what we can and cannot mean in using linguistic expressions.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38DC06A-B619-6ACD-6C10-88A7C513E4DC}"/>
              </a:ext>
            </a:extLst>
          </p:cNvPr>
          <p:cNvGrpSpPr/>
          <p:nvPr/>
        </p:nvGrpSpPr>
        <p:grpSpPr>
          <a:xfrm>
            <a:off x="1447800" y="3721387"/>
            <a:ext cx="9296400" cy="1538882"/>
            <a:chOff x="1447800" y="2727343"/>
            <a:chExt cx="9296400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08BC480-D58B-89D7-8556-B18EE165F726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Important Property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186625-FD7C-71FC-EDEE-4C13FAB3122B}"/>
                </a:ext>
              </a:extLst>
            </p:cNvPr>
            <p:cNvSpPr txBox="1"/>
            <p:nvPr/>
          </p:nvSpPr>
          <p:spPr>
            <a:xfrm>
              <a:off x="1447800" y="3312118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In their modern forms, these characterizations are compositional and modular.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66B1B62-9FFC-8309-69F0-DCBAD662DED4}"/>
              </a:ext>
            </a:extLst>
          </p:cNvPr>
          <p:cNvSpPr txBox="1"/>
          <p:nvPr/>
        </p:nvSpPr>
        <p:spPr>
          <a:xfrm>
            <a:off x="5040775" y="1674675"/>
            <a:ext cx="561950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 err="1">
                <a:latin typeface="Helvetica" pitchFamily="2" charset="0"/>
              </a:rPr>
              <a:t>Karttunen</a:t>
            </a:r>
            <a:r>
              <a:rPr lang="en-US" sz="1100" dirty="0">
                <a:latin typeface="Helvetica" pitchFamily="2" charset="0"/>
              </a:rPr>
              <a:t> 1976; Kamp 1981; Heim 1982; Heim 1983; </a:t>
            </a:r>
            <a:r>
              <a:rPr lang="en-US" sz="1100" dirty="0" err="1">
                <a:latin typeface="Helvetica" pitchFamily="2" charset="0"/>
              </a:rPr>
              <a:t>Groenendijk</a:t>
            </a:r>
            <a:r>
              <a:rPr lang="en-US" sz="1100" dirty="0">
                <a:latin typeface="Helvetica" pitchFamily="2" charset="0"/>
              </a:rPr>
              <a:t> and </a:t>
            </a:r>
            <a:r>
              <a:rPr lang="en-US" sz="1100" dirty="0" err="1">
                <a:latin typeface="Helvetica" pitchFamily="2" charset="0"/>
              </a:rPr>
              <a:t>Stokhof</a:t>
            </a:r>
            <a:r>
              <a:rPr lang="en-US" sz="1100" dirty="0">
                <a:latin typeface="Helvetica" pitchFamily="2" charset="0"/>
              </a:rPr>
              <a:t> 1990; </a:t>
            </a:r>
            <a:r>
              <a:rPr lang="en-US" sz="1100" dirty="0" err="1">
                <a:latin typeface="Helvetica" pitchFamily="2" charset="0"/>
              </a:rPr>
              <a:t>Groenendijk</a:t>
            </a:r>
            <a:r>
              <a:rPr lang="en-US" sz="1100" dirty="0">
                <a:latin typeface="Helvetica" pitchFamily="2" charset="0"/>
              </a:rPr>
              <a:t> and </a:t>
            </a:r>
            <a:r>
              <a:rPr lang="en-US" sz="1100" dirty="0" err="1">
                <a:latin typeface="Helvetica" pitchFamily="2" charset="0"/>
              </a:rPr>
              <a:t>Stokhof</a:t>
            </a:r>
            <a:r>
              <a:rPr lang="en-US" sz="1100" dirty="0">
                <a:latin typeface="Helvetica" pitchFamily="2" charset="0"/>
              </a:rPr>
              <a:t> 1991; Kamp and </a:t>
            </a:r>
            <a:r>
              <a:rPr lang="en-US" sz="1100" dirty="0" err="1">
                <a:latin typeface="Helvetica" pitchFamily="2" charset="0"/>
              </a:rPr>
              <a:t>Reyle</a:t>
            </a:r>
            <a:r>
              <a:rPr lang="en-US" sz="1100" dirty="0">
                <a:latin typeface="Helvetica" pitchFamily="2" charset="0"/>
              </a:rPr>
              <a:t> 1993; Asher 1993; Dekker 1993, </a:t>
            </a:r>
            <a:r>
              <a:rPr lang="en-US" sz="1100" dirty="0" err="1">
                <a:latin typeface="Helvetica" pitchFamily="2" charset="0"/>
              </a:rPr>
              <a:t>i.a</a:t>
            </a:r>
            <a:endParaRPr lang="en-US" sz="1100" dirty="0">
              <a:latin typeface="Helvetica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479F5D-B7C7-E496-5728-247FE2A73269}"/>
              </a:ext>
            </a:extLst>
          </p:cNvPr>
          <p:cNvSpPr txBox="1"/>
          <p:nvPr/>
        </p:nvSpPr>
        <p:spPr>
          <a:xfrm>
            <a:off x="1436225" y="5167669"/>
            <a:ext cx="256379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 err="1">
                <a:latin typeface="Helvetica" pitchFamily="2" charset="0"/>
              </a:rPr>
              <a:t>Muskens</a:t>
            </a:r>
            <a:r>
              <a:rPr lang="en-US" sz="1100" dirty="0">
                <a:latin typeface="Helvetica" pitchFamily="2" charset="0"/>
              </a:rPr>
              <a:t> 1996; de Groote 2006, </a:t>
            </a:r>
            <a:r>
              <a:rPr lang="en-US" sz="1100" dirty="0" err="1">
                <a:latin typeface="Helvetica" pitchFamily="2" charset="0"/>
              </a:rPr>
              <a:t>i.a</a:t>
            </a:r>
            <a:endParaRPr lang="en-US" sz="1100" dirty="0">
              <a:latin typeface="Helvetica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C5EB27-C8BB-F709-7FA3-50E198674224}"/>
              </a:ext>
            </a:extLst>
          </p:cNvPr>
          <p:cNvSpPr txBox="1"/>
          <p:nvPr/>
        </p:nvSpPr>
        <p:spPr>
          <a:xfrm>
            <a:off x="6001473" y="4781082"/>
            <a:ext cx="37096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Helvetica" pitchFamily="2" charset="0"/>
              </a:rPr>
              <a:t>Shan 2002; Barker 2002; Barker and Shan 2014; </a:t>
            </a:r>
            <a:r>
              <a:rPr lang="en-US" sz="1100" dirty="0" err="1">
                <a:latin typeface="Helvetica" pitchFamily="2" charset="0"/>
              </a:rPr>
              <a:t>Charlow</a:t>
            </a:r>
            <a:r>
              <a:rPr lang="en-US" sz="1100" dirty="0">
                <a:latin typeface="Helvetica" pitchFamily="2" charset="0"/>
              </a:rPr>
              <a:t> 2014; </a:t>
            </a:r>
            <a:r>
              <a:rPr lang="en-US" sz="1100" dirty="0" err="1">
                <a:latin typeface="Helvetica" pitchFamily="2" charset="0"/>
              </a:rPr>
              <a:t>Bumford</a:t>
            </a:r>
            <a:r>
              <a:rPr lang="en-US" sz="1100" dirty="0">
                <a:latin typeface="Helvetica" pitchFamily="2" charset="0"/>
              </a:rPr>
              <a:t> and </a:t>
            </a:r>
            <a:r>
              <a:rPr lang="en-US" sz="1100" dirty="0" err="1">
                <a:latin typeface="Helvetica" pitchFamily="2" charset="0"/>
              </a:rPr>
              <a:t>Charlow</a:t>
            </a:r>
            <a:r>
              <a:rPr lang="en-US" sz="1100" dirty="0">
                <a:latin typeface="Helvetica" pitchFamily="2" charset="0"/>
              </a:rPr>
              <a:t> 2022, </a:t>
            </a:r>
            <a:r>
              <a:rPr lang="en-US" sz="1100" dirty="0" err="1">
                <a:latin typeface="Helvetica" pitchFamily="2" charset="0"/>
              </a:rPr>
              <a:t>i.a.</a:t>
            </a:r>
            <a:endParaRPr lang="en-US" sz="11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1343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4585B-DB99-5A1F-EE7C-6E84EEE53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E997D63-8D74-D824-6006-9F1BC24BDCA9}"/>
              </a:ext>
            </a:extLst>
          </p:cNvPr>
          <p:cNvGrpSpPr/>
          <p:nvPr/>
        </p:nvGrpSpPr>
        <p:grpSpPr>
          <a:xfrm>
            <a:off x="1447800" y="1597731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3D7A088-9706-20B3-B15D-6941155A111A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Formal Component #3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537C07E-7FC6-1E10-6344-0FA30562AABF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Assertions are constructed from a normal proposition compositionally constructed in the normal way.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FE44097-5A1D-DB0F-523C-12965B8FDE0F}"/>
              </a:ext>
            </a:extLst>
          </p:cNvPr>
          <p:cNvGrpSpPr/>
          <p:nvPr/>
        </p:nvGrpSpPr>
        <p:grpSpPr>
          <a:xfrm>
            <a:off x="1447800" y="3721387"/>
            <a:ext cx="9296400" cy="1538882"/>
            <a:chOff x="1447800" y="3721387"/>
            <a:chExt cx="9296400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30DF597-D17D-6E72-6A50-E845A4071197}"/>
                </a:ext>
              </a:extLst>
            </p:cNvPr>
            <p:cNvSpPr txBox="1"/>
            <p:nvPr/>
          </p:nvSpPr>
          <p:spPr>
            <a:xfrm>
              <a:off x="1447800" y="372138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Formal Component #4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D599FA2-A070-84D6-D3A5-7134EAC74EE7}"/>
                </a:ext>
              </a:extLst>
            </p:cNvPr>
            <p:cNvSpPr txBox="1"/>
            <p:nvPr/>
          </p:nvSpPr>
          <p:spPr>
            <a:xfrm>
              <a:off x="1447800" y="430616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Updating a common ground involves sequencing the common ground program with an utterance program.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DFD6331-7118-CD87-C75B-0384B9B5755E}"/>
              </a:ext>
            </a:extLst>
          </p:cNvPr>
          <p:cNvSpPr txBox="1"/>
          <p:nvPr/>
        </p:nvSpPr>
        <p:spPr>
          <a:xfrm>
            <a:off x="5876693" y="6428028"/>
            <a:ext cx="612201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latin typeface="Helvetica" pitchFamily="2" charset="0"/>
              </a:rPr>
              <a:t>Stalnaker 1978 </a:t>
            </a:r>
            <a:r>
              <a:rPr lang="en-US" sz="1100" i="1" dirty="0">
                <a:latin typeface="Helvetica" pitchFamily="2" charset="0"/>
              </a:rPr>
              <a:t>et seq</a:t>
            </a:r>
            <a:r>
              <a:rPr lang="en-US" sz="1100" dirty="0">
                <a:latin typeface="Helvetica" pitchFamily="2" charset="0"/>
              </a:rPr>
              <a:t>, see Lassiter 2011, Bergen et al. 2012, Lassiter &amp; Goodman 2013, </a:t>
            </a:r>
            <a:r>
              <a:rPr lang="en-US" sz="1100" i="1" dirty="0" err="1">
                <a:latin typeface="Helvetica" pitchFamily="2" charset="0"/>
              </a:rPr>
              <a:t>i.a.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8495210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BCB3124A-F116-86E0-0E8D-045698097DED}"/>
              </a:ext>
            </a:extLst>
          </p:cNvPr>
          <p:cNvGrpSpPr/>
          <p:nvPr/>
        </p:nvGrpSpPr>
        <p:grpSpPr>
          <a:xfrm>
            <a:off x="3329110" y="574789"/>
            <a:ext cx="2486474" cy="2120542"/>
            <a:chOff x="3329110" y="574789"/>
            <a:chExt cx="2486474" cy="212054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F017B5B-0268-3886-71CB-EE79A9285CD3}"/>
                </a:ext>
              </a:extLst>
            </p:cNvPr>
            <p:cNvCxnSpPr>
              <a:cxnSpLocks/>
              <a:stCxn id="22" idx="2"/>
              <a:endCxn id="4" idx="0"/>
            </p:cNvCxnSpPr>
            <p:nvPr/>
          </p:nvCxnSpPr>
          <p:spPr>
            <a:xfrm>
              <a:off x="4572347" y="1775118"/>
              <a:ext cx="562268" cy="92021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C595A12-9C8D-B967-4563-2217D36736CF}"/>
                </a:ext>
              </a:extLst>
            </p:cNvPr>
            <p:cNvSpPr txBox="1"/>
            <p:nvPr/>
          </p:nvSpPr>
          <p:spPr>
            <a:xfrm>
              <a:off x="3329110" y="574789"/>
              <a:ext cx="2486474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Extract core semantic value type 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a</a:t>
              </a:r>
              <a:r>
                <a:rPr lang="en-US" dirty="0">
                  <a:latin typeface="Helvetica" pitchFamily="2" charset="0"/>
                </a:rPr>
                <a:t> from probabilistic program by sampling from it.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02EF363-F8CC-37C5-0AF9-2F05B5A1FAA8}"/>
              </a:ext>
            </a:extLst>
          </p:cNvPr>
          <p:cNvGrpSpPr/>
          <p:nvPr/>
        </p:nvGrpSpPr>
        <p:grpSpPr>
          <a:xfrm>
            <a:off x="6518186" y="574789"/>
            <a:ext cx="3037294" cy="2011749"/>
            <a:chOff x="3329110" y="574789"/>
            <a:chExt cx="3037294" cy="2011749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BE42EA6-80AB-01D6-F5A2-4082AB69A478}"/>
                </a:ext>
              </a:extLst>
            </p:cNvPr>
            <p:cNvCxnSpPr>
              <a:cxnSpLocks/>
              <a:endCxn id="3" idx="0"/>
            </p:cNvCxnSpPr>
            <p:nvPr/>
          </p:nvCxnSpPr>
          <p:spPr>
            <a:xfrm flipH="1">
              <a:off x="3524520" y="1775118"/>
              <a:ext cx="652460" cy="8114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2219037-74A2-5A34-A06F-8ED0B3C0D41C}"/>
                </a:ext>
              </a:extLst>
            </p:cNvPr>
            <p:cNvSpPr txBox="1"/>
            <p:nvPr/>
          </p:nvSpPr>
          <p:spPr>
            <a:xfrm>
              <a:off x="3329110" y="574789"/>
              <a:ext cx="3037294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Feed extracted value of type 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a </a:t>
              </a:r>
              <a:r>
                <a:rPr lang="en-US" dirty="0">
                  <a:latin typeface="Helvetica" pitchFamily="2" charset="0"/>
                </a:rPr>
                <a:t>to this to get probabilistic program returning 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b</a:t>
              </a:r>
              <a:r>
                <a:rPr lang="en-US" dirty="0">
                  <a:latin typeface="Helvetica" pitchFamily="2" charset="0"/>
                </a:rPr>
                <a:t>.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F585ADC-4C95-B4B3-C663-ADCE4D939D00}"/>
              </a:ext>
            </a:extLst>
          </p:cNvPr>
          <p:cNvGrpSpPr/>
          <p:nvPr/>
        </p:nvGrpSpPr>
        <p:grpSpPr>
          <a:xfrm>
            <a:off x="2913709" y="2586538"/>
            <a:ext cx="7599774" cy="584775"/>
            <a:chOff x="2356493" y="2202585"/>
            <a:chExt cx="7599774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1545267-1ECB-72C1-41B2-E92BDA52BEB1}"/>
                </a:ext>
              </a:extLst>
            </p:cNvPr>
            <p:cNvSpPr txBox="1"/>
            <p:nvPr/>
          </p:nvSpPr>
          <p:spPr>
            <a:xfrm>
              <a:off x="2356493" y="2202585"/>
              <a:ext cx="759977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 (&gt;&gt;=) : a</a:t>
              </a:r>
              <a:r>
                <a:rPr lang="en-US" sz="3200" dirty="0">
                  <a:latin typeface="Helvetica" pitchFamily="2" charset="0"/>
                </a:rPr>
                <a:t>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</a:rPr>
                <a:t> (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a</a:t>
              </a:r>
              <a:r>
                <a:rPr lang="en-US" sz="3200" dirty="0">
                  <a:latin typeface="Helvetica" pitchFamily="2" charset="0"/>
                </a:rPr>
                <a:t>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</a:rPr>
                <a:t> 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b</a:t>
              </a:r>
              <a:r>
                <a:rPr lang="en-US" sz="3200" dirty="0">
                  <a:latin typeface="Helvetica" pitchFamily="2" charset="0"/>
                  <a:cs typeface="Consolas" panose="020B0609020204030204" pitchFamily="49" charset="0"/>
                </a:rPr>
                <a:t> </a:t>
              </a:r>
              <a:r>
                <a:rPr lang="en-US" sz="3200" dirty="0">
                  <a:latin typeface="Helvetica" pitchFamily="2" charset="0"/>
                </a:rPr>
                <a:t>)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</a:rPr>
                <a:t> </a:t>
              </a:r>
              <a:r>
                <a:rPr lang="en-US" sz="3200" b="1" dirty="0">
                  <a:latin typeface="Helvetica" pitchFamily="2" charset="0"/>
                </a:rPr>
                <a:t>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b</a:t>
              </a:r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A34834B1-2E9C-3271-DCF5-47B09017478B}"/>
                </a:ext>
              </a:extLst>
            </p:cNvPr>
            <p:cNvSpPr/>
            <p:nvPr/>
          </p:nvSpPr>
          <p:spPr>
            <a:xfrm>
              <a:off x="4391673" y="2311378"/>
              <a:ext cx="371451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5F7977E1-CDD2-2C63-8B07-A78C5218AC0A}"/>
                </a:ext>
              </a:extLst>
            </p:cNvPr>
            <p:cNvSpPr/>
            <p:nvPr/>
          </p:nvSpPr>
          <p:spPr>
            <a:xfrm>
              <a:off x="6412479" y="2267055"/>
              <a:ext cx="383186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0FFE4A51-B2DF-BF95-D955-B9B61FC82807}"/>
                </a:ext>
              </a:extLst>
            </p:cNvPr>
            <p:cNvSpPr/>
            <p:nvPr/>
          </p:nvSpPr>
          <p:spPr>
            <a:xfrm>
              <a:off x="7658009" y="2267055"/>
              <a:ext cx="383186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FE9886F-E05B-A8DB-531F-3F0B24404B94}"/>
              </a:ext>
            </a:extLst>
          </p:cNvPr>
          <p:cNvGrpSpPr/>
          <p:nvPr/>
        </p:nvGrpSpPr>
        <p:grpSpPr>
          <a:xfrm>
            <a:off x="3454078" y="3841731"/>
            <a:ext cx="2486474" cy="1819057"/>
            <a:chOff x="3329110" y="-320938"/>
            <a:chExt cx="2486474" cy="181905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F2323DC-B851-84F2-BC31-2CD251713A0D}"/>
                </a:ext>
              </a:extLst>
            </p:cNvPr>
            <p:cNvCxnSpPr>
              <a:cxnSpLocks/>
              <a:stCxn id="41" idx="0"/>
              <a:endCxn id="9" idx="2"/>
            </p:cNvCxnSpPr>
            <p:nvPr/>
          </p:nvCxnSpPr>
          <p:spPr>
            <a:xfrm flipV="1">
              <a:off x="4572347" y="-320938"/>
              <a:ext cx="437300" cy="89572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F2CB6E0-6C41-46F2-E540-BB4D1EB2C9E2}"/>
                </a:ext>
              </a:extLst>
            </p:cNvPr>
            <p:cNvSpPr txBox="1"/>
            <p:nvPr/>
          </p:nvSpPr>
          <p:spPr>
            <a:xfrm>
              <a:off x="3329110" y="574789"/>
              <a:ext cx="2486474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Extract context from common ground by sampling from it.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789A8F8-B6B1-9D35-111E-8502331283EC}"/>
              </a:ext>
            </a:extLst>
          </p:cNvPr>
          <p:cNvGrpSpPr/>
          <p:nvPr/>
        </p:nvGrpSpPr>
        <p:grpSpPr>
          <a:xfrm>
            <a:off x="6199466" y="3841731"/>
            <a:ext cx="2843950" cy="1819057"/>
            <a:chOff x="3329110" y="-320938"/>
            <a:chExt cx="2843950" cy="1819057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205987F-5F1B-3CA8-4D67-28EA11892E2E}"/>
                </a:ext>
              </a:extLst>
            </p:cNvPr>
            <p:cNvCxnSpPr>
              <a:cxnSpLocks/>
              <a:stCxn id="46" idx="0"/>
            </p:cNvCxnSpPr>
            <p:nvPr/>
          </p:nvCxnSpPr>
          <p:spPr>
            <a:xfrm flipH="1" flipV="1">
              <a:off x="3843240" y="-320938"/>
              <a:ext cx="907845" cy="89572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7811324-425B-6A4D-6FF1-77448A5C7347}"/>
                </a:ext>
              </a:extLst>
            </p:cNvPr>
            <p:cNvSpPr txBox="1"/>
            <p:nvPr/>
          </p:nvSpPr>
          <p:spPr>
            <a:xfrm>
              <a:off x="3329110" y="574789"/>
              <a:ext cx="2843950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Feed context to utterance to get distribution on truth values.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C95D4986-4D6A-8ADB-0266-641E223C9985}"/>
              </a:ext>
            </a:extLst>
          </p:cNvPr>
          <p:cNvSpPr txBox="1"/>
          <p:nvPr/>
        </p:nvSpPr>
        <p:spPr>
          <a:xfrm>
            <a:off x="9140124" y="2554258"/>
            <a:ext cx="275853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New probabilistic program returning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dirty="0">
                <a:latin typeface="Helvetica" pitchFamily="2" charset="0"/>
                <a:cs typeface="Consolas" panose="020B0609020204030204" pitchFamily="49" charset="0"/>
              </a:rPr>
              <a:t>.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6136B66-461F-D2E2-023B-07E351401B56}"/>
              </a:ext>
            </a:extLst>
          </p:cNvPr>
          <p:cNvSpPr txBox="1"/>
          <p:nvPr/>
        </p:nvSpPr>
        <p:spPr>
          <a:xfrm>
            <a:off x="9134217" y="3388899"/>
            <a:ext cx="27585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New common ground</a:t>
            </a:r>
            <a:r>
              <a:rPr lang="en-US" dirty="0">
                <a:latin typeface="Helvetica" pitchFamily="2" charset="0"/>
                <a:cs typeface="Consolas" panose="020B0609020204030204" pitchFamily="49" charset="0"/>
              </a:rPr>
              <a:t>.</a:t>
            </a:r>
            <a:endParaRPr lang="en-US" dirty="0">
              <a:latin typeface="Helvetica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B5762A8-8A26-CED7-A05F-A8203C38E92A}"/>
              </a:ext>
            </a:extLst>
          </p:cNvPr>
          <p:cNvGrpSpPr/>
          <p:nvPr/>
        </p:nvGrpSpPr>
        <p:grpSpPr>
          <a:xfrm>
            <a:off x="2701838" y="3280106"/>
            <a:ext cx="7599774" cy="584775"/>
            <a:chOff x="2356493" y="2202585"/>
            <a:chExt cx="7599774" cy="58477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B4279C9-1D7E-819C-2C3B-569127A03DE4}"/>
                </a:ext>
              </a:extLst>
            </p:cNvPr>
            <p:cNvSpPr txBox="1"/>
            <p:nvPr/>
          </p:nvSpPr>
          <p:spPr>
            <a:xfrm>
              <a:off x="2356493" y="2202585"/>
              <a:ext cx="759977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 update : </a:t>
              </a:r>
              <a:r>
                <a:rPr lang="el-GR" sz="3200" b="1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r>
                <a:rPr lang="en-US" sz="3200" dirty="0">
                  <a:latin typeface="Helvetica" pitchFamily="2" charset="0"/>
                </a:rPr>
                <a:t>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</a:rPr>
                <a:t> (</a:t>
              </a:r>
              <a:r>
                <a:rPr lang="el-GR" sz="3200" b="1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r>
                <a:rPr lang="en-US" sz="3200" dirty="0">
                  <a:latin typeface="Helvetica" pitchFamily="2" charset="0"/>
                </a:rPr>
                <a:t>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</a:rPr>
                <a:t> 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t</a:t>
              </a:r>
              <a:r>
                <a:rPr lang="en-US" sz="3200" dirty="0">
                  <a:latin typeface="Helvetica" pitchFamily="2" charset="0"/>
                  <a:cs typeface="Consolas" panose="020B0609020204030204" pitchFamily="49" charset="0"/>
                </a:rPr>
                <a:t> </a:t>
              </a:r>
              <a:r>
                <a:rPr lang="en-US" sz="3200" dirty="0">
                  <a:latin typeface="Helvetica" pitchFamily="2" charset="0"/>
                </a:rPr>
                <a:t>)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  <a:cs typeface="Consolas" panose="020B0609020204030204" pitchFamily="49" charset="0"/>
                </a:rPr>
                <a:t>  </a:t>
              </a:r>
              <a:r>
                <a:rPr lang="el-GR" sz="3200" b="1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endParaRPr lang="en-US" sz="32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31FEAE41-AA58-590F-ECCE-0B06BA79AE06}"/>
                </a:ext>
              </a:extLst>
            </p:cNvPr>
            <p:cNvSpPr/>
            <p:nvPr/>
          </p:nvSpPr>
          <p:spPr>
            <a:xfrm>
              <a:off x="4603544" y="2311378"/>
              <a:ext cx="371451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25BA0C45-F4C3-8586-368D-695033FD525F}"/>
                </a:ext>
              </a:extLst>
            </p:cNvPr>
            <p:cNvSpPr/>
            <p:nvPr/>
          </p:nvSpPr>
          <p:spPr>
            <a:xfrm>
              <a:off x="6637525" y="2267055"/>
              <a:ext cx="383186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A35E1A99-7D95-EE08-7F24-013602FF3DDB}"/>
                </a:ext>
              </a:extLst>
            </p:cNvPr>
            <p:cNvSpPr/>
            <p:nvPr/>
          </p:nvSpPr>
          <p:spPr>
            <a:xfrm>
              <a:off x="7892184" y="2267055"/>
              <a:ext cx="383186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7947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79D6D-D1ED-A93E-0AFA-0917CFAE0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F7965234-6343-959A-F839-2E9FA813A5D2}"/>
              </a:ext>
            </a:extLst>
          </p:cNvPr>
          <p:cNvGrpSpPr/>
          <p:nvPr/>
        </p:nvGrpSpPr>
        <p:grpSpPr>
          <a:xfrm>
            <a:off x="984616" y="2220109"/>
            <a:ext cx="3832711" cy="2783510"/>
            <a:chOff x="984616" y="2220109"/>
            <a:chExt cx="3832711" cy="2783510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FA591681-9C83-C2A4-3BF2-972D0D127A75}"/>
                </a:ext>
              </a:extLst>
            </p:cNvPr>
            <p:cNvSpPr/>
            <p:nvPr/>
          </p:nvSpPr>
          <p:spPr>
            <a:xfrm>
              <a:off x="984616" y="2220109"/>
              <a:ext cx="3832711" cy="2783510"/>
            </a:xfrm>
            <a:custGeom>
              <a:avLst/>
              <a:gdLst>
                <a:gd name="connsiteX0" fmla="*/ 1435200 w 4746814"/>
                <a:gd name="connsiteY0" fmla="*/ 384071 h 3447378"/>
                <a:gd name="connsiteX1" fmla="*/ 2817951 w 4746814"/>
                <a:gd name="connsiteY1" fmla="*/ 172198 h 3447378"/>
                <a:gd name="connsiteX2" fmla="*/ 3498175 w 4746814"/>
                <a:gd name="connsiteY2" fmla="*/ 885876 h 3447378"/>
                <a:gd name="connsiteX3" fmla="*/ 4356819 w 4746814"/>
                <a:gd name="connsiteY3" fmla="*/ 1041993 h 3447378"/>
                <a:gd name="connsiteX4" fmla="*/ 4724809 w 4746814"/>
                <a:gd name="connsiteY4" fmla="*/ 2023300 h 3447378"/>
                <a:gd name="connsiteX5" fmla="*/ 3754653 w 4746814"/>
                <a:gd name="connsiteY5" fmla="*/ 2290930 h 3447378"/>
                <a:gd name="connsiteX6" fmla="*/ 3732351 w 4746814"/>
                <a:gd name="connsiteY6" fmla="*/ 2826188 h 3447378"/>
                <a:gd name="connsiteX7" fmla="*/ 3308604 w 4746814"/>
                <a:gd name="connsiteY7" fmla="*/ 3216481 h 3447378"/>
                <a:gd name="connsiteX8" fmla="*/ 2037365 w 4746814"/>
                <a:gd name="connsiteY8" fmla="*/ 3428354 h 3447378"/>
                <a:gd name="connsiteX9" fmla="*/ 1780887 w 4746814"/>
                <a:gd name="connsiteY9" fmla="*/ 2736978 h 3447378"/>
                <a:gd name="connsiteX10" fmla="*/ 1156419 w 4746814"/>
                <a:gd name="connsiteY10" fmla="*/ 2447047 h 3447378"/>
                <a:gd name="connsiteX11" fmla="*/ 543102 w 4746814"/>
                <a:gd name="connsiteY11" fmla="*/ 2893095 h 3447378"/>
                <a:gd name="connsiteX12" fmla="*/ 197414 w 4746814"/>
                <a:gd name="connsiteY12" fmla="*/ 2235173 h 3447378"/>
                <a:gd name="connsiteX13" fmla="*/ 375834 w 4746814"/>
                <a:gd name="connsiteY13" fmla="*/ 1343076 h 3447378"/>
                <a:gd name="connsiteX14" fmla="*/ 7843 w 4746814"/>
                <a:gd name="connsiteY14" fmla="*/ 696305 h 3447378"/>
                <a:gd name="connsiteX15" fmla="*/ 788429 w 4746814"/>
                <a:gd name="connsiteY15" fmla="*/ 4930 h 3447378"/>
                <a:gd name="connsiteX16" fmla="*/ 1435200 w 4746814"/>
                <a:gd name="connsiteY16" fmla="*/ 384071 h 344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46814" h="3447378">
                  <a:moveTo>
                    <a:pt x="1435200" y="384071"/>
                  </a:moveTo>
                  <a:cubicBezTo>
                    <a:pt x="1773454" y="411949"/>
                    <a:pt x="2474122" y="88564"/>
                    <a:pt x="2817951" y="172198"/>
                  </a:cubicBezTo>
                  <a:cubicBezTo>
                    <a:pt x="3161780" y="255832"/>
                    <a:pt x="3241697" y="740910"/>
                    <a:pt x="3498175" y="885876"/>
                  </a:cubicBezTo>
                  <a:cubicBezTo>
                    <a:pt x="3754653" y="1030842"/>
                    <a:pt x="4152380" y="852422"/>
                    <a:pt x="4356819" y="1041993"/>
                  </a:cubicBezTo>
                  <a:cubicBezTo>
                    <a:pt x="4561258" y="1231564"/>
                    <a:pt x="4825170" y="1815144"/>
                    <a:pt x="4724809" y="2023300"/>
                  </a:cubicBezTo>
                  <a:cubicBezTo>
                    <a:pt x="4624448" y="2231456"/>
                    <a:pt x="3920063" y="2157115"/>
                    <a:pt x="3754653" y="2290930"/>
                  </a:cubicBezTo>
                  <a:cubicBezTo>
                    <a:pt x="3589243" y="2424745"/>
                    <a:pt x="3806693" y="2671929"/>
                    <a:pt x="3732351" y="2826188"/>
                  </a:cubicBezTo>
                  <a:cubicBezTo>
                    <a:pt x="3658009" y="2980447"/>
                    <a:pt x="3591102" y="3116120"/>
                    <a:pt x="3308604" y="3216481"/>
                  </a:cubicBezTo>
                  <a:cubicBezTo>
                    <a:pt x="3026106" y="3316842"/>
                    <a:pt x="2291985" y="3508271"/>
                    <a:pt x="2037365" y="3428354"/>
                  </a:cubicBezTo>
                  <a:cubicBezTo>
                    <a:pt x="1782746" y="3348437"/>
                    <a:pt x="1927711" y="2900529"/>
                    <a:pt x="1780887" y="2736978"/>
                  </a:cubicBezTo>
                  <a:cubicBezTo>
                    <a:pt x="1634063" y="2573427"/>
                    <a:pt x="1362716" y="2421028"/>
                    <a:pt x="1156419" y="2447047"/>
                  </a:cubicBezTo>
                  <a:cubicBezTo>
                    <a:pt x="950122" y="2473066"/>
                    <a:pt x="702936" y="2928407"/>
                    <a:pt x="543102" y="2893095"/>
                  </a:cubicBezTo>
                  <a:cubicBezTo>
                    <a:pt x="383268" y="2857783"/>
                    <a:pt x="225292" y="2493509"/>
                    <a:pt x="197414" y="2235173"/>
                  </a:cubicBezTo>
                  <a:cubicBezTo>
                    <a:pt x="169536" y="1976837"/>
                    <a:pt x="407429" y="1599554"/>
                    <a:pt x="375834" y="1343076"/>
                  </a:cubicBezTo>
                  <a:cubicBezTo>
                    <a:pt x="344239" y="1086598"/>
                    <a:pt x="-60923" y="919329"/>
                    <a:pt x="7843" y="696305"/>
                  </a:cubicBezTo>
                  <a:cubicBezTo>
                    <a:pt x="76609" y="473281"/>
                    <a:pt x="550536" y="58827"/>
                    <a:pt x="788429" y="4930"/>
                  </a:cubicBezTo>
                  <a:cubicBezTo>
                    <a:pt x="1026322" y="-48967"/>
                    <a:pt x="1096946" y="356193"/>
                    <a:pt x="1435200" y="384071"/>
                  </a:cubicBezTo>
                  <a:close/>
                </a:path>
              </a:pathLst>
            </a:cu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EE6BCB3-FFDD-838B-B2DC-88D1240C8AE6}"/>
                </a:ext>
              </a:extLst>
            </p:cNvPr>
            <p:cNvSpPr txBox="1"/>
            <p:nvPr/>
          </p:nvSpPr>
          <p:spPr>
            <a:xfrm>
              <a:off x="2029521" y="28993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B25DD24-15AA-4026-27FB-143237A916F5}"/>
                </a:ext>
              </a:extLst>
            </p:cNvPr>
            <p:cNvSpPr txBox="1"/>
            <p:nvPr/>
          </p:nvSpPr>
          <p:spPr>
            <a:xfrm>
              <a:off x="1557249" y="32686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D5FF61A-8B4B-2860-F11D-44A939BE421F}"/>
                </a:ext>
              </a:extLst>
            </p:cNvPr>
            <p:cNvSpPr txBox="1"/>
            <p:nvPr/>
          </p:nvSpPr>
          <p:spPr>
            <a:xfrm>
              <a:off x="1520282" y="253132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765CE01-7AEE-C2CE-D8A0-F9E4BBACBB79}"/>
                </a:ext>
              </a:extLst>
            </p:cNvPr>
            <p:cNvSpPr txBox="1"/>
            <p:nvPr/>
          </p:nvSpPr>
          <p:spPr>
            <a:xfrm>
              <a:off x="2613101" y="262381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E22F512-E7F1-6E00-8592-3EE1A5DF6F24}"/>
                </a:ext>
              </a:extLst>
            </p:cNvPr>
            <p:cNvSpPr txBox="1"/>
            <p:nvPr/>
          </p:nvSpPr>
          <p:spPr>
            <a:xfrm>
              <a:off x="2639121" y="35089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B0CBA67-5D2C-1D5B-B11A-368185F75D23}"/>
                </a:ext>
              </a:extLst>
            </p:cNvPr>
            <p:cNvSpPr txBox="1"/>
            <p:nvPr/>
          </p:nvSpPr>
          <p:spPr>
            <a:xfrm>
              <a:off x="4114799" y="334687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B4276C8-AFFC-2051-9C8A-727529CA3B7B}"/>
                </a:ext>
              </a:extLst>
            </p:cNvPr>
            <p:cNvSpPr txBox="1"/>
            <p:nvPr/>
          </p:nvSpPr>
          <p:spPr>
            <a:xfrm>
              <a:off x="1984915" y="357852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3630947-03F0-11AC-0BC2-70112E1E7B42}"/>
                </a:ext>
              </a:extLst>
            </p:cNvPr>
            <p:cNvSpPr txBox="1"/>
            <p:nvPr/>
          </p:nvSpPr>
          <p:spPr>
            <a:xfrm>
              <a:off x="3096321" y="39661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8C1F01C-445E-2C15-3C2E-621C9FE46E5E}"/>
                </a:ext>
              </a:extLst>
            </p:cNvPr>
            <p:cNvSpPr txBox="1"/>
            <p:nvPr/>
          </p:nvSpPr>
          <p:spPr>
            <a:xfrm>
              <a:off x="3196681" y="299314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7B95C1F-87A4-0FC1-615E-CB8E417BCF8B}"/>
                </a:ext>
              </a:extLst>
            </p:cNvPr>
            <p:cNvSpPr txBox="1"/>
            <p:nvPr/>
          </p:nvSpPr>
          <p:spPr>
            <a:xfrm>
              <a:off x="2722551" y="4448991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8B3D3FF-0D3B-3AAA-AFE3-C5CE40384A5D}"/>
                </a:ext>
              </a:extLst>
            </p:cNvPr>
            <p:cNvSpPr txBox="1"/>
            <p:nvPr/>
          </p:nvSpPr>
          <p:spPr>
            <a:xfrm>
              <a:off x="3598127" y="342409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E61C04-0675-54A1-FC51-25DE42C4A4A5}"/>
                </a:ext>
              </a:extLst>
            </p:cNvPr>
            <p:cNvSpPr txBox="1"/>
            <p:nvPr/>
          </p:nvSpPr>
          <p:spPr>
            <a:xfrm>
              <a:off x="1330709" y="38782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71F3D27-9977-F9FA-6900-0346680BF6B6}"/>
              </a:ext>
            </a:extLst>
          </p:cNvPr>
          <p:cNvGrpSpPr/>
          <p:nvPr/>
        </p:nvGrpSpPr>
        <p:grpSpPr>
          <a:xfrm>
            <a:off x="7318916" y="2217006"/>
            <a:ext cx="3832711" cy="2783510"/>
            <a:chOff x="984616" y="2220109"/>
            <a:chExt cx="3832711" cy="2783510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0A56A3A-7B82-B435-8840-2468FCE7B7EF}"/>
                </a:ext>
              </a:extLst>
            </p:cNvPr>
            <p:cNvSpPr/>
            <p:nvPr/>
          </p:nvSpPr>
          <p:spPr>
            <a:xfrm>
              <a:off x="984616" y="2220109"/>
              <a:ext cx="3832711" cy="2783510"/>
            </a:xfrm>
            <a:custGeom>
              <a:avLst/>
              <a:gdLst>
                <a:gd name="connsiteX0" fmla="*/ 1435200 w 4746814"/>
                <a:gd name="connsiteY0" fmla="*/ 384071 h 3447378"/>
                <a:gd name="connsiteX1" fmla="*/ 2817951 w 4746814"/>
                <a:gd name="connsiteY1" fmla="*/ 172198 h 3447378"/>
                <a:gd name="connsiteX2" fmla="*/ 3498175 w 4746814"/>
                <a:gd name="connsiteY2" fmla="*/ 885876 h 3447378"/>
                <a:gd name="connsiteX3" fmla="*/ 4356819 w 4746814"/>
                <a:gd name="connsiteY3" fmla="*/ 1041993 h 3447378"/>
                <a:gd name="connsiteX4" fmla="*/ 4724809 w 4746814"/>
                <a:gd name="connsiteY4" fmla="*/ 2023300 h 3447378"/>
                <a:gd name="connsiteX5" fmla="*/ 3754653 w 4746814"/>
                <a:gd name="connsiteY5" fmla="*/ 2290930 h 3447378"/>
                <a:gd name="connsiteX6" fmla="*/ 3732351 w 4746814"/>
                <a:gd name="connsiteY6" fmla="*/ 2826188 h 3447378"/>
                <a:gd name="connsiteX7" fmla="*/ 3308604 w 4746814"/>
                <a:gd name="connsiteY7" fmla="*/ 3216481 h 3447378"/>
                <a:gd name="connsiteX8" fmla="*/ 2037365 w 4746814"/>
                <a:gd name="connsiteY8" fmla="*/ 3428354 h 3447378"/>
                <a:gd name="connsiteX9" fmla="*/ 1780887 w 4746814"/>
                <a:gd name="connsiteY9" fmla="*/ 2736978 h 3447378"/>
                <a:gd name="connsiteX10" fmla="*/ 1156419 w 4746814"/>
                <a:gd name="connsiteY10" fmla="*/ 2447047 h 3447378"/>
                <a:gd name="connsiteX11" fmla="*/ 543102 w 4746814"/>
                <a:gd name="connsiteY11" fmla="*/ 2893095 h 3447378"/>
                <a:gd name="connsiteX12" fmla="*/ 197414 w 4746814"/>
                <a:gd name="connsiteY12" fmla="*/ 2235173 h 3447378"/>
                <a:gd name="connsiteX13" fmla="*/ 375834 w 4746814"/>
                <a:gd name="connsiteY13" fmla="*/ 1343076 h 3447378"/>
                <a:gd name="connsiteX14" fmla="*/ 7843 w 4746814"/>
                <a:gd name="connsiteY14" fmla="*/ 696305 h 3447378"/>
                <a:gd name="connsiteX15" fmla="*/ 788429 w 4746814"/>
                <a:gd name="connsiteY15" fmla="*/ 4930 h 3447378"/>
                <a:gd name="connsiteX16" fmla="*/ 1435200 w 4746814"/>
                <a:gd name="connsiteY16" fmla="*/ 384071 h 344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46814" h="3447378">
                  <a:moveTo>
                    <a:pt x="1435200" y="384071"/>
                  </a:moveTo>
                  <a:cubicBezTo>
                    <a:pt x="1773454" y="411949"/>
                    <a:pt x="2474122" y="88564"/>
                    <a:pt x="2817951" y="172198"/>
                  </a:cubicBezTo>
                  <a:cubicBezTo>
                    <a:pt x="3161780" y="255832"/>
                    <a:pt x="3241697" y="740910"/>
                    <a:pt x="3498175" y="885876"/>
                  </a:cubicBezTo>
                  <a:cubicBezTo>
                    <a:pt x="3754653" y="1030842"/>
                    <a:pt x="4152380" y="852422"/>
                    <a:pt x="4356819" y="1041993"/>
                  </a:cubicBezTo>
                  <a:cubicBezTo>
                    <a:pt x="4561258" y="1231564"/>
                    <a:pt x="4825170" y="1815144"/>
                    <a:pt x="4724809" y="2023300"/>
                  </a:cubicBezTo>
                  <a:cubicBezTo>
                    <a:pt x="4624448" y="2231456"/>
                    <a:pt x="3920063" y="2157115"/>
                    <a:pt x="3754653" y="2290930"/>
                  </a:cubicBezTo>
                  <a:cubicBezTo>
                    <a:pt x="3589243" y="2424745"/>
                    <a:pt x="3806693" y="2671929"/>
                    <a:pt x="3732351" y="2826188"/>
                  </a:cubicBezTo>
                  <a:cubicBezTo>
                    <a:pt x="3658009" y="2980447"/>
                    <a:pt x="3591102" y="3116120"/>
                    <a:pt x="3308604" y="3216481"/>
                  </a:cubicBezTo>
                  <a:cubicBezTo>
                    <a:pt x="3026106" y="3316842"/>
                    <a:pt x="2291985" y="3508271"/>
                    <a:pt x="2037365" y="3428354"/>
                  </a:cubicBezTo>
                  <a:cubicBezTo>
                    <a:pt x="1782746" y="3348437"/>
                    <a:pt x="1927711" y="2900529"/>
                    <a:pt x="1780887" y="2736978"/>
                  </a:cubicBezTo>
                  <a:cubicBezTo>
                    <a:pt x="1634063" y="2573427"/>
                    <a:pt x="1362716" y="2421028"/>
                    <a:pt x="1156419" y="2447047"/>
                  </a:cubicBezTo>
                  <a:cubicBezTo>
                    <a:pt x="950122" y="2473066"/>
                    <a:pt x="702936" y="2928407"/>
                    <a:pt x="543102" y="2893095"/>
                  </a:cubicBezTo>
                  <a:cubicBezTo>
                    <a:pt x="383268" y="2857783"/>
                    <a:pt x="225292" y="2493509"/>
                    <a:pt x="197414" y="2235173"/>
                  </a:cubicBezTo>
                  <a:cubicBezTo>
                    <a:pt x="169536" y="1976837"/>
                    <a:pt x="407429" y="1599554"/>
                    <a:pt x="375834" y="1343076"/>
                  </a:cubicBezTo>
                  <a:cubicBezTo>
                    <a:pt x="344239" y="1086598"/>
                    <a:pt x="-60923" y="919329"/>
                    <a:pt x="7843" y="696305"/>
                  </a:cubicBezTo>
                  <a:cubicBezTo>
                    <a:pt x="76609" y="473281"/>
                    <a:pt x="550536" y="58827"/>
                    <a:pt x="788429" y="4930"/>
                  </a:cubicBezTo>
                  <a:cubicBezTo>
                    <a:pt x="1026322" y="-48967"/>
                    <a:pt x="1096946" y="356193"/>
                    <a:pt x="1435200" y="384071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299EC23-A438-6E4C-5A22-B1CF2578EC80}"/>
                </a:ext>
              </a:extLst>
            </p:cNvPr>
            <p:cNvSpPr txBox="1"/>
            <p:nvPr/>
          </p:nvSpPr>
          <p:spPr>
            <a:xfrm>
              <a:off x="2029521" y="28993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9D8A28B-B675-E172-0633-F0827CE422A8}"/>
                </a:ext>
              </a:extLst>
            </p:cNvPr>
            <p:cNvSpPr txBox="1"/>
            <p:nvPr/>
          </p:nvSpPr>
          <p:spPr>
            <a:xfrm>
              <a:off x="1557249" y="32686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A721601-5F3E-FE29-535E-E7BA5DBE3937}"/>
                </a:ext>
              </a:extLst>
            </p:cNvPr>
            <p:cNvSpPr txBox="1"/>
            <p:nvPr/>
          </p:nvSpPr>
          <p:spPr>
            <a:xfrm>
              <a:off x="1520282" y="253132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18FD8DF-23A3-E74F-7558-803E4BEC9FDF}"/>
                </a:ext>
              </a:extLst>
            </p:cNvPr>
            <p:cNvSpPr txBox="1"/>
            <p:nvPr/>
          </p:nvSpPr>
          <p:spPr>
            <a:xfrm>
              <a:off x="2613101" y="262381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1B760F3-5A65-334E-ED12-E6C14F32DA43}"/>
                </a:ext>
              </a:extLst>
            </p:cNvPr>
            <p:cNvSpPr txBox="1"/>
            <p:nvPr/>
          </p:nvSpPr>
          <p:spPr>
            <a:xfrm>
              <a:off x="2639121" y="35089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5E12DC3-F630-5390-BB44-365745642FD0}"/>
                </a:ext>
              </a:extLst>
            </p:cNvPr>
            <p:cNvSpPr txBox="1"/>
            <p:nvPr/>
          </p:nvSpPr>
          <p:spPr>
            <a:xfrm>
              <a:off x="4114799" y="334687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EB1379D-48B2-5E5C-54B4-4E46ED9195E2}"/>
                </a:ext>
              </a:extLst>
            </p:cNvPr>
            <p:cNvSpPr txBox="1"/>
            <p:nvPr/>
          </p:nvSpPr>
          <p:spPr>
            <a:xfrm>
              <a:off x="1984915" y="357852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DB9016A-812B-0D51-32D9-8D80BDBB3A9E}"/>
                </a:ext>
              </a:extLst>
            </p:cNvPr>
            <p:cNvSpPr txBox="1"/>
            <p:nvPr/>
          </p:nvSpPr>
          <p:spPr>
            <a:xfrm>
              <a:off x="3096321" y="39661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FCC0A92-0F34-8B0A-B2F6-D9FAADFB5817}"/>
                </a:ext>
              </a:extLst>
            </p:cNvPr>
            <p:cNvSpPr txBox="1"/>
            <p:nvPr/>
          </p:nvSpPr>
          <p:spPr>
            <a:xfrm>
              <a:off x="3196681" y="299314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0EABB33-D819-C779-A78E-1B589D4697A1}"/>
                </a:ext>
              </a:extLst>
            </p:cNvPr>
            <p:cNvSpPr txBox="1"/>
            <p:nvPr/>
          </p:nvSpPr>
          <p:spPr>
            <a:xfrm>
              <a:off x="2722551" y="4448991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8371F9C-D91F-9681-E3A1-ADE0DD8775DB}"/>
                </a:ext>
              </a:extLst>
            </p:cNvPr>
            <p:cNvSpPr txBox="1"/>
            <p:nvPr/>
          </p:nvSpPr>
          <p:spPr>
            <a:xfrm>
              <a:off x="3598127" y="342409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CC70E70-FDBF-C0EE-2552-E559A6559D1A}"/>
                </a:ext>
              </a:extLst>
            </p:cNvPr>
            <p:cNvSpPr txBox="1"/>
            <p:nvPr/>
          </p:nvSpPr>
          <p:spPr>
            <a:xfrm>
              <a:off x="1330709" y="38782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59214F5-102A-5760-613B-E56A3840E6E9}"/>
              </a:ext>
            </a:extLst>
          </p:cNvPr>
          <p:cNvCxnSpPr/>
          <p:nvPr/>
        </p:nvCxnSpPr>
        <p:spPr>
          <a:xfrm>
            <a:off x="5084956" y="3575422"/>
            <a:ext cx="199606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3261D63-4F4C-8F81-6D42-1C81B5A409AC}"/>
              </a:ext>
            </a:extLst>
          </p:cNvPr>
          <p:cNvSpPr txBox="1"/>
          <p:nvPr/>
        </p:nvSpPr>
        <p:spPr>
          <a:xfrm>
            <a:off x="3274740" y="1428368"/>
            <a:ext cx="526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Leo’s marathon was fast.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ABACD8-2F3C-F554-0DA4-E4D80D8F97C3}"/>
              </a:ext>
            </a:extLst>
          </p:cNvPr>
          <p:cNvSpPr txBox="1"/>
          <p:nvPr/>
        </p:nvSpPr>
        <p:spPr>
          <a:xfrm>
            <a:off x="3954966" y="6430423"/>
            <a:ext cx="807720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/>
              <a:t>Barker 2002 Kennedy and McNally 2005, Kennedy 2007, Lassiter 2011; Lassiter and Goodman 2013; </a:t>
            </a:r>
            <a:r>
              <a:rPr lang="en-US" sz="1100" dirty="0" err="1"/>
              <a:t>Bernardy</a:t>
            </a:r>
            <a:r>
              <a:rPr lang="en-US" sz="1100" dirty="0"/>
              <a:t> et al. 2018, </a:t>
            </a:r>
            <a:r>
              <a:rPr lang="en-US" sz="1100" dirty="0" err="1"/>
              <a:t>i.a.</a:t>
            </a:r>
            <a:endParaRPr lang="en-US" sz="11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E22C119-5406-6DC4-3CB0-F62B28B2344A}"/>
              </a:ext>
            </a:extLst>
          </p:cNvPr>
          <p:cNvSpPr/>
          <p:nvPr/>
        </p:nvSpPr>
        <p:spPr>
          <a:xfrm>
            <a:off x="2064528" y="1728607"/>
            <a:ext cx="643664" cy="49150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κ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AA8D2E4-AE1B-F1CB-F885-61B0DC7868E4}"/>
              </a:ext>
            </a:extLst>
          </p:cNvPr>
          <p:cNvSpPr/>
          <p:nvPr/>
        </p:nvSpPr>
        <p:spPr>
          <a:xfrm>
            <a:off x="8398828" y="1728607"/>
            <a:ext cx="643664" cy="49150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κ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FF68C83-5938-2D67-18C3-53AC43CB76CE}"/>
              </a:ext>
            </a:extLst>
          </p:cNvPr>
          <p:cNvGrpSpPr/>
          <p:nvPr/>
        </p:nvGrpSpPr>
        <p:grpSpPr>
          <a:xfrm>
            <a:off x="2900970" y="3716211"/>
            <a:ext cx="1481459" cy="1763542"/>
            <a:chOff x="2900970" y="3716211"/>
            <a:chExt cx="1481459" cy="1763542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67B6662-6955-9E2F-A5EB-63C2A868A956}"/>
                </a:ext>
              </a:extLst>
            </p:cNvPr>
            <p:cNvCxnSpPr>
              <a:cxnSpLocks/>
            </p:cNvCxnSpPr>
            <p:nvPr/>
          </p:nvCxnSpPr>
          <p:spPr>
            <a:xfrm>
              <a:off x="3375100" y="4254908"/>
              <a:ext cx="1007329" cy="12148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6DCC889-D1E5-9874-78FD-0431C5E343F7}"/>
                </a:ext>
              </a:extLst>
            </p:cNvPr>
            <p:cNvCxnSpPr>
              <a:cxnSpLocks/>
            </p:cNvCxnSpPr>
            <p:nvPr/>
          </p:nvCxnSpPr>
          <p:spPr>
            <a:xfrm>
              <a:off x="3799253" y="3817024"/>
              <a:ext cx="579048" cy="16627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6856F2C7-9BFF-77F1-8A2C-B55145BB94FE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4293219" y="3716211"/>
              <a:ext cx="85082" cy="17535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8423B7C5-2099-94EB-D4B1-5A732ED78118}"/>
                </a:ext>
              </a:extLst>
            </p:cNvPr>
            <p:cNvCxnSpPr>
              <a:cxnSpLocks/>
            </p:cNvCxnSpPr>
            <p:nvPr/>
          </p:nvCxnSpPr>
          <p:spPr>
            <a:xfrm>
              <a:off x="3027962" y="4770569"/>
              <a:ext cx="1322945" cy="6974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77190AD6-4001-DE9A-8DA4-FC835AFEB072}"/>
                </a:ext>
              </a:extLst>
            </p:cNvPr>
            <p:cNvCxnSpPr>
              <a:cxnSpLocks/>
            </p:cNvCxnSpPr>
            <p:nvPr/>
          </p:nvCxnSpPr>
          <p:spPr>
            <a:xfrm>
              <a:off x="2900970" y="3944754"/>
              <a:ext cx="1434790" cy="15174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38017E0-842D-7E55-1DE2-C298767A6F86}"/>
              </a:ext>
            </a:extLst>
          </p:cNvPr>
          <p:cNvGrpSpPr/>
          <p:nvPr/>
        </p:nvGrpSpPr>
        <p:grpSpPr>
          <a:xfrm>
            <a:off x="8235797" y="4951141"/>
            <a:ext cx="3793537" cy="1498577"/>
            <a:chOff x="8235797" y="4951141"/>
            <a:chExt cx="3793537" cy="1498577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A385921-8947-5261-E482-81395C479D78}"/>
                </a:ext>
              </a:extLst>
            </p:cNvPr>
            <p:cNvSpPr txBox="1"/>
            <p:nvPr/>
          </p:nvSpPr>
          <p:spPr>
            <a:xfrm>
              <a:off x="8868863" y="5434055"/>
              <a:ext cx="31604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" pitchFamily="2" charset="0"/>
                </a:rPr>
                <a:t>Update by keeping only the contexts that evaluate to true and renormalize.</a:t>
              </a:r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C84DFBA7-28F8-FE46-2EE2-C540088C0AED}"/>
                </a:ext>
              </a:extLst>
            </p:cNvPr>
            <p:cNvSpPr/>
            <p:nvPr/>
          </p:nvSpPr>
          <p:spPr>
            <a:xfrm>
              <a:off x="8235797" y="4951141"/>
              <a:ext cx="1465764" cy="702527"/>
            </a:xfrm>
            <a:custGeom>
              <a:avLst/>
              <a:gdLst>
                <a:gd name="connsiteX0" fmla="*/ 0 w 1483112"/>
                <a:gd name="connsiteY0" fmla="*/ 702527 h 702527"/>
                <a:gd name="connsiteX1" fmla="*/ 1059366 w 1483112"/>
                <a:gd name="connsiteY1" fmla="*/ 390293 h 702527"/>
                <a:gd name="connsiteX2" fmla="*/ 1483112 w 1483112"/>
                <a:gd name="connsiteY2" fmla="*/ 0 h 702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83112" h="702527">
                  <a:moveTo>
                    <a:pt x="0" y="702527"/>
                  </a:moveTo>
                  <a:cubicBezTo>
                    <a:pt x="406090" y="604954"/>
                    <a:pt x="812181" y="507381"/>
                    <a:pt x="1059366" y="390293"/>
                  </a:cubicBezTo>
                  <a:cubicBezTo>
                    <a:pt x="1306551" y="273205"/>
                    <a:pt x="1394831" y="136602"/>
                    <a:pt x="1483112" y="0"/>
                  </a:cubicBezTo>
                </a:path>
              </a:pathLst>
            </a:custGeom>
            <a:noFill/>
            <a:ln w="76200">
              <a:prstDash val="dash"/>
              <a:headEnd type="none" w="med" len="med"/>
              <a:tailEnd type="triangl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483112"/>
                        <a:gd name="connsiteY0" fmla="*/ 702527 h 702527"/>
                        <a:gd name="connsiteX1" fmla="*/ 1059366 w 1483112"/>
                        <a:gd name="connsiteY1" fmla="*/ 390293 h 702527"/>
                        <a:gd name="connsiteX2" fmla="*/ 1483112 w 1483112"/>
                        <a:gd name="connsiteY2" fmla="*/ 0 h 7025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483112" h="702527" extrusionOk="0">
                          <a:moveTo>
                            <a:pt x="0" y="702527"/>
                          </a:moveTo>
                          <a:cubicBezTo>
                            <a:pt x="395339" y="598323"/>
                            <a:pt x="778096" y="520174"/>
                            <a:pt x="1059366" y="390293"/>
                          </a:cubicBezTo>
                          <a:cubicBezTo>
                            <a:pt x="1343973" y="281083"/>
                            <a:pt x="1387751" y="136827"/>
                            <a:pt x="1483112" y="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8CD2CC6-E371-2C32-F3C8-9A7F95EB10B4}"/>
              </a:ext>
            </a:extLst>
          </p:cNvPr>
          <p:cNvSpPr txBox="1"/>
          <p:nvPr/>
        </p:nvSpPr>
        <p:spPr>
          <a:xfrm>
            <a:off x="3690604" y="5368506"/>
            <a:ext cx="46190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8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sz="28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 speed(c)(m) &gt; </a:t>
            </a:r>
            <a:r>
              <a:rPr lang="el-GR" sz="2800" b="0" i="0" dirty="0">
                <a:solidFill>
                  <a:srgbClr val="202124"/>
                </a:solidFill>
                <a:effectLst/>
                <a:latin typeface="Google Sans"/>
              </a:rPr>
              <a:t>θ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(c)</a:t>
            </a:r>
            <a:r>
              <a:rPr lang="en-US" sz="28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sz="2800" dirty="0"/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B6B66C3B-A1DE-A336-EFE4-926DC87FCB3D}"/>
              </a:ext>
            </a:extLst>
          </p:cNvPr>
          <p:cNvSpPr/>
          <p:nvPr/>
        </p:nvSpPr>
        <p:spPr>
          <a:xfrm>
            <a:off x="4556721" y="5422526"/>
            <a:ext cx="3465127" cy="49150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25B3884-2946-FB56-4595-A0C8FBA26874}"/>
              </a:ext>
            </a:extLst>
          </p:cNvPr>
          <p:cNvGrpSpPr/>
          <p:nvPr/>
        </p:nvGrpSpPr>
        <p:grpSpPr>
          <a:xfrm>
            <a:off x="5022838" y="4739759"/>
            <a:ext cx="1906469" cy="527543"/>
            <a:chOff x="4342615" y="4739759"/>
            <a:chExt cx="1906469" cy="527543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CE8D49EF-2509-C937-020F-BFA3C3C10379}"/>
                </a:ext>
              </a:extLst>
            </p:cNvPr>
            <p:cNvSpPr/>
            <p:nvPr/>
          </p:nvSpPr>
          <p:spPr>
            <a:xfrm>
              <a:off x="5731036" y="4775800"/>
              <a:ext cx="518048" cy="49150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452D149-49B6-C821-978F-231A06500EEE}"/>
                </a:ext>
              </a:extLst>
            </p:cNvPr>
            <p:cNvSpPr txBox="1"/>
            <p:nvPr/>
          </p:nvSpPr>
          <p:spPr>
            <a:xfrm>
              <a:off x="4342615" y="4739759"/>
              <a:ext cx="152623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l-GR" sz="2800" b="1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r>
                <a:rPr lang="en-US" sz="2800" b="1" i="0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-&gt;</a:t>
              </a:r>
              <a:r>
                <a:rPr lang="en-US" sz="2800" dirty="0">
                  <a:solidFill>
                    <a:srgbClr val="2021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7507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C28BE-5840-13B0-A7C7-6669531AC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7CDC021-75C4-E698-BC54-8FFFA0789AD0}"/>
              </a:ext>
            </a:extLst>
          </p:cNvPr>
          <p:cNvGrpSpPr/>
          <p:nvPr/>
        </p:nvGrpSpPr>
        <p:grpSpPr>
          <a:xfrm>
            <a:off x="2701838" y="3280106"/>
            <a:ext cx="7599774" cy="584775"/>
            <a:chOff x="2356493" y="2202585"/>
            <a:chExt cx="7599774" cy="58477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30A38C-F9B5-9BEF-0E31-54E5DC929F00}"/>
                </a:ext>
              </a:extLst>
            </p:cNvPr>
            <p:cNvSpPr txBox="1"/>
            <p:nvPr/>
          </p:nvSpPr>
          <p:spPr>
            <a:xfrm>
              <a:off x="2356493" y="2202585"/>
              <a:ext cx="759977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 update : </a:t>
              </a:r>
              <a:r>
                <a:rPr lang="el-GR" sz="3200" b="1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r>
                <a:rPr lang="en-US" sz="3200" dirty="0">
                  <a:latin typeface="Helvetica" pitchFamily="2" charset="0"/>
                </a:rPr>
                <a:t>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</a:rPr>
                <a:t> (</a:t>
              </a:r>
              <a:r>
                <a:rPr lang="el-GR" sz="3200" b="1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r>
                <a:rPr lang="en-US" sz="3200" dirty="0">
                  <a:latin typeface="Helvetica" pitchFamily="2" charset="0"/>
                </a:rPr>
                <a:t>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</a:rPr>
                <a:t> 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t</a:t>
              </a:r>
              <a:r>
                <a:rPr lang="en-US" sz="3200" dirty="0">
                  <a:latin typeface="Helvetica" pitchFamily="2" charset="0"/>
                  <a:cs typeface="Consolas" panose="020B0609020204030204" pitchFamily="49" charset="0"/>
                </a:rPr>
                <a:t> </a:t>
              </a:r>
              <a:r>
                <a:rPr lang="en-US" sz="3200" dirty="0">
                  <a:latin typeface="Helvetica" pitchFamily="2" charset="0"/>
                </a:rPr>
                <a:t>)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  <a:cs typeface="Consolas" panose="020B0609020204030204" pitchFamily="49" charset="0"/>
                </a:rPr>
                <a:t>  </a:t>
              </a:r>
              <a:r>
                <a:rPr lang="el-GR" sz="3200" b="1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endParaRPr lang="en-US" sz="32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46AA3D4-C6FD-AABC-C112-A9E129A0F886}"/>
                </a:ext>
              </a:extLst>
            </p:cNvPr>
            <p:cNvSpPr/>
            <p:nvPr/>
          </p:nvSpPr>
          <p:spPr>
            <a:xfrm>
              <a:off x="4603544" y="2311378"/>
              <a:ext cx="371451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4FCC0140-DF91-98A1-5724-AC8C184A4461}"/>
                </a:ext>
              </a:extLst>
            </p:cNvPr>
            <p:cNvSpPr/>
            <p:nvPr/>
          </p:nvSpPr>
          <p:spPr>
            <a:xfrm>
              <a:off x="6637525" y="2267055"/>
              <a:ext cx="383186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7C4AC547-6FC0-09E8-A0BD-9CBB903EA7AD}"/>
                </a:ext>
              </a:extLst>
            </p:cNvPr>
            <p:cNvSpPr/>
            <p:nvPr/>
          </p:nvSpPr>
          <p:spPr>
            <a:xfrm>
              <a:off x="7892184" y="2267055"/>
              <a:ext cx="383186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B4643022-73B3-073C-7E74-55EFC4420D65}"/>
              </a:ext>
            </a:extLst>
          </p:cNvPr>
          <p:cNvSpPr txBox="1"/>
          <p:nvPr/>
        </p:nvSpPr>
        <p:spPr>
          <a:xfrm>
            <a:off x="2701838" y="4326673"/>
            <a:ext cx="6665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update</a:t>
            </a:r>
            <a:r>
              <a:rPr lang="en-US" sz="2400" b="1" dirty="0">
                <a:solidFill>
                  <a:srgbClr val="C00000"/>
                </a:solidFill>
                <a:latin typeface="Helvetica" pitchFamily="2" charset="0"/>
              </a:rPr>
              <a:t> uses </a:t>
            </a:r>
            <a:r>
              <a:rPr lang="en-US" sz="2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&gt;&gt;=</a:t>
            </a:r>
            <a:r>
              <a:rPr lang="en-US" sz="2400" b="1" dirty="0">
                <a:solidFill>
                  <a:srgbClr val="C00000"/>
                </a:solidFill>
                <a:latin typeface="Helvetica" pitchFamily="2" charset="0"/>
              </a:rPr>
              <a:t> but it’s not the same thing! 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456427F-D1A9-0B00-FBBB-CF8D6C5E5544}"/>
              </a:ext>
            </a:extLst>
          </p:cNvPr>
          <p:cNvGrpSpPr/>
          <p:nvPr/>
        </p:nvGrpSpPr>
        <p:grpSpPr>
          <a:xfrm>
            <a:off x="8689851" y="2877424"/>
            <a:ext cx="891278" cy="679109"/>
            <a:chOff x="8598411" y="2877424"/>
            <a:chExt cx="891278" cy="679109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9BF00461-A72B-39B3-EFA6-A1E1675309D8}"/>
                </a:ext>
              </a:extLst>
            </p:cNvPr>
            <p:cNvCxnSpPr/>
            <p:nvPr/>
          </p:nvCxnSpPr>
          <p:spPr>
            <a:xfrm flipH="1">
              <a:off x="8620715" y="3556533"/>
              <a:ext cx="868974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5B13F607-72F7-382F-8D81-715A60C26476}"/>
                </a:ext>
              </a:extLst>
            </p:cNvPr>
            <p:cNvCxnSpPr/>
            <p:nvPr/>
          </p:nvCxnSpPr>
          <p:spPr>
            <a:xfrm flipH="1">
              <a:off x="8598411" y="2877424"/>
              <a:ext cx="868974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DBB469E-2C08-62D1-FF44-7226FFE4CAEE}"/>
              </a:ext>
            </a:extLst>
          </p:cNvPr>
          <p:cNvGrpSpPr/>
          <p:nvPr/>
        </p:nvGrpSpPr>
        <p:grpSpPr>
          <a:xfrm>
            <a:off x="2913709" y="2586538"/>
            <a:ext cx="7599774" cy="584775"/>
            <a:chOff x="2356493" y="2202585"/>
            <a:chExt cx="7599774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D77AB47-80D8-C3B3-1A69-8EFF44D59049}"/>
                </a:ext>
              </a:extLst>
            </p:cNvPr>
            <p:cNvSpPr txBox="1"/>
            <p:nvPr/>
          </p:nvSpPr>
          <p:spPr>
            <a:xfrm>
              <a:off x="2356493" y="2202585"/>
              <a:ext cx="759977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 (&gt;&gt;=) : a</a:t>
              </a:r>
              <a:r>
                <a:rPr lang="en-US" sz="3200" dirty="0">
                  <a:latin typeface="Helvetica" pitchFamily="2" charset="0"/>
                </a:rPr>
                <a:t>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</a:rPr>
                <a:t> (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a</a:t>
              </a:r>
              <a:r>
                <a:rPr lang="en-US" sz="3200" dirty="0">
                  <a:latin typeface="Helvetica" pitchFamily="2" charset="0"/>
                </a:rPr>
                <a:t>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</a:rPr>
                <a:t> 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b</a:t>
              </a:r>
              <a:r>
                <a:rPr lang="en-US" sz="3200" dirty="0">
                  <a:latin typeface="Helvetica" pitchFamily="2" charset="0"/>
                  <a:cs typeface="Consolas" panose="020B0609020204030204" pitchFamily="49" charset="0"/>
                </a:rPr>
                <a:t> </a:t>
              </a:r>
              <a:r>
                <a:rPr lang="en-US" sz="3200" dirty="0">
                  <a:latin typeface="Helvetica" pitchFamily="2" charset="0"/>
                </a:rPr>
                <a:t>)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</a:rPr>
                <a:t> </a:t>
              </a:r>
              <a:r>
                <a:rPr lang="en-US" sz="3200" b="1" dirty="0">
                  <a:latin typeface="Helvetica" pitchFamily="2" charset="0"/>
                </a:rPr>
                <a:t>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b</a:t>
              </a:r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941350AC-A7EA-70C2-0651-85506F8C3BE5}"/>
                </a:ext>
              </a:extLst>
            </p:cNvPr>
            <p:cNvSpPr/>
            <p:nvPr/>
          </p:nvSpPr>
          <p:spPr>
            <a:xfrm>
              <a:off x="4391673" y="2311378"/>
              <a:ext cx="371451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8AF8D325-9EB3-D8C6-4B18-D898D4D8B217}"/>
                </a:ext>
              </a:extLst>
            </p:cNvPr>
            <p:cNvSpPr/>
            <p:nvPr/>
          </p:nvSpPr>
          <p:spPr>
            <a:xfrm>
              <a:off x="6412479" y="2267055"/>
              <a:ext cx="383186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7F6160A6-572C-194A-EE0C-A072C08A81E7}"/>
                </a:ext>
              </a:extLst>
            </p:cNvPr>
            <p:cNvSpPr/>
            <p:nvPr/>
          </p:nvSpPr>
          <p:spPr>
            <a:xfrm>
              <a:off x="7658009" y="2267055"/>
              <a:ext cx="383186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295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5C550BC-DF6D-B866-13CD-CEB0EFEDE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A6344BB-CE58-AA52-537F-0F2111305F8E}"/>
              </a:ext>
            </a:extLst>
          </p:cNvPr>
          <p:cNvGrpSpPr/>
          <p:nvPr/>
        </p:nvGrpSpPr>
        <p:grpSpPr>
          <a:xfrm>
            <a:off x="1447800" y="1597731"/>
            <a:ext cx="9296400" cy="1538882"/>
            <a:chOff x="1447800" y="973017"/>
            <a:chExt cx="9296400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FE53018-AC40-92DE-1857-A77C362BC9E8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Formal Component #5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35B39CA-BC2F-1893-4D2A-661BEE608DF0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Uncertainty measured by defining a way of mapping probabilistic programs returning truth </a:t>
              </a:r>
              <a:r>
                <a:rPr lang="en-US" sz="2800" dirty="0" err="1">
                  <a:latin typeface="Helvetica" pitchFamily="2" charset="0"/>
                </a:rPr>
                <a:t>vals</a:t>
              </a:r>
              <a:r>
                <a:rPr lang="en-US" sz="2800" dirty="0">
                  <a:latin typeface="Helvetica" pitchFamily="2" charset="0"/>
                </a:rPr>
                <a:t> to probabilities. 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A66467D-B5DF-774E-6BEC-D711B192403E}"/>
              </a:ext>
            </a:extLst>
          </p:cNvPr>
          <p:cNvSpPr txBox="1"/>
          <p:nvPr/>
        </p:nvSpPr>
        <p:spPr>
          <a:xfrm>
            <a:off x="5876693" y="6428028"/>
            <a:ext cx="612201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latin typeface="Helvetica" pitchFamily="2" charset="0"/>
              </a:rPr>
              <a:t>Stalnaker 1978 </a:t>
            </a:r>
            <a:r>
              <a:rPr lang="en-US" sz="1100" i="1" dirty="0">
                <a:latin typeface="Helvetica" pitchFamily="2" charset="0"/>
              </a:rPr>
              <a:t>et seq</a:t>
            </a:r>
            <a:r>
              <a:rPr lang="en-US" sz="1100" dirty="0">
                <a:latin typeface="Helvetica" pitchFamily="2" charset="0"/>
              </a:rPr>
              <a:t>, see Lassiter 2011, Bergen et al. 2012, Lassiter &amp; Goodman 2013, </a:t>
            </a:r>
            <a:r>
              <a:rPr lang="en-US" sz="1100" i="1" dirty="0" err="1">
                <a:latin typeface="Helvetica" pitchFamily="2" charset="0"/>
              </a:rPr>
              <a:t>i.a.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25164619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3E55974-7A75-A026-A5B4-7C73B307A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AA9403B-B164-90EE-5625-1301C71932E6}"/>
              </a:ext>
            </a:extLst>
          </p:cNvPr>
          <p:cNvGrpSpPr/>
          <p:nvPr/>
        </p:nvGrpSpPr>
        <p:grpSpPr>
          <a:xfrm>
            <a:off x="2913709" y="2586538"/>
            <a:ext cx="7599774" cy="584775"/>
            <a:chOff x="2356493" y="2202585"/>
            <a:chExt cx="7599774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BBB0802-2445-62C5-EA03-E2B1B4CB9F11}"/>
                </a:ext>
              </a:extLst>
            </p:cNvPr>
            <p:cNvSpPr txBox="1"/>
            <p:nvPr/>
          </p:nvSpPr>
          <p:spPr>
            <a:xfrm>
              <a:off x="2356493" y="2202585"/>
              <a:ext cx="759977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 (&gt;&gt;=) : a</a:t>
              </a:r>
              <a:r>
                <a:rPr lang="en-US" sz="3200" dirty="0">
                  <a:latin typeface="Helvetica" pitchFamily="2" charset="0"/>
                </a:rPr>
                <a:t>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</a:rPr>
                <a:t> (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a</a:t>
              </a:r>
              <a:r>
                <a:rPr lang="en-US" sz="3200" dirty="0">
                  <a:latin typeface="Helvetica" pitchFamily="2" charset="0"/>
                </a:rPr>
                <a:t>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</a:rPr>
                <a:t> 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b</a:t>
              </a:r>
              <a:r>
                <a:rPr lang="en-US" sz="3200" dirty="0">
                  <a:latin typeface="Helvetica" pitchFamily="2" charset="0"/>
                  <a:cs typeface="Consolas" panose="020B0609020204030204" pitchFamily="49" charset="0"/>
                </a:rPr>
                <a:t> </a:t>
              </a:r>
              <a:r>
                <a:rPr lang="en-US" sz="3200" dirty="0">
                  <a:latin typeface="Helvetica" pitchFamily="2" charset="0"/>
                </a:rPr>
                <a:t>)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</a:rPr>
                <a:t> </a:t>
              </a:r>
              <a:r>
                <a:rPr lang="en-US" sz="3200" b="1" dirty="0">
                  <a:latin typeface="Helvetica" pitchFamily="2" charset="0"/>
                </a:rPr>
                <a:t>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b</a:t>
              </a:r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AB54291F-0B21-12BA-B49A-921901D1FD66}"/>
                </a:ext>
              </a:extLst>
            </p:cNvPr>
            <p:cNvSpPr/>
            <p:nvPr/>
          </p:nvSpPr>
          <p:spPr>
            <a:xfrm>
              <a:off x="4391673" y="2311378"/>
              <a:ext cx="371451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B67E1A29-D169-0F71-1CF4-740A7204CF4A}"/>
                </a:ext>
              </a:extLst>
            </p:cNvPr>
            <p:cNvSpPr/>
            <p:nvPr/>
          </p:nvSpPr>
          <p:spPr>
            <a:xfrm>
              <a:off x="6412479" y="2267055"/>
              <a:ext cx="383186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75CC0E8C-0AF3-D69B-8BD2-7FFE94B32121}"/>
                </a:ext>
              </a:extLst>
            </p:cNvPr>
            <p:cNvSpPr/>
            <p:nvPr/>
          </p:nvSpPr>
          <p:spPr>
            <a:xfrm>
              <a:off x="7658009" y="2267055"/>
              <a:ext cx="383186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66059D9-2908-CE7B-32FB-1004C02D3E23}"/>
              </a:ext>
            </a:extLst>
          </p:cNvPr>
          <p:cNvGrpSpPr/>
          <p:nvPr/>
        </p:nvGrpSpPr>
        <p:grpSpPr>
          <a:xfrm>
            <a:off x="2701838" y="3280106"/>
            <a:ext cx="7599774" cy="584775"/>
            <a:chOff x="2356493" y="2202585"/>
            <a:chExt cx="7599774" cy="58477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313784C-258F-18DA-CC22-6688D695E18A}"/>
                </a:ext>
              </a:extLst>
            </p:cNvPr>
            <p:cNvSpPr txBox="1"/>
            <p:nvPr/>
          </p:nvSpPr>
          <p:spPr>
            <a:xfrm>
              <a:off x="2356493" y="2202585"/>
              <a:ext cx="759977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 update : </a:t>
              </a:r>
              <a:r>
                <a:rPr lang="el-GR" sz="3200" b="1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r>
                <a:rPr lang="en-US" sz="3200" dirty="0">
                  <a:latin typeface="Helvetica" pitchFamily="2" charset="0"/>
                </a:rPr>
                <a:t>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</a:rPr>
                <a:t> (</a:t>
              </a:r>
              <a:r>
                <a:rPr lang="el-GR" sz="3200" b="1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r>
                <a:rPr lang="en-US" sz="3200" dirty="0">
                  <a:latin typeface="Helvetica" pitchFamily="2" charset="0"/>
                </a:rPr>
                <a:t>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</a:rPr>
                <a:t> 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t</a:t>
              </a:r>
              <a:r>
                <a:rPr lang="en-US" sz="3200" dirty="0">
                  <a:latin typeface="Helvetica" pitchFamily="2" charset="0"/>
                  <a:cs typeface="Consolas" panose="020B0609020204030204" pitchFamily="49" charset="0"/>
                </a:rPr>
                <a:t> </a:t>
              </a:r>
              <a:r>
                <a:rPr lang="en-US" sz="3200" dirty="0">
                  <a:latin typeface="Helvetica" pitchFamily="2" charset="0"/>
                </a:rPr>
                <a:t>)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  <a:cs typeface="Consolas" panose="020B0609020204030204" pitchFamily="49" charset="0"/>
                </a:rPr>
                <a:t>  </a:t>
              </a:r>
              <a:r>
                <a:rPr lang="el-GR" sz="3200" b="1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endParaRPr lang="en-US" sz="32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F916C212-6DE9-3A97-F924-3685CB65FEA9}"/>
                </a:ext>
              </a:extLst>
            </p:cNvPr>
            <p:cNvSpPr/>
            <p:nvPr/>
          </p:nvSpPr>
          <p:spPr>
            <a:xfrm>
              <a:off x="4603544" y="2311378"/>
              <a:ext cx="371451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BBC57A21-75C0-C84F-1648-27B07462CC21}"/>
                </a:ext>
              </a:extLst>
            </p:cNvPr>
            <p:cNvSpPr/>
            <p:nvPr/>
          </p:nvSpPr>
          <p:spPr>
            <a:xfrm>
              <a:off x="6637525" y="2267055"/>
              <a:ext cx="383186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5EC6B361-125E-8D8D-615A-B0AF025D7C92}"/>
                </a:ext>
              </a:extLst>
            </p:cNvPr>
            <p:cNvSpPr/>
            <p:nvPr/>
          </p:nvSpPr>
          <p:spPr>
            <a:xfrm>
              <a:off x="7892184" y="2267055"/>
              <a:ext cx="383186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8263A4-82DD-6EE4-B1C2-1A886C081B25}"/>
              </a:ext>
            </a:extLst>
          </p:cNvPr>
          <p:cNvGrpSpPr/>
          <p:nvPr/>
        </p:nvGrpSpPr>
        <p:grpSpPr>
          <a:xfrm>
            <a:off x="3169808" y="3929351"/>
            <a:ext cx="7599774" cy="584775"/>
            <a:chOff x="2356493" y="2202585"/>
            <a:chExt cx="7599774" cy="5847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2F2DB40-9718-9352-FAE2-DE34D247FB99}"/>
                </a:ext>
              </a:extLst>
            </p:cNvPr>
            <p:cNvSpPr txBox="1"/>
            <p:nvPr/>
          </p:nvSpPr>
          <p:spPr>
            <a:xfrm>
              <a:off x="2356493" y="2202585"/>
              <a:ext cx="759977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 prob : </a:t>
              </a:r>
              <a:r>
                <a:rPr lang="en-US" sz="3200" dirty="0">
                  <a:solidFill>
                    <a:srgbClr val="2021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</a:t>
              </a:r>
              <a:r>
                <a:rPr lang="en-US" sz="3200" dirty="0">
                  <a:latin typeface="Helvetica" pitchFamily="2" charset="0"/>
                </a:rPr>
                <a:t>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 r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9CCC6CFE-F4D1-9F09-2D68-1C5EF6508FE1}"/>
                </a:ext>
              </a:extLst>
            </p:cNvPr>
            <p:cNvSpPr/>
            <p:nvPr/>
          </p:nvSpPr>
          <p:spPr>
            <a:xfrm>
              <a:off x="4157496" y="2277925"/>
              <a:ext cx="371451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21AF047-2850-D19A-2E26-0ACEAA965A24}"/>
              </a:ext>
            </a:extLst>
          </p:cNvPr>
          <p:cNvGrpSpPr/>
          <p:nvPr/>
        </p:nvGrpSpPr>
        <p:grpSpPr>
          <a:xfrm>
            <a:off x="3446936" y="4532862"/>
            <a:ext cx="2921619" cy="1200967"/>
            <a:chOff x="3446936" y="4532862"/>
            <a:chExt cx="2921619" cy="1200967"/>
          </a:xfrm>
        </p:grpSpPr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16E35AF9-4D39-2641-B4D9-0928107CB0A2}"/>
                </a:ext>
              </a:extLst>
            </p:cNvPr>
            <p:cNvSpPr/>
            <p:nvPr/>
          </p:nvSpPr>
          <p:spPr>
            <a:xfrm rot="16200000">
              <a:off x="4836139" y="3159733"/>
              <a:ext cx="135775" cy="2882034"/>
            </a:xfrm>
            <a:prstGeom prst="leftBrac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F4C419C-DB39-34EE-870E-0A7102C936E5}"/>
                </a:ext>
              </a:extLst>
            </p:cNvPr>
            <p:cNvSpPr txBox="1"/>
            <p:nvPr/>
          </p:nvSpPr>
          <p:spPr>
            <a:xfrm>
              <a:off x="3446936" y="4810499"/>
              <a:ext cx="29216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What proportion of the truth values returned by the program are true.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911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E6A8A74-8EE5-36DA-5A86-AF49BDBEA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A7E345F5-0BD0-6132-D536-58D3560DF0FF}"/>
              </a:ext>
            </a:extLst>
          </p:cNvPr>
          <p:cNvGrpSpPr/>
          <p:nvPr/>
        </p:nvGrpSpPr>
        <p:grpSpPr>
          <a:xfrm>
            <a:off x="984616" y="2220109"/>
            <a:ext cx="3832711" cy="2783510"/>
            <a:chOff x="984616" y="2220109"/>
            <a:chExt cx="3832711" cy="2783510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F01F10C4-9979-DADC-3D19-C5EED0B66C5D}"/>
                </a:ext>
              </a:extLst>
            </p:cNvPr>
            <p:cNvSpPr/>
            <p:nvPr/>
          </p:nvSpPr>
          <p:spPr>
            <a:xfrm>
              <a:off x="984616" y="2220109"/>
              <a:ext cx="3832711" cy="2783510"/>
            </a:xfrm>
            <a:custGeom>
              <a:avLst/>
              <a:gdLst>
                <a:gd name="connsiteX0" fmla="*/ 1435200 w 4746814"/>
                <a:gd name="connsiteY0" fmla="*/ 384071 h 3447378"/>
                <a:gd name="connsiteX1" fmla="*/ 2817951 w 4746814"/>
                <a:gd name="connsiteY1" fmla="*/ 172198 h 3447378"/>
                <a:gd name="connsiteX2" fmla="*/ 3498175 w 4746814"/>
                <a:gd name="connsiteY2" fmla="*/ 885876 h 3447378"/>
                <a:gd name="connsiteX3" fmla="*/ 4356819 w 4746814"/>
                <a:gd name="connsiteY3" fmla="*/ 1041993 h 3447378"/>
                <a:gd name="connsiteX4" fmla="*/ 4724809 w 4746814"/>
                <a:gd name="connsiteY4" fmla="*/ 2023300 h 3447378"/>
                <a:gd name="connsiteX5" fmla="*/ 3754653 w 4746814"/>
                <a:gd name="connsiteY5" fmla="*/ 2290930 h 3447378"/>
                <a:gd name="connsiteX6" fmla="*/ 3732351 w 4746814"/>
                <a:gd name="connsiteY6" fmla="*/ 2826188 h 3447378"/>
                <a:gd name="connsiteX7" fmla="*/ 3308604 w 4746814"/>
                <a:gd name="connsiteY7" fmla="*/ 3216481 h 3447378"/>
                <a:gd name="connsiteX8" fmla="*/ 2037365 w 4746814"/>
                <a:gd name="connsiteY8" fmla="*/ 3428354 h 3447378"/>
                <a:gd name="connsiteX9" fmla="*/ 1780887 w 4746814"/>
                <a:gd name="connsiteY9" fmla="*/ 2736978 h 3447378"/>
                <a:gd name="connsiteX10" fmla="*/ 1156419 w 4746814"/>
                <a:gd name="connsiteY10" fmla="*/ 2447047 h 3447378"/>
                <a:gd name="connsiteX11" fmla="*/ 543102 w 4746814"/>
                <a:gd name="connsiteY11" fmla="*/ 2893095 h 3447378"/>
                <a:gd name="connsiteX12" fmla="*/ 197414 w 4746814"/>
                <a:gd name="connsiteY12" fmla="*/ 2235173 h 3447378"/>
                <a:gd name="connsiteX13" fmla="*/ 375834 w 4746814"/>
                <a:gd name="connsiteY13" fmla="*/ 1343076 h 3447378"/>
                <a:gd name="connsiteX14" fmla="*/ 7843 w 4746814"/>
                <a:gd name="connsiteY14" fmla="*/ 696305 h 3447378"/>
                <a:gd name="connsiteX15" fmla="*/ 788429 w 4746814"/>
                <a:gd name="connsiteY15" fmla="*/ 4930 h 3447378"/>
                <a:gd name="connsiteX16" fmla="*/ 1435200 w 4746814"/>
                <a:gd name="connsiteY16" fmla="*/ 384071 h 344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46814" h="3447378">
                  <a:moveTo>
                    <a:pt x="1435200" y="384071"/>
                  </a:moveTo>
                  <a:cubicBezTo>
                    <a:pt x="1773454" y="411949"/>
                    <a:pt x="2474122" y="88564"/>
                    <a:pt x="2817951" y="172198"/>
                  </a:cubicBezTo>
                  <a:cubicBezTo>
                    <a:pt x="3161780" y="255832"/>
                    <a:pt x="3241697" y="740910"/>
                    <a:pt x="3498175" y="885876"/>
                  </a:cubicBezTo>
                  <a:cubicBezTo>
                    <a:pt x="3754653" y="1030842"/>
                    <a:pt x="4152380" y="852422"/>
                    <a:pt x="4356819" y="1041993"/>
                  </a:cubicBezTo>
                  <a:cubicBezTo>
                    <a:pt x="4561258" y="1231564"/>
                    <a:pt x="4825170" y="1815144"/>
                    <a:pt x="4724809" y="2023300"/>
                  </a:cubicBezTo>
                  <a:cubicBezTo>
                    <a:pt x="4624448" y="2231456"/>
                    <a:pt x="3920063" y="2157115"/>
                    <a:pt x="3754653" y="2290930"/>
                  </a:cubicBezTo>
                  <a:cubicBezTo>
                    <a:pt x="3589243" y="2424745"/>
                    <a:pt x="3806693" y="2671929"/>
                    <a:pt x="3732351" y="2826188"/>
                  </a:cubicBezTo>
                  <a:cubicBezTo>
                    <a:pt x="3658009" y="2980447"/>
                    <a:pt x="3591102" y="3116120"/>
                    <a:pt x="3308604" y="3216481"/>
                  </a:cubicBezTo>
                  <a:cubicBezTo>
                    <a:pt x="3026106" y="3316842"/>
                    <a:pt x="2291985" y="3508271"/>
                    <a:pt x="2037365" y="3428354"/>
                  </a:cubicBezTo>
                  <a:cubicBezTo>
                    <a:pt x="1782746" y="3348437"/>
                    <a:pt x="1927711" y="2900529"/>
                    <a:pt x="1780887" y="2736978"/>
                  </a:cubicBezTo>
                  <a:cubicBezTo>
                    <a:pt x="1634063" y="2573427"/>
                    <a:pt x="1362716" y="2421028"/>
                    <a:pt x="1156419" y="2447047"/>
                  </a:cubicBezTo>
                  <a:cubicBezTo>
                    <a:pt x="950122" y="2473066"/>
                    <a:pt x="702936" y="2928407"/>
                    <a:pt x="543102" y="2893095"/>
                  </a:cubicBezTo>
                  <a:cubicBezTo>
                    <a:pt x="383268" y="2857783"/>
                    <a:pt x="225292" y="2493509"/>
                    <a:pt x="197414" y="2235173"/>
                  </a:cubicBezTo>
                  <a:cubicBezTo>
                    <a:pt x="169536" y="1976837"/>
                    <a:pt x="407429" y="1599554"/>
                    <a:pt x="375834" y="1343076"/>
                  </a:cubicBezTo>
                  <a:cubicBezTo>
                    <a:pt x="344239" y="1086598"/>
                    <a:pt x="-60923" y="919329"/>
                    <a:pt x="7843" y="696305"/>
                  </a:cubicBezTo>
                  <a:cubicBezTo>
                    <a:pt x="76609" y="473281"/>
                    <a:pt x="550536" y="58827"/>
                    <a:pt x="788429" y="4930"/>
                  </a:cubicBezTo>
                  <a:cubicBezTo>
                    <a:pt x="1026322" y="-48967"/>
                    <a:pt x="1096946" y="356193"/>
                    <a:pt x="1435200" y="384071"/>
                  </a:cubicBezTo>
                  <a:close/>
                </a:path>
              </a:pathLst>
            </a:cu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B91BBA7-7845-9E9C-C1AD-B08ABF72E1D8}"/>
                </a:ext>
              </a:extLst>
            </p:cNvPr>
            <p:cNvSpPr txBox="1"/>
            <p:nvPr/>
          </p:nvSpPr>
          <p:spPr>
            <a:xfrm>
              <a:off x="2029521" y="28993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99CE116-C323-C4ED-C938-BA3B626873DE}"/>
                </a:ext>
              </a:extLst>
            </p:cNvPr>
            <p:cNvSpPr txBox="1"/>
            <p:nvPr/>
          </p:nvSpPr>
          <p:spPr>
            <a:xfrm>
              <a:off x="1557249" y="32686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AA3EF66-CD43-86A7-7263-B63477094FE0}"/>
                </a:ext>
              </a:extLst>
            </p:cNvPr>
            <p:cNvSpPr txBox="1"/>
            <p:nvPr/>
          </p:nvSpPr>
          <p:spPr>
            <a:xfrm>
              <a:off x="1520282" y="253132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9F75702-2B72-C9DF-947A-EF431DF147C6}"/>
                </a:ext>
              </a:extLst>
            </p:cNvPr>
            <p:cNvSpPr txBox="1"/>
            <p:nvPr/>
          </p:nvSpPr>
          <p:spPr>
            <a:xfrm>
              <a:off x="2613101" y="262381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3C86C04-F3C1-60CC-214C-FC217EE39983}"/>
                </a:ext>
              </a:extLst>
            </p:cNvPr>
            <p:cNvSpPr txBox="1"/>
            <p:nvPr/>
          </p:nvSpPr>
          <p:spPr>
            <a:xfrm>
              <a:off x="2639121" y="35089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B40CA5-A3E1-B432-253C-08475A4CC48E}"/>
                </a:ext>
              </a:extLst>
            </p:cNvPr>
            <p:cNvSpPr txBox="1"/>
            <p:nvPr/>
          </p:nvSpPr>
          <p:spPr>
            <a:xfrm>
              <a:off x="4114799" y="334687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1368502-A80B-8615-E7C7-DD960CE7BA9D}"/>
                </a:ext>
              </a:extLst>
            </p:cNvPr>
            <p:cNvSpPr txBox="1"/>
            <p:nvPr/>
          </p:nvSpPr>
          <p:spPr>
            <a:xfrm>
              <a:off x="1984915" y="357852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F4BCDB9-F83F-9634-3EE2-92837DB5D4D5}"/>
                </a:ext>
              </a:extLst>
            </p:cNvPr>
            <p:cNvSpPr txBox="1"/>
            <p:nvPr/>
          </p:nvSpPr>
          <p:spPr>
            <a:xfrm>
              <a:off x="3096321" y="39661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D997DA4-6F15-323E-C3F5-A70E2C7DC9FE}"/>
                </a:ext>
              </a:extLst>
            </p:cNvPr>
            <p:cNvSpPr txBox="1"/>
            <p:nvPr/>
          </p:nvSpPr>
          <p:spPr>
            <a:xfrm>
              <a:off x="3196681" y="299314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E2F65B9-C071-B9E7-BE3C-1639621CAA47}"/>
                </a:ext>
              </a:extLst>
            </p:cNvPr>
            <p:cNvSpPr txBox="1"/>
            <p:nvPr/>
          </p:nvSpPr>
          <p:spPr>
            <a:xfrm>
              <a:off x="2722551" y="4448991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6963206-6614-6920-47CA-0A11E8B99477}"/>
                </a:ext>
              </a:extLst>
            </p:cNvPr>
            <p:cNvSpPr txBox="1"/>
            <p:nvPr/>
          </p:nvSpPr>
          <p:spPr>
            <a:xfrm>
              <a:off x="3598127" y="342409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B3976F-FD4A-FB44-805C-FCC151D2777D}"/>
                </a:ext>
              </a:extLst>
            </p:cNvPr>
            <p:cNvSpPr txBox="1"/>
            <p:nvPr/>
          </p:nvSpPr>
          <p:spPr>
            <a:xfrm>
              <a:off x="1330709" y="38782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0E27786-73A0-011A-067A-46BE39CD1CB2}"/>
              </a:ext>
            </a:extLst>
          </p:cNvPr>
          <p:cNvGrpSpPr/>
          <p:nvPr/>
        </p:nvGrpSpPr>
        <p:grpSpPr>
          <a:xfrm>
            <a:off x="7318916" y="2217006"/>
            <a:ext cx="3832711" cy="2783510"/>
            <a:chOff x="984616" y="2220109"/>
            <a:chExt cx="3832711" cy="2783510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544D1F29-61F8-655E-D7FA-AFFD624144CC}"/>
                </a:ext>
              </a:extLst>
            </p:cNvPr>
            <p:cNvSpPr/>
            <p:nvPr/>
          </p:nvSpPr>
          <p:spPr>
            <a:xfrm>
              <a:off x="984616" y="2220109"/>
              <a:ext cx="3832711" cy="2783510"/>
            </a:xfrm>
            <a:custGeom>
              <a:avLst/>
              <a:gdLst>
                <a:gd name="connsiteX0" fmla="*/ 1435200 w 4746814"/>
                <a:gd name="connsiteY0" fmla="*/ 384071 h 3447378"/>
                <a:gd name="connsiteX1" fmla="*/ 2817951 w 4746814"/>
                <a:gd name="connsiteY1" fmla="*/ 172198 h 3447378"/>
                <a:gd name="connsiteX2" fmla="*/ 3498175 w 4746814"/>
                <a:gd name="connsiteY2" fmla="*/ 885876 h 3447378"/>
                <a:gd name="connsiteX3" fmla="*/ 4356819 w 4746814"/>
                <a:gd name="connsiteY3" fmla="*/ 1041993 h 3447378"/>
                <a:gd name="connsiteX4" fmla="*/ 4724809 w 4746814"/>
                <a:gd name="connsiteY4" fmla="*/ 2023300 h 3447378"/>
                <a:gd name="connsiteX5" fmla="*/ 3754653 w 4746814"/>
                <a:gd name="connsiteY5" fmla="*/ 2290930 h 3447378"/>
                <a:gd name="connsiteX6" fmla="*/ 3732351 w 4746814"/>
                <a:gd name="connsiteY6" fmla="*/ 2826188 h 3447378"/>
                <a:gd name="connsiteX7" fmla="*/ 3308604 w 4746814"/>
                <a:gd name="connsiteY7" fmla="*/ 3216481 h 3447378"/>
                <a:gd name="connsiteX8" fmla="*/ 2037365 w 4746814"/>
                <a:gd name="connsiteY8" fmla="*/ 3428354 h 3447378"/>
                <a:gd name="connsiteX9" fmla="*/ 1780887 w 4746814"/>
                <a:gd name="connsiteY9" fmla="*/ 2736978 h 3447378"/>
                <a:gd name="connsiteX10" fmla="*/ 1156419 w 4746814"/>
                <a:gd name="connsiteY10" fmla="*/ 2447047 h 3447378"/>
                <a:gd name="connsiteX11" fmla="*/ 543102 w 4746814"/>
                <a:gd name="connsiteY11" fmla="*/ 2893095 h 3447378"/>
                <a:gd name="connsiteX12" fmla="*/ 197414 w 4746814"/>
                <a:gd name="connsiteY12" fmla="*/ 2235173 h 3447378"/>
                <a:gd name="connsiteX13" fmla="*/ 375834 w 4746814"/>
                <a:gd name="connsiteY13" fmla="*/ 1343076 h 3447378"/>
                <a:gd name="connsiteX14" fmla="*/ 7843 w 4746814"/>
                <a:gd name="connsiteY14" fmla="*/ 696305 h 3447378"/>
                <a:gd name="connsiteX15" fmla="*/ 788429 w 4746814"/>
                <a:gd name="connsiteY15" fmla="*/ 4930 h 3447378"/>
                <a:gd name="connsiteX16" fmla="*/ 1435200 w 4746814"/>
                <a:gd name="connsiteY16" fmla="*/ 384071 h 344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46814" h="3447378">
                  <a:moveTo>
                    <a:pt x="1435200" y="384071"/>
                  </a:moveTo>
                  <a:cubicBezTo>
                    <a:pt x="1773454" y="411949"/>
                    <a:pt x="2474122" y="88564"/>
                    <a:pt x="2817951" y="172198"/>
                  </a:cubicBezTo>
                  <a:cubicBezTo>
                    <a:pt x="3161780" y="255832"/>
                    <a:pt x="3241697" y="740910"/>
                    <a:pt x="3498175" y="885876"/>
                  </a:cubicBezTo>
                  <a:cubicBezTo>
                    <a:pt x="3754653" y="1030842"/>
                    <a:pt x="4152380" y="852422"/>
                    <a:pt x="4356819" y="1041993"/>
                  </a:cubicBezTo>
                  <a:cubicBezTo>
                    <a:pt x="4561258" y="1231564"/>
                    <a:pt x="4825170" y="1815144"/>
                    <a:pt x="4724809" y="2023300"/>
                  </a:cubicBezTo>
                  <a:cubicBezTo>
                    <a:pt x="4624448" y="2231456"/>
                    <a:pt x="3920063" y="2157115"/>
                    <a:pt x="3754653" y="2290930"/>
                  </a:cubicBezTo>
                  <a:cubicBezTo>
                    <a:pt x="3589243" y="2424745"/>
                    <a:pt x="3806693" y="2671929"/>
                    <a:pt x="3732351" y="2826188"/>
                  </a:cubicBezTo>
                  <a:cubicBezTo>
                    <a:pt x="3658009" y="2980447"/>
                    <a:pt x="3591102" y="3116120"/>
                    <a:pt x="3308604" y="3216481"/>
                  </a:cubicBezTo>
                  <a:cubicBezTo>
                    <a:pt x="3026106" y="3316842"/>
                    <a:pt x="2291985" y="3508271"/>
                    <a:pt x="2037365" y="3428354"/>
                  </a:cubicBezTo>
                  <a:cubicBezTo>
                    <a:pt x="1782746" y="3348437"/>
                    <a:pt x="1927711" y="2900529"/>
                    <a:pt x="1780887" y="2736978"/>
                  </a:cubicBezTo>
                  <a:cubicBezTo>
                    <a:pt x="1634063" y="2573427"/>
                    <a:pt x="1362716" y="2421028"/>
                    <a:pt x="1156419" y="2447047"/>
                  </a:cubicBezTo>
                  <a:cubicBezTo>
                    <a:pt x="950122" y="2473066"/>
                    <a:pt x="702936" y="2928407"/>
                    <a:pt x="543102" y="2893095"/>
                  </a:cubicBezTo>
                  <a:cubicBezTo>
                    <a:pt x="383268" y="2857783"/>
                    <a:pt x="225292" y="2493509"/>
                    <a:pt x="197414" y="2235173"/>
                  </a:cubicBezTo>
                  <a:cubicBezTo>
                    <a:pt x="169536" y="1976837"/>
                    <a:pt x="407429" y="1599554"/>
                    <a:pt x="375834" y="1343076"/>
                  </a:cubicBezTo>
                  <a:cubicBezTo>
                    <a:pt x="344239" y="1086598"/>
                    <a:pt x="-60923" y="919329"/>
                    <a:pt x="7843" y="696305"/>
                  </a:cubicBezTo>
                  <a:cubicBezTo>
                    <a:pt x="76609" y="473281"/>
                    <a:pt x="550536" y="58827"/>
                    <a:pt x="788429" y="4930"/>
                  </a:cubicBezTo>
                  <a:cubicBezTo>
                    <a:pt x="1026322" y="-48967"/>
                    <a:pt x="1096946" y="356193"/>
                    <a:pt x="1435200" y="384071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A4A7DD6-4E31-382F-87BA-989F5DAEB926}"/>
                </a:ext>
              </a:extLst>
            </p:cNvPr>
            <p:cNvSpPr txBox="1"/>
            <p:nvPr/>
          </p:nvSpPr>
          <p:spPr>
            <a:xfrm>
              <a:off x="2029521" y="28993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5B9F42A-3F50-9DCB-4DD9-730DC8CE8808}"/>
                </a:ext>
              </a:extLst>
            </p:cNvPr>
            <p:cNvSpPr txBox="1"/>
            <p:nvPr/>
          </p:nvSpPr>
          <p:spPr>
            <a:xfrm>
              <a:off x="1557249" y="32686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F382E74-0C42-302B-13E2-537EBC25B1B1}"/>
                </a:ext>
              </a:extLst>
            </p:cNvPr>
            <p:cNvSpPr txBox="1"/>
            <p:nvPr/>
          </p:nvSpPr>
          <p:spPr>
            <a:xfrm>
              <a:off x="1520282" y="253132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C01FEE3-BDAD-7ECE-F41E-A8FBAA8C62D3}"/>
                </a:ext>
              </a:extLst>
            </p:cNvPr>
            <p:cNvSpPr txBox="1"/>
            <p:nvPr/>
          </p:nvSpPr>
          <p:spPr>
            <a:xfrm>
              <a:off x="2613101" y="262381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2A96D1F-E1E2-78D0-64FE-031F3B719973}"/>
                </a:ext>
              </a:extLst>
            </p:cNvPr>
            <p:cNvSpPr txBox="1"/>
            <p:nvPr/>
          </p:nvSpPr>
          <p:spPr>
            <a:xfrm>
              <a:off x="2639121" y="35089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5848127-FA3D-1F04-C9DA-BF69801AA023}"/>
                </a:ext>
              </a:extLst>
            </p:cNvPr>
            <p:cNvSpPr txBox="1"/>
            <p:nvPr/>
          </p:nvSpPr>
          <p:spPr>
            <a:xfrm>
              <a:off x="4114799" y="334687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7FE2AF9-16C6-5BD3-EBA1-765FF26DFD61}"/>
                </a:ext>
              </a:extLst>
            </p:cNvPr>
            <p:cNvSpPr txBox="1"/>
            <p:nvPr/>
          </p:nvSpPr>
          <p:spPr>
            <a:xfrm>
              <a:off x="1984915" y="357852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1556638-F4E1-011C-9EC9-B226783AA495}"/>
                </a:ext>
              </a:extLst>
            </p:cNvPr>
            <p:cNvSpPr txBox="1"/>
            <p:nvPr/>
          </p:nvSpPr>
          <p:spPr>
            <a:xfrm>
              <a:off x="3096321" y="39661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0D13CFA-587C-405B-CFCD-1294850F66B6}"/>
                </a:ext>
              </a:extLst>
            </p:cNvPr>
            <p:cNvSpPr txBox="1"/>
            <p:nvPr/>
          </p:nvSpPr>
          <p:spPr>
            <a:xfrm>
              <a:off x="3196681" y="299314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BDBF728-5966-57E3-72CB-BF1B83698489}"/>
                </a:ext>
              </a:extLst>
            </p:cNvPr>
            <p:cNvSpPr txBox="1"/>
            <p:nvPr/>
          </p:nvSpPr>
          <p:spPr>
            <a:xfrm>
              <a:off x="2722551" y="4448991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A4FDE8A-1A61-80C6-270A-63FE49BB73DB}"/>
                </a:ext>
              </a:extLst>
            </p:cNvPr>
            <p:cNvSpPr txBox="1"/>
            <p:nvPr/>
          </p:nvSpPr>
          <p:spPr>
            <a:xfrm>
              <a:off x="3598127" y="342409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B27CE37-798B-5B2D-39C1-0E3F71A69995}"/>
                </a:ext>
              </a:extLst>
            </p:cNvPr>
            <p:cNvSpPr txBox="1"/>
            <p:nvPr/>
          </p:nvSpPr>
          <p:spPr>
            <a:xfrm>
              <a:off x="1330709" y="38782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85E1C40-A096-E698-90F0-4CBDF433BCF7}"/>
              </a:ext>
            </a:extLst>
          </p:cNvPr>
          <p:cNvCxnSpPr/>
          <p:nvPr/>
        </p:nvCxnSpPr>
        <p:spPr>
          <a:xfrm>
            <a:off x="5084956" y="3575422"/>
            <a:ext cx="199606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2E88BD5-FD08-A4BF-DFFB-6E9370639310}"/>
              </a:ext>
            </a:extLst>
          </p:cNvPr>
          <p:cNvSpPr txBox="1"/>
          <p:nvPr/>
        </p:nvSpPr>
        <p:spPr>
          <a:xfrm>
            <a:off x="3274740" y="1428368"/>
            <a:ext cx="526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Leo’s marathon was fast.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3EF5AD-FD0D-7555-B6CA-9ECF42E6C050}"/>
              </a:ext>
            </a:extLst>
          </p:cNvPr>
          <p:cNvSpPr txBox="1"/>
          <p:nvPr/>
        </p:nvSpPr>
        <p:spPr>
          <a:xfrm>
            <a:off x="3954966" y="6430423"/>
            <a:ext cx="807720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/>
              <a:t>Barker 2002 Kennedy and McNally 2005, Kennedy 2007, Lassiter 2011; Lassiter and Goodman 2013; </a:t>
            </a:r>
            <a:r>
              <a:rPr lang="en-US" sz="1100" dirty="0" err="1"/>
              <a:t>Bernardy</a:t>
            </a:r>
            <a:r>
              <a:rPr lang="en-US" sz="1100" dirty="0"/>
              <a:t> et al. 2018, </a:t>
            </a:r>
            <a:r>
              <a:rPr lang="en-US" sz="1100" dirty="0" err="1"/>
              <a:t>i.a.</a:t>
            </a:r>
            <a:endParaRPr lang="en-US" sz="11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5B7A70C-76E4-7A6D-9296-ECC7EC8EF698}"/>
              </a:ext>
            </a:extLst>
          </p:cNvPr>
          <p:cNvSpPr/>
          <p:nvPr/>
        </p:nvSpPr>
        <p:spPr>
          <a:xfrm>
            <a:off x="2064528" y="1728607"/>
            <a:ext cx="643664" cy="49150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κ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F9B537C-554B-F79C-7B1C-43ED97588C6A}"/>
              </a:ext>
            </a:extLst>
          </p:cNvPr>
          <p:cNvSpPr/>
          <p:nvPr/>
        </p:nvSpPr>
        <p:spPr>
          <a:xfrm>
            <a:off x="8398828" y="1728607"/>
            <a:ext cx="643664" cy="49150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κ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D96B0B9-45FA-25FC-1B3B-47B8913CD85A}"/>
              </a:ext>
            </a:extLst>
          </p:cNvPr>
          <p:cNvGrpSpPr/>
          <p:nvPr/>
        </p:nvGrpSpPr>
        <p:grpSpPr>
          <a:xfrm>
            <a:off x="2900970" y="3716211"/>
            <a:ext cx="1481459" cy="1763542"/>
            <a:chOff x="2900970" y="3716211"/>
            <a:chExt cx="1481459" cy="1763542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53786BB-D876-6E58-1C4D-0E4889FCF5D1}"/>
                </a:ext>
              </a:extLst>
            </p:cNvPr>
            <p:cNvCxnSpPr>
              <a:cxnSpLocks/>
            </p:cNvCxnSpPr>
            <p:nvPr/>
          </p:nvCxnSpPr>
          <p:spPr>
            <a:xfrm>
              <a:off x="3375100" y="4254908"/>
              <a:ext cx="1007329" cy="12148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094104F-765C-F716-2823-C853FC62B0FA}"/>
                </a:ext>
              </a:extLst>
            </p:cNvPr>
            <p:cNvCxnSpPr>
              <a:cxnSpLocks/>
            </p:cNvCxnSpPr>
            <p:nvPr/>
          </p:nvCxnSpPr>
          <p:spPr>
            <a:xfrm>
              <a:off x="3799253" y="3817024"/>
              <a:ext cx="579048" cy="16627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030FA06A-73CC-22B0-8D8F-6546A9C4FC5C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4293219" y="3716211"/>
              <a:ext cx="85082" cy="17535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2CADAD13-DF4C-E46F-9F20-76857B55FF37}"/>
                </a:ext>
              </a:extLst>
            </p:cNvPr>
            <p:cNvCxnSpPr>
              <a:cxnSpLocks/>
            </p:cNvCxnSpPr>
            <p:nvPr/>
          </p:nvCxnSpPr>
          <p:spPr>
            <a:xfrm>
              <a:off x="3027962" y="4770569"/>
              <a:ext cx="1322945" cy="6974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D1E8C8F5-6B83-41DD-B606-6D20E063E7C3}"/>
                </a:ext>
              </a:extLst>
            </p:cNvPr>
            <p:cNvCxnSpPr>
              <a:cxnSpLocks/>
            </p:cNvCxnSpPr>
            <p:nvPr/>
          </p:nvCxnSpPr>
          <p:spPr>
            <a:xfrm>
              <a:off x="2900970" y="3944754"/>
              <a:ext cx="1434790" cy="15174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B0576AA-78D5-E58A-668F-21B186B74C5D}"/>
              </a:ext>
            </a:extLst>
          </p:cNvPr>
          <p:cNvSpPr txBox="1"/>
          <p:nvPr/>
        </p:nvSpPr>
        <p:spPr>
          <a:xfrm>
            <a:off x="3690604" y="5368506"/>
            <a:ext cx="46190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8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sz="28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 speed(c)(m) &gt; </a:t>
            </a:r>
            <a:r>
              <a:rPr lang="el-GR" sz="2800" b="0" i="0" dirty="0">
                <a:solidFill>
                  <a:srgbClr val="202124"/>
                </a:solidFill>
                <a:effectLst/>
                <a:latin typeface="Google Sans"/>
              </a:rPr>
              <a:t>θ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(c)</a:t>
            </a:r>
            <a:r>
              <a:rPr lang="en-US" sz="28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sz="2800" dirty="0"/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600497C3-0FD3-AA26-9B94-9ED3335F2B7A}"/>
              </a:ext>
            </a:extLst>
          </p:cNvPr>
          <p:cNvSpPr/>
          <p:nvPr/>
        </p:nvSpPr>
        <p:spPr>
          <a:xfrm>
            <a:off x="4556721" y="5422526"/>
            <a:ext cx="3465127" cy="49150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27D637B-D21E-2FD8-9F54-1F69E088A8AE}"/>
              </a:ext>
            </a:extLst>
          </p:cNvPr>
          <p:cNvGrpSpPr/>
          <p:nvPr/>
        </p:nvGrpSpPr>
        <p:grpSpPr>
          <a:xfrm>
            <a:off x="5022838" y="4739759"/>
            <a:ext cx="1906469" cy="527543"/>
            <a:chOff x="4342615" y="4739759"/>
            <a:chExt cx="1906469" cy="527543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03CDDF6-33FE-2BF5-C0A9-8779E4018668}"/>
                </a:ext>
              </a:extLst>
            </p:cNvPr>
            <p:cNvSpPr/>
            <p:nvPr/>
          </p:nvSpPr>
          <p:spPr>
            <a:xfrm>
              <a:off x="5731036" y="4775800"/>
              <a:ext cx="518048" cy="49150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D106881-5314-F10E-F4EA-4BF08F402D75}"/>
                </a:ext>
              </a:extLst>
            </p:cNvPr>
            <p:cNvSpPr txBox="1"/>
            <p:nvPr/>
          </p:nvSpPr>
          <p:spPr>
            <a:xfrm>
              <a:off x="4342615" y="4739759"/>
              <a:ext cx="152623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l-GR" sz="2800" b="1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r>
                <a:rPr lang="en-US" sz="2800" b="1" i="0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-&gt;</a:t>
              </a:r>
              <a:r>
                <a:rPr lang="en-US" sz="2800" dirty="0">
                  <a:solidFill>
                    <a:srgbClr val="2021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977009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2831DA6-F228-57CD-C983-7192C278B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9DD6C803-1200-FB28-B4A3-92D6235E6CB4}"/>
              </a:ext>
            </a:extLst>
          </p:cNvPr>
          <p:cNvGrpSpPr/>
          <p:nvPr/>
        </p:nvGrpSpPr>
        <p:grpSpPr>
          <a:xfrm>
            <a:off x="984616" y="2220109"/>
            <a:ext cx="3832711" cy="2783510"/>
            <a:chOff x="984616" y="2220109"/>
            <a:chExt cx="3832711" cy="2783510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1FFF4C9D-474E-A1FE-60BB-3C62960B1081}"/>
                </a:ext>
              </a:extLst>
            </p:cNvPr>
            <p:cNvSpPr/>
            <p:nvPr/>
          </p:nvSpPr>
          <p:spPr>
            <a:xfrm>
              <a:off x="984616" y="2220109"/>
              <a:ext cx="3832711" cy="2783510"/>
            </a:xfrm>
            <a:custGeom>
              <a:avLst/>
              <a:gdLst>
                <a:gd name="connsiteX0" fmla="*/ 1435200 w 4746814"/>
                <a:gd name="connsiteY0" fmla="*/ 384071 h 3447378"/>
                <a:gd name="connsiteX1" fmla="*/ 2817951 w 4746814"/>
                <a:gd name="connsiteY1" fmla="*/ 172198 h 3447378"/>
                <a:gd name="connsiteX2" fmla="*/ 3498175 w 4746814"/>
                <a:gd name="connsiteY2" fmla="*/ 885876 h 3447378"/>
                <a:gd name="connsiteX3" fmla="*/ 4356819 w 4746814"/>
                <a:gd name="connsiteY3" fmla="*/ 1041993 h 3447378"/>
                <a:gd name="connsiteX4" fmla="*/ 4724809 w 4746814"/>
                <a:gd name="connsiteY4" fmla="*/ 2023300 h 3447378"/>
                <a:gd name="connsiteX5" fmla="*/ 3754653 w 4746814"/>
                <a:gd name="connsiteY5" fmla="*/ 2290930 h 3447378"/>
                <a:gd name="connsiteX6" fmla="*/ 3732351 w 4746814"/>
                <a:gd name="connsiteY6" fmla="*/ 2826188 h 3447378"/>
                <a:gd name="connsiteX7" fmla="*/ 3308604 w 4746814"/>
                <a:gd name="connsiteY7" fmla="*/ 3216481 h 3447378"/>
                <a:gd name="connsiteX8" fmla="*/ 2037365 w 4746814"/>
                <a:gd name="connsiteY8" fmla="*/ 3428354 h 3447378"/>
                <a:gd name="connsiteX9" fmla="*/ 1780887 w 4746814"/>
                <a:gd name="connsiteY9" fmla="*/ 2736978 h 3447378"/>
                <a:gd name="connsiteX10" fmla="*/ 1156419 w 4746814"/>
                <a:gd name="connsiteY10" fmla="*/ 2447047 h 3447378"/>
                <a:gd name="connsiteX11" fmla="*/ 543102 w 4746814"/>
                <a:gd name="connsiteY11" fmla="*/ 2893095 h 3447378"/>
                <a:gd name="connsiteX12" fmla="*/ 197414 w 4746814"/>
                <a:gd name="connsiteY12" fmla="*/ 2235173 h 3447378"/>
                <a:gd name="connsiteX13" fmla="*/ 375834 w 4746814"/>
                <a:gd name="connsiteY13" fmla="*/ 1343076 h 3447378"/>
                <a:gd name="connsiteX14" fmla="*/ 7843 w 4746814"/>
                <a:gd name="connsiteY14" fmla="*/ 696305 h 3447378"/>
                <a:gd name="connsiteX15" fmla="*/ 788429 w 4746814"/>
                <a:gd name="connsiteY15" fmla="*/ 4930 h 3447378"/>
                <a:gd name="connsiteX16" fmla="*/ 1435200 w 4746814"/>
                <a:gd name="connsiteY16" fmla="*/ 384071 h 344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46814" h="3447378">
                  <a:moveTo>
                    <a:pt x="1435200" y="384071"/>
                  </a:moveTo>
                  <a:cubicBezTo>
                    <a:pt x="1773454" y="411949"/>
                    <a:pt x="2474122" y="88564"/>
                    <a:pt x="2817951" y="172198"/>
                  </a:cubicBezTo>
                  <a:cubicBezTo>
                    <a:pt x="3161780" y="255832"/>
                    <a:pt x="3241697" y="740910"/>
                    <a:pt x="3498175" y="885876"/>
                  </a:cubicBezTo>
                  <a:cubicBezTo>
                    <a:pt x="3754653" y="1030842"/>
                    <a:pt x="4152380" y="852422"/>
                    <a:pt x="4356819" y="1041993"/>
                  </a:cubicBezTo>
                  <a:cubicBezTo>
                    <a:pt x="4561258" y="1231564"/>
                    <a:pt x="4825170" y="1815144"/>
                    <a:pt x="4724809" y="2023300"/>
                  </a:cubicBezTo>
                  <a:cubicBezTo>
                    <a:pt x="4624448" y="2231456"/>
                    <a:pt x="3920063" y="2157115"/>
                    <a:pt x="3754653" y="2290930"/>
                  </a:cubicBezTo>
                  <a:cubicBezTo>
                    <a:pt x="3589243" y="2424745"/>
                    <a:pt x="3806693" y="2671929"/>
                    <a:pt x="3732351" y="2826188"/>
                  </a:cubicBezTo>
                  <a:cubicBezTo>
                    <a:pt x="3658009" y="2980447"/>
                    <a:pt x="3591102" y="3116120"/>
                    <a:pt x="3308604" y="3216481"/>
                  </a:cubicBezTo>
                  <a:cubicBezTo>
                    <a:pt x="3026106" y="3316842"/>
                    <a:pt x="2291985" y="3508271"/>
                    <a:pt x="2037365" y="3428354"/>
                  </a:cubicBezTo>
                  <a:cubicBezTo>
                    <a:pt x="1782746" y="3348437"/>
                    <a:pt x="1927711" y="2900529"/>
                    <a:pt x="1780887" y="2736978"/>
                  </a:cubicBezTo>
                  <a:cubicBezTo>
                    <a:pt x="1634063" y="2573427"/>
                    <a:pt x="1362716" y="2421028"/>
                    <a:pt x="1156419" y="2447047"/>
                  </a:cubicBezTo>
                  <a:cubicBezTo>
                    <a:pt x="950122" y="2473066"/>
                    <a:pt x="702936" y="2928407"/>
                    <a:pt x="543102" y="2893095"/>
                  </a:cubicBezTo>
                  <a:cubicBezTo>
                    <a:pt x="383268" y="2857783"/>
                    <a:pt x="225292" y="2493509"/>
                    <a:pt x="197414" y="2235173"/>
                  </a:cubicBezTo>
                  <a:cubicBezTo>
                    <a:pt x="169536" y="1976837"/>
                    <a:pt x="407429" y="1599554"/>
                    <a:pt x="375834" y="1343076"/>
                  </a:cubicBezTo>
                  <a:cubicBezTo>
                    <a:pt x="344239" y="1086598"/>
                    <a:pt x="-60923" y="919329"/>
                    <a:pt x="7843" y="696305"/>
                  </a:cubicBezTo>
                  <a:cubicBezTo>
                    <a:pt x="76609" y="473281"/>
                    <a:pt x="550536" y="58827"/>
                    <a:pt x="788429" y="4930"/>
                  </a:cubicBezTo>
                  <a:cubicBezTo>
                    <a:pt x="1026322" y="-48967"/>
                    <a:pt x="1096946" y="356193"/>
                    <a:pt x="1435200" y="384071"/>
                  </a:cubicBezTo>
                  <a:close/>
                </a:path>
              </a:pathLst>
            </a:cu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E643788-DDF7-AC4B-7E08-F62D854890FE}"/>
                </a:ext>
              </a:extLst>
            </p:cNvPr>
            <p:cNvSpPr txBox="1"/>
            <p:nvPr/>
          </p:nvSpPr>
          <p:spPr>
            <a:xfrm>
              <a:off x="2029521" y="28993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CEEC744-8DC4-8D36-4B0F-0D3EFAE584FB}"/>
                </a:ext>
              </a:extLst>
            </p:cNvPr>
            <p:cNvSpPr txBox="1"/>
            <p:nvPr/>
          </p:nvSpPr>
          <p:spPr>
            <a:xfrm>
              <a:off x="1557249" y="32686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AA2E1A5-CD02-E580-AA4C-8BE65D429B2F}"/>
                </a:ext>
              </a:extLst>
            </p:cNvPr>
            <p:cNvSpPr txBox="1"/>
            <p:nvPr/>
          </p:nvSpPr>
          <p:spPr>
            <a:xfrm>
              <a:off x="1520282" y="253132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6D0F897-8809-600F-5A09-6776BBEA4786}"/>
                </a:ext>
              </a:extLst>
            </p:cNvPr>
            <p:cNvSpPr txBox="1"/>
            <p:nvPr/>
          </p:nvSpPr>
          <p:spPr>
            <a:xfrm>
              <a:off x="2613101" y="262381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04E723-B7FE-3E01-A4A6-800E423B29E4}"/>
                </a:ext>
              </a:extLst>
            </p:cNvPr>
            <p:cNvSpPr txBox="1"/>
            <p:nvPr/>
          </p:nvSpPr>
          <p:spPr>
            <a:xfrm>
              <a:off x="2639121" y="35089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AC4FDAE-A7C0-4007-F93D-CF9B93C6AC07}"/>
                </a:ext>
              </a:extLst>
            </p:cNvPr>
            <p:cNvSpPr txBox="1"/>
            <p:nvPr/>
          </p:nvSpPr>
          <p:spPr>
            <a:xfrm>
              <a:off x="4114799" y="334687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68DC1A6-2C71-AAF5-843C-499945775FB9}"/>
                </a:ext>
              </a:extLst>
            </p:cNvPr>
            <p:cNvSpPr txBox="1"/>
            <p:nvPr/>
          </p:nvSpPr>
          <p:spPr>
            <a:xfrm>
              <a:off x="1984915" y="357852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262F24-9015-9B2A-A672-0F763156F0BA}"/>
                </a:ext>
              </a:extLst>
            </p:cNvPr>
            <p:cNvSpPr txBox="1"/>
            <p:nvPr/>
          </p:nvSpPr>
          <p:spPr>
            <a:xfrm>
              <a:off x="3096321" y="396611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79D9EB1-CAF8-E20D-FED3-92F558384E78}"/>
                </a:ext>
              </a:extLst>
            </p:cNvPr>
            <p:cNvSpPr txBox="1"/>
            <p:nvPr/>
          </p:nvSpPr>
          <p:spPr>
            <a:xfrm>
              <a:off x="3196681" y="2993147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895C38F-659B-74CD-E45D-AFABA91D750A}"/>
                </a:ext>
              </a:extLst>
            </p:cNvPr>
            <p:cNvSpPr txBox="1"/>
            <p:nvPr/>
          </p:nvSpPr>
          <p:spPr>
            <a:xfrm>
              <a:off x="2722551" y="4448991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ECEFE36-56EA-2F05-7E06-89C9ABDA7A64}"/>
                </a:ext>
              </a:extLst>
            </p:cNvPr>
            <p:cNvSpPr txBox="1"/>
            <p:nvPr/>
          </p:nvSpPr>
          <p:spPr>
            <a:xfrm>
              <a:off x="3598127" y="3424095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2533F72-85C4-66EE-7B15-102EF6396D39}"/>
                </a:ext>
              </a:extLst>
            </p:cNvPr>
            <p:cNvSpPr txBox="1"/>
            <p:nvPr/>
          </p:nvSpPr>
          <p:spPr>
            <a:xfrm>
              <a:off x="1330709" y="3878249"/>
              <a:ext cx="35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EED2814-2DE9-278D-B105-30FB08758D69}"/>
              </a:ext>
            </a:extLst>
          </p:cNvPr>
          <p:cNvSpPr txBox="1"/>
          <p:nvPr/>
        </p:nvSpPr>
        <p:spPr>
          <a:xfrm>
            <a:off x="3274740" y="1428368"/>
            <a:ext cx="526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Leo’s marathon was fast.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BFF9FE-4DDD-095D-A95A-D589A665194F}"/>
              </a:ext>
            </a:extLst>
          </p:cNvPr>
          <p:cNvSpPr txBox="1"/>
          <p:nvPr/>
        </p:nvSpPr>
        <p:spPr>
          <a:xfrm>
            <a:off x="3954966" y="6430423"/>
            <a:ext cx="807720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/>
              <a:t>Barker 2002 Kennedy and McNally 2005, Kennedy 2007, Lassiter 2011; Lassiter and Goodman 2013; </a:t>
            </a:r>
            <a:r>
              <a:rPr lang="en-US" sz="1100" dirty="0" err="1"/>
              <a:t>Bernardy</a:t>
            </a:r>
            <a:r>
              <a:rPr lang="en-US" sz="1100" dirty="0"/>
              <a:t> et al. 2018, </a:t>
            </a:r>
            <a:r>
              <a:rPr lang="en-US" sz="1100" dirty="0" err="1"/>
              <a:t>i.a.</a:t>
            </a:r>
            <a:endParaRPr lang="en-US" sz="11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FB17360-AFF6-C78C-D9F1-BFEBF8D98C6A}"/>
              </a:ext>
            </a:extLst>
          </p:cNvPr>
          <p:cNvSpPr/>
          <p:nvPr/>
        </p:nvSpPr>
        <p:spPr>
          <a:xfrm>
            <a:off x="2064528" y="1728607"/>
            <a:ext cx="643664" cy="49150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κ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03E314E-C980-7777-3B0A-A70FDF0492DF}"/>
              </a:ext>
            </a:extLst>
          </p:cNvPr>
          <p:cNvGrpSpPr/>
          <p:nvPr/>
        </p:nvGrpSpPr>
        <p:grpSpPr>
          <a:xfrm>
            <a:off x="2900970" y="3716211"/>
            <a:ext cx="1481459" cy="1763542"/>
            <a:chOff x="2900970" y="3716211"/>
            <a:chExt cx="1481459" cy="1763542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E4FF5B0-F936-F5C1-AF48-D809DC35A591}"/>
                </a:ext>
              </a:extLst>
            </p:cNvPr>
            <p:cNvCxnSpPr>
              <a:cxnSpLocks/>
            </p:cNvCxnSpPr>
            <p:nvPr/>
          </p:nvCxnSpPr>
          <p:spPr>
            <a:xfrm>
              <a:off x="3375100" y="4254908"/>
              <a:ext cx="1007329" cy="12148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D54D3C3-9CE5-2CB3-0C4C-19C3445E0109}"/>
                </a:ext>
              </a:extLst>
            </p:cNvPr>
            <p:cNvCxnSpPr>
              <a:cxnSpLocks/>
            </p:cNvCxnSpPr>
            <p:nvPr/>
          </p:nvCxnSpPr>
          <p:spPr>
            <a:xfrm>
              <a:off x="3799253" y="3817024"/>
              <a:ext cx="579048" cy="16627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E8C58B6D-8DF2-188D-E4FB-1F31DCBFBE74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4293219" y="3716211"/>
              <a:ext cx="85082" cy="17535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3658FB41-FC14-BBE9-6914-6A1D2337091E}"/>
                </a:ext>
              </a:extLst>
            </p:cNvPr>
            <p:cNvCxnSpPr>
              <a:cxnSpLocks/>
            </p:cNvCxnSpPr>
            <p:nvPr/>
          </p:nvCxnSpPr>
          <p:spPr>
            <a:xfrm>
              <a:off x="3027962" y="4770569"/>
              <a:ext cx="1322945" cy="6974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A8E8374E-BB0E-EFBB-0423-D048E7BECCD3}"/>
                </a:ext>
              </a:extLst>
            </p:cNvPr>
            <p:cNvCxnSpPr>
              <a:cxnSpLocks/>
            </p:cNvCxnSpPr>
            <p:nvPr/>
          </p:nvCxnSpPr>
          <p:spPr>
            <a:xfrm>
              <a:off x="2900970" y="3944754"/>
              <a:ext cx="1434790" cy="15174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5DD8636-B8D3-BE92-C500-EBD405D29E96}"/>
              </a:ext>
            </a:extLst>
          </p:cNvPr>
          <p:cNvSpPr txBox="1"/>
          <p:nvPr/>
        </p:nvSpPr>
        <p:spPr>
          <a:xfrm>
            <a:off x="3690604" y="5368506"/>
            <a:ext cx="46190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800" i="0" dirty="0">
                <a:solidFill>
                  <a:srgbClr val="2021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sz="28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 speed(c)(m) &gt; </a:t>
            </a:r>
            <a:r>
              <a:rPr lang="el-GR" sz="2800" b="0" i="0" dirty="0">
                <a:solidFill>
                  <a:srgbClr val="202124"/>
                </a:solidFill>
                <a:effectLst/>
                <a:latin typeface="Google Sans"/>
              </a:rPr>
              <a:t>θ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(c)</a:t>
            </a:r>
            <a:r>
              <a:rPr lang="en-US" sz="28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sz="2800" dirty="0"/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FE6FB249-0D3D-CFFE-CDE6-59C555AB42D3}"/>
              </a:ext>
            </a:extLst>
          </p:cNvPr>
          <p:cNvSpPr/>
          <p:nvPr/>
        </p:nvSpPr>
        <p:spPr>
          <a:xfrm>
            <a:off x="4556721" y="5422526"/>
            <a:ext cx="3465127" cy="49150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50C4B49-D27C-D2E5-03DA-92BBE95127EE}"/>
              </a:ext>
            </a:extLst>
          </p:cNvPr>
          <p:cNvGrpSpPr/>
          <p:nvPr/>
        </p:nvGrpSpPr>
        <p:grpSpPr>
          <a:xfrm>
            <a:off x="5022838" y="4739759"/>
            <a:ext cx="1906469" cy="527543"/>
            <a:chOff x="4342615" y="4739759"/>
            <a:chExt cx="1906469" cy="527543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6A9B16F1-F9BF-A666-3DD0-0819CF73A3C1}"/>
                </a:ext>
              </a:extLst>
            </p:cNvPr>
            <p:cNvSpPr/>
            <p:nvPr/>
          </p:nvSpPr>
          <p:spPr>
            <a:xfrm>
              <a:off x="5731036" y="4775800"/>
              <a:ext cx="518048" cy="49150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7F5C12E-2191-B3AD-6898-AF11BF87270E}"/>
                </a:ext>
              </a:extLst>
            </p:cNvPr>
            <p:cNvSpPr txBox="1"/>
            <p:nvPr/>
          </p:nvSpPr>
          <p:spPr>
            <a:xfrm>
              <a:off x="4342615" y="4739759"/>
              <a:ext cx="152623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l-GR" sz="2800" b="1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κ</a:t>
              </a:r>
              <a:r>
                <a:rPr lang="en-US" sz="2800" b="1" i="0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-&gt;</a:t>
              </a:r>
              <a:r>
                <a:rPr lang="en-US" sz="2800" dirty="0">
                  <a:solidFill>
                    <a:srgbClr val="2021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endParaRPr lang="en-US" sz="280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D1F0450-2DB9-4C93-D12D-AFAC9BE66C7D}"/>
              </a:ext>
            </a:extLst>
          </p:cNvPr>
          <p:cNvSpPr txBox="1"/>
          <p:nvPr/>
        </p:nvSpPr>
        <p:spPr>
          <a:xfrm>
            <a:off x="9151783" y="3177813"/>
            <a:ext cx="1099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elvetica" pitchFamily="2" charset="0"/>
              </a:rPr>
              <a:t>.546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CB4E957-AFF0-4732-E110-CABA0F7014C9}"/>
              </a:ext>
            </a:extLst>
          </p:cNvPr>
          <p:cNvGrpSpPr/>
          <p:nvPr/>
        </p:nvGrpSpPr>
        <p:grpSpPr>
          <a:xfrm>
            <a:off x="8235797" y="3817025"/>
            <a:ext cx="3692215" cy="1836644"/>
            <a:chOff x="8235797" y="3817025"/>
            <a:chExt cx="3692215" cy="183664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9A5C5BC-71A5-ADFC-21BC-AD083DDE0DAC}"/>
                </a:ext>
              </a:extLst>
            </p:cNvPr>
            <p:cNvSpPr txBox="1"/>
            <p:nvPr/>
          </p:nvSpPr>
          <p:spPr>
            <a:xfrm>
              <a:off x="8767541" y="4862313"/>
              <a:ext cx="31604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prob(_ &gt;&gt;= _)</a:t>
              </a: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0DC5EBD0-F5D1-7510-2E9F-504BD1776F4A}"/>
                </a:ext>
              </a:extLst>
            </p:cNvPr>
            <p:cNvSpPr/>
            <p:nvPr/>
          </p:nvSpPr>
          <p:spPr>
            <a:xfrm>
              <a:off x="8235797" y="3817025"/>
              <a:ext cx="1465764" cy="1836644"/>
            </a:xfrm>
            <a:custGeom>
              <a:avLst/>
              <a:gdLst>
                <a:gd name="connsiteX0" fmla="*/ 0 w 1483112"/>
                <a:gd name="connsiteY0" fmla="*/ 702527 h 702527"/>
                <a:gd name="connsiteX1" fmla="*/ 1059366 w 1483112"/>
                <a:gd name="connsiteY1" fmla="*/ 390293 h 702527"/>
                <a:gd name="connsiteX2" fmla="*/ 1483112 w 1483112"/>
                <a:gd name="connsiteY2" fmla="*/ 0 h 702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83112" h="702527">
                  <a:moveTo>
                    <a:pt x="0" y="702527"/>
                  </a:moveTo>
                  <a:cubicBezTo>
                    <a:pt x="406090" y="604954"/>
                    <a:pt x="812181" y="507381"/>
                    <a:pt x="1059366" y="390293"/>
                  </a:cubicBezTo>
                  <a:cubicBezTo>
                    <a:pt x="1306551" y="273205"/>
                    <a:pt x="1394831" y="136602"/>
                    <a:pt x="1483112" y="0"/>
                  </a:cubicBezTo>
                </a:path>
              </a:pathLst>
            </a:custGeom>
            <a:noFill/>
            <a:ln w="76200">
              <a:prstDash val="dash"/>
              <a:headEnd type="none" w="med" len="med"/>
              <a:tailEnd type="triangl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483112"/>
                        <a:gd name="connsiteY0" fmla="*/ 702527 h 702527"/>
                        <a:gd name="connsiteX1" fmla="*/ 1059366 w 1483112"/>
                        <a:gd name="connsiteY1" fmla="*/ 390293 h 702527"/>
                        <a:gd name="connsiteX2" fmla="*/ 1483112 w 1483112"/>
                        <a:gd name="connsiteY2" fmla="*/ 0 h 7025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483112" h="702527" extrusionOk="0">
                          <a:moveTo>
                            <a:pt x="0" y="702527"/>
                          </a:moveTo>
                          <a:cubicBezTo>
                            <a:pt x="395339" y="598323"/>
                            <a:pt x="778096" y="520174"/>
                            <a:pt x="1059366" y="390293"/>
                          </a:cubicBezTo>
                          <a:cubicBezTo>
                            <a:pt x="1343973" y="281083"/>
                            <a:pt x="1387751" y="136827"/>
                            <a:pt x="1483112" y="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5E8DBAC6-912C-90C4-4A73-8EE4F9280EF8}"/>
              </a:ext>
            </a:extLst>
          </p:cNvPr>
          <p:cNvSpPr/>
          <p:nvPr/>
        </p:nvSpPr>
        <p:spPr>
          <a:xfrm>
            <a:off x="9379728" y="1728607"/>
            <a:ext cx="643664" cy="491502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2021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9B37B37-3CA3-8FDC-0728-4D01A2E6E798}"/>
              </a:ext>
            </a:extLst>
          </p:cNvPr>
          <p:cNvCxnSpPr>
            <a:stCxn id="2" idx="4"/>
          </p:cNvCxnSpPr>
          <p:nvPr/>
        </p:nvCxnSpPr>
        <p:spPr>
          <a:xfrm>
            <a:off x="4799560" y="3853778"/>
            <a:ext cx="5451778" cy="116777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A4CBF6C-F0A1-B8F2-FD5E-F052DAD86E34}"/>
              </a:ext>
            </a:extLst>
          </p:cNvPr>
          <p:cNvCxnSpPr>
            <a:cxnSpLocks/>
            <a:stCxn id="64" idx="3"/>
          </p:cNvCxnSpPr>
          <p:nvPr/>
        </p:nvCxnSpPr>
        <p:spPr>
          <a:xfrm flipV="1">
            <a:off x="8021848" y="5210883"/>
            <a:ext cx="2960096" cy="45739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3093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EF79C-6F99-5C69-0F22-CCF0EAEF9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1C67E36-1159-250B-9C67-7F6B5B6A5A8F}"/>
              </a:ext>
            </a:extLst>
          </p:cNvPr>
          <p:cNvGrpSpPr/>
          <p:nvPr/>
        </p:nvGrpSpPr>
        <p:grpSpPr>
          <a:xfrm>
            <a:off x="1447800" y="1597731"/>
            <a:ext cx="9455552" cy="1538882"/>
            <a:chOff x="1447800" y="973017"/>
            <a:chExt cx="9455552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C74EF55-CE62-8932-543E-F194B069F246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Challenge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5E20BCD-1357-06DC-EFE9-08F8A12B2DB8}"/>
                </a:ext>
              </a:extLst>
            </p:cNvPr>
            <p:cNvSpPr txBox="1"/>
            <p:nvPr/>
          </p:nvSpPr>
          <p:spPr>
            <a:xfrm>
              <a:off x="1447800" y="1557792"/>
              <a:ext cx="9455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We can “read” uncertainty off a context, but we have no way to “write” uncertainty to a context.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53914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F768C-61D5-FAC8-EEBC-6CF28D7A8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52A3841-1B08-D2A9-A725-AAC6839B9E54}"/>
              </a:ext>
            </a:extLst>
          </p:cNvPr>
          <p:cNvSpPr txBox="1"/>
          <p:nvPr/>
        </p:nvSpPr>
        <p:spPr>
          <a:xfrm>
            <a:off x="1625600" y="1486463"/>
            <a:ext cx="8940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elvetica" pitchFamily="2" charset="0"/>
              </a:rPr>
              <a:t>Whenever anyone laughed, the magician scowled and their assistant smirked.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42B334-167A-EB80-9A72-83EF273A3781}"/>
              </a:ext>
            </a:extLst>
          </p:cNvPr>
          <p:cNvSpPr txBox="1"/>
          <p:nvPr/>
        </p:nvSpPr>
        <p:spPr>
          <a:xfrm>
            <a:off x="1625600" y="2563681"/>
            <a:ext cx="6174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elvetica" pitchFamily="2" charset="0"/>
              </a:rPr>
              <a:t>They were secretly pleased.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CC8F1D-2286-4EE1-D337-4AA44AEB8A72}"/>
              </a:ext>
            </a:extLst>
          </p:cNvPr>
          <p:cNvSpPr/>
          <p:nvPr/>
        </p:nvSpPr>
        <p:spPr>
          <a:xfrm>
            <a:off x="1625600" y="3625868"/>
            <a:ext cx="107141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1C4D84-5C9D-717E-FB37-2720DFD93AED}"/>
              </a:ext>
            </a:extLst>
          </p:cNvPr>
          <p:cNvSpPr/>
          <p:nvPr/>
        </p:nvSpPr>
        <p:spPr>
          <a:xfrm>
            <a:off x="1625600" y="3625868"/>
            <a:ext cx="107141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6EBF67-0D43-9533-4094-0662D7E57144}"/>
              </a:ext>
            </a:extLst>
          </p:cNvPr>
          <p:cNvSpPr/>
          <p:nvPr/>
        </p:nvSpPr>
        <p:spPr>
          <a:xfrm>
            <a:off x="3641597" y="2922160"/>
            <a:ext cx="1382984" cy="488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B3CB8F-A331-0A58-FC30-95EFE0815631}"/>
              </a:ext>
            </a:extLst>
          </p:cNvPr>
          <p:cNvSpPr/>
          <p:nvPr/>
        </p:nvSpPr>
        <p:spPr>
          <a:xfrm>
            <a:off x="6724072" y="2922179"/>
            <a:ext cx="2410692" cy="488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8497464-C95A-0BFB-1025-3C1EC9A9CB45}"/>
              </a:ext>
            </a:extLst>
          </p:cNvPr>
          <p:cNvSpPr txBox="1"/>
          <p:nvPr/>
        </p:nvSpPr>
        <p:spPr>
          <a:xfrm>
            <a:off x="1625600" y="3625868"/>
            <a:ext cx="6174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13A6A"/>
                </a:solidFill>
                <a:latin typeface="Helvetica" pitchFamily="2" charset="0"/>
              </a:rPr>
              <a:t>Who was secretly pleased?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81C4169-C1A8-EC0C-519C-C50E0C81A523}"/>
              </a:ext>
            </a:extLst>
          </p:cNvPr>
          <p:cNvSpPr txBox="1"/>
          <p:nvPr/>
        </p:nvSpPr>
        <p:spPr>
          <a:xfrm>
            <a:off x="1625600" y="4182915"/>
            <a:ext cx="6174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The magician.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1B4FB7F-F823-FB85-8640-FABF79230B22}"/>
              </a:ext>
            </a:extLst>
          </p:cNvPr>
          <p:cNvSpPr txBox="1"/>
          <p:nvPr/>
        </p:nvSpPr>
        <p:spPr>
          <a:xfrm>
            <a:off x="1625600" y="4737408"/>
            <a:ext cx="6174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Their assistant.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7CB29E4-E5CD-BEB1-E095-386554487809}"/>
              </a:ext>
            </a:extLst>
          </p:cNvPr>
          <p:cNvSpPr txBox="1"/>
          <p:nvPr/>
        </p:nvSpPr>
        <p:spPr>
          <a:xfrm>
            <a:off x="1625600" y="5322183"/>
            <a:ext cx="6174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The magician and their assistant.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5B20837-05F1-26D1-8255-D5ACF639C58E}"/>
              </a:ext>
            </a:extLst>
          </p:cNvPr>
          <p:cNvSpPr txBox="1"/>
          <p:nvPr/>
        </p:nvSpPr>
        <p:spPr>
          <a:xfrm>
            <a:off x="1625600" y="5876676"/>
            <a:ext cx="6174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trike="sngStrike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The laugher(s).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760A61B-0A4B-351F-2E5E-0CD8BA763E33}"/>
              </a:ext>
            </a:extLst>
          </p:cNvPr>
          <p:cNvGrpSpPr/>
          <p:nvPr/>
        </p:nvGrpSpPr>
        <p:grpSpPr>
          <a:xfrm>
            <a:off x="1625600" y="4182915"/>
            <a:ext cx="6174830" cy="1724043"/>
            <a:chOff x="1625600" y="4182915"/>
            <a:chExt cx="6174830" cy="172404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8873FC6-7E0E-CB1A-FEC7-85C8FBE7B240}"/>
                </a:ext>
              </a:extLst>
            </p:cNvPr>
            <p:cNvSpPr txBox="1"/>
            <p:nvPr/>
          </p:nvSpPr>
          <p:spPr>
            <a:xfrm>
              <a:off x="1625600" y="4736986"/>
              <a:ext cx="4054764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Their assistant.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8BE9A7E-862F-9AA5-E873-DF5FC3B2B2D6}"/>
                </a:ext>
              </a:extLst>
            </p:cNvPr>
            <p:cNvSpPr txBox="1"/>
            <p:nvPr/>
          </p:nvSpPr>
          <p:spPr>
            <a:xfrm>
              <a:off x="1625600" y="4182915"/>
              <a:ext cx="617483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Helvetica" pitchFamily="2" charset="0"/>
                </a:rPr>
                <a:t>The magician.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D60FDDD-76DF-B65C-8F41-C7FEE712D356}"/>
                </a:ext>
              </a:extLst>
            </p:cNvPr>
            <p:cNvSpPr txBox="1"/>
            <p:nvPr/>
          </p:nvSpPr>
          <p:spPr>
            <a:xfrm>
              <a:off x="1625600" y="5322183"/>
              <a:ext cx="617483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Helvetica" pitchFamily="2" charset="0"/>
                </a:rPr>
                <a:t>The magician and their assistant.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669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96CE0-0BEE-8511-0D50-708CAB587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9703F80-EB0F-5D0A-257E-980EBE1DED76}"/>
              </a:ext>
            </a:extLst>
          </p:cNvPr>
          <p:cNvGrpSpPr/>
          <p:nvPr/>
        </p:nvGrpSpPr>
        <p:grpSpPr>
          <a:xfrm>
            <a:off x="1447800" y="1597731"/>
            <a:ext cx="9296400" cy="1969770"/>
            <a:chOff x="1447800" y="973017"/>
            <a:chExt cx="9296400" cy="196977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C56F9BD-9E53-2D97-BE1B-70130B5D217D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Challenge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3991F2C-F07C-6C6B-C665-F562A14A95B5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Dynamic semantic frameworks don’t generally provide an apparatus for characterizing uncertainty about what we can mean in using linguistic expressions.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91907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297F7-A4A2-9F28-5402-09845B45C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C8E6F81-D2FA-B990-FFF6-EAC88684019C}"/>
              </a:ext>
            </a:extLst>
          </p:cNvPr>
          <p:cNvGrpSpPr/>
          <p:nvPr/>
        </p:nvGrpSpPr>
        <p:grpSpPr>
          <a:xfrm>
            <a:off x="1447800" y="1597731"/>
            <a:ext cx="9455552" cy="1538882"/>
            <a:chOff x="1447800" y="973017"/>
            <a:chExt cx="9455552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678BBCF-92AD-0A14-0AEC-F1EA99E1991D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Challenge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4E078E2-565C-034D-DC2B-25B0832A3F7D}"/>
                </a:ext>
              </a:extLst>
            </p:cNvPr>
            <p:cNvSpPr txBox="1"/>
            <p:nvPr/>
          </p:nvSpPr>
          <p:spPr>
            <a:xfrm>
              <a:off x="1447800" y="1557792"/>
              <a:ext cx="9455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We can “read” uncertainty off a context, but we have no way to “write” uncertainty to a context.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93162F3-D386-8439-C1F9-F19E911C2B63}"/>
              </a:ext>
            </a:extLst>
          </p:cNvPr>
          <p:cNvGrpSpPr/>
          <p:nvPr/>
        </p:nvGrpSpPr>
        <p:grpSpPr>
          <a:xfrm>
            <a:off x="1447800" y="3721387"/>
            <a:ext cx="9455552" cy="1538882"/>
            <a:chOff x="1447800" y="2727343"/>
            <a:chExt cx="9455552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8C3796E-E0E0-5A53-44DE-E924DF1ECD12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Idea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4BF30C1-0C42-4D98-C1FA-235FB07EBFDE}"/>
                </a:ext>
              </a:extLst>
            </p:cNvPr>
            <p:cNvSpPr txBox="1"/>
            <p:nvPr/>
          </p:nvSpPr>
          <p:spPr>
            <a:xfrm>
              <a:off x="1447800" y="3312118"/>
              <a:ext cx="9455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Compose probability monad with state monad, which is possible because they are monads!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044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A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B85E32-A616-C5D6-0D60-5D0A121CF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88DD1-5A48-D19C-4487-D207B8453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13401"/>
            <a:ext cx="6442253" cy="2849074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Modularity</a:t>
            </a:r>
          </a:p>
        </p:txBody>
      </p:sp>
      <p:pic>
        <p:nvPicPr>
          <p:cNvPr id="3" name="Graphic 5">
            <a:extLst>
              <a:ext uri="{FF2B5EF4-FFF2-40B4-BE49-F238E27FC236}">
                <a16:creationId xmlns:a16="http://schemas.microsoft.com/office/drawing/2014/main" id="{23CC90C0-10E2-1360-3203-6CEA733BC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7493" y="2746112"/>
            <a:ext cx="3927315" cy="503324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261A5EE-9D07-A6C7-A51F-CF41FAEF90BB}"/>
              </a:ext>
            </a:extLst>
          </p:cNvPr>
          <p:cNvSpPr txBox="1">
            <a:spLocks/>
          </p:cNvSpPr>
          <p:nvPr/>
        </p:nvSpPr>
        <p:spPr>
          <a:xfrm>
            <a:off x="831850" y="4297388"/>
            <a:ext cx="6442253" cy="8472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Composing monads</a:t>
            </a:r>
          </a:p>
        </p:txBody>
      </p:sp>
    </p:spTree>
    <p:extLst>
      <p:ext uri="{BB962C8B-B14F-4D97-AF65-F5344CB8AC3E}">
        <p14:creationId xmlns:p14="http://schemas.microsoft.com/office/powerpoint/2010/main" val="20421787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28F551-A16C-C461-513A-C4680ECD3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C5420C2-7D79-5E99-79C0-A1DCC2281FE7}"/>
              </a:ext>
            </a:extLst>
          </p:cNvPr>
          <p:cNvGrpSpPr/>
          <p:nvPr/>
        </p:nvGrpSpPr>
        <p:grpSpPr>
          <a:xfrm>
            <a:off x="1447799" y="1597731"/>
            <a:ext cx="9548149" cy="1538882"/>
            <a:chOff x="1447799" y="973017"/>
            <a:chExt cx="9548149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30F2FA2-E51F-46AF-4256-B47BB020B3B2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Observation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CE5E924-38E6-6C4F-526D-2CC3C62D2A2A}"/>
                </a:ext>
              </a:extLst>
            </p:cNvPr>
            <p:cNvSpPr txBox="1"/>
            <p:nvPr/>
          </p:nvSpPr>
          <p:spPr>
            <a:xfrm>
              <a:off x="1447799" y="1557792"/>
              <a:ext cx="954814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The probability monad doesn’t care what kinds of values it returns. They could be monadic for all it knows.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51933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309D6-3A3D-ADD8-F8CE-B7352FCC4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B1CD3FE-AA87-E820-D208-D58345138014}"/>
              </a:ext>
            </a:extLst>
          </p:cNvPr>
          <p:cNvGrpSpPr/>
          <p:nvPr/>
        </p:nvGrpSpPr>
        <p:grpSpPr>
          <a:xfrm>
            <a:off x="2913709" y="2586538"/>
            <a:ext cx="7599774" cy="584775"/>
            <a:chOff x="2356493" y="2202585"/>
            <a:chExt cx="7599774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9A3EE08-2DF4-55F7-1B92-B80B19334EE6}"/>
                </a:ext>
              </a:extLst>
            </p:cNvPr>
            <p:cNvSpPr txBox="1"/>
            <p:nvPr/>
          </p:nvSpPr>
          <p:spPr>
            <a:xfrm>
              <a:off x="2356493" y="2202585"/>
              <a:ext cx="759977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 (&gt;&gt;=) : a</a:t>
              </a:r>
              <a:r>
                <a:rPr lang="en-US" sz="3200" dirty="0">
                  <a:latin typeface="Helvetica" pitchFamily="2" charset="0"/>
                </a:rPr>
                <a:t>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</a:rPr>
                <a:t> (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a</a:t>
              </a:r>
              <a:r>
                <a:rPr lang="en-US" sz="3200" dirty="0">
                  <a:latin typeface="Helvetica" pitchFamily="2" charset="0"/>
                </a:rPr>
                <a:t>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</a:rPr>
                <a:t> 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b</a:t>
              </a:r>
              <a:r>
                <a:rPr lang="en-US" sz="3200" dirty="0">
                  <a:latin typeface="Helvetica" pitchFamily="2" charset="0"/>
                  <a:cs typeface="Consolas" panose="020B0609020204030204" pitchFamily="49" charset="0"/>
                </a:rPr>
                <a:t> </a:t>
              </a:r>
              <a:r>
                <a:rPr lang="en-US" sz="3200" dirty="0">
                  <a:latin typeface="Helvetica" pitchFamily="2" charset="0"/>
                </a:rPr>
                <a:t>)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</a:rPr>
                <a:t> </a:t>
              </a:r>
              <a:r>
                <a:rPr lang="en-US" sz="3200" b="1" dirty="0">
                  <a:latin typeface="Helvetica" pitchFamily="2" charset="0"/>
                </a:rPr>
                <a:t>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b</a:t>
              </a:r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11AFE46E-613E-48DB-41F8-8AB46F0F975F}"/>
                </a:ext>
              </a:extLst>
            </p:cNvPr>
            <p:cNvSpPr/>
            <p:nvPr/>
          </p:nvSpPr>
          <p:spPr>
            <a:xfrm>
              <a:off x="4391673" y="2311378"/>
              <a:ext cx="371451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8296D08-2963-5C03-0757-E876A3D3705F}"/>
                </a:ext>
              </a:extLst>
            </p:cNvPr>
            <p:cNvSpPr/>
            <p:nvPr/>
          </p:nvSpPr>
          <p:spPr>
            <a:xfrm>
              <a:off x="6412479" y="2267055"/>
              <a:ext cx="383186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5E874352-7FB0-8278-AB5D-28517E6592C7}"/>
                </a:ext>
              </a:extLst>
            </p:cNvPr>
            <p:cNvSpPr/>
            <p:nvPr/>
          </p:nvSpPr>
          <p:spPr>
            <a:xfrm>
              <a:off x="7658009" y="2267055"/>
              <a:ext cx="383186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6FFB399-AD29-B9F2-0FEA-FD726BCAEAF3}"/>
              </a:ext>
            </a:extLst>
          </p:cNvPr>
          <p:cNvGrpSpPr/>
          <p:nvPr/>
        </p:nvGrpSpPr>
        <p:grpSpPr>
          <a:xfrm>
            <a:off x="1010878" y="3344464"/>
            <a:ext cx="10444175" cy="616019"/>
            <a:chOff x="1009201" y="2557490"/>
            <a:chExt cx="10444175" cy="61601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DD44297-51E6-49BB-E164-83A968417BB9}"/>
                </a:ext>
              </a:extLst>
            </p:cNvPr>
            <p:cNvSpPr txBox="1"/>
            <p:nvPr/>
          </p:nvSpPr>
          <p:spPr>
            <a:xfrm>
              <a:off x="1009201" y="2557490"/>
              <a:ext cx="1044417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[[A B]] := [[A]] &gt;&gt;= </a:t>
              </a:r>
              <a:r>
                <a:rPr lang="el-GR" sz="32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n-US" sz="32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x [[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B]] &gt;&gt;= </a:t>
              </a:r>
              <a:r>
                <a:rPr lang="el-GR" sz="32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n-US" sz="3200" dirty="0">
                  <a:solidFill>
                    <a:srgbClr val="2021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y Appl x y</a:t>
              </a:r>
              <a:endParaRPr lang="en-US" sz="3200" dirty="0"/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E040235B-5088-83D8-5E8B-C4F698D2BBCF}"/>
                </a:ext>
              </a:extLst>
            </p:cNvPr>
            <p:cNvSpPr/>
            <p:nvPr/>
          </p:nvSpPr>
          <p:spPr>
            <a:xfrm>
              <a:off x="9279631" y="2588734"/>
              <a:ext cx="2051984" cy="584775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F10CAC1-9AA9-2F35-6759-0C3B8F31553C}"/>
              </a:ext>
            </a:extLst>
          </p:cNvPr>
          <p:cNvGrpSpPr/>
          <p:nvPr/>
        </p:nvGrpSpPr>
        <p:grpSpPr>
          <a:xfrm>
            <a:off x="5127585" y="2035575"/>
            <a:ext cx="3279493" cy="730773"/>
            <a:chOff x="5127585" y="2035575"/>
            <a:chExt cx="3279493" cy="730773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535F866-535B-5408-B6FB-A5781CDD9F61}"/>
                </a:ext>
              </a:extLst>
            </p:cNvPr>
            <p:cNvCxnSpPr/>
            <p:nvPr/>
          </p:nvCxnSpPr>
          <p:spPr>
            <a:xfrm>
              <a:off x="5127585" y="2083442"/>
              <a:ext cx="0" cy="682906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9E7C567-8EF5-34F8-F686-887C080F2855}"/>
                </a:ext>
              </a:extLst>
            </p:cNvPr>
            <p:cNvCxnSpPr/>
            <p:nvPr/>
          </p:nvCxnSpPr>
          <p:spPr>
            <a:xfrm>
              <a:off x="7178233" y="2035575"/>
              <a:ext cx="0" cy="682906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277A5D6-23BC-8897-5D84-A5C71CAF4235}"/>
                </a:ext>
              </a:extLst>
            </p:cNvPr>
            <p:cNvCxnSpPr/>
            <p:nvPr/>
          </p:nvCxnSpPr>
          <p:spPr>
            <a:xfrm>
              <a:off x="8407078" y="2035575"/>
              <a:ext cx="0" cy="682906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A6F7EC-4145-EDB8-F11F-97ACD8C5C242}"/>
              </a:ext>
            </a:extLst>
          </p:cNvPr>
          <p:cNvGrpSpPr/>
          <p:nvPr/>
        </p:nvGrpSpPr>
        <p:grpSpPr>
          <a:xfrm>
            <a:off x="10596362" y="2762387"/>
            <a:ext cx="464916" cy="686867"/>
            <a:chOff x="7317129" y="2199893"/>
            <a:chExt cx="464916" cy="686867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F892808-C264-3638-2471-9BF06151F9E6}"/>
                </a:ext>
              </a:extLst>
            </p:cNvPr>
            <p:cNvCxnSpPr/>
            <p:nvPr/>
          </p:nvCxnSpPr>
          <p:spPr>
            <a:xfrm>
              <a:off x="7317129" y="2203854"/>
              <a:ext cx="0" cy="682906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ED3D3BD-C22E-0D3F-2C0E-1D0D47797C31}"/>
                </a:ext>
              </a:extLst>
            </p:cNvPr>
            <p:cNvCxnSpPr/>
            <p:nvPr/>
          </p:nvCxnSpPr>
          <p:spPr>
            <a:xfrm>
              <a:off x="7782045" y="2199893"/>
              <a:ext cx="0" cy="682906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534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02EA0-DDF4-F236-473E-882F49538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42711FD-7BBC-27C2-866A-FB6EA69371EA}"/>
              </a:ext>
            </a:extLst>
          </p:cNvPr>
          <p:cNvGrpSpPr/>
          <p:nvPr/>
        </p:nvGrpSpPr>
        <p:grpSpPr>
          <a:xfrm>
            <a:off x="1447799" y="1597731"/>
            <a:ext cx="9548149" cy="1538882"/>
            <a:chOff x="1447799" y="973017"/>
            <a:chExt cx="9548149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839AF19-6AF9-E1A0-A40B-A001989D4F31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Observation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5EA69DE-4ED8-99A6-9C7C-0A680AA87E35}"/>
                </a:ext>
              </a:extLst>
            </p:cNvPr>
            <p:cNvSpPr txBox="1"/>
            <p:nvPr/>
          </p:nvSpPr>
          <p:spPr>
            <a:xfrm>
              <a:off x="1447799" y="1557792"/>
              <a:ext cx="954814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The probability monad doesn’t care what kinds of values it returns. They could be monadic for all it knows.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2E2D6EF-5D47-2F2D-5369-91D0275F97C6}"/>
              </a:ext>
            </a:extLst>
          </p:cNvPr>
          <p:cNvGrpSpPr/>
          <p:nvPr/>
        </p:nvGrpSpPr>
        <p:grpSpPr>
          <a:xfrm>
            <a:off x="1447800" y="3721387"/>
            <a:ext cx="9455552" cy="1538882"/>
            <a:chOff x="1447800" y="2727343"/>
            <a:chExt cx="9455552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AF15D53-C56A-8806-C547-B2AD633BA80C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Idea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EF14EE9-C3C1-4F80-E7C6-CEC5BEC4391C}"/>
                </a:ext>
              </a:extLst>
            </p:cNvPr>
            <p:cNvSpPr txBox="1"/>
            <p:nvPr/>
          </p:nvSpPr>
          <p:spPr>
            <a:xfrm>
              <a:off x="1447800" y="3312118"/>
              <a:ext cx="9455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Allow state monad to work on the “inner” layer and the probability monad to work on the “outer” layer.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16832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832BA-4FB3-0E7E-B76B-73BEAA26A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7144E80-4794-7A54-E62D-C149FAB000AD}"/>
              </a:ext>
            </a:extLst>
          </p:cNvPr>
          <p:cNvGrpSpPr/>
          <p:nvPr/>
        </p:nvGrpSpPr>
        <p:grpSpPr>
          <a:xfrm>
            <a:off x="2913709" y="1660563"/>
            <a:ext cx="7599774" cy="584775"/>
            <a:chOff x="2356493" y="2202585"/>
            <a:chExt cx="7599774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F55EAB6-7A48-D2F3-0FBB-634830429E1D}"/>
                </a:ext>
              </a:extLst>
            </p:cNvPr>
            <p:cNvSpPr txBox="1"/>
            <p:nvPr/>
          </p:nvSpPr>
          <p:spPr>
            <a:xfrm>
              <a:off x="2356493" y="2202585"/>
              <a:ext cx="759977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 (</a:t>
              </a:r>
              <a:r>
                <a:rPr lang="en-US" sz="32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&gt;&gt;=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) : a</a:t>
              </a:r>
              <a:r>
                <a:rPr lang="en-US" sz="3200" dirty="0">
                  <a:latin typeface="Helvetica" pitchFamily="2" charset="0"/>
                </a:rPr>
                <a:t>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</a:rPr>
                <a:t> (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a</a:t>
              </a:r>
              <a:r>
                <a:rPr lang="en-US" sz="3200" dirty="0">
                  <a:latin typeface="Helvetica" pitchFamily="2" charset="0"/>
                </a:rPr>
                <a:t>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</a:rPr>
                <a:t> 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b</a:t>
              </a:r>
              <a:r>
                <a:rPr lang="en-US" sz="3200" dirty="0">
                  <a:latin typeface="Helvetica" pitchFamily="2" charset="0"/>
                  <a:cs typeface="Consolas" panose="020B0609020204030204" pitchFamily="49" charset="0"/>
                </a:rPr>
                <a:t> </a:t>
              </a:r>
              <a:r>
                <a:rPr lang="en-US" sz="3200" dirty="0">
                  <a:latin typeface="Helvetica" pitchFamily="2" charset="0"/>
                </a:rPr>
                <a:t>)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-&gt;</a:t>
              </a:r>
              <a:r>
                <a:rPr lang="en-US" sz="3200" dirty="0">
                  <a:latin typeface="Helvetica" pitchFamily="2" charset="0"/>
                </a:rPr>
                <a:t> </a:t>
              </a:r>
              <a:r>
                <a:rPr lang="en-US" sz="3200" b="1" dirty="0">
                  <a:latin typeface="Helvetica" pitchFamily="2" charset="0"/>
                </a:rPr>
                <a:t> 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b</a:t>
              </a:r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226171D2-9647-6505-5C1D-EC026244AA43}"/>
                </a:ext>
              </a:extLst>
            </p:cNvPr>
            <p:cNvSpPr/>
            <p:nvPr/>
          </p:nvSpPr>
          <p:spPr>
            <a:xfrm>
              <a:off x="4391673" y="2311378"/>
              <a:ext cx="371451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3EE21B0A-E217-0C9D-B5C0-31480B5150A4}"/>
                </a:ext>
              </a:extLst>
            </p:cNvPr>
            <p:cNvSpPr/>
            <p:nvPr/>
          </p:nvSpPr>
          <p:spPr>
            <a:xfrm>
              <a:off x="6412479" y="2267055"/>
              <a:ext cx="383186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06CC3301-C0BE-0D00-46C3-21B7B65B06D5}"/>
                </a:ext>
              </a:extLst>
            </p:cNvPr>
            <p:cNvSpPr/>
            <p:nvPr/>
          </p:nvSpPr>
          <p:spPr>
            <a:xfrm>
              <a:off x="7658009" y="2267055"/>
              <a:ext cx="383186" cy="452832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7CD2F12-8BDD-226F-A02D-A4FE8A2E1FC8}"/>
              </a:ext>
            </a:extLst>
          </p:cNvPr>
          <p:cNvGrpSpPr/>
          <p:nvPr/>
        </p:nvGrpSpPr>
        <p:grpSpPr>
          <a:xfrm>
            <a:off x="1010878" y="2418489"/>
            <a:ext cx="10444175" cy="616019"/>
            <a:chOff x="1009201" y="2557490"/>
            <a:chExt cx="10444175" cy="61601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AB040F-A49B-C1D0-0AB2-BB5415A62D13}"/>
                </a:ext>
              </a:extLst>
            </p:cNvPr>
            <p:cNvSpPr txBox="1"/>
            <p:nvPr/>
          </p:nvSpPr>
          <p:spPr>
            <a:xfrm>
              <a:off x="1009201" y="2557490"/>
              <a:ext cx="1044417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[[A B]] := [[A]] </a:t>
              </a:r>
              <a:r>
                <a:rPr lang="en-US" sz="32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&gt;&gt;=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l-GR" sz="32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n-US" sz="32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x [[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B]] </a:t>
              </a:r>
              <a:r>
                <a:rPr lang="en-US" sz="3200" dirty="0">
                  <a:solidFill>
                    <a:schemeClr val="accent2">
                      <a:lumMod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&gt;&gt;=</a:t>
              </a:r>
              <a:r>
                <a:rPr lang="en-US" sz="32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l-GR" sz="3200" i="0" dirty="0">
                  <a:solidFill>
                    <a:srgbClr val="2021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n-US" sz="3200" dirty="0">
                  <a:solidFill>
                    <a:srgbClr val="2021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y </a:t>
              </a:r>
              <a:r>
                <a:rPr lang="en-US" sz="3200" dirty="0" err="1">
                  <a:solidFill>
                    <a:srgbClr val="2021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</a:t>
              </a:r>
              <a:r>
                <a:rPr lang="en-US" sz="3200" baseline="-25000" dirty="0" err="1">
                  <a:solidFill>
                    <a:srgbClr val="202122"/>
                  </a:solidFill>
                  <a:latin typeface="Helvetica" pitchFamily="2" charset="0"/>
                  <a:cs typeface="Consolas" panose="020B0609020204030204" pitchFamily="49" charset="0"/>
                </a:rPr>
                <a:t>state</a:t>
              </a:r>
              <a:r>
                <a:rPr lang="en-US" sz="3200" dirty="0">
                  <a:solidFill>
                    <a:srgbClr val="2021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x y</a:t>
              </a:r>
              <a:endParaRPr lang="en-US" sz="3200" dirty="0"/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C457B754-368D-BD3E-BFA3-69EBD89845C0}"/>
                </a:ext>
              </a:extLst>
            </p:cNvPr>
            <p:cNvSpPr/>
            <p:nvPr/>
          </p:nvSpPr>
          <p:spPr>
            <a:xfrm>
              <a:off x="9279631" y="2588734"/>
              <a:ext cx="2051984" cy="584775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A496F0E-AB56-9713-6D18-54DC1047937E}"/>
              </a:ext>
            </a:extLst>
          </p:cNvPr>
          <p:cNvSpPr txBox="1"/>
          <p:nvPr/>
        </p:nvSpPr>
        <p:spPr>
          <a:xfrm>
            <a:off x="1010900" y="973384"/>
            <a:ext cx="929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elvetica" pitchFamily="2" charset="0"/>
              </a:rPr>
              <a:t>Probability Monad</a:t>
            </a:r>
            <a:endParaRPr lang="en-US" sz="1100" b="1" dirty="0">
              <a:latin typeface="Helvetica" pitchFamily="2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CD8FB99-62DA-7B41-5EAA-1B8EC043F49A}"/>
              </a:ext>
            </a:extLst>
          </p:cNvPr>
          <p:cNvGrpSpPr/>
          <p:nvPr/>
        </p:nvGrpSpPr>
        <p:grpSpPr>
          <a:xfrm>
            <a:off x="1010878" y="3864317"/>
            <a:ext cx="10444175" cy="1892171"/>
            <a:chOff x="1010878" y="3864317"/>
            <a:chExt cx="10444175" cy="189217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C4FABC2-A0B0-B9B2-7B10-BD76C7ED1A28}"/>
                </a:ext>
              </a:extLst>
            </p:cNvPr>
            <p:cNvGrpSpPr/>
            <p:nvPr/>
          </p:nvGrpSpPr>
          <p:grpSpPr>
            <a:xfrm>
              <a:off x="2913709" y="4382543"/>
              <a:ext cx="7599774" cy="584775"/>
              <a:chOff x="2356493" y="2202585"/>
              <a:chExt cx="7599774" cy="584775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D4BCA0-FE93-19DC-93C2-54CC2143663F}"/>
                  </a:ext>
                </a:extLst>
              </p:cNvPr>
              <p:cNvSpPr txBox="1"/>
              <p:nvPr/>
            </p:nvSpPr>
            <p:spPr>
              <a:xfrm>
                <a:off x="2356493" y="2202585"/>
                <a:ext cx="759977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(</a:t>
                </a:r>
                <a:r>
                  <a:rPr lang="en-US" sz="3200" dirty="0">
                    <a:solidFill>
                      <a:srgbClr val="7030A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&gt;&gt;=</a:t>
                </a:r>
                <a:r>
                  <a:rPr lang="en-US" sz="32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 : a</a:t>
                </a:r>
                <a:r>
                  <a:rPr lang="en-US" sz="3200" dirty="0">
                    <a:latin typeface="Helvetica" pitchFamily="2" charset="0"/>
                  </a:rPr>
                  <a:t> </a:t>
                </a:r>
                <a:r>
                  <a:rPr lang="en-US" sz="32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-&gt;</a:t>
                </a:r>
                <a:r>
                  <a:rPr lang="en-US" sz="3200" dirty="0">
                    <a:latin typeface="Helvetica" pitchFamily="2" charset="0"/>
                  </a:rPr>
                  <a:t> (</a:t>
                </a:r>
                <a:r>
                  <a:rPr lang="en-US" sz="32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</a:t>
                </a:r>
                <a:r>
                  <a:rPr lang="en-US" sz="3200" dirty="0">
                    <a:latin typeface="Helvetica" pitchFamily="2" charset="0"/>
                  </a:rPr>
                  <a:t> </a:t>
                </a:r>
                <a:r>
                  <a:rPr lang="en-US" sz="32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-&gt;</a:t>
                </a:r>
                <a:r>
                  <a:rPr lang="en-US" sz="3200" dirty="0">
                    <a:latin typeface="Helvetica" pitchFamily="2" charset="0"/>
                  </a:rPr>
                  <a:t>  </a:t>
                </a:r>
                <a:r>
                  <a:rPr lang="en-US" sz="32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b</a:t>
                </a:r>
                <a:r>
                  <a:rPr lang="en-US" sz="3200" dirty="0">
                    <a:latin typeface="Helvetica" pitchFamily="2" charset="0"/>
                    <a:cs typeface="Consolas" panose="020B0609020204030204" pitchFamily="49" charset="0"/>
                  </a:rPr>
                  <a:t> </a:t>
                </a:r>
                <a:r>
                  <a:rPr lang="en-US" sz="3200" dirty="0">
                    <a:latin typeface="Helvetica" pitchFamily="2" charset="0"/>
                  </a:rPr>
                  <a:t>) </a:t>
                </a:r>
                <a:r>
                  <a:rPr lang="en-US" sz="32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-&gt;</a:t>
                </a:r>
                <a:r>
                  <a:rPr lang="en-US" sz="3200" dirty="0">
                    <a:latin typeface="Helvetica" pitchFamily="2" charset="0"/>
                  </a:rPr>
                  <a:t> </a:t>
                </a:r>
                <a:r>
                  <a:rPr lang="en-US" sz="3200" b="1" dirty="0">
                    <a:latin typeface="Helvetica" pitchFamily="2" charset="0"/>
                  </a:rPr>
                  <a:t> </a:t>
                </a:r>
                <a:r>
                  <a:rPr lang="en-US" sz="32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b</a:t>
                </a:r>
              </a:p>
            </p:txBody>
          </p: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F01DBAB4-F858-500B-FEFA-BF3B07ECBA51}"/>
                  </a:ext>
                </a:extLst>
              </p:cNvPr>
              <p:cNvSpPr/>
              <p:nvPr/>
            </p:nvSpPr>
            <p:spPr>
              <a:xfrm>
                <a:off x="4391673" y="2311378"/>
                <a:ext cx="371451" cy="452832"/>
              </a:xfrm>
              <a:prstGeom prst="roundRect">
                <a:avLst/>
              </a:prstGeom>
              <a:noFill/>
              <a:ln w="571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57677E7E-0195-59DB-7319-D480448C6253}"/>
                  </a:ext>
                </a:extLst>
              </p:cNvPr>
              <p:cNvSpPr/>
              <p:nvPr/>
            </p:nvSpPr>
            <p:spPr>
              <a:xfrm>
                <a:off x="6412479" y="2267055"/>
                <a:ext cx="383186" cy="452832"/>
              </a:xfrm>
              <a:prstGeom prst="roundRect">
                <a:avLst/>
              </a:prstGeom>
              <a:noFill/>
              <a:ln w="571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42FF2336-7C64-F9D2-56F6-4DA35D1B1863}"/>
                  </a:ext>
                </a:extLst>
              </p:cNvPr>
              <p:cNvSpPr/>
              <p:nvPr/>
            </p:nvSpPr>
            <p:spPr>
              <a:xfrm>
                <a:off x="7658009" y="2267055"/>
                <a:ext cx="383186" cy="452832"/>
              </a:xfrm>
              <a:prstGeom prst="roundRect">
                <a:avLst/>
              </a:prstGeom>
              <a:noFill/>
              <a:ln w="571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9AF5743-ED94-E2BF-EC1D-23A7AEF3FE36}"/>
                </a:ext>
              </a:extLst>
            </p:cNvPr>
            <p:cNvGrpSpPr/>
            <p:nvPr/>
          </p:nvGrpSpPr>
          <p:grpSpPr>
            <a:xfrm>
              <a:off x="1010878" y="5140469"/>
              <a:ext cx="10444175" cy="616019"/>
              <a:chOff x="1009201" y="2557490"/>
              <a:chExt cx="10444175" cy="616019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90E4787-A904-D6A9-0A21-332E91364D79}"/>
                  </a:ext>
                </a:extLst>
              </p:cNvPr>
              <p:cNvSpPr txBox="1"/>
              <p:nvPr/>
            </p:nvSpPr>
            <p:spPr>
              <a:xfrm>
                <a:off x="1009201" y="2557490"/>
                <a:ext cx="1044417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 err="1">
                    <a:solidFill>
                      <a:srgbClr val="20212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A</a:t>
                </a:r>
                <a:r>
                  <a:rPr lang="en-US" sz="3200" baseline="-25000" dirty="0" err="1">
                    <a:solidFill>
                      <a:srgbClr val="202122"/>
                    </a:solidFill>
                    <a:latin typeface="Helvetica" pitchFamily="2" charset="0"/>
                    <a:cs typeface="Consolas" panose="020B0609020204030204" pitchFamily="49" charset="0"/>
                  </a:rPr>
                  <a:t>state</a:t>
                </a:r>
                <a:r>
                  <a:rPr lang="en-US" sz="3200" dirty="0">
                    <a:solidFill>
                      <a:srgbClr val="20212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x y </a:t>
                </a:r>
                <a:r>
                  <a:rPr lang="en-US" sz="32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:= [[A]] </a:t>
                </a:r>
                <a:r>
                  <a:rPr lang="en-US" sz="3200" dirty="0">
                    <a:solidFill>
                      <a:srgbClr val="7030A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&gt;&gt;=</a:t>
                </a:r>
                <a:r>
                  <a:rPr lang="en-US" sz="32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l-GR" sz="32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λ</a:t>
                </a:r>
                <a:r>
                  <a:rPr lang="en-US" sz="32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x [[</a:t>
                </a:r>
                <a:r>
                  <a:rPr lang="en-US" sz="32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B]] </a:t>
                </a:r>
                <a:r>
                  <a:rPr lang="en-US" sz="3200" dirty="0">
                    <a:solidFill>
                      <a:srgbClr val="7030A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&gt;&gt;=</a:t>
                </a:r>
                <a:r>
                  <a:rPr lang="en-US" sz="32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l-GR" sz="3200" i="0" dirty="0">
                    <a:solidFill>
                      <a:srgbClr val="2021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λ</a:t>
                </a:r>
                <a:r>
                  <a:rPr lang="en-US" sz="3200" dirty="0">
                    <a:solidFill>
                      <a:srgbClr val="20212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y Appl x y</a:t>
                </a:r>
                <a:endParaRPr lang="en-US" sz="3200" dirty="0"/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66F14DB8-9D0F-9B20-6398-77ED267236A6}"/>
                  </a:ext>
                </a:extLst>
              </p:cNvPr>
              <p:cNvSpPr/>
              <p:nvPr/>
            </p:nvSpPr>
            <p:spPr>
              <a:xfrm>
                <a:off x="9372229" y="2588734"/>
                <a:ext cx="2051984" cy="584775"/>
              </a:xfrm>
              <a:prstGeom prst="roundRect">
                <a:avLst/>
              </a:prstGeom>
              <a:noFill/>
              <a:ln w="571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0972546-A7D3-4EFD-F7C6-F41240E6303A}"/>
                </a:ext>
              </a:extLst>
            </p:cNvPr>
            <p:cNvSpPr txBox="1"/>
            <p:nvPr/>
          </p:nvSpPr>
          <p:spPr>
            <a:xfrm>
              <a:off x="1010878" y="38643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State Monad</a:t>
              </a:r>
              <a:endParaRPr lang="en-US" sz="1100" b="1" dirty="0">
                <a:latin typeface="Helvetica" pitchFamily="2" charset="0"/>
              </a:endParaRPr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AFC9E69-840C-6995-3A1F-8DB02B0308D4}"/>
              </a:ext>
            </a:extLst>
          </p:cNvPr>
          <p:cNvCxnSpPr>
            <a:cxnSpLocks/>
          </p:cNvCxnSpPr>
          <p:nvPr/>
        </p:nvCxnSpPr>
        <p:spPr>
          <a:xfrm flipV="1">
            <a:off x="9645568" y="2978911"/>
            <a:ext cx="0" cy="75103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7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971E5-041F-1AC7-CF61-5BF5263BA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CB73A71-280D-AFB9-2A44-40EE76AA4F8D}"/>
              </a:ext>
            </a:extLst>
          </p:cNvPr>
          <p:cNvGrpSpPr/>
          <p:nvPr/>
        </p:nvGrpSpPr>
        <p:grpSpPr>
          <a:xfrm>
            <a:off x="1447799" y="1597731"/>
            <a:ext cx="9548149" cy="1538882"/>
            <a:chOff x="1447799" y="973017"/>
            <a:chExt cx="9548149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81397DF-DF0B-842A-DD14-FD8E3F7E8BA5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Result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2838F99-D1F5-3566-F97E-7FE570B5FE0E}"/>
                </a:ext>
              </a:extLst>
            </p:cNvPr>
            <p:cNvSpPr txBox="1"/>
            <p:nvPr/>
          </p:nvSpPr>
          <p:spPr>
            <a:xfrm>
              <a:off x="1447799" y="1557792"/>
              <a:ext cx="954814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Probability monadic values will be distributions on state-monadic values.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EFA72F5-76E4-BDF6-00DB-35DA19531839}"/>
              </a:ext>
            </a:extLst>
          </p:cNvPr>
          <p:cNvGrpSpPr/>
          <p:nvPr/>
        </p:nvGrpSpPr>
        <p:grpSpPr>
          <a:xfrm>
            <a:off x="1447800" y="3721387"/>
            <a:ext cx="9455552" cy="1538882"/>
            <a:chOff x="1447800" y="2727343"/>
            <a:chExt cx="9455552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E20874-F943-A436-AB72-DA99DC630EF8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Important Point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4FA5996-572B-E6D8-E644-F3D0698BC126}"/>
                </a:ext>
              </a:extLst>
            </p:cNvPr>
            <p:cNvSpPr txBox="1"/>
            <p:nvPr/>
          </p:nvSpPr>
          <p:spPr>
            <a:xfrm>
              <a:off x="1447800" y="3312118"/>
              <a:ext cx="9455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We don’t need to assume distributions over state-monadic values. It could be any monad–thus supporting modularity.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358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3D789-E03F-9F44-3919-E0B930437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97C994A-470F-D461-8B58-82146AE2DA14}"/>
              </a:ext>
            </a:extLst>
          </p:cNvPr>
          <p:cNvGrpSpPr/>
          <p:nvPr/>
        </p:nvGrpSpPr>
        <p:grpSpPr>
          <a:xfrm>
            <a:off x="1447799" y="1597731"/>
            <a:ext cx="9548149" cy="1538882"/>
            <a:chOff x="1447799" y="973017"/>
            <a:chExt cx="9548149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F957C64-6967-56B5-F774-2C09DD55B0F4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Idea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C929F1E-4212-FB74-97E5-D8D020FC4FE9}"/>
                </a:ext>
              </a:extLst>
            </p:cNvPr>
            <p:cNvSpPr txBox="1"/>
            <p:nvPr/>
          </p:nvSpPr>
          <p:spPr>
            <a:xfrm>
              <a:off x="1447799" y="1557792"/>
              <a:ext cx="954814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Use this modularity to develop a monad that allows us to both read and write to a discourse state.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465CE40-DCCC-6D83-CB87-767581764160}"/>
              </a:ext>
            </a:extLst>
          </p:cNvPr>
          <p:cNvGrpSpPr/>
          <p:nvPr/>
        </p:nvGrpSpPr>
        <p:grpSpPr>
          <a:xfrm>
            <a:off x="1447799" y="3721387"/>
            <a:ext cx="9918539" cy="1538882"/>
            <a:chOff x="1447799" y="2727343"/>
            <a:chExt cx="9918539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2BF92B-905F-86D8-857C-449A3F51BFA6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Definition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7C53F70-60A3-C43F-E87D-EDCE368C95F9}"/>
                </a:ext>
              </a:extLst>
            </p:cNvPr>
            <p:cNvSpPr txBox="1"/>
            <p:nvPr/>
          </p:nvSpPr>
          <p:spPr>
            <a:xfrm>
              <a:off x="1447799" y="3312118"/>
              <a:ext cx="991853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Discourse states are tuples of </a:t>
              </a:r>
              <a:r>
                <a:rPr lang="en-US" sz="2800" i="1" dirty="0">
                  <a:latin typeface="Helvetica" pitchFamily="2" charset="0"/>
                </a:rPr>
                <a:t>metalinguistic parameters</a:t>
              </a:r>
              <a:r>
                <a:rPr lang="en-US" sz="2800" dirty="0">
                  <a:latin typeface="Helvetica" pitchFamily="2" charset="0"/>
                </a:rPr>
                <a:t>: contexts, discourse referents, question under discussion, etc.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72634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B9B30-2C19-EB58-D6F5-44573551D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7C633BD-D2A8-744F-9C94-1024E546DD27}"/>
              </a:ext>
            </a:extLst>
          </p:cNvPr>
          <p:cNvGrpSpPr/>
          <p:nvPr/>
        </p:nvGrpSpPr>
        <p:grpSpPr>
          <a:xfrm>
            <a:off x="1447799" y="1597731"/>
            <a:ext cx="9548149" cy="1538882"/>
            <a:chOff x="1447799" y="973017"/>
            <a:chExt cx="9548149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9E0A9BC-94F2-5A62-D12E-8157BADDF747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Formal Component #1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42600D5-776F-7F71-1AED-24E25BC4D922}"/>
                </a:ext>
              </a:extLst>
            </p:cNvPr>
            <p:cNvSpPr txBox="1"/>
            <p:nvPr/>
          </p:nvSpPr>
          <p:spPr>
            <a:xfrm>
              <a:off x="1447799" y="1557792"/>
              <a:ext cx="954814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Semantic values are mappings from states to probabilistic programs that randomly return state-sensitive values.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042923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C156C8-F688-2275-3838-2CBA72E6C944}"/>
              </a:ext>
            </a:extLst>
          </p:cNvPr>
          <p:cNvSpPr txBox="1"/>
          <p:nvPr/>
        </p:nvSpPr>
        <p:spPr>
          <a:xfrm>
            <a:off x="1390739" y="1534979"/>
            <a:ext cx="9405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elvetica" pitchFamily="2" charset="0"/>
              </a:rPr>
              <a:t>The magician scowled and their assistant smirked.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3BEABA8-2199-11D1-D147-1200D2967939}"/>
              </a:ext>
            </a:extLst>
          </p:cNvPr>
          <p:cNvGrpSpPr/>
          <p:nvPr/>
        </p:nvGrpSpPr>
        <p:grpSpPr>
          <a:xfrm>
            <a:off x="4687426" y="2664004"/>
            <a:ext cx="1981642" cy="1920727"/>
            <a:chOff x="4409735" y="-715803"/>
            <a:chExt cx="1981642" cy="192072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6EED63D-8A18-CD4E-6E7B-CB40696C4C4E}"/>
                </a:ext>
              </a:extLst>
            </p:cNvPr>
            <p:cNvCxnSpPr>
              <a:cxnSpLocks/>
              <a:stCxn id="57" idx="2"/>
              <a:endCxn id="17" idx="0"/>
            </p:cNvCxnSpPr>
            <p:nvPr/>
          </p:nvCxnSpPr>
          <p:spPr>
            <a:xfrm flipH="1">
              <a:off x="5400556" y="-715803"/>
              <a:ext cx="19906" cy="127439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E26B819-2B4B-9440-62FC-24A8EFF0A85D}"/>
                </a:ext>
              </a:extLst>
            </p:cNvPr>
            <p:cNvSpPr txBox="1"/>
            <p:nvPr/>
          </p:nvSpPr>
          <p:spPr>
            <a:xfrm>
              <a:off x="4409735" y="558593"/>
              <a:ext cx="198164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State-monadic proposition.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BCE1D45-3316-65CB-8DFB-38D844D61159}"/>
              </a:ext>
            </a:extLst>
          </p:cNvPr>
          <p:cNvGrpSpPr/>
          <p:nvPr/>
        </p:nvGrpSpPr>
        <p:grpSpPr>
          <a:xfrm>
            <a:off x="1180604" y="2642504"/>
            <a:ext cx="3026151" cy="2091121"/>
            <a:chOff x="3815221" y="-737303"/>
            <a:chExt cx="3026151" cy="2091121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47E8670-8658-2084-F9FA-71693F82A6C5}"/>
                </a:ext>
              </a:extLst>
            </p:cNvPr>
            <p:cNvCxnSpPr>
              <a:cxnSpLocks/>
              <a:endCxn id="27" idx="0"/>
            </p:cNvCxnSpPr>
            <p:nvPr/>
          </p:nvCxnSpPr>
          <p:spPr>
            <a:xfrm flipH="1">
              <a:off x="5223795" y="-737303"/>
              <a:ext cx="1617577" cy="116779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B8C3AD6-BC93-635F-E362-10A2283E168A}"/>
                </a:ext>
              </a:extLst>
            </p:cNvPr>
            <p:cNvSpPr txBox="1"/>
            <p:nvPr/>
          </p:nvSpPr>
          <p:spPr>
            <a:xfrm>
              <a:off x="3815221" y="430488"/>
              <a:ext cx="2817148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Input discourse state (context + discourse referents + QUDs + etc.).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FD1C796-0AA7-93A3-1398-73C8D81FC02D}"/>
              </a:ext>
            </a:extLst>
          </p:cNvPr>
          <p:cNvGrpSpPr/>
          <p:nvPr/>
        </p:nvGrpSpPr>
        <p:grpSpPr>
          <a:xfrm>
            <a:off x="7135429" y="2581154"/>
            <a:ext cx="3390216" cy="2296096"/>
            <a:chOff x="3925084" y="-797977"/>
            <a:chExt cx="3390216" cy="2296096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9F472B2-DA86-2924-4561-70DCF8279BFC}"/>
                </a:ext>
              </a:extLst>
            </p:cNvPr>
            <p:cNvCxnSpPr>
              <a:cxnSpLocks/>
              <a:endCxn id="31" idx="0"/>
            </p:cNvCxnSpPr>
            <p:nvPr/>
          </p:nvCxnSpPr>
          <p:spPr>
            <a:xfrm>
              <a:off x="3925084" y="-797977"/>
              <a:ext cx="1981642" cy="13727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9BC8E6E-C677-D29B-16C2-FA03D6A65A75}"/>
                </a:ext>
              </a:extLst>
            </p:cNvPr>
            <p:cNvSpPr txBox="1"/>
            <p:nvPr/>
          </p:nvSpPr>
          <p:spPr>
            <a:xfrm>
              <a:off x="4498152" y="574789"/>
              <a:ext cx="2817148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Out discourse state (context + discourse referents + QUDs + etc.).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DECE7EF-6561-3794-2BC2-39EC60903997}"/>
              </a:ext>
            </a:extLst>
          </p:cNvPr>
          <p:cNvSpPr txBox="1"/>
          <p:nvPr/>
        </p:nvSpPr>
        <p:spPr>
          <a:xfrm>
            <a:off x="7708497" y="4877250"/>
            <a:ext cx="291706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May have different shape from input if we add a referent, alter the QUD, etc.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EFEAB00-5CC9-A44A-4690-F35F73DB37A3}"/>
              </a:ext>
            </a:extLst>
          </p:cNvPr>
          <p:cNvGrpSpPr/>
          <p:nvPr/>
        </p:nvGrpSpPr>
        <p:grpSpPr>
          <a:xfrm>
            <a:off x="3900149" y="2166390"/>
            <a:ext cx="3681267" cy="584775"/>
            <a:chOff x="3900149" y="2166390"/>
            <a:chExt cx="3681267" cy="58477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EDE04DC-38A8-0251-E620-655121E95680}"/>
                </a:ext>
              </a:extLst>
            </p:cNvPr>
            <p:cNvGrpSpPr/>
            <p:nvPr/>
          </p:nvGrpSpPr>
          <p:grpSpPr>
            <a:xfrm>
              <a:off x="3900149" y="2166390"/>
              <a:ext cx="3681267" cy="584775"/>
              <a:chOff x="1770408" y="2073793"/>
              <a:chExt cx="3681267" cy="584775"/>
            </a:xfrm>
          </p:grpSpPr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A9307FD2-3F71-4973-387A-5431AA7DDEF4}"/>
                  </a:ext>
                </a:extLst>
              </p:cNvPr>
              <p:cNvSpPr/>
              <p:nvPr/>
            </p:nvSpPr>
            <p:spPr>
              <a:xfrm>
                <a:off x="1770408" y="2120430"/>
                <a:ext cx="3681267" cy="491502"/>
              </a:xfrm>
              <a:prstGeom prst="roundRect">
                <a:avLst/>
              </a:prstGeom>
              <a:noFill/>
              <a:ln w="571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σ</a:t>
                </a:r>
                <a:r>
                  <a:rPr lang="en-US" sz="2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 -&gt;   </a:t>
                </a:r>
                <a:r>
                  <a:rPr lang="el-GR" sz="28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κ</a:t>
                </a:r>
                <a:r>
                  <a:rPr lang="en-US" sz="28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-&gt; t x </a:t>
                </a:r>
                <a:r>
                  <a:rPr lang="el-GR" sz="2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σ</a:t>
                </a:r>
                <a:r>
                  <a:rPr lang="en-US" sz="2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’</a:t>
                </a:r>
                <a:endParaRPr lang="en-US" sz="28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64719812-7655-57F7-B246-A8853E29B6DA}"/>
                  </a:ext>
                </a:extLst>
              </p:cNvPr>
              <p:cNvSpPr/>
              <p:nvPr/>
            </p:nvSpPr>
            <p:spPr>
              <a:xfrm>
                <a:off x="2801074" y="2073793"/>
                <a:ext cx="2488558" cy="584775"/>
              </a:xfrm>
              <a:prstGeom prst="roundRect">
                <a:avLst/>
              </a:prstGeom>
              <a:noFill/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C9F8B1C7-03D2-9846-1C09-5A7425C8B62F}"/>
                </a:ext>
              </a:extLst>
            </p:cNvPr>
            <p:cNvSpPr/>
            <p:nvPr/>
          </p:nvSpPr>
          <p:spPr>
            <a:xfrm>
              <a:off x="5011840" y="2255690"/>
              <a:ext cx="1372626" cy="408314"/>
            </a:xfrm>
            <a:prstGeom prst="round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42D3F79-9072-1012-5CE1-7F37B4ABBBA1}"/>
              </a:ext>
            </a:extLst>
          </p:cNvPr>
          <p:cNvGrpSpPr/>
          <p:nvPr/>
        </p:nvGrpSpPr>
        <p:grpSpPr>
          <a:xfrm>
            <a:off x="400485" y="518741"/>
            <a:ext cx="3681267" cy="993088"/>
            <a:chOff x="5311194" y="495255"/>
            <a:chExt cx="3681267" cy="993088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64E2D58-41C9-0D52-8930-AF3363A72A75}"/>
                </a:ext>
              </a:extLst>
            </p:cNvPr>
            <p:cNvGrpSpPr/>
            <p:nvPr/>
          </p:nvGrpSpPr>
          <p:grpSpPr>
            <a:xfrm>
              <a:off x="5311194" y="495255"/>
              <a:ext cx="3681267" cy="993088"/>
              <a:chOff x="5311194" y="495255"/>
              <a:chExt cx="3681267" cy="993088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82B71651-BDBB-93EA-7A1D-C12A9CAE901E}"/>
                  </a:ext>
                </a:extLst>
              </p:cNvPr>
              <p:cNvGrpSpPr/>
              <p:nvPr/>
            </p:nvGrpSpPr>
            <p:grpSpPr>
              <a:xfrm>
                <a:off x="5311194" y="495255"/>
                <a:ext cx="3681267" cy="584775"/>
                <a:chOff x="1417662" y="2095295"/>
                <a:chExt cx="3681267" cy="584775"/>
              </a:xfrm>
            </p:grpSpPr>
            <p:sp>
              <p:nvSpPr>
                <p:cNvPr id="39" name="Rounded Rectangle 38">
                  <a:extLst>
                    <a:ext uri="{FF2B5EF4-FFF2-40B4-BE49-F238E27FC236}">
                      <a16:creationId xmlns:a16="http://schemas.microsoft.com/office/drawing/2014/main" id="{261D2297-25F3-1EFB-BE44-5A51F4B67DF7}"/>
                    </a:ext>
                  </a:extLst>
                </p:cNvPr>
                <p:cNvSpPr/>
                <p:nvPr/>
              </p:nvSpPr>
              <p:spPr>
                <a:xfrm>
                  <a:off x="1417662" y="2141932"/>
                  <a:ext cx="3681267" cy="491502"/>
                </a:xfrm>
                <a:prstGeom prst="roundRect">
                  <a:avLst/>
                </a:prstGeom>
                <a:noFill/>
                <a:ln w="5715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sz="2800" b="0" i="0" dirty="0">
                      <a:solidFill>
                        <a:srgbClr val="001D35"/>
                      </a:solidFill>
                      <a:effectLst/>
                      <a:latin typeface="Google Sans"/>
                    </a:rPr>
                    <a:t>σ</a:t>
                  </a:r>
                  <a:r>
                    <a:rPr lang="en-US" sz="2800" b="0" i="0" dirty="0">
                      <a:solidFill>
                        <a:srgbClr val="001D35"/>
                      </a:solidFill>
                      <a:effectLst/>
                      <a:latin typeface="Google Sans"/>
                    </a:rPr>
                    <a:t> -&gt;    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e</a:t>
                  </a:r>
                  <a:r>
                    <a:rPr lang="en-US" sz="2800" b="0" dirty="0">
                      <a:solidFill>
                        <a:srgbClr val="001D35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 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x </a:t>
                  </a:r>
                  <a:r>
                    <a:rPr lang="el-GR" sz="2800" b="0" i="0" dirty="0">
                      <a:solidFill>
                        <a:srgbClr val="001D35"/>
                      </a:solidFill>
                      <a:effectLst/>
                      <a:latin typeface="Google Sans"/>
                    </a:rPr>
                    <a:t>σ</a:t>
                  </a:r>
                  <a:r>
                    <a:rPr lang="en-US" sz="2800" b="0" i="0" dirty="0">
                      <a:solidFill>
                        <a:srgbClr val="001D35"/>
                      </a:solidFill>
                      <a:effectLst/>
                      <a:latin typeface="Google Sans"/>
                    </a:rPr>
                    <a:t>’</a:t>
                  </a:r>
                  <a:endParaRPr lang="en-US" sz="28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endParaRPr>
                </a:p>
              </p:txBody>
            </p:sp>
            <p:sp>
              <p:nvSpPr>
                <p:cNvPr id="40" name="Rounded Rectangle 39">
                  <a:extLst>
                    <a:ext uri="{FF2B5EF4-FFF2-40B4-BE49-F238E27FC236}">
                      <a16:creationId xmlns:a16="http://schemas.microsoft.com/office/drawing/2014/main" id="{0AAC05E7-EC9B-06CB-8C3F-4FE5E22CAB87}"/>
                    </a:ext>
                  </a:extLst>
                </p:cNvPr>
                <p:cNvSpPr/>
                <p:nvPr/>
              </p:nvSpPr>
              <p:spPr>
                <a:xfrm>
                  <a:off x="2915425" y="2095295"/>
                  <a:ext cx="1446836" cy="584775"/>
                </a:xfrm>
                <a:prstGeom prst="roundRect">
                  <a:avLst/>
                </a:prstGeom>
                <a:noFill/>
                <a:ln w="571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1" name="Right Brace 40">
                <a:extLst>
                  <a:ext uri="{FF2B5EF4-FFF2-40B4-BE49-F238E27FC236}">
                    <a16:creationId xmlns:a16="http://schemas.microsoft.com/office/drawing/2014/main" id="{C658DB1E-B293-FCEE-0BFF-993F540DE099}"/>
                  </a:ext>
                </a:extLst>
              </p:cNvPr>
              <p:cNvSpPr/>
              <p:nvPr/>
            </p:nvSpPr>
            <p:spPr>
              <a:xfrm rot="16200000">
                <a:off x="7550872" y="184583"/>
                <a:ext cx="160505" cy="2447016"/>
              </a:xfrm>
              <a:prstGeom prst="rightBrac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6BB5B3B0-C391-EE63-07A8-80CC180504D0}"/>
                </a:ext>
              </a:extLst>
            </p:cNvPr>
            <p:cNvSpPr/>
            <p:nvPr/>
          </p:nvSpPr>
          <p:spPr>
            <a:xfrm>
              <a:off x="6960845" y="601594"/>
              <a:ext cx="381964" cy="408314"/>
            </a:xfrm>
            <a:prstGeom prst="round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4935C9C-EDA3-1498-5463-D96E41E1552F}"/>
              </a:ext>
            </a:extLst>
          </p:cNvPr>
          <p:cNvGrpSpPr/>
          <p:nvPr/>
        </p:nvGrpSpPr>
        <p:grpSpPr>
          <a:xfrm>
            <a:off x="7857319" y="495255"/>
            <a:ext cx="4334681" cy="999538"/>
            <a:chOff x="7857319" y="495255"/>
            <a:chExt cx="4334681" cy="999538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CF3327B5-B950-5936-27B9-3B1AC4974547}"/>
                </a:ext>
              </a:extLst>
            </p:cNvPr>
            <p:cNvGrpSpPr/>
            <p:nvPr/>
          </p:nvGrpSpPr>
          <p:grpSpPr>
            <a:xfrm>
              <a:off x="7857319" y="495255"/>
              <a:ext cx="4334681" cy="999538"/>
              <a:chOff x="5311194" y="495255"/>
              <a:chExt cx="4334681" cy="999538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8BF4B0FD-4F93-92D4-2395-52EAEC6FE21D}"/>
                  </a:ext>
                </a:extLst>
              </p:cNvPr>
              <p:cNvGrpSpPr/>
              <p:nvPr/>
            </p:nvGrpSpPr>
            <p:grpSpPr>
              <a:xfrm>
                <a:off x="5311194" y="495255"/>
                <a:ext cx="4334681" cy="584775"/>
                <a:chOff x="1417662" y="2095295"/>
                <a:chExt cx="4334681" cy="584775"/>
              </a:xfrm>
            </p:grpSpPr>
            <p:sp>
              <p:nvSpPr>
                <p:cNvPr id="55" name="Rounded Rectangle 54">
                  <a:extLst>
                    <a:ext uri="{FF2B5EF4-FFF2-40B4-BE49-F238E27FC236}">
                      <a16:creationId xmlns:a16="http://schemas.microsoft.com/office/drawing/2014/main" id="{3C775D12-E547-79D4-5723-91695E3FBC89}"/>
                    </a:ext>
                  </a:extLst>
                </p:cNvPr>
                <p:cNvSpPr/>
                <p:nvPr/>
              </p:nvSpPr>
              <p:spPr>
                <a:xfrm>
                  <a:off x="1417662" y="2141932"/>
                  <a:ext cx="4334681" cy="491502"/>
                </a:xfrm>
                <a:prstGeom prst="roundRect">
                  <a:avLst/>
                </a:prstGeom>
                <a:noFill/>
                <a:ln w="5715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sz="2800" b="0" i="0" dirty="0">
                      <a:solidFill>
                        <a:srgbClr val="001D35"/>
                      </a:solidFill>
                      <a:effectLst/>
                      <a:latin typeface="Google Sans"/>
                    </a:rPr>
                    <a:t>σ</a:t>
                  </a:r>
                  <a:r>
                    <a:rPr lang="en-US" sz="2800" b="0" i="0" dirty="0">
                      <a:solidFill>
                        <a:srgbClr val="001D35"/>
                      </a:solidFill>
                      <a:effectLst/>
                      <a:latin typeface="Google Sans"/>
                    </a:rPr>
                    <a:t> -&gt;  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e -&gt; </a:t>
                  </a:r>
                  <a:r>
                    <a:rPr lang="el-GR" sz="28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κ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 -&gt; t</a:t>
                  </a:r>
                  <a:r>
                    <a:rPr lang="en-US" sz="2800" b="0" dirty="0">
                      <a:solidFill>
                        <a:srgbClr val="001D35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 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x </a:t>
                  </a:r>
                  <a:r>
                    <a:rPr lang="el-GR" sz="2800" b="0" i="0" dirty="0">
                      <a:solidFill>
                        <a:srgbClr val="001D35"/>
                      </a:solidFill>
                      <a:effectLst/>
                      <a:latin typeface="Google Sans"/>
                    </a:rPr>
                    <a:t>σ</a:t>
                  </a:r>
                  <a:r>
                    <a:rPr lang="en-US" sz="2800" b="0" i="0" dirty="0">
                      <a:solidFill>
                        <a:srgbClr val="001D35"/>
                      </a:solidFill>
                      <a:effectLst/>
                      <a:latin typeface="Google Sans"/>
                    </a:rPr>
                    <a:t>’</a:t>
                  </a:r>
                  <a:endParaRPr lang="en-US" sz="28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endParaRPr>
                </a:p>
              </p:txBody>
            </p:sp>
            <p:sp>
              <p:nvSpPr>
                <p:cNvPr id="56" name="Rounded Rectangle 55">
                  <a:extLst>
                    <a:ext uri="{FF2B5EF4-FFF2-40B4-BE49-F238E27FC236}">
                      <a16:creationId xmlns:a16="http://schemas.microsoft.com/office/drawing/2014/main" id="{8CD46376-FB3C-619E-717F-FC93C8B9102D}"/>
                    </a:ext>
                  </a:extLst>
                </p:cNvPr>
                <p:cNvSpPr/>
                <p:nvPr/>
              </p:nvSpPr>
              <p:spPr>
                <a:xfrm>
                  <a:off x="2310804" y="2095295"/>
                  <a:ext cx="3356658" cy="584775"/>
                </a:xfrm>
                <a:prstGeom prst="roundRect">
                  <a:avLst/>
                </a:prstGeom>
                <a:noFill/>
                <a:ln w="571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4" name="Right Brace 53">
                <a:extLst>
                  <a:ext uri="{FF2B5EF4-FFF2-40B4-BE49-F238E27FC236}">
                    <a16:creationId xmlns:a16="http://schemas.microsoft.com/office/drawing/2014/main" id="{E9462CD0-262F-D109-0460-6F32F427F02D}"/>
                  </a:ext>
                </a:extLst>
              </p:cNvPr>
              <p:cNvSpPr/>
              <p:nvPr/>
            </p:nvSpPr>
            <p:spPr>
              <a:xfrm rot="16200000">
                <a:off x="7050090" y="685365"/>
                <a:ext cx="166955" cy="1451902"/>
              </a:xfrm>
              <a:prstGeom prst="rightBrac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D8FB2D80-2002-A1C4-627F-0317E0D0498D}"/>
                </a:ext>
              </a:extLst>
            </p:cNvPr>
            <p:cNvSpPr/>
            <p:nvPr/>
          </p:nvSpPr>
          <p:spPr>
            <a:xfrm>
              <a:off x="8828441" y="587839"/>
              <a:ext cx="2260106" cy="408314"/>
            </a:xfrm>
            <a:prstGeom prst="round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229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C1CCD-9514-65DF-C230-1A705D1BF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D4DACE5-517B-DB96-821C-41E88FC03151}"/>
              </a:ext>
            </a:extLst>
          </p:cNvPr>
          <p:cNvSpPr txBox="1"/>
          <p:nvPr/>
        </p:nvSpPr>
        <p:spPr>
          <a:xfrm>
            <a:off x="1625600" y="1486463"/>
            <a:ext cx="8940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elvetica" pitchFamily="2" charset="0"/>
              </a:rPr>
              <a:t>Whenever anyone laughed, the magician scowled and their assistant smirked.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CF3932-7720-8F1E-8C5F-7C0D4B97ED62}"/>
              </a:ext>
            </a:extLst>
          </p:cNvPr>
          <p:cNvSpPr txBox="1"/>
          <p:nvPr/>
        </p:nvSpPr>
        <p:spPr>
          <a:xfrm>
            <a:off x="1625600" y="2563681"/>
            <a:ext cx="6174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elvetica" pitchFamily="2" charset="0"/>
              </a:rPr>
              <a:t>They were secretly pleased.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F2BC3F-FCEF-453F-B563-FAA402B8AB40}"/>
              </a:ext>
            </a:extLst>
          </p:cNvPr>
          <p:cNvSpPr/>
          <p:nvPr/>
        </p:nvSpPr>
        <p:spPr>
          <a:xfrm>
            <a:off x="1625600" y="3625868"/>
            <a:ext cx="107141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FEBC5A-0B12-71EE-9747-ACEFFEF954A5}"/>
              </a:ext>
            </a:extLst>
          </p:cNvPr>
          <p:cNvSpPr/>
          <p:nvPr/>
        </p:nvSpPr>
        <p:spPr>
          <a:xfrm>
            <a:off x="1625600" y="3625868"/>
            <a:ext cx="107141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012C0D-BAB8-B7D0-0FD8-253D1824D071}"/>
              </a:ext>
            </a:extLst>
          </p:cNvPr>
          <p:cNvSpPr/>
          <p:nvPr/>
        </p:nvSpPr>
        <p:spPr>
          <a:xfrm>
            <a:off x="3641597" y="2922160"/>
            <a:ext cx="1382984" cy="488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0C2208-F371-8D40-307F-8B0E540ADAC7}"/>
              </a:ext>
            </a:extLst>
          </p:cNvPr>
          <p:cNvSpPr/>
          <p:nvPr/>
        </p:nvSpPr>
        <p:spPr>
          <a:xfrm>
            <a:off x="6724072" y="2922179"/>
            <a:ext cx="2410692" cy="488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86D6FB2-3968-9A4E-C840-26E144EDF116}"/>
              </a:ext>
            </a:extLst>
          </p:cNvPr>
          <p:cNvSpPr txBox="1"/>
          <p:nvPr/>
        </p:nvSpPr>
        <p:spPr>
          <a:xfrm>
            <a:off x="1625600" y="3625868"/>
            <a:ext cx="6174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13A6A"/>
                </a:solidFill>
                <a:latin typeface="Helvetica" pitchFamily="2" charset="0"/>
              </a:rPr>
              <a:t>Who was secretly pleased?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3249644-4FAF-21F0-AE94-4666AF2DF095}"/>
              </a:ext>
            </a:extLst>
          </p:cNvPr>
          <p:cNvSpPr txBox="1"/>
          <p:nvPr/>
        </p:nvSpPr>
        <p:spPr>
          <a:xfrm>
            <a:off x="1625600" y="4182915"/>
            <a:ext cx="6174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The magician.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A74B9FE-EE00-0B5F-0985-E1E67FCDD682}"/>
              </a:ext>
            </a:extLst>
          </p:cNvPr>
          <p:cNvSpPr txBox="1"/>
          <p:nvPr/>
        </p:nvSpPr>
        <p:spPr>
          <a:xfrm>
            <a:off x="1625600" y="4737408"/>
            <a:ext cx="6174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Their assistant.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C64247A-0EFF-15A2-DA2F-9CE73A59AEA7}"/>
              </a:ext>
            </a:extLst>
          </p:cNvPr>
          <p:cNvSpPr txBox="1"/>
          <p:nvPr/>
        </p:nvSpPr>
        <p:spPr>
          <a:xfrm>
            <a:off x="1625600" y="5322183"/>
            <a:ext cx="6174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The magician and their assistant.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FA796D7-3F28-B620-71CB-618095AB4612}"/>
              </a:ext>
            </a:extLst>
          </p:cNvPr>
          <p:cNvSpPr txBox="1"/>
          <p:nvPr/>
        </p:nvSpPr>
        <p:spPr>
          <a:xfrm>
            <a:off x="1625600" y="5876676"/>
            <a:ext cx="6174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trike="sngStrike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The laugher(s).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D6A717D-B9A8-764B-435C-1F7B85081BB9}"/>
              </a:ext>
            </a:extLst>
          </p:cNvPr>
          <p:cNvGrpSpPr/>
          <p:nvPr/>
        </p:nvGrpSpPr>
        <p:grpSpPr>
          <a:xfrm>
            <a:off x="1625600" y="4182915"/>
            <a:ext cx="6174830" cy="1724043"/>
            <a:chOff x="1625600" y="4182915"/>
            <a:chExt cx="6174830" cy="172404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87D3050-760A-AB9A-655D-C6259727D788}"/>
                </a:ext>
              </a:extLst>
            </p:cNvPr>
            <p:cNvSpPr txBox="1"/>
            <p:nvPr/>
          </p:nvSpPr>
          <p:spPr>
            <a:xfrm>
              <a:off x="1625600" y="4736986"/>
              <a:ext cx="4054764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Their assistant.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657AC71-2B44-C12B-669D-C601497EDD54}"/>
                </a:ext>
              </a:extLst>
            </p:cNvPr>
            <p:cNvSpPr txBox="1"/>
            <p:nvPr/>
          </p:nvSpPr>
          <p:spPr>
            <a:xfrm>
              <a:off x="1625600" y="4182915"/>
              <a:ext cx="617483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Helvetica" pitchFamily="2" charset="0"/>
                </a:rPr>
                <a:t>The magician.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84C895D-9ADE-5161-2E1B-3565839D65F5}"/>
                </a:ext>
              </a:extLst>
            </p:cNvPr>
            <p:cNvSpPr txBox="1"/>
            <p:nvPr/>
          </p:nvSpPr>
          <p:spPr>
            <a:xfrm>
              <a:off x="1625600" y="5322183"/>
              <a:ext cx="617483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Helvetica" pitchFamily="2" charset="0"/>
                </a:rPr>
                <a:t>The magician and their assistant.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194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316B8-7437-43EA-CE67-8EE8CF576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4037FB-71E0-0886-F6CE-44F0317BA0A1}"/>
              </a:ext>
            </a:extLst>
          </p:cNvPr>
          <p:cNvSpPr txBox="1"/>
          <p:nvPr/>
        </p:nvSpPr>
        <p:spPr>
          <a:xfrm>
            <a:off x="1390739" y="1534979"/>
            <a:ext cx="9405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elvetica" pitchFamily="2" charset="0"/>
              </a:rPr>
              <a:t>The magician scowled and their assistant smirked.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E9E44AD-74B3-8D55-699E-1E343CF9C4BD}"/>
              </a:ext>
            </a:extLst>
          </p:cNvPr>
          <p:cNvGrpSpPr/>
          <p:nvPr/>
        </p:nvGrpSpPr>
        <p:grpSpPr>
          <a:xfrm>
            <a:off x="3900149" y="2166390"/>
            <a:ext cx="3681267" cy="584775"/>
            <a:chOff x="3900149" y="2166390"/>
            <a:chExt cx="3681267" cy="584775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7337357-7BFE-4E65-E6D0-6DE9976E7CAC}"/>
                </a:ext>
              </a:extLst>
            </p:cNvPr>
            <p:cNvGrpSpPr/>
            <p:nvPr/>
          </p:nvGrpSpPr>
          <p:grpSpPr>
            <a:xfrm>
              <a:off x="3900149" y="2166390"/>
              <a:ext cx="3681267" cy="584775"/>
              <a:chOff x="1770408" y="2073793"/>
              <a:chExt cx="3681267" cy="584775"/>
            </a:xfrm>
          </p:grpSpPr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039E7134-5268-ED70-FFF8-D239D341EB8C}"/>
                  </a:ext>
                </a:extLst>
              </p:cNvPr>
              <p:cNvSpPr/>
              <p:nvPr/>
            </p:nvSpPr>
            <p:spPr>
              <a:xfrm>
                <a:off x="1770408" y="2120430"/>
                <a:ext cx="3681267" cy="491502"/>
              </a:xfrm>
              <a:prstGeom prst="roundRect">
                <a:avLst/>
              </a:prstGeom>
              <a:noFill/>
              <a:ln w="571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σ</a:t>
                </a:r>
                <a:r>
                  <a:rPr lang="en-US" sz="2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 -&gt;   </a:t>
                </a:r>
                <a:r>
                  <a:rPr lang="el-GR" sz="28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κ</a:t>
                </a:r>
                <a:r>
                  <a:rPr lang="en-US" sz="28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-&gt; t x </a:t>
                </a:r>
                <a:r>
                  <a:rPr lang="el-GR" sz="2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σ</a:t>
                </a:r>
                <a:r>
                  <a:rPr lang="en-US" sz="2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’</a:t>
                </a:r>
                <a:endParaRPr lang="en-US" sz="28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0885C9EA-FB26-24B5-1527-533428AD1C26}"/>
                  </a:ext>
                </a:extLst>
              </p:cNvPr>
              <p:cNvSpPr/>
              <p:nvPr/>
            </p:nvSpPr>
            <p:spPr>
              <a:xfrm>
                <a:off x="2801074" y="2073793"/>
                <a:ext cx="2488558" cy="584775"/>
              </a:xfrm>
              <a:prstGeom prst="roundRect">
                <a:avLst/>
              </a:prstGeom>
              <a:noFill/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A5CCBA3C-ECB3-E136-D253-487487B028DD}"/>
                </a:ext>
              </a:extLst>
            </p:cNvPr>
            <p:cNvSpPr/>
            <p:nvPr/>
          </p:nvSpPr>
          <p:spPr>
            <a:xfrm>
              <a:off x="5011840" y="2255690"/>
              <a:ext cx="1372626" cy="408314"/>
            </a:xfrm>
            <a:prstGeom prst="round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487D31A-52D0-AE7D-D3DB-4F85BC10441A}"/>
              </a:ext>
            </a:extLst>
          </p:cNvPr>
          <p:cNvGrpSpPr/>
          <p:nvPr/>
        </p:nvGrpSpPr>
        <p:grpSpPr>
          <a:xfrm>
            <a:off x="4479140" y="3044142"/>
            <a:ext cx="2801333" cy="1268834"/>
            <a:chOff x="4479140" y="3044142"/>
            <a:chExt cx="2801333" cy="126883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E7CF81F-D885-F1E9-FB2D-AC50F922819C}"/>
                </a:ext>
              </a:extLst>
            </p:cNvPr>
            <p:cNvGrpSpPr/>
            <p:nvPr/>
          </p:nvGrpSpPr>
          <p:grpSpPr>
            <a:xfrm>
              <a:off x="4479140" y="3044142"/>
              <a:ext cx="2801333" cy="1268834"/>
              <a:chOff x="4479140" y="3044142"/>
              <a:chExt cx="2801333" cy="1268834"/>
            </a:xfrm>
          </p:grpSpPr>
          <p:cxnSp>
            <p:nvCxnSpPr>
              <p:cNvPr id="4" name="Straight Arrow Connector 3">
                <a:extLst>
                  <a:ext uri="{FF2B5EF4-FFF2-40B4-BE49-F238E27FC236}">
                    <a16:creationId xmlns:a16="http://schemas.microsoft.com/office/drawing/2014/main" id="{5533CDE6-34CE-5AEF-3492-DA79CF2D0A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10491" y="3044142"/>
                <a:ext cx="0" cy="474562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10E5C518-BACE-80C9-7F51-08D10A667A5F}"/>
                  </a:ext>
                </a:extLst>
              </p:cNvPr>
              <p:cNvGrpSpPr/>
              <p:nvPr/>
            </p:nvGrpSpPr>
            <p:grpSpPr>
              <a:xfrm>
                <a:off x="4479140" y="3525024"/>
                <a:ext cx="2801333" cy="787952"/>
                <a:chOff x="3969857" y="3455574"/>
                <a:chExt cx="2801333" cy="787952"/>
              </a:xfrm>
            </p:grpSpPr>
            <p:sp>
              <p:nvSpPr>
                <p:cNvPr id="5" name="Rounded Rectangle 4">
                  <a:extLst>
                    <a:ext uri="{FF2B5EF4-FFF2-40B4-BE49-F238E27FC236}">
                      <a16:creationId xmlns:a16="http://schemas.microsoft.com/office/drawing/2014/main" id="{930C63DC-34A6-9BEC-E92D-038268172F40}"/>
                    </a:ext>
                  </a:extLst>
                </p:cNvPr>
                <p:cNvSpPr/>
                <p:nvPr/>
              </p:nvSpPr>
              <p:spPr>
                <a:xfrm>
                  <a:off x="3969857" y="3632272"/>
                  <a:ext cx="2801333" cy="491502"/>
                </a:xfrm>
                <a:prstGeom prst="roundRect">
                  <a:avLst/>
                </a:prstGeom>
                <a:noFill/>
                <a:ln w="5715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sz="28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κ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 -&gt; t</a:t>
                  </a:r>
                </a:p>
              </p:txBody>
            </p:sp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2C35759D-F9BF-A489-3744-1EDB114584FC}"/>
                    </a:ext>
                  </a:extLst>
                </p:cNvPr>
                <p:cNvSpPr/>
                <p:nvPr/>
              </p:nvSpPr>
              <p:spPr>
                <a:xfrm>
                  <a:off x="4542268" y="3585635"/>
                  <a:ext cx="1638612" cy="584775"/>
                </a:xfrm>
                <a:prstGeom prst="roundRect">
                  <a:avLst/>
                </a:prstGeom>
                <a:noFill/>
                <a:ln w="571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3225722-83FA-4287-9130-2FDB3C50F8D7}"/>
                    </a:ext>
                  </a:extLst>
                </p:cNvPr>
                <p:cNvSpPr txBox="1"/>
                <p:nvPr/>
              </p:nvSpPr>
              <p:spPr>
                <a:xfrm>
                  <a:off x="6163523" y="3455574"/>
                  <a:ext cx="29515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l-GR" sz="1800" b="0" i="0" dirty="0">
                      <a:solidFill>
                        <a:srgbClr val="001D35"/>
                      </a:solidFill>
                      <a:effectLst/>
                      <a:latin typeface="Google Sans"/>
                    </a:rPr>
                    <a:t>σ</a:t>
                  </a:r>
                  <a:endParaRPr lang="en-US" dirty="0"/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BB085A3-8E0E-0BEA-F8E2-B4C6669EDFE8}"/>
                    </a:ext>
                  </a:extLst>
                </p:cNvPr>
                <p:cNvSpPr txBox="1"/>
                <p:nvPr/>
              </p:nvSpPr>
              <p:spPr>
                <a:xfrm>
                  <a:off x="6165453" y="3874194"/>
                  <a:ext cx="443691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l-GR" sz="1800" b="0" i="0" dirty="0">
                      <a:solidFill>
                        <a:srgbClr val="001D35"/>
                      </a:solidFill>
                      <a:effectLst/>
                      <a:latin typeface="Google Sans"/>
                    </a:rPr>
                    <a:t>σ</a:t>
                  </a:r>
                  <a:r>
                    <a:rPr lang="en-US" sz="1800" b="0" i="0" dirty="0">
                      <a:solidFill>
                        <a:srgbClr val="001D35"/>
                      </a:solidFill>
                      <a:effectLst/>
                      <a:latin typeface="Google Sans"/>
                    </a:rPr>
                    <a:t>'</a:t>
                  </a:r>
                  <a:endParaRPr lang="en-US" dirty="0"/>
                </a:p>
              </p:txBody>
            </p:sp>
          </p:grpSp>
        </p:grp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A21B0C8B-9AAE-4FD9-E701-5410730E4B63}"/>
                </a:ext>
              </a:extLst>
            </p:cNvPr>
            <p:cNvSpPr/>
            <p:nvPr/>
          </p:nvSpPr>
          <p:spPr>
            <a:xfrm>
              <a:off x="5174901" y="3750198"/>
              <a:ext cx="1372626" cy="408314"/>
            </a:xfrm>
            <a:prstGeom prst="round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6153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44B88-1001-5E7B-3A70-6B5EC267D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9DF9E41-20F8-4E16-A23B-212E1A6DC5F0}"/>
              </a:ext>
            </a:extLst>
          </p:cNvPr>
          <p:cNvGrpSpPr/>
          <p:nvPr/>
        </p:nvGrpSpPr>
        <p:grpSpPr>
          <a:xfrm>
            <a:off x="1447799" y="1597731"/>
            <a:ext cx="9548149" cy="1538882"/>
            <a:chOff x="1447799" y="973017"/>
            <a:chExt cx="9548149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284B64B-D4DA-6FDE-26F0-3B49E27083F6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Formal Component #1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EF07A37-3390-7289-D5F7-F691F5E49F00}"/>
                </a:ext>
              </a:extLst>
            </p:cNvPr>
            <p:cNvSpPr txBox="1"/>
            <p:nvPr/>
          </p:nvSpPr>
          <p:spPr>
            <a:xfrm>
              <a:off x="1447799" y="1557792"/>
              <a:ext cx="954814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Semantic values are mappings from states to probabilistic programs that randomly return state-sensitive values.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9E4CD7E-53C0-7D04-E21E-89519E9C0EE2}"/>
              </a:ext>
            </a:extLst>
          </p:cNvPr>
          <p:cNvGrpSpPr/>
          <p:nvPr/>
        </p:nvGrpSpPr>
        <p:grpSpPr>
          <a:xfrm>
            <a:off x="1447799" y="3721387"/>
            <a:ext cx="9918539" cy="1538882"/>
            <a:chOff x="1447799" y="2727343"/>
            <a:chExt cx="9918539" cy="153888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E7D4C72-4078-569B-9759-76A0FDAEBF2F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Formal Component #2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C20D58B-B14F-64FD-3B84-0F39C83FD099}"/>
                </a:ext>
              </a:extLst>
            </p:cNvPr>
            <p:cNvSpPr txBox="1"/>
            <p:nvPr/>
          </p:nvSpPr>
          <p:spPr>
            <a:xfrm>
              <a:off x="1447799" y="3312118"/>
              <a:ext cx="991853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Monadic application involves applying semantic values to a state, sampling, and returning the result.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57291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AF1B2EB-BA90-4926-8486-31482FA194AD}"/>
              </a:ext>
            </a:extLst>
          </p:cNvPr>
          <p:cNvSpPr/>
          <p:nvPr/>
        </p:nvSpPr>
        <p:spPr>
          <a:xfrm>
            <a:off x="3973009" y="3114563"/>
            <a:ext cx="1153608" cy="351081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6F9DB8-8FBF-BE91-B19F-F0563F9CDC66}"/>
              </a:ext>
            </a:extLst>
          </p:cNvPr>
          <p:cNvGrpSpPr/>
          <p:nvPr/>
        </p:nvGrpSpPr>
        <p:grpSpPr>
          <a:xfrm>
            <a:off x="2369913" y="2616482"/>
            <a:ext cx="7908406" cy="1611519"/>
            <a:chOff x="520861" y="254642"/>
            <a:chExt cx="7908406" cy="1611519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AEFE7DDD-C051-22E4-3101-935019F02CA1}"/>
                </a:ext>
              </a:extLst>
            </p:cNvPr>
            <p:cNvSpPr/>
            <p:nvPr/>
          </p:nvSpPr>
          <p:spPr>
            <a:xfrm>
              <a:off x="520861" y="254642"/>
              <a:ext cx="7908406" cy="161151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13A6A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046CF2-22F2-BFC6-F4F9-5609F9A38A1D}"/>
                </a:ext>
              </a:extLst>
            </p:cNvPr>
            <p:cNvSpPr txBox="1"/>
            <p:nvPr/>
          </p:nvSpPr>
          <p:spPr>
            <a:xfrm>
              <a:off x="658385" y="305154"/>
              <a:ext cx="63788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  <a:latin typeface="Helvetica" pitchFamily="2" charset="0"/>
                </a:rPr>
                <a:t>Composition Rule: Probabilistic Function Application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6B978D3-F18A-69E8-69C0-B8180628F6BE}"/>
                </a:ext>
              </a:extLst>
            </p:cNvPr>
            <p:cNvSpPr txBox="1"/>
            <p:nvPr/>
          </p:nvSpPr>
          <p:spPr>
            <a:xfrm>
              <a:off x="864982" y="752723"/>
              <a:ext cx="552563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[[X Y]]</a:t>
              </a:r>
              <a:r>
                <a:rPr lang="en-US" sz="1800" dirty="0">
                  <a:solidFill>
                    <a:srgbClr val="7030A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= Appl </a:t>
              </a:r>
              <a:r>
                <a:rPr lang="en-US" sz="1800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800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B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           where </a:t>
              </a:r>
              <a:r>
                <a:rPr lang="en-US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 ~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800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[[X]]</a:t>
              </a:r>
              <a:endParaRPr lang="en-US" sz="18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                 </a:t>
              </a:r>
              <a:r>
                <a:rPr lang="en-US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B ~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800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[[Y]]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79576AD-2D2D-7FC7-3D2F-6F6F9A526120}"/>
              </a:ext>
            </a:extLst>
          </p:cNvPr>
          <p:cNvGrpSpPr/>
          <p:nvPr/>
        </p:nvGrpSpPr>
        <p:grpSpPr>
          <a:xfrm>
            <a:off x="2407531" y="775150"/>
            <a:ext cx="7870787" cy="1611519"/>
            <a:chOff x="520860" y="254642"/>
            <a:chExt cx="7870787" cy="161151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5B553E78-942C-1BE1-78AD-5B70DFA6CA08}"/>
                </a:ext>
              </a:extLst>
            </p:cNvPr>
            <p:cNvSpPr/>
            <p:nvPr/>
          </p:nvSpPr>
          <p:spPr>
            <a:xfrm>
              <a:off x="520860" y="254642"/>
              <a:ext cx="7870787" cy="161151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13A6A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EE45A9D-AFE4-1DA8-816C-E6CC82476B15}"/>
                </a:ext>
              </a:extLst>
            </p:cNvPr>
            <p:cNvSpPr txBox="1"/>
            <p:nvPr/>
          </p:nvSpPr>
          <p:spPr>
            <a:xfrm>
              <a:off x="658385" y="305154"/>
              <a:ext cx="63788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  <a:latin typeface="Helvetica" pitchFamily="2" charset="0"/>
                </a:rPr>
                <a:t>Composition Rule: State-Sensitive Function Application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398179F-6583-82F1-7A0C-A30D6E74B0D7}"/>
                </a:ext>
              </a:extLst>
            </p:cNvPr>
            <p:cNvSpPr txBox="1"/>
            <p:nvPr/>
          </p:nvSpPr>
          <p:spPr>
            <a:xfrm>
              <a:off x="864982" y="752723"/>
              <a:ext cx="552563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[[X Y]]</a:t>
              </a:r>
              <a:r>
                <a:rPr lang="en-US" sz="1800" dirty="0">
                  <a:solidFill>
                    <a:srgbClr val="7030A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= </a:t>
              </a:r>
              <a:r>
                <a:rPr lang="en-US" sz="18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λ</a:t>
              </a:r>
              <a:r>
                <a:rPr lang="en-US" sz="1800" dirty="0" err="1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.&lt;Appl </a:t>
              </a:r>
              <a:r>
                <a:rPr lang="en-US" sz="1800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800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B, </a:t>
              </a:r>
              <a:r>
                <a:rPr lang="en-US" sz="18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s’’</a:t>
              </a:r>
              <a:r>
                <a:rPr lang="en-US" sz="1800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           where &lt;</a:t>
              </a:r>
              <a:r>
                <a:rPr lang="en-US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A, 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s’</a:t>
              </a:r>
              <a:r>
                <a:rPr lang="en-US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:= (</a:t>
              </a:r>
              <a:r>
                <a:rPr lang="en-US" sz="1800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[[X]]</a:t>
              </a:r>
              <a:r>
                <a:rPr lang="en-US" sz="1800" dirty="0">
                  <a:solidFill>
                    <a:srgbClr val="7030A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8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)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                 &lt;</a:t>
              </a:r>
              <a:r>
                <a:rPr lang="en-US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B, 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s’’</a:t>
              </a:r>
              <a:r>
                <a:rPr lang="en-US" dirty="0">
                  <a:solidFill>
                    <a:srgbClr val="113A6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:= (</a:t>
              </a:r>
              <a:r>
                <a:rPr lang="en-US" sz="1800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[[Y]]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8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s’</a:t>
              </a:r>
              <a:r>
                <a:rPr 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) </a:t>
              </a:r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E947C30-7D47-5A9C-4E95-68190E84E828}"/>
              </a:ext>
            </a:extLst>
          </p:cNvPr>
          <p:cNvGrpSpPr/>
          <p:nvPr/>
        </p:nvGrpSpPr>
        <p:grpSpPr>
          <a:xfrm>
            <a:off x="2343111" y="4454917"/>
            <a:ext cx="7935208" cy="1611519"/>
            <a:chOff x="2343111" y="4454917"/>
            <a:chExt cx="7935208" cy="161151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CF1E40F-A7E7-9B23-09A5-BC97E0D5E685}"/>
                </a:ext>
              </a:extLst>
            </p:cNvPr>
            <p:cNvGrpSpPr/>
            <p:nvPr/>
          </p:nvGrpSpPr>
          <p:grpSpPr>
            <a:xfrm>
              <a:off x="2343111" y="4454917"/>
              <a:ext cx="7935208" cy="1611519"/>
              <a:chOff x="520861" y="254642"/>
              <a:chExt cx="7935208" cy="1611519"/>
            </a:xfrm>
          </p:grpSpPr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D9B676C7-6829-2556-7DC2-48366C67D14A}"/>
                  </a:ext>
                </a:extLst>
              </p:cNvPr>
              <p:cNvSpPr/>
              <p:nvPr/>
            </p:nvSpPr>
            <p:spPr>
              <a:xfrm>
                <a:off x="520861" y="254642"/>
                <a:ext cx="7935208" cy="161151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13A6A"/>
                  </a:solidFill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D4B1FA-C674-41B8-7D2C-B9C104F2DB84}"/>
                  </a:ext>
                </a:extLst>
              </p:cNvPr>
              <p:cNvSpPr txBox="1"/>
              <p:nvPr/>
            </p:nvSpPr>
            <p:spPr>
              <a:xfrm>
                <a:off x="658385" y="305154"/>
                <a:ext cx="77976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7030A0"/>
                    </a:solidFill>
                    <a:latin typeface="Helvetica" pitchFamily="2" charset="0"/>
                  </a:rPr>
                  <a:t>Composition Rule: Probabilistic State-Sensitive Function Application 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641DB9-C9CD-9CB9-E148-4D6DA464CF5B}"/>
                  </a:ext>
                </a:extLst>
              </p:cNvPr>
              <p:cNvSpPr txBox="1"/>
              <p:nvPr/>
            </p:nvSpPr>
            <p:spPr>
              <a:xfrm>
                <a:off x="864982" y="752723"/>
                <a:ext cx="5525635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chemeClr val="accent6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[[X Y]]</a:t>
                </a:r>
                <a:r>
                  <a:rPr lang="en-US" sz="1800" dirty="0">
                    <a:solidFill>
                      <a:srgbClr val="7030A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1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= </a:t>
                </a:r>
                <a:r>
                  <a:rPr lang="en-US" sz="18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λ</a:t>
                </a:r>
                <a:r>
                  <a:rPr lang="en-US" sz="1800" dirty="0" err="1">
                    <a:solidFill>
                      <a:schemeClr val="accent2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</a:t>
                </a:r>
                <a:r>
                  <a:rPr lang="en-US" sz="1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.&lt;</a:t>
                </a:r>
                <a:r>
                  <a:rPr lang="en-US" sz="18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A</a:t>
                </a:r>
                <a:r>
                  <a:rPr lang="en-US" sz="1800" baseline="-25000" dirty="0" err="1">
                    <a:solidFill>
                      <a:srgbClr val="202122"/>
                    </a:solidFill>
                    <a:latin typeface="Helvetica" pitchFamily="2" charset="0"/>
                    <a:cs typeface="Consolas" panose="020B0609020204030204" pitchFamily="49" charset="0"/>
                  </a:rPr>
                  <a:t>state</a:t>
                </a:r>
                <a:r>
                  <a:rPr lang="en-US" baseline="-25000" dirty="0">
                    <a:solidFill>
                      <a:srgbClr val="20212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1800" dirty="0">
                    <a:solidFill>
                      <a:srgbClr val="113A6A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A</a:t>
                </a:r>
                <a:r>
                  <a:rPr lang="en-US" sz="1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1800" dirty="0">
                    <a:solidFill>
                      <a:srgbClr val="113A6A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B, </a:t>
                </a:r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s’’</a:t>
                </a:r>
                <a:r>
                  <a:rPr lang="en-US" sz="1800" dirty="0">
                    <a:solidFill>
                      <a:srgbClr val="113A6A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&gt;</a:t>
                </a:r>
                <a:endParaRPr 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           where &lt;</a:t>
                </a:r>
                <a:r>
                  <a:rPr lang="en-US" dirty="0">
                    <a:solidFill>
                      <a:srgbClr val="113A6A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A,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s’</a:t>
                </a:r>
                <a:r>
                  <a:rPr lang="en-US" dirty="0">
                    <a:solidFill>
                      <a:srgbClr val="113A6A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&gt;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~ (</a:t>
                </a:r>
                <a:r>
                  <a:rPr lang="en-US" sz="1800" dirty="0">
                    <a:solidFill>
                      <a:schemeClr val="accent6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[[X]]</a:t>
                </a:r>
                <a:r>
                  <a:rPr lang="en-US" sz="1800" dirty="0">
                    <a:solidFill>
                      <a:srgbClr val="7030A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</a:t>
                </a:r>
                <a:r>
                  <a:rPr lang="en-US" sz="1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                 &lt;</a:t>
                </a:r>
                <a:r>
                  <a:rPr lang="en-US" dirty="0">
                    <a:solidFill>
                      <a:srgbClr val="113A6A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B,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s’’</a:t>
                </a:r>
                <a:r>
                  <a:rPr lang="en-US" dirty="0">
                    <a:solidFill>
                      <a:srgbClr val="113A6A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&gt;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~ (</a:t>
                </a:r>
                <a:r>
                  <a:rPr lang="en-US" sz="1800" dirty="0">
                    <a:solidFill>
                      <a:schemeClr val="accent6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[[Y]]</a:t>
                </a:r>
                <a:r>
                  <a:rPr lang="en-US" sz="1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s’</a:t>
                </a:r>
                <a:r>
                  <a:rPr lang="en-US" sz="1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 </a:t>
                </a:r>
                <a:endParaRPr lang="en-US" dirty="0"/>
              </a:p>
            </p:txBody>
          </p:sp>
        </p:grp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D0529064-64F4-9B61-C462-F0DED81A81A1}"/>
                </a:ext>
              </a:extLst>
            </p:cNvPr>
            <p:cNvSpPr/>
            <p:nvPr/>
          </p:nvSpPr>
          <p:spPr>
            <a:xfrm>
              <a:off x="4360861" y="4955896"/>
              <a:ext cx="1982065" cy="351081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314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159A5-7B7D-DF6F-4E6F-1973EA194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6FFC35B-F559-8CED-3735-27EE04982B34}"/>
              </a:ext>
            </a:extLst>
          </p:cNvPr>
          <p:cNvGrpSpPr/>
          <p:nvPr/>
        </p:nvGrpSpPr>
        <p:grpSpPr>
          <a:xfrm>
            <a:off x="1447799" y="1597731"/>
            <a:ext cx="9548149" cy="1538882"/>
            <a:chOff x="1447799" y="973017"/>
            <a:chExt cx="9548149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700A0AC-B7AE-5C0B-B07E-FFD15C0B6CD8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Formal Component #3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3191CDA-E1CA-AC79-365A-586EF15E814A}"/>
                </a:ext>
              </a:extLst>
            </p:cNvPr>
            <p:cNvSpPr txBox="1"/>
            <p:nvPr/>
          </p:nvSpPr>
          <p:spPr>
            <a:xfrm>
              <a:off x="1447799" y="1557792"/>
              <a:ext cx="954814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Discourses are are just like semantic values, but they don’t return anything.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218101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E6BF7-79D6-4BFF-ED73-FCE81FD46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9D0045-615E-484E-47BD-3502F3D6C700}"/>
              </a:ext>
            </a:extLst>
          </p:cNvPr>
          <p:cNvSpPr txBox="1"/>
          <p:nvPr/>
        </p:nvSpPr>
        <p:spPr>
          <a:xfrm>
            <a:off x="1390739" y="1280337"/>
            <a:ext cx="9405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elvetica" pitchFamily="2" charset="0"/>
              </a:rPr>
              <a:t>The magician scowled and their assistant smirked.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2CA1A93-DFD5-76B8-F900-6C66058517E9}"/>
              </a:ext>
            </a:extLst>
          </p:cNvPr>
          <p:cNvGrpSpPr/>
          <p:nvPr/>
        </p:nvGrpSpPr>
        <p:grpSpPr>
          <a:xfrm>
            <a:off x="393668" y="2989902"/>
            <a:ext cx="2801333" cy="1399272"/>
            <a:chOff x="393668" y="2989902"/>
            <a:chExt cx="2801333" cy="139927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10CEFB4-B3A2-05C7-8BC9-943420894285}"/>
                </a:ext>
              </a:extLst>
            </p:cNvPr>
            <p:cNvGrpSpPr/>
            <p:nvPr/>
          </p:nvGrpSpPr>
          <p:grpSpPr>
            <a:xfrm>
              <a:off x="393668" y="3601222"/>
              <a:ext cx="2801333" cy="787952"/>
              <a:chOff x="3969857" y="3455574"/>
              <a:chExt cx="2801333" cy="787952"/>
            </a:xfrm>
          </p:grpSpPr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ED5C56D9-9B49-98AF-0306-F1196F53AF58}"/>
                  </a:ext>
                </a:extLst>
              </p:cNvPr>
              <p:cNvSpPr/>
              <p:nvPr/>
            </p:nvSpPr>
            <p:spPr>
              <a:xfrm>
                <a:off x="3969857" y="3632272"/>
                <a:ext cx="2801333" cy="491502"/>
              </a:xfrm>
              <a:prstGeom prst="roundRect">
                <a:avLst/>
              </a:prstGeom>
              <a:noFill/>
              <a:ln w="571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⋄</a:t>
                </a:r>
                <a:endParaRPr lang="en-US" sz="28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6504CAE5-832A-97E5-5F55-580E4F5CE872}"/>
                  </a:ext>
                </a:extLst>
              </p:cNvPr>
              <p:cNvSpPr/>
              <p:nvPr/>
            </p:nvSpPr>
            <p:spPr>
              <a:xfrm>
                <a:off x="5069324" y="3585635"/>
                <a:ext cx="590309" cy="584775"/>
              </a:xfrm>
              <a:prstGeom prst="roundRect">
                <a:avLst/>
              </a:prstGeom>
              <a:noFill/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656DC60-D25D-7C29-D988-1F50CCB41F69}"/>
                  </a:ext>
                </a:extLst>
              </p:cNvPr>
              <p:cNvSpPr txBox="1"/>
              <p:nvPr/>
            </p:nvSpPr>
            <p:spPr>
              <a:xfrm>
                <a:off x="5665811" y="3455574"/>
                <a:ext cx="29515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sz="1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σ</a:t>
                </a:r>
                <a:endParaRPr lang="en-US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61BB595-3546-CEAD-A877-33948EFE035E}"/>
                  </a:ext>
                </a:extLst>
              </p:cNvPr>
              <p:cNvSpPr txBox="1"/>
              <p:nvPr/>
            </p:nvSpPr>
            <p:spPr>
              <a:xfrm>
                <a:off x="5667741" y="3874194"/>
                <a:ext cx="44369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sz="1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σ</a:t>
                </a:r>
                <a:r>
                  <a:rPr lang="en-US" sz="1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'</a:t>
                </a:r>
                <a:endParaRPr lang="en-US" dirty="0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D7E30DB-00D3-374B-21DC-328EC7FA0EFF}"/>
                </a:ext>
              </a:extLst>
            </p:cNvPr>
            <p:cNvSpPr txBox="1"/>
            <p:nvPr/>
          </p:nvSpPr>
          <p:spPr>
            <a:xfrm>
              <a:off x="1113870" y="2989902"/>
              <a:ext cx="13488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Helvetica" pitchFamily="2" charset="0"/>
                </a:rPr>
                <a:t>Input</a:t>
              </a:r>
            </a:p>
            <a:p>
              <a:r>
                <a:rPr lang="en-US" b="1" dirty="0">
                  <a:latin typeface="Helvetica" pitchFamily="2" charset="0"/>
                </a:rPr>
                <a:t>Discourse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D155DAF-21E3-8915-9097-635A3E96C57E}"/>
              </a:ext>
            </a:extLst>
          </p:cNvPr>
          <p:cNvGrpSpPr/>
          <p:nvPr/>
        </p:nvGrpSpPr>
        <p:grpSpPr>
          <a:xfrm>
            <a:off x="3195001" y="2989902"/>
            <a:ext cx="7503864" cy="1399272"/>
            <a:chOff x="3195001" y="2989902"/>
            <a:chExt cx="7503864" cy="139927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D755B32-70DE-D396-C7AA-431BF3A2BB2E}"/>
                </a:ext>
              </a:extLst>
            </p:cNvPr>
            <p:cNvGrpSpPr/>
            <p:nvPr/>
          </p:nvGrpSpPr>
          <p:grpSpPr>
            <a:xfrm>
              <a:off x="7897532" y="3601222"/>
              <a:ext cx="2801333" cy="787952"/>
              <a:chOff x="3969857" y="3455574"/>
              <a:chExt cx="2801333" cy="787952"/>
            </a:xfrm>
          </p:grpSpPr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0EFBD7CE-F144-5F47-0AD7-839B2D4D619C}"/>
                  </a:ext>
                </a:extLst>
              </p:cNvPr>
              <p:cNvSpPr/>
              <p:nvPr/>
            </p:nvSpPr>
            <p:spPr>
              <a:xfrm>
                <a:off x="3969857" y="3632272"/>
                <a:ext cx="2801333" cy="491502"/>
              </a:xfrm>
              <a:prstGeom prst="roundRect">
                <a:avLst/>
              </a:prstGeom>
              <a:noFill/>
              <a:ln w="571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⋄</a:t>
                </a:r>
                <a:endParaRPr lang="en-US" sz="28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71F769D3-2D65-74EE-3460-B713F976B9AF}"/>
                  </a:ext>
                </a:extLst>
              </p:cNvPr>
              <p:cNvSpPr/>
              <p:nvPr/>
            </p:nvSpPr>
            <p:spPr>
              <a:xfrm>
                <a:off x="5069324" y="3585635"/>
                <a:ext cx="590309" cy="584775"/>
              </a:xfrm>
              <a:prstGeom prst="roundRect">
                <a:avLst/>
              </a:prstGeom>
              <a:noFill/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922D82D-2FCF-267E-F8F3-9CD53833B615}"/>
                  </a:ext>
                </a:extLst>
              </p:cNvPr>
              <p:cNvSpPr txBox="1"/>
              <p:nvPr/>
            </p:nvSpPr>
            <p:spPr>
              <a:xfrm>
                <a:off x="5665811" y="3455574"/>
                <a:ext cx="44369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sz="1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σ</a:t>
                </a:r>
                <a:r>
                  <a:rPr lang="en-US" sz="1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'</a:t>
                </a:r>
                <a:endParaRPr lang="en-US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07810CD-285D-104A-73CD-6EDEE92569AF}"/>
                  </a:ext>
                </a:extLst>
              </p:cNvPr>
              <p:cNvSpPr txBox="1"/>
              <p:nvPr/>
            </p:nvSpPr>
            <p:spPr>
              <a:xfrm>
                <a:off x="5667741" y="3874194"/>
                <a:ext cx="44369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sz="1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σ</a:t>
                </a:r>
                <a:r>
                  <a:rPr lang="en-US" sz="1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’’</a:t>
                </a:r>
                <a:endParaRPr lang="en-US" dirty="0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516656D1-69E4-7954-478F-F7EAF9C8281C}"/>
                </a:ext>
              </a:extLst>
            </p:cNvPr>
            <p:cNvGrpSpPr/>
            <p:nvPr/>
          </p:nvGrpSpPr>
          <p:grpSpPr>
            <a:xfrm>
              <a:off x="3195001" y="2989902"/>
              <a:ext cx="6771571" cy="1033769"/>
              <a:chOff x="3195001" y="2989902"/>
              <a:chExt cx="6771571" cy="1033769"/>
            </a:xfrm>
          </p:grpSpPr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AABB9A6C-6851-436A-C965-D3F83ADA8D26}"/>
                  </a:ext>
                </a:extLst>
              </p:cNvPr>
              <p:cNvCxnSpPr>
                <a:stCxn id="20" idx="3"/>
              </p:cNvCxnSpPr>
              <p:nvPr/>
            </p:nvCxnSpPr>
            <p:spPr>
              <a:xfrm flipV="1">
                <a:off x="3195001" y="4023670"/>
                <a:ext cx="5312391" cy="1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AB9FCD8-DA1A-D679-815B-09E2752AEE97}"/>
                  </a:ext>
                </a:extLst>
              </p:cNvPr>
              <p:cNvSpPr txBox="1"/>
              <p:nvPr/>
            </p:nvSpPr>
            <p:spPr>
              <a:xfrm>
                <a:off x="8617734" y="2989902"/>
                <a:ext cx="13488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Helvetica" pitchFamily="2" charset="0"/>
                  </a:rPr>
                  <a:t>Output</a:t>
                </a:r>
              </a:p>
              <a:p>
                <a:r>
                  <a:rPr lang="en-US" b="1" dirty="0">
                    <a:latin typeface="Helvetica" pitchFamily="2" charset="0"/>
                  </a:rPr>
                  <a:t>Discourse</a:t>
                </a: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AD37084-993F-2162-965E-350D89451B6F}"/>
              </a:ext>
            </a:extLst>
          </p:cNvPr>
          <p:cNvGrpSpPr/>
          <p:nvPr/>
        </p:nvGrpSpPr>
        <p:grpSpPr>
          <a:xfrm>
            <a:off x="4450529" y="1945215"/>
            <a:ext cx="2801333" cy="787952"/>
            <a:chOff x="4479140" y="3525024"/>
            <a:chExt cx="2801333" cy="787952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4609A125-0C05-B6BF-CB30-CA13DE48BD0E}"/>
                </a:ext>
              </a:extLst>
            </p:cNvPr>
            <p:cNvGrpSpPr/>
            <p:nvPr/>
          </p:nvGrpSpPr>
          <p:grpSpPr>
            <a:xfrm>
              <a:off x="4479140" y="3525024"/>
              <a:ext cx="2801333" cy="787952"/>
              <a:chOff x="3969857" y="3455574"/>
              <a:chExt cx="2801333" cy="787952"/>
            </a:xfrm>
          </p:grpSpPr>
          <p:sp>
            <p:nvSpPr>
              <p:cNvPr id="62" name="Rounded Rectangle 61">
                <a:extLst>
                  <a:ext uri="{FF2B5EF4-FFF2-40B4-BE49-F238E27FC236}">
                    <a16:creationId xmlns:a16="http://schemas.microsoft.com/office/drawing/2014/main" id="{394B88E9-B634-9115-6633-A4166FC30E09}"/>
                  </a:ext>
                </a:extLst>
              </p:cNvPr>
              <p:cNvSpPr/>
              <p:nvPr/>
            </p:nvSpPr>
            <p:spPr>
              <a:xfrm>
                <a:off x="3969857" y="3632272"/>
                <a:ext cx="2801333" cy="491502"/>
              </a:xfrm>
              <a:prstGeom prst="roundRect">
                <a:avLst/>
              </a:prstGeom>
              <a:noFill/>
              <a:ln w="571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8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κ</a:t>
                </a:r>
                <a:r>
                  <a:rPr lang="en-US" sz="28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-&gt; t</a:t>
                </a:r>
              </a:p>
            </p:txBody>
          </p:sp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6504BFD0-49D1-5A85-515C-8AFECCF55E2B}"/>
                  </a:ext>
                </a:extLst>
              </p:cNvPr>
              <p:cNvSpPr/>
              <p:nvPr/>
            </p:nvSpPr>
            <p:spPr>
              <a:xfrm>
                <a:off x="4542268" y="3585635"/>
                <a:ext cx="1638612" cy="584775"/>
              </a:xfrm>
              <a:prstGeom prst="roundRect">
                <a:avLst/>
              </a:prstGeom>
              <a:noFill/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5E664F0-A452-DF6A-3C81-61D718DF745A}"/>
                  </a:ext>
                </a:extLst>
              </p:cNvPr>
              <p:cNvSpPr txBox="1"/>
              <p:nvPr/>
            </p:nvSpPr>
            <p:spPr>
              <a:xfrm>
                <a:off x="6163523" y="3455574"/>
                <a:ext cx="29515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sz="1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σ</a:t>
                </a:r>
                <a:endParaRPr lang="en-US" dirty="0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0BC50CA-F9D5-6043-9007-B7239AC60E61}"/>
                  </a:ext>
                </a:extLst>
              </p:cNvPr>
              <p:cNvSpPr txBox="1"/>
              <p:nvPr/>
            </p:nvSpPr>
            <p:spPr>
              <a:xfrm>
                <a:off x="6165453" y="3874194"/>
                <a:ext cx="44369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sz="1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σ</a:t>
                </a:r>
                <a:r>
                  <a:rPr lang="en-US" sz="1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'</a:t>
                </a:r>
                <a:endParaRPr lang="en-US" dirty="0"/>
              </a:p>
            </p:txBody>
          </p:sp>
        </p:grp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C793BC88-5DCF-D9EB-1E0D-FC2171059F4A}"/>
                </a:ext>
              </a:extLst>
            </p:cNvPr>
            <p:cNvSpPr/>
            <p:nvPr/>
          </p:nvSpPr>
          <p:spPr>
            <a:xfrm>
              <a:off x="5174901" y="3750198"/>
              <a:ext cx="1372626" cy="408314"/>
            </a:xfrm>
            <a:prstGeom prst="round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2870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80A96-BC9C-6325-BFEE-9D6D74AF8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CED10DE-EF7F-5ED8-C33A-374F4538C561}"/>
              </a:ext>
            </a:extLst>
          </p:cNvPr>
          <p:cNvGrpSpPr/>
          <p:nvPr/>
        </p:nvGrpSpPr>
        <p:grpSpPr>
          <a:xfrm>
            <a:off x="1447799" y="1597731"/>
            <a:ext cx="9548149" cy="1538882"/>
            <a:chOff x="1447799" y="973017"/>
            <a:chExt cx="9548149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2B19544-6189-2279-B37A-B97C122C7355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Formal Component #3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C14F40D-C146-FADB-3261-EDCB9EEA17C9}"/>
                </a:ext>
              </a:extLst>
            </p:cNvPr>
            <p:cNvSpPr txBox="1"/>
            <p:nvPr/>
          </p:nvSpPr>
          <p:spPr>
            <a:xfrm>
              <a:off x="1447799" y="1557792"/>
              <a:ext cx="954814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Discourses are are just like semantic values, but they don’t return anything.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E3ECB18-DDD3-5207-2264-199303FCC488}"/>
              </a:ext>
            </a:extLst>
          </p:cNvPr>
          <p:cNvGrpSpPr/>
          <p:nvPr/>
        </p:nvGrpSpPr>
        <p:grpSpPr>
          <a:xfrm>
            <a:off x="1447800" y="3721387"/>
            <a:ext cx="9455552" cy="1538882"/>
            <a:chOff x="1447800" y="2727343"/>
            <a:chExt cx="9455552" cy="153888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0977661-B6BE-8085-78BA-DE82D5C6D2AB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Formal Component #4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01AC989-7552-72D2-BAE3-1BFCF7F2084E}"/>
                </a:ext>
              </a:extLst>
            </p:cNvPr>
            <p:cNvSpPr txBox="1"/>
            <p:nvPr/>
          </p:nvSpPr>
          <p:spPr>
            <a:xfrm>
              <a:off x="1447800" y="3312118"/>
              <a:ext cx="9455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Utterances are built from their semantic values by converting them to discourses.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98311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D0DD9-B5C3-3EB3-4295-017C24420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B81CC5-7860-9E91-24F1-83F04EE627F7}"/>
              </a:ext>
            </a:extLst>
          </p:cNvPr>
          <p:cNvSpPr txBox="1"/>
          <p:nvPr/>
        </p:nvSpPr>
        <p:spPr>
          <a:xfrm>
            <a:off x="1390739" y="1280337"/>
            <a:ext cx="9405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elvetica" pitchFamily="2" charset="0"/>
              </a:rPr>
              <a:t>The magician scowled and their assistant smirked.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FC76A6F-C04D-8CA7-D9ED-F8C81AD38A1B}"/>
              </a:ext>
            </a:extLst>
          </p:cNvPr>
          <p:cNvGrpSpPr/>
          <p:nvPr/>
        </p:nvGrpSpPr>
        <p:grpSpPr>
          <a:xfrm>
            <a:off x="393668" y="3601222"/>
            <a:ext cx="2801333" cy="787952"/>
            <a:chOff x="3969857" y="3455574"/>
            <a:chExt cx="2801333" cy="787952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F235FB07-215F-786C-43CC-937FE6C9AC56}"/>
                </a:ext>
              </a:extLst>
            </p:cNvPr>
            <p:cNvSpPr/>
            <p:nvPr/>
          </p:nvSpPr>
          <p:spPr>
            <a:xfrm>
              <a:off x="3969857" y="3632272"/>
              <a:ext cx="2801333" cy="491502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0" i="0" dirty="0">
                  <a:solidFill>
                    <a:srgbClr val="001D35"/>
                  </a:solidFill>
                  <a:effectLst/>
                  <a:latin typeface="Google Sans"/>
                </a:rPr>
                <a:t>⋄</a:t>
              </a:r>
              <a:endPara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48B0942E-E8D6-0014-0E35-6A8E899BF092}"/>
                </a:ext>
              </a:extLst>
            </p:cNvPr>
            <p:cNvSpPr/>
            <p:nvPr/>
          </p:nvSpPr>
          <p:spPr>
            <a:xfrm>
              <a:off x="5069324" y="3585635"/>
              <a:ext cx="590309" cy="584775"/>
            </a:xfrm>
            <a:prstGeom prst="roundRect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72D89FA-2A5D-FAC6-4A4D-E45202458839}"/>
                </a:ext>
              </a:extLst>
            </p:cNvPr>
            <p:cNvSpPr txBox="1"/>
            <p:nvPr/>
          </p:nvSpPr>
          <p:spPr>
            <a:xfrm>
              <a:off x="5665811" y="3455574"/>
              <a:ext cx="47674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800" b="0" i="0" dirty="0">
                  <a:solidFill>
                    <a:srgbClr val="001D35"/>
                  </a:solidFill>
                  <a:effectLst/>
                  <a:latin typeface="Google Sans"/>
                </a:rPr>
                <a:t>σ</a:t>
              </a:r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7D276CD-5075-60C9-BB4B-D551EC19F617}"/>
                </a:ext>
              </a:extLst>
            </p:cNvPr>
            <p:cNvSpPr txBox="1"/>
            <p:nvPr/>
          </p:nvSpPr>
          <p:spPr>
            <a:xfrm>
              <a:off x="5667741" y="3874194"/>
              <a:ext cx="44369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800" b="0" i="0" dirty="0">
                  <a:solidFill>
                    <a:srgbClr val="001D35"/>
                  </a:solidFill>
                  <a:effectLst/>
                  <a:latin typeface="Google Sans"/>
                </a:rPr>
                <a:t>σ</a:t>
              </a:r>
              <a:r>
                <a:rPr lang="en-US" sz="1800" b="0" i="0" dirty="0">
                  <a:solidFill>
                    <a:srgbClr val="001D35"/>
                  </a:solidFill>
                  <a:effectLst/>
                  <a:latin typeface="Google Sans"/>
                </a:rPr>
                <a:t>'</a:t>
              </a:r>
              <a:endParaRPr lang="en-US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5325A4F-D94D-8A69-E2BA-12266DE6547D}"/>
              </a:ext>
            </a:extLst>
          </p:cNvPr>
          <p:cNvSpPr txBox="1"/>
          <p:nvPr/>
        </p:nvSpPr>
        <p:spPr>
          <a:xfrm>
            <a:off x="1113870" y="2989902"/>
            <a:ext cx="1348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" pitchFamily="2" charset="0"/>
              </a:rPr>
              <a:t>Input</a:t>
            </a:r>
          </a:p>
          <a:p>
            <a:r>
              <a:rPr lang="en-US" b="1" dirty="0">
                <a:latin typeface="Helvetica" pitchFamily="2" charset="0"/>
              </a:rPr>
              <a:t>Discourse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4250BBD-3306-2EC3-2747-37B44B9D0425}"/>
              </a:ext>
            </a:extLst>
          </p:cNvPr>
          <p:cNvCxnSpPr>
            <a:stCxn id="20" idx="3"/>
          </p:cNvCxnSpPr>
          <p:nvPr/>
        </p:nvCxnSpPr>
        <p:spPr>
          <a:xfrm flipV="1">
            <a:off x="3195001" y="4023670"/>
            <a:ext cx="5312391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084B5C2-4D3C-0FE3-3BBE-4309EF6AC726}"/>
              </a:ext>
            </a:extLst>
          </p:cNvPr>
          <p:cNvGrpSpPr/>
          <p:nvPr/>
        </p:nvGrpSpPr>
        <p:grpSpPr>
          <a:xfrm>
            <a:off x="7897532" y="3601222"/>
            <a:ext cx="2801333" cy="787952"/>
            <a:chOff x="3969857" y="3455574"/>
            <a:chExt cx="2801333" cy="787952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23FA365B-A7DE-3C7D-8C65-2536CEFEE411}"/>
                </a:ext>
              </a:extLst>
            </p:cNvPr>
            <p:cNvSpPr/>
            <p:nvPr/>
          </p:nvSpPr>
          <p:spPr>
            <a:xfrm>
              <a:off x="3969857" y="3632272"/>
              <a:ext cx="2801333" cy="491502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0" i="0" dirty="0">
                  <a:solidFill>
                    <a:srgbClr val="001D35"/>
                  </a:solidFill>
                  <a:effectLst/>
                  <a:latin typeface="Google Sans"/>
                </a:rPr>
                <a:t>⋄</a:t>
              </a:r>
              <a:endPara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0CC88451-03DE-0AE9-FE07-6FA6555B8F40}"/>
                </a:ext>
              </a:extLst>
            </p:cNvPr>
            <p:cNvSpPr/>
            <p:nvPr/>
          </p:nvSpPr>
          <p:spPr>
            <a:xfrm>
              <a:off x="5069324" y="3585635"/>
              <a:ext cx="590309" cy="584775"/>
            </a:xfrm>
            <a:prstGeom prst="roundRect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0FD11E0-2E61-A23D-75F6-0C1B0BCE57A2}"/>
                </a:ext>
              </a:extLst>
            </p:cNvPr>
            <p:cNvSpPr txBox="1"/>
            <p:nvPr/>
          </p:nvSpPr>
          <p:spPr>
            <a:xfrm>
              <a:off x="5665811" y="3455574"/>
              <a:ext cx="44369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800" b="0" i="0" dirty="0">
                  <a:solidFill>
                    <a:srgbClr val="001D35"/>
                  </a:solidFill>
                  <a:effectLst/>
                  <a:latin typeface="Google Sans"/>
                </a:rPr>
                <a:t>σ</a:t>
              </a:r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BBC2E3C-5796-806F-7B8B-1CB76DC74152}"/>
                </a:ext>
              </a:extLst>
            </p:cNvPr>
            <p:cNvSpPr txBox="1"/>
            <p:nvPr/>
          </p:nvSpPr>
          <p:spPr>
            <a:xfrm>
              <a:off x="5667741" y="3874194"/>
              <a:ext cx="44369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800" b="0" i="0" dirty="0">
                  <a:solidFill>
                    <a:srgbClr val="001D35"/>
                  </a:solidFill>
                  <a:effectLst/>
                  <a:latin typeface="Google Sans"/>
                </a:rPr>
                <a:t>σ</a:t>
              </a:r>
              <a:r>
                <a:rPr lang="en-US" sz="1800" b="0" i="0" dirty="0">
                  <a:solidFill>
                    <a:srgbClr val="001D35"/>
                  </a:solidFill>
                  <a:effectLst/>
                  <a:latin typeface="Google Sans"/>
                </a:rPr>
                <a:t>’’</a:t>
              </a:r>
              <a:endParaRPr lang="en-US" dirty="0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53854366-8C9E-8079-E2A7-5E6A33898343}"/>
              </a:ext>
            </a:extLst>
          </p:cNvPr>
          <p:cNvSpPr txBox="1"/>
          <p:nvPr/>
        </p:nvSpPr>
        <p:spPr>
          <a:xfrm>
            <a:off x="8617734" y="2989902"/>
            <a:ext cx="1348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" pitchFamily="2" charset="0"/>
              </a:rPr>
              <a:t>Output</a:t>
            </a:r>
          </a:p>
          <a:p>
            <a:r>
              <a:rPr lang="en-US" b="1" dirty="0">
                <a:latin typeface="Helvetica" pitchFamily="2" charset="0"/>
              </a:rPr>
              <a:t>Discourse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0EC6497-EEA2-D2D1-ED38-42D07FA2FD3D}"/>
              </a:ext>
            </a:extLst>
          </p:cNvPr>
          <p:cNvGrpSpPr/>
          <p:nvPr/>
        </p:nvGrpSpPr>
        <p:grpSpPr>
          <a:xfrm>
            <a:off x="5542346" y="3601222"/>
            <a:ext cx="1042108" cy="787952"/>
            <a:chOff x="5069324" y="3455574"/>
            <a:chExt cx="1042108" cy="787952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673C730B-F1F7-F5DE-7C47-06DA3B1CD8E1}"/>
                </a:ext>
              </a:extLst>
            </p:cNvPr>
            <p:cNvSpPr/>
            <p:nvPr/>
          </p:nvSpPr>
          <p:spPr>
            <a:xfrm>
              <a:off x="5133649" y="3632272"/>
              <a:ext cx="443691" cy="491502"/>
            </a:xfrm>
            <a:prstGeom prst="round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0" i="0" dirty="0">
                  <a:solidFill>
                    <a:srgbClr val="001D35"/>
                  </a:solidFill>
                  <a:effectLst/>
                  <a:latin typeface="Google Sans"/>
                </a:rPr>
                <a:t>⋄</a:t>
              </a:r>
              <a:endPara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7E13FDB1-FFC9-B0BE-ECA5-E10459AF5B92}"/>
                </a:ext>
              </a:extLst>
            </p:cNvPr>
            <p:cNvSpPr/>
            <p:nvPr/>
          </p:nvSpPr>
          <p:spPr>
            <a:xfrm>
              <a:off x="5069324" y="3585635"/>
              <a:ext cx="590309" cy="584775"/>
            </a:xfrm>
            <a:prstGeom prst="roundRect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47B8BDF-CD99-83E4-6AE5-0D2AEE7FC893}"/>
                </a:ext>
              </a:extLst>
            </p:cNvPr>
            <p:cNvSpPr txBox="1"/>
            <p:nvPr/>
          </p:nvSpPr>
          <p:spPr>
            <a:xfrm>
              <a:off x="5665811" y="3455574"/>
              <a:ext cx="4089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800" b="0" i="0" dirty="0">
                  <a:solidFill>
                    <a:srgbClr val="001D35"/>
                  </a:solidFill>
                  <a:effectLst/>
                  <a:latin typeface="Google Sans"/>
                </a:rPr>
                <a:t>σ</a:t>
              </a:r>
              <a:r>
                <a:rPr lang="en-US" sz="1800" b="0" i="0" dirty="0">
                  <a:solidFill>
                    <a:srgbClr val="001D35"/>
                  </a:solidFill>
                  <a:effectLst/>
                  <a:latin typeface="Google Sans"/>
                </a:rPr>
                <a:t>'</a:t>
              </a:r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260EE8-E45F-080E-2FA2-B60749E94EA2}"/>
                </a:ext>
              </a:extLst>
            </p:cNvPr>
            <p:cNvSpPr txBox="1"/>
            <p:nvPr/>
          </p:nvSpPr>
          <p:spPr>
            <a:xfrm>
              <a:off x="5667741" y="3874194"/>
              <a:ext cx="44369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800" b="0" i="0" dirty="0">
                  <a:solidFill>
                    <a:srgbClr val="001D35"/>
                  </a:solidFill>
                  <a:effectLst/>
                  <a:latin typeface="Google Sans"/>
                </a:rPr>
                <a:t>σ</a:t>
              </a:r>
              <a:r>
                <a:rPr lang="en-US" sz="1800" b="0" i="0" dirty="0">
                  <a:solidFill>
                    <a:srgbClr val="001D35"/>
                  </a:solidFill>
                  <a:effectLst/>
                  <a:latin typeface="Google Sans"/>
                </a:rPr>
                <a:t>’’</a:t>
              </a:r>
              <a:endParaRPr lang="en-US" dirty="0"/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37989BA-3FBE-F272-0ED3-05CE13CF9F36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5812984" y="2589346"/>
            <a:ext cx="24517" cy="11419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A72FB97-0BF2-49CB-AACC-0AEE4C94695A}"/>
              </a:ext>
            </a:extLst>
          </p:cNvPr>
          <p:cNvSpPr txBox="1"/>
          <p:nvPr/>
        </p:nvSpPr>
        <p:spPr>
          <a:xfrm>
            <a:off x="5362784" y="2905580"/>
            <a:ext cx="9768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assert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E0DC1A-8D48-B990-5846-9CAB5ED2FCB9}"/>
              </a:ext>
            </a:extLst>
          </p:cNvPr>
          <p:cNvSpPr txBox="1"/>
          <p:nvPr/>
        </p:nvSpPr>
        <p:spPr>
          <a:xfrm>
            <a:off x="3362838" y="4527953"/>
            <a:ext cx="49767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assert </a:t>
            </a:r>
            <a:r>
              <a:rPr lang="en-US" dirty="0">
                <a:latin typeface="Helvetica" pitchFamily="2" charset="0"/>
                <a:cs typeface="Consolas" panose="020B0609020204030204" pitchFamily="49" charset="0"/>
              </a:rPr>
              <a:t>creates a program that: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Helvetica" pitchFamily="2" charset="0"/>
                <a:cs typeface="Consolas" panose="020B0609020204030204" pitchFamily="49" charset="0"/>
              </a:rPr>
              <a:t>Samples a state-monadic proposition from the expression’s semantic value.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Helvetica" pitchFamily="2" charset="0"/>
                <a:cs typeface="Consolas" panose="020B0609020204030204" pitchFamily="49" charset="0"/>
              </a:rPr>
              <a:t>Updates the common ground in (roughly) the same way we did before.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Helvetica" pitchFamily="2" charset="0"/>
                <a:cs typeface="Consolas" panose="020B0609020204030204" pitchFamily="49" charset="0"/>
              </a:rPr>
              <a:t>Adds the discourse referents to the output state.</a:t>
            </a:r>
          </a:p>
          <a:p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BC9FCFA-862F-B2B7-DD5F-BAD4FAB740A2}"/>
              </a:ext>
            </a:extLst>
          </p:cNvPr>
          <p:cNvGrpSpPr/>
          <p:nvPr/>
        </p:nvGrpSpPr>
        <p:grpSpPr>
          <a:xfrm>
            <a:off x="4412317" y="1801394"/>
            <a:ext cx="2801333" cy="787952"/>
            <a:chOff x="4479140" y="3525024"/>
            <a:chExt cx="2801333" cy="78795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8085B60-F7F1-D342-D0B3-74D56B5EA9B5}"/>
                </a:ext>
              </a:extLst>
            </p:cNvPr>
            <p:cNvGrpSpPr/>
            <p:nvPr/>
          </p:nvGrpSpPr>
          <p:grpSpPr>
            <a:xfrm>
              <a:off x="4479140" y="3525024"/>
              <a:ext cx="2801333" cy="787952"/>
              <a:chOff x="3969857" y="3455574"/>
              <a:chExt cx="2801333" cy="787952"/>
            </a:xfrm>
          </p:grpSpPr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D10E5BE7-1E0F-8760-86BD-F942B9D8E836}"/>
                  </a:ext>
                </a:extLst>
              </p:cNvPr>
              <p:cNvSpPr/>
              <p:nvPr/>
            </p:nvSpPr>
            <p:spPr>
              <a:xfrm>
                <a:off x="3969857" y="3632272"/>
                <a:ext cx="2801333" cy="491502"/>
              </a:xfrm>
              <a:prstGeom prst="roundRect">
                <a:avLst/>
              </a:prstGeom>
              <a:noFill/>
              <a:ln w="571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8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κ</a:t>
                </a:r>
                <a:r>
                  <a:rPr lang="en-US" sz="28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-&gt; t</a:t>
                </a:r>
              </a:p>
            </p:txBody>
          </p:sp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B18F995E-DA5A-2E65-CC67-2230A75F8CD8}"/>
                  </a:ext>
                </a:extLst>
              </p:cNvPr>
              <p:cNvSpPr/>
              <p:nvPr/>
            </p:nvSpPr>
            <p:spPr>
              <a:xfrm>
                <a:off x="4542268" y="3585635"/>
                <a:ext cx="1638612" cy="584775"/>
              </a:xfrm>
              <a:prstGeom prst="roundRect">
                <a:avLst/>
              </a:prstGeom>
              <a:noFill/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02B2529-9D3B-A8F0-8C61-EFFEEF6FACC2}"/>
                  </a:ext>
                </a:extLst>
              </p:cNvPr>
              <p:cNvSpPr txBox="1"/>
              <p:nvPr/>
            </p:nvSpPr>
            <p:spPr>
              <a:xfrm>
                <a:off x="6163523" y="3455574"/>
                <a:ext cx="29515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sz="1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σ</a:t>
                </a:r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6D7DFB9-B539-E01D-F992-EA36955CC318}"/>
                  </a:ext>
                </a:extLst>
              </p:cNvPr>
              <p:cNvSpPr txBox="1"/>
              <p:nvPr/>
            </p:nvSpPr>
            <p:spPr>
              <a:xfrm>
                <a:off x="6165453" y="3874194"/>
                <a:ext cx="44369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sz="1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σ</a:t>
                </a:r>
                <a:r>
                  <a:rPr lang="en-US" sz="1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'</a:t>
                </a:r>
                <a:endParaRPr lang="en-US" dirty="0"/>
              </a:p>
            </p:txBody>
          </p:sp>
        </p:grp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BF6641D0-AD6B-2661-33F2-44C3DD5A0DBC}"/>
                </a:ext>
              </a:extLst>
            </p:cNvPr>
            <p:cNvSpPr/>
            <p:nvPr/>
          </p:nvSpPr>
          <p:spPr>
            <a:xfrm>
              <a:off x="5174901" y="3750198"/>
              <a:ext cx="1372626" cy="408314"/>
            </a:xfrm>
            <a:prstGeom prst="round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0229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19D51-BBB6-6D7D-7ED5-77631FA4F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FB0B20-FE71-0D9F-6FC3-E5C532755C1E}"/>
              </a:ext>
            </a:extLst>
          </p:cNvPr>
          <p:cNvSpPr txBox="1"/>
          <p:nvPr/>
        </p:nvSpPr>
        <p:spPr>
          <a:xfrm>
            <a:off x="1390739" y="1280337"/>
            <a:ext cx="9405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elvetica" pitchFamily="2" charset="0"/>
              </a:rPr>
              <a:t>How likely is it that they were secretly pleased?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1E6302D-C8F9-4E01-04CF-815CE22B4D22}"/>
              </a:ext>
            </a:extLst>
          </p:cNvPr>
          <p:cNvGrpSpPr/>
          <p:nvPr/>
        </p:nvGrpSpPr>
        <p:grpSpPr>
          <a:xfrm>
            <a:off x="393668" y="3601222"/>
            <a:ext cx="2801333" cy="787952"/>
            <a:chOff x="3969857" y="3455574"/>
            <a:chExt cx="2801333" cy="787952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22341241-4FFB-2169-542A-77908811361E}"/>
                </a:ext>
              </a:extLst>
            </p:cNvPr>
            <p:cNvSpPr/>
            <p:nvPr/>
          </p:nvSpPr>
          <p:spPr>
            <a:xfrm>
              <a:off x="3969857" y="3632272"/>
              <a:ext cx="2801333" cy="491502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0" i="0" dirty="0">
                  <a:solidFill>
                    <a:srgbClr val="001D35"/>
                  </a:solidFill>
                  <a:effectLst/>
                  <a:latin typeface="Google Sans"/>
                </a:rPr>
                <a:t>⋄</a:t>
              </a:r>
              <a:endPara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0B49E9DC-AF38-6136-F73D-AC0A21124840}"/>
                </a:ext>
              </a:extLst>
            </p:cNvPr>
            <p:cNvSpPr/>
            <p:nvPr/>
          </p:nvSpPr>
          <p:spPr>
            <a:xfrm>
              <a:off x="5069324" y="3585635"/>
              <a:ext cx="590309" cy="584775"/>
            </a:xfrm>
            <a:prstGeom prst="roundRect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F84B188-E15E-A7CB-16F5-ED1E6A6EF788}"/>
                </a:ext>
              </a:extLst>
            </p:cNvPr>
            <p:cNvSpPr txBox="1"/>
            <p:nvPr/>
          </p:nvSpPr>
          <p:spPr>
            <a:xfrm>
              <a:off x="5665811" y="3455574"/>
              <a:ext cx="47674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800" b="0" i="0" dirty="0">
                  <a:solidFill>
                    <a:srgbClr val="001D35"/>
                  </a:solidFill>
                  <a:effectLst/>
                  <a:latin typeface="Google Sans"/>
                </a:rPr>
                <a:t>σ</a:t>
              </a:r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3B17EC1-1FED-E784-781A-720AE1486A54}"/>
                </a:ext>
              </a:extLst>
            </p:cNvPr>
            <p:cNvSpPr txBox="1"/>
            <p:nvPr/>
          </p:nvSpPr>
          <p:spPr>
            <a:xfrm>
              <a:off x="5667741" y="3874194"/>
              <a:ext cx="44369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800" b="0" i="0" dirty="0">
                  <a:solidFill>
                    <a:srgbClr val="001D35"/>
                  </a:solidFill>
                  <a:effectLst/>
                  <a:latin typeface="Google Sans"/>
                </a:rPr>
                <a:t>σ</a:t>
              </a:r>
              <a:r>
                <a:rPr lang="en-US" sz="1800" b="0" i="0" dirty="0">
                  <a:solidFill>
                    <a:srgbClr val="001D35"/>
                  </a:solidFill>
                  <a:effectLst/>
                  <a:latin typeface="Google Sans"/>
                </a:rPr>
                <a:t>'</a:t>
              </a:r>
              <a:endParaRPr lang="en-US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74DB167-ED63-7365-D0CE-1F8AAD913F57}"/>
              </a:ext>
            </a:extLst>
          </p:cNvPr>
          <p:cNvSpPr txBox="1"/>
          <p:nvPr/>
        </p:nvSpPr>
        <p:spPr>
          <a:xfrm>
            <a:off x="1113870" y="2989902"/>
            <a:ext cx="1348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" pitchFamily="2" charset="0"/>
              </a:rPr>
              <a:t>Input</a:t>
            </a:r>
          </a:p>
          <a:p>
            <a:r>
              <a:rPr lang="en-US" b="1" dirty="0">
                <a:latin typeface="Helvetica" pitchFamily="2" charset="0"/>
              </a:rPr>
              <a:t>Discourse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3CCCC63-5701-D1BB-E79E-2D0C3318AEC8}"/>
              </a:ext>
            </a:extLst>
          </p:cNvPr>
          <p:cNvCxnSpPr>
            <a:stCxn id="20" idx="3"/>
          </p:cNvCxnSpPr>
          <p:nvPr/>
        </p:nvCxnSpPr>
        <p:spPr>
          <a:xfrm flipV="1">
            <a:off x="3195001" y="4023670"/>
            <a:ext cx="5312391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C63CD29-FB52-09DB-28D3-39BCF76422F0}"/>
              </a:ext>
            </a:extLst>
          </p:cNvPr>
          <p:cNvGrpSpPr/>
          <p:nvPr/>
        </p:nvGrpSpPr>
        <p:grpSpPr>
          <a:xfrm>
            <a:off x="7897532" y="3601222"/>
            <a:ext cx="2801333" cy="787952"/>
            <a:chOff x="3969857" y="3455574"/>
            <a:chExt cx="2801333" cy="787952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5685DDE0-6594-1C67-9A1E-F4E31748FB4A}"/>
                </a:ext>
              </a:extLst>
            </p:cNvPr>
            <p:cNvSpPr/>
            <p:nvPr/>
          </p:nvSpPr>
          <p:spPr>
            <a:xfrm>
              <a:off x="3969857" y="3632272"/>
              <a:ext cx="2801333" cy="491502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0" i="0" dirty="0">
                  <a:solidFill>
                    <a:srgbClr val="001D35"/>
                  </a:solidFill>
                  <a:effectLst/>
                  <a:latin typeface="Google Sans"/>
                </a:rPr>
                <a:t>⋄</a:t>
              </a:r>
              <a:endPara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0C467B04-E8E5-57D3-7B17-305811962DD6}"/>
                </a:ext>
              </a:extLst>
            </p:cNvPr>
            <p:cNvSpPr/>
            <p:nvPr/>
          </p:nvSpPr>
          <p:spPr>
            <a:xfrm>
              <a:off x="5069324" y="3585635"/>
              <a:ext cx="590309" cy="584775"/>
            </a:xfrm>
            <a:prstGeom prst="roundRect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A611217-6603-F050-8B0C-F8B9B33D7EEE}"/>
                </a:ext>
              </a:extLst>
            </p:cNvPr>
            <p:cNvSpPr txBox="1"/>
            <p:nvPr/>
          </p:nvSpPr>
          <p:spPr>
            <a:xfrm>
              <a:off x="5665811" y="3455574"/>
              <a:ext cx="44369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800" b="0" i="0" dirty="0">
                  <a:solidFill>
                    <a:srgbClr val="001D35"/>
                  </a:solidFill>
                  <a:effectLst/>
                  <a:latin typeface="Google Sans"/>
                </a:rPr>
                <a:t>σ</a:t>
              </a:r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DD8813E-B446-4EF5-EDC1-11FBDD4D28FA}"/>
                </a:ext>
              </a:extLst>
            </p:cNvPr>
            <p:cNvSpPr txBox="1"/>
            <p:nvPr/>
          </p:nvSpPr>
          <p:spPr>
            <a:xfrm>
              <a:off x="5667741" y="3874194"/>
              <a:ext cx="44369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800" b="0" i="0" dirty="0">
                  <a:solidFill>
                    <a:srgbClr val="001D35"/>
                  </a:solidFill>
                  <a:effectLst/>
                  <a:latin typeface="Google Sans"/>
                </a:rPr>
                <a:t>σ</a:t>
              </a:r>
              <a:r>
                <a:rPr lang="en-US" sz="1800" b="0" i="0" dirty="0">
                  <a:solidFill>
                    <a:srgbClr val="001D35"/>
                  </a:solidFill>
                  <a:effectLst/>
                  <a:latin typeface="Google Sans"/>
                </a:rPr>
                <a:t>’’</a:t>
              </a:r>
              <a:endParaRPr lang="en-US" dirty="0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B21C7FAD-AC60-8CEC-2259-A65B0C6AAA75}"/>
              </a:ext>
            </a:extLst>
          </p:cNvPr>
          <p:cNvSpPr txBox="1"/>
          <p:nvPr/>
        </p:nvSpPr>
        <p:spPr>
          <a:xfrm>
            <a:off x="8617734" y="2989902"/>
            <a:ext cx="1348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" pitchFamily="2" charset="0"/>
              </a:rPr>
              <a:t>Output</a:t>
            </a:r>
          </a:p>
          <a:p>
            <a:r>
              <a:rPr lang="en-US" b="1" dirty="0">
                <a:latin typeface="Helvetica" pitchFamily="2" charset="0"/>
              </a:rPr>
              <a:t>Discourse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F8C4A13-C13D-8C0D-3109-D0D7DC716FC1}"/>
              </a:ext>
            </a:extLst>
          </p:cNvPr>
          <p:cNvGrpSpPr/>
          <p:nvPr/>
        </p:nvGrpSpPr>
        <p:grpSpPr>
          <a:xfrm>
            <a:off x="5542346" y="2589346"/>
            <a:ext cx="1042108" cy="1799828"/>
            <a:chOff x="5542346" y="2589346"/>
            <a:chExt cx="1042108" cy="179982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49ABFFB-1EB8-387B-E6E0-B23DC1D7FCCC}"/>
                </a:ext>
              </a:extLst>
            </p:cNvPr>
            <p:cNvGrpSpPr/>
            <p:nvPr/>
          </p:nvGrpSpPr>
          <p:grpSpPr>
            <a:xfrm>
              <a:off x="5542346" y="3601222"/>
              <a:ext cx="1042108" cy="787952"/>
              <a:chOff x="5069324" y="3455574"/>
              <a:chExt cx="1042108" cy="787952"/>
            </a:xfrm>
          </p:grpSpPr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BE7E4ADF-9249-A478-EDB5-747DE15CCA81}"/>
                  </a:ext>
                </a:extLst>
              </p:cNvPr>
              <p:cNvSpPr/>
              <p:nvPr/>
            </p:nvSpPr>
            <p:spPr>
              <a:xfrm>
                <a:off x="5133649" y="3632272"/>
                <a:ext cx="443691" cy="491502"/>
              </a:xfrm>
              <a:prstGeom prst="roundRect">
                <a:avLst/>
              </a:prstGeom>
              <a:solidFill>
                <a:schemeClr val="bg1"/>
              </a:solidFill>
              <a:ln w="571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⋄</a:t>
                </a:r>
                <a:endParaRPr lang="en-US" sz="28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C7385E2A-F6C6-68E2-99D5-1B38D8F20206}"/>
                  </a:ext>
                </a:extLst>
              </p:cNvPr>
              <p:cNvSpPr/>
              <p:nvPr/>
            </p:nvSpPr>
            <p:spPr>
              <a:xfrm>
                <a:off x="5069324" y="3585635"/>
                <a:ext cx="590309" cy="584775"/>
              </a:xfrm>
              <a:prstGeom prst="roundRect">
                <a:avLst/>
              </a:prstGeom>
              <a:noFill/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D2261FD-8CE8-82DB-9685-0B122479D1FC}"/>
                  </a:ext>
                </a:extLst>
              </p:cNvPr>
              <p:cNvSpPr txBox="1"/>
              <p:nvPr/>
            </p:nvSpPr>
            <p:spPr>
              <a:xfrm>
                <a:off x="5665811" y="3455574"/>
                <a:ext cx="40892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sz="1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σ</a:t>
                </a:r>
                <a:r>
                  <a:rPr lang="en-US" sz="1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'</a:t>
                </a:r>
                <a:endParaRPr lang="en-US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389B82-3B22-B5EE-122E-D2A86A30D589}"/>
                  </a:ext>
                </a:extLst>
              </p:cNvPr>
              <p:cNvSpPr txBox="1"/>
              <p:nvPr/>
            </p:nvSpPr>
            <p:spPr>
              <a:xfrm>
                <a:off x="5667741" y="3874194"/>
                <a:ext cx="44369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sz="1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σ</a:t>
                </a:r>
                <a:r>
                  <a:rPr lang="en-US" sz="1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’’</a:t>
                </a:r>
                <a:endParaRPr lang="en-US" dirty="0"/>
              </a:p>
            </p:txBody>
          </p:sp>
        </p:grp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3A1D5E8-CFC3-F024-480B-270A30D71E0B}"/>
                </a:ext>
              </a:extLst>
            </p:cNvPr>
            <p:cNvCxnSpPr>
              <a:cxnSpLocks/>
              <a:endCxn id="5" idx="0"/>
            </p:cNvCxnSpPr>
            <p:nvPr/>
          </p:nvCxnSpPr>
          <p:spPr>
            <a:xfrm>
              <a:off x="5812984" y="2589346"/>
              <a:ext cx="24517" cy="114193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46E6B9-05D6-93B6-6CB0-32B4DDFD59C9}"/>
                </a:ext>
              </a:extLst>
            </p:cNvPr>
            <p:cNvSpPr txBox="1"/>
            <p:nvPr/>
          </p:nvSpPr>
          <p:spPr>
            <a:xfrm>
              <a:off x="5542346" y="2906720"/>
              <a:ext cx="66306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ask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B0F2E71-419B-65F5-0190-6F12EFBB81FC}"/>
              </a:ext>
            </a:extLst>
          </p:cNvPr>
          <p:cNvSpPr txBox="1"/>
          <p:nvPr/>
        </p:nvSpPr>
        <p:spPr>
          <a:xfrm>
            <a:off x="3362838" y="4527953"/>
            <a:ext cx="4976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ask </a:t>
            </a:r>
            <a:r>
              <a:rPr lang="en-US" dirty="0">
                <a:latin typeface="Helvetica" pitchFamily="2" charset="0"/>
                <a:cs typeface="Consolas" panose="020B0609020204030204" pitchFamily="49" charset="0"/>
              </a:rPr>
              <a:t>creates a program that: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Helvetica" pitchFamily="2" charset="0"/>
                <a:cs typeface="Consolas" panose="020B0609020204030204" pitchFamily="49" charset="0"/>
              </a:rPr>
              <a:t>Samples a state-monadic question from the expression’s semantic value.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Helvetica" pitchFamily="2" charset="0"/>
                <a:cs typeface="Consolas" panose="020B0609020204030204" pitchFamily="49" charset="0"/>
              </a:rPr>
              <a:t>Sets the QUD.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91065F0-A976-EE3D-2179-61346E78FEDE}"/>
              </a:ext>
            </a:extLst>
          </p:cNvPr>
          <p:cNvGrpSpPr/>
          <p:nvPr/>
        </p:nvGrpSpPr>
        <p:grpSpPr>
          <a:xfrm>
            <a:off x="4369225" y="1811452"/>
            <a:ext cx="3009304" cy="787952"/>
            <a:chOff x="4109123" y="3525024"/>
            <a:chExt cx="3009304" cy="78795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2ED47E3-6DDA-4848-075E-D925427EB6BE}"/>
                </a:ext>
              </a:extLst>
            </p:cNvPr>
            <p:cNvGrpSpPr/>
            <p:nvPr/>
          </p:nvGrpSpPr>
          <p:grpSpPr>
            <a:xfrm>
              <a:off x="4109123" y="3525024"/>
              <a:ext cx="3009304" cy="787952"/>
              <a:chOff x="3599840" y="3455574"/>
              <a:chExt cx="3009304" cy="787952"/>
            </a:xfrm>
          </p:grpSpPr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C93CC6F4-3794-ABF0-32C2-1EBEA1B9E64A}"/>
                  </a:ext>
                </a:extLst>
              </p:cNvPr>
              <p:cNvSpPr/>
              <p:nvPr/>
            </p:nvSpPr>
            <p:spPr>
              <a:xfrm>
                <a:off x="3692064" y="3632272"/>
                <a:ext cx="2487351" cy="491502"/>
              </a:xfrm>
              <a:prstGeom prst="roundRect">
                <a:avLst/>
              </a:prstGeom>
              <a:noFill/>
              <a:ln w="571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 -&gt; </a:t>
                </a:r>
                <a:r>
                  <a:rPr lang="el-GR" sz="28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κ</a:t>
                </a:r>
                <a:r>
                  <a:rPr lang="en-US" sz="28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-&gt; t</a:t>
                </a:r>
              </a:p>
            </p:txBody>
          </p:sp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ADB2E35D-B7D8-F0D1-FDE8-1449A1BC02D1}"/>
                  </a:ext>
                </a:extLst>
              </p:cNvPr>
              <p:cNvSpPr/>
              <p:nvPr/>
            </p:nvSpPr>
            <p:spPr>
              <a:xfrm>
                <a:off x="3599840" y="3585635"/>
                <a:ext cx="2581040" cy="584775"/>
              </a:xfrm>
              <a:prstGeom prst="roundRect">
                <a:avLst/>
              </a:prstGeom>
              <a:noFill/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F82D3A1-817B-9071-F501-FD5F99788778}"/>
                  </a:ext>
                </a:extLst>
              </p:cNvPr>
              <p:cNvSpPr txBox="1"/>
              <p:nvPr/>
            </p:nvSpPr>
            <p:spPr>
              <a:xfrm>
                <a:off x="6163523" y="3455574"/>
                <a:ext cx="29515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sz="1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σ</a:t>
                </a:r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B4469A6-0F51-6E9E-86ED-198DB8F5237B}"/>
                  </a:ext>
                </a:extLst>
              </p:cNvPr>
              <p:cNvSpPr txBox="1"/>
              <p:nvPr/>
            </p:nvSpPr>
            <p:spPr>
              <a:xfrm>
                <a:off x="6165453" y="3874194"/>
                <a:ext cx="44369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sz="1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σ</a:t>
                </a:r>
                <a:r>
                  <a:rPr lang="en-US" sz="1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'</a:t>
                </a:r>
                <a:endParaRPr lang="en-US" dirty="0"/>
              </a:p>
            </p:txBody>
          </p:sp>
        </p:grp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06910E44-7112-C963-9928-1D1940620185}"/>
                </a:ext>
              </a:extLst>
            </p:cNvPr>
            <p:cNvSpPr/>
            <p:nvPr/>
          </p:nvSpPr>
          <p:spPr>
            <a:xfrm>
              <a:off x="4269704" y="3750198"/>
              <a:ext cx="2278941" cy="408314"/>
            </a:xfrm>
            <a:prstGeom prst="round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93EF88F-60A1-7C23-EE47-4FBAA3089F8D}"/>
              </a:ext>
            </a:extLst>
          </p:cNvPr>
          <p:cNvGrpSpPr/>
          <p:nvPr/>
        </p:nvGrpSpPr>
        <p:grpSpPr>
          <a:xfrm>
            <a:off x="694074" y="211203"/>
            <a:ext cx="5371390" cy="1069133"/>
            <a:chOff x="694074" y="211203"/>
            <a:chExt cx="5371390" cy="106913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2059C2D-798F-86A7-26E1-786913F9F578}"/>
                </a:ext>
              </a:extLst>
            </p:cNvPr>
            <p:cNvGrpSpPr/>
            <p:nvPr/>
          </p:nvGrpSpPr>
          <p:grpSpPr>
            <a:xfrm>
              <a:off x="694074" y="211203"/>
              <a:ext cx="5371390" cy="787952"/>
              <a:chOff x="3112848" y="3525024"/>
              <a:chExt cx="5371390" cy="78795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AE3F37E-9C65-7E73-AB71-8256F16598BE}"/>
                  </a:ext>
                </a:extLst>
              </p:cNvPr>
              <p:cNvGrpSpPr/>
              <p:nvPr/>
            </p:nvGrpSpPr>
            <p:grpSpPr>
              <a:xfrm>
                <a:off x="3112848" y="3525024"/>
                <a:ext cx="5371390" cy="787952"/>
                <a:chOff x="2603565" y="3455574"/>
                <a:chExt cx="5371390" cy="787952"/>
              </a:xfrm>
            </p:grpSpPr>
            <p:sp>
              <p:nvSpPr>
                <p:cNvPr id="13" name="Rounded Rectangle 12">
                  <a:extLst>
                    <a:ext uri="{FF2B5EF4-FFF2-40B4-BE49-F238E27FC236}">
                      <a16:creationId xmlns:a16="http://schemas.microsoft.com/office/drawing/2014/main" id="{81A01C4D-1187-89F6-A17F-BCCC859A6C7D}"/>
                    </a:ext>
                  </a:extLst>
                </p:cNvPr>
                <p:cNvSpPr/>
                <p:nvPr/>
              </p:nvSpPr>
              <p:spPr>
                <a:xfrm>
                  <a:off x="2708144" y="3632272"/>
                  <a:ext cx="4743694" cy="491502"/>
                </a:xfrm>
                <a:prstGeom prst="roundRect">
                  <a:avLst/>
                </a:prstGeom>
                <a:noFill/>
                <a:ln w="5715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(</a:t>
                  </a:r>
                  <a:r>
                    <a:rPr lang="el-GR" sz="28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κ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 -&gt; t) -&gt; r -&gt; </a:t>
                  </a:r>
                  <a:r>
                    <a:rPr lang="el-GR" sz="28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κ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 -&gt; t</a:t>
                  </a:r>
                </a:p>
              </p:txBody>
            </p:sp>
            <p:sp>
              <p:nvSpPr>
                <p:cNvPr id="14" name="Rounded Rectangle 13">
                  <a:extLst>
                    <a:ext uri="{FF2B5EF4-FFF2-40B4-BE49-F238E27FC236}">
                      <a16:creationId xmlns:a16="http://schemas.microsoft.com/office/drawing/2014/main" id="{033CD6D5-5537-ED37-C75A-1A81EE8252E1}"/>
                    </a:ext>
                  </a:extLst>
                </p:cNvPr>
                <p:cNvSpPr/>
                <p:nvPr/>
              </p:nvSpPr>
              <p:spPr>
                <a:xfrm>
                  <a:off x="2603565" y="3585635"/>
                  <a:ext cx="4925770" cy="584775"/>
                </a:xfrm>
                <a:prstGeom prst="roundRect">
                  <a:avLst/>
                </a:prstGeom>
                <a:noFill/>
                <a:ln w="571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5F3787E-B2AB-18DC-F184-9B3CD3D2EEE7}"/>
                    </a:ext>
                  </a:extLst>
                </p:cNvPr>
                <p:cNvSpPr txBox="1"/>
                <p:nvPr/>
              </p:nvSpPr>
              <p:spPr>
                <a:xfrm>
                  <a:off x="7529334" y="3455574"/>
                  <a:ext cx="29515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l-GR" sz="1800" b="0" i="0" dirty="0">
                      <a:solidFill>
                        <a:srgbClr val="001D35"/>
                      </a:solidFill>
                      <a:effectLst/>
                      <a:latin typeface="Google Sans"/>
                    </a:rPr>
                    <a:t>σ</a:t>
                  </a:r>
                  <a:endParaRPr lang="en-US" dirty="0"/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C57A5EAE-1105-EB34-725A-B94B6958BC7F}"/>
                    </a:ext>
                  </a:extLst>
                </p:cNvPr>
                <p:cNvSpPr txBox="1"/>
                <p:nvPr/>
              </p:nvSpPr>
              <p:spPr>
                <a:xfrm>
                  <a:off x="7531264" y="3874194"/>
                  <a:ext cx="443691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l-GR" sz="1800" b="0" i="0" dirty="0">
                      <a:solidFill>
                        <a:srgbClr val="001D35"/>
                      </a:solidFill>
                      <a:effectLst/>
                      <a:latin typeface="Google Sans"/>
                    </a:rPr>
                    <a:t>σ</a:t>
                  </a:r>
                  <a:r>
                    <a:rPr lang="en-US" sz="1800" b="0" i="0" dirty="0">
                      <a:solidFill>
                        <a:srgbClr val="001D35"/>
                      </a:solidFill>
                      <a:effectLst/>
                      <a:latin typeface="Google Sans"/>
                    </a:rPr>
                    <a:t>'</a:t>
                  </a:r>
                  <a:endParaRPr lang="en-US" dirty="0"/>
                </a:p>
              </p:txBody>
            </p:sp>
          </p:grpSp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CC8B471C-FE85-F8F8-E597-678415E28A30}"/>
                  </a:ext>
                </a:extLst>
              </p:cNvPr>
              <p:cNvSpPr/>
              <p:nvPr/>
            </p:nvSpPr>
            <p:spPr>
              <a:xfrm>
                <a:off x="3261799" y="3750198"/>
                <a:ext cx="4656748" cy="408314"/>
              </a:xfrm>
              <a:prstGeom prst="roundRect">
                <a:avLst/>
              </a:prstGeom>
              <a:noFill/>
              <a:ln w="571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1" name="Right Brace 30">
              <a:extLst>
                <a:ext uri="{FF2B5EF4-FFF2-40B4-BE49-F238E27FC236}">
                  <a16:creationId xmlns:a16="http://schemas.microsoft.com/office/drawing/2014/main" id="{13FB8E30-7555-B97F-6497-FDA2007C4F85}"/>
                </a:ext>
              </a:extLst>
            </p:cNvPr>
            <p:cNvSpPr/>
            <p:nvPr/>
          </p:nvSpPr>
          <p:spPr>
            <a:xfrm rot="16200000">
              <a:off x="2293182" y="210679"/>
              <a:ext cx="234884" cy="1904429"/>
            </a:xfrm>
            <a:prstGeom prst="rightBrac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BA3517F7-942A-833B-F359-3CB3E76301D8}"/>
              </a:ext>
            </a:extLst>
          </p:cNvPr>
          <p:cNvSpPr txBox="1"/>
          <p:nvPr/>
        </p:nvSpPr>
        <p:spPr>
          <a:xfrm>
            <a:off x="6423949" y="211203"/>
            <a:ext cx="4525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Take a weighted average over the contexts in the common ground of whether the </a:t>
            </a:r>
            <a:r>
              <a:rPr lang="en-US" dirty="0" err="1">
                <a:latin typeface="Helvetica" pitchFamily="2" charset="0"/>
              </a:rPr>
              <a:t>prejacent</a:t>
            </a:r>
            <a:r>
              <a:rPr lang="en-US" dirty="0">
                <a:latin typeface="Helvetica" pitchFamily="2" charset="0"/>
              </a:rPr>
              <a:t> is true.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3677762-2F02-8AF3-B7F3-E237EE6A7AD3}"/>
              </a:ext>
            </a:extLst>
          </p:cNvPr>
          <p:cNvGrpSpPr/>
          <p:nvPr/>
        </p:nvGrpSpPr>
        <p:grpSpPr>
          <a:xfrm>
            <a:off x="7350759" y="1878683"/>
            <a:ext cx="3832775" cy="1170316"/>
            <a:chOff x="7350759" y="1878683"/>
            <a:chExt cx="3832775" cy="117031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86C74A5-16E6-76FF-E519-F1BC2AD2F700}"/>
                </a:ext>
              </a:extLst>
            </p:cNvPr>
            <p:cNvSpPr txBox="1"/>
            <p:nvPr/>
          </p:nvSpPr>
          <p:spPr>
            <a:xfrm>
              <a:off x="7352224" y="1878683"/>
              <a:ext cx="38313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All questions in our system are short answer questions.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BC6CB35-D097-7B1E-0F5D-9F0A4F000732}"/>
                </a:ext>
              </a:extLst>
            </p:cNvPr>
            <p:cNvSpPr txBox="1"/>
            <p:nvPr/>
          </p:nvSpPr>
          <p:spPr>
            <a:xfrm>
              <a:off x="7350759" y="2448835"/>
              <a:ext cx="3290936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 err="1">
                  <a:latin typeface="Helvetica" pitchFamily="2" charset="0"/>
                </a:rPr>
                <a:t>Hausser</a:t>
              </a:r>
              <a:r>
                <a:rPr lang="en-US" sz="1100" dirty="0">
                  <a:latin typeface="Helvetica" pitchFamily="2" charset="0"/>
                </a:rPr>
                <a:t> and </a:t>
              </a:r>
              <a:r>
                <a:rPr lang="en-US" sz="1100" dirty="0" err="1">
                  <a:latin typeface="Helvetica" pitchFamily="2" charset="0"/>
                </a:rPr>
                <a:t>Zaefferer</a:t>
              </a:r>
              <a:r>
                <a:rPr lang="en-US" sz="1100" dirty="0">
                  <a:latin typeface="Helvetica" pitchFamily="2" charset="0"/>
                </a:rPr>
                <a:t> 1978; </a:t>
              </a:r>
              <a:r>
                <a:rPr lang="en-US" sz="1100" dirty="0" err="1">
                  <a:latin typeface="Helvetica" pitchFamily="2" charset="0"/>
                </a:rPr>
                <a:t>Hausser</a:t>
              </a:r>
              <a:r>
                <a:rPr lang="en-US" sz="1100" dirty="0">
                  <a:latin typeface="Helvetica" pitchFamily="2" charset="0"/>
                </a:rPr>
                <a:t> 1983; Xiang 2021; cf. Hamblin 1973; </a:t>
              </a:r>
              <a:r>
                <a:rPr lang="en-US" sz="1100" dirty="0" err="1">
                  <a:latin typeface="Helvetica" pitchFamily="2" charset="0"/>
                </a:rPr>
                <a:t>Karttunen</a:t>
              </a:r>
              <a:r>
                <a:rPr lang="en-US" sz="1100" dirty="0">
                  <a:latin typeface="Helvetica" pitchFamily="2" charset="0"/>
                </a:rPr>
                <a:t> 1977; </a:t>
              </a:r>
              <a:r>
                <a:rPr lang="en-US" sz="1100" dirty="0" err="1">
                  <a:latin typeface="Helvetica" pitchFamily="2" charset="0"/>
                </a:rPr>
                <a:t>Groenendijk</a:t>
              </a:r>
              <a:r>
                <a:rPr lang="en-US" sz="1100" dirty="0">
                  <a:latin typeface="Helvetica" pitchFamily="2" charset="0"/>
                </a:rPr>
                <a:t> and </a:t>
              </a:r>
              <a:r>
                <a:rPr lang="en-US" sz="1100" dirty="0" err="1">
                  <a:latin typeface="Helvetica" pitchFamily="2" charset="0"/>
                </a:rPr>
                <a:t>Stokhof</a:t>
              </a:r>
              <a:r>
                <a:rPr lang="en-US" sz="1100" dirty="0">
                  <a:latin typeface="Helvetica" pitchFamily="2" charset="0"/>
                </a:rPr>
                <a:t> 1984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803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38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A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E30A2C-63B5-F2A1-8AEB-C1AF82AAF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4D303-4304-3D11-5842-DD1B6633F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13401"/>
            <a:ext cx="6442253" cy="2849074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Model Compilation</a:t>
            </a:r>
          </a:p>
        </p:txBody>
      </p:sp>
      <p:pic>
        <p:nvPicPr>
          <p:cNvPr id="3" name="Graphic 5">
            <a:extLst>
              <a:ext uri="{FF2B5EF4-FFF2-40B4-BE49-F238E27FC236}">
                <a16:creationId xmlns:a16="http://schemas.microsoft.com/office/drawing/2014/main" id="{9A7B1025-EE50-CA40-F5EF-B0BC81674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7493" y="2746112"/>
            <a:ext cx="3927315" cy="503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4574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42304-40F0-EE09-BC49-DE3D727FC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B6C260D-6E1C-4B00-A571-04BCF78F50DF}"/>
              </a:ext>
            </a:extLst>
          </p:cNvPr>
          <p:cNvGrpSpPr/>
          <p:nvPr/>
        </p:nvGrpSpPr>
        <p:grpSpPr>
          <a:xfrm>
            <a:off x="1447799" y="1597731"/>
            <a:ext cx="9736873" cy="1538882"/>
            <a:chOff x="1447799" y="973017"/>
            <a:chExt cx="9736873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F07EE5C-BE81-68CA-C95D-6D63D3C6A4CF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Idea #1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B45194D-91A9-5D21-9D62-DB8116E12ADF}"/>
                </a:ext>
              </a:extLst>
            </p:cNvPr>
            <p:cNvSpPr txBox="1"/>
            <p:nvPr/>
          </p:nvSpPr>
          <p:spPr>
            <a:xfrm>
              <a:off x="1447799" y="1557792"/>
              <a:ext cx="973687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A model of some inference judgment experiment is a discourse sequenced with a response model.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298C2A8-A77E-8FCE-5681-A92952AD69D3}"/>
              </a:ext>
            </a:extLst>
          </p:cNvPr>
          <p:cNvGrpSpPr/>
          <p:nvPr/>
        </p:nvGrpSpPr>
        <p:grpSpPr>
          <a:xfrm>
            <a:off x="1447799" y="3721387"/>
            <a:ext cx="9391185" cy="1969770"/>
            <a:chOff x="1447799" y="3721387"/>
            <a:chExt cx="9391185" cy="19697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A46413C-E942-8A12-F71C-A2FEF2F874C2}"/>
                </a:ext>
              </a:extLst>
            </p:cNvPr>
            <p:cNvSpPr txBox="1"/>
            <p:nvPr/>
          </p:nvSpPr>
          <p:spPr>
            <a:xfrm>
              <a:off x="1447800" y="372138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Idea #2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9EA454-03A9-FDDA-7C94-E7D2344F715A}"/>
                </a:ext>
              </a:extLst>
            </p:cNvPr>
            <p:cNvSpPr txBox="1"/>
            <p:nvPr/>
          </p:nvSpPr>
          <p:spPr>
            <a:xfrm>
              <a:off x="1447799" y="4306162"/>
              <a:ext cx="939118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A concrete statistical model can be compiled from this discourse by composing it with a response model (e.g. a mixed effects model).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996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59B42-BFCC-3FB2-42EF-91BED6351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3BFCD65-22C2-36E1-1396-8F040BF6B3F6}"/>
              </a:ext>
            </a:extLst>
          </p:cNvPr>
          <p:cNvGrpSpPr/>
          <p:nvPr/>
        </p:nvGrpSpPr>
        <p:grpSpPr>
          <a:xfrm>
            <a:off x="1447800" y="1597731"/>
            <a:ext cx="9296400" cy="1969770"/>
            <a:chOff x="1447800" y="973017"/>
            <a:chExt cx="9296400" cy="196977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A89ACD8-AA04-699B-17D7-6786F1C0E994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Challenge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BD79C93-8FCB-6870-30A5-7E2E2FC21E0A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Dynamic semantic frameworks don’t generally provide an apparatus for characterizing uncertainty about what we can mean in using linguistic expressions.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D65F7C5-7634-5CC0-3937-965AE2D2A2E3}"/>
              </a:ext>
            </a:extLst>
          </p:cNvPr>
          <p:cNvGrpSpPr/>
          <p:nvPr/>
        </p:nvGrpSpPr>
        <p:grpSpPr>
          <a:xfrm>
            <a:off x="1447800" y="3721387"/>
            <a:ext cx="9296400" cy="1538882"/>
            <a:chOff x="1447800" y="2727343"/>
            <a:chExt cx="9296400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D61AB93-4471-1AA8-51CA-C4622C504FC8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Result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63D30B2-924B-98E3-2806-86046DD5600B}"/>
                </a:ext>
              </a:extLst>
            </p:cNvPr>
            <p:cNvSpPr txBox="1"/>
            <p:nvPr/>
          </p:nvSpPr>
          <p:spPr>
            <a:xfrm>
              <a:off x="1447800" y="3312118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Hinders our ability to use them to make fine-grained predictions about </a:t>
              </a:r>
              <a:r>
                <a:rPr lang="en-US" sz="2800" dirty="0" err="1">
                  <a:latin typeface="Helvetica" pitchFamily="2" charset="0"/>
                </a:rPr>
                <a:t>comprehenders</a:t>
              </a:r>
              <a:r>
                <a:rPr lang="en-US" sz="2800" dirty="0">
                  <a:latin typeface="Helvetica" pitchFamily="2" charset="0"/>
                </a:rPr>
                <a:t>’ inferences.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311543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7BF93-AF0C-A67E-6007-3F7A84826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E8F1B19-01FC-2B86-0A1E-D200DBD8E27A}"/>
              </a:ext>
            </a:extLst>
          </p:cNvPr>
          <p:cNvGrpSpPr/>
          <p:nvPr/>
        </p:nvGrpSpPr>
        <p:grpSpPr>
          <a:xfrm>
            <a:off x="1447799" y="1597731"/>
            <a:ext cx="9640747" cy="1538882"/>
            <a:chOff x="1447799" y="973017"/>
            <a:chExt cx="9640747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074F2B2-2D3E-8E0D-7FDF-AF240A80D696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Nonresolution hypothesis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D90246D-FA05-DACC-53C5-AD5BC416C81D}"/>
                </a:ext>
              </a:extLst>
            </p:cNvPr>
            <p:cNvSpPr txBox="1"/>
            <p:nvPr/>
          </p:nvSpPr>
          <p:spPr>
            <a:xfrm>
              <a:off x="1447799" y="1557792"/>
              <a:ext cx="964074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Helvetica" pitchFamily="2" charset="0"/>
                  <a:ea typeface="Verdana" charset="0"/>
                  <a:cs typeface="Verdana" charset="0"/>
                </a:rPr>
                <a:t>Judgments follow a single distribution whose expected value is determined by the predicate + embedded content.</a:t>
              </a:r>
              <a:endParaRPr lang="en-US" sz="2800" dirty="0"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51626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7A3EC-9671-7463-CDD2-6F6131667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with a line&#10;&#10;Description automatically generated">
            <a:extLst>
              <a:ext uri="{FF2B5EF4-FFF2-40B4-BE49-F238E27FC236}">
                <a16:creationId xmlns:a16="http://schemas.microsoft.com/office/drawing/2014/main" id="{9A81767C-671E-E685-8F0A-73502F9F04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335"/>
          <a:stretch/>
        </p:blipFill>
        <p:spPr>
          <a:xfrm>
            <a:off x="2286000" y="5694744"/>
            <a:ext cx="7620000" cy="852106"/>
          </a:xfrm>
          <a:prstGeom prst="rect">
            <a:avLst/>
          </a:prstGeom>
        </p:spPr>
      </p:pic>
      <p:pic>
        <p:nvPicPr>
          <p:cNvPr id="3" name="Picture 2" descr="A graph with a line&#10;&#10;Description automatically generated">
            <a:extLst>
              <a:ext uri="{FF2B5EF4-FFF2-40B4-BE49-F238E27FC236}">
                <a16:creationId xmlns:a16="http://schemas.microsoft.com/office/drawing/2014/main" id="{6151C4C0-4F4A-ADD8-0A5A-5276B6AA2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11150"/>
            <a:ext cx="7620000" cy="62357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4ACDB6-E2AD-E335-B985-BD46666C39B8}"/>
              </a:ext>
            </a:extLst>
          </p:cNvPr>
          <p:cNvCxnSpPr/>
          <p:nvPr/>
        </p:nvCxnSpPr>
        <p:spPr>
          <a:xfrm flipV="1">
            <a:off x="7861610" y="624469"/>
            <a:ext cx="0" cy="51853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12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354D6-F876-E145-7A1D-88FACB9B2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3086004-880E-57BA-CE68-FA2F6A9CA5F5}"/>
              </a:ext>
            </a:extLst>
          </p:cNvPr>
          <p:cNvGrpSpPr/>
          <p:nvPr/>
        </p:nvGrpSpPr>
        <p:grpSpPr>
          <a:xfrm>
            <a:off x="1447799" y="1597731"/>
            <a:ext cx="9640747" cy="1538882"/>
            <a:chOff x="1447799" y="973017"/>
            <a:chExt cx="9640747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CFFA661-46E7-3AB6-8A58-1779D04E4556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Nonresolution hypothesis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A2C954F-994A-9C5B-EB76-CB3489E4E787}"/>
                </a:ext>
              </a:extLst>
            </p:cNvPr>
            <p:cNvSpPr txBox="1"/>
            <p:nvPr/>
          </p:nvSpPr>
          <p:spPr>
            <a:xfrm>
              <a:off x="1447799" y="1557792"/>
              <a:ext cx="964074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Helvetica" pitchFamily="2" charset="0"/>
                  <a:ea typeface="Verdana" charset="0"/>
                  <a:cs typeface="Verdana" charset="0"/>
                </a:rPr>
                <a:t>Judgments follow a single distribution whose expected value is determined by the predicate + embedded content.</a:t>
              </a:r>
              <a:endParaRPr lang="en-US" sz="2800" dirty="0">
                <a:latin typeface="Helvetica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5FC55B2-0612-4D53-F8FB-659F973D10D4}"/>
              </a:ext>
            </a:extLst>
          </p:cNvPr>
          <p:cNvGrpSpPr/>
          <p:nvPr/>
        </p:nvGrpSpPr>
        <p:grpSpPr>
          <a:xfrm>
            <a:off x="1447800" y="3721387"/>
            <a:ext cx="9455552" cy="1969770"/>
            <a:chOff x="1447800" y="2727343"/>
            <a:chExt cx="9455552" cy="19697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93E80DF-B2FE-7D6D-DC2A-6102896D1CEE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Resolution hypothesis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5FA690-3FC8-C4FB-7D16-E8928B93089F}"/>
                </a:ext>
              </a:extLst>
            </p:cNvPr>
            <p:cNvSpPr txBox="1"/>
            <p:nvPr/>
          </p:nvSpPr>
          <p:spPr>
            <a:xfrm>
              <a:off x="1447800" y="3312118"/>
              <a:ext cx="94555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Helvetica" pitchFamily="2" charset="0"/>
                  <a:ea typeface="Verdana" charset="0"/>
                  <a:cs typeface="Verdana" charset="0"/>
                </a:rPr>
                <a:t>Judgments follow a mixture of three distributions: the FALSE and TRUE distributions, determined by the predicate, and the PRIOR distribution, determined by EC.</a:t>
              </a:r>
              <a:endParaRPr lang="en-US" sz="2800" dirty="0"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140934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AF63E-A668-4FCB-F63A-72F1FD8D8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diagram of a function&#10;&#10;Description automatically generated">
            <a:extLst>
              <a:ext uri="{FF2B5EF4-FFF2-40B4-BE49-F238E27FC236}">
                <a16:creationId xmlns:a16="http://schemas.microsoft.com/office/drawing/2014/main" id="{F363FB15-FEFE-C011-86EE-AE64C27286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5" b="7787"/>
          <a:stretch/>
        </p:blipFill>
        <p:spPr>
          <a:xfrm>
            <a:off x="2338085" y="54977"/>
            <a:ext cx="7977953" cy="5859685"/>
          </a:xfrm>
          <a:prstGeom prst="rect">
            <a:avLst/>
          </a:prstGeom>
        </p:spPr>
      </p:pic>
      <p:pic>
        <p:nvPicPr>
          <p:cNvPr id="19" name="Picture 18" descr="A diagram of a function&#10;&#10;Description automatically generated">
            <a:extLst>
              <a:ext uri="{FF2B5EF4-FFF2-40B4-BE49-F238E27FC236}">
                <a16:creationId xmlns:a16="http://schemas.microsoft.com/office/drawing/2014/main" id="{AE32D168-BE13-D0C0-2591-01067EF479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05" b="7787"/>
          <a:stretch/>
        </p:blipFill>
        <p:spPr>
          <a:xfrm>
            <a:off x="2338086" y="54977"/>
            <a:ext cx="7977952" cy="5859684"/>
          </a:xfrm>
          <a:prstGeom prst="rect">
            <a:avLst/>
          </a:prstGeom>
        </p:spPr>
      </p:pic>
      <p:pic>
        <p:nvPicPr>
          <p:cNvPr id="20" name="Picture 19" descr="A graph with a line&#10;&#10;Description automatically generated">
            <a:extLst>
              <a:ext uri="{FF2B5EF4-FFF2-40B4-BE49-F238E27FC236}">
                <a16:creationId xmlns:a16="http://schemas.microsoft.com/office/drawing/2014/main" id="{BD43C7BC-D45D-B371-A60D-DC329D626A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5915"/>
          <a:stretch/>
        </p:blipFill>
        <p:spPr>
          <a:xfrm>
            <a:off x="2029125" y="5818583"/>
            <a:ext cx="8286914" cy="955184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ED6EAC57-A241-C916-5651-34D18B6EC88E}"/>
              </a:ext>
            </a:extLst>
          </p:cNvPr>
          <p:cNvGrpSpPr/>
          <p:nvPr/>
        </p:nvGrpSpPr>
        <p:grpSpPr>
          <a:xfrm>
            <a:off x="1971250" y="142355"/>
            <a:ext cx="8421644" cy="5644986"/>
            <a:chOff x="1971250" y="142355"/>
            <a:chExt cx="8421644" cy="5644986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AA8185E-79C5-6D99-863C-E780DA420334}"/>
                </a:ext>
              </a:extLst>
            </p:cNvPr>
            <p:cNvGrpSpPr/>
            <p:nvPr/>
          </p:nvGrpSpPr>
          <p:grpSpPr>
            <a:xfrm>
              <a:off x="2494816" y="763928"/>
              <a:ext cx="7369216" cy="5023413"/>
              <a:chOff x="2494816" y="763928"/>
              <a:chExt cx="7369216" cy="5023413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213141C7-7E81-B98F-31F3-8804D50B2A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64032" y="763928"/>
                <a:ext cx="0" cy="501183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71DE964C-689D-2E1D-C58F-470372A111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25586" y="2673752"/>
                <a:ext cx="0" cy="311358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DAE69EBF-0002-C535-8B08-B7E65D4B70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94816" y="4363656"/>
                <a:ext cx="0" cy="141211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BC35C57-9F9A-A856-FB28-27BF0BA1E5C4}"/>
                </a:ext>
              </a:extLst>
            </p:cNvPr>
            <p:cNvSpPr txBox="1"/>
            <p:nvPr/>
          </p:nvSpPr>
          <p:spPr>
            <a:xfrm>
              <a:off x="1971250" y="3830436"/>
              <a:ext cx="10455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  <a:latin typeface="Helvetica" pitchFamily="2" charset="0"/>
                </a:rPr>
                <a:t>FALSE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BAD984F-A8A7-539C-949B-5CFB4DD7820B}"/>
                </a:ext>
              </a:extLst>
            </p:cNvPr>
            <p:cNvSpPr txBox="1"/>
            <p:nvPr/>
          </p:nvSpPr>
          <p:spPr>
            <a:xfrm>
              <a:off x="9347320" y="142355"/>
              <a:ext cx="10455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Helvetica" pitchFamily="2" charset="0"/>
                </a:rPr>
                <a:t>TRUE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E056A77-594D-A52B-639E-3158D8C61E99}"/>
                </a:ext>
              </a:extLst>
            </p:cNvPr>
            <p:cNvSpPr txBox="1"/>
            <p:nvPr/>
          </p:nvSpPr>
          <p:spPr>
            <a:xfrm>
              <a:off x="7502799" y="1851872"/>
              <a:ext cx="10455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  <a:latin typeface="Helvetica" pitchFamily="2" charset="0"/>
                </a:rPr>
                <a:t>PRIOR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96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A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BAE7CD-1714-CFF2-B38E-39DB75E07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C9AB4-2B4F-313D-B00C-8EFE5F3DC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13401"/>
            <a:ext cx="6442253" cy="2849074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Model Compilation</a:t>
            </a:r>
          </a:p>
        </p:txBody>
      </p:sp>
      <p:pic>
        <p:nvPicPr>
          <p:cNvPr id="3" name="Graphic 5">
            <a:extLst>
              <a:ext uri="{FF2B5EF4-FFF2-40B4-BE49-F238E27FC236}">
                <a16:creationId xmlns:a16="http://schemas.microsoft.com/office/drawing/2014/main" id="{818AE1EC-88AC-7BC1-F6AF-E09776679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7493" y="2746112"/>
            <a:ext cx="3927315" cy="503324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0F4A8AF-305D-1510-0CB8-BFFE4A3ABE24}"/>
              </a:ext>
            </a:extLst>
          </p:cNvPr>
          <p:cNvSpPr txBox="1">
            <a:spLocks/>
          </p:cNvSpPr>
          <p:nvPr/>
        </p:nvSpPr>
        <p:spPr>
          <a:xfrm>
            <a:off x="831850" y="4297388"/>
            <a:ext cx="6442253" cy="8472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7206271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8FA951-6177-BFBB-1744-D3ADB0165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409" y="764914"/>
            <a:ext cx="7537182" cy="532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0321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9F1E5-76AE-9131-C1E1-7FDD62080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39BF2E9-A769-A5C9-EE4D-942D64B59028}"/>
              </a:ext>
            </a:extLst>
          </p:cNvPr>
          <p:cNvGrpSpPr/>
          <p:nvPr/>
        </p:nvGrpSpPr>
        <p:grpSpPr>
          <a:xfrm>
            <a:off x="1447800" y="1597731"/>
            <a:ext cx="9455552" cy="1538882"/>
            <a:chOff x="1447800" y="973017"/>
            <a:chExt cx="9455552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8C79AEB-E39E-2C59-1CC9-8FF9F98E684D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Norming Dataset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7C4AC9F-0CFC-83B4-9383-43CC296A478B}"/>
                </a:ext>
              </a:extLst>
            </p:cNvPr>
            <p:cNvSpPr txBox="1"/>
            <p:nvPr/>
          </p:nvSpPr>
          <p:spPr>
            <a:xfrm>
              <a:off x="1447800" y="1557792"/>
              <a:ext cx="9455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  <a:ea typeface="Verdana" charset="0"/>
                  <a:cs typeface="Verdana" charset="0"/>
                </a:rPr>
                <a:t>Measure prior knowledge: rate likelihood of proposition </a:t>
              </a:r>
              <a:r>
                <a:rPr lang="en-US" sz="2800" i="1" dirty="0">
                  <a:latin typeface="Helvetica" pitchFamily="2" charset="0"/>
                  <a:ea typeface="Verdana" charset="0"/>
                  <a:cs typeface="Verdana" charset="0"/>
                </a:rPr>
                <a:t>P</a:t>
              </a:r>
              <a:r>
                <a:rPr lang="en-US" sz="2800" dirty="0">
                  <a:latin typeface="Helvetica" pitchFamily="2" charset="0"/>
                  <a:ea typeface="Verdana" charset="0"/>
                  <a:cs typeface="Verdana" charset="0"/>
                </a:rPr>
                <a:t> given fact </a:t>
              </a:r>
              <a:r>
                <a:rPr lang="en-US" sz="2800" i="1" dirty="0">
                  <a:latin typeface="Helvetica" pitchFamily="2" charset="0"/>
                  <a:ea typeface="Verdana" charset="0"/>
                  <a:cs typeface="Verdana" charset="0"/>
                </a:rPr>
                <a:t>F.</a:t>
              </a:r>
              <a:endParaRPr lang="en-US" sz="2800" dirty="0"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897350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E6F146-C714-2B2A-314B-EAFCA417A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34" y="1532581"/>
            <a:ext cx="9692331" cy="424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7041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A31B8-76E3-D157-28F1-3BB620306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FE85C3-5DCD-56F9-F0E4-0E982408E6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753"/>
          <a:stretch/>
        </p:blipFill>
        <p:spPr>
          <a:xfrm>
            <a:off x="1182030" y="1404100"/>
            <a:ext cx="9757319" cy="415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546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5DB0EA-71FD-9986-1723-719500694575}"/>
              </a:ext>
            </a:extLst>
          </p:cNvPr>
          <p:cNvSpPr txBox="1"/>
          <p:nvPr/>
        </p:nvSpPr>
        <p:spPr>
          <a:xfrm>
            <a:off x="0" y="83773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Empirical distribution of norming response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7AEA43-EE67-D3C9-56AD-4C9D3F4DD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9695" y="1570880"/>
            <a:ext cx="9632607" cy="48163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E3326C-9FB6-F94C-DB59-5A4079ABDB32}"/>
              </a:ext>
            </a:extLst>
          </p:cNvPr>
          <p:cNvSpPr txBox="1"/>
          <p:nvPr/>
        </p:nvSpPr>
        <p:spPr>
          <a:xfrm>
            <a:off x="152400" y="136049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likely is is that Zoe calculated the tip? </a:t>
            </a:r>
          </a:p>
        </p:txBody>
      </p:sp>
    </p:spTree>
    <p:extLst>
      <p:ext uri="{BB962C8B-B14F-4D97-AF65-F5344CB8AC3E}">
        <p14:creationId xmlns:p14="http://schemas.microsoft.com/office/powerpoint/2010/main" val="1654882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4D5B7-EF5D-7BF1-2E07-AAF6A7279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0713CC5-12E2-3C10-F934-ADAD61D32F9E}"/>
              </a:ext>
            </a:extLst>
          </p:cNvPr>
          <p:cNvGrpSpPr/>
          <p:nvPr/>
        </p:nvGrpSpPr>
        <p:grpSpPr>
          <a:xfrm>
            <a:off x="1447800" y="1597731"/>
            <a:ext cx="9296400" cy="1969770"/>
            <a:chOff x="1447800" y="973017"/>
            <a:chExt cx="9296400" cy="196977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0C90AAC-C9E5-A709-5954-3442FC1C0D27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Prior Approach #2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A1FF9DB-4D6D-C7F3-FF0F-445654787364}"/>
                </a:ext>
              </a:extLst>
            </p:cNvPr>
            <p:cNvSpPr txBox="1"/>
            <p:nvPr/>
          </p:nvSpPr>
          <p:spPr>
            <a:xfrm>
              <a:off x="1447800" y="1557792"/>
              <a:ext cx="92964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Frameworks for probabilistic semantics and pragmatics provide us powerful tools for characterizing uncertainty about what we can mean in using linguistics expressions. 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4DEF9F6-585E-A207-1C0B-A23747521D63}"/>
              </a:ext>
            </a:extLst>
          </p:cNvPr>
          <p:cNvGrpSpPr/>
          <p:nvPr/>
        </p:nvGrpSpPr>
        <p:grpSpPr>
          <a:xfrm>
            <a:off x="1447800" y="3721387"/>
            <a:ext cx="9296400" cy="1538882"/>
            <a:chOff x="1447800" y="2727343"/>
            <a:chExt cx="9296400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D3861E2-D3BE-6529-AF7A-C99250354335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Challenge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05F19D5-5A89-4ED6-FA5A-834FB86EAF15}"/>
                </a:ext>
              </a:extLst>
            </p:cNvPr>
            <p:cNvSpPr txBox="1"/>
            <p:nvPr/>
          </p:nvSpPr>
          <p:spPr>
            <a:xfrm>
              <a:off x="1447800" y="3312118"/>
              <a:ext cx="929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No generic structure-preserving method for mapping between dynamic analyses and probabilistic analyses.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87442DD-8386-1917-03B8-26A9987F265F}"/>
              </a:ext>
            </a:extLst>
          </p:cNvPr>
          <p:cNvSpPr txBox="1"/>
          <p:nvPr/>
        </p:nvSpPr>
        <p:spPr>
          <a:xfrm>
            <a:off x="5162309" y="1590036"/>
            <a:ext cx="582206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Helvetica" pitchFamily="2" charset="0"/>
              </a:rPr>
              <a:t>Frank and Goodman 2012; Goodman and Lassiter 2015; Cooper et al. 2015; Goodman and Frank 2016; Bergen et al. 2016; </a:t>
            </a:r>
            <a:r>
              <a:rPr lang="en-US" sz="1100" i="0" dirty="0">
                <a:solidFill>
                  <a:srgbClr val="333333"/>
                </a:solidFill>
                <a:effectLst/>
                <a:latin typeface="Helvetica" pitchFamily="2" charset="0"/>
              </a:rPr>
              <a:t>Franke and </a:t>
            </a:r>
            <a:r>
              <a:rPr lang="en-US" sz="1100" i="0" dirty="0" err="1">
                <a:solidFill>
                  <a:srgbClr val="333333"/>
                </a:solidFill>
                <a:effectLst/>
                <a:latin typeface="Helvetica" pitchFamily="2" charset="0"/>
              </a:rPr>
              <a:t>Jäger</a:t>
            </a:r>
            <a:r>
              <a:rPr lang="en-US" sz="1100" i="0" dirty="0">
                <a:solidFill>
                  <a:srgbClr val="333333"/>
                </a:solidFill>
                <a:effectLst/>
                <a:latin typeface="Helvetica" pitchFamily="2" charset="0"/>
              </a:rPr>
              <a:t> 2016</a:t>
            </a:r>
            <a:r>
              <a:rPr lang="en-US" sz="1100" dirty="0">
                <a:solidFill>
                  <a:srgbClr val="333333"/>
                </a:solidFill>
                <a:latin typeface="Helvetica" pitchFamily="2" charset="0"/>
              </a:rPr>
              <a:t>; Lassiter and Goodman 2017; </a:t>
            </a:r>
            <a:r>
              <a:rPr lang="en-US" sz="1100" dirty="0" err="1">
                <a:solidFill>
                  <a:srgbClr val="333333"/>
                </a:solidFill>
                <a:latin typeface="Helvetica" pitchFamily="2" charset="0"/>
              </a:rPr>
              <a:t>Zeevat</a:t>
            </a:r>
            <a:r>
              <a:rPr lang="en-US" sz="1100" dirty="0">
                <a:solidFill>
                  <a:srgbClr val="333333"/>
                </a:solidFill>
                <a:latin typeface="Helvetica" pitchFamily="2" charset="0"/>
              </a:rPr>
              <a:t> et al. 2017</a:t>
            </a:r>
            <a:r>
              <a:rPr lang="en-US" sz="1100" i="0" dirty="0">
                <a:solidFill>
                  <a:srgbClr val="333333"/>
                </a:solidFill>
                <a:effectLst/>
                <a:latin typeface="Helvetica" pitchFamily="2" charset="0"/>
              </a:rPr>
              <a:t> </a:t>
            </a:r>
            <a:r>
              <a:rPr lang="en-US" sz="1100" i="0" dirty="0" err="1">
                <a:solidFill>
                  <a:srgbClr val="333333"/>
                </a:solidFill>
                <a:effectLst/>
                <a:latin typeface="Helvetica" pitchFamily="2" charset="0"/>
              </a:rPr>
              <a:t>Bernardy</a:t>
            </a:r>
            <a:r>
              <a:rPr lang="en-US" sz="1100" i="0" dirty="0">
                <a:solidFill>
                  <a:srgbClr val="333333"/>
                </a:solidFill>
                <a:effectLst/>
                <a:latin typeface="Helvetica" pitchFamily="2" charset="0"/>
              </a:rPr>
              <a:t> et al. 2019; Degen et al. 2020; </a:t>
            </a:r>
            <a:r>
              <a:rPr lang="en-US" sz="1100" dirty="0" err="1">
                <a:latin typeface="Helvetica" pitchFamily="2" charset="0"/>
              </a:rPr>
              <a:t>Erk</a:t>
            </a:r>
            <a:r>
              <a:rPr lang="en-US" sz="1100" dirty="0">
                <a:latin typeface="Helvetica" pitchFamily="2" charset="0"/>
              </a:rPr>
              <a:t> and </a:t>
            </a:r>
            <a:r>
              <a:rPr lang="en-US" sz="1100" dirty="0" err="1">
                <a:latin typeface="Helvetica" pitchFamily="2" charset="0"/>
              </a:rPr>
              <a:t>Herbelot</a:t>
            </a:r>
            <a:r>
              <a:rPr lang="en-US" sz="1100" dirty="0">
                <a:latin typeface="Helvetica" pitchFamily="2" charset="0"/>
              </a:rPr>
              <a:t> 2023; </a:t>
            </a:r>
            <a:r>
              <a:rPr lang="en-US" sz="1100" dirty="0" err="1">
                <a:latin typeface="Helvetica" pitchFamily="2" charset="0"/>
              </a:rPr>
              <a:t>i.a.</a:t>
            </a:r>
            <a:endParaRPr lang="en-US" sz="11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60751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6A02D-BDDF-983B-3AC3-C84E27AA8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C0A3C82-1649-8899-49C4-F3A6537154B0}"/>
              </a:ext>
            </a:extLst>
          </p:cNvPr>
          <p:cNvGrpSpPr/>
          <p:nvPr/>
        </p:nvGrpSpPr>
        <p:grpSpPr>
          <a:xfrm>
            <a:off x="1447800" y="1597731"/>
            <a:ext cx="9455552" cy="1538882"/>
            <a:chOff x="1447800" y="973017"/>
            <a:chExt cx="9455552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7DAC413-A84C-EAEA-48B1-9FB170614AAD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Norming Dataset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E48D47B-8656-4822-3CD9-E3542FEAEB9E}"/>
                </a:ext>
              </a:extLst>
            </p:cNvPr>
            <p:cNvSpPr txBox="1"/>
            <p:nvPr/>
          </p:nvSpPr>
          <p:spPr>
            <a:xfrm>
              <a:off x="1447800" y="1557792"/>
              <a:ext cx="9455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  <a:ea typeface="Verdana" charset="0"/>
                  <a:cs typeface="Verdana" charset="0"/>
                </a:rPr>
                <a:t>Measure prior knowledge: rate likelihood of proposition </a:t>
              </a:r>
              <a:r>
                <a:rPr lang="en-US" sz="2800" i="1" dirty="0">
                  <a:latin typeface="Helvetica" pitchFamily="2" charset="0"/>
                  <a:ea typeface="Verdana" charset="0"/>
                  <a:cs typeface="Verdana" charset="0"/>
                </a:rPr>
                <a:t>P</a:t>
              </a:r>
              <a:r>
                <a:rPr lang="en-US" sz="2800" dirty="0">
                  <a:latin typeface="Helvetica" pitchFamily="2" charset="0"/>
                  <a:ea typeface="Verdana" charset="0"/>
                  <a:cs typeface="Verdana" charset="0"/>
                </a:rPr>
                <a:t> given fact </a:t>
              </a:r>
              <a:r>
                <a:rPr lang="en-US" sz="2800" i="1" dirty="0">
                  <a:latin typeface="Helvetica" pitchFamily="2" charset="0"/>
                  <a:ea typeface="Verdana" charset="0"/>
                  <a:cs typeface="Verdana" charset="0"/>
                </a:rPr>
                <a:t>F.</a:t>
              </a:r>
              <a:endParaRPr lang="en-US" sz="2800" dirty="0">
                <a:latin typeface="Helvetica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105751E-EF44-A48F-095A-03BAC400E41D}"/>
              </a:ext>
            </a:extLst>
          </p:cNvPr>
          <p:cNvGrpSpPr/>
          <p:nvPr/>
        </p:nvGrpSpPr>
        <p:grpSpPr>
          <a:xfrm>
            <a:off x="1447800" y="3721387"/>
            <a:ext cx="9455552" cy="1538882"/>
            <a:chOff x="1447800" y="2727343"/>
            <a:chExt cx="9455552" cy="1538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616DB6D-9B16-4E48-EA02-DFFBDF1EAE42}"/>
                </a:ext>
              </a:extLst>
            </p:cNvPr>
            <p:cNvSpPr txBox="1"/>
            <p:nvPr/>
          </p:nvSpPr>
          <p:spPr>
            <a:xfrm>
              <a:off x="1447800" y="2727343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Projection Dataset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6C2B80F-0515-8094-63ED-45DDE5ECF5A3}"/>
                </a:ext>
              </a:extLst>
            </p:cNvPr>
            <p:cNvSpPr txBox="1"/>
            <p:nvPr/>
          </p:nvSpPr>
          <p:spPr>
            <a:xfrm>
              <a:off x="1447800" y="3312118"/>
              <a:ext cx="9455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Helvetica" pitchFamily="2" charset="0"/>
                  <a:ea typeface="Verdana" charset="0"/>
                  <a:cs typeface="Verdana" charset="0"/>
                </a:rPr>
                <a:t>Measure veridicality inferences:</a:t>
              </a:r>
              <a:r>
                <a:rPr lang="en-US" sz="2800" b="1" dirty="0">
                  <a:solidFill>
                    <a:srgbClr val="000000"/>
                  </a:solidFill>
                  <a:latin typeface="Helvetica" pitchFamily="2" charset="0"/>
                  <a:ea typeface="Verdana" charset="0"/>
                  <a:cs typeface="Verdana" charset="0"/>
                </a:rPr>
                <a:t> </a:t>
              </a:r>
              <a:r>
                <a:rPr lang="en-US" sz="2800" dirty="0">
                  <a:solidFill>
                    <a:srgbClr val="000000"/>
                  </a:solidFill>
                  <a:latin typeface="Helvetica" pitchFamily="2" charset="0"/>
                  <a:ea typeface="Verdana" charset="0"/>
                  <a:cs typeface="Verdana" charset="0"/>
                </a:rPr>
                <a:t>rate</a:t>
              </a:r>
              <a:r>
                <a:rPr lang="en-US" sz="2800" b="1" dirty="0">
                  <a:solidFill>
                    <a:srgbClr val="000000"/>
                  </a:solidFill>
                  <a:latin typeface="Helvetica" pitchFamily="2" charset="0"/>
                  <a:ea typeface="Verdana" charset="0"/>
                  <a:cs typeface="Verdana" charset="0"/>
                </a:rPr>
                <a:t> </a:t>
              </a:r>
              <a:r>
                <a:rPr lang="en-US" sz="2800" dirty="0">
                  <a:solidFill>
                    <a:srgbClr val="000000"/>
                  </a:solidFill>
                  <a:latin typeface="Helvetica" pitchFamily="2" charset="0"/>
                  <a:ea typeface="Verdana" charset="0"/>
                  <a:cs typeface="Verdana" charset="0"/>
                </a:rPr>
                <a:t>X’s</a:t>
              </a:r>
              <a:r>
                <a:rPr lang="en-US" sz="2800" b="1" dirty="0">
                  <a:solidFill>
                    <a:srgbClr val="000000"/>
                  </a:solidFill>
                  <a:latin typeface="Helvetica" pitchFamily="2" charset="0"/>
                  <a:ea typeface="Verdana" charset="0"/>
                  <a:cs typeface="Verdana" charset="0"/>
                </a:rPr>
                <a:t> </a:t>
              </a:r>
              <a:r>
                <a:rPr lang="en-US" sz="2800" dirty="0">
                  <a:solidFill>
                    <a:srgbClr val="000000"/>
                  </a:solidFill>
                  <a:latin typeface="Helvetica" pitchFamily="2" charset="0"/>
                  <a:ea typeface="Verdana" charset="0"/>
                  <a:cs typeface="Verdana" charset="0"/>
                </a:rPr>
                <a:t>certainty</a:t>
              </a:r>
              <a:r>
                <a:rPr lang="en-US" sz="2800" b="1" dirty="0">
                  <a:solidFill>
                    <a:srgbClr val="000000"/>
                  </a:solidFill>
                  <a:latin typeface="Helvetica" pitchFamily="2" charset="0"/>
                  <a:ea typeface="Verdana" charset="0"/>
                  <a:cs typeface="Verdana" charset="0"/>
                </a:rPr>
                <a:t> </a:t>
              </a:r>
              <a:r>
                <a:rPr lang="en-US" sz="2800" dirty="0">
                  <a:solidFill>
                    <a:srgbClr val="000000"/>
                  </a:solidFill>
                  <a:latin typeface="Helvetica" pitchFamily="2" charset="0"/>
                  <a:ea typeface="Verdana" charset="0"/>
                  <a:cs typeface="Verdana" charset="0"/>
                </a:rPr>
                <a:t>that </a:t>
              </a:r>
              <a:r>
                <a:rPr lang="en-US" sz="2800" i="1" dirty="0">
                  <a:solidFill>
                    <a:srgbClr val="000000"/>
                  </a:solidFill>
                  <a:latin typeface="Helvetica" pitchFamily="2" charset="0"/>
                  <a:ea typeface="Verdana" charset="0"/>
                  <a:cs typeface="Verdana" charset="0"/>
                </a:rPr>
                <a:t>P</a:t>
              </a:r>
              <a:r>
                <a:rPr lang="en-US" sz="2800" dirty="0">
                  <a:solidFill>
                    <a:srgbClr val="000000"/>
                  </a:solidFill>
                  <a:latin typeface="Helvetica" pitchFamily="2" charset="0"/>
                  <a:ea typeface="Verdana" charset="0"/>
                  <a:cs typeface="Verdana" charset="0"/>
                </a:rPr>
                <a:t> given </a:t>
              </a:r>
              <a:r>
                <a:rPr lang="en-US" sz="2800" i="1" dirty="0">
                  <a:solidFill>
                    <a:srgbClr val="000000"/>
                  </a:solidFill>
                  <a:latin typeface="Helvetica" pitchFamily="2" charset="0"/>
                  <a:ea typeface="Verdana" charset="0"/>
                  <a:cs typeface="Verdana" charset="0"/>
                </a:rPr>
                <a:t>F </a:t>
              </a:r>
              <a:r>
                <a:rPr lang="en-US" sz="2800" dirty="0">
                  <a:solidFill>
                    <a:srgbClr val="000000"/>
                  </a:solidFill>
                  <a:latin typeface="Helvetica" pitchFamily="2" charset="0"/>
                  <a:ea typeface="Verdana" charset="0"/>
                  <a:cs typeface="Verdana" charset="0"/>
                </a:rPr>
                <a:t>and a context where X asks </a:t>
              </a:r>
              <a:r>
                <a:rPr lang="en-US" sz="2800" i="1" dirty="0">
                  <a:solidFill>
                    <a:srgbClr val="000000"/>
                  </a:solidFill>
                  <a:latin typeface="Helvetica" pitchFamily="2" charset="0"/>
                  <a:ea typeface="Verdana" charset="0"/>
                  <a:cs typeface="Verdana" charset="0"/>
                </a:rPr>
                <a:t>Did/Does Y V that P?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803896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B2C67-7614-6746-3394-36C3E45DF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B22377-744E-1B05-A2A6-16E7F28818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9834" y="578314"/>
            <a:ext cx="9692331" cy="570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4240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5DB0EA-71FD-9986-1723-719500694575}"/>
              </a:ext>
            </a:extLst>
          </p:cNvPr>
          <p:cNvSpPr txBox="1"/>
          <p:nvPr/>
        </p:nvSpPr>
        <p:spPr>
          <a:xfrm>
            <a:off x="0" y="83773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Empirical distribution of projection response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7AEA43-EE67-D3C9-56AD-4C9D3F4DD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9695" y="1570880"/>
            <a:ext cx="9632606" cy="48163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E3326C-9FB6-F94C-DB59-5A4079ABDB32}"/>
              </a:ext>
            </a:extLst>
          </p:cNvPr>
          <p:cNvSpPr txBox="1"/>
          <p:nvPr/>
        </p:nvSpPr>
        <p:spPr>
          <a:xfrm>
            <a:off x="152400" y="1360499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 asks: </a:t>
            </a:r>
            <a:r>
              <a:rPr lang="en-US" sz="2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Does Y know that P? </a:t>
            </a:r>
          </a:p>
          <a:p>
            <a:pPr algn="ctr"/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X certain that P?</a:t>
            </a:r>
          </a:p>
        </p:txBody>
      </p:sp>
    </p:spTree>
    <p:extLst>
      <p:ext uri="{BB962C8B-B14F-4D97-AF65-F5344CB8AC3E}">
        <p14:creationId xmlns:p14="http://schemas.microsoft.com/office/powerpoint/2010/main" val="176061364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A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BCBAE2-A3B6-8FD5-B449-93A3DB53A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6F450-8B69-BF30-D36C-F590F1DC6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13401"/>
            <a:ext cx="6442253" cy="2849074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Model Compilation</a:t>
            </a:r>
          </a:p>
        </p:txBody>
      </p:sp>
      <p:pic>
        <p:nvPicPr>
          <p:cNvPr id="3" name="Graphic 5">
            <a:extLst>
              <a:ext uri="{FF2B5EF4-FFF2-40B4-BE49-F238E27FC236}">
                <a16:creationId xmlns:a16="http://schemas.microsoft.com/office/drawing/2014/main" id="{75554244-AF59-EF22-6DB1-AE93A1A46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7493" y="2746112"/>
            <a:ext cx="3927315" cy="503324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231436A-98B3-012B-C7C4-8F43821627B5}"/>
              </a:ext>
            </a:extLst>
          </p:cNvPr>
          <p:cNvSpPr txBox="1">
            <a:spLocks/>
          </p:cNvSpPr>
          <p:nvPr/>
        </p:nvSpPr>
        <p:spPr>
          <a:xfrm>
            <a:off x="831850" y="4297388"/>
            <a:ext cx="6442253" cy="8472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Response model</a:t>
            </a:r>
          </a:p>
        </p:txBody>
      </p:sp>
    </p:spTree>
    <p:extLst>
      <p:ext uri="{BB962C8B-B14F-4D97-AF65-F5344CB8AC3E}">
        <p14:creationId xmlns:p14="http://schemas.microsoft.com/office/powerpoint/2010/main" val="159248614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CB0B1-C4B8-C954-234B-B5E9FA753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A84A11C-3DD0-2BFA-0A9A-A30D85982D2F}"/>
              </a:ext>
            </a:extLst>
          </p:cNvPr>
          <p:cNvGrpSpPr/>
          <p:nvPr/>
        </p:nvGrpSpPr>
        <p:grpSpPr>
          <a:xfrm>
            <a:off x="1368224" y="2659559"/>
            <a:ext cx="9455552" cy="1538882"/>
            <a:chOff x="1447800" y="973017"/>
            <a:chExt cx="9455552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17A5123-CFCC-88D3-A0B8-B25B3C911631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Idea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521146B-0E42-55CF-F887-4E2B0B07F8E6}"/>
                </a:ext>
              </a:extLst>
            </p:cNvPr>
            <p:cNvSpPr txBox="1"/>
            <p:nvPr/>
          </p:nvSpPr>
          <p:spPr>
            <a:xfrm>
              <a:off x="1447800" y="1557792"/>
              <a:ext cx="9455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A response model </a:t>
              </a:r>
              <a:r>
                <a:rPr lang="en-US" sz="2800" i="1" dirty="0">
                  <a:latin typeface="Helvetica" pitchFamily="2" charset="0"/>
                </a:rPr>
                <a:t>links</a:t>
              </a:r>
              <a:r>
                <a:rPr lang="en-US" sz="2800" dirty="0">
                  <a:latin typeface="Helvetica" pitchFamily="2" charset="0"/>
                </a:rPr>
                <a:t> a discourse to judgments given using some response instrument.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192701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9404C-E359-A310-88EE-0138A4E9D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4611DC-60CC-4E94-7088-8F9EAF6CB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315" y="1749535"/>
            <a:ext cx="7667123" cy="3358930"/>
          </a:xfrm>
          <a:prstGeom prst="rect">
            <a:avLst/>
          </a:prstGeom>
        </p:spPr>
      </p:pic>
      <p:grpSp>
        <p:nvGrpSpPr>
          <p:cNvPr id="127" name="Group 126">
            <a:extLst>
              <a:ext uri="{FF2B5EF4-FFF2-40B4-BE49-F238E27FC236}">
                <a16:creationId xmlns:a16="http://schemas.microsoft.com/office/drawing/2014/main" id="{141F1942-E4F6-C50F-6A3F-3FFCD06A3155}"/>
              </a:ext>
            </a:extLst>
          </p:cNvPr>
          <p:cNvGrpSpPr/>
          <p:nvPr/>
        </p:nvGrpSpPr>
        <p:grpSpPr>
          <a:xfrm>
            <a:off x="907119" y="3429000"/>
            <a:ext cx="2019891" cy="1789731"/>
            <a:chOff x="907119" y="3429000"/>
            <a:chExt cx="2019891" cy="1789731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EAA05DFA-95AD-C9E8-272B-715FC953D06F}"/>
                </a:ext>
              </a:extLst>
            </p:cNvPr>
            <p:cNvSpPr txBox="1"/>
            <p:nvPr/>
          </p:nvSpPr>
          <p:spPr>
            <a:xfrm>
              <a:off x="1228626" y="4387734"/>
              <a:ext cx="1698384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Response model</a:t>
              </a:r>
            </a:p>
          </p:txBody>
        </p: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C2484A9B-CCDE-C330-165F-B23A22699889}"/>
                </a:ext>
              </a:extLst>
            </p:cNvPr>
            <p:cNvCxnSpPr>
              <a:cxnSpLocks/>
            </p:cNvCxnSpPr>
            <p:nvPr/>
          </p:nvCxnSpPr>
          <p:spPr>
            <a:xfrm>
              <a:off x="907119" y="3429000"/>
              <a:ext cx="1132894" cy="99432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7F1F4022-1CD4-2DD9-3AD6-4FD7CD41CFA1}"/>
              </a:ext>
            </a:extLst>
          </p:cNvPr>
          <p:cNvSpPr txBox="1"/>
          <p:nvPr/>
        </p:nvSpPr>
        <p:spPr>
          <a:xfrm>
            <a:off x="1293503" y="5188038"/>
            <a:ext cx="898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latin typeface="Helvetica" pitchFamily="2" charset="0"/>
              </a:rPr>
              <a:t>Sample a state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dirty="0">
                <a:latin typeface="Helvetica" pitchFamily="2" charset="0"/>
              </a:rPr>
              <a:t> from some prior knowledge.</a:t>
            </a:r>
          </a:p>
          <a:p>
            <a:pPr marL="342900" indent="-342900">
              <a:buAutoNum type="arabicPeriod"/>
            </a:pPr>
            <a:r>
              <a:rPr lang="en-US" dirty="0">
                <a:latin typeface="Helvetica" pitchFamily="2" charset="0"/>
              </a:rPr>
              <a:t>Apply the discourse to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dirty="0">
                <a:latin typeface="Helvetica" pitchFamily="2" charset="0"/>
              </a:rPr>
              <a:t> and sample a new state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s’</a:t>
            </a:r>
            <a:r>
              <a:rPr lang="en-US" dirty="0">
                <a:latin typeface="Helvetica" pitchFamily="2" charset="0"/>
              </a:rPr>
              <a:t> from it.</a:t>
            </a:r>
          </a:p>
          <a:p>
            <a:pPr marL="342900" indent="-342900">
              <a:buAutoNum type="arabicPeriod"/>
            </a:pPr>
            <a:r>
              <a:rPr lang="en-US" dirty="0">
                <a:latin typeface="Helvetica" pitchFamily="2" charset="0"/>
              </a:rPr>
              <a:t>Sample a context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dirty="0">
                <a:latin typeface="Helvetica" pitchFamily="2" charset="0"/>
              </a:rPr>
              <a:t> from the common ground at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s’</a:t>
            </a:r>
            <a:r>
              <a:rPr lang="en-US" dirty="0">
                <a:latin typeface="Helvetica" pitchFamily="2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>
                <a:latin typeface="Helvetica" pitchFamily="2" charset="0"/>
              </a:rPr>
              <a:t>Compute the maximal answer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r>
              <a:rPr lang="en-US" dirty="0">
                <a:latin typeface="Helvetica" pitchFamily="2" charset="0"/>
              </a:rPr>
              <a:t> to the current QUD at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s’</a:t>
            </a:r>
            <a:r>
              <a:rPr lang="en-US" dirty="0">
                <a:latin typeface="Helvetica" pitchFamily="2" charset="0"/>
              </a:rPr>
              <a:t> when applied to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dirty="0">
                <a:latin typeface="Helvetica" pitchFamily="2" charset="0"/>
                <a:cs typeface="Consolas" panose="020B0609020204030204" pitchFamily="49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>
                <a:latin typeface="Helvetica" pitchFamily="2" charset="0"/>
                <a:cs typeface="Consolas" panose="020B0609020204030204" pitchFamily="49" charset="0"/>
              </a:rPr>
              <a:t>Sample from distribution on the response instrument that has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 </a:t>
            </a:r>
            <a:r>
              <a:rPr lang="en-US" dirty="0">
                <a:latin typeface="Helvetica" pitchFamily="2" charset="0"/>
                <a:cs typeface="Consolas" panose="020B0609020204030204" pitchFamily="49" charset="0"/>
              </a:rPr>
              <a:t>as a parameter. </a:t>
            </a:r>
            <a:r>
              <a:rPr lang="en-US" dirty="0">
                <a:latin typeface="Helvetica" pitchFamily="2" charset="0"/>
              </a:rPr>
              <a:t> </a:t>
            </a:r>
          </a:p>
        </p:txBody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5E21ED60-458A-B882-C572-C58198E433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09" t="6115" r="22591" b="82049"/>
          <a:stretch/>
        </p:blipFill>
        <p:spPr>
          <a:xfrm>
            <a:off x="7136780" y="1921560"/>
            <a:ext cx="3289610" cy="47864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FE19018-4ADC-29E3-F3AA-BA0955D86B23}"/>
              </a:ext>
            </a:extLst>
          </p:cNvPr>
          <p:cNvGrpSpPr/>
          <p:nvPr/>
        </p:nvGrpSpPr>
        <p:grpSpPr>
          <a:xfrm>
            <a:off x="3616957" y="1717425"/>
            <a:ext cx="2801333" cy="787952"/>
            <a:chOff x="4479140" y="3525024"/>
            <a:chExt cx="2801333" cy="78795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68DE100-AFAC-3EF6-6800-76CED8EB605A}"/>
                </a:ext>
              </a:extLst>
            </p:cNvPr>
            <p:cNvGrpSpPr/>
            <p:nvPr/>
          </p:nvGrpSpPr>
          <p:grpSpPr>
            <a:xfrm>
              <a:off x="4479140" y="3525024"/>
              <a:ext cx="2801333" cy="787952"/>
              <a:chOff x="3969857" y="3455574"/>
              <a:chExt cx="2801333" cy="787952"/>
            </a:xfrm>
          </p:grpSpPr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F9609437-8463-9634-9BD0-25F3EA216673}"/>
                  </a:ext>
                </a:extLst>
              </p:cNvPr>
              <p:cNvSpPr/>
              <p:nvPr/>
            </p:nvSpPr>
            <p:spPr>
              <a:xfrm>
                <a:off x="3969857" y="3632272"/>
                <a:ext cx="2801333" cy="491502"/>
              </a:xfrm>
              <a:prstGeom prst="roundRect">
                <a:avLst/>
              </a:prstGeom>
              <a:noFill/>
              <a:ln w="571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8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κ</a:t>
                </a:r>
                <a:r>
                  <a:rPr lang="en-US" sz="28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-&gt; t</a:t>
                </a:r>
              </a:p>
            </p:txBody>
          </p:sp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428AC9D9-B16F-1ED3-3B00-186E7D3081F5}"/>
                  </a:ext>
                </a:extLst>
              </p:cNvPr>
              <p:cNvSpPr/>
              <p:nvPr/>
            </p:nvSpPr>
            <p:spPr>
              <a:xfrm>
                <a:off x="4542268" y="3585635"/>
                <a:ext cx="1638612" cy="584775"/>
              </a:xfrm>
              <a:prstGeom prst="roundRect">
                <a:avLst/>
              </a:prstGeom>
              <a:noFill/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D828F1-BADC-ACC8-ECCD-1033BC4C6ED8}"/>
                  </a:ext>
                </a:extLst>
              </p:cNvPr>
              <p:cNvSpPr txBox="1"/>
              <p:nvPr/>
            </p:nvSpPr>
            <p:spPr>
              <a:xfrm>
                <a:off x="6163523" y="3455574"/>
                <a:ext cx="29515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sz="1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σ</a:t>
                </a:r>
                <a:endParaRPr lang="en-US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A71DEE6-6905-40D0-4F96-4EC2326DBD0B}"/>
                  </a:ext>
                </a:extLst>
              </p:cNvPr>
              <p:cNvSpPr txBox="1"/>
              <p:nvPr/>
            </p:nvSpPr>
            <p:spPr>
              <a:xfrm>
                <a:off x="6165453" y="3874194"/>
                <a:ext cx="44369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sz="1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σ</a:t>
                </a:r>
                <a:r>
                  <a:rPr lang="en-US" sz="1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'</a:t>
                </a:r>
                <a:endParaRPr lang="en-US" dirty="0"/>
              </a:p>
            </p:txBody>
          </p:sp>
        </p:grp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7BF1D7AA-1318-BA76-F36A-4AD7027D7C2B}"/>
                </a:ext>
              </a:extLst>
            </p:cNvPr>
            <p:cNvSpPr/>
            <p:nvPr/>
          </p:nvSpPr>
          <p:spPr>
            <a:xfrm>
              <a:off x="5174901" y="3750198"/>
              <a:ext cx="1372626" cy="408314"/>
            </a:xfrm>
            <a:prstGeom prst="round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55545B1-2816-8C89-C770-FF316714990B}"/>
              </a:ext>
            </a:extLst>
          </p:cNvPr>
          <p:cNvGrpSpPr/>
          <p:nvPr/>
        </p:nvGrpSpPr>
        <p:grpSpPr>
          <a:xfrm>
            <a:off x="720610" y="1135992"/>
            <a:ext cx="3327467" cy="970703"/>
            <a:chOff x="720610" y="1135992"/>
            <a:chExt cx="3327467" cy="970703"/>
          </a:xfrm>
        </p:grpSpPr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F92B73F1-C04D-4114-7FB8-F91F55A2DAD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70826" y="1558440"/>
              <a:ext cx="2277251" cy="548255"/>
            </a:xfrm>
            <a:prstGeom prst="straightConnector1">
              <a:avLst/>
            </a:prstGeom>
            <a:ln w="76200">
              <a:prstDash val="sys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C726160-EC94-3081-2843-45BE38F47F75}"/>
                </a:ext>
              </a:extLst>
            </p:cNvPr>
            <p:cNvGrpSpPr/>
            <p:nvPr/>
          </p:nvGrpSpPr>
          <p:grpSpPr>
            <a:xfrm>
              <a:off x="720610" y="1135992"/>
              <a:ext cx="1042108" cy="787952"/>
              <a:chOff x="5069324" y="3455574"/>
              <a:chExt cx="1042108" cy="787952"/>
            </a:xfrm>
          </p:grpSpPr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288EF25C-5587-FB09-6CDA-61E3CDAB1059}"/>
                  </a:ext>
                </a:extLst>
              </p:cNvPr>
              <p:cNvSpPr/>
              <p:nvPr/>
            </p:nvSpPr>
            <p:spPr>
              <a:xfrm>
                <a:off x="5133649" y="3632272"/>
                <a:ext cx="443691" cy="491502"/>
              </a:xfrm>
              <a:prstGeom prst="roundRect">
                <a:avLst/>
              </a:prstGeom>
              <a:solidFill>
                <a:schemeClr val="bg1"/>
              </a:solidFill>
              <a:ln w="571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⋄</a:t>
                </a:r>
                <a:endParaRPr lang="en-US" sz="28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23243035-EE5A-B967-AD9D-1C07944E93FC}"/>
                  </a:ext>
                </a:extLst>
              </p:cNvPr>
              <p:cNvSpPr/>
              <p:nvPr/>
            </p:nvSpPr>
            <p:spPr>
              <a:xfrm>
                <a:off x="5069324" y="3585635"/>
                <a:ext cx="590309" cy="584775"/>
              </a:xfrm>
              <a:prstGeom prst="roundRect">
                <a:avLst/>
              </a:prstGeom>
              <a:noFill/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28EF4F2-D0FB-C869-1932-31F53F16D888}"/>
                  </a:ext>
                </a:extLst>
              </p:cNvPr>
              <p:cNvSpPr txBox="1"/>
              <p:nvPr/>
            </p:nvSpPr>
            <p:spPr>
              <a:xfrm>
                <a:off x="5665811" y="3455574"/>
                <a:ext cx="40892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sz="1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σ</a:t>
                </a:r>
                <a:endParaRPr lang="en-US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A0FD701-FBC5-671E-1BB9-EF4DECA2F246}"/>
                  </a:ext>
                </a:extLst>
              </p:cNvPr>
              <p:cNvSpPr txBox="1"/>
              <p:nvPr/>
            </p:nvSpPr>
            <p:spPr>
              <a:xfrm>
                <a:off x="5667741" y="3874194"/>
                <a:ext cx="44369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sz="1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σ</a:t>
                </a:r>
                <a:r>
                  <a:rPr lang="en-US" sz="1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’</a:t>
                </a:r>
                <a:endParaRPr lang="en-US" dirty="0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0353179-DBD6-C465-70D7-12C98ACC7FB8}"/>
                </a:ext>
              </a:extLst>
            </p:cNvPr>
            <p:cNvSpPr txBox="1"/>
            <p:nvPr/>
          </p:nvSpPr>
          <p:spPr>
            <a:xfrm>
              <a:off x="2547515" y="1659645"/>
              <a:ext cx="97682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assert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38DAFA8-08F8-D9AD-4DCB-C2D1CA71BDF4}"/>
              </a:ext>
            </a:extLst>
          </p:cNvPr>
          <p:cNvGrpSpPr/>
          <p:nvPr/>
        </p:nvGrpSpPr>
        <p:grpSpPr>
          <a:xfrm>
            <a:off x="561772" y="2306036"/>
            <a:ext cx="2011086" cy="962649"/>
            <a:chOff x="561772" y="2306036"/>
            <a:chExt cx="2011086" cy="962649"/>
          </a:xfrm>
        </p:grpSpPr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E3E10164-5E32-E9C9-C6CE-0692CE10ACB1}"/>
                </a:ext>
              </a:extLst>
            </p:cNvPr>
            <p:cNvCxnSpPr>
              <a:cxnSpLocks/>
              <a:stCxn id="28" idx="1"/>
            </p:cNvCxnSpPr>
            <p:nvPr/>
          </p:nvCxnSpPr>
          <p:spPr>
            <a:xfrm flipH="1" flipV="1">
              <a:off x="1505319" y="2923997"/>
              <a:ext cx="573503" cy="3829"/>
            </a:xfrm>
            <a:prstGeom prst="straightConnector1">
              <a:avLst/>
            </a:prstGeom>
            <a:ln w="76200">
              <a:prstDash val="sys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BA4F80D-17A9-C421-B128-C245E1AF0B9D}"/>
                </a:ext>
              </a:extLst>
            </p:cNvPr>
            <p:cNvGrpSpPr/>
            <p:nvPr/>
          </p:nvGrpSpPr>
          <p:grpSpPr>
            <a:xfrm>
              <a:off x="561772" y="2480733"/>
              <a:ext cx="1042108" cy="787952"/>
              <a:chOff x="5069324" y="3455574"/>
              <a:chExt cx="1042108" cy="787952"/>
            </a:xfrm>
          </p:grpSpPr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8932BCD3-9737-F918-13DF-85DE081B8E8D}"/>
                  </a:ext>
                </a:extLst>
              </p:cNvPr>
              <p:cNvSpPr/>
              <p:nvPr/>
            </p:nvSpPr>
            <p:spPr>
              <a:xfrm>
                <a:off x="5133649" y="3632272"/>
                <a:ext cx="443691" cy="491502"/>
              </a:xfrm>
              <a:prstGeom prst="roundRect">
                <a:avLst/>
              </a:prstGeom>
              <a:solidFill>
                <a:schemeClr val="bg1"/>
              </a:solidFill>
              <a:ln w="571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⋄</a:t>
                </a:r>
                <a:endParaRPr lang="en-US" sz="28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899F0281-AFD1-3ED3-2F56-85D9B508CE62}"/>
                  </a:ext>
                </a:extLst>
              </p:cNvPr>
              <p:cNvSpPr/>
              <p:nvPr/>
            </p:nvSpPr>
            <p:spPr>
              <a:xfrm>
                <a:off x="5069324" y="3585635"/>
                <a:ext cx="590309" cy="584775"/>
              </a:xfrm>
              <a:prstGeom prst="roundRect">
                <a:avLst/>
              </a:prstGeom>
              <a:noFill/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99B3A96-8497-2084-7187-B781FFFBF808}"/>
                  </a:ext>
                </a:extLst>
              </p:cNvPr>
              <p:cNvSpPr txBox="1"/>
              <p:nvPr/>
            </p:nvSpPr>
            <p:spPr>
              <a:xfrm>
                <a:off x="5665811" y="3455574"/>
                <a:ext cx="40892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sz="1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σ</a:t>
                </a:r>
                <a:r>
                  <a:rPr lang="en-US" dirty="0">
                    <a:solidFill>
                      <a:srgbClr val="001D35"/>
                    </a:solidFill>
                    <a:latin typeface="Google Sans"/>
                  </a:rPr>
                  <a:t>'</a:t>
                </a:r>
                <a:endParaRPr lang="en-US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7F380D1-7331-EE04-5C2B-83E415F963D0}"/>
                  </a:ext>
                </a:extLst>
              </p:cNvPr>
              <p:cNvSpPr txBox="1"/>
              <p:nvPr/>
            </p:nvSpPr>
            <p:spPr>
              <a:xfrm>
                <a:off x="5667741" y="3874194"/>
                <a:ext cx="44369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sz="1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σ</a:t>
                </a:r>
                <a:r>
                  <a:rPr lang="en-US" sz="1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’’</a:t>
                </a:r>
                <a:endParaRPr lang="en-US" dirty="0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1384D06-4945-FD77-208C-A709EA3CBD57}"/>
                </a:ext>
              </a:extLst>
            </p:cNvPr>
            <p:cNvSpPr txBox="1"/>
            <p:nvPr/>
          </p:nvSpPr>
          <p:spPr>
            <a:xfrm>
              <a:off x="1596035" y="2306036"/>
              <a:ext cx="97682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ask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88325E3-D346-E780-548B-9094314BE66F}"/>
              </a:ext>
            </a:extLst>
          </p:cNvPr>
          <p:cNvGrpSpPr/>
          <p:nvPr/>
        </p:nvGrpSpPr>
        <p:grpSpPr>
          <a:xfrm>
            <a:off x="2078822" y="2505377"/>
            <a:ext cx="3084142" cy="787952"/>
            <a:chOff x="4109123" y="3525024"/>
            <a:chExt cx="3084142" cy="78795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4F29461-B786-F294-5721-8CB4FCCED791}"/>
                </a:ext>
              </a:extLst>
            </p:cNvPr>
            <p:cNvGrpSpPr/>
            <p:nvPr/>
          </p:nvGrpSpPr>
          <p:grpSpPr>
            <a:xfrm>
              <a:off x="4109123" y="3525024"/>
              <a:ext cx="3084142" cy="787952"/>
              <a:chOff x="3599840" y="3455574"/>
              <a:chExt cx="3084142" cy="787952"/>
            </a:xfrm>
          </p:grpSpPr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C9A62ABB-E62D-9CD4-20FD-3E9633A045CC}"/>
                  </a:ext>
                </a:extLst>
              </p:cNvPr>
              <p:cNvSpPr/>
              <p:nvPr/>
            </p:nvSpPr>
            <p:spPr>
              <a:xfrm>
                <a:off x="3692064" y="3632272"/>
                <a:ext cx="2487351" cy="491502"/>
              </a:xfrm>
              <a:prstGeom prst="roundRect">
                <a:avLst/>
              </a:prstGeom>
              <a:noFill/>
              <a:ln w="571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 -&gt; </a:t>
                </a:r>
                <a:r>
                  <a:rPr lang="el-GR" sz="28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κ</a:t>
                </a:r>
                <a:r>
                  <a:rPr lang="en-US" sz="28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-&gt; t</a:t>
                </a:r>
              </a:p>
            </p:txBody>
          </p:sp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62A38602-493D-BDF0-BD2F-94552246CF4E}"/>
                  </a:ext>
                </a:extLst>
              </p:cNvPr>
              <p:cNvSpPr/>
              <p:nvPr/>
            </p:nvSpPr>
            <p:spPr>
              <a:xfrm>
                <a:off x="3599840" y="3585635"/>
                <a:ext cx="2581040" cy="584775"/>
              </a:xfrm>
              <a:prstGeom prst="roundRect">
                <a:avLst/>
              </a:prstGeom>
              <a:noFill/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A80D91F-3062-7792-98E2-623053159BE9}"/>
                  </a:ext>
                </a:extLst>
              </p:cNvPr>
              <p:cNvSpPr txBox="1"/>
              <p:nvPr/>
            </p:nvSpPr>
            <p:spPr>
              <a:xfrm>
                <a:off x="6163523" y="3455574"/>
                <a:ext cx="52045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sz="1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σ</a:t>
                </a:r>
                <a:r>
                  <a:rPr lang="en-US" sz="1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'</a:t>
                </a:r>
                <a:endParaRPr lang="en-US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AED883C-7BE4-99FF-A22E-4146FAC695FA}"/>
                  </a:ext>
                </a:extLst>
              </p:cNvPr>
              <p:cNvSpPr txBox="1"/>
              <p:nvPr/>
            </p:nvSpPr>
            <p:spPr>
              <a:xfrm>
                <a:off x="6165453" y="3874194"/>
                <a:ext cx="44369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sz="1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σ</a:t>
                </a:r>
                <a:r>
                  <a:rPr lang="en-US" sz="1800" b="0" i="0" dirty="0">
                    <a:solidFill>
                      <a:srgbClr val="001D35"/>
                    </a:solidFill>
                    <a:effectLst/>
                    <a:latin typeface="Google Sans"/>
                  </a:rPr>
                  <a:t>’’</a:t>
                </a:r>
                <a:endParaRPr lang="en-US" dirty="0"/>
              </a:p>
            </p:txBody>
          </p:sp>
        </p:grp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D5743352-BB75-599F-BD98-3D2249C0043F}"/>
                </a:ext>
              </a:extLst>
            </p:cNvPr>
            <p:cNvSpPr/>
            <p:nvPr/>
          </p:nvSpPr>
          <p:spPr>
            <a:xfrm>
              <a:off x="4269704" y="3750198"/>
              <a:ext cx="2278941" cy="408314"/>
            </a:xfrm>
            <a:prstGeom prst="round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6791F3E-F289-E9A9-9ED6-2E1D4C7641A0}"/>
              </a:ext>
            </a:extLst>
          </p:cNvPr>
          <p:cNvGrpSpPr/>
          <p:nvPr/>
        </p:nvGrpSpPr>
        <p:grpSpPr>
          <a:xfrm>
            <a:off x="9299285" y="4097438"/>
            <a:ext cx="1072167" cy="2233914"/>
            <a:chOff x="9299285" y="4097438"/>
            <a:chExt cx="1072167" cy="2233914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9EF1A33C-3218-2113-1644-6CECD40633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57458" y="4097438"/>
              <a:ext cx="127322" cy="2233914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0133598-D46C-E0D8-6836-2B33CA4FE0B7}"/>
                </a:ext>
              </a:extLst>
            </p:cNvPr>
            <p:cNvSpPr txBox="1"/>
            <p:nvPr/>
          </p:nvSpPr>
          <p:spPr>
            <a:xfrm>
              <a:off x="9299285" y="4813807"/>
              <a:ext cx="1072167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Helvetica" pitchFamily="2" charset="0"/>
                </a:rPr>
                <a:t>Mixed effects model</a:t>
              </a:r>
            </a:p>
          </p:txBody>
        </p:sp>
      </p:grp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31A8BEE-36AB-65B9-CA74-A1B619ED2D26}"/>
              </a:ext>
            </a:extLst>
          </p:cNvPr>
          <p:cNvCxnSpPr>
            <a:cxnSpLocks/>
          </p:cNvCxnSpPr>
          <p:nvPr/>
        </p:nvCxnSpPr>
        <p:spPr>
          <a:xfrm flipH="1">
            <a:off x="877545" y="1936442"/>
            <a:ext cx="59149" cy="5542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39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5EC56-F48B-6870-1800-B14F3B44D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 descr="A screenshot of a computer&#10;&#10;Description automatically generated">
            <a:extLst>
              <a:ext uri="{FF2B5EF4-FFF2-40B4-BE49-F238E27FC236}">
                <a16:creationId xmlns:a16="http://schemas.microsoft.com/office/drawing/2014/main" id="{E49B888C-7075-C2C2-9B5F-5B5C3C828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494" y="1983157"/>
            <a:ext cx="6658211" cy="4092591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D6874178-9CAB-7D1B-75B6-4B6F685CDF45}"/>
              </a:ext>
            </a:extLst>
          </p:cNvPr>
          <p:cNvGrpSpPr/>
          <p:nvPr/>
        </p:nvGrpSpPr>
        <p:grpSpPr>
          <a:xfrm>
            <a:off x="328366" y="1398988"/>
            <a:ext cx="5084218" cy="1242060"/>
            <a:chOff x="328366" y="1398988"/>
            <a:chExt cx="5084218" cy="124206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BA818DF-9E2C-485C-B4C9-17853C3B1253}"/>
                </a:ext>
              </a:extLst>
            </p:cNvPr>
            <p:cNvGrpSpPr/>
            <p:nvPr/>
          </p:nvGrpSpPr>
          <p:grpSpPr>
            <a:xfrm>
              <a:off x="2611251" y="1853096"/>
              <a:ext cx="2801333" cy="787952"/>
              <a:chOff x="4479140" y="3525024"/>
              <a:chExt cx="2801333" cy="787952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158A9E16-1AE6-BD2A-B498-7D836B2F8A65}"/>
                  </a:ext>
                </a:extLst>
              </p:cNvPr>
              <p:cNvGrpSpPr/>
              <p:nvPr/>
            </p:nvGrpSpPr>
            <p:grpSpPr>
              <a:xfrm>
                <a:off x="4479140" y="3525024"/>
                <a:ext cx="2801333" cy="787952"/>
                <a:chOff x="3969857" y="3455574"/>
                <a:chExt cx="2801333" cy="787952"/>
              </a:xfrm>
            </p:grpSpPr>
            <p:sp>
              <p:nvSpPr>
                <p:cNvPr id="19" name="Rounded Rectangle 18">
                  <a:extLst>
                    <a:ext uri="{FF2B5EF4-FFF2-40B4-BE49-F238E27FC236}">
                      <a16:creationId xmlns:a16="http://schemas.microsoft.com/office/drawing/2014/main" id="{F22B7DF4-A1EA-2771-E00A-BEE9C19BA2FA}"/>
                    </a:ext>
                  </a:extLst>
                </p:cNvPr>
                <p:cNvSpPr/>
                <p:nvPr/>
              </p:nvSpPr>
              <p:spPr>
                <a:xfrm>
                  <a:off x="3969857" y="3632272"/>
                  <a:ext cx="2801333" cy="491502"/>
                </a:xfrm>
                <a:prstGeom prst="roundRect">
                  <a:avLst/>
                </a:prstGeom>
                <a:noFill/>
                <a:ln w="5715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sz="28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κ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 -&gt; t</a:t>
                  </a:r>
                </a:p>
              </p:txBody>
            </p:sp>
            <p:sp>
              <p:nvSpPr>
                <p:cNvPr id="21" name="Rounded Rectangle 20">
                  <a:extLst>
                    <a:ext uri="{FF2B5EF4-FFF2-40B4-BE49-F238E27FC236}">
                      <a16:creationId xmlns:a16="http://schemas.microsoft.com/office/drawing/2014/main" id="{09B6DE1B-2DFE-9763-B968-1080C8A9B0BF}"/>
                    </a:ext>
                  </a:extLst>
                </p:cNvPr>
                <p:cNvSpPr/>
                <p:nvPr/>
              </p:nvSpPr>
              <p:spPr>
                <a:xfrm>
                  <a:off x="4542268" y="3585635"/>
                  <a:ext cx="1638612" cy="584775"/>
                </a:xfrm>
                <a:prstGeom prst="roundRect">
                  <a:avLst/>
                </a:prstGeom>
                <a:noFill/>
                <a:ln w="571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41C39B7-CC9A-6EED-9084-5461420E6156}"/>
                    </a:ext>
                  </a:extLst>
                </p:cNvPr>
                <p:cNvSpPr txBox="1"/>
                <p:nvPr/>
              </p:nvSpPr>
              <p:spPr>
                <a:xfrm>
                  <a:off x="6163523" y="3455574"/>
                  <a:ext cx="29515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l-GR" sz="1800" b="0" i="0" dirty="0">
                      <a:solidFill>
                        <a:srgbClr val="001D35"/>
                      </a:solidFill>
                      <a:effectLst/>
                      <a:latin typeface="Google Sans"/>
                    </a:rPr>
                    <a:t>σ</a:t>
                  </a:r>
                  <a:endParaRPr lang="en-US" dirty="0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9A072A6-25A5-A2A0-5453-27A6D585389C}"/>
                    </a:ext>
                  </a:extLst>
                </p:cNvPr>
                <p:cNvSpPr txBox="1"/>
                <p:nvPr/>
              </p:nvSpPr>
              <p:spPr>
                <a:xfrm>
                  <a:off x="6165453" y="3874194"/>
                  <a:ext cx="443691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l-GR" sz="1800" b="0" i="0" dirty="0">
                      <a:solidFill>
                        <a:srgbClr val="001D35"/>
                      </a:solidFill>
                      <a:effectLst/>
                      <a:latin typeface="Google Sans"/>
                    </a:rPr>
                    <a:t>σ</a:t>
                  </a:r>
                  <a:r>
                    <a:rPr lang="en-US" sz="1800" b="0" i="0" dirty="0">
                      <a:solidFill>
                        <a:srgbClr val="001D35"/>
                      </a:solidFill>
                      <a:effectLst/>
                      <a:latin typeface="Google Sans"/>
                    </a:rPr>
                    <a:t>'</a:t>
                  </a:r>
                  <a:endParaRPr lang="en-US" dirty="0"/>
                </a:p>
              </p:txBody>
            </p:sp>
          </p:grp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F3F90E04-CF52-5BB1-A6E7-162799292C2B}"/>
                  </a:ext>
                </a:extLst>
              </p:cNvPr>
              <p:cNvSpPr/>
              <p:nvPr/>
            </p:nvSpPr>
            <p:spPr>
              <a:xfrm>
                <a:off x="5174901" y="3750198"/>
                <a:ext cx="1372626" cy="408314"/>
              </a:xfrm>
              <a:prstGeom prst="roundRect">
                <a:avLst/>
              </a:prstGeom>
              <a:noFill/>
              <a:ln w="571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2BF38D4-92A8-D0AB-C479-6E7C4492066A}"/>
                </a:ext>
              </a:extLst>
            </p:cNvPr>
            <p:cNvGrpSpPr/>
            <p:nvPr/>
          </p:nvGrpSpPr>
          <p:grpSpPr>
            <a:xfrm>
              <a:off x="328366" y="1398988"/>
              <a:ext cx="2818180" cy="843378"/>
              <a:chOff x="1229897" y="1263317"/>
              <a:chExt cx="2818180" cy="843378"/>
            </a:xfrm>
          </p:grpSpPr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6939B861-FB6A-71B2-6C8B-617F03381CB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310358" y="1717425"/>
                <a:ext cx="1737719" cy="389270"/>
              </a:xfrm>
              <a:prstGeom prst="straightConnector1">
                <a:avLst/>
              </a:prstGeom>
              <a:ln w="76200">
                <a:prstDash val="sysDot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D5EFB56F-67D4-47AA-A879-F0B21BAF787F}"/>
                  </a:ext>
                </a:extLst>
              </p:cNvPr>
              <p:cNvGrpSpPr/>
              <p:nvPr/>
            </p:nvGrpSpPr>
            <p:grpSpPr>
              <a:xfrm>
                <a:off x="1229897" y="1263317"/>
                <a:ext cx="1042108" cy="787952"/>
                <a:chOff x="5578611" y="3582899"/>
                <a:chExt cx="1042108" cy="787952"/>
              </a:xfrm>
            </p:grpSpPr>
            <p:sp>
              <p:nvSpPr>
                <p:cNvPr id="29" name="Rounded Rectangle 28">
                  <a:extLst>
                    <a:ext uri="{FF2B5EF4-FFF2-40B4-BE49-F238E27FC236}">
                      <a16:creationId xmlns:a16="http://schemas.microsoft.com/office/drawing/2014/main" id="{F028FFDA-9F79-980F-D256-5ACC6A3170AF}"/>
                    </a:ext>
                  </a:extLst>
                </p:cNvPr>
                <p:cNvSpPr/>
                <p:nvPr/>
              </p:nvSpPr>
              <p:spPr>
                <a:xfrm>
                  <a:off x="5642936" y="3759597"/>
                  <a:ext cx="443691" cy="491502"/>
                </a:xfrm>
                <a:prstGeom prst="roundRect">
                  <a:avLst/>
                </a:prstGeom>
                <a:solidFill>
                  <a:schemeClr val="bg1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0" i="0" dirty="0">
                      <a:solidFill>
                        <a:srgbClr val="001D35"/>
                      </a:solidFill>
                      <a:effectLst/>
                      <a:latin typeface="Google Sans"/>
                    </a:rPr>
                    <a:t>⋄</a:t>
                  </a:r>
                  <a:endParaRPr lang="en-US" sz="28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endParaRPr>
                </a:p>
              </p:txBody>
            </p:sp>
            <p:sp>
              <p:nvSpPr>
                <p:cNvPr id="30" name="Rounded Rectangle 29">
                  <a:extLst>
                    <a:ext uri="{FF2B5EF4-FFF2-40B4-BE49-F238E27FC236}">
                      <a16:creationId xmlns:a16="http://schemas.microsoft.com/office/drawing/2014/main" id="{F5A1624E-0546-4FFD-A8B9-59032248ED4E}"/>
                    </a:ext>
                  </a:extLst>
                </p:cNvPr>
                <p:cNvSpPr/>
                <p:nvPr/>
              </p:nvSpPr>
              <p:spPr>
                <a:xfrm>
                  <a:off x="5578611" y="3712960"/>
                  <a:ext cx="590309" cy="584775"/>
                </a:xfrm>
                <a:prstGeom prst="roundRect">
                  <a:avLst/>
                </a:prstGeom>
                <a:noFill/>
                <a:ln w="571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5EA25A21-1A15-000A-9E94-7C8CDEE64FB3}"/>
                    </a:ext>
                  </a:extLst>
                </p:cNvPr>
                <p:cNvSpPr txBox="1"/>
                <p:nvPr/>
              </p:nvSpPr>
              <p:spPr>
                <a:xfrm>
                  <a:off x="6175098" y="3582899"/>
                  <a:ext cx="40892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l-GR" sz="1800" b="0" i="0" dirty="0">
                      <a:solidFill>
                        <a:srgbClr val="001D35"/>
                      </a:solidFill>
                      <a:effectLst/>
                      <a:latin typeface="Google Sans"/>
                    </a:rPr>
                    <a:t>σ</a:t>
                  </a:r>
                  <a:endParaRPr lang="en-US" dirty="0"/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BDEDED8E-0482-3CA8-0B23-E8CEB96F41A9}"/>
                    </a:ext>
                  </a:extLst>
                </p:cNvPr>
                <p:cNvSpPr txBox="1"/>
                <p:nvPr/>
              </p:nvSpPr>
              <p:spPr>
                <a:xfrm>
                  <a:off x="6177028" y="4001519"/>
                  <a:ext cx="443691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l-GR" sz="1800" b="0" i="0" dirty="0">
                      <a:solidFill>
                        <a:srgbClr val="001D35"/>
                      </a:solidFill>
                      <a:effectLst/>
                      <a:latin typeface="Google Sans"/>
                    </a:rPr>
                    <a:t>σ</a:t>
                  </a:r>
                  <a:r>
                    <a:rPr lang="en-US" sz="1800" b="0" i="0" dirty="0">
                      <a:solidFill>
                        <a:srgbClr val="001D35"/>
                      </a:solidFill>
                      <a:effectLst/>
                      <a:latin typeface="Google Sans"/>
                    </a:rPr>
                    <a:t>’</a:t>
                  </a:r>
                  <a:endParaRPr lang="en-US" dirty="0"/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5B0C60F-AD5C-9623-A374-828DEAB35C14}"/>
                  </a:ext>
                </a:extLst>
              </p:cNvPr>
              <p:cNvSpPr txBox="1"/>
              <p:nvPr/>
            </p:nvSpPr>
            <p:spPr>
              <a:xfrm>
                <a:off x="2951598" y="1346160"/>
                <a:ext cx="97682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assert</a:t>
                </a:r>
              </a:p>
            </p:txBody>
          </p:sp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CEE908D-C6A9-A9F2-9C71-943E3BA90855}"/>
              </a:ext>
            </a:extLst>
          </p:cNvPr>
          <p:cNvGrpSpPr/>
          <p:nvPr/>
        </p:nvGrpSpPr>
        <p:grpSpPr>
          <a:xfrm>
            <a:off x="704340" y="3628342"/>
            <a:ext cx="4708244" cy="987293"/>
            <a:chOff x="704340" y="3628342"/>
            <a:chExt cx="4708244" cy="987293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1EE7BA6-EC1B-23FF-9800-F48F46C4A14D}"/>
                </a:ext>
              </a:extLst>
            </p:cNvPr>
            <p:cNvGrpSpPr/>
            <p:nvPr/>
          </p:nvGrpSpPr>
          <p:grpSpPr>
            <a:xfrm>
              <a:off x="704340" y="3628342"/>
              <a:ext cx="2011086" cy="962649"/>
              <a:chOff x="561772" y="2306036"/>
              <a:chExt cx="2011086" cy="962649"/>
            </a:xfrm>
          </p:grpSpPr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F0A0419C-32FF-3644-E57A-840A2B28E0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402365" y="2900933"/>
                <a:ext cx="573503" cy="3829"/>
              </a:xfrm>
              <a:prstGeom prst="straightConnector1">
                <a:avLst/>
              </a:prstGeom>
              <a:ln w="76200">
                <a:prstDash val="sysDot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2DF5C5A5-144C-3BE3-C4C0-5810A3D8D855}"/>
                  </a:ext>
                </a:extLst>
              </p:cNvPr>
              <p:cNvGrpSpPr/>
              <p:nvPr/>
            </p:nvGrpSpPr>
            <p:grpSpPr>
              <a:xfrm>
                <a:off x="561772" y="2480733"/>
                <a:ext cx="1186795" cy="787952"/>
                <a:chOff x="5069324" y="3455574"/>
                <a:chExt cx="1186795" cy="787952"/>
              </a:xfrm>
            </p:grpSpPr>
            <p:sp>
              <p:nvSpPr>
                <p:cNvPr id="37" name="Rounded Rectangle 36">
                  <a:extLst>
                    <a:ext uri="{FF2B5EF4-FFF2-40B4-BE49-F238E27FC236}">
                      <a16:creationId xmlns:a16="http://schemas.microsoft.com/office/drawing/2014/main" id="{2EB0D910-A1CB-721A-1B14-08AA09740ECA}"/>
                    </a:ext>
                  </a:extLst>
                </p:cNvPr>
                <p:cNvSpPr/>
                <p:nvPr/>
              </p:nvSpPr>
              <p:spPr>
                <a:xfrm>
                  <a:off x="5133649" y="3632272"/>
                  <a:ext cx="443691" cy="491502"/>
                </a:xfrm>
                <a:prstGeom prst="roundRect">
                  <a:avLst/>
                </a:prstGeom>
                <a:solidFill>
                  <a:schemeClr val="bg1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0" i="0" dirty="0">
                      <a:solidFill>
                        <a:srgbClr val="001D35"/>
                      </a:solidFill>
                      <a:effectLst/>
                      <a:latin typeface="Google Sans"/>
                    </a:rPr>
                    <a:t>⋄</a:t>
                  </a:r>
                  <a:endParaRPr lang="en-US" sz="28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endParaRPr>
                </a:p>
              </p:txBody>
            </p:sp>
            <p:sp>
              <p:nvSpPr>
                <p:cNvPr id="38" name="Rounded Rectangle 37">
                  <a:extLst>
                    <a:ext uri="{FF2B5EF4-FFF2-40B4-BE49-F238E27FC236}">
                      <a16:creationId xmlns:a16="http://schemas.microsoft.com/office/drawing/2014/main" id="{EC96D669-BF17-D0B7-0E83-48E9D568DA98}"/>
                    </a:ext>
                  </a:extLst>
                </p:cNvPr>
                <p:cNvSpPr/>
                <p:nvPr/>
              </p:nvSpPr>
              <p:spPr>
                <a:xfrm>
                  <a:off x="5069324" y="3585635"/>
                  <a:ext cx="590309" cy="584775"/>
                </a:xfrm>
                <a:prstGeom prst="roundRect">
                  <a:avLst/>
                </a:prstGeom>
                <a:noFill/>
                <a:ln w="571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55B2BFA-B734-447B-5C9C-606CCE09CC01}"/>
                    </a:ext>
                  </a:extLst>
                </p:cNvPr>
                <p:cNvSpPr txBox="1"/>
                <p:nvPr/>
              </p:nvSpPr>
              <p:spPr>
                <a:xfrm>
                  <a:off x="5665811" y="3455574"/>
                  <a:ext cx="59030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l-GR" sz="1800" b="0" i="0" dirty="0">
                      <a:solidFill>
                        <a:srgbClr val="001D35"/>
                      </a:solidFill>
                      <a:effectLst/>
                      <a:latin typeface="Google Sans"/>
                    </a:rPr>
                    <a:t>σ</a:t>
                  </a:r>
                  <a:r>
                    <a:rPr lang="en-US" dirty="0">
                      <a:solidFill>
                        <a:srgbClr val="001D35"/>
                      </a:solidFill>
                      <a:latin typeface="Google Sans"/>
                    </a:rPr>
                    <a:t>’’</a:t>
                  </a:r>
                  <a:endParaRPr lang="en-US" dirty="0"/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8FBAFA70-7B75-A7DD-2151-B2B087C045E4}"/>
                    </a:ext>
                  </a:extLst>
                </p:cNvPr>
                <p:cNvSpPr txBox="1"/>
                <p:nvPr/>
              </p:nvSpPr>
              <p:spPr>
                <a:xfrm>
                  <a:off x="5667741" y="3874194"/>
                  <a:ext cx="573503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l-GR" sz="1800" b="0" i="0" dirty="0">
                      <a:solidFill>
                        <a:srgbClr val="001D35"/>
                      </a:solidFill>
                      <a:effectLst/>
                      <a:latin typeface="Google Sans"/>
                    </a:rPr>
                    <a:t>σ</a:t>
                  </a:r>
                  <a:r>
                    <a:rPr lang="en-US" sz="1800" b="0" i="0" dirty="0">
                      <a:solidFill>
                        <a:srgbClr val="001D35"/>
                      </a:solidFill>
                      <a:effectLst/>
                      <a:latin typeface="Google Sans"/>
                    </a:rPr>
                    <a:t>’’’</a:t>
                  </a:r>
                  <a:endParaRPr lang="en-US" dirty="0"/>
                </a:p>
              </p:txBody>
            </p:sp>
          </p:grp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DE51EB3-65CA-A1C1-D17D-4D38E26DB687}"/>
                  </a:ext>
                </a:extLst>
              </p:cNvPr>
              <p:cNvSpPr txBox="1"/>
              <p:nvPr/>
            </p:nvSpPr>
            <p:spPr>
              <a:xfrm>
                <a:off x="1596035" y="2306036"/>
                <a:ext cx="97682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ask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E46511E-B21E-1E1B-6C8E-CE7BB7251B63}"/>
                </a:ext>
              </a:extLst>
            </p:cNvPr>
            <p:cNvGrpSpPr/>
            <p:nvPr/>
          </p:nvGrpSpPr>
          <p:grpSpPr>
            <a:xfrm>
              <a:off x="2221390" y="3827683"/>
              <a:ext cx="3191194" cy="787952"/>
              <a:chOff x="4109123" y="3525024"/>
              <a:chExt cx="3191194" cy="787952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5F60EB28-5384-D42E-5020-B3E2470AA6D7}"/>
                  </a:ext>
                </a:extLst>
              </p:cNvPr>
              <p:cNvGrpSpPr/>
              <p:nvPr/>
            </p:nvGrpSpPr>
            <p:grpSpPr>
              <a:xfrm>
                <a:off x="4109123" y="3525024"/>
                <a:ext cx="3191194" cy="787952"/>
                <a:chOff x="3599840" y="3455574"/>
                <a:chExt cx="3191194" cy="787952"/>
              </a:xfrm>
            </p:grpSpPr>
            <p:sp>
              <p:nvSpPr>
                <p:cNvPr id="44" name="Rounded Rectangle 43">
                  <a:extLst>
                    <a:ext uri="{FF2B5EF4-FFF2-40B4-BE49-F238E27FC236}">
                      <a16:creationId xmlns:a16="http://schemas.microsoft.com/office/drawing/2014/main" id="{005A10C9-1AD3-621E-F4FA-BD142734F362}"/>
                    </a:ext>
                  </a:extLst>
                </p:cNvPr>
                <p:cNvSpPr/>
                <p:nvPr/>
              </p:nvSpPr>
              <p:spPr>
                <a:xfrm>
                  <a:off x="3692064" y="3632272"/>
                  <a:ext cx="2487351" cy="491502"/>
                </a:xfrm>
                <a:prstGeom prst="roundRect">
                  <a:avLst/>
                </a:prstGeom>
                <a:noFill/>
                <a:ln w="5715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r -&gt; </a:t>
                  </a:r>
                  <a:r>
                    <a:rPr lang="el-GR" sz="28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κ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 -&gt; t</a:t>
                  </a:r>
                </a:p>
              </p:txBody>
            </p:sp>
            <p:sp>
              <p:nvSpPr>
                <p:cNvPr id="45" name="Rounded Rectangle 44">
                  <a:extLst>
                    <a:ext uri="{FF2B5EF4-FFF2-40B4-BE49-F238E27FC236}">
                      <a16:creationId xmlns:a16="http://schemas.microsoft.com/office/drawing/2014/main" id="{E64845D1-5B37-8EE0-B2E8-2669DFE2C524}"/>
                    </a:ext>
                  </a:extLst>
                </p:cNvPr>
                <p:cNvSpPr/>
                <p:nvPr/>
              </p:nvSpPr>
              <p:spPr>
                <a:xfrm>
                  <a:off x="3599840" y="3585635"/>
                  <a:ext cx="2581040" cy="584775"/>
                </a:xfrm>
                <a:prstGeom prst="roundRect">
                  <a:avLst/>
                </a:prstGeom>
                <a:noFill/>
                <a:ln w="571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66BEFDC9-B583-0D8B-FD45-550077944544}"/>
                    </a:ext>
                  </a:extLst>
                </p:cNvPr>
                <p:cNvSpPr txBox="1"/>
                <p:nvPr/>
              </p:nvSpPr>
              <p:spPr>
                <a:xfrm>
                  <a:off x="6163523" y="3455574"/>
                  <a:ext cx="52045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l-GR" sz="1800" b="0" i="0" dirty="0">
                      <a:solidFill>
                        <a:srgbClr val="001D35"/>
                      </a:solidFill>
                      <a:effectLst/>
                      <a:latin typeface="Google Sans"/>
                    </a:rPr>
                    <a:t>σ</a:t>
                  </a:r>
                  <a:r>
                    <a:rPr lang="en-US" sz="1800" b="0" i="0" dirty="0">
                      <a:solidFill>
                        <a:srgbClr val="001D35"/>
                      </a:solidFill>
                      <a:effectLst/>
                      <a:latin typeface="Google Sans"/>
                    </a:rPr>
                    <a:t>’’</a:t>
                  </a:r>
                  <a:endParaRPr lang="en-US" dirty="0"/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086784D3-5761-559B-2BBD-77ADC72AE94D}"/>
                    </a:ext>
                  </a:extLst>
                </p:cNvPr>
                <p:cNvSpPr txBox="1"/>
                <p:nvPr/>
              </p:nvSpPr>
              <p:spPr>
                <a:xfrm>
                  <a:off x="6165453" y="3874194"/>
                  <a:ext cx="625581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l-GR" sz="1800" b="0" i="0" dirty="0">
                      <a:solidFill>
                        <a:srgbClr val="001D35"/>
                      </a:solidFill>
                      <a:effectLst/>
                      <a:latin typeface="Google Sans"/>
                    </a:rPr>
                    <a:t>σ</a:t>
                  </a:r>
                  <a:r>
                    <a:rPr lang="en-US" sz="1800" b="0" i="0" dirty="0">
                      <a:solidFill>
                        <a:srgbClr val="001D35"/>
                      </a:solidFill>
                      <a:effectLst/>
                      <a:latin typeface="Google Sans"/>
                    </a:rPr>
                    <a:t>’’’</a:t>
                  </a:r>
                  <a:endParaRPr lang="en-US" dirty="0"/>
                </a:p>
              </p:txBody>
            </p:sp>
          </p:grpSp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0A85685E-3B45-944C-D95A-55739AA5FC45}"/>
                  </a:ext>
                </a:extLst>
              </p:cNvPr>
              <p:cNvSpPr/>
              <p:nvPr/>
            </p:nvSpPr>
            <p:spPr>
              <a:xfrm>
                <a:off x="4269704" y="3750198"/>
                <a:ext cx="2278941" cy="408314"/>
              </a:xfrm>
              <a:prstGeom prst="roundRect">
                <a:avLst/>
              </a:prstGeom>
              <a:noFill/>
              <a:ln w="571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0784D36-6141-C906-B789-09656F72FCFA}"/>
              </a:ext>
            </a:extLst>
          </p:cNvPr>
          <p:cNvGrpSpPr/>
          <p:nvPr/>
        </p:nvGrpSpPr>
        <p:grpSpPr>
          <a:xfrm>
            <a:off x="329513" y="2372596"/>
            <a:ext cx="4873821" cy="989039"/>
            <a:chOff x="329513" y="2372596"/>
            <a:chExt cx="4873821" cy="989039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DC23FE3-CA83-4E85-2C31-43D98998C7F2}"/>
                </a:ext>
              </a:extLst>
            </p:cNvPr>
            <p:cNvGrpSpPr/>
            <p:nvPr/>
          </p:nvGrpSpPr>
          <p:grpSpPr>
            <a:xfrm>
              <a:off x="2402001" y="2573683"/>
              <a:ext cx="2801333" cy="787952"/>
              <a:chOff x="4479140" y="3525024"/>
              <a:chExt cx="2801333" cy="787952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5DF0188C-FAF2-81E5-6B48-0532678A5906}"/>
                  </a:ext>
                </a:extLst>
              </p:cNvPr>
              <p:cNvGrpSpPr/>
              <p:nvPr/>
            </p:nvGrpSpPr>
            <p:grpSpPr>
              <a:xfrm>
                <a:off x="4479140" y="3525024"/>
                <a:ext cx="2801333" cy="787952"/>
                <a:chOff x="3969857" y="3455574"/>
                <a:chExt cx="2801333" cy="787952"/>
              </a:xfrm>
            </p:grpSpPr>
            <p:sp>
              <p:nvSpPr>
                <p:cNvPr id="52" name="Rounded Rectangle 51">
                  <a:extLst>
                    <a:ext uri="{FF2B5EF4-FFF2-40B4-BE49-F238E27FC236}">
                      <a16:creationId xmlns:a16="http://schemas.microsoft.com/office/drawing/2014/main" id="{882D2A29-5264-ED14-ED45-4F8A987587B5}"/>
                    </a:ext>
                  </a:extLst>
                </p:cNvPr>
                <p:cNvSpPr/>
                <p:nvPr/>
              </p:nvSpPr>
              <p:spPr>
                <a:xfrm>
                  <a:off x="3969857" y="3632272"/>
                  <a:ext cx="2801333" cy="491502"/>
                </a:xfrm>
                <a:prstGeom prst="roundRect">
                  <a:avLst/>
                </a:prstGeom>
                <a:noFill/>
                <a:ln w="5715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sz="28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κ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 -&gt; t</a:t>
                  </a:r>
                </a:p>
              </p:txBody>
            </p:sp>
            <p:sp>
              <p:nvSpPr>
                <p:cNvPr id="53" name="Rounded Rectangle 52">
                  <a:extLst>
                    <a:ext uri="{FF2B5EF4-FFF2-40B4-BE49-F238E27FC236}">
                      <a16:creationId xmlns:a16="http://schemas.microsoft.com/office/drawing/2014/main" id="{CC716756-2317-134C-6F60-CBDBEF37A4C1}"/>
                    </a:ext>
                  </a:extLst>
                </p:cNvPr>
                <p:cNvSpPr/>
                <p:nvPr/>
              </p:nvSpPr>
              <p:spPr>
                <a:xfrm>
                  <a:off x="4542268" y="3585635"/>
                  <a:ext cx="1638612" cy="584775"/>
                </a:xfrm>
                <a:prstGeom prst="roundRect">
                  <a:avLst/>
                </a:prstGeom>
                <a:noFill/>
                <a:ln w="571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4928F6CF-987F-6836-CC06-99F483A40FE1}"/>
                    </a:ext>
                  </a:extLst>
                </p:cNvPr>
                <p:cNvSpPr txBox="1"/>
                <p:nvPr/>
              </p:nvSpPr>
              <p:spPr>
                <a:xfrm>
                  <a:off x="6163523" y="3455574"/>
                  <a:ext cx="57627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l-GR" sz="1800" b="0" i="0" dirty="0">
                      <a:solidFill>
                        <a:srgbClr val="001D35"/>
                      </a:solidFill>
                      <a:effectLst/>
                      <a:latin typeface="Google Sans"/>
                    </a:rPr>
                    <a:t>σ</a:t>
                  </a:r>
                  <a:r>
                    <a:rPr lang="en-US" sz="1800" b="0" i="0" dirty="0">
                      <a:solidFill>
                        <a:srgbClr val="001D35"/>
                      </a:solidFill>
                      <a:effectLst/>
                      <a:latin typeface="Google Sans"/>
                    </a:rPr>
                    <a:t>'</a:t>
                  </a:r>
                  <a:endParaRPr lang="en-US" dirty="0"/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9167CE7-D907-F9C2-A37D-F5AAA9C3F37C}"/>
                    </a:ext>
                  </a:extLst>
                </p:cNvPr>
                <p:cNvSpPr txBox="1"/>
                <p:nvPr/>
              </p:nvSpPr>
              <p:spPr>
                <a:xfrm>
                  <a:off x="6165453" y="3874194"/>
                  <a:ext cx="443691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l-GR" sz="1800" b="0" i="0" dirty="0">
                      <a:solidFill>
                        <a:srgbClr val="001D35"/>
                      </a:solidFill>
                      <a:effectLst/>
                      <a:latin typeface="Google Sans"/>
                    </a:rPr>
                    <a:t>σ</a:t>
                  </a:r>
                  <a:r>
                    <a:rPr lang="en-US" sz="1800" b="0" i="0" dirty="0">
                      <a:solidFill>
                        <a:srgbClr val="001D35"/>
                      </a:solidFill>
                      <a:effectLst/>
                      <a:latin typeface="Google Sans"/>
                    </a:rPr>
                    <a:t>’’</a:t>
                  </a:r>
                  <a:endParaRPr lang="en-US" dirty="0"/>
                </a:p>
              </p:txBody>
            </p:sp>
          </p:grpSp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E6588506-2B54-C920-2A91-1CA4E8AAEA52}"/>
                  </a:ext>
                </a:extLst>
              </p:cNvPr>
              <p:cNvSpPr/>
              <p:nvPr/>
            </p:nvSpPr>
            <p:spPr>
              <a:xfrm>
                <a:off x="5174901" y="3750198"/>
                <a:ext cx="1372626" cy="408314"/>
              </a:xfrm>
              <a:prstGeom prst="roundRect">
                <a:avLst/>
              </a:prstGeom>
              <a:noFill/>
              <a:ln w="571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442D58F-25F5-FFD9-3321-81AB1185CDCE}"/>
                </a:ext>
              </a:extLst>
            </p:cNvPr>
            <p:cNvGrpSpPr/>
            <p:nvPr/>
          </p:nvGrpSpPr>
          <p:grpSpPr>
            <a:xfrm>
              <a:off x="329513" y="2372596"/>
              <a:ext cx="2644899" cy="787952"/>
              <a:chOff x="1229897" y="1263317"/>
              <a:chExt cx="2644899" cy="787952"/>
            </a:xfrm>
          </p:grpSpPr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58330BEA-3B22-0D33-BADF-8AC3E18B09CA}"/>
                  </a:ext>
                </a:extLst>
              </p:cNvPr>
              <p:cNvCxnSpPr>
                <a:cxnSpLocks/>
                <a:stCxn id="53" idx="1"/>
              </p:cNvCxnSpPr>
              <p:nvPr/>
            </p:nvCxnSpPr>
            <p:spPr>
              <a:xfrm flipH="1" flipV="1">
                <a:off x="2310358" y="1717425"/>
                <a:ext cx="1564438" cy="169428"/>
              </a:xfrm>
              <a:prstGeom prst="straightConnector1">
                <a:avLst/>
              </a:prstGeom>
              <a:ln w="76200">
                <a:prstDash val="sysDot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62D84044-BDA4-4B4A-44C0-E3E660056199}"/>
                  </a:ext>
                </a:extLst>
              </p:cNvPr>
              <p:cNvGrpSpPr/>
              <p:nvPr/>
            </p:nvGrpSpPr>
            <p:grpSpPr>
              <a:xfrm>
                <a:off x="1229897" y="1263317"/>
                <a:ext cx="1042108" cy="787952"/>
                <a:chOff x="5578611" y="3582899"/>
                <a:chExt cx="1042108" cy="787952"/>
              </a:xfrm>
            </p:grpSpPr>
            <p:sp>
              <p:nvSpPr>
                <p:cNvPr id="60" name="Rounded Rectangle 59">
                  <a:extLst>
                    <a:ext uri="{FF2B5EF4-FFF2-40B4-BE49-F238E27FC236}">
                      <a16:creationId xmlns:a16="http://schemas.microsoft.com/office/drawing/2014/main" id="{8C11DEC0-65A5-DFB5-43AB-B4D2A7AF2B45}"/>
                    </a:ext>
                  </a:extLst>
                </p:cNvPr>
                <p:cNvSpPr/>
                <p:nvPr/>
              </p:nvSpPr>
              <p:spPr>
                <a:xfrm>
                  <a:off x="5642936" y="3759597"/>
                  <a:ext cx="443691" cy="491502"/>
                </a:xfrm>
                <a:prstGeom prst="roundRect">
                  <a:avLst/>
                </a:prstGeom>
                <a:solidFill>
                  <a:schemeClr val="bg1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0" i="0" dirty="0">
                      <a:solidFill>
                        <a:srgbClr val="001D35"/>
                      </a:solidFill>
                      <a:effectLst/>
                      <a:latin typeface="Google Sans"/>
                    </a:rPr>
                    <a:t>⋄</a:t>
                  </a:r>
                  <a:endParaRPr lang="en-US" sz="28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endParaRPr>
                </a:p>
              </p:txBody>
            </p:sp>
            <p:sp>
              <p:nvSpPr>
                <p:cNvPr id="61" name="Rounded Rectangle 60">
                  <a:extLst>
                    <a:ext uri="{FF2B5EF4-FFF2-40B4-BE49-F238E27FC236}">
                      <a16:creationId xmlns:a16="http://schemas.microsoft.com/office/drawing/2014/main" id="{0E56B63C-DC5A-4B05-1711-3396A856D8D4}"/>
                    </a:ext>
                  </a:extLst>
                </p:cNvPr>
                <p:cNvSpPr/>
                <p:nvPr/>
              </p:nvSpPr>
              <p:spPr>
                <a:xfrm>
                  <a:off x="5578611" y="3712960"/>
                  <a:ext cx="590309" cy="584775"/>
                </a:xfrm>
                <a:prstGeom prst="roundRect">
                  <a:avLst/>
                </a:prstGeom>
                <a:noFill/>
                <a:ln w="571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46A4C14C-C86D-95F4-88D4-4696B6AB8E72}"/>
                    </a:ext>
                  </a:extLst>
                </p:cNvPr>
                <p:cNvSpPr txBox="1"/>
                <p:nvPr/>
              </p:nvSpPr>
              <p:spPr>
                <a:xfrm>
                  <a:off x="6175098" y="3582899"/>
                  <a:ext cx="40892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l-GR" sz="1800" b="0" i="0" dirty="0">
                      <a:solidFill>
                        <a:srgbClr val="001D35"/>
                      </a:solidFill>
                      <a:effectLst/>
                      <a:latin typeface="Google Sans"/>
                    </a:rPr>
                    <a:t>σ</a:t>
                  </a:r>
                  <a:r>
                    <a:rPr lang="en-US" sz="1800" b="0" i="0" dirty="0">
                      <a:solidFill>
                        <a:srgbClr val="001D35"/>
                      </a:solidFill>
                      <a:effectLst/>
                      <a:latin typeface="Google Sans"/>
                    </a:rPr>
                    <a:t>'</a:t>
                  </a:r>
                  <a:endParaRPr lang="en-US" dirty="0"/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5B1CE602-E0BC-372D-BC5A-079F1B4F4F92}"/>
                    </a:ext>
                  </a:extLst>
                </p:cNvPr>
                <p:cNvSpPr txBox="1"/>
                <p:nvPr/>
              </p:nvSpPr>
              <p:spPr>
                <a:xfrm>
                  <a:off x="6177028" y="4001519"/>
                  <a:ext cx="443691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l-GR" sz="1800" b="0" i="0" dirty="0">
                      <a:solidFill>
                        <a:srgbClr val="001D35"/>
                      </a:solidFill>
                      <a:effectLst/>
                      <a:latin typeface="Google Sans"/>
                    </a:rPr>
                    <a:t>σ</a:t>
                  </a:r>
                  <a:r>
                    <a:rPr lang="en-US" sz="1800" b="0" i="0" dirty="0">
                      <a:solidFill>
                        <a:srgbClr val="001D35"/>
                      </a:solidFill>
                      <a:effectLst/>
                      <a:latin typeface="Google Sans"/>
                    </a:rPr>
                    <a:t>’’</a:t>
                  </a:r>
                  <a:endParaRPr lang="en-US" dirty="0"/>
                </a:p>
              </p:txBody>
            </p:sp>
          </p:grp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2B3B511-ACF9-A02E-E102-833D814EF45A}"/>
                  </a:ext>
                </a:extLst>
              </p:cNvPr>
              <p:cNvSpPr txBox="1"/>
              <p:nvPr/>
            </p:nvSpPr>
            <p:spPr>
              <a:xfrm>
                <a:off x="2743472" y="1334880"/>
                <a:ext cx="97682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assert</a:t>
                </a:r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95F6599-F4CD-B314-FF87-A01BC63DE37C}"/>
              </a:ext>
            </a:extLst>
          </p:cNvPr>
          <p:cNvGrpSpPr/>
          <p:nvPr/>
        </p:nvGrpSpPr>
        <p:grpSpPr>
          <a:xfrm>
            <a:off x="1212356" y="4767844"/>
            <a:ext cx="2019891" cy="1789731"/>
            <a:chOff x="907119" y="3429000"/>
            <a:chExt cx="2019891" cy="1789731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EC17F61-5375-69C1-CE9C-4E68EE74696D}"/>
                </a:ext>
              </a:extLst>
            </p:cNvPr>
            <p:cNvSpPr txBox="1"/>
            <p:nvPr/>
          </p:nvSpPr>
          <p:spPr>
            <a:xfrm>
              <a:off x="1228626" y="4387734"/>
              <a:ext cx="1698384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Response model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F1E702C8-85C6-00C0-F06B-E21D96D10F14}"/>
                </a:ext>
              </a:extLst>
            </p:cNvPr>
            <p:cNvCxnSpPr>
              <a:cxnSpLocks/>
            </p:cNvCxnSpPr>
            <p:nvPr/>
          </p:nvCxnSpPr>
          <p:spPr>
            <a:xfrm>
              <a:off x="907119" y="3429000"/>
              <a:ext cx="1132894" cy="99432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818F8A27-D446-28F6-E3A5-3BECFD41914F}"/>
              </a:ext>
            </a:extLst>
          </p:cNvPr>
          <p:cNvCxnSpPr>
            <a:cxnSpLocks/>
            <a:stCxn id="30" idx="2"/>
            <a:endCxn id="61" idx="0"/>
          </p:cNvCxnSpPr>
          <p:nvPr/>
        </p:nvCxnSpPr>
        <p:spPr>
          <a:xfrm>
            <a:off x="623521" y="2113824"/>
            <a:ext cx="1147" cy="38883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A344270-F741-0BFE-27A2-1CA6E9C80783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647900" y="3087432"/>
            <a:ext cx="351595" cy="84566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A0E5C45-B0D2-6DA5-5A60-D7CE4A870B11}"/>
              </a:ext>
            </a:extLst>
          </p:cNvPr>
          <p:cNvGrpSpPr/>
          <p:nvPr/>
        </p:nvGrpSpPr>
        <p:grpSpPr>
          <a:xfrm>
            <a:off x="3232247" y="4912876"/>
            <a:ext cx="3203277" cy="1229201"/>
            <a:chOff x="8859377" y="4531462"/>
            <a:chExt cx="3203277" cy="1229201"/>
          </a:xfrm>
        </p:grpSpPr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C6E5CD65-804E-5B9F-E003-B3DA847224F2}"/>
                </a:ext>
              </a:extLst>
            </p:cNvPr>
            <p:cNvCxnSpPr>
              <a:cxnSpLocks/>
              <a:stCxn id="66" idx="3"/>
            </p:cNvCxnSpPr>
            <p:nvPr/>
          </p:nvCxnSpPr>
          <p:spPr>
            <a:xfrm flipV="1">
              <a:off x="8859377" y="4531462"/>
              <a:ext cx="3203277" cy="122920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38A93EC-D7BC-728E-A1C6-6A17F05EA401}"/>
                </a:ext>
              </a:extLst>
            </p:cNvPr>
            <p:cNvSpPr txBox="1"/>
            <p:nvPr/>
          </p:nvSpPr>
          <p:spPr>
            <a:xfrm>
              <a:off x="9967547" y="4668112"/>
              <a:ext cx="1072167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Helvetica" pitchFamily="2" charset="0"/>
                </a:rPr>
                <a:t>Mixed effects model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352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CA63D-62FF-095C-C9F0-EF2BAB9CB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4487D77-C860-CB5A-AE28-221687D22F06}"/>
              </a:ext>
            </a:extLst>
          </p:cNvPr>
          <p:cNvGrpSpPr/>
          <p:nvPr/>
        </p:nvGrpSpPr>
        <p:grpSpPr>
          <a:xfrm>
            <a:off x="1447800" y="1597731"/>
            <a:ext cx="9455552" cy="1969770"/>
            <a:chOff x="1447800" y="973017"/>
            <a:chExt cx="9455552" cy="196977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BC150CD-FA45-4EBB-6C43-2A5F62C92848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Question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1DDB64A-F0F4-65C4-32CD-4B99C8CC45A9}"/>
                </a:ext>
              </a:extLst>
            </p:cNvPr>
            <p:cNvSpPr txBox="1"/>
            <p:nvPr/>
          </p:nvSpPr>
          <p:spPr>
            <a:xfrm>
              <a:off x="1447800" y="1557792"/>
              <a:ext cx="94555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pitchFamily="2" charset="0"/>
                </a:rPr>
                <a:t>How do we end up with the two distinct models I discussed yesterday? </a:t>
              </a:r>
            </a:p>
            <a:p>
              <a:endParaRPr lang="en-US" sz="2800" dirty="0"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885104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7D392-CF73-8995-31BE-2E5F1FA0E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07EE7F1-14BD-BB2F-705C-E952AA4ECC45}"/>
              </a:ext>
            </a:extLst>
          </p:cNvPr>
          <p:cNvGrpSpPr/>
          <p:nvPr/>
        </p:nvGrpSpPr>
        <p:grpSpPr>
          <a:xfrm>
            <a:off x="1447799" y="1597731"/>
            <a:ext cx="9640747" cy="1538882"/>
            <a:chOff x="1447799" y="973017"/>
            <a:chExt cx="9640747" cy="15388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0262765-AB63-94C5-F244-07A2397B9729}"/>
                </a:ext>
              </a:extLst>
            </p:cNvPr>
            <p:cNvSpPr txBox="1"/>
            <p:nvPr/>
          </p:nvSpPr>
          <p:spPr>
            <a:xfrm>
              <a:off x="1447800" y="973017"/>
              <a:ext cx="929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elvetica" pitchFamily="2" charset="0"/>
                </a:rPr>
                <a:t>Nonresolution hypothesis</a:t>
              </a:r>
              <a:endParaRPr lang="en-US" sz="1100" b="1" dirty="0"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F349101-FEE3-6439-6E96-48058F6388CC}"/>
                </a:ext>
              </a:extLst>
            </p:cNvPr>
            <p:cNvSpPr txBox="1"/>
            <p:nvPr/>
          </p:nvSpPr>
          <p:spPr>
            <a:xfrm>
              <a:off x="1447799" y="1557792"/>
              <a:ext cx="964074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Helvetica" pitchFamily="2" charset="0"/>
                  <a:ea typeface="Verdana" charset="0"/>
                  <a:cs typeface="Verdana" charset="0"/>
                </a:rPr>
                <a:t>Judgments follow a single distribution whose expected value is determined by the predicate + embedded content.</a:t>
              </a:r>
              <a:endParaRPr lang="en-US" sz="2800" dirty="0"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358699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918EC-418B-E9F6-C3D6-26A302C08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with a line&#10;&#10;Description automatically generated">
            <a:extLst>
              <a:ext uri="{FF2B5EF4-FFF2-40B4-BE49-F238E27FC236}">
                <a16:creationId xmlns:a16="http://schemas.microsoft.com/office/drawing/2014/main" id="{1A099127-E6F1-F283-740E-5089E7D216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335"/>
          <a:stretch/>
        </p:blipFill>
        <p:spPr>
          <a:xfrm>
            <a:off x="2286000" y="5694744"/>
            <a:ext cx="7620000" cy="852106"/>
          </a:xfrm>
          <a:prstGeom prst="rect">
            <a:avLst/>
          </a:prstGeom>
        </p:spPr>
      </p:pic>
      <p:pic>
        <p:nvPicPr>
          <p:cNvPr id="3" name="Picture 2" descr="A graph with a line&#10;&#10;Description automatically generated">
            <a:extLst>
              <a:ext uri="{FF2B5EF4-FFF2-40B4-BE49-F238E27FC236}">
                <a16:creationId xmlns:a16="http://schemas.microsoft.com/office/drawing/2014/main" id="{0C1E094A-F51A-1163-4EEE-C6B182A6C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11150"/>
            <a:ext cx="7620000" cy="62357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964B44-20DE-CE4B-8D0A-BC2A3CF0D555}"/>
              </a:ext>
            </a:extLst>
          </p:cNvPr>
          <p:cNvCxnSpPr/>
          <p:nvPr/>
        </p:nvCxnSpPr>
        <p:spPr>
          <a:xfrm flipV="1">
            <a:off x="7861610" y="624469"/>
            <a:ext cx="0" cy="51853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C5755C5-59F6-D0F3-B48B-6A546C403A39}"/>
              </a:ext>
            </a:extLst>
          </p:cNvPr>
          <p:cNvSpPr txBox="1"/>
          <p:nvPr/>
        </p:nvSpPr>
        <p:spPr>
          <a:xfrm>
            <a:off x="2152891" y="1701478"/>
            <a:ext cx="3507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Helvetica" pitchFamily="2" charset="0"/>
              </a:rPr>
              <a:t>Good model of the norming data.</a:t>
            </a:r>
          </a:p>
        </p:txBody>
      </p:sp>
    </p:spTree>
    <p:extLst>
      <p:ext uri="{BB962C8B-B14F-4D97-AF65-F5344CB8AC3E}">
        <p14:creationId xmlns:p14="http://schemas.microsoft.com/office/powerpoint/2010/main" val="269949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69157</TotalTime>
  <Words>5232</Words>
  <Application>Microsoft Macintosh PowerPoint</Application>
  <PresentationFormat>Widescreen</PresentationFormat>
  <Paragraphs>887</Paragraphs>
  <Slides>123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123</vt:i4>
      </vt:variant>
    </vt:vector>
  </HeadingPairs>
  <TitlesOfParts>
    <vt:vector size="130" baseType="lpstr">
      <vt:lpstr>Arial</vt:lpstr>
      <vt:lpstr>Calibri</vt:lpstr>
      <vt:lpstr>Consolas</vt:lpstr>
      <vt:lpstr>Google Sans</vt:lpstr>
      <vt:lpstr>Helvetica</vt:lpstr>
      <vt:lpstr>Verdana</vt:lpstr>
      <vt:lpstr>Office Theme</vt:lpstr>
      <vt:lpstr>Probabilistic Dynamic Semantics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Modularity</vt:lpstr>
      <vt:lpstr>PowerPoint Presentation</vt:lpstr>
      <vt:lpstr>PowerPoint Presentation</vt:lpstr>
      <vt:lpstr>Modularity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Modularity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Modularity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 Compilation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 Compilation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 Compilation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 Compilation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  <vt:lpstr>PowerPoint Presentation</vt:lpstr>
      <vt:lpstr>PowerPoint Presentation</vt:lpstr>
      <vt:lpstr>PowerPoint Presentation</vt:lpstr>
      <vt:lpstr>Thanks!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White</dc:creator>
  <cp:lastModifiedBy>Aaron White</cp:lastModifiedBy>
  <cp:revision>803</cp:revision>
  <dcterms:created xsi:type="dcterms:W3CDTF">2023-10-21T17:24:11Z</dcterms:created>
  <dcterms:modified xsi:type="dcterms:W3CDTF">2024-11-20T16:54:19Z</dcterms:modified>
</cp:coreProperties>
</file>