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5"/>
  </p:notesMasterIdLst>
  <p:sldIdLst>
    <p:sldId id="257" r:id="rId2"/>
    <p:sldId id="1194" r:id="rId3"/>
    <p:sldId id="1196" r:id="rId4"/>
    <p:sldId id="1170" r:id="rId5"/>
    <p:sldId id="1171" r:id="rId6"/>
    <p:sldId id="1197" r:id="rId7"/>
    <p:sldId id="1173" r:id="rId8"/>
    <p:sldId id="1174" r:id="rId9"/>
    <p:sldId id="1175" r:id="rId10"/>
    <p:sldId id="1176" r:id="rId11"/>
    <p:sldId id="1178" r:id="rId12"/>
    <p:sldId id="1177" r:id="rId13"/>
    <p:sldId id="1179" r:id="rId14"/>
    <p:sldId id="992" r:id="rId15"/>
    <p:sldId id="991" r:id="rId16"/>
    <p:sldId id="1180" r:id="rId17"/>
    <p:sldId id="1181" r:id="rId18"/>
    <p:sldId id="1182" r:id="rId19"/>
    <p:sldId id="1183" r:id="rId20"/>
    <p:sldId id="1187" r:id="rId21"/>
    <p:sldId id="1185" r:id="rId22"/>
    <p:sldId id="1186" r:id="rId23"/>
    <p:sldId id="1191" r:id="rId24"/>
    <p:sldId id="1192" r:id="rId25"/>
    <p:sldId id="1193" r:id="rId26"/>
    <p:sldId id="1023" r:id="rId27"/>
    <p:sldId id="1004" r:id="rId28"/>
    <p:sldId id="1022" r:id="rId29"/>
    <p:sldId id="1029" r:id="rId30"/>
    <p:sldId id="999" r:id="rId31"/>
    <p:sldId id="1198" r:id="rId32"/>
    <p:sldId id="1199" r:id="rId33"/>
    <p:sldId id="1200" r:id="rId34"/>
    <p:sldId id="1201" r:id="rId35"/>
    <p:sldId id="865" r:id="rId36"/>
    <p:sldId id="1214" r:id="rId37"/>
    <p:sldId id="1015" r:id="rId38"/>
    <p:sldId id="1204" r:id="rId39"/>
    <p:sldId id="1207" r:id="rId40"/>
    <p:sldId id="1206" r:id="rId41"/>
    <p:sldId id="1108" r:id="rId42"/>
    <p:sldId id="1102" r:id="rId43"/>
    <p:sldId id="1136" r:id="rId44"/>
    <p:sldId id="993" r:id="rId45"/>
    <p:sldId id="1107" r:id="rId46"/>
    <p:sldId id="1137" r:id="rId47"/>
    <p:sldId id="1106" r:id="rId48"/>
    <p:sldId id="1104" r:id="rId49"/>
    <p:sldId id="1105" r:id="rId50"/>
    <p:sldId id="1208" r:id="rId51"/>
    <p:sldId id="1216" r:id="rId52"/>
    <p:sldId id="987" r:id="rId53"/>
    <p:sldId id="1215" r:id="rId54"/>
    <p:sldId id="1115" r:id="rId55"/>
    <p:sldId id="1218" r:id="rId56"/>
    <p:sldId id="1116" r:id="rId57"/>
    <p:sldId id="1337" r:id="rId58"/>
    <p:sldId id="1118" r:id="rId59"/>
    <p:sldId id="1120" r:id="rId60"/>
    <p:sldId id="1138" r:id="rId61"/>
    <p:sldId id="1119" r:id="rId62"/>
    <p:sldId id="1121" r:id="rId63"/>
    <p:sldId id="1139" r:id="rId64"/>
    <p:sldId id="1154" r:id="rId65"/>
    <p:sldId id="1159" r:id="rId66"/>
    <p:sldId id="1338" r:id="rId67"/>
    <p:sldId id="1339" r:id="rId68"/>
    <p:sldId id="1160" r:id="rId69"/>
    <p:sldId id="1219" r:id="rId70"/>
    <p:sldId id="1129" r:id="rId71"/>
    <p:sldId id="1209" r:id="rId72"/>
    <p:sldId id="1211" r:id="rId73"/>
    <p:sldId id="1212" r:id="rId74"/>
    <p:sldId id="1220" r:id="rId75"/>
    <p:sldId id="1288" r:id="rId76"/>
    <p:sldId id="1222" r:id="rId77"/>
    <p:sldId id="1213" r:id="rId78"/>
    <p:sldId id="1223" r:id="rId79"/>
    <p:sldId id="1274" r:id="rId80"/>
    <p:sldId id="1290" r:id="rId81"/>
    <p:sldId id="1289" r:id="rId82"/>
    <p:sldId id="1228" r:id="rId83"/>
    <p:sldId id="1229" r:id="rId84"/>
    <p:sldId id="948" r:id="rId85"/>
    <p:sldId id="1158" r:id="rId86"/>
    <p:sldId id="581" r:id="rId87"/>
    <p:sldId id="1226" r:id="rId88"/>
    <p:sldId id="687" r:id="rId89"/>
    <p:sldId id="1227" r:id="rId90"/>
    <p:sldId id="1161" r:id="rId91"/>
    <p:sldId id="1162" r:id="rId92"/>
    <p:sldId id="1230" r:id="rId93"/>
    <p:sldId id="608" r:id="rId94"/>
    <p:sldId id="609" r:id="rId95"/>
    <p:sldId id="1231" r:id="rId96"/>
    <p:sldId id="1232" r:id="rId97"/>
    <p:sldId id="659" r:id="rId98"/>
    <p:sldId id="1205" r:id="rId99"/>
    <p:sldId id="1233" r:id="rId100"/>
    <p:sldId id="1234" r:id="rId101"/>
    <p:sldId id="611" r:id="rId102"/>
    <p:sldId id="731" r:id="rId103"/>
    <p:sldId id="612" r:id="rId104"/>
    <p:sldId id="732" r:id="rId105"/>
    <p:sldId id="660" r:id="rId106"/>
    <p:sldId id="1235" r:id="rId107"/>
    <p:sldId id="1236" r:id="rId108"/>
    <p:sldId id="1237" r:id="rId109"/>
    <p:sldId id="952" r:id="rId110"/>
    <p:sldId id="951" r:id="rId111"/>
    <p:sldId id="610" r:id="rId112"/>
    <p:sldId id="719" r:id="rId113"/>
    <p:sldId id="1238" r:id="rId114"/>
    <p:sldId id="689" r:id="rId115"/>
    <p:sldId id="1272" r:id="rId116"/>
    <p:sldId id="1239" r:id="rId117"/>
    <p:sldId id="621" r:id="rId118"/>
    <p:sldId id="1240" r:id="rId119"/>
    <p:sldId id="1241" r:id="rId120"/>
    <p:sldId id="1184" r:id="rId121"/>
    <p:sldId id="698" r:id="rId122"/>
    <p:sldId id="1224" r:id="rId123"/>
    <p:sldId id="742" r:id="rId124"/>
    <p:sldId id="1242" r:id="rId125"/>
    <p:sldId id="1243" r:id="rId126"/>
    <p:sldId id="1188" r:id="rId127"/>
    <p:sldId id="1082" r:id="rId128"/>
    <p:sldId id="1189" r:id="rId129"/>
    <p:sldId id="1244" r:id="rId130"/>
    <p:sldId id="1190" r:id="rId131"/>
    <p:sldId id="1273" r:id="rId132"/>
    <p:sldId id="1340" r:id="rId133"/>
    <p:sldId id="1247" r:id="rId134"/>
    <p:sldId id="1248" r:id="rId135"/>
    <p:sldId id="1249" r:id="rId136"/>
    <p:sldId id="1250" r:id="rId137"/>
    <p:sldId id="1341" r:id="rId138"/>
    <p:sldId id="1254" r:id="rId139"/>
    <p:sldId id="1202" r:id="rId140"/>
    <p:sldId id="1255" r:id="rId141"/>
    <p:sldId id="1256" r:id="rId142"/>
    <p:sldId id="1257" r:id="rId143"/>
    <p:sldId id="1258" r:id="rId144"/>
    <p:sldId id="1259" r:id="rId145"/>
    <p:sldId id="1260" r:id="rId146"/>
    <p:sldId id="1195" r:id="rId147"/>
    <p:sldId id="1217" r:id="rId148"/>
    <p:sldId id="1210" r:id="rId149"/>
    <p:sldId id="1261" r:id="rId150"/>
    <p:sldId id="1262" r:id="rId151"/>
    <p:sldId id="1263" r:id="rId152"/>
    <p:sldId id="1264" r:id="rId153"/>
    <p:sldId id="1265" r:id="rId154"/>
    <p:sldId id="1266" r:id="rId155"/>
    <p:sldId id="1267" r:id="rId156"/>
    <p:sldId id="1268" r:id="rId157"/>
    <p:sldId id="1342" r:id="rId158"/>
    <p:sldId id="1276" r:id="rId159"/>
    <p:sldId id="1277" r:id="rId160"/>
    <p:sldId id="1280" r:id="rId161"/>
    <p:sldId id="1278" r:id="rId162"/>
    <p:sldId id="1279" r:id="rId163"/>
    <p:sldId id="1281" r:id="rId164"/>
    <p:sldId id="1283" r:id="rId165"/>
    <p:sldId id="1284" r:id="rId166"/>
    <p:sldId id="1282" r:id="rId167"/>
    <p:sldId id="1291" r:id="rId168"/>
    <p:sldId id="1292" r:id="rId169"/>
    <p:sldId id="973" r:id="rId170"/>
    <p:sldId id="1285" r:id="rId171"/>
    <p:sldId id="1286" r:id="rId172"/>
    <p:sldId id="1287" r:id="rId173"/>
    <p:sldId id="1346" r:id="rId174"/>
    <p:sldId id="1347" r:id="rId175"/>
    <p:sldId id="1147" r:id="rId176"/>
    <p:sldId id="1165" r:id="rId177"/>
    <p:sldId id="1155" r:id="rId178"/>
    <p:sldId id="1152" r:id="rId179"/>
    <p:sldId id="1156" r:id="rId180"/>
    <p:sldId id="1123" r:id="rId181"/>
    <p:sldId id="1122" r:id="rId182"/>
    <p:sldId id="1124" r:id="rId183"/>
    <p:sldId id="1140" r:id="rId184"/>
    <p:sldId id="1144" r:id="rId185"/>
    <p:sldId id="1145" r:id="rId186"/>
    <p:sldId id="1146" r:id="rId187"/>
    <p:sldId id="1141" r:id="rId188"/>
    <p:sldId id="1143" r:id="rId189"/>
    <p:sldId id="1157" r:id="rId190"/>
    <p:sldId id="1128" r:id="rId191"/>
    <p:sldId id="1125" r:id="rId192"/>
    <p:sldId id="1126" r:id="rId193"/>
    <p:sldId id="1142" r:id="rId194"/>
    <p:sldId id="1153" r:id="rId195"/>
    <p:sldId id="1166" r:id="rId196"/>
    <p:sldId id="715" r:id="rId197"/>
    <p:sldId id="603" r:id="rId198"/>
    <p:sldId id="583" r:id="rId199"/>
    <p:sldId id="1167" r:id="rId200"/>
    <p:sldId id="682" r:id="rId201"/>
    <p:sldId id="681" r:id="rId202"/>
    <p:sldId id="680" r:id="rId203"/>
    <p:sldId id="679" r:id="rId204"/>
    <p:sldId id="678" r:id="rId205"/>
    <p:sldId id="677" r:id="rId206"/>
    <p:sldId id="676" r:id="rId207"/>
    <p:sldId id="675" r:id="rId208"/>
    <p:sldId id="674" r:id="rId209"/>
    <p:sldId id="673" r:id="rId210"/>
    <p:sldId id="672" r:id="rId211"/>
    <p:sldId id="778" r:id="rId212"/>
    <p:sldId id="671" r:id="rId213"/>
    <p:sldId id="670" r:id="rId214"/>
    <p:sldId id="669" r:id="rId215"/>
    <p:sldId id="668" r:id="rId216"/>
    <p:sldId id="667" r:id="rId217"/>
    <p:sldId id="666" r:id="rId218"/>
    <p:sldId id="665" r:id="rId219"/>
    <p:sldId id="779" r:id="rId220"/>
    <p:sldId id="1168" r:id="rId221"/>
    <p:sldId id="692" r:id="rId222"/>
    <p:sldId id="615" r:id="rId223"/>
    <p:sldId id="1169" r:id="rId224"/>
    <p:sldId id="693" r:id="rId225"/>
    <p:sldId id="616" r:id="rId226"/>
    <p:sldId id="1293" r:id="rId227"/>
    <p:sldId id="721" r:id="rId228"/>
    <p:sldId id="722" r:id="rId229"/>
    <p:sldId id="1343" r:id="rId230"/>
    <p:sldId id="1344" r:id="rId231"/>
    <p:sldId id="1345" r:id="rId232"/>
    <p:sldId id="1294" r:id="rId233"/>
    <p:sldId id="1316" r:id="rId234"/>
    <p:sldId id="1322" r:id="rId235"/>
    <p:sldId id="1323" r:id="rId236"/>
    <p:sldId id="1324" r:id="rId237"/>
    <p:sldId id="1325" r:id="rId238"/>
    <p:sldId id="1326" r:id="rId239"/>
    <p:sldId id="1327" r:id="rId240"/>
    <p:sldId id="1328" r:id="rId241"/>
    <p:sldId id="1330" r:id="rId242"/>
    <p:sldId id="1329" r:id="rId243"/>
    <p:sldId id="1321" r:id="rId244"/>
    <p:sldId id="1313" r:id="rId245"/>
    <p:sldId id="1320" r:id="rId246"/>
    <p:sldId id="1319" r:id="rId247"/>
    <p:sldId id="1318" r:id="rId248"/>
    <p:sldId id="1315" r:id="rId249"/>
    <p:sldId id="1314" r:id="rId250"/>
    <p:sldId id="1317" r:id="rId251"/>
    <p:sldId id="1331" r:id="rId252"/>
    <p:sldId id="1332" r:id="rId253"/>
    <p:sldId id="1333" r:id="rId254"/>
    <p:sldId id="1334" r:id="rId255"/>
    <p:sldId id="1335" r:id="rId256"/>
    <p:sldId id="1336" r:id="rId257"/>
    <p:sldId id="1295" r:id="rId258"/>
    <p:sldId id="1298" r:id="rId259"/>
    <p:sldId id="1306" r:id="rId260"/>
    <p:sldId id="1307" r:id="rId261"/>
    <p:sldId id="1308" r:id="rId262"/>
    <p:sldId id="1297" r:id="rId263"/>
    <p:sldId id="1296" r:id="rId264"/>
    <p:sldId id="1299" r:id="rId265"/>
    <p:sldId id="1300" r:id="rId266"/>
    <p:sldId id="1304" r:id="rId267"/>
    <p:sldId id="1301" r:id="rId268"/>
    <p:sldId id="1302" r:id="rId269"/>
    <p:sldId id="1305" r:id="rId270"/>
    <p:sldId id="1310" r:id="rId271"/>
    <p:sldId id="1312" r:id="rId272"/>
    <p:sldId id="1311" r:id="rId273"/>
    <p:sldId id="1309" r:id="rId2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3A6A"/>
    <a:srgbClr val="FFFFFF"/>
    <a:srgbClr val="E8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06"/>
    <p:restoredTop sz="94651"/>
  </p:normalViewPr>
  <p:slideViewPr>
    <p:cSldViewPr snapToGrid="0">
      <p:cViewPr varScale="1">
        <p:scale>
          <a:sx n="111" d="100"/>
          <a:sy n="111" d="100"/>
        </p:scale>
        <p:origin x="224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tableStyles" Target="tableStyle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notesMaster" Target="notesMasters/notesMaster1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presProps" Target="presProps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viewProps" Target="viewProps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theme" Target="theme/theme1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5AA5B-0A2E-E84E-9BFE-C19E3D2DCB92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7CA98-3672-CF4B-9DDC-AEACE2A5D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13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44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5986E-3B8E-D28C-BD79-4CC49BE34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060FB9-364B-D3F4-D9BE-48E9E09269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F5B770-BB95-9EE2-37F4-067265BFAF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C1102-DD22-2727-1BE7-6302782318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60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0AFCE-864F-C839-6B55-E85109E46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28AF9C-899D-B41A-3312-6DD5EA0649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141E0A-72B0-158B-0F21-C0685ECA44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2A0313-311E-D127-ED09-A58675AE06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55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00C58-0018-65E7-0A06-F7F92FF41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EFD8C3-E812-537B-70FC-B6A890D61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279823-5089-F2A8-5125-9ED561A66C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5983D-A598-A0EC-DFCE-679B89019C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24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CFA94-090D-4C5E-BD0A-B1275227D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BC2DE0-3E95-D38E-CBCE-B3D589B5D2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2C85A2-DABA-0B96-7DFB-1D1FE1612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F429E-C7DD-486F-88C8-8127F9F7C2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95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498B6-55AB-4F79-912C-13EA3F806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F09EA2-3462-35AB-864B-CFA02A2302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A33F20-8A06-E940-232D-84075C1E09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C9660-2E78-D42B-0F86-A94A9C4380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54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B73BC-A294-CCED-5D2C-ABB37E12A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07E436-7725-8D9E-D216-5C46F3301D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C801F3-51E5-AA78-5D21-0EA37D267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1BF90-4A18-DECD-1FAE-C155AF2952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85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8C5F3-D509-E9F8-BD3F-9A2849EE5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84A6AB-A8F6-68FF-5743-23B89C887A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946796-3A19-15A4-92D0-96A647143E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46C7D-9CE2-3C07-6969-53F9AA6A04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57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D6307-981E-A586-BA92-BCE744845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7D0B7A-C814-9A99-2CB6-D366AADBA5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D5D683-3BE4-CC06-5807-C1CE8581B0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A8BE0-178B-37ED-8F80-29F78D9F96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09250-5A54-7F49-A6CF-FAB5A33272A4}" type="slidenum">
              <a:rPr lang="en-US" smtClean="0"/>
              <a:t>212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44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E5B73-BAFF-C8D3-9097-107A332AC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A5B984-C891-225E-CD7D-C1ED97DD8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1787B-3363-AB1F-E06F-3B86AEC52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32326-694F-3360-643B-93BBBFD5E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5A601-9EF5-40DE-BCF7-37ECA52D6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08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971E0-80B2-FB93-0D9D-7ADBE97A8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17C607-D4D0-53A0-102B-01044AA8A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7097D-A3EF-E211-B593-E6B3A44A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08521-E216-0041-537D-0FA66870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3C02E-0977-3EF1-4830-760BB9625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03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D1AC2C-76F3-DA8F-23B9-DFED3AEA58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FBE138-1B47-A04C-D2AF-2E0AFE9AD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C3B35-4E8E-000D-EFD2-8FF7B20C6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ABD84-FC65-7D43-1DC8-58463D0E2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C9E86-D775-0333-01E9-844AD15B9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3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DE593-1CF1-9453-B750-45CF7B5E8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F149E-8D84-8628-B8E1-327F9235E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CC455-AA81-B263-0DAE-D004D15C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25AA0-6A7C-2F7D-0891-9BDB93192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BAFB5-BE76-58D6-EA5B-DEE8ECACF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48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EEF56-ACFF-8C3E-BEF6-168AF34DC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54E6E7-973E-2885-2A65-1A21953AF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47B8D-8535-3D60-2F58-89DCE67EA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6E2B9-E925-8127-8C57-F9762AA5C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55F7C-2F01-A989-4E23-B19395C7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05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E6B95-CB82-8DA1-53DE-94110441D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353B7-EE68-241F-7450-09B246565D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6AAEF-CA83-3F6F-B8B9-DF3968AC8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6F987-42EF-F4C3-8C66-EB20A32CD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BF448-9645-F3D5-26F3-A59AD6814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AED99D-4976-C4C7-D1D9-3C4C424EE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93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2F09A-E34E-0B85-7A55-1421106C4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BBA62-2E40-C853-97EB-DAF955FC2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4C2EB1-CC10-D884-B711-13430FA70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08557C-247C-1CBC-E2F0-723B6B7BDF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58549C-6771-29B2-99D2-CCCA56AD56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88EA98-4B41-8730-E8EB-66DC922F8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361644-FA0C-CD56-834A-408E52B82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D7199D-31D8-8E03-2842-BA1C2419C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02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F899-9775-F8CD-238F-332248EA8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674FA2-CBCB-B774-2458-3D4696AE8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F70F0-1598-AEA1-B82F-C40342E9F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21C8FF-734F-AF48-A106-44112EE40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09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70DF78-8640-D1AD-E4B1-1D65374B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BC6D24-E6F6-4C18-5574-8C607A961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A2C63-366E-0C81-910E-59C22ADD2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17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9621-A873-E046-C8D5-41BBAB0F6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7DF6C-606F-AD8D-3560-AF39FFECA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20ECB3-C866-34DE-A87B-5B952D553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9B388E-651D-E7EA-62C7-D36CA8D6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1CFB7-4EB3-4623-A554-D4A410189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30450E-FD65-ED1E-749E-032AD77EE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4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F9CB4-4827-053D-BEC6-3464FD983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D06E01-3CCB-26A9-619B-1857C37250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88B857-B283-782E-014F-12EFB8815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E00221-B05B-5F24-7E7B-C23437073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C1B068-6B4B-F4C0-2A09-CE33DCB4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4F748-1683-AF4F-3299-3C8310141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26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59E34C-5B55-5AB0-95A8-F0A4B7D3C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2B9A4-0371-1824-9F75-2649919E2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89CF4-3901-89AC-2F16-1592C522DF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E268BDDA-ADAA-504C-9EE3-A29F5F5673EF}" type="datetimeFigureOut">
              <a:rPr lang="en-US" smtClean="0"/>
              <a:pPr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C106C-BA21-5C6F-A092-6263A718E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32ACB-CC7C-B081-7E26-388461AF6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8FB136A3-8002-B848-BF52-469B687FC5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6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9536" y="722629"/>
            <a:ext cx="10550013" cy="2185280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chemeClr val="bg1"/>
                </a:solidFill>
                <a:ea typeface="+mj-lt"/>
                <a:cs typeface="+mj-lt"/>
              </a:rPr>
              <a:t>Characterizing uncertainty in lexically triggered inferences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9536" y="3736915"/>
            <a:ext cx="9875520" cy="225742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2000" b="1" dirty="0">
                <a:solidFill>
                  <a:schemeClr val="bg1"/>
                </a:solidFill>
                <a:ea typeface="Verdana"/>
                <a:cs typeface="Verdana" charset="0"/>
              </a:rPr>
              <a:t>Aaron Steven White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ea typeface="Verdana"/>
                <a:cs typeface="Verdana" charset="0"/>
              </a:rPr>
              <a:t>University of Rochester</a:t>
            </a:r>
          </a:p>
          <a:p>
            <a:pPr algn="l"/>
            <a:endParaRPr lang="en-US" sz="2000" dirty="0">
              <a:solidFill>
                <a:schemeClr val="bg1"/>
              </a:solidFill>
              <a:ea typeface="Verdana" charset="0"/>
              <a:cs typeface="Verdana" charset="0"/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  <a:ea typeface="Verdana"/>
                <a:cs typeface="Verdana" charset="0"/>
              </a:rPr>
              <a:t>Colloquium Talk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ea typeface="Verdana"/>
                <a:cs typeface="Verdana" charset="0"/>
              </a:rPr>
              <a:t>UCSD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ea typeface="Verdana"/>
                <a:cs typeface="Verdana" charset="0"/>
              </a:rPr>
              <a:t>18 November 2024</a:t>
            </a:r>
            <a:endParaRPr lang="en-US" sz="2000" dirty="0">
              <a:solidFill>
                <a:schemeClr val="bg1"/>
              </a:solidFill>
              <a:ea typeface="Verdana" charset="0"/>
              <a:cs typeface="Verdana" charset="0"/>
            </a:endParaRPr>
          </a:p>
        </p:txBody>
      </p:sp>
      <p:pic>
        <p:nvPicPr>
          <p:cNvPr id="5" name="Graphic 5">
            <a:extLst>
              <a:ext uri="{FF2B5EF4-FFF2-40B4-BE49-F238E27FC236}">
                <a16:creationId xmlns:a16="http://schemas.microsoft.com/office/drawing/2014/main" id="{3EF71706-3214-CE73-946C-167BF6430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0925" y="2746112"/>
            <a:ext cx="3927315" cy="50332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849A9A-B371-1714-62AE-9484E385A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700" y="3736915"/>
            <a:ext cx="2301594" cy="230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82ED6-CAB3-D84C-0F97-D3B2B37DE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DD5C942-DD61-E034-D90F-5AFC4E82F93C}"/>
              </a:ext>
            </a:extLst>
          </p:cNvPr>
          <p:cNvSpPr txBox="1"/>
          <p:nvPr/>
        </p:nvSpPr>
        <p:spPr>
          <a:xfrm>
            <a:off x="4340772" y="2834489"/>
            <a:ext cx="3510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Leo won the race.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7141D0-5E97-AB18-654D-DEAF878866A8}"/>
              </a:ext>
            </a:extLst>
          </p:cNvPr>
          <p:cNvGrpSpPr/>
          <p:nvPr/>
        </p:nvGrpSpPr>
        <p:grpSpPr>
          <a:xfrm>
            <a:off x="3008584" y="3423068"/>
            <a:ext cx="6174830" cy="1987181"/>
            <a:chOff x="3008584" y="2848302"/>
            <a:chExt cx="6174830" cy="19871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B3B4A2-1EA8-794F-AC26-9D72271AAF8E}"/>
                </a:ext>
              </a:extLst>
            </p:cNvPr>
            <p:cNvSpPr txBox="1"/>
            <p:nvPr/>
          </p:nvSpPr>
          <p:spPr>
            <a:xfrm>
              <a:off x="3008584" y="4250708"/>
              <a:ext cx="61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3A3E1F1-BE88-37C7-4F36-89CEC73410ED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872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61394-FE7A-163E-3114-0BDF91F46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ocument with text on it&#10;&#10;Description automatically generated">
            <a:extLst>
              <a:ext uri="{FF2B5EF4-FFF2-40B4-BE49-F238E27FC236}">
                <a16:creationId xmlns:a16="http://schemas.microsoft.com/office/drawing/2014/main" id="{3A5FC4BA-DA2B-5711-7B1D-2961B817F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215" y="928076"/>
            <a:ext cx="6414178" cy="536347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3A72D9C-592F-0940-B0E1-B637842AAEF0}"/>
              </a:ext>
            </a:extLst>
          </p:cNvPr>
          <p:cNvGrpSpPr/>
          <p:nvPr/>
        </p:nvGrpSpPr>
        <p:grpSpPr>
          <a:xfrm>
            <a:off x="8490095" y="738938"/>
            <a:ext cx="2538690" cy="2870876"/>
            <a:chOff x="7314934" y="2261119"/>
            <a:chExt cx="1983347" cy="22428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7A98556-4F7C-29F2-8A15-0EE133D046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072"/>
            <a:stretch/>
          </p:blipFill>
          <p:spPr>
            <a:xfrm>
              <a:off x="7392334" y="2261119"/>
              <a:ext cx="1828547" cy="1828800"/>
            </a:xfrm>
            <a:prstGeom prst="ellipse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77E8A6A-DB28-A2AA-9754-FF44DCB82F10}"/>
                </a:ext>
              </a:extLst>
            </p:cNvPr>
            <p:cNvSpPr txBox="1"/>
            <p:nvPr/>
          </p:nvSpPr>
          <p:spPr>
            <a:xfrm>
              <a:off x="7314934" y="409522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  <a:ea typeface="Verdana" charset="0"/>
                  <a:cs typeface="Verdana" charset="0"/>
                </a:rPr>
                <a:t>Ben Kane</a:t>
              </a:r>
            </a:p>
            <a:p>
              <a:pPr algn="ctr"/>
              <a:r>
                <a:rPr lang="en-US" sz="1400" dirty="0" err="1">
                  <a:latin typeface="Helvetica" pitchFamily="2" charset="0"/>
                  <a:ea typeface="Verdana" charset="0"/>
                  <a:cs typeface="Verdana" charset="0"/>
                </a:rPr>
                <a:t>OpenStream.AI</a:t>
              </a:r>
              <a:endParaRPr lang="en-US" sz="14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99405EE-2EA1-CC11-4CEF-8922F7BCA2BC}"/>
              </a:ext>
            </a:extLst>
          </p:cNvPr>
          <p:cNvGrpSpPr/>
          <p:nvPr/>
        </p:nvGrpSpPr>
        <p:grpSpPr>
          <a:xfrm>
            <a:off x="8490094" y="3690867"/>
            <a:ext cx="2538690" cy="2864089"/>
            <a:chOff x="9434939" y="2261181"/>
            <a:chExt cx="1983347" cy="22375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E25F2F-F953-2617-E1EF-DCB67A7326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053"/>
            <a:stretch/>
          </p:blipFill>
          <p:spPr>
            <a:xfrm>
              <a:off x="9513017" y="2261181"/>
              <a:ext cx="1827192" cy="1828800"/>
            </a:xfrm>
            <a:prstGeom prst="ellipse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AC604D4-5A7E-F8DD-4221-515D327E1F68}"/>
                </a:ext>
              </a:extLst>
            </p:cNvPr>
            <p:cNvSpPr txBox="1"/>
            <p:nvPr/>
          </p:nvSpPr>
          <p:spPr>
            <a:xfrm>
              <a:off x="9434939" y="408998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  <a:ea typeface="Verdana" charset="0"/>
                  <a:cs typeface="Verdana" charset="0"/>
                </a:rPr>
                <a:t>Will Gantt</a:t>
              </a:r>
            </a:p>
            <a:p>
              <a:pPr algn="ctr"/>
              <a:r>
                <a:rPr lang="en-US" sz="1400" dirty="0">
                  <a:latin typeface="Helvetica" pitchFamily="2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297256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>
                <a:latin typeface="Consolas" charset="0"/>
                <a:ea typeface="Consolas" charset="0"/>
                <a:cs typeface="Consolas" charset="0"/>
              </a:rPr>
              <a:t>If</a:t>
            </a:r>
            <a:r>
              <a:rPr lang="en-US" sz="4000" b="1">
                <a:latin typeface="Consolas" charset="0"/>
                <a:ea typeface="Consolas" charset="0"/>
                <a:cs typeface="Consolas" charset="0"/>
              </a:rPr>
              <a:t> A knew that C happened, </a:t>
            </a:r>
            <a:r>
              <a:rPr lang="en-US" sz="4000">
                <a:latin typeface="Consolas" charset="0"/>
                <a:ea typeface="Consolas" charset="0"/>
                <a:cs typeface="Consolas" charset="0"/>
              </a:rPr>
              <a:t>how likely is it that </a:t>
            </a:r>
            <a:r>
              <a:rPr lang="en-US" sz="4000" b="1">
                <a:latin typeface="Consolas" charset="0"/>
                <a:ea typeface="Consolas" charset="0"/>
                <a:cs typeface="Consolas" charset="0"/>
              </a:rPr>
              <a:t>A believed that C happened</a:t>
            </a:r>
            <a:r>
              <a:rPr lang="en-US" sz="4000">
                <a:latin typeface="Consolas" charset="0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Verdana" charset="0"/>
                <a:ea typeface="Verdana" charset="0"/>
                <a:cs typeface="Verdana" charset="0"/>
              </a:rPr>
              <a:t>Belief task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25456" y="5027492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34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0.34271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If</a:t>
            </a:r>
            <a:r>
              <a:rPr lang="en-US" sz="4000" b="1" dirty="0">
                <a:latin typeface="Consolas" charset="0"/>
                <a:ea typeface="Consolas" charset="0"/>
                <a:cs typeface="Consolas" charset="0"/>
              </a:rPr>
              <a:t> A persuaded B that C happened, </a:t>
            </a:r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how likely is it that </a:t>
            </a:r>
            <a:r>
              <a:rPr lang="en-US" sz="4000" b="1" dirty="0">
                <a:latin typeface="Consolas" charset="0"/>
                <a:ea typeface="Consolas" charset="0"/>
                <a:cs typeface="Consolas" charset="0"/>
              </a:rPr>
              <a:t>B believed that C happened</a:t>
            </a:r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Belief task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22655" y="5027492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90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34297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>
                <a:latin typeface="Consolas"/>
                <a:ea typeface="Consolas" charset="0"/>
                <a:cs typeface="Consolas" charset="0"/>
              </a:rPr>
              <a:t>If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 A was appalled that C happened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,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 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how likely is it that 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A wanted C to have happened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Desire task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20804" y="5017216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8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3582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>
                <a:latin typeface="Consolas"/>
                <a:ea typeface="Consolas" charset="0"/>
                <a:cs typeface="Consolas" charset="0"/>
              </a:rPr>
              <a:t>If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 A apologized to B that C happened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,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 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how likely is it that 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B wanted C to have happened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Desire task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86412" y="5027492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75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31589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02658" y="431131"/>
            <a:ext cx="10744201" cy="769442"/>
            <a:chOff x="1102658" y="646284"/>
            <a:chExt cx="10744201" cy="7694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knew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know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02658" y="1200573"/>
            <a:ext cx="10744201" cy="769442"/>
            <a:chOff x="1102658" y="646284"/>
            <a:chExt cx="10744201" cy="7694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told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tell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B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NP that 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02659" y="1970015"/>
            <a:ext cx="10744200" cy="769442"/>
            <a:chOff x="1102659" y="646284"/>
            <a:chExt cx="10744200" cy="76944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said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say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to B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9" y="646284"/>
              <a:ext cx="302558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to NP that 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02658" y="2743171"/>
            <a:ext cx="10744201" cy="769442"/>
            <a:chOff x="1102658" y="646284"/>
            <a:chExt cx="10744201" cy="76944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{was, wasn’t}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surprised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02658" y="3497224"/>
            <a:ext cx="10744201" cy="769442"/>
            <a:chOff x="1102658" y="646284"/>
            <a:chExt cx="10744201" cy="76944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hoped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hope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would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S[+future]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02658" y="4266666"/>
            <a:ext cx="10744201" cy="769442"/>
            <a:chOff x="1102658" y="646284"/>
            <a:chExt cx="10744201" cy="76944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promised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promise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B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would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NP that S[+future]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02659" y="5036108"/>
            <a:ext cx="10744200" cy="769442"/>
            <a:chOff x="1102659" y="646284"/>
            <a:chExt cx="10744200" cy="7694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predicted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predict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to B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would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9" y="646284"/>
              <a:ext cx="4289612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to NP that S[+future]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02658" y="5809264"/>
            <a:ext cx="10744201" cy="769442"/>
            <a:chOff x="1102658" y="646284"/>
            <a:chExt cx="10744201" cy="76944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{was, wasn’t}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excited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would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S[+future]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259291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44BE5-D4F1-1EF9-DA1F-2656B30EC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F7937B9-94FB-8F21-51EB-F2B493C05066}"/>
              </a:ext>
            </a:extLst>
          </p:cNvPr>
          <p:cNvGrpSpPr/>
          <p:nvPr/>
        </p:nvGrpSpPr>
        <p:grpSpPr>
          <a:xfrm>
            <a:off x="8490095" y="738938"/>
            <a:ext cx="2538690" cy="2870876"/>
            <a:chOff x="7314934" y="2261119"/>
            <a:chExt cx="1983347" cy="22428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9A0C6DF-8001-8328-6F38-F20A54056A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072"/>
            <a:stretch/>
          </p:blipFill>
          <p:spPr>
            <a:xfrm>
              <a:off x="7392334" y="2261119"/>
              <a:ext cx="1828547" cy="1828800"/>
            </a:xfrm>
            <a:prstGeom prst="ellipse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8E4467-25F1-F3B5-888A-E9E046679AFB}"/>
                </a:ext>
              </a:extLst>
            </p:cNvPr>
            <p:cNvSpPr txBox="1"/>
            <p:nvPr/>
          </p:nvSpPr>
          <p:spPr>
            <a:xfrm>
              <a:off x="7314934" y="409522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Verdana" charset="0"/>
                  <a:ea typeface="Verdana" charset="0"/>
                  <a:cs typeface="Verdana" charset="0"/>
                </a:rPr>
                <a:t>Ben Kane</a:t>
              </a:r>
            </a:p>
            <a:p>
              <a:pPr algn="ctr"/>
              <a:r>
                <a:rPr lang="en-US" sz="1400" dirty="0" err="1">
                  <a:latin typeface="Verdana" charset="0"/>
                  <a:ea typeface="Verdana" charset="0"/>
                  <a:cs typeface="Verdana" charset="0"/>
                </a:rPr>
                <a:t>OpenStream.AI</a:t>
              </a:r>
              <a:endParaRPr lang="en-US" sz="1400" b="1" dirty="0"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77577DB-80F8-D3DD-AAAC-96019E26C89C}"/>
              </a:ext>
            </a:extLst>
          </p:cNvPr>
          <p:cNvGrpSpPr/>
          <p:nvPr/>
        </p:nvGrpSpPr>
        <p:grpSpPr>
          <a:xfrm>
            <a:off x="8490094" y="3690867"/>
            <a:ext cx="2538690" cy="2864089"/>
            <a:chOff x="9434939" y="2261181"/>
            <a:chExt cx="1983347" cy="22375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E52EA96-16A4-F0BD-1C12-29438C89D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053"/>
            <a:stretch/>
          </p:blipFill>
          <p:spPr>
            <a:xfrm>
              <a:off x="9513017" y="2261181"/>
              <a:ext cx="1827192" cy="1828800"/>
            </a:xfrm>
            <a:prstGeom prst="ellipse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A2B82B-5464-0C89-1083-AE893BF03D28}"/>
                </a:ext>
              </a:extLst>
            </p:cNvPr>
            <p:cNvSpPr txBox="1"/>
            <p:nvPr/>
          </p:nvSpPr>
          <p:spPr>
            <a:xfrm>
              <a:off x="9434939" y="408998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Verdana" charset="0"/>
                  <a:ea typeface="Verdana" charset="0"/>
                  <a:cs typeface="Verdana" charset="0"/>
                </a:rPr>
                <a:t>Will Gantt</a:t>
              </a:r>
            </a:p>
            <a:p>
              <a:pPr algn="ctr"/>
              <a:r>
                <a:rPr lang="en-US" sz="1400" dirty="0">
                  <a:latin typeface="Verdana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27F2A0-2C45-674D-3EDF-85C766919A25}"/>
              </a:ext>
            </a:extLst>
          </p:cNvPr>
          <p:cNvGrpSpPr/>
          <p:nvPr/>
        </p:nvGrpSpPr>
        <p:grpSpPr>
          <a:xfrm>
            <a:off x="1262287" y="1084089"/>
            <a:ext cx="6283759" cy="5051449"/>
            <a:chOff x="1054644" y="903275"/>
            <a:chExt cx="6283759" cy="505144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4EE824B-BA0E-142B-5384-33E623260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4644" y="903275"/>
              <a:ext cx="6283759" cy="50514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BB0265-2302-E1E3-2696-DD289C1ACA64}"/>
                </a:ext>
              </a:extLst>
            </p:cNvPr>
            <p:cNvSpPr txBox="1"/>
            <p:nvPr/>
          </p:nvSpPr>
          <p:spPr>
            <a:xfrm>
              <a:off x="2552064" y="2717261"/>
              <a:ext cx="3288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Helvetica" pitchFamily="2" charset="0"/>
                </a:rPr>
                <a:t>In preparation!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700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1D47B-71AD-7B89-0090-1CF947C71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B1A5FB4-5228-251A-3AEF-12AFBE6B53B3}"/>
              </a:ext>
            </a:extLst>
          </p:cNvPr>
          <p:cNvGrpSpPr/>
          <p:nvPr/>
        </p:nvGrpSpPr>
        <p:grpSpPr>
          <a:xfrm>
            <a:off x="1102658" y="1476166"/>
            <a:ext cx="10744201" cy="769442"/>
            <a:chOff x="1102658" y="646284"/>
            <a:chExt cx="10744201" cy="7694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5AC3844-0CE8-35DC-7B8A-1EAE80502FF2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hoped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hope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{do, have}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342AC1-BFEE-65CF-A509-733575F268A0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to VP[+/-</a:t>
              </a:r>
              <a:r>
                <a:rPr lang="en-US" sz="2000" b="1" dirty="0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9C1E8D2-B200-3D14-D51F-82FA5FF913E5}"/>
              </a:ext>
            </a:extLst>
          </p:cNvPr>
          <p:cNvGrpSpPr/>
          <p:nvPr/>
        </p:nvGrpSpPr>
        <p:grpSpPr>
          <a:xfrm>
            <a:off x="1102658" y="2245608"/>
            <a:ext cx="10744201" cy="769442"/>
            <a:chOff x="1102658" y="646284"/>
            <a:chExt cx="10744201" cy="7694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9C9EC9-E783-6341-96DB-3FA69184D18F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told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tell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B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{do, have}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B45A92-7031-6EBE-6393-165D6B99667F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NP to VP[+/-</a:t>
              </a:r>
              <a:r>
                <a:rPr lang="en-US" sz="2000" b="1" dirty="0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2783141-3C1A-F521-383E-2AB418040BB8}"/>
              </a:ext>
            </a:extLst>
          </p:cNvPr>
          <p:cNvGrpSpPr/>
          <p:nvPr/>
        </p:nvGrpSpPr>
        <p:grpSpPr>
          <a:xfrm>
            <a:off x="1102659" y="3015050"/>
            <a:ext cx="10744200" cy="769442"/>
            <a:chOff x="1102659" y="646284"/>
            <a:chExt cx="10744200" cy="76944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1BE9B7-9F1F-3148-4ED6-C4F624FC7920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said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say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to B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{do, have}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E2A742E-614F-C3C4-8257-3624E93C659D}"/>
                </a:ext>
              </a:extLst>
            </p:cNvPr>
            <p:cNvSpPr txBox="1"/>
            <p:nvPr/>
          </p:nvSpPr>
          <p:spPr>
            <a:xfrm>
              <a:off x="1102659" y="646284"/>
              <a:ext cx="4605810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to NP to VP[+/-</a:t>
              </a:r>
              <a:r>
                <a:rPr lang="en-US" sz="2000" b="1" dirty="0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A2D778-C900-EC7D-5442-58ADBD50CABC}"/>
              </a:ext>
            </a:extLst>
          </p:cNvPr>
          <p:cNvGrpSpPr/>
          <p:nvPr/>
        </p:nvGrpSpPr>
        <p:grpSpPr>
          <a:xfrm>
            <a:off x="1102658" y="3788206"/>
            <a:ext cx="10744201" cy="769442"/>
            <a:chOff x="1102658" y="646284"/>
            <a:chExt cx="10744201" cy="76944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8D6438-05FE-1594-3313-923A5619D373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{was, wasn’t}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believed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{do, have}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F2BED2-7DCC-7995-298C-0816C7AC6E4A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be _ to VP[+/-</a:t>
              </a:r>
              <a:r>
                <a:rPr lang="en-US" sz="2000" b="1" dirty="0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3582F9-93FF-61E8-671C-892D53BFC7A2}"/>
              </a:ext>
            </a:extLst>
          </p:cNvPr>
          <p:cNvGrpSpPr/>
          <p:nvPr/>
        </p:nvGrpSpPr>
        <p:grpSpPr>
          <a:xfrm>
            <a:off x="1102658" y="4542259"/>
            <a:ext cx="10744201" cy="769442"/>
            <a:chOff x="1102658" y="646284"/>
            <a:chExt cx="10744201" cy="76944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C7D2189-4C6C-8BEF-1C09-75C698877F35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saw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see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B do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DCD067-1DDF-2D5D-D821-40B7544FCC3F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NP VP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CFFAFA2-0E82-3B50-662F-19EC2D557054}"/>
              </a:ext>
            </a:extLst>
          </p:cNvPr>
          <p:cNvGrpSpPr/>
          <p:nvPr/>
        </p:nvGrpSpPr>
        <p:grpSpPr>
          <a:xfrm>
            <a:off x="1102658" y="5311701"/>
            <a:ext cx="10744201" cy="769442"/>
            <a:chOff x="1102658" y="646284"/>
            <a:chExt cx="10744201" cy="76944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AF08866-8788-DB45-79FD-DA50298BDCE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liked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like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doing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76117B5-22C7-6781-A4A5-5E7638595CB1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</a:t>
              </a:r>
              <a:r>
                <a:rPr lang="en-US" sz="2000" b="1" dirty="0" err="1">
                  <a:latin typeface="Verdana" charset="0"/>
                  <a:ea typeface="Verdana" charset="0"/>
                  <a:cs typeface="Verdana" charset="0"/>
                </a:rPr>
                <a:t>VPing</a:t>
              </a:r>
              <a:endParaRPr lang="en-US" sz="2000" b="1" dirty="0"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1FB5EE3-17AA-C5A3-0A67-0B85C1C1096A}"/>
              </a:ext>
            </a:extLst>
          </p:cNvPr>
          <p:cNvGrpSpPr/>
          <p:nvPr/>
        </p:nvGrpSpPr>
        <p:grpSpPr>
          <a:xfrm>
            <a:off x="1102658" y="726765"/>
            <a:ext cx="10744201" cy="769442"/>
            <a:chOff x="1102658" y="646284"/>
            <a:chExt cx="10744201" cy="76944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F17603-29B7-D7E3-A824-7F8150A6B602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wanted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want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for B to do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1CAF30-FA15-F17D-7759-F9037E90D1EB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for NP to VP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21555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5C48B-BEC2-FE64-4E8B-DC3D67267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CD3CD-8435-55C9-9A73-7C8DD44C2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If</a:t>
            </a:r>
            <a:r>
              <a:rPr lang="en-US" sz="4000" b="1" dirty="0">
                <a:latin typeface="Consolas" charset="0"/>
                <a:ea typeface="Consolas" charset="0"/>
                <a:cs typeface="Consolas" charset="0"/>
              </a:rPr>
              <a:t> A chose to do C, </a:t>
            </a:r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how likely is it that </a:t>
            </a:r>
            <a:r>
              <a:rPr lang="en-US" sz="4000" b="1" dirty="0">
                <a:latin typeface="Consolas" charset="0"/>
                <a:ea typeface="Consolas" charset="0"/>
                <a:cs typeface="Consolas" charset="0"/>
              </a:rPr>
              <a:t>A intended to do C</a:t>
            </a:r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E11B58-7D47-CBAE-1F33-B649042DE7FA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Intention task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00FE7D-3258-C3EF-40DF-C36C425F7790}"/>
              </a:ext>
            </a:extLst>
          </p:cNvPr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D31F0F-DEE9-DEA4-5B45-927BAD5C53D1}"/>
              </a:ext>
            </a:extLst>
          </p:cNvPr>
          <p:cNvSpPr/>
          <p:nvPr/>
        </p:nvSpPr>
        <p:spPr>
          <a:xfrm>
            <a:off x="5822655" y="5027492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131D6D-5941-852E-62E1-A5695363EFA4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4334C0F-32FF-D7C6-EDC7-8728E202862F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66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34297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F7544-9F5C-D477-EC56-8053C14AB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C2AADDD-1894-D44F-41E8-A2BAD5BF82C1}"/>
              </a:ext>
            </a:extLst>
          </p:cNvPr>
          <p:cNvGrpSpPr/>
          <p:nvPr/>
        </p:nvGrpSpPr>
        <p:grpSpPr>
          <a:xfrm>
            <a:off x="8239411" y="1872298"/>
            <a:ext cx="2772577" cy="3138853"/>
            <a:chOff x="5120208" y="2261119"/>
            <a:chExt cx="1983347" cy="2245361"/>
          </a:xfrm>
        </p:grpSpPr>
        <p:pic>
          <p:nvPicPr>
            <p:cNvPr id="5" name="Picture 2" descr="annah An">
              <a:extLst>
                <a:ext uri="{FF2B5EF4-FFF2-40B4-BE49-F238E27FC236}">
                  <a16:creationId xmlns:a16="http://schemas.microsoft.com/office/drawing/2014/main" id="{AB0C18BA-EBC9-F853-1715-CF879F5CB9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482" y="2261119"/>
              <a:ext cx="1828800" cy="182710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AE9D74-A0FB-4D40-CCD9-8B0C59B9B9FA}"/>
                </a:ext>
              </a:extLst>
            </p:cNvPr>
            <p:cNvSpPr txBox="1"/>
            <p:nvPr/>
          </p:nvSpPr>
          <p:spPr>
            <a:xfrm>
              <a:off x="5120208" y="4088164"/>
              <a:ext cx="1983347" cy="41831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Helvetica" pitchFamily="2" charset="0"/>
                  <a:ea typeface="Verdana" charset="0"/>
                  <a:cs typeface="Verdana" charset="0"/>
                </a:rPr>
                <a:t>Hannah An</a:t>
              </a:r>
            </a:p>
            <a:p>
              <a:pPr algn="ctr"/>
              <a:r>
                <a:rPr lang="en-US" sz="1600" dirty="0">
                  <a:latin typeface="Helvetica" pitchFamily="2" charset="0"/>
                  <a:ea typeface="Verdana" charset="0"/>
                  <a:cs typeface="Verdana" charset="0"/>
                </a:rPr>
                <a:t>University of Rochester</a:t>
              </a:r>
              <a:endParaRPr lang="en-US" sz="16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354C431-E33F-5DDA-6168-694DEF45D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4" y="1127620"/>
            <a:ext cx="6392272" cy="46027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11965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E314F-AD52-2EA0-BC90-5C2601B64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0FD9AE7-57F2-85D6-8636-ACF535AA10C7}"/>
              </a:ext>
            </a:extLst>
          </p:cNvPr>
          <p:cNvSpPr txBox="1"/>
          <p:nvPr/>
        </p:nvSpPr>
        <p:spPr>
          <a:xfrm>
            <a:off x="3976036" y="2848559"/>
            <a:ext cx="4239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Did Leo win the race?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CEB391-F859-A804-47E2-2D44885D8353}"/>
              </a:ext>
            </a:extLst>
          </p:cNvPr>
          <p:cNvGrpSpPr/>
          <p:nvPr/>
        </p:nvGrpSpPr>
        <p:grpSpPr>
          <a:xfrm>
            <a:off x="3008584" y="3423068"/>
            <a:ext cx="6174830" cy="1987181"/>
            <a:chOff x="3008584" y="2848302"/>
            <a:chExt cx="6174830" cy="19871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BC4EAF-6033-1FCD-7C3E-87A861BB4A2B}"/>
                </a:ext>
              </a:extLst>
            </p:cNvPr>
            <p:cNvSpPr txBox="1"/>
            <p:nvPr/>
          </p:nvSpPr>
          <p:spPr>
            <a:xfrm>
              <a:off x="3008584" y="4250708"/>
              <a:ext cx="61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67E464-8D26-D2D5-C93E-16F7EAAD3C06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97D1BCF-70AE-6632-A169-5869E3581EFF}"/>
              </a:ext>
            </a:extLst>
          </p:cNvPr>
          <p:cNvSpPr txBox="1"/>
          <p:nvPr/>
        </p:nvSpPr>
        <p:spPr>
          <a:xfrm>
            <a:off x="6325842" y="3397518"/>
            <a:ext cx="4542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Did he even run in it?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F8BFFC-F2FB-DBCB-9B55-BCE3CA84D077}"/>
              </a:ext>
            </a:extLst>
          </p:cNvPr>
          <p:cNvSpPr txBox="1"/>
          <p:nvPr/>
        </p:nvSpPr>
        <p:spPr>
          <a:xfrm>
            <a:off x="5773441" y="3786428"/>
            <a:ext cx="4310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5772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26100-66F3-B56B-033A-08CC5B1EF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9345E73-AE2D-2584-BBA1-C9CD19461FFC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Neg-raising task</a:t>
            </a:r>
          </a:p>
        </p:txBody>
      </p:sp>
    </p:spTree>
    <p:extLst>
      <p:ext uri="{BB962C8B-B14F-4D97-AF65-F5344CB8AC3E}">
        <p14:creationId xmlns:p14="http://schemas.microsoft.com/office/powerpoint/2010/main" val="188054642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0340D-8123-5B67-15EE-0941F750A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47D9B-D010-F406-2695-9DA146656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>
                <a:latin typeface="Consolas" charset="0"/>
                <a:ea typeface="Consolas" charset="0"/>
                <a:cs typeface="Consolas" charset="0"/>
              </a:rPr>
              <a:t>If I were to say </a:t>
            </a:r>
            <a:r>
              <a:rPr lang="en-US" sz="4000" b="1">
                <a:latin typeface="Consolas" charset="0"/>
                <a:ea typeface="Consolas" charset="0"/>
                <a:cs typeface="Consolas" charset="0"/>
              </a:rPr>
              <a:t>I don’t think that a particular thing happened</a:t>
            </a:r>
            <a:r>
              <a:rPr lang="en-US" sz="4000">
                <a:latin typeface="Consolas" charset="0"/>
                <a:ea typeface="Consolas" charset="0"/>
                <a:cs typeface="Consolas" charset="0"/>
              </a:rPr>
              <a:t>, how likely is it that I mean </a:t>
            </a:r>
            <a:r>
              <a:rPr lang="en-US" sz="4000" b="1">
                <a:latin typeface="Consolas" charset="0"/>
                <a:ea typeface="Consolas" charset="0"/>
                <a:cs typeface="Consolas" charset="0"/>
              </a:rPr>
              <a:t>I think that that thing didn’t happen</a:t>
            </a:r>
            <a:r>
              <a:rPr lang="en-US" sz="4000">
                <a:latin typeface="Consolas" charset="0"/>
                <a:ea typeface="Consolas" charset="0"/>
                <a:cs typeface="Consolas" charset="0"/>
              </a:rPr>
              <a:t>?</a:t>
            </a:r>
            <a:endParaRPr lang="en-US" sz="40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CD07B8-6AD5-D226-9F66-090082768954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Neg-raising task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5EC4C4-AD2E-C0BE-7734-41797F4B42F1}"/>
              </a:ext>
            </a:extLst>
          </p:cNvPr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330329-911A-5E01-1196-4650A7EECC18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FB5D3B-A085-A1B1-FFF6-029EECE3183B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CC5A49-70C8-88FE-B566-1B46584446A1}"/>
              </a:ext>
            </a:extLst>
          </p:cNvPr>
          <p:cNvSpPr/>
          <p:nvPr/>
        </p:nvSpPr>
        <p:spPr>
          <a:xfrm>
            <a:off x="5825456" y="5019608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5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0.34114 0.00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5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ED24A-D7A7-A668-6611-584BB32C4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F605C15D-5CDE-6AEF-D9C9-137B576A6DE7}"/>
              </a:ext>
            </a:extLst>
          </p:cNvPr>
          <p:cNvGrpSpPr/>
          <p:nvPr/>
        </p:nvGrpSpPr>
        <p:grpSpPr>
          <a:xfrm>
            <a:off x="1089212" y="706785"/>
            <a:ext cx="10058402" cy="1225589"/>
            <a:chOff x="1089212" y="706785"/>
            <a:chExt cx="10058402" cy="122558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BA9401-8A21-12D0-ED2E-BB8B1E27E9AA}"/>
                </a:ext>
              </a:extLst>
            </p:cNvPr>
            <p:cNvSpPr txBox="1"/>
            <p:nvPr/>
          </p:nvSpPr>
          <p:spPr>
            <a:xfrm>
              <a:off x="6091518" y="1334968"/>
              <a:ext cx="505609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know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a particular thing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2653313-1344-50AA-128D-322A88D85874}"/>
                </a:ext>
              </a:extLst>
            </p:cNvPr>
            <p:cNvSpPr txBox="1"/>
            <p:nvPr/>
          </p:nvSpPr>
          <p:spPr>
            <a:xfrm>
              <a:off x="1089212" y="706785"/>
              <a:ext cx="1878164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35C560-22E7-3608-183E-401133D16E87}"/>
                </a:ext>
              </a:extLst>
            </p:cNvPr>
            <p:cNvGrpSpPr/>
            <p:nvPr/>
          </p:nvGrpSpPr>
          <p:grpSpPr>
            <a:xfrm>
              <a:off x="1089212" y="1106895"/>
              <a:ext cx="5002306" cy="825479"/>
              <a:chOff x="1425388" y="1106895"/>
              <a:chExt cx="4054830" cy="825479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E86B0F3-B1CD-255D-0271-914CFF69469F}"/>
                  </a:ext>
                </a:extLst>
              </p:cNvPr>
              <p:cNvSpPr/>
              <p:nvPr/>
            </p:nvSpPr>
            <p:spPr>
              <a:xfrm>
                <a:off x="1509641" y="1547385"/>
                <a:ext cx="39299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A particular person {didn’t, doesn’t} </a:t>
                </a:r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4E383A6-DD42-6811-DDD1-7232D37FD722}"/>
                  </a:ext>
                </a:extLst>
              </p:cNvPr>
              <p:cNvSpPr/>
              <p:nvPr/>
            </p:nvSpPr>
            <p:spPr>
              <a:xfrm>
                <a:off x="1588889" y="1204908"/>
                <a:ext cx="377142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I {didn’t, don’t} </a:t>
                </a:r>
                <a:endParaRPr lang="en-US"/>
              </a:p>
            </p:txBody>
          </p:sp>
          <p:sp>
            <p:nvSpPr>
              <p:cNvPr id="19" name="Double Brace 18">
                <a:extLst>
                  <a:ext uri="{FF2B5EF4-FFF2-40B4-BE49-F238E27FC236}">
                    <a16:creationId xmlns:a16="http://schemas.microsoft.com/office/drawing/2014/main" id="{6A10C09C-2E20-DE20-8CB6-EC7E31593737}"/>
                  </a:ext>
                </a:extLst>
              </p:cNvPr>
              <p:cNvSpPr/>
              <p:nvPr/>
            </p:nvSpPr>
            <p:spPr>
              <a:xfrm>
                <a:off x="1425388" y="1106895"/>
                <a:ext cx="4054830" cy="825479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9A1954C-0ED1-7077-A19E-C97920538A52}"/>
              </a:ext>
            </a:extLst>
          </p:cNvPr>
          <p:cNvGrpSpPr/>
          <p:nvPr/>
        </p:nvGrpSpPr>
        <p:grpSpPr>
          <a:xfrm>
            <a:off x="1089212" y="2040247"/>
            <a:ext cx="10768293" cy="1507838"/>
            <a:chOff x="1089212" y="2040247"/>
            <a:chExt cx="10768293" cy="150783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CBB26DC-A2D9-1E13-25A0-3C3F9B348D90}"/>
                </a:ext>
              </a:extLst>
            </p:cNvPr>
            <p:cNvSpPr/>
            <p:nvPr/>
          </p:nvSpPr>
          <p:spPr>
            <a:xfrm>
              <a:off x="5833223" y="2674507"/>
              <a:ext cx="60242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surprised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a particular thing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92D1156-8E3A-594A-3671-468E1B10D9E0}"/>
                </a:ext>
              </a:extLst>
            </p:cNvPr>
            <p:cNvSpPr txBox="1"/>
            <p:nvPr/>
          </p:nvSpPr>
          <p:spPr>
            <a:xfrm>
              <a:off x="1089212" y="2040247"/>
              <a:ext cx="233978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be _ that S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13F1AC9-EACB-343B-8AB3-1B1053C5550F}"/>
                </a:ext>
              </a:extLst>
            </p:cNvPr>
            <p:cNvGrpSpPr/>
            <p:nvPr/>
          </p:nvGrpSpPr>
          <p:grpSpPr>
            <a:xfrm>
              <a:off x="1102666" y="2442252"/>
              <a:ext cx="4717103" cy="1105833"/>
              <a:chOff x="1553170" y="1106895"/>
              <a:chExt cx="3201763" cy="1105833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1933EB7-4A34-4EBB-CDA7-BE1FCDA5A0D8}"/>
                  </a:ext>
                </a:extLst>
              </p:cNvPr>
              <p:cNvSpPr/>
              <p:nvPr/>
            </p:nvSpPr>
            <p:spPr>
              <a:xfrm>
                <a:off x="1618968" y="1566397"/>
                <a:ext cx="313596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A particular person {wasn’t, isn’t} </a:t>
                </a:r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DD236BF-605C-8871-E4EB-7FF840AF7BAC}"/>
                  </a:ext>
                </a:extLst>
              </p:cNvPr>
              <p:cNvSpPr/>
              <p:nvPr/>
            </p:nvSpPr>
            <p:spPr>
              <a:xfrm>
                <a:off x="1618968" y="1204908"/>
                <a:ext cx="313596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I {wasn’t, ‘m not} </a:t>
                </a:r>
                <a:endParaRPr lang="en-US"/>
              </a:p>
            </p:txBody>
          </p:sp>
          <p:sp>
            <p:nvSpPr>
              <p:cNvPr id="25" name="Double Brace 24">
                <a:extLst>
                  <a:ext uri="{FF2B5EF4-FFF2-40B4-BE49-F238E27FC236}">
                    <a16:creationId xmlns:a16="http://schemas.microsoft.com/office/drawing/2014/main" id="{379C8CF0-8025-6C39-7221-B842971FF97F}"/>
                  </a:ext>
                </a:extLst>
              </p:cNvPr>
              <p:cNvSpPr/>
              <p:nvPr/>
            </p:nvSpPr>
            <p:spPr>
              <a:xfrm>
                <a:off x="1553170" y="1106895"/>
                <a:ext cx="3201763" cy="825479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635B091-45F2-CF18-C5B4-1FE2CD10F56C}"/>
              </a:ext>
            </a:extLst>
          </p:cNvPr>
          <p:cNvGrpSpPr/>
          <p:nvPr/>
        </p:nvGrpSpPr>
        <p:grpSpPr>
          <a:xfrm>
            <a:off x="1089212" y="3413171"/>
            <a:ext cx="9705971" cy="1530139"/>
            <a:chOff x="1089212" y="3413171"/>
            <a:chExt cx="9705971" cy="15301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0CD77E-C36D-2649-DE52-1828713EC6E5}"/>
                </a:ext>
              </a:extLst>
            </p:cNvPr>
            <p:cNvSpPr/>
            <p:nvPr/>
          </p:nvSpPr>
          <p:spPr>
            <a:xfrm>
              <a:off x="5833223" y="3935490"/>
              <a:ext cx="41954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told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do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404A84-C905-D59F-935B-EA7A3A6F0D32}"/>
                </a:ext>
              </a:extLst>
            </p:cNvPr>
            <p:cNvSpPr/>
            <p:nvPr/>
          </p:nvSpPr>
          <p:spPr>
            <a:xfrm>
              <a:off x="5819769" y="4290087"/>
              <a:ext cx="497541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believed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937D50E-3372-FE7B-2772-2D7242925BE5}"/>
                </a:ext>
              </a:extLst>
            </p:cNvPr>
            <p:cNvSpPr txBox="1"/>
            <p:nvPr/>
          </p:nvSpPr>
          <p:spPr>
            <a:xfrm>
              <a:off x="1089212" y="3413171"/>
              <a:ext cx="505609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be _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CBD7006-BFD1-C495-5088-4D4105FF631D}"/>
                </a:ext>
              </a:extLst>
            </p:cNvPr>
            <p:cNvGrpSpPr/>
            <p:nvPr/>
          </p:nvGrpSpPr>
          <p:grpSpPr>
            <a:xfrm>
              <a:off x="1102666" y="3837477"/>
              <a:ext cx="4717103" cy="1105833"/>
              <a:chOff x="1553170" y="1106895"/>
              <a:chExt cx="3201763" cy="1105833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1EBE212-5CFC-41AF-E2D4-43262F0DF95D}"/>
                  </a:ext>
                </a:extLst>
              </p:cNvPr>
              <p:cNvSpPr/>
              <p:nvPr/>
            </p:nvSpPr>
            <p:spPr>
              <a:xfrm>
                <a:off x="1618968" y="1566397"/>
                <a:ext cx="313596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A particular person {wasn’t, isn’t} </a:t>
                </a:r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E5905FA-CAB1-2AEF-9156-E849C7E4AE44}"/>
                  </a:ext>
                </a:extLst>
              </p:cNvPr>
              <p:cNvSpPr/>
              <p:nvPr/>
            </p:nvSpPr>
            <p:spPr>
              <a:xfrm>
                <a:off x="1618968" y="1204908"/>
                <a:ext cx="313596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I {wasn’t, ‘m not} </a:t>
                </a:r>
                <a:endParaRPr lang="en-US"/>
              </a:p>
            </p:txBody>
          </p:sp>
          <p:sp>
            <p:nvSpPr>
              <p:cNvPr id="29" name="Double Brace 28">
                <a:extLst>
                  <a:ext uri="{FF2B5EF4-FFF2-40B4-BE49-F238E27FC236}">
                    <a16:creationId xmlns:a16="http://schemas.microsoft.com/office/drawing/2014/main" id="{D819E93B-CE98-04C7-5690-524D6889E2F4}"/>
                  </a:ext>
                </a:extLst>
              </p:cNvPr>
              <p:cNvSpPr/>
              <p:nvPr/>
            </p:nvSpPr>
            <p:spPr>
              <a:xfrm>
                <a:off x="1553170" y="1106895"/>
                <a:ext cx="3201763" cy="825479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FE6CAE3-5CCC-E137-3D8C-F426C0453C4A}"/>
              </a:ext>
            </a:extLst>
          </p:cNvPr>
          <p:cNvGrpSpPr/>
          <p:nvPr/>
        </p:nvGrpSpPr>
        <p:grpSpPr>
          <a:xfrm>
            <a:off x="1089212" y="4781628"/>
            <a:ext cx="9520516" cy="1368457"/>
            <a:chOff x="1089212" y="4781628"/>
            <a:chExt cx="9520516" cy="136845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A93735-4AB5-97BF-2C76-AEE9EE451AB1}"/>
                </a:ext>
              </a:extLst>
            </p:cNvPr>
            <p:cNvSpPr/>
            <p:nvPr/>
          </p:nvSpPr>
          <p:spPr>
            <a:xfrm>
              <a:off x="6091518" y="5395764"/>
              <a:ext cx="451821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managed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do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6252BA-F7B4-1C94-06DB-CEE6814831D8}"/>
                </a:ext>
              </a:extLst>
            </p:cNvPr>
            <p:cNvSpPr/>
            <p:nvPr/>
          </p:nvSpPr>
          <p:spPr>
            <a:xfrm>
              <a:off x="6091518" y="5765096"/>
              <a:ext cx="451821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seemed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500A77-5BE4-CE5B-327D-2F130F4E9CD7}"/>
                </a:ext>
              </a:extLst>
            </p:cNvPr>
            <p:cNvSpPr txBox="1"/>
            <p:nvPr/>
          </p:nvSpPr>
          <p:spPr>
            <a:xfrm>
              <a:off x="1089212" y="4781628"/>
              <a:ext cx="505609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B8CB52E-F6A6-120B-CB0D-7C5D3E98BB48}"/>
                </a:ext>
              </a:extLst>
            </p:cNvPr>
            <p:cNvGrpSpPr/>
            <p:nvPr/>
          </p:nvGrpSpPr>
          <p:grpSpPr>
            <a:xfrm>
              <a:off x="1089212" y="5324606"/>
              <a:ext cx="5002306" cy="825479"/>
              <a:chOff x="1425388" y="1106895"/>
              <a:chExt cx="4054830" cy="825479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E3281C1-FBDF-C452-9B9D-564B9325BBD3}"/>
                  </a:ext>
                </a:extLst>
              </p:cNvPr>
              <p:cNvSpPr/>
              <p:nvPr/>
            </p:nvSpPr>
            <p:spPr>
              <a:xfrm>
                <a:off x="1509641" y="1547385"/>
                <a:ext cx="39299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A particular person {didn’t, doesn’t} </a:t>
                </a:r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3A3B959-3CFF-F80B-5000-9CACECDB11A6}"/>
                  </a:ext>
                </a:extLst>
              </p:cNvPr>
              <p:cNvSpPr/>
              <p:nvPr/>
            </p:nvSpPr>
            <p:spPr>
              <a:xfrm>
                <a:off x="1588889" y="1204908"/>
                <a:ext cx="377142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I {didn’t, don’t} </a:t>
                </a:r>
                <a:endParaRPr lang="en-US"/>
              </a:p>
            </p:txBody>
          </p:sp>
          <p:sp>
            <p:nvSpPr>
              <p:cNvPr id="33" name="Double Brace 32">
                <a:extLst>
                  <a:ext uri="{FF2B5EF4-FFF2-40B4-BE49-F238E27FC236}">
                    <a16:creationId xmlns:a16="http://schemas.microsoft.com/office/drawing/2014/main" id="{64AFBD1C-F099-FA54-1FD5-096114EB0BCD}"/>
                  </a:ext>
                </a:extLst>
              </p:cNvPr>
              <p:cNvSpPr/>
              <p:nvPr/>
            </p:nvSpPr>
            <p:spPr>
              <a:xfrm>
                <a:off x="1425388" y="1106895"/>
                <a:ext cx="4054830" cy="825479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094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93460-A46C-C219-0278-370EE1F58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DEFEBA-6CC1-4974-2E95-09004E277259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F797F1-B4AB-6B54-8C13-EF989AE24DCE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7517BB-CB27-70BC-795D-8BD16E92B537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Is bleaching a valid method for capturing inferences associated with a verb in a frame?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684506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82EB05F-910E-5C22-281E-1FD99817D972}"/>
              </a:ext>
            </a:extLst>
          </p:cNvPr>
          <p:cNvGrpSpPr/>
          <p:nvPr/>
        </p:nvGrpSpPr>
        <p:grpSpPr>
          <a:xfrm>
            <a:off x="1447800" y="856884"/>
            <a:ext cx="9296400" cy="1538882"/>
            <a:chOff x="1447800" y="2727343"/>
            <a:chExt cx="9296400" cy="15388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0C7345-520C-286C-6D1A-4C230B9D6CC6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Validation Strategy #1 </a:t>
              </a:r>
              <a:r>
                <a:rPr lang="en-US" sz="1100" b="1" dirty="0">
                  <a:latin typeface="Helvetica" pitchFamily="2" charset="0"/>
                  <a:ea typeface="Verdana" charset="0"/>
                  <a:cs typeface="Verdana" charset="0"/>
                </a:rPr>
                <a:t>see Appendix F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98170F-47BD-080A-4247-447176190D21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Compare judgments for bleached items against judgments from trained linguists. 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D07CF5E-3E75-C7CF-80DD-60933E6A6434}"/>
              </a:ext>
            </a:extLst>
          </p:cNvPr>
          <p:cNvGrpSpPr/>
          <p:nvPr/>
        </p:nvGrpSpPr>
        <p:grpSpPr>
          <a:xfrm>
            <a:off x="1447800" y="2763800"/>
            <a:ext cx="9296400" cy="1538882"/>
            <a:chOff x="1447800" y="2727343"/>
            <a:chExt cx="9296400" cy="153888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4EF23A7-156E-B189-1E98-AE0ED2AE19C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Validation Strategy #2 </a:t>
              </a:r>
              <a:r>
                <a:rPr lang="en-US" sz="1100" b="1" dirty="0">
                  <a:latin typeface="Helvetica" pitchFamily="2" charset="0"/>
                  <a:ea typeface="Verdana" charset="0"/>
                  <a:cs typeface="Verdana" charset="0"/>
                </a:rPr>
                <a:t>see Appendix 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D98C7E-DBF4-04E9-42DC-10F2114013C8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Compare judgments for bleached items to judgments for more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contentful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items.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110F75-EA0F-A8F3-2335-4071126E7DFB}"/>
              </a:ext>
            </a:extLst>
          </p:cNvPr>
          <p:cNvGrpSpPr/>
          <p:nvPr/>
        </p:nvGrpSpPr>
        <p:grpSpPr>
          <a:xfrm>
            <a:off x="1447800" y="4607872"/>
            <a:ext cx="9296400" cy="1538882"/>
            <a:chOff x="1447800" y="2727343"/>
            <a:chExt cx="9296400" cy="153888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B4BC9D-BC06-EFE6-46AE-CF6C5CFCE677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Validation Strategy #3 </a:t>
              </a:r>
              <a:r>
                <a:rPr lang="en-US" sz="1100" b="1" dirty="0">
                  <a:latin typeface="Helvetica" pitchFamily="2" charset="0"/>
                  <a:ea typeface="Verdana" charset="0"/>
                  <a:cs typeface="Verdana" charset="0"/>
                </a:rPr>
                <a:t>see Appendix 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1B9DC1-FC95-9740-C6EB-68CC1E1D6AA3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Compare inference judgments for bleached items to acceptability judgments for distributional diagnostic.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197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E32B0E-E3BC-97C9-D05F-2B4228AB3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79DBD-B27B-6019-41D7-267A2AE8E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Semantic Encoding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9F450379-602E-11B4-D9EB-41A822942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5E3EC6-073D-C99C-0116-0E2703EA8891}"/>
              </a:ext>
            </a:extLst>
          </p:cNvPr>
          <p:cNvSpPr txBox="1">
            <a:spLocks/>
          </p:cNvSpPr>
          <p:nvPr/>
        </p:nvSpPr>
        <p:spPr>
          <a:xfrm>
            <a:off x="866575" y="4655302"/>
            <a:ext cx="6442253" cy="4892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Discovering Patterns</a:t>
            </a:r>
          </a:p>
        </p:txBody>
      </p:sp>
    </p:spTree>
    <p:extLst>
      <p:ext uri="{BB962C8B-B14F-4D97-AF65-F5344CB8AC3E}">
        <p14:creationId xmlns:p14="http://schemas.microsoft.com/office/powerpoint/2010/main" val="86033217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9AA67-1B99-575F-59DF-F0346FB65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9CE06EB-3D52-640B-0953-4D36716974E0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7F32038-2FC8-B0F6-DF93-6375885B76A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Approach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F12F68A-1CDD-228D-BA0E-052492F450EE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Cluster predicate-frame pairs in inference space using a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multiview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mixed effects mixture model.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830330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9C2136-0758-49F6-A170-425A7AA12826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CF04A84-C294-13CE-2DCE-83678F8AD286}"/>
              </a:ext>
            </a:extLst>
          </p:cNvPr>
          <p:cNvGrpSpPr/>
          <p:nvPr/>
        </p:nvGrpSpPr>
        <p:grpSpPr>
          <a:xfrm>
            <a:off x="1515287" y="920191"/>
            <a:ext cx="4196336" cy="1655417"/>
            <a:chOff x="1515287" y="920191"/>
            <a:chExt cx="4196336" cy="1655417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3FDDB3C-AF19-4199-BC4E-404496E1EAD7}"/>
                </a:ext>
              </a:extLst>
            </p:cNvPr>
            <p:cNvCxnSpPr>
              <a:cxnSpLocks/>
              <a:stCxn id="4" idx="3"/>
              <a:endCxn id="5" idx="1"/>
            </p:cNvCxnSpPr>
            <p:nvPr/>
          </p:nvCxnSpPr>
          <p:spPr>
            <a:xfrm flipV="1">
              <a:off x="1515287" y="1632059"/>
              <a:ext cx="896315" cy="44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73692C4-D661-4BB4-B38A-C9BB4725D606}"/>
                </a:ext>
              </a:extLst>
            </p:cNvPr>
            <p:cNvGrpSpPr/>
            <p:nvPr/>
          </p:nvGrpSpPr>
          <p:grpSpPr>
            <a:xfrm>
              <a:off x="2411602" y="920191"/>
              <a:ext cx="2347654" cy="1655417"/>
              <a:chOff x="6774281" y="1064294"/>
              <a:chExt cx="2347654" cy="165541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9F06E6-C7B6-4DD9-8EF2-87DDC1F0EAE6}"/>
                  </a:ext>
                </a:extLst>
              </p:cNvPr>
              <p:cNvSpPr/>
              <p:nvPr/>
            </p:nvSpPr>
            <p:spPr>
              <a:xfrm>
                <a:off x="6774281" y="1064294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5CC2758-BD2F-4FCD-8A0A-9C80D5E867A1}"/>
                  </a:ext>
                </a:extLst>
              </p:cNvPr>
              <p:cNvSpPr/>
              <p:nvPr/>
            </p:nvSpPr>
            <p:spPr>
              <a:xfrm>
                <a:off x="6914648" y="2081964"/>
                <a:ext cx="100263" cy="406066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209ED8A-0469-49E1-AE1E-B2398F1E6BD8}"/>
                  </a:ext>
                </a:extLst>
              </p:cNvPr>
              <p:cNvSpPr/>
              <p:nvPr/>
            </p:nvSpPr>
            <p:spPr>
              <a:xfrm>
                <a:off x="7095121" y="2287503"/>
                <a:ext cx="100263" cy="200526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54B1A97-B3E5-4F4F-A6CC-36782B947F7A}"/>
                  </a:ext>
                </a:extLst>
              </p:cNvPr>
              <p:cNvSpPr/>
              <p:nvPr/>
            </p:nvSpPr>
            <p:spPr>
              <a:xfrm>
                <a:off x="7275594" y="1259806"/>
                <a:ext cx="100263" cy="122822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7B2A6BE-34CE-4E80-ADBA-4AACD81F6DAB}"/>
                  </a:ext>
                </a:extLst>
              </p:cNvPr>
              <p:cNvSpPr/>
              <p:nvPr/>
            </p:nvSpPr>
            <p:spPr>
              <a:xfrm>
                <a:off x="7456068" y="2137109"/>
                <a:ext cx="100263" cy="35092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76DC0A9-248A-4779-BC29-8B708E21BB3F}"/>
                  </a:ext>
                </a:extLst>
              </p:cNvPr>
              <p:cNvSpPr/>
              <p:nvPr/>
            </p:nvSpPr>
            <p:spPr>
              <a:xfrm>
                <a:off x="7636541" y="2006766"/>
                <a:ext cx="100263" cy="481263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5121402-01D6-4B13-803B-705A87430B5F}"/>
                  </a:ext>
                </a:extLst>
              </p:cNvPr>
              <p:cNvSpPr/>
              <p:nvPr/>
            </p:nvSpPr>
            <p:spPr>
              <a:xfrm>
                <a:off x="7817014" y="2342647"/>
                <a:ext cx="90237" cy="14538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1AEF70F-9861-48EB-9617-53D1A0FA16FD}"/>
                  </a:ext>
                </a:extLst>
              </p:cNvPr>
              <p:cNvSpPr/>
              <p:nvPr/>
            </p:nvSpPr>
            <p:spPr>
              <a:xfrm>
                <a:off x="7982450" y="2312570"/>
                <a:ext cx="100263" cy="17546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88EBA34-E886-42CD-ACCC-0032721E2771}"/>
                  </a:ext>
                </a:extLst>
              </p:cNvPr>
              <p:cNvSpPr/>
              <p:nvPr/>
            </p:nvSpPr>
            <p:spPr>
              <a:xfrm>
                <a:off x="8162923" y="1951621"/>
                <a:ext cx="100263" cy="53640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06678BD-C509-46F9-8B3C-8364F1C64AFD}"/>
                  </a:ext>
                </a:extLst>
              </p:cNvPr>
              <p:cNvSpPr/>
              <p:nvPr/>
            </p:nvSpPr>
            <p:spPr>
              <a:xfrm>
                <a:off x="8343396" y="2307554"/>
                <a:ext cx="100263" cy="18047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5886390-BB7F-4920-BC3B-4544FA4C8557}"/>
                  </a:ext>
                </a:extLst>
              </p:cNvPr>
              <p:cNvSpPr/>
              <p:nvPr/>
            </p:nvSpPr>
            <p:spPr>
              <a:xfrm>
                <a:off x="8523870" y="2132095"/>
                <a:ext cx="100263" cy="35593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B5B7DA1-6C7E-40BA-B1E4-59FD5F276616}"/>
                  </a:ext>
                </a:extLst>
              </p:cNvPr>
              <p:cNvSpPr/>
              <p:nvPr/>
            </p:nvSpPr>
            <p:spPr>
              <a:xfrm>
                <a:off x="8704343" y="1580647"/>
                <a:ext cx="100263" cy="90738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565E5ED-0421-4E5D-8877-0A3883B82E4A}"/>
                  </a:ext>
                </a:extLst>
              </p:cNvPr>
              <p:cNvSpPr/>
              <p:nvPr/>
            </p:nvSpPr>
            <p:spPr>
              <a:xfrm>
                <a:off x="8884816" y="2142119"/>
                <a:ext cx="100263" cy="34590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DE2C2E-CE80-44FD-9C4B-4BD0B6041106}"/>
                  </a:ext>
                </a:extLst>
              </p:cNvPr>
              <p:cNvSpPr txBox="1"/>
              <p:nvPr/>
            </p:nvSpPr>
            <p:spPr>
              <a:xfrm>
                <a:off x="6829926" y="2453440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5BE9E2A-7B00-4C11-94BC-609B6E7653F6}"/>
                  </a:ext>
                </a:extLst>
              </p:cNvPr>
              <p:cNvSpPr txBox="1"/>
              <p:nvPr/>
            </p:nvSpPr>
            <p:spPr>
              <a:xfrm>
                <a:off x="7005386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2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92331B1-71F3-4AA8-A6A2-E69129EA136E}"/>
                  </a:ext>
                </a:extLst>
              </p:cNvPr>
              <p:cNvSpPr txBox="1"/>
              <p:nvPr/>
            </p:nvSpPr>
            <p:spPr>
              <a:xfrm>
                <a:off x="7190873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3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94AE134-BC2A-465B-B1AA-995E9F90F952}"/>
                  </a:ext>
                </a:extLst>
              </p:cNvPr>
              <p:cNvSpPr txBox="1"/>
              <p:nvPr/>
            </p:nvSpPr>
            <p:spPr>
              <a:xfrm>
                <a:off x="7366333" y="2463466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4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901B7C9-A091-40C9-ACC2-78B29BD8D19A}"/>
                  </a:ext>
                </a:extLst>
              </p:cNvPr>
              <p:cNvSpPr txBox="1"/>
              <p:nvPr/>
            </p:nvSpPr>
            <p:spPr>
              <a:xfrm>
                <a:off x="7541793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5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08A9376-6BFC-4CA7-BA86-4AF8A6E572EC}"/>
                  </a:ext>
                </a:extLst>
              </p:cNvPr>
              <p:cNvSpPr txBox="1"/>
              <p:nvPr/>
            </p:nvSpPr>
            <p:spPr>
              <a:xfrm>
                <a:off x="7727279" y="246346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6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F1BF574-9FBE-4840-8005-C2BD610FE0CA}"/>
                  </a:ext>
                </a:extLst>
              </p:cNvPr>
              <p:cNvSpPr txBox="1"/>
              <p:nvPr/>
            </p:nvSpPr>
            <p:spPr>
              <a:xfrm>
                <a:off x="7892713" y="2468478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7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460DD7D-23CB-4537-83FE-E78A4430B8E2}"/>
                  </a:ext>
                </a:extLst>
              </p:cNvPr>
              <p:cNvSpPr txBox="1"/>
              <p:nvPr/>
            </p:nvSpPr>
            <p:spPr>
              <a:xfrm>
                <a:off x="8068173" y="2468478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8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AC05B29-8AF6-4364-B155-E0014600EFD5}"/>
                  </a:ext>
                </a:extLst>
              </p:cNvPr>
              <p:cNvSpPr txBox="1"/>
              <p:nvPr/>
            </p:nvSpPr>
            <p:spPr>
              <a:xfrm>
                <a:off x="8253659" y="2473490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9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0ECB93C-8233-4AAE-9171-6AFE6E1B6F95}"/>
                  </a:ext>
                </a:extLst>
              </p:cNvPr>
              <p:cNvSpPr txBox="1"/>
              <p:nvPr/>
            </p:nvSpPr>
            <p:spPr>
              <a:xfrm>
                <a:off x="8384001" y="2458450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10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50C9B76-6A46-42F3-8D31-1A719613C050}"/>
                  </a:ext>
                </a:extLst>
              </p:cNvPr>
              <p:cNvSpPr txBox="1"/>
              <p:nvPr/>
            </p:nvSpPr>
            <p:spPr>
              <a:xfrm>
                <a:off x="8579513" y="2463463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11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BBE45F0-7D9E-4CA4-9881-7807DE7E9AF5}"/>
                  </a:ext>
                </a:extLst>
              </p:cNvPr>
              <p:cNvSpPr txBox="1"/>
              <p:nvPr/>
            </p:nvSpPr>
            <p:spPr>
              <a:xfrm>
                <a:off x="8754973" y="2468476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12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BA0902-DE13-4736-BA0F-A324836DBEFF}"/>
                </a:ext>
              </a:extLst>
            </p:cNvPr>
            <p:cNvSpPr txBox="1"/>
            <p:nvPr/>
          </p:nvSpPr>
          <p:spPr>
            <a:xfrm rot="16200000">
              <a:off x="4537588" y="1184514"/>
              <a:ext cx="1424740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Inference +</a:t>
              </a:r>
            </a:p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distribution patterns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CB3B71D-52B4-8EE5-360D-497F175693C2}"/>
              </a:ext>
            </a:extLst>
          </p:cNvPr>
          <p:cNvGrpSpPr/>
          <p:nvPr/>
        </p:nvGrpSpPr>
        <p:grpSpPr>
          <a:xfrm>
            <a:off x="855644" y="2560571"/>
            <a:ext cx="2113420" cy="3494290"/>
            <a:chOff x="855644" y="2560571"/>
            <a:chExt cx="2113420" cy="3494290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1513D26-D32F-40C7-9D3D-17EE219A140A}"/>
                </a:ext>
              </a:extLst>
            </p:cNvPr>
            <p:cNvCxnSpPr>
              <a:cxnSpLocks/>
              <a:stCxn id="21" idx="2"/>
              <a:endCxn id="2" idx="0"/>
            </p:cNvCxnSpPr>
            <p:nvPr/>
          </p:nvCxnSpPr>
          <p:spPr>
            <a:xfrm flipH="1">
              <a:off x="1972819" y="2560571"/>
              <a:ext cx="996245" cy="17069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3F14540-1253-E88D-050E-91C5EE8F99E2}"/>
                </a:ext>
              </a:extLst>
            </p:cNvPr>
            <p:cNvGrpSpPr/>
            <p:nvPr/>
          </p:nvGrpSpPr>
          <p:grpSpPr>
            <a:xfrm>
              <a:off x="855644" y="4267531"/>
              <a:ext cx="2073117" cy="1787330"/>
              <a:chOff x="84935" y="3865299"/>
              <a:chExt cx="2539665" cy="2189563"/>
            </a:xfrm>
          </p:grpSpPr>
          <p:pic>
            <p:nvPicPr>
              <p:cNvPr id="37" name="Picture 37" descr="Shape&#10;&#10;Description automatically generated">
                <a:extLst>
                  <a:ext uri="{FF2B5EF4-FFF2-40B4-BE49-F238E27FC236}">
                    <a16:creationId xmlns:a16="http://schemas.microsoft.com/office/drawing/2014/main" id="{65E3E82C-E290-4A23-9849-44A708CAE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935" y="3991507"/>
                <a:ext cx="2532648" cy="2063355"/>
              </a:xfrm>
              <a:prstGeom prst="rect">
                <a:avLst/>
              </a:prstGeom>
            </p:spPr>
          </p:pic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0D618055-6EAE-41C0-B03C-63578AA90642}"/>
                  </a:ext>
                </a:extLst>
              </p:cNvPr>
              <p:cNvGrpSpPr/>
              <p:nvPr/>
            </p:nvGrpSpPr>
            <p:grpSpPr>
              <a:xfrm>
                <a:off x="267412" y="5708984"/>
                <a:ext cx="2297030" cy="246222"/>
                <a:chOff x="1460544" y="4565984"/>
                <a:chExt cx="2297030" cy="246222"/>
              </a:xfrm>
            </p:grpSpPr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F7A59886-3851-458E-9BE2-85D372DCABB3}"/>
                    </a:ext>
                  </a:extLst>
                </p:cNvPr>
                <p:cNvSpPr txBox="1"/>
                <p:nvPr/>
              </p:nvSpPr>
              <p:spPr>
                <a:xfrm>
                  <a:off x="3475834" y="4565985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5BFB65CC-CDFF-43D8-B4D3-3FA4CD20AD49}"/>
                    </a:ext>
                  </a:extLst>
                </p:cNvPr>
                <p:cNvSpPr txBox="1"/>
                <p:nvPr/>
              </p:nvSpPr>
              <p:spPr>
                <a:xfrm>
                  <a:off x="1460544" y="4565984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0</a:t>
                  </a:r>
                </a:p>
              </p:txBody>
            </p:sp>
          </p:grp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600959B-2FE2-45C6-8E0B-97A69D0B56B9}"/>
                  </a:ext>
                </a:extLst>
              </p:cNvPr>
              <p:cNvSpPr txBox="1"/>
              <p:nvPr/>
            </p:nvSpPr>
            <p:spPr>
              <a:xfrm>
                <a:off x="282453" y="3865299"/>
                <a:ext cx="2342147" cy="41474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NP[3s] not _ S</a:t>
                </a: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2DA7212-A41E-E6DC-8B19-A55094D0B888}"/>
                </a:ext>
              </a:extLst>
            </p:cNvPr>
            <p:cNvSpPr txBox="1"/>
            <p:nvPr/>
          </p:nvSpPr>
          <p:spPr>
            <a:xfrm rot="18167692">
              <a:off x="1766846" y="3268319"/>
              <a:ext cx="14336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Neg-raising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C2B1206B-4CCD-2CF3-234B-3949755D683F}"/>
              </a:ext>
            </a:extLst>
          </p:cNvPr>
          <p:cNvGrpSpPr/>
          <p:nvPr/>
        </p:nvGrpSpPr>
        <p:grpSpPr>
          <a:xfrm>
            <a:off x="2969064" y="2560571"/>
            <a:ext cx="2083608" cy="3494289"/>
            <a:chOff x="2969064" y="2560571"/>
            <a:chExt cx="2083608" cy="349428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027A68B-72D0-87E0-F25B-FDDAA80C2E61}"/>
                </a:ext>
              </a:extLst>
            </p:cNvPr>
            <p:cNvGrpSpPr/>
            <p:nvPr/>
          </p:nvGrpSpPr>
          <p:grpSpPr>
            <a:xfrm>
              <a:off x="3000684" y="4257644"/>
              <a:ext cx="2051988" cy="1797216"/>
              <a:chOff x="2399527" y="3836665"/>
              <a:chExt cx="2532648" cy="2218197"/>
            </a:xfrm>
          </p:grpSpPr>
          <p:pic>
            <p:nvPicPr>
              <p:cNvPr id="38" name="Picture 38" descr="Shape&#10;&#10;Description automatically generated">
                <a:extLst>
                  <a:ext uri="{FF2B5EF4-FFF2-40B4-BE49-F238E27FC236}">
                    <a16:creationId xmlns:a16="http://schemas.microsoft.com/office/drawing/2014/main" id="{6FF73C60-08F5-4124-B741-67767E451B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9527" y="3991507"/>
                <a:ext cx="2532648" cy="2063355"/>
              </a:xfrm>
              <a:prstGeom prst="rect">
                <a:avLst/>
              </a:prstGeom>
            </p:spPr>
          </p:pic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EAED00C0-8D13-41DA-846D-6CBF2D2A0B4B}"/>
                  </a:ext>
                </a:extLst>
              </p:cNvPr>
              <p:cNvGrpSpPr/>
              <p:nvPr/>
            </p:nvGrpSpPr>
            <p:grpSpPr>
              <a:xfrm>
                <a:off x="2582003" y="5708983"/>
                <a:ext cx="2297030" cy="246222"/>
                <a:chOff x="1218425" y="4565984"/>
                <a:chExt cx="2297030" cy="246222"/>
              </a:xfrm>
            </p:grpSpPr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BD6ED673-6BBF-4AE4-BC56-DFA1549A3513}"/>
                    </a:ext>
                  </a:extLst>
                </p:cNvPr>
                <p:cNvSpPr txBox="1"/>
                <p:nvPr/>
              </p:nvSpPr>
              <p:spPr>
                <a:xfrm>
                  <a:off x="3233715" y="4565985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AF11B57C-B9DF-433E-8C72-2D49251FC985}"/>
                    </a:ext>
                  </a:extLst>
                </p:cNvPr>
                <p:cNvSpPr txBox="1"/>
                <p:nvPr/>
              </p:nvSpPr>
              <p:spPr>
                <a:xfrm>
                  <a:off x="1218425" y="4565984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0</a:t>
                  </a:r>
                </a:p>
              </p:txBody>
            </p:sp>
          </p:grp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C691F1D6-EA05-460B-9625-A0FF62CCE3FF}"/>
                  </a:ext>
                </a:extLst>
              </p:cNvPr>
              <p:cNvSpPr txBox="1"/>
              <p:nvPr/>
            </p:nvSpPr>
            <p:spPr>
              <a:xfrm>
                <a:off x="2580000" y="3836665"/>
                <a:ext cx="2342147" cy="41785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NP_ S</a:t>
                </a:r>
              </a:p>
            </p:txBody>
          </p:sp>
        </p:grp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07A10BDB-C800-4CCC-84C2-0F52170ADD8C}"/>
                </a:ext>
              </a:extLst>
            </p:cNvPr>
            <p:cNvCxnSpPr>
              <a:cxnSpLocks/>
              <a:stCxn id="21" idx="2"/>
              <a:endCxn id="96" idx="0"/>
            </p:cNvCxnSpPr>
            <p:nvPr/>
          </p:nvCxnSpPr>
          <p:spPr>
            <a:xfrm>
              <a:off x="2969064" y="2560571"/>
              <a:ext cx="1126663" cy="169707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303084E-D718-8F00-D6CA-172BF00CC3D9}"/>
                </a:ext>
              </a:extLst>
            </p:cNvPr>
            <p:cNvSpPr txBox="1"/>
            <p:nvPr/>
          </p:nvSpPr>
          <p:spPr>
            <a:xfrm rot="3320764">
              <a:off x="3125992" y="3375039"/>
              <a:ext cx="94233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Belief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8A46B8E4-87C2-259E-1DE1-D39F12C3132E}"/>
              </a:ext>
            </a:extLst>
          </p:cNvPr>
          <p:cNvGrpSpPr/>
          <p:nvPr/>
        </p:nvGrpSpPr>
        <p:grpSpPr>
          <a:xfrm>
            <a:off x="2969064" y="2560571"/>
            <a:ext cx="4161611" cy="3494292"/>
            <a:chOff x="2969064" y="2560571"/>
            <a:chExt cx="4161611" cy="349429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F074B17-7CC8-A2CB-16FE-3598A4B481AF}"/>
                </a:ext>
              </a:extLst>
            </p:cNvPr>
            <p:cNvGrpSpPr/>
            <p:nvPr/>
          </p:nvGrpSpPr>
          <p:grpSpPr>
            <a:xfrm>
              <a:off x="5046441" y="4241409"/>
              <a:ext cx="2084234" cy="1813454"/>
              <a:chOff x="4653812" y="3820720"/>
              <a:chExt cx="2567738" cy="2234141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C77C00D2-37D0-75AF-386E-02AE2930ADC7}"/>
                  </a:ext>
                </a:extLst>
              </p:cNvPr>
              <p:cNvGrpSpPr/>
              <p:nvPr/>
            </p:nvGrpSpPr>
            <p:grpSpPr>
              <a:xfrm>
                <a:off x="4653812" y="3991508"/>
                <a:ext cx="2567738" cy="2063353"/>
                <a:chOff x="4653812" y="3991508"/>
                <a:chExt cx="2567738" cy="2063353"/>
              </a:xfrm>
            </p:grpSpPr>
            <p:pic>
              <p:nvPicPr>
                <p:cNvPr id="39" name="Picture 39" descr="Shape, rectangle&#10;&#10;Description automatically generated">
                  <a:extLst>
                    <a:ext uri="{FF2B5EF4-FFF2-40B4-BE49-F238E27FC236}">
                      <a16:creationId xmlns:a16="http://schemas.microsoft.com/office/drawing/2014/main" id="{58513A94-5AE2-4428-AC6C-EB848EA8E3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53812" y="3991508"/>
                  <a:ext cx="2567738" cy="2063353"/>
                </a:xfrm>
                <a:prstGeom prst="rect">
                  <a:avLst/>
                </a:prstGeom>
              </p:spPr>
            </p:pic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B1F9151D-5E21-4331-982F-E652AE93C60D}"/>
                    </a:ext>
                  </a:extLst>
                </p:cNvPr>
                <p:cNvGrpSpPr/>
                <p:nvPr/>
              </p:nvGrpSpPr>
              <p:grpSpPr>
                <a:xfrm>
                  <a:off x="4856342" y="5703970"/>
                  <a:ext cx="2297030" cy="246222"/>
                  <a:chOff x="941066" y="4565984"/>
                  <a:chExt cx="2297030" cy="246222"/>
                </a:xfrm>
              </p:grpSpPr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1DA1378A-3280-4E53-9218-3A97071E6954}"/>
                      </a:ext>
                    </a:extLst>
                  </p:cNvPr>
                  <p:cNvSpPr txBox="1"/>
                  <p:nvPr/>
                </p:nvSpPr>
                <p:spPr>
                  <a:xfrm>
                    <a:off x="2956356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B4C16BE5-D02C-48E2-9C79-B94CED2C7249}"/>
                      </a:ext>
                    </a:extLst>
                  </p:cNvPr>
                  <p:cNvSpPr txBox="1"/>
                  <p:nvPr/>
                </p:nvSpPr>
                <p:spPr>
                  <a:xfrm>
                    <a:off x="941066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</p:grp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410D2E6F-80C2-4D78-BA51-ADE7B9A65C93}"/>
                  </a:ext>
                </a:extLst>
              </p:cNvPr>
              <p:cNvSpPr txBox="1"/>
              <p:nvPr/>
            </p:nvSpPr>
            <p:spPr>
              <a:xfrm>
                <a:off x="4854337" y="3820720"/>
                <a:ext cx="2342147" cy="41709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301F3F05-D84E-4AD9-8F76-4F3FC241CB23}"/>
                </a:ext>
              </a:extLst>
            </p:cNvPr>
            <p:cNvCxnSpPr>
              <a:cxnSpLocks/>
              <a:stCxn id="21" idx="2"/>
              <a:endCxn id="97" idx="0"/>
            </p:cNvCxnSpPr>
            <p:nvPr/>
          </p:nvCxnSpPr>
          <p:spPr>
            <a:xfrm>
              <a:off x="2969064" y="2560571"/>
              <a:ext cx="3190704" cy="16808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F6CDC86-7F42-00C5-0035-0DFB3B4D35F4}"/>
                </a:ext>
              </a:extLst>
            </p:cNvPr>
            <p:cNvSpPr txBox="1"/>
            <p:nvPr/>
          </p:nvSpPr>
          <p:spPr>
            <a:xfrm rot="1747854">
              <a:off x="4529980" y="3460231"/>
              <a:ext cx="9288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Desire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5BDF865A-A753-BE80-3DAC-D2FA2AD9F7F8}"/>
              </a:ext>
            </a:extLst>
          </p:cNvPr>
          <p:cNvGrpSpPr/>
          <p:nvPr/>
        </p:nvGrpSpPr>
        <p:grpSpPr>
          <a:xfrm>
            <a:off x="2969064" y="2560571"/>
            <a:ext cx="6193009" cy="3483471"/>
            <a:chOff x="2969064" y="2560571"/>
            <a:chExt cx="6193009" cy="3483471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E68FEE6-217E-CCB8-5B7C-A34841BB7837}"/>
                </a:ext>
              </a:extLst>
            </p:cNvPr>
            <p:cNvGrpSpPr/>
            <p:nvPr/>
          </p:nvGrpSpPr>
          <p:grpSpPr>
            <a:xfrm>
              <a:off x="7077839" y="4230588"/>
              <a:ext cx="2084234" cy="1813454"/>
              <a:chOff x="4653812" y="3820720"/>
              <a:chExt cx="2567738" cy="2234141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C68AE64C-C871-AC1C-A2B7-D4D70F552321}"/>
                  </a:ext>
                </a:extLst>
              </p:cNvPr>
              <p:cNvGrpSpPr/>
              <p:nvPr/>
            </p:nvGrpSpPr>
            <p:grpSpPr>
              <a:xfrm>
                <a:off x="4653812" y="3991508"/>
                <a:ext cx="2567738" cy="2063353"/>
                <a:chOff x="4653812" y="3991508"/>
                <a:chExt cx="2567738" cy="2063353"/>
              </a:xfrm>
            </p:grpSpPr>
            <p:pic>
              <p:nvPicPr>
                <p:cNvPr id="68" name="Picture 39" descr="Shape, rectangle&#10;&#10;Description automatically generated">
                  <a:extLst>
                    <a:ext uri="{FF2B5EF4-FFF2-40B4-BE49-F238E27FC236}">
                      <a16:creationId xmlns:a16="http://schemas.microsoft.com/office/drawing/2014/main" id="{632A9EED-82F4-C354-9465-2B3D5B9383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53812" y="3991508"/>
                  <a:ext cx="2567738" cy="2063353"/>
                </a:xfrm>
                <a:prstGeom prst="rect">
                  <a:avLst/>
                </a:prstGeom>
              </p:spPr>
            </p:pic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C3A5BCAB-AE37-6B78-DAFB-88F93D1D0C3D}"/>
                    </a:ext>
                  </a:extLst>
                </p:cNvPr>
                <p:cNvGrpSpPr/>
                <p:nvPr/>
              </p:nvGrpSpPr>
              <p:grpSpPr>
                <a:xfrm>
                  <a:off x="4856342" y="5703970"/>
                  <a:ext cx="2297030" cy="246222"/>
                  <a:chOff x="941066" y="4565984"/>
                  <a:chExt cx="2297030" cy="246222"/>
                </a:xfrm>
              </p:grpSpPr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B31BA192-1C6B-010A-D53F-668CEA6F76FF}"/>
                      </a:ext>
                    </a:extLst>
                  </p:cNvPr>
                  <p:cNvSpPr txBox="1"/>
                  <p:nvPr/>
                </p:nvSpPr>
                <p:spPr>
                  <a:xfrm>
                    <a:off x="2956356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E15CFEB4-4484-BCC3-6598-856366B209DE}"/>
                      </a:ext>
                    </a:extLst>
                  </p:cNvPr>
                  <p:cNvSpPr txBox="1"/>
                  <p:nvPr/>
                </p:nvSpPr>
                <p:spPr>
                  <a:xfrm>
                    <a:off x="941066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</p:grp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E4979B5-7F45-F1AF-AD37-E5EA5294A5C6}"/>
                  </a:ext>
                </a:extLst>
              </p:cNvPr>
              <p:cNvSpPr txBox="1"/>
              <p:nvPr/>
            </p:nvSpPr>
            <p:spPr>
              <a:xfrm>
                <a:off x="4854337" y="3820720"/>
                <a:ext cx="2342147" cy="41709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290F0C95-6EF6-E90D-F6E5-9A87CC3BC4FF}"/>
                </a:ext>
              </a:extLst>
            </p:cNvPr>
            <p:cNvCxnSpPr>
              <a:cxnSpLocks/>
              <a:stCxn id="21" idx="2"/>
              <a:endCxn id="67" idx="0"/>
            </p:cNvCxnSpPr>
            <p:nvPr/>
          </p:nvCxnSpPr>
          <p:spPr>
            <a:xfrm>
              <a:off x="2969064" y="2560571"/>
              <a:ext cx="5222102" cy="167001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46BAD8B-50F3-FB0E-373B-A8F93FC18D3C}"/>
                </a:ext>
              </a:extLst>
            </p:cNvPr>
            <p:cNvSpPr txBox="1"/>
            <p:nvPr/>
          </p:nvSpPr>
          <p:spPr>
            <a:xfrm rot="1164253">
              <a:off x="5883568" y="3568442"/>
              <a:ext cx="13010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Intention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C8421AEC-50BE-FC56-FF92-3954F4077661}"/>
              </a:ext>
            </a:extLst>
          </p:cNvPr>
          <p:cNvGrpSpPr/>
          <p:nvPr/>
        </p:nvGrpSpPr>
        <p:grpSpPr>
          <a:xfrm>
            <a:off x="2969064" y="2560571"/>
            <a:ext cx="8219544" cy="3398508"/>
            <a:chOff x="2969064" y="2560571"/>
            <a:chExt cx="8219544" cy="339850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734001-2C19-40DC-B51C-CEA9516AD614}"/>
                </a:ext>
              </a:extLst>
            </p:cNvPr>
            <p:cNvGrpSpPr/>
            <p:nvPr/>
          </p:nvGrpSpPr>
          <p:grpSpPr>
            <a:xfrm>
              <a:off x="9292349" y="4267532"/>
              <a:ext cx="1896259" cy="1691547"/>
              <a:chOff x="9568963" y="3863886"/>
              <a:chExt cx="2346656" cy="2093322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DA6147A3-8ACF-4F9E-A422-F39E9B0E83E5}"/>
                  </a:ext>
                </a:extLst>
              </p:cNvPr>
              <p:cNvGrpSpPr/>
              <p:nvPr/>
            </p:nvGrpSpPr>
            <p:grpSpPr>
              <a:xfrm>
                <a:off x="9568963" y="4277726"/>
                <a:ext cx="2346157" cy="1672464"/>
                <a:chOff x="3096978" y="3139741"/>
                <a:chExt cx="2346157" cy="1672464"/>
              </a:xfrm>
            </p:grpSpPr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97525E89-6CA5-4824-B1BE-98EA2DBF72CF}"/>
                    </a:ext>
                  </a:extLst>
                </p:cNvPr>
                <p:cNvSpPr txBox="1"/>
                <p:nvPr/>
              </p:nvSpPr>
              <p:spPr>
                <a:xfrm>
                  <a:off x="3099482" y="4565984"/>
                  <a:ext cx="697832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no</a:t>
                  </a:r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E2E320B9-EB89-46ED-8A41-4322A664F73B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2A6846F2-8901-4D84-89ED-9558ADBFC926}"/>
                  </a:ext>
                </a:extLst>
              </p:cNvPr>
              <p:cNvSpPr txBox="1"/>
              <p:nvPr/>
            </p:nvSpPr>
            <p:spPr>
              <a:xfrm>
                <a:off x="10395630" y="570597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maybe</a:t>
                </a:r>
                <a:endParaRPr lang="en-US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325EEB41-5333-42F9-BD4B-6908FD9380FE}"/>
                  </a:ext>
                </a:extLst>
              </p:cNvPr>
              <p:cNvSpPr txBox="1"/>
              <p:nvPr/>
            </p:nvSpPr>
            <p:spPr>
              <a:xfrm>
                <a:off x="11217787" y="5710987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yes</a:t>
                </a:r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41E98060-C85F-44A2-95D6-B8075BCD4462}"/>
                  </a:ext>
                </a:extLst>
              </p:cNvPr>
              <p:cNvSpPr/>
              <p:nvPr/>
            </p:nvSpPr>
            <p:spPr>
              <a:xfrm>
                <a:off x="9861730" y="5528007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ECE52817-D5E6-410B-B045-784E8339B730}"/>
                  </a:ext>
                </a:extLst>
              </p:cNvPr>
              <p:cNvSpPr/>
              <p:nvPr/>
            </p:nvSpPr>
            <p:spPr>
              <a:xfrm>
                <a:off x="11506044" y="4575508"/>
                <a:ext cx="100263" cy="112294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FFC8208-8E9F-4C61-A3B3-25914461E195}"/>
                  </a:ext>
                </a:extLst>
              </p:cNvPr>
              <p:cNvSpPr/>
              <p:nvPr/>
            </p:nvSpPr>
            <p:spPr>
              <a:xfrm>
                <a:off x="10673860" y="5352545"/>
                <a:ext cx="100263" cy="34590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DA3A1AC1-BC70-479D-AD96-53E7E6E484CC}"/>
                  </a:ext>
                </a:extLst>
              </p:cNvPr>
              <p:cNvSpPr txBox="1"/>
              <p:nvPr/>
            </p:nvSpPr>
            <p:spPr>
              <a:xfrm>
                <a:off x="9571780" y="3863886"/>
                <a:ext cx="2342146" cy="41896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0BED1C6D-6D59-49ED-B9C3-0A959C5AAC2D}"/>
                </a:ext>
              </a:extLst>
            </p:cNvPr>
            <p:cNvCxnSpPr>
              <a:cxnSpLocks/>
              <a:stCxn id="21" idx="2"/>
              <a:endCxn id="111" idx="0"/>
            </p:cNvCxnSpPr>
            <p:nvPr/>
          </p:nvCxnSpPr>
          <p:spPr>
            <a:xfrm>
              <a:off x="2969064" y="2560571"/>
              <a:ext cx="7271869" cy="170696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3ACA0CB-1A2D-B799-1943-B993386664EC}"/>
                </a:ext>
              </a:extLst>
            </p:cNvPr>
            <p:cNvSpPr txBox="1"/>
            <p:nvPr/>
          </p:nvSpPr>
          <p:spPr>
            <a:xfrm rot="831951">
              <a:off x="7063211" y="3538844"/>
              <a:ext cx="18926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Veridicality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96E82139-BBCB-9124-881D-A31170999030}"/>
              </a:ext>
            </a:extLst>
          </p:cNvPr>
          <p:cNvGrpSpPr/>
          <p:nvPr/>
        </p:nvGrpSpPr>
        <p:grpSpPr>
          <a:xfrm>
            <a:off x="2969064" y="1821806"/>
            <a:ext cx="8155785" cy="1738804"/>
            <a:chOff x="2969064" y="1821806"/>
            <a:chExt cx="8155785" cy="1738804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69767A18-71F3-731F-46C8-A5A11C46952D}"/>
                </a:ext>
              </a:extLst>
            </p:cNvPr>
            <p:cNvGrpSpPr/>
            <p:nvPr/>
          </p:nvGrpSpPr>
          <p:grpSpPr>
            <a:xfrm>
              <a:off x="9047731" y="1821806"/>
              <a:ext cx="2077118" cy="1738804"/>
              <a:chOff x="9047731" y="1821806"/>
              <a:chExt cx="2077118" cy="1738804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A570956B-AAD5-A382-76A2-DDB48976C6C9}"/>
                  </a:ext>
                </a:extLst>
              </p:cNvPr>
              <p:cNvGrpSpPr/>
              <p:nvPr/>
            </p:nvGrpSpPr>
            <p:grpSpPr>
              <a:xfrm>
                <a:off x="9047731" y="1821806"/>
                <a:ext cx="2077118" cy="1738804"/>
                <a:chOff x="9377478" y="3863886"/>
                <a:chExt cx="2570473" cy="2151804"/>
              </a:xfrm>
            </p:grpSpPr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66A958DC-7A03-B9E7-2592-40BAAE259F1E}"/>
                    </a:ext>
                  </a:extLst>
                </p:cNvPr>
                <p:cNvGrpSpPr/>
                <p:nvPr/>
              </p:nvGrpSpPr>
              <p:grpSpPr>
                <a:xfrm>
                  <a:off x="9377478" y="4277726"/>
                  <a:ext cx="2537642" cy="1730946"/>
                  <a:chOff x="2905493" y="3139741"/>
                  <a:chExt cx="2537642" cy="1730946"/>
                </a:xfrm>
              </p:grpSpPr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980FBC4A-1A6D-14D7-E4D9-6FB47079C36C}"/>
                      </a:ext>
                    </a:extLst>
                  </p:cNvPr>
                  <p:cNvSpPr txBox="1"/>
                  <p:nvPr/>
                </p:nvSpPr>
                <p:spPr>
                  <a:xfrm>
                    <a:off x="2905493" y="4565984"/>
                    <a:ext cx="697832" cy="304703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 dirty="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AF4501B9-23C1-9E97-19F7-C39584D33587}"/>
                      </a:ext>
                    </a:extLst>
                  </p:cNvPr>
                  <p:cNvSpPr/>
                  <p:nvPr/>
                </p:nvSpPr>
                <p:spPr>
                  <a:xfrm>
                    <a:off x="3096978" y="3139741"/>
                    <a:ext cx="2346157" cy="142373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86F4B74C-691A-BD2D-71E5-D13DD719AE96}"/>
                    </a:ext>
                  </a:extLst>
                </p:cNvPr>
                <p:cNvSpPr txBox="1"/>
                <p:nvPr/>
              </p:nvSpPr>
              <p:spPr>
                <a:xfrm>
                  <a:off x="9700509" y="5705973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2</a:t>
                  </a:r>
                  <a:endParaRPr lang="en-US" dirty="0"/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300A6618-6081-D34E-9BE8-1BE2E7DDFDFB}"/>
                    </a:ext>
                  </a:extLst>
                </p:cNvPr>
                <p:cNvSpPr txBox="1"/>
                <p:nvPr/>
              </p:nvSpPr>
              <p:spPr>
                <a:xfrm>
                  <a:off x="11250119" y="5710987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7</a:t>
                  </a:r>
                  <a:endParaRPr lang="en-US" dirty="0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24A686CD-A92F-BACD-A320-E94C103F6861}"/>
                    </a:ext>
                  </a:extLst>
                </p:cNvPr>
                <p:cNvSpPr/>
                <p:nvPr/>
              </p:nvSpPr>
              <p:spPr>
                <a:xfrm>
                  <a:off x="9667740" y="5511842"/>
                  <a:ext cx="100263" cy="175461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1F7CFC12-B7DC-06F4-73DA-BC8342CE9BD7}"/>
                    </a:ext>
                  </a:extLst>
                </p:cNvPr>
                <p:cNvSpPr/>
                <p:nvPr/>
              </p:nvSpPr>
              <p:spPr>
                <a:xfrm>
                  <a:off x="11538373" y="4438883"/>
                  <a:ext cx="97717" cy="1243406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0E332152-6F08-115F-AD83-5F913C01C854}"/>
                    </a:ext>
                  </a:extLst>
                </p:cNvPr>
                <p:cNvSpPr/>
                <p:nvPr/>
              </p:nvSpPr>
              <p:spPr>
                <a:xfrm>
                  <a:off x="9978739" y="5453682"/>
                  <a:ext cx="108861" cy="228605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0A8DA3F0-FAF3-39F5-91CC-E8AB52C05A82}"/>
                    </a:ext>
                  </a:extLst>
                </p:cNvPr>
                <p:cNvSpPr txBox="1"/>
                <p:nvPr/>
              </p:nvSpPr>
              <p:spPr>
                <a:xfrm>
                  <a:off x="9571780" y="3863886"/>
                  <a:ext cx="2342146" cy="418967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atin typeface="Consolas" panose="020B0609020204030204" pitchFamily="49" charset="0"/>
                      <a:ea typeface="Verdana" charset="0"/>
                      <a:cs typeface="Consolas" panose="020B0609020204030204" pitchFamily="49" charset="0"/>
                    </a:rPr>
                    <a:t>NP _ S</a:t>
                  </a:r>
                </a:p>
              </p:txBody>
            </p:sp>
          </p:grp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AD61D9F-7BF9-94D4-179D-538AC438AEF2}"/>
                  </a:ext>
                </a:extLst>
              </p:cNvPr>
              <p:cNvSpPr txBox="1"/>
              <p:nvPr/>
            </p:nvSpPr>
            <p:spPr>
              <a:xfrm>
                <a:off x="9577335" y="3305532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3</a:t>
                </a:r>
                <a:endParaRPr lang="en-US" dirty="0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9DD7E13B-552B-6AD2-D5C4-5F83B25E45C4}"/>
                  </a:ext>
                </a:extLst>
              </p:cNvPr>
              <p:cNvSpPr/>
              <p:nvPr/>
            </p:nvSpPr>
            <p:spPr>
              <a:xfrm>
                <a:off x="9802164" y="2962770"/>
                <a:ext cx="87967" cy="33668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5236E4EA-EC6E-2AE7-4B8C-B816EFBFB2D9}"/>
                  </a:ext>
                </a:extLst>
              </p:cNvPr>
              <p:cNvSpPr txBox="1"/>
              <p:nvPr/>
            </p:nvSpPr>
            <p:spPr>
              <a:xfrm>
                <a:off x="9821266" y="3301324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4</a:t>
                </a:r>
                <a:endParaRPr lang="en-US" dirty="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E4D7EF4-0354-B82D-17E0-97CD488B1281}"/>
                  </a:ext>
                </a:extLst>
              </p:cNvPr>
              <p:cNvSpPr/>
              <p:nvPr/>
            </p:nvSpPr>
            <p:spPr>
              <a:xfrm>
                <a:off x="10046095" y="2805728"/>
                <a:ext cx="81019" cy="489519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951AA37C-A938-2AC8-81C4-3C7420F31E61}"/>
                  </a:ext>
                </a:extLst>
              </p:cNvPr>
              <p:cNvSpPr txBox="1"/>
              <p:nvPr/>
            </p:nvSpPr>
            <p:spPr>
              <a:xfrm>
                <a:off x="10065107" y="3296968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5</a:t>
                </a:r>
                <a:endParaRPr lang="en-US" dirty="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48E6A5C-AF50-C012-588E-B241A6994B6A}"/>
                  </a:ext>
                </a:extLst>
              </p:cNvPr>
              <p:cNvSpPr/>
              <p:nvPr/>
            </p:nvSpPr>
            <p:spPr>
              <a:xfrm>
                <a:off x="10289936" y="2661623"/>
                <a:ext cx="81019" cy="62926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4AE33543-CB03-4F92-FCDC-CD293997C2D0}"/>
                  </a:ext>
                </a:extLst>
              </p:cNvPr>
              <p:cNvSpPr txBox="1"/>
              <p:nvPr/>
            </p:nvSpPr>
            <p:spPr>
              <a:xfrm>
                <a:off x="10322011" y="3305675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6</a:t>
                </a:r>
                <a:endParaRPr lang="en-US" dirty="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BDFFA835-FFC0-429A-86E4-2F2734007533}"/>
                  </a:ext>
                </a:extLst>
              </p:cNvPr>
              <p:cNvSpPr/>
              <p:nvPr/>
            </p:nvSpPr>
            <p:spPr>
              <a:xfrm>
                <a:off x="10546840" y="2602391"/>
                <a:ext cx="81019" cy="69720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D9DA5E70-D907-95A8-DD29-845C820EC9CD}"/>
                </a:ext>
              </a:extLst>
            </p:cNvPr>
            <p:cNvCxnSpPr>
              <a:cxnSpLocks/>
              <a:stCxn id="21" idx="2"/>
              <a:endCxn id="101" idx="1"/>
            </p:cNvCxnSpPr>
            <p:nvPr/>
          </p:nvCxnSpPr>
          <p:spPr>
            <a:xfrm>
              <a:off x="2969064" y="2560571"/>
              <a:ext cx="6233400" cy="17088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058888C2-AAC4-D799-06B3-9F3274D026B3}"/>
                </a:ext>
              </a:extLst>
            </p:cNvPr>
            <p:cNvSpPr txBox="1"/>
            <p:nvPr/>
          </p:nvSpPr>
          <p:spPr>
            <a:xfrm>
              <a:off x="6170173" y="2492635"/>
              <a:ext cx="18926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Acceptability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361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520F1-076D-F565-862C-887265C35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0D04F8-952A-121F-55F4-FDD3ED6C9528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23E732D-CFD9-D81E-8187-60EBC02B02F6}"/>
              </a:ext>
            </a:extLst>
          </p:cNvPr>
          <p:cNvGrpSpPr/>
          <p:nvPr/>
        </p:nvGrpSpPr>
        <p:grpSpPr>
          <a:xfrm>
            <a:off x="1515287" y="920191"/>
            <a:ext cx="4196336" cy="1655417"/>
            <a:chOff x="1515287" y="920191"/>
            <a:chExt cx="4196336" cy="1655417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934BDA0C-BFA1-9A7E-D082-59A75FC24AD7}"/>
                </a:ext>
              </a:extLst>
            </p:cNvPr>
            <p:cNvCxnSpPr>
              <a:cxnSpLocks/>
              <a:stCxn id="4" idx="3"/>
              <a:endCxn id="5" idx="1"/>
            </p:cNvCxnSpPr>
            <p:nvPr/>
          </p:nvCxnSpPr>
          <p:spPr>
            <a:xfrm flipV="1">
              <a:off x="1515287" y="1632059"/>
              <a:ext cx="896315" cy="44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0DD9B34-EEAE-D958-5D9A-5F29F7B67612}"/>
                </a:ext>
              </a:extLst>
            </p:cNvPr>
            <p:cNvGrpSpPr/>
            <p:nvPr/>
          </p:nvGrpSpPr>
          <p:grpSpPr>
            <a:xfrm>
              <a:off x="2411602" y="920191"/>
              <a:ext cx="2347654" cy="1655417"/>
              <a:chOff x="6774281" y="1064294"/>
              <a:chExt cx="2347654" cy="165541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DFD2DE4-DE3C-F1E8-0071-8E5F82F5782E}"/>
                  </a:ext>
                </a:extLst>
              </p:cNvPr>
              <p:cNvSpPr/>
              <p:nvPr/>
            </p:nvSpPr>
            <p:spPr>
              <a:xfrm>
                <a:off x="6774281" y="1064294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A6ADA47-3E58-E4CC-FA16-F617613B9B59}"/>
                  </a:ext>
                </a:extLst>
              </p:cNvPr>
              <p:cNvSpPr/>
              <p:nvPr/>
            </p:nvSpPr>
            <p:spPr>
              <a:xfrm>
                <a:off x="6914648" y="2081964"/>
                <a:ext cx="100263" cy="406066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168313E-00AA-AFF6-73EB-C3BECB5FD33C}"/>
                  </a:ext>
                </a:extLst>
              </p:cNvPr>
              <p:cNvSpPr/>
              <p:nvPr/>
            </p:nvSpPr>
            <p:spPr>
              <a:xfrm>
                <a:off x="7095121" y="2287503"/>
                <a:ext cx="100263" cy="200526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C3E957D-30B4-5386-E223-0F92C5D2C761}"/>
                  </a:ext>
                </a:extLst>
              </p:cNvPr>
              <p:cNvSpPr/>
              <p:nvPr/>
            </p:nvSpPr>
            <p:spPr>
              <a:xfrm>
                <a:off x="7275594" y="1259806"/>
                <a:ext cx="100263" cy="122822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212408C-3CA0-B193-7235-B84AF54AB861}"/>
                  </a:ext>
                </a:extLst>
              </p:cNvPr>
              <p:cNvSpPr/>
              <p:nvPr/>
            </p:nvSpPr>
            <p:spPr>
              <a:xfrm>
                <a:off x="7456068" y="2137109"/>
                <a:ext cx="100263" cy="35092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CD3B591-FD0D-AB01-3972-A86EA4D04ABA}"/>
                  </a:ext>
                </a:extLst>
              </p:cNvPr>
              <p:cNvSpPr/>
              <p:nvPr/>
            </p:nvSpPr>
            <p:spPr>
              <a:xfrm>
                <a:off x="7636541" y="2006766"/>
                <a:ext cx="100263" cy="481263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E9CE917-FBF7-7D05-52AA-1327182B13B2}"/>
                  </a:ext>
                </a:extLst>
              </p:cNvPr>
              <p:cNvSpPr/>
              <p:nvPr/>
            </p:nvSpPr>
            <p:spPr>
              <a:xfrm>
                <a:off x="7817014" y="2342647"/>
                <a:ext cx="90237" cy="14538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5BF6BF9-5E78-3787-EA34-7A61508D4E7C}"/>
                  </a:ext>
                </a:extLst>
              </p:cNvPr>
              <p:cNvSpPr/>
              <p:nvPr/>
            </p:nvSpPr>
            <p:spPr>
              <a:xfrm>
                <a:off x="7982450" y="2312570"/>
                <a:ext cx="100263" cy="17546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D5000D1-991F-7F6B-E2E1-829B76D38877}"/>
                  </a:ext>
                </a:extLst>
              </p:cNvPr>
              <p:cNvSpPr/>
              <p:nvPr/>
            </p:nvSpPr>
            <p:spPr>
              <a:xfrm>
                <a:off x="8162923" y="1951621"/>
                <a:ext cx="100263" cy="53640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891AD04-392B-5258-60BD-1F7A77364F2A}"/>
                  </a:ext>
                </a:extLst>
              </p:cNvPr>
              <p:cNvSpPr/>
              <p:nvPr/>
            </p:nvSpPr>
            <p:spPr>
              <a:xfrm>
                <a:off x="8343396" y="2307554"/>
                <a:ext cx="100263" cy="18047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26D818E-1FA5-A665-C697-D91E5B9F4FFF}"/>
                  </a:ext>
                </a:extLst>
              </p:cNvPr>
              <p:cNvSpPr/>
              <p:nvPr/>
            </p:nvSpPr>
            <p:spPr>
              <a:xfrm>
                <a:off x="8523870" y="2132095"/>
                <a:ext cx="100263" cy="35593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9DB8CA2-F4C3-900D-E706-69C92E402FF3}"/>
                  </a:ext>
                </a:extLst>
              </p:cNvPr>
              <p:cNvSpPr/>
              <p:nvPr/>
            </p:nvSpPr>
            <p:spPr>
              <a:xfrm>
                <a:off x="8704343" y="1580647"/>
                <a:ext cx="100263" cy="90738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B7D7856-53CD-965E-3EB7-133374E970B4}"/>
                  </a:ext>
                </a:extLst>
              </p:cNvPr>
              <p:cNvSpPr/>
              <p:nvPr/>
            </p:nvSpPr>
            <p:spPr>
              <a:xfrm>
                <a:off x="8884816" y="2142119"/>
                <a:ext cx="100263" cy="34590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3A01DDD-AF1B-9073-2A01-28F6857066C4}"/>
                  </a:ext>
                </a:extLst>
              </p:cNvPr>
              <p:cNvSpPr txBox="1"/>
              <p:nvPr/>
            </p:nvSpPr>
            <p:spPr>
              <a:xfrm>
                <a:off x="6829926" y="2453440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8785AF0-5ED1-C710-41B5-C514E7FC7D2B}"/>
                  </a:ext>
                </a:extLst>
              </p:cNvPr>
              <p:cNvSpPr txBox="1"/>
              <p:nvPr/>
            </p:nvSpPr>
            <p:spPr>
              <a:xfrm>
                <a:off x="7005386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2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110AA1A-AA48-449E-5E13-6D98BE45AEB9}"/>
                  </a:ext>
                </a:extLst>
              </p:cNvPr>
              <p:cNvSpPr txBox="1"/>
              <p:nvPr/>
            </p:nvSpPr>
            <p:spPr>
              <a:xfrm>
                <a:off x="7190873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3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F19FE98-D4B9-8DC5-AB65-D321CC056D05}"/>
                  </a:ext>
                </a:extLst>
              </p:cNvPr>
              <p:cNvSpPr txBox="1"/>
              <p:nvPr/>
            </p:nvSpPr>
            <p:spPr>
              <a:xfrm>
                <a:off x="7366333" y="2463466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4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49960BF-452B-840C-97B3-EB8C676FBFDE}"/>
                  </a:ext>
                </a:extLst>
              </p:cNvPr>
              <p:cNvSpPr txBox="1"/>
              <p:nvPr/>
            </p:nvSpPr>
            <p:spPr>
              <a:xfrm>
                <a:off x="7541793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5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CC484B9-B03B-14F8-7909-33433F9289F6}"/>
                  </a:ext>
                </a:extLst>
              </p:cNvPr>
              <p:cNvSpPr txBox="1"/>
              <p:nvPr/>
            </p:nvSpPr>
            <p:spPr>
              <a:xfrm>
                <a:off x="7727279" y="246346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6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945E966-E61F-1A67-6B1D-A42797CDCA98}"/>
                  </a:ext>
                </a:extLst>
              </p:cNvPr>
              <p:cNvSpPr txBox="1"/>
              <p:nvPr/>
            </p:nvSpPr>
            <p:spPr>
              <a:xfrm>
                <a:off x="7892713" y="2468478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7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32EAFBE-C3B2-A74B-944B-84CAC2B4CBA3}"/>
                  </a:ext>
                </a:extLst>
              </p:cNvPr>
              <p:cNvSpPr txBox="1"/>
              <p:nvPr/>
            </p:nvSpPr>
            <p:spPr>
              <a:xfrm>
                <a:off x="8068173" y="2468478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8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E9CDF8C-ADF3-4222-960C-6F9FAD2ADD44}"/>
                  </a:ext>
                </a:extLst>
              </p:cNvPr>
              <p:cNvSpPr txBox="1"/>
              <p:nvPr/>
            </p:nvSpPr>
            <p:spPr>
              <a:xfrm>
                <a:off x="8253659" y="2473490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9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30AA0D6-4F63-935E-CD8A-9198F4578195}"/>
                  </a:ext>
                </a:extLst>
              </p:cNvPr>
              <p:cNvSpPr txBox="1"/>
              <p:nvPr/>
            </p:nvSpPr>
            <p:spPr>
              <a:xfrm>
                <a:off x="8384001" y="2458450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10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020AE50-2FC8-284B-4590-158FE396A06C}"/>
                  </a:ext>
                </a:extLst>
              </p:cNvPr>
              <p:cNvSpPr txBox="1"/>
              <p:nvPr/>
            </p:nvSpPr>
            <p:spPr>
              <a:xfrm>
                <a:off x="8579513" y="2463463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11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5317E21-7298-5738-2BEF-04350B5C569B}"/>
                  </a:ext>
                </a:extLst>
              </p:cNvPr>
              <p:cNvSpPr txBox="1"/>
              <p:nvPr/>
            </p:nvSpPr>
            <p:spPr>
              <a:xfrm>
                <a:off x="8754973" y="2468476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12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44FFC7-1F3D-C6B8-136A-F8134E6B7291}"/>
                </a:ext>
              </a:extLst>
            </p:cNvPr>
            <p:cNvSpPr txBox="1"/>
            <p:nvPr/>
          </p:nvSpPr>
          <p:spPr>
            <a:xfrm rot="16200000">
              <a:off x="4537588" y="1184514"/>
              <a:ext cx="1424740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Inference +</a:t>
              </a:r>
            </a:p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distribution patterns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F20FC761-FDDC-1035-ED7A-1481F81E9CE2}"/>
              </a:ext>
            </a:extLst>
          </p:cNvPr>
          <p:cNvGrpSpPr/>
          <p:nvPr/>
        </p:nvGrpSpPr>
        <p:grpSpPr>
          <a:xfrm>
            <a:off x="855644" y="2560571"/>
            <a:ext cx="2113420" cy="3494290"/>
            <a:chOff x="855644" y="2560571"/>
            <a:chExt cx="2113420" cy="3494290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D4777C2-64BC-69DB-3DEB-7C48B62D75D2}"/>
                </a:ext>
              </a:extLst>
            </p:cNvPr>
            <p:cNvCxnSpPr>
              <a:cxnSpLocks/>
              <a:stCxn id="21" idx="2"/>
              <a:endCxn id="2" idx="0"/>
            </p:cNvCxnSpPr>
            <p:nvPr/>
          </p:nvCxnSpPr>
          <p:spPr>
            <a:xfrm flipH="1">
              <a:off x="1972819" y="2560571"/>
              <a:ext cx="996245" cy="17069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2BAF9DB-9795-F254-C079-F576F99CC5AD}"/>
                </a:ext>
              </a:extLst>
            </p:cNvPr>
            <p:cNvGrpSpPr/>
            <p:nvPr/>
          </p:nvGrpSpPr>
          <p:grpSpPr>
            <a:xfrm>
              <a:off x="855644" y="4267531"/>
              <a:ext cx="2073117" cy="1787330"/>
              <a:chOff x="84935" y="3865299"/>
              <a:chExt cx="2539665" cy="2189563"/>
            </a:xfrm>
          </p:grpSpPr>
          <p:pic>
            <p:nvPicPr>
              <p:cNvPr id="37" name="Picture 37" descr="Shape&#10;&#10;Description automatically generated">
                <a:extLst>
                  <a:ext uri="{FF2B5EF4-FFF2-40B4-BE49-F238E27FC236}">
                    <a16:creationId xmlns:a16="http://schemas.microsoft.com/office/drawing/2014/main" id="{941FD158-0305-F1EC-17AF-0636039540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935" y="3991507"/>
                <a:ext cx="2532648" cy="2063355"/>
              </a:xfrm>
              <a:prstGeom prst="rect">
                <a:avLst/>
              </a:prstGeom>
            </p:spPr>
          </p:pic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B5CFF797-4E41-FE47-1C71-1E841ECE1D6B}"/>
                  </a:ext>
                </a:extLst>
              </p:cNvPr>
              <p:cNvGrpSpPr/>
              <p:nvPr/>
            </p:nvGrpSpPr>
            <p:grpSpPr>
              <a:xfrm>
                <a:off x="267412" y="5708984"/>
                <a:ext cx="2297030" cy="246222"/>
                <a:chOff x="1460544" y="4565984"/>
                <a:chExt cx="2297030" cy="246222"/>
              </a:xfrm>
            </p:grpSpPr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0FDF3E15-EF98-CA14-E8B7-0D7FBAE6224D}"/>
                    </a:ext>
                  </a:extLst>
                </p:cNvPr>
                <p:cNvSpPr txBox="1"/>
                <p:nvPr/>
              </p:nvSpPr>
              <p:spPr>
                <a:xfrm>
                  <a:off x="3475834" y="4565985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FEC442A2-2B69-F4D2-8E62-734C7F86B7F6}"/>
                    </a:ext>
                  </a:extLst>
                </p:cNvPr>
                <p:cNvSpPr txBox="1"/>
                <p:nvPr/>
              </p:nvSpPr>
              <p:spPr>
                <a:xfrm>
                  <a:off x="1460544" y="4565984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0</a:t>
                  </a:r>
                </a:p>
              </p:txBody>
            </p:sp>
          </p:grp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C72FD8-8BE1-EE92-FC27-8B88119A3EDB}"/>
                  </a:ext>
                </a:extLst>
              </p:cNvPr>
              <p:cNvSpPr txBox="1"/>
              <p:nvPr/>
            </p:nvSpPr>
            <p:spPr>
              <a:xfrm>
                <a:off x="282453" y="3865299"/>
                <a:ext cx="2342147" cy="41474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NP[3s] not _ S</a:t>
                </a: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8CABCAC-4274-E66E-3E3A-364B19E365ED}"/>
                </a:ext>
              </a:extLst>
            </p:cNvPr>
            <p:cNvSpPr txBox="1"/>
            <p:nvPr/>
          </p:nvSpPr>
          <p:spPr>
            <a:xfrm rot="18167692">
              <a:off x="1766846" y="3268319"/>
              <a:ext cx="14336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Neg-raising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3719B78-BBFD-F342-1D02-DD1F2D60FC53}"/>
              </a:ext>
            </a:extLst>
          </p:cNvPr>
          <p:cNvGrpSpPr/>
          <p:nvPr/>
        </p:nvGrpSpPr>
        <p:grpSpPr>
          <a:xfrm>
            <a:off x="2969064" y="2560571"/>
            <a:ext cx="2083608" cy="3494289"/>
            <a:chOff x="2969064" y="2560571"/>
            <a:chExt cx="2083608" cy="349428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C977D6-113F-700F-0A72-C3831E485141}"/>
                </a:ext>
              </a:extLst>
            </p:cNvPr>
            <p:cNvGrpSpPr/>
            <p:nvPr/>
          </p:nvGrpSpPr>
          <p:grpSpPr>
            <a:xfrm>
              <a:off x="3000684" y="4257644"/>
              <a:ext cx="2051988" cy="1797216"/>
              <a:chOff x="2399527" y="3836665"/>
              <a:chExt cx="2532648" cy="2218197"/>
            </a:xfrm>
          </p:grpSpPr>
          <p:pic>
            <p:nvPicPr>
              <p:cNvPr id="38" name="Picture 38" descr="Shape&#10;&#10;Description automatically generated">
                <a:extLst>
                  <a:ext uri="{FF2B5EF4-FFF2-40B4-BE49-F238E27FC236}">
                    <a16:creationId xmlns:a16="http://schemas.microsoft.com/office/drawing/2014/main" id="{67E42893-DFCC-942E-4089-8360C2575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9527" y="3991507"/>
                <a:ext cx="2532648" cy="2063355"/>
              </a:xfrm>
              <a:prstGeom prst="rect">
                <a:avLst/>
              </a:prstGeom>
            </p:spPr>
          </p:pic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DF3DF19D-EC62-0D45-56B6-5EEF3768C02E}"/>
                  </a:ext>
                </a:extLst>
              </p:cNvPr>
              <p:cNvGrpSpPr/>
              <p:nvPr/>
            </p:nvGrpSpPr>
            <p:grpSpPr>
              <a:xfrm>
                <a:off x="2582003" y="5708983"/>
                <a:ext cx="2297030" cy="246222"/>
                <a:chOff x="1218425" y="4565984"/>
                <a:chExt cx="2297030" cy="246222"/>
              </a:xfrm>
            </p:grpSpPr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0DBA321F-66BC-AE8C-CBA1-B0609AA09558}"/>
                    </a:ext>
                  </a:extLst>
                </p:cNvPr>
                <p:cNvSpPr txBox="1"/>
                <p:nvPr/>
              </p:nvSpPr>
              <p:spPr>
                <a:xfrm>
                  <a:off x="3233715" y="4565985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FEACFB84-FDB3-F179-7191-A25EB36517B9}"/>
                    </a:ext>
                  </a:extLst>
                </p:cNvPr>
                <p:cNvSpPr txBox="1"/>
                <p:nvPr/>
              </p:nvSpPr>
              <p:spPr>
                <a:xfrm>
                  <a:off x="1218425" y="4565984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0</a:t>
                  </a:r>
                </a:p>
              </p:txBody>
            </p:sp>
          </p:grp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E89FDAF6-8FC4-0F40-889C-9585FABA0FB5}"/>
                  </a:ext>
                </a:extLst>
              </p:cNvPr>
              <p:cNvSpPr txBox="1"/>
              <p:nvPr/>
            </p:nvSpPr>
            <p:spPr>
              <a:xfrm>
                <a:off x="2580000" y="3836665"/>
                <a:ext cx="2342147" cy="41785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NP_ S</a:t>
                </a:r>
              </a:p>
            </p:txBody>
          </p:sp>
        </p:grp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D10AA4E3-2369-A5CD-EC2D-7EF0427AEABC}"/>
                </a:ext>
              </a:extLst>
            </p:cNvPr>
            <p:cNvCxnSpPr>
              <a:cxnSpLocks/>
              <a:stCxn id="21" idx="2"/>
              <a:endCxn id="96" idx="0"/>
            </p:cNvCxnSpPr>
            <p:nvPr/>
          </p:nvCxnSpPr>
          <p:spPr>
            <a:xfrm>
              <a:off x="2969064" y="2560571"/>
              <a:ext cx="1126663" cy="169707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5C7F303-75AD-EABE-0F8C-6B377AB57CFD}"/>
                </a:ext>
              </a:extLst>
            </p:cNvPr>
            <p:cNvSpPr txBox="1"/>
            <p:nvPr/>
          </p:nvSpPr>
          <p:spPr>
            <a:xfrm rot="3320764">
              <a:off x="3125992" y="3375039"/>
              <a:ext cx="94233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Belief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509A20D-2479-6262-0C6C-98F8B4E6B365}"/>
              </a:ext>
            </a:extLst>
          </p:cNvPr>
          <p:cNvGrpSpPr/>
          <p:nvPr/>
        </p:nvGrpSpPr>
        <p:grpSpPr>
          <a:xfrm>
            <a:off x="2969064" y="2560571"/>
            <a:ext cx="4161611" cy="3494292"/>
            <a:chOff x="2969064" y="2560571"/>
            <a:chExt cx="4161611" cy="349429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49B2FEB-A314-6C83-7C1F-030ADA819ECE}"/>
                </a:ext>
              </a:extLst>
            </p:cNvPr>
            <p:cNvGrpSpPr/>
            <p:nvPr/>
          </p:nvGrpSpPr>
          <p:grpSpPr>
            <a:xfrm>
              <a:off x="5046441" y="4241409"/>
              <a:ext cx="2084234" cy="1813454"/>
              <a:chOff x="4653812" y="3820720"/>
              <a:chExt cx="2567738" cy="2234141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54C0A919-BFAE-6123-BE9E-20489118CBCE}"/>
                  </a:ext>
                </a:extLst>
              </p:cNvPr>
              <p:cNvGrpSpPr/>
              <p:nvPr/>
            </p:nvGrpSpPr>
            <p:grpSpPr>
              <a:xfrm>
                <a:off x="4653812" y="3991508"/>
                <a:ext cx="2567738" cy="2063353"/>
                <a:chOff x="4653812" y="3991508"/>
                <a:chExt cx="2567738" cy="2063353"/>
              </a:xfrm>
            </p:grpSpPr>
            <p:pic>
              <p:nvPicPr>
                <p:cNvPr id="39" name="Picture 39" descr="Shape, rectangle&#10;&#10;Description automatically generated">
                  <a:extLst>
                    <a:ext uri="{FF2B5EF4-FFF2-40B4-BE49-F238E27FC236}">
                      <a16:creationId xmlns:a16="http://schemas.microsoft.com/office/drawing/2014/main" id="{CFDFBCC7-862B-FC67-AC13-EDFC723D89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53812" y="3991508"/>
                  <a:ext cx="2567738" cy="2063353"/>
                </a:xfrm>
                <a:prstGeom prst="rect">
                  <a:avLst/>
                </a:prstGeom>
              </p:spPr>
            </p:pic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FE41B59F-BD1D-8985-C43B-8F2B3F955071}"/>
                    </a:ext>
                  </a:extLst>
                </p:cNvPr>
                <p:cNvGrpSpPr/>
                <p:nvPr/>
              </p:nvGrpSpPr>
              <p:grpSpPr>
                <a:xfrm>
                  <a:off x="4856342" y="5703970"/>
                  <a:ext cx="2297030" cy="246222"/>
                  <a:chOff x="941066" y="4565984"/>
                  <a:chExt cx="2297030" cy="246222"/>
                </a:xfrm>
              </p:grpSpPr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EBE6CA21-E080-96B2-BB80-D6819B52A802}"/>
                      </a:ext>
                    </a:extLst>
                  </p:cNvPr>
                  <p:cNvSpPr txBox="1"/>
                  <p:nvPr/>
                </p:nvSpPr>
                <p:spPr>
                  <a:xfrm>
                    <a:off x="2956356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5242CAFE-D352-04D4-BDFE-67D8ED149004}"/>
                      </a:ext>
                    </a:extLst>
                  </p:cNvPr>
                  <p:cNvSpPr txBox="1"/>
                  <p:nvPr/>
                </p:nvSpPr>
                <p:spPr>
                  <a:xfrm>
                    <a:off x="941066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</p:grp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B218F32A-D87D-CED8-DF5C-BBC850CB538A}"/>
                  </a:ext>
                </a:extLst>
              </p:cNvPr>
              <p:cNvSpPr txBox="1"/>
              <p:nvPr/>
            </p:nvSpPr>
            <p:spPr>
              <a:xfrm>
                <a:off x="4854337" y="3820720"/>
                <a:ext cx="2342147" cy="41709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BA48FF5A-A250-40B4-1EEA-74720404F8D1}"/>
                </a:ext>
              </a:extLst>
            </p:cNvPr>
            <p:cNvCxnSpPr>
              <a:cxnSpLocks/>
              <a:stCxn id="21" idx="2"/>
              <a:endCxn id="97" idx="0"/>
            </p:cNvCxnSpPr>
            <p:nvPr/>
          </p:nvCxnSpPr>
          <p:spPr>
            <a:xfrm>
              <a:off x="2969064" y="2560571"/>
              <a:ext cx="3190704" cy="16808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1AC52A1-625D-1EF6-0EEE-1F9E55B38F10}"/>
                </a:ext>
              </a:extLst>
            </p:cNvPr>
            <p:cNvSpPr txBox="1"/>
            <p:nvPr/>
          </p:nvSpPr>
          <p:spPr>
            <a:xfrm rot="1747854">
              <a:off x="4529980" y="3460231"/>
              <a:ext cx="9288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Desire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1DEEA38F-576B-FC4D-02CB-A82CF1BEB48E}"/>
              </a:ext>
            </a:extLst>
          </p:cNvPr>
          <p:cNvGrpSpPr/>
          <p:nvPr/>
        </p:nvGrpSpPr>
        <p:grpSpPr>
          <a:xfrm>
            <a:off x="2969064" y="2560571"/>
            <a:ext cx="6193009" cy="3483471"/>
            <a:chOff x="2969064" y="2560571"/>
            <a:chExt cx="6193009" cy="3483471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EECCA8D-BB57-50CD-7AF3-4E5852ECCA60}"/>
                </a:ext>
              </a:extLst>
            </p:cNvPr>
            <p:cNvGrpSpPr/>
            <p:nvPr/>
          </p:nvGrpSpPr>
          <p:grpSpPr>
            <a:xfrm>
              <a:off x="7077839" y="4230588"/>
              <a:ext cx="2084234" cy="1813454"/>
              <a:chOff x="4653812" y="3820720"/>
              <a:chExt cx="2567738" cy="2234141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EB6CC19B-634A-786B-B43D-1F611C6C8DF6}"/>
                  </a:ext>
                </a:extLst>
              </p:cNvPr>
              <p:cNvGrpSpPr/>
              <p:nvPr/>
            </p:nvGrpSpPr>
            <p:grpSpPr>
              <a:xfrm>
                <a:off x="4653812" y="3991508"/>
                <a:ext cx="2567738" cy="2063353"/>
                <a:chOff x="4653812" y="3991508"/>
                <a:chExt cx="2567738" cy="2063353"/>
              </a:xfrm>
            </p:grpSpPr>
            <p:pic>
              <p:nvPicPr>
                <p:cNvPr id="68" name="Picture 39" descr="Shape, rectangle&#10;&#10;Description automatically generated">
                  <a:extLst>
                    <a:ext uri="{FF2B5EF4-FFF2-40B4-BE49-F238E27FC236}">
                      <a16:creationId xmlns:a16="http://schemas.microsoft.com/office/drawing/2014/main" id="{669D1A4B-CCEE-1509-1569-11EFFEC10C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53812" y="3991508"/>
                  <a:ext cx="2567738" cy="2063353"/>
                </a:xfrm>
                <a:prstGeom prst="rect">
                  <a:avLst/>
                </a:prstGeom>
              </p:spPr>
            </p:pic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C8959BC5-0122-B7C5-A776-458677627E05}"/>
                    </a:ext>
                  </a:extLst>
                </p:cNvPr>
                <p:cNvGrpSpPr/>
                <p:nvPr/>
              </p:nvGrpSpPr>
              <p:grpSpPr>
                <a:xfrm>
                  <a:off x="4856342" y="5703970"/>
                  <a:ext cx="2297030" cy="246222"/>
                  <a:chOff x="941066" y="4565984"/>
                  <a:chExt cx="2297030" cy="246222"/>
                </a:xfrm>
              </p:grpSpPr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7365650E-0E21-0C28-46C4-24769E58E5CF}"/>
                      </a:ext>
                    </a:extLst>
                  </p:cNvPr>
                  <p:cNvSpPr txBox="1"/>
                  <p:nvPr/>
                </p:nvSpPr>
                <p:spPr>
                  <a:xfrm>
                    <a:off x="2956356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C2B26D8E-18DE-749E-42AB-D81636362BB3}"/>
                      </a:ext>
                    </a:extLst>
                  </p:cNvPr>
                  <p:cNvSpPr txBox="1"/>
                  <p:nvPr/>
                </p:nvSpPr>
                <p:spPr>
                  <a:xfrm>
                    <a:off x="941066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</p:grp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B8AD1BB-5577-AA6D-2AD7-F5A6DB1FCB88}"/>
                  </a:ext>
                </a:extLst>
              </p:cNvPr>
              <p:cNvSpPr txBox="1"/>
              <p:nvPr/>
            </p:nvSpPr>
            <p:spPr>
              <a:xfrm>
                <a:off x="4854337" y="3820720"/>
                <a:ext cx="2342147" cy="41709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6A99B62-0A01-0641-DF5D-BE958AAE3863}"/>
                </a:ext>
              </a:extLst>
            </p:cNvPr>
            <p:cNvCxnSpPr>
              <a:cxnSpLocks/>
              <a:stCxn id="21" idx="2"/>
              <a:endCxn id="67" idx="0"/>
            </p:cNvCxnSpPr>
            <p:nvPr/>
          </p:nvCxnSpPr>
          <p:spPr>
            <a:xfrm>
              <a:off x="2969064" y="2560571"/>
              <a:ext cx="5222102" cy="167001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BE7FD02-3163-765A-4853-B618944FA10D}"/>
                </a:ext>
              </a:extLst>
            </p:cNvPr>
            <p:cNvSpPr txBox="1"/>
            <p:nvPr/>
          </p:nvSpPr>
          <p:spPr>
            <a:xfrm rot="1164253">
              <a:off x="5883568" y="3568442"/>
              <a:ext cx="13010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Intention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1FFD72E2-35BC-3F3A-287E-1FF2A6EDCCF0}"/>
              </a:ext>
            </a:extLst>
          </p:cNvPr>
          <p:cNvGrpSpPr/>
          <p:nvPr/>
        </p:nvGrpSpPr>
        <p:grpSpPr>
          <a:xfrm>
            <a:off x="2969064" y="2560571"/>
            <a:ext cx="8219544" cy="3398508"/>
            <a:chOff x="2969064" y="2560571"/>
            <a:chExt cx="8219544" cy="339850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1DDCA54-ECA8-2B4D-6EF4-77ECF13254C3}"/>
                </a:ext>
              </a:extLst>
            </p:cNvPr>
            <p:cNvGrpSpPr/>
            <p:nvPr/>
          </p:nvGrpSpPr>
          <p:grpSpPr>
            <a:xfrm>
              <a:off x="9292349" y="4267532"/>
              <a:ext cx="1896259" cy="1691547"/>
              <a:chOff x="9568963" y="3863886"/>
              <a:chExt cx="2346656" cy="2093322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6116F3A8-9481-3759-24CF-5E632B0F931F}"/>
                  </a:ext>
                </a:extLst>
              </p:cNvPr>
              <p:cNvGrpSpPr/>
              <p:nvPr/>
            </p:nvGrpSpPr>
            <p:grpSpPr>
              <a:xfrm>
                <a:off x="9568963" y="4277726"/>
                <a:ext cx="2346157" cy="1672464"/>
                <a:chOff x="3096978" y="3139741"/>
                <a:chExt cx="2346157" cy="1672464"/>
              </a:xfrm>
            </p:grpSpPr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371730DF-123F-4038-A1AA-7D17E580A889}"/>
                    </a:ext>
                  </a:extLst>
                </p:cNvPr>
                <p:cNvSpPr txBox="1"/>
                <p:nvPr/>
              </p:nvSpPr>
              <p:spPr>
                <a:xfrm>
                  <a:off x="3099482" y="4565984"/>
                  <a:ext cx="697832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no</a:t>
                  </a:r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57A64B66-3FCA-E0C4-4722-0194F609E04C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E6A5724F-CA67-27B9-AB2A-D8349558E10C}"/>
                  </a:ext>
                </a:extLst>
              </p:cNvPr>
              <p:cNvSpPr txBox="1"/>
              <p:nvPr/>
            </p:nvSpPr>
            <p:spPr>
              <a:xfrm>
                <a:off x="10395630" y="570597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maybe</a:t>
                </a:r>
                <a:endParaRPr lang="en-US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8A2CC98A-7358-0A90-EBC4-1B75A94CE9FB}"/>
                  </a:ext>
                </a:extLst>
              </p:cNvPr>
              <p:cNvSpPr txBox="1"/>
              <p:nvPr/>
            </p:nvSpPr>
            <p:spPr>
              <a:xfrm>
                <a:off x="11217787" y="5710987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yes</a:t>
                </a:r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2B5A8926-3DED-4483-C94B-BB783CD506CC}"/>
                  </a:ext>
                </a:extLst>
              </p:cNvPr>
              <p:cNvSpPr/>
              <p:nvPr/>
            </p:nvSpPr>
            <p:spPr>
              <a:xfrm>
                <a:off x="9861730" y="5528007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11DE9CDD-4531-7063-CCF0-A35E7AAD2F3A}"/>
                  </a:ext>
                </a:extLst>
              </p:cNvPr>
              <p:cNvSpPr/>
              <p:nvPr/>
            </p:nvSpPr>
            <p:spPr>
              <a:xfrm>
                <a:off x="11506044" y="4575508"/>
                <a:ext cx="100263" cy="112294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B18CCBE0-1DDA-1D20-4DFC-D929F3A62F2E}"/>
                  </a:ext>
                </a:extLst>
              </p:cNvPr>
              <p:cNvSpPr/>
              <p:nvPr/>
            </p:nvSpPr>
            <p:spPr>
              <a:xfrm>
                <a:off x="10673860" y="5352545"/>
                <a:ext cx="100263" cy="34590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FC8D359B-B573-F635-364D-DFD61D831465}"/>
                  </a:ext>
                </a:extLst>
              </p:cNvPr>
              <p:cNvSpPr txBox="1"/>
              <p:nvPr/>
            </p:nvSpPr>
            <p:spPr>
              <a:xfrm>
                <a:off x="9571780" y="3863886"/>
                <a:ext cx="2342146" cy="41896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F2043FA2-975D-1946-CDFA-26E01C07C5CD}"/>
                </a:ext>
              </a:extLst>
            </p:cNvPr>
            <p:cNvCxnSpPr>
              <a:cxnSpLocks/>
              <a:stCxn id="21" idx="2"/>
              <a:endCxn id="111" idx="0"/>
            </p:cNvCxnSpPr>
            <p:nvPr/>
          </p:nvCxnSpPr>
          <p:spPr>
            <a:xfrm>
              <a:off x="2969064" y="2560571"/>
              <a:ext cx="7271869" cy="170696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AC80A98-B2D6-538D-3573-11C74781A699}"/>
                </a:ext>
              </a:extLst>
            </p:cNvPr>
            <p:cNvSpPr txBox="1"/>
            <p:nvPr/>
          </p:nvSpPr>
          <p:spPr>
            <a:xfrm rot="831951">
              <a:off x="7063211" y="3538844"/>
              <a:ext cx="18926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Veridicality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652DFA1-D15F-5AE2-7953-1003CB5D9676}"/>
              </a:ext>
            </a:extLst>
          </p:cNvPr>
          <p:cNvGrpSpPr/>
          <p:nvPr/>
        </p:nvGrpSpPr>
        <p:grpSpPr>
          <a:xfrm>
            <a:off x="2969064" y="1821806"/>
            <a:ext cx="8155785" cy="1738804"/>
            <a:chOff x="2969064" y="1821806"/>
            <a:chExt cx="8155785" cy="1738804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439CBF81-EB83-5CF2-8D5A-47074BF81B9C}"/>
                </a:ext>
              </a:extLst>
            </p:cNvPr>
            <p:cNvGrpSpPr/>
            <p:nvPr/>
          </p:nvGrpSpPr>
          <p:grpSpPr>
            <a:xfrm>
              <a:off x="9047731" y="1821806"/>
              <a:ext cx="2077118" cy="1738804"/>
              <a:chOff x="9047731" y="1821806"/>
              <a:chExt cx="2077118" cy="1738804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3EE38B1C-ED40-2A53-2B91-8FBD690523E0}"/>
                  </a:ext>
                </a:extLst>
              </p:cNvPr>
              <p:cNvGrpSpPr/>
              <p:nvPr/>
            </p:nvGrpSpPr>
            <p:grpSpPr>
              <a:xfrm>
                <a:off x="9047731" y="1821806"/>
                <a:ext cx="2077118" cy="1738804"/>
                <a:chOff x="9377478" y="3863886"/>
                <a:chExt cx="2570473" cy="2151804"/>
              </a:xfrm>
            </p:grpSpPr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89AFE6D3-8B77-7B41-97CC-D5E1DACCB479}"/>
                    </a:ext>
                  </a:extLst>
                </p:cNvPr>
                <p:cNvGrpSpPr/>
                <p:nvPr/>
              </p:nvGrpSpPr>
              <p:grpSpPr>
                <a:xfrm>
                  <a:off x="9377478" y="4277726"/>
                  <a:ext cx="2537642" cy="1730946"/>
                  <a:chOff x="2905493" y="3139741"/>
                  <a:chExt cx="2537642" cy="1730946"/>
                </a:xfrm>
              </p:grpSpPr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9F53CFE3-08E9-AA49-2301-AB689564FA75}"/>
                      </a:ext>
                    </a:extLst>
                  </p:cNvPr>
                  <p:cNvSpPr txBox="1"/>
                  <p:nvPr/>
                </p:nvSpPr>
                <p:spPr>
                  <a:xfrm>
                    <a:off x="2905493" y="4565984"/>
                    <a:ext cx="697832" cy="304703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 dirty="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48F8CCD5-AFD2-9041-2E77-194A59A51995}"/>
                      </a:ext>
                    </a:extLst>
                  </p:cNvPr>
                  <p:cNvSpPr/>
                  <p:nvPr/>
                </p:nvSpPr>
                <p:spPr>
                  <a:xfrm>
                    <a:off x="3096978" y="3139741"/>
                    <a:ext cx="2346157" cy="142373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2C219C25-6D75-BF8E-3206-ED4E59532AEA}"/>
                    </a:ext>
                  </a:extLst>
                </p:cNvPr>
                <p:cNvSpPr txBox="1"/>
                <p:nvPr/>
              </p:nvSpPr>
              <p:spPr>
                <a:xfrm>
                  <a:off x="9700509" y="5705973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2</a:t>
                  </a:r>
                  <a:endParaRPr lang="en-US" dirty="0"/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5AA796B3-FEF8-9579-CC99-4AF7B01ACF21}"/>
                    </a:ext>
                  </a:extLst>
                </p:cNvPr>
                <p:cNvSpPr txBox="1"/>
                <p:nvPr/>
              </p:nvSpPr>
              <p:spPr>
                <a:xfrm>
                  <a:off x="11250119" y="5710987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7</a:t>
                  </a:r>
                  <a:endParaRPr lang="en-US" dirty="0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6B8B0584-F717-C975-BB81-75F91DCEA1C4}"/>
                    </a:ext>
                  </a:extLst>
                </p:cNvPr>
                <p:cNvSpPr/>
                <p:nvPr/>
              </p:nvSpPr>
              <p:spPr>
                <a:xfrm>
                  <a:off x="9667740" y="5511842"/>
                  <a:ext cx="100263" cy="175461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7189B9ED-44EA-5398-D40D-36B599FC51D7}"/>
                    </a:ext>
                  </a:extLst>
                </p:cNvPr>
                <p:cNvSpPr/>
                <p:nvPr/>
              </p:nvSpPr>
              <p:spPr>
                <a:xfrm>
                  <a:off x="11538373" y="4455049"/>
                  <a:ext cx="97717" cy="1243406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DA504660-CD28-0F41-4953-4532DD275312}"/>
                    </a:ext>
                  </a:extLst>
                </p:cNvPr>
                <p:cNvSpPr/>
                <p:nvPr/>
              </p:nvSpPr>
              <p:spPr>
                <a:xfrm>
                  <a:off x="9978739" y="5453682"/>
                  <a:ext cx="108861" cy="228605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D484E4EE-C601-0AC6-1504-9710FC8D14C0}"/>
                    </a:ext>
                  </a:extLst>
                </p:cNvPr>
                <p:cNvSpPr txBox="1"/>
                <p:nvPr/>
              </p:nvSpPr>
              <p:spPr>
                <a:xfrm>
                  <a:off x="9571780" y="3863886"/>
                  <a:ext cx="2342146" cy="418967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atin typeface="Consolas" panose="020B0609020204030204" pitchFamily="49" charset="0"/>
                      <a:ea typeface="Verdana" charset="0"/>
                      <a:cs typeface="Consolas" panose="020B0609020204030204" pitchFamily="49" charset="0"/>
                    </a:rPr>
                    <a:t>NP _ S</a:t>
                  </a:r>
                </a:p>
              </p:txBody>
            </p:sp>
          </p:grp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78F4ACBA-9E89-9D1D-30C4-512A056D4040}"/>
                  </a:ext>
                </a:extLst>
              </p:cNvPr>
              <p:cNvSpPr txBox="1"/>
              <p:nvPr/>
            </p:nvSpPr>
            <p:spPr>
              <a:xfrm>
                <a:off x="9577335" y="3305532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3</a:t>
                </a:r>
                <a:endParaRPr lang="en-US" dirty="0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B1063CE8-B4D8-7450-E6E3-36F9ADB79C84}"/>
                  </a:ext>
                </a:extLst>
              </p:cNvPr>
              <p:cNvSpPr/>
              <p:nvPr/>
            </p:nvSpPr>
            <p:spPr>
              <a:xfrm>
                <a:off x="9802164" y="2962770"/>
                <a:ext cx="87967" cy="33668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6FF3A284-4FD0-9D16-F6DC-18A1A3E78D9B}"/>
                  </a:ext>
                </a:extLst>
              </p:cNvPr>
              <p:cNvSpPr txBox="1"/>
              <p:nvPr/>
            </p:nvSpPr>
            <p:spPr>
              <a:xfrm>
                <a:off x="9821266" y="3301324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4</a:t>
                </a:r>
                <a:endParaRPr lang="en-US" dirty="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F870D1E2-7D27-D10D-C0CE-D82A12E12E45}"/>
                  </a:ext>
                </a:extLst>
              </p:cNvPr>
              <p:cNvSpPr/>
              <p:nvPr/>
            </p:nvSpPr>
            <p:spPr>
              <a:xfrm>
                <a:off x="10046095" y="2805728"/>
                <a:ext cx="81019" cy="489519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C9CFE06C-63D4-E460-0B1F-BC9240F11FF2}"/>
                  </a:ext>
                </a:extLst>
              </p:cNvPr>
              <p:cNvSpPr txBox="1"/>
              <p:nvPr/>
            </p:nvSpPr>
            <p:spPr>
              <a:xfrm>
                <a:off x="10065107" y="3296968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5</a:t>
                </a:r>
                <a:endParaRPr lang="en-US" dirty="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D30AFD36-3009-3182-99A9-18E804049F2C}"/>
                  </a:ext>
                </a:extLst>
              </p:cNvPr>
              <p:cNvSpPr/>
              <p:nvPr/>
            </p:nvSpPr>
            <p:spPr>
              <a:xfrm>
                <a:off x="10289936" y="2661623"/>
                <a:ext cx="81019" cy="62926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FA7FE090-0436-8A1F-C397-77ED3A4C9EF0}"/>
                  </a:ext>
                </a:extLst>
              </p:cNvPr>
              <p:cNvSpPr txBox="1"/>
              <p:nvPr/>
            </p:nvSpPr>
            <p:spPr>
              <a:xfrm>
                <a:off x="10322011" y="3305675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6</a:t>
                </a:r>
                <a:endParaRPr lang="en-US" dirty="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D934AE60-A188-F40C-0FF4-69E180523EFE}"/>
                  </a:ext>
                </a:extLst>
              </p:cNvPr>
              <p:cNvSpPr/>
              <p:nvPr/>
            </p:nvSpPr>
            <p:spPr>
              <a:xfrm>
                <a:off x="10546840" y="2602391"/>
                <a:ext cx="81019" cy="69720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6F0279ED-363D-9C41-D89C-5BA4D490EF16}"/>
                </a:ext>
              </a:extLst>
            </p:cNvPr>
            <p:cNvCxnSpPr>
              <a:cxnSpLocks/>
              <a:stCxn id="21" idx="2"/>
              <a:endCxn id="101" idx="1"/>
            </p:cNvCxnSpPr>
            <p:nvPr/>
          </p:nvCxnSpPr>
          <p:spPr>
            <a:xfrm>
              <a:off x="2969064" y="2560571"/>
              <a:ext cx="6233400" cy="17088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D3F857F1-3FD9-F63B-7C37-74211DBD6F6E}"/>
                </a:ext>
              </a:extLst>
            </p:cNvPr>
            <p:cNvSpPr txBox="1"/>
            <p:nvPr/>
          </p:nvSpPr>
          <p:spPr>
            <a:xfrm>
              <a:off x="6170173" y="2492635"/>
              <a:ext cx="18926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Acceptability</a:t>
              </a:r>
            </a:p>
          </p:txBody>
        </p:sp>
      </p:grpSp>
      <p:pic>
        <p:nvPicPr>
          <p:cNvPr id="31" name="Picture 37" descr="Chart, histogram&#10;&#10;Description automatically generated">
            <a:extLst>
              <a:ext uri="{FF2B5EF4-FFF2-40B4-BE49-F238E27FC236}">
                <a16:creationId xmlns:a16="http://schemas.microsoft.com/office/drawing/2014/main" id="{BC022A46-DD34-7355-8EB2-688364B13B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43" t="11569" r="4958" b="15565"/>
          <a:stretch/>
        </p:blipFill>
        <p:spPr>
          <a:xfrm>
            <a:off x="1073216" y="4565984"/>
            <a:ext cx="1769305" cy="1233664"/>
          </a:xfrm>
          <a:prstGeom prst="rect">
            <a:avLst/>
          </a:prstGeom>
        </p:spPr>
      </p:pic>
      <p:pic>
        <p:nvPicPr>
          <p:cNvPr id="33" name="Picture 38" descr="Chart, histogram&#10;&#10;Description automatically generated">
            <a:extLst>
              <a:ext uri="{FF2B5EF4-FFF2-40B4-BE49-F238E27FC236}">
                <a16:creationId xmlns:a16="http://schemas.microsoft.com/office/drawing/2014/main" id="{290A299B-7025-29D0-0163-D3E46F39BA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121" t="12431" r="4465" b="15663"/>
          <a:stretch/>
        </p:blipFill>
        <p:spPr>
          <a:xfrm>
            <a:off x="3206568" y="4572829"/>
            <a:ext cx="1784534" cy="1223338"/>
          </a:xfrm>
          <a:prstGeom prst="rect">
            <a:avLst/>
          </a:prstGeom>
        </p:spPr>
      </p:pic>
      <p:pic>
        <p:nvPicPr>
          <p:cNvPr id="35" name="Picture 39" descr="Chart, diagram&#10;&#10;Description automatically generated">
            <a:extLst>
              <a:ext uri="{FF2B5EF4-FFF2-40B4-BE49-F238E27FC236}">
                <a16:creationId xmlns:a16="http://schemas.microsoft.com/office/drawing/2014/main" id="{ABB9A562-3AF6-43CC-4D2E-3F4B6193068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825" t="12111" r="5157" b="14853"/>
          <a:stretch/>
        </p:blipFill>
        <p:spPr>
          <a:xfrm>
            <a:off x="5268386" y="4579963"/>
            <a:ext cx="1760710" cy="1231705"/>
          </a:xfrm>
          <a:prstGeom prst="rect">
            <a:avLst/>
          </a:prstGeom>
        </p:spPr>
      </p:pic>
      <p:pic>
        <p:nvPicPr>
          <p:cNvPr id="36" name="Picture 39" descr="Chart, diagram&#10;&#10;Description automatically generated">
            <a:extLst>
              <a:ext uri="{FF2B5EF4-FFF2-40B4-BE49-F238E27FC236}">
                <a16:creationId xmlns:a16="http://schemas.microsoft.com/office/drawing/2014/main" id="{2CEC1F80-2DCB-4014-BBDA-D2C244409D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825" t="12111" r="5157" b="14853"/>
          <a:stretch/>
        </p:blipFill>
        <p:spPr>
          <a:xfrm>
            <a:off x="7299717" y="4577713"/>
            <a:ext cx="1760710" cy="1231705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7AA0133-4487-B7CC-A8D1-40EBC5A121C3}"/>
              </a:ext>
            </a:extLst>
          </p:cNvPr>
          <p:cNvCxnSpPr/>
          <p:nvPr/>
        </p:nvCxnSpPr>
        <p:spPr>
          <a:xfrm>
            <a:off x="9688451" y="5467603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BDC06AB-7BDE-62D9-A34C-45A3AC98F3DC}"/>
              </a:ext>
            </a:extLst>
          </p:cNvPr>
          <p:cNvCxnSpPr>
            <a:cxnSpLocks/>
          </p:cNvCxnSpPr>
          <p:nvPr/>
        </p:nvCxnSpPr>
        <p:spPr>
          <a:xfrm>
            <a:off x="10325980" y="5341160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36AB788-34C2-5D7D-836A-7F1F38BB8F00}"/>
              </a:ext>
            </a:extLst>
          </p:cNvPr>
          <p:cNvCxnSpPr>
            <a:cxnSpLocks/>
          </p:cNvCxnSpPr>
          <p:nvPr/>
        </p:nvCxnSpPr>
        <p:spPr>
          <a:xfrm>
            <a:off x="11012576" y="4705865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1BDDD75-019E-B1D7-8046-5E3FD5F93F96}"/>
              </a:ext>
            </a:extLst>
          </p:cNvPr>
          <p:cNvCxnSpPr>
            <a:cxnSpLocks/>
          </p:cNvCxnSpPr>
          <p:nvPr/>
        </p:nvCxnSpPr>
        <p:spPr>
          <a:xfrm>
            <a:off x="10938662" y="2165884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9D6AF13-7ABC-6F82-C1CE-658CA0336F5E}"/>
              </a:ext>
            </a:extLst>
          </p:cNvPr>
          <p:cNvCxnSpPr>
            <a:cxnSpLocks/>
          </p:cNvCxnSpPr>
          <p:nvPr/>
        </p:nvCxnSpPr>
        <p:spPr>
          <a:xfrm>
            <a:off x="10684743" y="2472835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B3A2F36-6779-D87D-56FC-AC324E6BE4B8}"/>
              </a:ext>
            </a:extLst>
          </p:cNvPr>
          <p:cNvCxnSpPr>
            <a:cxnSpLocks/>
          </p:cNvCxnSpPr>
          <p:nvPr/>
        </p:nvCxnSpPr>
        <p:spPr>
          <a:xfrm>
            <a:off x="10433020" y="2547991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AF2A1C7-01F0-5B62-7F37-BFAF971622CA}"/>
              </a:ext>
            </a:extLst>
          </p:cNvPr>
          <p:cNvCxnSpPr>
            <a:cxnSpLocks/>
          </p:cNvCxnSpPr>
          <p:nvPr/>
        </p:nvCxnSpPr>
        <p:spPr>
          <a:xfrm>
            <a:off x="10180797" y="2689244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C854221-FDD9-4426-1D72-96331AC73AB7}"/>
              </a:ext>
            </a:extLst>
          </p:cNvPr>
          <p:cNvCxnSpPr>
            <a:cxnSpLocks/>
          </p:cNvCxnSpPr>
          <p:nvPr/>
        </p:nvCxnSpPr>
        <p:spPr>
          <a:xfrm>
            <a:off x="9942258" y="2840528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366B41C-45A5-7A45-30B9-4C3E6511A2D8}"/>
              </a:ext>
            </a:extLst>
          </p:cNvPr>
          <p:cNvCxnSpPr>
            <a:cxnSpLocks/>
          </p:cNvCxnSpPr>
          <p:nvPr/>
        </p:nvCxnSpPr>
        <p:spPr>
          <a:xfrm>
            <a:off x="9676642" y="2992928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AEFEB09-8FBD-6AE0-665D-F4914CA2A86A}"/>
              </a:ext>
            </a:extLst>
          </p:cNvPr>
          <p:cNvCxnSpPr>
            <a:cxnSpLocks/>
          </p:cNvCxnSpPr>
          <p:nvPr/>
        </p:nvCxnSpPr>
        <p:spPr>
          <a:xfrm>
            <a:off x="9424089" y="3027761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89848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2E903-5D70-8478-1731-DF9DBFCCB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BF665C-B2C8-1BC0-2B17-53F0695FEEFE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01145D8-920F-CB96-A134-91B476DA94C8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107A7FB-A3EB-2D29-358A-3AA2AE1AE90C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DDD6F1-880B-9E1E-278E-785C8E3C9F7E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207AD6-3F3A-293F-1BD2-F8C9FCC432EC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EDDE7E-A499-AD92-ED33-FCAF84EB3465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11103F-0D1B-2048-4C02-BC9A8F97A7EC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05F9D4-A5C3-2228-82FF-2D86B87AD2FA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1A1DCE-ADAB-5CC2-7C5A-2B53284DE125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79300B-C693-C7BA-0D37-753FCF6C30BF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A1AE5E-3B5B-46DF-E815-6234C396BF34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4C3142-6694-01A7-892B-C54501FACFDC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4AF4D9-B0D5-B4BE-01B3-F028EEAA6542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309341-302E-D110-EBB2-9CCF41D632EF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0FFC0B-C72A-E6B7-30A5-EF11606A1755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EB1CD8-9C33-B8E8-62C2-C1BF20826CE1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F76A86-73FF-FA1C-7B58-0FB1D73E80FB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15771F-E294-A5E7-0932-151CAF26DEBA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203449-6EAF-D73E-079C-86EEEC16EF12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C2E492-3612-D40F-07BF-F5F22BAA206E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873A99-98CF-AC75-E0CE-9BEBDCB47907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581644-DEBD-0CCA-5845-81B4E8BDD98E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F463F6-0EE5-7BD5-84E3-7A43E0959445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D709FE-A8C7-FA5B-F13C-1D3C68FB463D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3050FE-204A-3DEB-671C-52B58E36206C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FDAB86-4673-F688-3652-9121D18B33E4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B0725C-6628-1D3F-5EBC-1537AF4A5585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B4D760-5255-5C01-1448-1256417FD39B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A8990D3-4FEA-B239-375C-E72EDC6926E8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02C7617F-6067-2409-CACC-48113D1D7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EDFA3AA6-E4CC-D3CF-CC56-D2677384512B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B9A1245D-6E5E-6FE6-1DCD-FFFBD75CD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85817EF-8F2E-5B53-2630-4F5A1482BDFB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01A034E6-253A-E442-0357-B527B365224F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08E1334-1940-25C2-A9D1-D5FBA1375E78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91464BC-EE0E-2FBB-8DBF-B11A1F7C09DA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6CCBB64-D366-A54E-4A4C-080618115129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636D0F9F-A325-6314-A270-BBEC2F6660D1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D83F6F8-9B3B-46EB-07A5-E625E837B389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014CB24A-FE47-322A-B234-42DE2BF1BC41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9B2570D6-C5EC-8272-310A-02CA1F0564D3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70D5D150-8450-4C4C-A946-1F3798D4C598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79CD7D5-EAC4-18CA-6F9C-F729B5EC9DF7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5A763DC-B07C-F80B-2C63-5E98B8BCEF6C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0EE9B78C-502B-3649-1415-2CD748BA2367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C8E935F4-18F9-96F0-F997-8DB6DCC9C854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A7023E69-4DC3-EE4A-D051-3B0B1FAB2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FD0C5A9-5F4A-D433-1BBB-0B7177CB61D0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B783878-92C5-7231-947A-348F3BF7E6C8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2B7C4851-6D8E-906C-FADE-E13309FF7C2A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6717EFAD-1530-1EF6-EF4E-B417722385D1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45E183BB-D1DB-7B5B-5EBB-AA8E24DE4E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D3C215C-3A5C-AC3A-4E01-D9FEE011C881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1C09769-68CB-EFC1-7276-A59EFE3CE21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63821F5E-1D32-C705-378B-764C2073FB3A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3830D96-C0B1-045F-30E1-EEB8340A1364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794457F8-B288-EB29-7B4B-9F16124AC2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1336789-82CA-46B3-5603-5B4835FE14AD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F9DF65B-0E9D-D731-0143-C8B1CDA7CE7A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4F35FD5-0CE3-F0DC-55B0-D95807E9E8B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24C009D-1340-BCC9-2180-592BC1F649B0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C5A4404-9B5F-6904-EA54-597438C6C9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87478FB-9DA1-BBFF-A65A-1804CB9C855C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080157B-7913-E454-F781-2E24AA82DCC9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7CCB1FA-79BC-BEF5-6D82-9BEF115500FF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FCA1318E-C80D-9E5B-2C06-8415F05278CE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885931E-2C84-D0FF-96C4-4F9D0688DC90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54C02FB9-F28F-33B7-9DA5-B3C64C4F22A7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22F7A6D-056E-5080-D3E9-48AD9B2D4174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9472554-8175-B446-A8CC-A2B4829B9017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0D40F95E-6490-AA73-129B-0792E61AF6FA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0F1E9D2-8740-CC8C-EC28-EB1D79056D15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31A7A7A-1878-96F2-831E-E813DA597B99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EB0D2D5B-16BB-A08C-53FD-A011A57010A5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3F9D39B-FF37-3E92-A402-2BCD2CF14B12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CA2376D9-579E-9B2D-E17F-02FF9126EF80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E5D61C90-5D87-5091-8E68-0A4AF8E11878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28C8762B-277C-4305-0C15-0521C2F5AFD4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BB665666-B931-927B-3083-F252028383B0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07BD2818-4695-4E68-D8D9-01DB813A9451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5F307D3E-840D-85F0-4BC9-550412401A13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7AB5A41C-DB7E-8E54-798C-95131CE6298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7DB529C6-D616-CA5E-9716-3011E25677E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6DDB56E-78DF-25A8-1318-C65602EC664E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44C5BF2-1031-F460-3CD5-6C9CF6CACF9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4AAC31E7-837F-8277-7FFD-34ECBB91055C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AAD335F-4761-1E6C-C402-8637DCF6B62F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7AB32554-C8B8-CE1A-D4D3-679D7CEBEAE7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2A672B2A-69EC-15FB-EC8C-FA93056CC3E4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2B42347-49F1-DD32-6655-00C54085CC7F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26E4390-E527-9FFC-D426-0E73B0FBF0AC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DF5F0B58-2359-2A11-01A4-0CBF35D4861D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AD17776-860D-6CF7-983B-22F9BB6D4470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6E339586-6F07-4D43-0357-204AD54931DA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0F403ECF-7A58-5B6C-6C4D-7B34C8BF76DC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2682ABD-90CD-6057-97E3-C277B31F7A04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8B523A2-6297-A218-467D-032CD79D7002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FF5C5977-0CE8-B1F7-F8D4-562755014726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0156F94-8306-524F-7A65-3C60617564D6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EA72D2A-C6F9-88CF-A6F5-E355545D47CF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E73EB5C4-95F0-6C0B-07F8-DCAAE8E79DCF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94547D68-97A6-0BEB-4A5E-5BEA751DCD5A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EEEFB821-BEAF-F0E4-0FE3-D6D80ABF2521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C6CF451E-89D1-AB26-E8AD-429B6336EE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9C5C73D6-2D11-76DD-F2C9-19D783817601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34D68F87-109D-1F71-3E50-52B34E1C694E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EA122064-90A3-FA34-C553-780341692A3D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A52BA5EB-BA0C-3952-B274-94D2B2EAD51F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3F872AD8-1FED-ED3E-6FFB-BF3B8298AA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D569E755-4F54-8CE2-1C76-8EBB402BC89D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8603AD68-5544-7F56-1A3A-808DD46B1457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C8BFA8BC-808E-66A1-C2F2-6EFAD4F625DE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63F76059-225D-4958-2B27-023F505209C5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760FBA91-3E47-1F40-8681-E7880DE0EB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8EE11E6-2696-C17C-8248-942DF519A9B4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B619C993-97F9-B2A6-9C7D-3B64457EC59C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2D0839E3-BD01-52A8-F376-411F28940053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F5718F29-7C07-03CF-38F8-065938CCF8BF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5AE22ED5-2F2E-95E5-1443-2FE1E0ECF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5544BED5-1C64-11B4-B81A-A1E836B9F292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769EB4FD-ABC1-D4DA-38EA-046584FBF9B7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F3BFD1A2-EFBC-F792-7B59-176191C4BEE4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5B79A224-5FAC-C17F-2BD7-8064B63F3B71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DDB82C4A-97D2-950F-0720-A77297BA6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AB7173E-FEA9-2B95-C635-EADDD68E8178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2D16304D-56B6-7496-90A3-784A41FF9F0D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111FB818-97DD-C056-1B25-DBE71D8A7D6E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360781AF-AB8E-44E9-E5C0-BDC4388FEEB3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DE3FE04D-FA6B-9A8B-5101-DC30DA660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E0B370B1-44E8-0709-BC9B-9F140FA42DED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6999667B-13BA-A0C9-119E-A0AEBC49ADE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2D30AC35-2DE6-514A-C90E-6F555528A4C5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E7B69C10-C430-D2EF-FF24-29B8B92399AF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64D7BF26-6A9C-D0CF-E48F-97464C2209E1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08C36F69-E91F-F254-17E0-F830AA962C57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03B26D32-D9CD-7222-A2B3-657E3A5C3DD2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925DF36F-0552-297F-7B7F-498B35D87700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405A4110-C88C-EDD3-9E09-7DDECB86CC1E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0F165AF0-8789-4C09-2E5B-38C678268009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5A8065BF-7EBB-B9B6-E029-BCE5EA98AD7E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EE7874B3-BD0B-D3A6-BE33-8C03543EC71C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17BE9F6D-1068-92FB-1DA8-468E652D2CF2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894958B9-4B33-782C-BF41-87AF5433A2B5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10139A52-C01F-D184-79D0-E914AB1F5A2F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C34AEF8-1B0F-0135-67CD-813FE523BB28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D0181F07-9AFE-1244-F02B-E9D5E76AE3F8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AEA914C9-A260-8776-C793-0BB9223977AC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ED910C26-A22A-153F-1571-F8C051B4811D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397A2C3B-8135-3359-AD86-3ACCC369DF1D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5F8B5CA3-396A-9F91-BBB3-1C7EA5CF055C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75B8F8DF-AAFD-FC0E-F58B-157A3D3DEED0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DB941FA6-AEED-E3DC-CB7B-16B30FA6937E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41067093-9D25-00AC-03D3-6393B411DEC4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872E92AB-EAEE-1192-EAB5-57B182E1A6B1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BDFF303B-A4A7-4357-9755-037E225563DE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47E65CB0-D9AA-7FE4-F1C0-D68724EB8721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EEFB1E0A-F0F0-EA3D-C86C-544EE5FFE969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ACAA7BAA-A899-14E7-173A-9244DF6AC63A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A31C751E-C73D-DD3A-F9A8-B31B917BF0E5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20DCD0E1-86D2-3081-017A-D67C4F3E0868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80BFB354-2E17-456D-3BB6-FA64A7B846B9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A7D6C104-9AB6-11D8-867D-487862E29864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8ACFBEF2-ACBA-4C31-1162-4E6F79F74251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3E5BE617-38CB-7C2A-C699-DCE2A9F92174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424593DB-BF2E-F587-8CBB-6E6C4C20ABED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DAE217F1-3652-1777-7E7A-97D407D90CC7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4069E5DD-513C-E59B-7DE9-7B2D27093B60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B094DBBA-DC6B-D17D-BCDE-F721B41AA02C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D5C890F0-6843-D5CA-5883-F1434BC81678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46F21994-88B4-0402-8766-CEFA2F06534E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F2DFDDA3-9AEF-01E0-1A8B-518FFD800738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0CF7ECB3-A371-2FA0-6C3F-7EBEEBC49223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4A9D16B7-C2BD-AECA-93D9-F22E8FC0D463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F6E01DF5-76E3-98B7-5110-D506EF1121A9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3D0E7F18-3062-455D-9F3B-3C257E35F758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A6D64190-73E6-B068-D828-10AFD6F76AA2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1EC07E3F-1242-CCBA-719C-6BCA23AF62F2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B5623D94-7B23-0635-CF36-6A527AB0C995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6A35B9BB-7C41-EB75-5C48-E7FE0DD67378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245CE970-5B13-3EB6-14E1-E87C2880326E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96414F2A-E0B4-AF03-E88D-626603E4155C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A465D5D0-3B33-73FD-6D07-E9E6806185C5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B7667E7E-A6CD-8CC7-3EFE-15EA1FBB1448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7AD6DE31-BA37-E5C0-2070-50B0CB58CC9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F84BEA97-E55D-3B2B-8B3A-28C50F76F0EF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B0A3E6E8-BB27-D332-80F4-630CA7024D47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F02A18EE-E60A-874C-23B9-6FE744E9D959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C58AA24B-DCAA-4270-B032-9776CEFD950C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060131BE-AD4F-D306-81FB-EF847B92938A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DC3FFDCF-FB91-5789-B91F-D0B7A9321F69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E0BF8640-D92B-4B14-550B-0AC940445DD7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E9D07E0E-70EA-6AC7-FE04-DCEC480180C2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E2DA635C-6BD3-126F-674D-6B9504824481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69CDCE67-7A6F-4581-0BA2-AFBA7499B95A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0A05FCFC-AC9C-47CB-215C-40F38C6BFE0D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1ACADB64-82AB-1307-4B9B-B008526055FC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0DF39BFE-B93C-588A-2B73-1ED30B94A108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A5165C8C-042B-71B7-BB33-5879E1C8E9CB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6267AC63-C0C7-222E-5312-6E88C8D2B7AE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FF92A6EE-95CE-43A9-AF12-B9088377BEC2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3DC9EDB4-93DC-9A04-1146-7EE5F546E4F9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85294D87-1C3A-D8DA-4CB4-73E7EB50D37E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D493483C-1E7D-2712-997A-79D47F02CC39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1B488481-2A5A-AA3D-A981-CB1A26AB21CD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9AFF2F56-7E4D-C0D9-8E34-DBDCEF04B29B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FD6F65DE-0230-56EA-E92E-8110B8F5DEE8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BED5BBF8-809A-1355-9D6A-1BA8B64F77D6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D0CC1D64-74CC-D02C-C38D-1F4314006BFC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BDFC70BB-ACFF-F6A5-B43D-726B0C8CB52F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6320FBE2-09D7-59FF-E6B7-6D754C9153EA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EFA05A5E-AF93-7E6B-7DEE-55DE5C785A4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4A655267-4B2F-5B91-9535-72813D7B884B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E824235E-4905-35CB-FB23-6D3218DC241A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FE930001-99D3-CDAC-C239-B3974B7FFEC6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04DBDFA1-090F-2DF6-97CB-C81D111E0A9A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C4CB511B-C044-DC8A-5B9B-EE7BB9A6003A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8D71E728-7665-B19C-44FB-9850A5EDF056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51D7BE7B-99D0-C680-F2FC-0D6F8AA2C045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2FAF8770-BBC8-AC0B-D34E-09E5A9C47341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59D059DA-2FD1-952B-78B6-65FA1FADC44D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264FCFF6-5131-40CD-A96F-A9FFA3D377AF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DACDF613-5B55-0FC1-9AA3-3680C52AF8DB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252490D2-284D-F7DB-0B93-129DF93E6801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7278033B-1D65-3A1F-DF41-603054B27F25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EAEE7D75-FB23-AE6F-0D23-625AEE8021F9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8BB88405-322B-3610-CC79-4038FA35BFE9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29B7268E-A21C-8076-B55F-6F6204F3DF6A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382607B3-772E-A713-EBF3-AD7985432A50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7743CFFD-49F7-EBF4-67E4-F49013505408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D59D7181-2A1F-5A53-4B0A-21D84C3C3342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63E43DA0-5E28-3F7F-31AA-7EBBEBF64C4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7396A012-3FDE-DCF5-3D42-1637FC8B7B17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E2423ACF-5754-475D-E011-D64D25D65467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E65AEBD6-B86F-F06F-F959-0785C3EA27B3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2FC6C1DC-4F55-32F8-3CA7-6D284372D8C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F282CEBD-D3F9-1204-B1AE-B081BA5FB579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C9970D66-0B57-F80F-9B7B-74470D973941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40563F28-FBDC-BB18-69C0-1FDD668FF294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268DB86E-D03F-2E65-C199-9318BF2D92F0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8C1FB870-173C-EF10-CADB-37209C8C2C24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359ED6E8-54EE-1C1F-ADDC-A4194B6A7940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6018D22F-8382-EDF8-FA22-6E2FB5408A74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70C165D7-4925-8FE6-DD67-2B47FA15FEBD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A20FADAF-AC72-B622-263C-1E1F608EACF2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BAC75AD3-2035-CBD8-8D2A-7F6C26C33AEA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9F775DA1-8E3B-C1F2-FBF7-868080617222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37EC7C53-7415-3488-1A7B-662E102407B1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C0550EC0-2817-2831-D576-1A30F4AB2A47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663F1F57-894E-AF93-6C16-92E3B3AFFB0E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A075516D-AAC6-82FB-D680-1333808B9ED4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21AE0BA1-3CB1-1453-F287-093F00E41C90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F818C13B-8D30-A7B3-C82E-59C5CF670DD2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B029220D-BE07-3E44-81C6-5884552F6896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483329EE-4651-250E-186B-A870BE98F35C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AB9DC972-04FD-06CE-8153-56973A875FBB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D35790F9-27DE-1D9A-68D0-2BB842730C59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33D0C252-CE99-50B8-01EC-457BCAE0827D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E1E4583F-398A-7C9D-4B8D-F1B97A15C705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1A1BA8F7-DB88-E852-1A51-CB9938472DED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53324E64-4B29-880C-D0F7-8EF6E666DB00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8DD73EC0-8EA1-76E5-D3B7-800AB636E2A2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C16715FE-ED51-AB2C-3A1E-8EF0F1E64058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90FA5FE4-42B0-95A8-4EDC-E96AAF304CE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2054128A-9CED-D650-3214-5DA33CE218B3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8D846841-0DFE-E14A-5247-A9B64A2F15F5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608DB6D9-970F-1E6D-BAE9-5B138D1F949F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6B3977D9-FAA6-C775-0D80-DB4AF9EF2A2F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2764BE6A-54FB-8390-3924-5679DF81394E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5C80C78A-C34D-C554-E5B5-0A4CC34B46E8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0B630A0A-B5DF-4A7A-E276-C763393777EC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52AD1034-854B-0D5A-8A46-3FB6F00BD5F7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1129D64C-D2FD-CFC9-9E88-51811D10B9C9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17005542-3094-3679-2C84-3014FCC8D1C0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2444E93E-DD7F-EDE3-A1A4-FAA5C0C5AFB8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6E7C64E9-52B0-413C-66AE-818759B0AD38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FFDA917F-FD23-F15F-9BFF-8F4E306B30AE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E74B6A05-D129-13CF-C0B2-010E923A6C00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F4408589-9257-0B10-8204-3CEA8D59D9F7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536D1089-8F19-D369-639D-2E1622894635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C9810EE9-1912-DCD1-357E-26A43DD3DE08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4482E5B2-B482-CD06-4D55-F0300BC24F49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62748E73-DAC6-700A-84DF-C9F32AFEC1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FC822BEA-9398-5CDC-934C-3C12314825D9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ED11F36D-235A-7CA6-9D3D-409A7757DBCB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A47735CE-AF41-6095-239D-AA58830B46F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F334176A-D5EF-C0FB-4649-F5AE937F5B3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C3314AA-371B-7020-6E00-5AA34107AA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BC25A85E-0865-50C7-3D82-1E726235DF03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0639294E-0157-DC70-7C2D-84FA979B1943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C1CFDB91-EC26-1636-4D59-5B2C6B254E11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737F6C12-2D5E-BDDF-3E4C-6AFB9331D9B2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B24972AD-E8FA-64B4-A499-10866713F9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B71BB9FE-34F9-1BF2-F23D-9FE210C82693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86F9B799-8C08-2AF8-CD25-EE8FF849BB98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2390DFE5-1F1F-C2CF-9031-5337D6891A6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7095B417-1000-5887-50D0-4B1AA3261041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FE75533-6703-A8E1-B72F-1D3935DE7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7C0C711A-9681-782C-166B-EC5D6A274577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90C01190-5138-A1A0-A8E5-FB6A656EEDC9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8760497A-AC2A-599A-CA67-56B52E6D4A8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A6C8A77F-1BA4-3DB8-CF90-B34CFA0F3615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2815857B-9A78-96FF-50E8-C1C4C8268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F2F6B9BC-8EDA-BFC5-DF7A-3A454184807F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58B12226-E52B-E824-7866-04AE4FD8FBF0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7D797E7B-A1A6-7C14-FB02-773942BB30F4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BBDEFF4D-B601-8C9F-3D2B-B88082391730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82492FA8-3E4C-E02C-2C64-C657493D2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128BB8C6-DFE8-BD2E-E597-DD1F1D58D675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9F6C4EE1-01EA-F30C-FE69-90204B69D3B3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29E4D44E-8966-0A95-E7D3-72E4BC54D809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288838F9-AAD8-A4D6-9FE9-79B3E27C01C9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7578E13-B3BA-0CD1-2BE9-9C9690EB5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2A76B878-DB6A-D2A0-11B4-51E6C38C3D6F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BB02BA2E-9348-5A5E-44C5-6B294761E8D1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7C865D0A-6158-C88F-6B0B-373016D6856A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BADCD18A-AFBD-4B4D-EA3E-3E72C27D889B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29B2BA6B-D9AC-0B81-B3CB-77A2B8A9B2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sp>
        <p:nvSpPr>
          <p:cNvPr id="412" name="TextBox 411">
            <a:extLst>
              <a:ext uri="{FF2B5EF4-FFF2-40B4-BE49-F238E27FC236}">
                <a16:creationId xmlns:a16="http://schemas.microsoft.com/office/drawing/2014/main" id="{E467391D-E304-7308-03BC-939FEF85AD49}"/>
              </a:ext>
            </a:extLst>
          </p:cNvPr>
          <p:cNvSpPr txBox="1"/>
          <p:nvPr/>
        </p:nvSpPr>
        <p:spPr>
          <a:xfrm>
            <a:off x="6054462" y="888096"/>
            <a:ext cx="4949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Helvetica" pitchFamily="2" charset="0"/>
              </a:rPr>
              <a:t>All frames simultaneously!!!</a:t>
            </a:r>
          </a:p>
        </p:txBody>
      </p: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902A14DC-8DB9-B7FF-0D99-4951054B5F21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18D95427-0E76-E808-C1C7-7D26FE64D5E1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D6A8DE04-2E3E-9D77-218A-BA1FFB1B6684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FDB6288E-9C67-C6A5-6E3E-A53CB77B58D5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1980D713-242D-198F-83D0-F74E802A3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0BB4F2AE-F9C0-C442-4663-A41BE5EF5CC3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22D0EB9B-3776-8C52-23A2-66C81824E2DD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9D2DAD1C-B5B9-E07D-425F-CD15B1281B55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9A7EE2AC-586B-14FF-40F3-CB620F58C851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EE08F688-1B11-C4DD-43E4-21BC12E0CA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4870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82663-C2CF-75A6-017B-C6D71500B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4E470BD-D165-749F-7B18-E924AE5A8427}"/>
              </a:ext>
            </a:extLst>
          </p:cNvPr>
          <p:cNvGrpSpPr/>
          <p:nvPr/>
        </p:nvGrpSpPr>
        <p:grpSpPr>
          <a:xfrm>
            <a:off x="1447799" y="1597731"/>
            <a:ext cx="9548149" cy="1538882"/>
            <a:chOff x="1447799" y="973017"/>
            <a:chExt cx="9548149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DA7C683-76CE-3792-3A37-C5F4C1862B74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Surprising Fact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726C53-47C6-3E99-D88F-BBA04771F37F}"/>
                </a:ext>
              </a:extLst>
            </p:cNvPr>
            <p:cNvSpPr txBox="1"/>
            <p:nvPr/>
          </p:nvSpPr>
          <p:spPr>
            <a:xfrm>
              <a:off x="1447799" y="1557792"/>
              <a:ext cx="95481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Sometimes we don’t seem to know whether particular expressions make sense in a certain kinds of conversation. 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2FC8539-3121-031E-8199-B7343426A94E}"/>
              </a:ext>
            </a:extLst>
          </p:cNvPr>
          <p:cNvGrpSpPr/>
          <p:nvPr/>
        </p:nvGrpSpPr>
        <p:grpSpPr>
          <a:xfrm>
            <a:off x="1447800" y="3721387"/>
            <a:ext cx="9296400" cy="1107995"/>
            <a:chOff x="1447800" y="2727343"/>
            <a:chExt cx="9296400" cy="11079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F5C6D1A-3F27-D496-B6F8-F368919961D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8E512D-F0B4-08B6-C881-ECEA43D2F25E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What is this uncertainty uncertainty about?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701181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5FAF5-82F4-BC36-E566-43E3F3FB7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F3B0827-EC93-C240-9BEC-FE603585DDED}"/>
              </a:ext>
            </a:extLst>
          </p:cNvPr>
          <p:cNvGrpSpPr/>
          <p:nvPr/>
        </p:nvGrpSpPr>
        <p:grpSpPr>
          <a:xfrm>
            <a:off x="1447800" y="2659559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961619-208A-22D8-8CFC-22BA36AFDD47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Method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B30FC56-BC92-D1B4-9A30-8AEFCFA2DEF1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Fit model to all data in </a:t>
              </a:r>
              <a:r>
                <a:rPr lang="en-US" sz="2800" dirty="0" err="1">
                  <a:latin typeface="Helvetica" pitchFamily="2" charset="0"/>
                  <a:ea typeface="Verdana"/>
                  <a:cs typeface="Verdana" charset="0"/>
                </a:rPr>
                <a:t>MegaAcceptability</a:t>
              </a: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, </a:t>
              </a:r>
              <a:r>
                <a:rPr lang="en-US" sz="2800" dirty="0" err="1">
                  <a:latin typeface="Helvetica" pitchFamily="2" charset="0"/>
                  <a:ea typeface="Verdana"/>
                  <a:cs typeface="Verdana" charset="0"/>
                </a:rPr>
                <a:t>MegaVeridicality</a:t>
              </a: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, </a:t>
              </a:r>
              <a:r>
                <a:rPr lang="en-US" sz="2800" dirty="0" err="1">
                  <a:latin typeface="Helvetica" pitchFamily="2" charset="0"/>
                  <a:ea typeface="Verdana"/>
                  <a:cs typeface="Verdana" charset="0"/>
                </a:rPr>
                <a:t>MegaNegRaising</a:t>
              </a: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, and </a:t>
              </a:r>
              <a:r>
                <a:rPr lang="en-US" sz="2800" dirty="0" err="1">
                  <a:latin typeface="Helvetica" pitchFamily="2" charset="0"/>
                  <a:ea typeface="Verdana"/>
                  <a:cs typeface="Verdana" charset="0"/>
                </a:rPr>
                <a:t>MegaIntensionality</a:t>
              </a: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 using MAP estimation.</a:t>
              </a:r>
              <a:endParaRPr lang="en-US" sz="2800" b="1" dirty="0">
                <a:latin typeface="Helvetica" pitchFamily="2" charset="0"/>
                <a:ea typeface="Verdana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06861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486285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latin typeface="Helvetica" pitchFamily="2" charset="0"/>
                <a:ea typeface="Verdana" charset="0"/>
                <a:cs typeface="Verdana" charset="0"/>
              </a:rPr>
              <a:t>Output</a:t>
            </a:r>
          </a:p>
          <a:p>
            <a:pPr marL="742950" indent="-742950">
              <a:buAutoNum type="arabicPeriod"/>
            </a:pPr>
            <a:r>
              <a:rPr lang="en-US" sz="3200" dirty="0">
                <a:latin typeface="Helvetica" pitchFamily="2" charset="0"/>
                <a:ea typeface="Verdana" charset="0"/>
                <a:cs typeface="Verdana" charset="0"/>
              </a:rPr>
              <a:t>A distribution over inference + distribution patterns for each verb.</a:t>
            </a:r>
          </a:p>
        </p:txBody>
      </p:sp>
    </p:spTree>
    <p:extLst>
      <p:ext uri="{BB962C8B-B14F-4D97-AF65-F5344CB8AC3E}">
        <p14:creationId xmlns:p14="http://schemas.microsoft.com/office/powerpoint/2010/main" val="321442577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2000D-9C3A-EA69-2D94-6D4D69157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922722-6E5D-37B1-7ABA-26610892756C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D320294-1B35-DA8F-93F7-4D1C45FEC9C1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8885FD7A-F95A-FAAD-7972-69C7B1BC5440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904FE1-63F5-488E-CF71-32B809033275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0A09E9-2CB0-CE17-F4BB-89A046DD57D5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CE0AD8-4DA6-F28E-BABF-3403E806C07D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34FFE1-55CD-BD2E-A08F-AEFA43973F19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B93F81-F5B1-1698-79F7-322577994368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CB078C-F0FA-D7C9-5D44-A04B4EECC8E1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48E696-FDD7-5A02-3ECB-8AD4F6F624AB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CE8DBF-CFA3-3D59-66D8-DBA962CE0062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5CD0B5-E764-675F-7C52-943513B2C783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E8535-A411-64A5-FB76-01747BD6576E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907962-AF94-82FB-571D-82D2C7304308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84B658-2358-87B3-B327-FE67F8650BB3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4CF898-1BCC-1B75-6BC4-C4DF1C070888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91065D-9D07-ADDF-5773-739BABD9C6F4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65EAD6-5E33-4478-FA6C-937A281EC2A2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EF8A8F-2ED9-D9A3-5D53-01726262A7EC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1C0660-4158-C175-4A05-58F045F744CD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4BABFB-D8AC-D02A-A181-8340D44ED252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AE6EEF-0C9D-8824-DF98-95D2996A984E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EAD007-F667-68D0-AF64-1292B0333428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E376A8-64C9-A289-1C7D-AB84954F1996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D82487-B32B-C1D6-6A3E-6543E910EA44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413676-6DEB-05E7-87F0-EACE290AF9FB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FC62C4-D9B3-9833-2289-A44D77F39768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5DEEBC-5044-2260-904E-6C59FA4148A2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0BA342D-6BC6-F810-CF25-ACF926B1BB62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F75D3616-091C-355C-0328-E7A821491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F37A066-428E-2C9B-6AE3-F51ADF8C2224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FF2C472C-08ED-27A7-E9B5-779D86728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B9D94B6-38B1-11CE-DF81-082B27CD89D1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9EE7316-BD50-F963-888C-D679366444A1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C70EAB5-D7A6-8771-A24D-03AF8F6F53F0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3AB91567-BCE4-6DF5-FD4A-8B110EFF139F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77A9175-E728-36CD-1EDA-7072F8D48960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D7DE4E67-CBD2-3E93-29ED-7A53484552D7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312DA03-76E8-CF39-935C-D8AFBB81F937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69E0040B-3BC8-C72E-72D2-344B203D95F1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5ACD7A69-D27D-8D98-D27D-83C179E03648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6C8F55E4-B286-B00F-491F-F85ADFB6869D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AFB4D57-B0EC-6713-27F6-EC6178ABB93F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70694099-0034-BF91-9F1A-9EEF62B749D4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C0919C6-E7D2-A0AA-0D56-86F40F8A8828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7597D52-0F4F-2174-9513-63056503F7B7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0D65DF51-B7C3-BD9A-99C5-DADB6CEC5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1B16EDD-7D9F-ED8C-C2E6-BCC3AC182295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A74C9A-4FFE-687E-B8FF-28A6C921CD56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14B2FE6-0D37-1FB1-C1B6-ACC71421BA25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82398F2A-6505-35E4-4C00-A90C65B51E07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81F5B708-2B18-B828-9679-49FD98BC1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5810896-76C2-A83C-5C59-33B7B496DF1D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0A1F16E-877B-C222-F5D6-98B2578D6CF6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8B431B27-557A-AC4D-F7DD-9443DD98D52F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D78B1175-E085-D96E-464E-CA5C62871BCB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844C988-82BF-2594-159E-8D5F15AB61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4C0841D-C428-2186-3DCC-30F430F32152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328E2CBA-6473-9FE5-88A1-D97A1052B9F9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EEF82C1-CF0F-B291-5F80-2A299DC49CF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FE9655A-1E2C-5481-0F66-34D92E2583D2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52C76A3-8749-DB21-5D6D-9AF1C83FC8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6EA58AA-4A1F-7433-E4C4-8870F25DD501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BE3C2587-26A4-7276-E29E-BFD228F485B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5BCC1955-A79C-2B03-E342-09605CFF7615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C9ED13FC-41C0-0D79-D28E-7F2E30DA728D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EA9717F-3AC0-FB40-75E6-D92EEC30F113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AA8CC3C4-5E7F-C419-D7A4-E06DB1AE3C83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08FFE63E-4AE4-928F-496E-28BD875FB7AA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8CF4442-F557-7DFC-C007-7642A02E41F9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79E2DF2E-D7A3-B271-1EC4-58FECBB33E39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C23B347-2DCB-1618-D5E3-58FDFDC704A4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4474280-5E9F-F510-B89F-62D28EAE09E8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B465972-FBEC-5B65-3CE5-8DB161CC5687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B70DF52-24CB-6B68-A866-6AF94F5CB2F2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F244414-026F-917D-364F-24E42EA6B1F5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345B09F6-BED7-53B5-22B4-9E5A36C57D97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74765880-6135-2FE6-C49F-37272F41FD38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4B802A61-7BD8-502E-34F4-3F16D76D042F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37E05A4-54B2-13C4-BF52-5696445F4C64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DC02C428-5DE8-ECCD-5D86-2CC0C45A5CCF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05346BF9-530D-17CE-6C99-A92F51BD01EF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291450A8-916B-6D85-9CC8-5CE7ECDB9032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8DDECE36-DB70-D92A-93F2-E3821442974D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4861F7B-196E-4D5A-8E16-FB7DFD2FAE67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262F5048-C916-5165-DD73-F2B66BE261FC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559EB24-CEF8-6E64-A4A2-D7A95CD21E62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80838859-ADC8-B4DC-810C-A9D5FF22AC21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433B4DB1-4B21-A5A2-094B-9B4FF87C812F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F5E411D-55BE-DDEE-9A2C-5A83A74777C5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A94F424A-5247-18B0-CDE3-32AB746CE01F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4E5D02E-3D60-4F4E-0175-F42742CB5F04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022BDC2-A2B5-5851-5EE5-1EAC838F494A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3AE6DD2-461C-0FEE-D831-C4764CB0F18E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174F6B3-6915-0848-A944-8CA9BE15D95D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7621F516-B4FA-9F22-7BD9-DE1DA44157C2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4D9042CE-33D6-F620-2D19-33CA2A811E67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A24DBD0-E727-B278-321D-DA1378BA05A5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198106B-BCDD-60E2-8731-5277430E1861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C77C1A1-4D4A-FECF-F295-8CAD956A6176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AB2F7CA1-D21E-DAA0-A554-58400446D577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14EE116-B738-E30B-D863-29D784612509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1E292E0F-3A2B-1A23-526F-CA4BD8E3D981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9216AEAC-91F4-B678-189C-636F1C55E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A21131C8-53B8-6B72-5CE4-0DFB07543D25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261E3C0B-CA23-89F8-996A-6944052FC6B7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5157E94-780D-3CDB-CFBB-E653DDFC955A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A8F0C20F-F0F5-F51A-CF8E-73FDD13AD222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530C7CCE-A047-8642-066A-A1B1E9CB53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769CEB32-DCE3-8D91-D38E-A45A0348E465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E7254B06-B2DC-95CF-C142-EF913D598065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9878D909-631E-FCCC-DD3C-FD26568AD81A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8BDCE2BA-2998-0B1D-0EB8-B2AE3824C2FE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4A991963-7D9F-F234-5D5E-DF02A1028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12674391-21FF-5748-A5E9-0461ACDCF9F4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D214E3E3-FC9D-9A77-4D47-C91E54BADA3C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E86CD566-0AFD-8439-285D-F86D7AE8843D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10ADE549-A11B-D230-896E-CFBBFF57524D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8FE5CDC-9B79-0ADC-57B8-11BFD2B1D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3B8EEF9D-9047-1662-9CA3-F9AD627E2F7F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8A9F8934-E83B-E139-34F1-566F832DABC6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39C1E775-5B3F-401E-E8B2-F0E5CFAAB4A0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54501122-FEC2-825F-D792-966878D5A05B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0F61F293-D0F3-4710-910C-0F4126EDD1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C70DD0E5-C699-7C64-5B91-7706611EF32D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A485C3A1-1844-6956-154F-28B0872634F1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98575650-2308-B335-48A4-074FA9ED6E33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F615D775-75F4-851D-B957-DAA861FCAA05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DD76112-625D-F312-F912-D9FB47B84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28214C37-BD29-91C6-1EAE-0E5321C56B96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F0A9742A-319E-2432-8767-20F83106819E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9E344BAE-631E-31EE-27C2-500EC1D03C3B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7A4324EE-9FFC-46E3-10B6-4092EDFFC1D4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8DD7F286-305E-BB77-1177-3A221120F2EF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BEBC4A62-1C9A-1039-4535-17A225EA390F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DF829CB7-DA7F-5283-1FEA-0490D2A6A142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14007DF6-72CF-543C-CC15-E1E77836D9A6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72AE2C83-EB33-B44F-E798-EB29B421BCF4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AF90F6C4-8B75-1B20-8609-02E7A21DB42B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53616D0D-2EFC-2AF8-C442-DF8E35B7D19A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CDB30E9E-872A-D323-9FDD-C9ADF82BA356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80F70D9C-0242-BC2B-26AB-617912D8E7FE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3016DA5F-AA81-825B-A7BF-1AE1AEE5ABE5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CFC40D50-0EE0-24FB-37BA-1C9C36C70E80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FAE8FF3-AC37-74DC-58E5-ACD05B767E80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C11085C5-1B17-98EC-F7B5-740144787518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6F3BD38B-242F-C081-2181-7635EF334981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69A4E7F1-6693-0739-14B9-7DBC918D4B20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28D0F88D-67CF-A2C3-5C5C-232D848BBBD7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E37E4031-4664-00A9-229A-962324BE47F8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05C5AD01-A7C3-4E6D-4B8E-51B9903D4A1F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A4001FAE-9997-60C3-375C-845D767C3A7A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95F7C12A-D513-D5C2-0A84-FF9D161FDA24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435F6243-C44A-8A32-AC63-EF85B9EF8BF1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9C23CB82-7CD2-1F2F-59B3-CDC18CEC048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0BD711FD-2C9B-82D9-6E1F-A4BB63FE67B5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F068C63B-C980-8507-3399-230065522315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A982EBA9-F0C1-58B5-8B44-2EDB66A114BA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EF20E9E1-512A-5EDB-DD54-A2D5B5A9DB8D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49CCA170-816B-95C8-677F-A754DF8D39E9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639F9113-BEAC-7D21-6BF3-D34F2052BB67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5B5195B9-DA07-5DDB-22C8-6447DD412DC8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48B7EFEB-84FB-A5A1-AB2A-C8850A5C7F68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D4E785C4-64FA-6591-EE36-3A5F564299F3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78024C73-5790-678F-8A6F-A6779B630A56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E6C41187-18A3-30B7-F36F-382AA7CFA8BA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2985A150-E8FC-FD46-4D0D-E910A8580385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5F4ACCCD-9B43-AD64-A50B-54CA0D144E50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200163B2-22C0-06C9-D801-58BE0EC5670D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ED39F516-51B5-A222-D5AA-673793244AA7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3660231A-3B0D-35F0-E097-3D44F4060C9B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159B9575-292E-6A21-4867-94CF56F5BECA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099967FA-7501-17CE-5706-A09D9FF53247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CAB48F64-49E5-E1D0-1BAF-6857D7A4764F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C610F444-DDA9-9A90-CD4F-6C460E6EAE8C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DAAEAEB1-9B65-E6EF-A36A-F6BE1B50C681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5C96706A-4F67-9224-2541-2665CB508436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55C8B6EE-F72B-A38C-2869-EC5CE99EFAA3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7CE25A2A-E4CB-65FD-D563-1A2FD72CB453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66C9F83B-D660-A5A5-757F-923D8A17B14C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764B4AB5-45CE-B9E5-72E1-90F1193900C0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49299946-C2EE-2167-4B4B-964F992614AD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653B57D2-4E07-204E-0351-8E470C8E7717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EFC5C54C-F5B4-03B7-6122-13682011C799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CA272E3C-9D29-55BC-498B-E0FB00D2551C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4775576D-06EB-087E-7BD1-0134F23928C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DAAF0EF7-4015-8D2A-B53C-4B2B639683E3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364B9267-D28A-4D26-B711-9A2215E42DC4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4D4359A6-11C3-4115-DB0C-A4E97F4EE344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34DE9919-80CE-36C4-2AA4-2E3E1667BB87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A9E46626-589E-A28C-701C-752E15DC2A96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DC3845B6-3CB1-D6FA-EB01-9FC6D5932F0E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D346023E-24D8-6E6B-6EFB-97BF4B5D45D2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6D1C4F7E-F30F-4E0E-FE59-C83559962AA2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7B31E349-CC6A-FBF4-465E-01A63DDF00ED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33DDBFF7-C769-58A7-A90C-095B4CBCC05F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26E47507-E888-BDD5-DEC5-F0521D9BA56A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B68FCC3D-CD64-877B-692C-9F94993C3A12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4C26AAF0-908E-EB5E-4F44-FCB5A4B7BD23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C149B448-523D-51B6-2EB8-03E5126329C7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7EE9C066-FBE6-4A92-5F12-039FBEF4C4F7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1D2FC405-2DD6-58E9-5B97-F73C66CD9E0C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CC4CB87B-55AB-F9D4-A28A-CD280CFBD1C3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C43583FF-71AD-837C-D295-BED4AC8F36DA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DDB66908-7D8E-7510-1797-BF0F7EBE6251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B2FF1768-EF21-905C-4CFE-EA5D517D4546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BF77737D-6627-BDD9-C652-3E36ADE6CAE2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C7A5EB65-2338-1EB8-429E-1114C8DD430F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63008E39-8537-EF94-0DDE-F7AFFBEF1AF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7698FF8B-71D2-22B8-598B-CEE85BC1C491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926FD3B4-73AA-0215-9D28-39B248855D0A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75665427-517E-4166-1F40-C53CD64D8CA8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2C1C51ED-156E-5DEF-647B-F414D74EBBB6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8AD28E51-F723-6BC0-176E-259A5902BA90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709A15AF-110F-A8DF-47C1-BA4035CF09FA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926B3E19-56F8-BD90-838E-8780BA6B2476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E1111EDF-4F04-1BE0-6AFE-C7FE8733AEE2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487D47AD-4228-82CB-433E-D256044A86EB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26E6DF24-E7CD-A0DB-EDC0-011DBF3A2C79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1AB9BC6-CF0E-3E49-E272-7AC295B12A21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8586BDA2-DECF-7D51-894D-1CC30C030FEF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83C01265-0559-E66F-8D65-29130756FFF4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9D3F8489-BD02-6D15-397A-AE21B7747155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42789431-08AA-9E97-F98D-0A64FC999EDD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7A0B17B7-39C5-7655-41BB-A4D15E9DB954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7704D774-0727-6BB7-E57D-C30917FF5DDE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FB91DCD0-C4A7-C073-205E-E99D2A782475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95943616-A10A-56EC-A646-FE088C9485E1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B641A332-D005-0154-5BD1-F91324EDE6D7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AC13E21D-EB2A-40DF-67F5-620B64A374CE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AD38CCDA-3E98-688B-32AD-42AAC4DC9F16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6D9DDD0A-8848-D98F-3974-ECCDA30331FE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36430BCD-7BE2-FC4E-AC39-9B30944898C0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C8A13871-5EF3-D651-B5D9-F422621E88E6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571C3B02-018F-F599-D6B4-015C558A75AB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D4A330AD-8C6E-3D63-9969-B318537D2E8A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E8807DA6-6554-6F49-1B4D-FD437DDFA499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6A651EB7-3E54-06B2-1607-14CEC2E33050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D192D80C-B91E-C284-A22A-1FF9194783B5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87227615-D08E-0BA4-162C-53CABFFB3C92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0D0F8920-172C-9A1C-BBB8-BB55210C7FC8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5520E671-362F-51CB-3250-B440AB97BC51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7B706BB4-C39E-0082-FFCB-2C916ED2244C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E0D296B6-3329-405A-E12E-0B7813237387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CE4D0EAC-F327-DAE6-A18C-888F04F6A564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0D464066-0549-EEBF-F5FA-6F7C717F972A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4999429F-E968-99F5-4CC0-99CB673282DC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9430D193-4890-8656-033E-1CCFB7DA1CCC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E94BE237-6313-5E25-D251-688B03D1CEE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4DFB941C-5B05-7002-F5A4-1ADDB0D14901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BED89C57-0066-F176-8B14-40F76601BA9F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5961FC60-44E8-6F10-8DD1-9D7FA8B2DA0D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07E15C20-8BB9-E0AA-85B5-9BCFD57E6A1B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0EE9520F-2754-4F3E-0EC6-F1DCFF1FA9FE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462354D0-94D7-9FFC-6939-75208CA96312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48C2C4F1-42A5-C540-84BC-9FC8AF1ABAD6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62D783D8-6D87-1A89-CF69-7B818C16234E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75BC9AA6-845E-C178-05C2-48AFB2640C0C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D091500A-4B17-2DCD-F0CD-D5D83818ECCD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0DE463B9-73F5-E6C1-F4EF-98F9C11FA920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97D00A59-6CA0-F419-522E-685E8AC305E3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60FE0CDC-574F-DC9F-07B0-4B2AE19ACD44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DA822AF2-DE33-5ED1-B09D-EDB7C4B793B7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6490B488-9E13-D545-2E1C-C5BE4A1BC86E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51DE54F6-CFE8-DA8E-8265-54095BA128CE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B906E49D-DC3F-C887-6F9F-23745D706D04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50484CF7-FE3C-D933-F178-3D08DEACB4CA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85437A71-3FEA-9D82-953C-A156651CA2C3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4C4E3F68-0CBE-A633-5FBD-FE11F09DEA8D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0A12A03F-6EBE-1D2D-2314-1922A92856A4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A1AB14C2-13A0-E3BC-D1F9-C0EBC20F51A4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984321D2-5BAB-6826-9444-D709525B210A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363123FA-D227-EA2B-25A8-DA3689C9F488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3F2F26BF-FB20-4AC5-7CC1-554B5DD141F7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10F48155-E818-712F-1783-79E45C1E7D87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ED9F3F4A-B6BD-EA3B-70E3-B9198BF397AF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B6B10ABA-DC38-4B3B-2AA6-18BB1F75C903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00F903F8-98ED-1BE8-18B8-4F30FF7AF3D5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9A04A94F-D838-F64C-EDA6-3404B7ECA85C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D51CF2C0-2554-EA70-3921-C6971B14853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80746013-BEEA-0F9A-EE59-AC50894E8D0B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6F85AFAD-467F-8ACA-6EF3-C3AF1B01A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E49311AF-DE61-AE85-940E-3E52A869B267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F4F8147C-60AC-D61E-29B5-38B1D1A706CD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800F3317-ADD0-DEAE-B7DD-ED9BFDFD935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FEA84926-4B2E-F444-0048-12F7FE8E97C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37E0117-D922-8AFE-95D8-78ACE648E0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DE990EDE-01C9-2479-94D4-7BE05CE2EAF1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20DFAF19-9048-67D7-E983-3E749E6762E7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E9D0A4E4-D294-8F30-C668-80CC04D5C22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F3A4CBA4-656E-206D-2A94-ED95B2661A6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EAB64E7-A95A-2F33-E444-7C1B1CAAD2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20753FAD-B1F5-68EB-2FB6-16FD1623C50E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D8004685-62E6-2DAF-B2FC-57EFD953D5AE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FDE63D79-307A-55A2-A8AF-71DCFECBF1C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4E079CD7-4578-CE1B-0196-20D9A3B32E34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7EA11E0D-3B9B-256E-6D14-7B1025620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DD5BD47A-EFDA-EFE4-1CC8-C7EDA8AD1342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1F76BCE4-353D-65C1-BB2D-03D8E7F566FE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91467CA2-423A-0CC0-8611-A708FA046D09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56880DD7-CCE1-8F6D-1392-3868644B46A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87168B8-37EE-385F-DFB4-850F0C9832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446A28CF-B3FD-65E3-F962-F40D581B9D26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344AAA19-769D-74BC-13C1-B84025F8232A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A4BDE29E-273E-398E-DE03-F6AD2465730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60F6F026-58F4-5EAD-8995-A9F8F2588A50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DCB1931-D579-F624-F294-3EA9B34FFB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0CAAF82D-EA64-3AEC-C8D8-DF57F8CD6EE9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8AECDAC8-AACF-B777-0C50-8543FF086EA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ADBE9822-8624-3BB4-6BE1-C6E9128E857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B247FB21-42AD-347D-018B-941BE30E2470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839B1E1E-36EB-58FE-D017-6FB916FC12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BF543F4C-EBA7-AD1E-8D94-D3AC4EAEE25F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9C69DC11-065C-5408-2FB8-EB5FE1C45211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E6637EDE-AECA-F2B8-3C1B-9CA258922C57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968CEABD-E3B1-EE58-EF51-3F6D3D30FAE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11A72B5-65D6-8AEA-E930-460C9F3AE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D66F4FBB-A5A3-97C6-DF12-CBC8710D32AE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4C7191BD-5ADC-3650-F84F-8E0A9F5B893F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767C28E1-A53E-57DF-7295-66255BCB76C4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9BB304DC-1EB5-7FD7-65F0-2743CE87FD77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8EADDA71-854F-831B-0B48-756C2DD122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9095A5E1-EA47-2552-1058-F3CE5E47C123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50EC3B01-5F48-36F3-DD66-977896EF9F9F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7DAD1836-C948-FB34-48EE-47C96C6C0895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B939C393-5B70-DDF7-E7D9-568ACD2A40B7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7ED563CF-2C47-420B-497D-CD36AB544D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767377EF-68FB-3509-3C14-911D7A6FC3CB}"/>
              </a:ext>
            </a:extLst>
          </p:cNvPr>
          <p:cNvCxnSpPr>
            <a:cxnSpLocks/>
          </p:cNvCxnSpPr>
          <p:nvPr/>
        </p:nvCxnSpPr>
        <p:spPr>
          <a:xfrm flipH="1">
            <a:off x="5831171" y="1628319"/>
            <a:ext cx="140589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08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486285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latin typeface="Helvetica" pitchFamily="2" charset="0"/>
                <a:ea typeface="Verdana" charset="0"/>
                <a:cs typeface="Verdana" charset="0"/>
              </a:rPr>
              <a:t>Output</a:t>
            </a:r>
          </a:p>
          <a:p>
            <a:pPr marL="742950" indent="-742950">
              <a:buAutoNum type="arabicPeriod"/>
            </a:pPr>
            <a:r>
              <a:rPr lang="en-US" sz="3200" dirty="0">
                <a:latin typeface="Helvetica" pitchFamily="2" charset="0"/>
                <a:ea typeface="Verdana" charset="0"/>
                <a:cs typeface="Verdana" charset="0"/>
              </a:rPr>
              <a:t>A distribution over inference + distribution patterns for each verb.</a:t>
            </a:r>
          </a:p>
          <a:p>
            <a:pPr marL="742950" indent="-742950">
              <a:buFontTx/>
              <a:buAutoNum type="arabicPeriod"/>
            </a:pPr>
            <a:r>
              <a:rPr lang="en-US" sz="3200" dirty="0">
                <a:latin typeface="Helvetica" pitchFamily="2" charset="0"/>
                <a:ea typeface="Verdana" charset="0"/>
                <a:cs typeface="Verdana" charset="0"/>
              </a:rPr>
              <a:t>For each inference pattern, distributions over judgments for each frame and inference type.</a:t>
            </a:r>
          </a:p>
        </p:txBody>
      </p:sp>
    </p:spTree>
    <p:extLst>
      <p:ext uri="{BB962C8B-B14F-4D97-AF65-F5344CB8AC3E}">
        <p14:creationId xmlns:p14="http://schemas.microsoft.com/office/powerpoint/2010/main" val="108471456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B4F99-9BAB-B3A9-DF5C-CEAFCBE53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AF0EFE-F9AD-98CA-585C-432F1290A06F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0384002-3D12-7F9B-304D-351525B329AD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B14E4A59-C20C-EF38-49F3-B63A1461EA44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5A93FD-BC9B-D487-B561-5A50B3CD56E2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F1B07A-9954-FEEB-FA32-DCD20C315141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A75C89-3AD0-44BF-F551-5B12E83DAB79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5AEF23-AAE7-89F3-E897-8C1D503E166A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2B95FD-6021-804E-5363-6AD747A8B7D7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6841C1-3D5C-659F-0855-D14FAE864163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DFE196-456B-017E-6A8A-D0C8A09ACF5C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4DF82E-23D2-0418-94A7-7810E0C32947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DB75ED-FBBF-115C-C550-8569DD53FD15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0012F5-8E15-E746-91D2-1C7DA2DB2492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3CCB46-7E46-DF8A-E691-3043AEDE2BC0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E2E19B-12EB-749E-D9CF-F0C44408EA29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D52F3A-17E2-13EB-F95C-F1628E83FD3A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9DC556-5616-40E0-5FE4-A2A497D978C0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A5AB68-53D3-0D4D-16A0-868DC7A4E353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E357C0-459C-28EE-6188-4A70DF458AF4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EF921C-90E2-34E5-1A3F-829F56788562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51BEE0-3497-0013-A0F3-D24628AEC78F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C71AED-A215-807D-365B-12E3E379B5FF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51C1BD-6D5D-0899-2D68-A5B36A87CF15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867551-6DBF-BAB4-6D32-3C3A52C506BE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DFC4AC-6049-C295-0B4F-FAF7AA7FC3BE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B4AED5-F54C-6E48-4A37-28971DE9364E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4A573E-6AA7-114F-CC94-069C24FC5372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7D4A70-D6A7-86ED-77BA-E900E4D35AB3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3919EC8-A3F7-A721-25AE-33C20E509227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87073E32-4706-02C2-9D61-1EF23EBA7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5EA471AB-33C9-F582-A4DF-DBDC0EFE7301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3E614FEC-FAC6-F3C6-2F7E-5C02E950D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E6B3DF1-7516-5E91-1813-2460985ABB1E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904C4370-EA35-507C-0388-02C2C0920B88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721FD78-9349-1011-A15C-2CECEF882653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7DB6D7B-B069-F29E-1AF0-18621499AB03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4A0A10F-0A95-F942-7860-BB2C9746B3D5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4092A33E-BE94-28A9-77AD-96A9DA0660E5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CB5BEE7-FE86-0ED7-01F0-491916D24A4E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B9533B8E-A181-CE62-1314-3D5EB0AADA46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587705F8-528C-05B6-BBC1-21DDAB371DEF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72CFA21C-AF82-9B4C-AB2D-3067D22C64E2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29308A1-2380-2B54-0E49-B92736DC39FF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E296242-C229-B5FA-FFCC-22D836BB114B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F172E814-2DAF-8C98-37FA-84F72E0BEFE1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9AEBC76-B91F-AE40-DDAC-75ED4181D965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034C125E-573A-3BAF-1B96-745F32F25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D78A5E6-D043-FFD9-D9F0-46816E486235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CD8DCEC-57C1-33BA-3F34-D101225BB73A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9C543FD5-4A90-EF10-3A70-FD557975C7C6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74610069-D284-8C3F-FA74-669EA7775BC9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6DE8C523-6722-B2EA-6EBB-229873F91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0EFBBC3-A934-29AA-4256-2EAEF896E9EC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89AFF6F7-A034-A310-CAE6-092BBBBA1C53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E43FFE9-66E8-BA73-C22A-418E7514DE2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B40EBF7-0944-A1CF-8F63-05CAE70EDFD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75294E1B-DD6A-3DE0-6C58-1E5334A42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1C4FF6F-E42C-E8DA-E90B-FD648CCAF2DB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FC78EBC-A97D-AEE3-B1DA-DB457AD525C7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174595F-55E0-8014-4673-44EEF1D4C8DE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8B4D16E-2E48-EE50-2BB9-1AAC20D00335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C92DCF2F-012D-F3FF-0FD6-2C22307D66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2EFEF48-2A11-A0DF-8007-3EE7BA034700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07336F96-FC17-217D-BA4A-31F1B4393DF0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4B80A2A2-391B-4C82-A9A5-D060A2E174C6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8296C88-0056-F45B-4DA0-B154E92DA67E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0968D9E-3F67-0CA3-028D-F0E9FF7C83EC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25566F26-71C7-966F-9217-9A8BD2011D1B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1E3F6E85-652F-45D6-4448-BC3B1C68E40D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4D0A094-80AA-61C5-3E6B-A2471C1DECAE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5EE1846-2C13-2EF8-0FD8-566135EF0AC7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426429D-FD0B-AA10-C1D4-3948CCA1D7F6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73EB961-8127-B992-625C-09F66A269DD8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FE46AB2-167A-D8E0-A2E0-1E5ABCC52032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264E94B-461A-6695-8188-7E4AF7766617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24C3FF94-59FA-2BC1-17D3-CD649BEA07E2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21FCF371-DAD8-BDD7-33FB-11DA235B4293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AE4A5103-900F-22D8-BEAA-FA5D7007E696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989EAE8F-0AD0-F3DB-A069-22D1F9E3AFB3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713B27DB-B757-A79A-42E3-EFC1E03E609C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F5FD29E-EF2B-600B-F663-290652C87C1B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D7F18ED-C3AF-45B2-2BD5-996F3FD64006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4186A055-5192-5204-FCD6-2C3586039021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7CF4B0C-2AFA-DB38-4272-9F6847E9753D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82EB9B47-3475-DB2C-9A20-35C8257D5AB3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ACBECB8-6E32-27FE-D171-2B2B8BB896DC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B5734A4F-F470-55C9-D923-259F23881271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3CFAFF32-42DF-1900-2026-B8556B0965D8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1A78726-A4E1-BA72-7B0C-48D2960600DC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1BDB72A-1C23-A49B-2574-55201491AE9A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332D9B19-4EDD-6942-0A6E-E46E1FE6CD28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4C1E867-D636-F4D6-F0AC-AFF4C7EF5AFD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96F582F-9DE1-2A25-2CE7-AC4EB7766F97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2BD924F7-464C-DEA5-9A8E-22E39F000B6E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EE63B77-A49A-3163-D511-D4546EA8B38B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FF0A6250-145D-A004-F49E-4121E46908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880BFEE-41FB-1D1B-F34E-109A44D553FC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D23D6F9B-4E3A-82AB-B3F0-7F089F121DB7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E389606-5003-4185-473D-018237A1090C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58D4E6F-9B2B-DDF4-9308-FA95C9932A7B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B1B57FB7-B7A1-02FD-DA85-6A04A5F49BC4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B5F561D5-4273-C05C-706D-FF3A7EB868BC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DD8CDD62-BA96-6C15-CB46-FA180D566EBA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4AF24BBF-FCE0-F69C-C735-02E4ED1A21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E94E8807-BD5A-BB1E-A050-E55B5D14A866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862A26C-994A-7CBA-AAF9-C28A67585C56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C0E1E05F-81EB-52B7-6E7A-1C7C0B318E00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9B17BFC0-5305-F1D5-F6FD-C255714841D5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FDBB50BA-7756-6CD8-D159-8E375EE0D5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94091B39-88AC-50CF-62F1-209D8ABBBB86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F3A63D78-B2F1-8450-DB15-A1A6BED68430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DAF7953D-5017-FB6E-5D7E-D44619034F66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DB93195A-3900-EFB1-B53D-696927C3BEE2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C56FDADE-F6C7-98C3-C47A-157569280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D265E20C-093F-746D-8274-E0212205547F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B99A6739-DC8D-53F0-E183-6089D35594E2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1CBCCCF6-59FB-D9F2-D7AD-595E59C44324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11F9BD76-9F36-C073-6E2C-BFC7F8C757B0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6920C5F8-9629-1DC3-29BF-1687074B23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4C39C202-1CB1-21FD-4A58-F1D20DC73330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9170EA97-EF72-1B2C-5BCD-F1C9981FAE35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2C9C5CD9-BF07-4F9B-39E0-87575BBF7509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03F0E88B-274D-22CE-72F9-91041E0CF6DA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4D98A4C5-626D-7BF0-F9DF-2817F128F1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B7FDDF2-006F-1956-D307-906C87E5C465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FA0CD326-E7D1-3C94-1987-E485C1C1DFD4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B91D1C3-3424-642B-26CC-3BE3A04E316F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1372B44B-946D-7EF7-BB3C-ED91D6868067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5CD0FB3-BC11-0A7D-1814-572435CBC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8FE02DC9-98C4-2072-0650-1559BDB588EA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8436ADA8-63E8-E680-CD54-B6074F75D66D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B7792C04-8A79-E0D3-46F0-E9D86BF1D37F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8C106B03-00ED-DE5F-D7F3-05AF9AF42561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1947CE06-4F41-2489-B065-29A97F7A06DC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8C324DBB-8880-D906-2AA9-060C6EA355F0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A8002382-1DCD-9E8E-83A5-71F65D06AE48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6CF2FDBF-F4E0-0EDD-4FAD-ED980A6655DD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665ABEDA-EAF5-E1A5-AE26-F95DED52B05F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4DDA2DDD-5587-6383-1187-147E2B572EDD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60354FE0-7FB5-9928-C999-87710E01B412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73DAB84C-8F37-8CEA-81DB-4AD528738C2B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91B57132-B36E-385F-6456-DE2778FC770E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D4CEFD65-D19F-1B04-4F5D-3C9F5CCBFB49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F66FEEEB-88C0-7593-697A-2C3420777ABF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9D725950-2585-9CB2-FEAB-D15DFAD3081B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5D947E2C-C494-1E41-75C9-48DD2233418D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A77A504E-C4A7-CDB4-363A-D661FD1CF8B3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8D8A8560-5A4F-326E-4DFC-435FEE1C9088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69595674-5E39-5CF5-54A2-68363ECCBE44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0C8A6BE2-D97A-8668-68BC-326005424F26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3D04A40A-E073-3EFC-D451-4C266B21CFBB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80B77655-C0DB-3D30-37A3-3C3A8328E6BB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990A6BCE-0B9C-BA0A-148C-F4C6A0C1A747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52EBDDE0-8613-B68E-A06D-1EB909D5B474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4B0F7931-4478-DB16-8AE4-E0A52DC914A3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539CF6C8-27C5-9CD8-0459-194CA14DBB3E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557259A8-6FEF-4501-5A27-A44AA3F4BB00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9AE96D76-6A26-8F91-E0DC-FF24F1766A91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37071730-3FE2-46FD-3EB6-AB3B2F5DF415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7B38B54F-163E-B28C-60E3-D6FA931B981B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FC0FCAC9-75BB-16ED-F9E5-B98D4B0C725B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9E0B0BDF-6808-4AAD-7AC6-317962F1A1EB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AB49FFFB-9030-BF1A-7C64-6ED75A89D7C8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FAB2A973-106A-7510-C8EF-09C8DFC9C2FB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52D9B194-4696-BBB6-6E70-CC470FB837B7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1A4AC08F-DA15-C57B-F0A0-BC5550EC75F2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D2CCF3EF-87E1-D5DA-167C-CAEA04279CE1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8480AF34-94B7-A060-E862-D4430E9C41FC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42C07F91-4489-D3A2-B393-9FC226CACAC3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39A966C2-9D1C-54E4-BEEC-713C47C5154F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5123C830-7059-F1CF-6C23-6A9C96D32823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A40213AC-E172-2FB5-618D-76E3A71FD4BE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D3FA8BAA-770C-BE8A-AD1E-EFF82A66D009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CB2C0CBC-7811-5B7F-700C-D45E116ECBFF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0E3AE255-240C-FFD6-56EF-52E0C95DD01D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956A7385-3413-38C0-4B49-20AE9FAFECEA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59E72363-91FF-3450-E080-23685C61FBD4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00DE6E36-3423-94FA-F3FF-DCB4A711C0F6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211DC291-A1CD-C235-A2A2-2AFF7B065197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9DCC1B80-835D-8DAB-BADF-4D689B7245F0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9AE273C7-D526-3382-9321-96AC6565516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8B683A08-A98F-E125-8C2C-0FFA4AA4C2F9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DBC88490-4927-20CA-24B5-B88B5B436E15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4F467C1F-CDF1-4307-F9D6-4E24DDEBE865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410B8E8F-D250-EB3B-D187-9099C56E76AE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45B22E9D-C81B-0FD9-7E61-A1C9EAF6F82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1BEA4BC4-ACE4-20DB-3074-FD57793F38C4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3E8CB7A9-9545-BE9D-159D-E4201B979A19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BEBDB280-2445-EC7F-9EFB-796EF779C6DB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1F747EFF-5EF4-4D50-15F0-C30F077D0DA6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37374CED-2AB1-4F69-B0BC-F73585D0F224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AD149BE0-8CCB-FF27-9405-113BBEB0CDDD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97D1F56E-69BC-FCF0-1FDA-626BF5BFC797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2E04C41C-D9D7-917B-9601-EB3CA63F91FB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F535734F-B20C-02E7-5CD6-B6322ABA4073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B398C5FF-F780-6161-1A14-8C5DF0ECCED9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FA01CBB9-2B9B-F32C-E332-94D9A0400762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9FC15573-8770-B880-3E2C-F9E21AF4D3D7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F3985C11-9A06-0801-342C-F831E2380C12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6CFC410C-2A58-9E71-7F70-5FAFEACB214E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C93133D0-B890-D487-9225-28F59BC586B9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0D76356C-F7D2-3999-C2FE-4D07C60277B5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5002FA8C-ADC9-7678-1837-3B6968DB3A50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D96ECFD5-B558-F603-3F80-317802D779DF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414FB3C1-6271-FEA3-C0CD-029936EF3BB8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E449BD5A-8C7E-60EE-3380-7059E1F59A8E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CE755DD9-295D-8CCF-C6F8-6CF9DC5AC5D9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25578516-4058-3C8B-01ED-BC9522B58B14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C232F919-50D0-A051-4963-B583115774EA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33AC40F5-24F4-0646-EA61-0E23F73BB42C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DECE765F-E3E7-C819-2934-8EE5CE73D45A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D5302C28-6B42-57C6-8CCF-316CA79F2567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F56CFECF-B7D8-1CE9-2C19-2E5DC4FE8907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B8ED07EF-33C0-597C-78DF-55DED1EA4125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C4D7BD52-5AF3-B14B-D3AE-B5E273B711F8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3FB9091E-19B8-AE6B-6919-E2C6EACECFD0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04A879AD-9AB0-3AE3-036D-73C176373B5F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F446EC48-60DD-C60F-3777-92F135CE0699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5778EA3C-F6D1-CA4E-C4EE-583A23E7FAAE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80DCF9D7-DA35-9D96-946B-E0F221081796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9E35401A-A25A-F820-07E1-7E759BFAD7A0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8DE25321-296A-8E29-14CF-7C46F0891FCD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50AEAC86-079D-4368-E16A-7B8749D91746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663432A0-337E-3791-0CB3-168490B86C52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A9C3513E-CB46-5C73-3D49-84174AEBD4FE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87AB7B44-E3D1-7487-336E-75B39E659657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98B44AB8-29B0-A463-55ED-7F5EEA8B014D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B94312FA-048D-7122-6618-CEFCB42B184E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13A83421-6AD1-6BC8-C2D1-F54538E45E03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39552CF9-4BE6-6915-1C97-F9D30B422474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06267C1C-6E8B-852F-B96F-302A495916A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D33BCFAF-0319-3BA3-A474-C34640377B1A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7AAB5B92-E55C-7766-E026-F01D5A04A872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95A2D2D5-2CB7-DCFD-B4C5-91AA8A51E0F4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A40DA2D4-BEBA-64EE-AA04-6DEE445E9D0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82341564-1640-CD87-1FFA-A5E2B7010DE1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0C349CC3-2FE4-6B29-E8AB-462D70EC71F0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8AF1E32E-A470-4DE0-7D96-68CE38FE3597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E4397A33-9E78-1C80-52A9-D1D4D5DA7B6D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F283A7EF-ED55-C9C7-0954-0B89F6668BDC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9AC7B931-AB61-80A6-170F-5B1E99DA75CE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3541B71B-0DE2-B7DE-C0D9-A4F686EDBDC1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CF38766A-73F6-CF1C-3426-9894B34B985E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D26B3FEE-DA6E-D45F-CF59-F82DEA0B0D07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61280036-1FBF-5174-F635-438AC9C4B62C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B5CC0F01-4EB1-E725-FF63-F9CE0D8AC38B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6801F4B9-3C02-D995-7A01-B4AF4E90C8A0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F384EDDB-F4B9-345A-C6D9-B3973BBFBB12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70C7B8DD-D4EA-BF74-42D1-7D2350ABD1A4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DE872165-D8E8-BE3A-EABF-481B72457B96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0D104E3B-5EC0-975A-6DF1-18D550F0284E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4977A3FE-8B4B-C9F3-EBF8-D81799384D80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302B4251-B8AC-C982-93D1-F3E1A55A3196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99C71C7C-C216-9AEF-E09B-21837B9DCA9E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5FF6783A-F923-BEA7-7F7A-1119AACEA892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710BB219-FBB7-B4D9-6CE6-949DC1822DF5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71B1A08E-9F15-7BF5-432D-F91C83458514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CB76EE80-71E1-24AA-5C02-2346FC72B30D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529400DF-F7D5-3CDB-6E61-BCE6EF70DA8D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D30D87A2-65D6-0237-DC19-B87816BC95D3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B5FC57DA-91F7-400D-E8F0-279ECE6096F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4E5E45AD-401F-71A4-4CD9-946369CCA41E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24901D59-5DB0-B804-46C3-FD489198017F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9255D271-24EA-B6DD-4008-AA1C08B36858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7231389C-ACBE-ED36-8B77-0409938AE3EE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A14FDF06-BE31-7EBB-6C65-54E0D0D72896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BAB03183-2CBB-9397-75DE-57CA5A8E0BC6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2660E82E-DFA8-9998-7CFB-F755488ECE1B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D6236018-248B-4C3D-EA19-5AB8AAF75E05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C4E26F21-3CCB-764A-536D-41A7A8601219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8FE98CFA-9AB3-FCDE-DA3B-9A57699776D9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E69F8D24-8D36-AB96-CF87-E08607C4F527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1E2E0324-4D2E-FD2F-3DA3-0675D2CD1783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DFEF27AF-E20E-CEF2-4247-BB0BAA06C963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57ADD307-D83E-9729-C370-9A5628026C94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57908F53-2B2A-4547-667D-11B7667ED142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BEAD3E45-6D4C-5869-DEC4-19045C6E5102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42B5D51C-06C6-92F5-D6F5-E6E4B017A439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0AD6F941-336F-9AD3-D347-13A2C5DBACD8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617B58C5-7166-E95A-EA71-49E19945FC1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D3EEFC8F-FD51-7B7E-C349-32E173A176F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884E390-B942-1FFA-B38B-65AFFFF4B2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0707F11B-C63E-21DA-F3C9-F2B680C3F8D7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3A04A42A-2AD4-7C05-CAB7-26C0911D3263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C1123A55-01ED-1701-76BD-852EF1B9ED11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9C0914D0-E21F-167A-D037-1EE9D967129D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F2704ACC-3C29-E4CD-31D3-23666720A9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AA5B5C51-E104-C7B6-5D18-473A5961C268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9797689E-DD0C-6A3C-3BB3-0CF4FF32D754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F4F64344-DC1A-1234-DD73-87F6CC4FBB4D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D497BE03-4FDF-D1A3-E154-88EAA22C2071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BB8292B-66E2-7437-71C4-ED0D706AAA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70842703-AB78-CEAE-B63F-562531DF6A10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D855DE9E-F9CF-1494-EA3E-55E2A1E61451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E2C41FF7-CC8D-011E-14AF-973832B21F1B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B07659B1-9DA3-CFA5-6168-17E31E263359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9D572D01-6C17-7E22-9256-581172A97C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E1FEC159-46AF-47B6-5C3D-3A42F94CAC77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DCDFDD4C-6998-A933-E089-ED34A47DBAA2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28DAF841-364B-A8FA-7044-19C19F400DF6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C5160077-1317-4062-A9AB-DC692489F36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8B741F0-E9E7-99D5-BC53-07A60E504D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0BDC8C38-31DB-B6C6-C3B5-5960FC5F0487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F41B27C3-5D36-78E8-D1D7-E32D61519E90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5656B60B-9E7D-7138-A0FD-B3D007DCFBE8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E4BE2004-BBD4-07D5-ED6F-039A39686C50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B93DAFFA-7540-FB6C-F528-63E9ED60CF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E35F775D-6B98-B20E-B4C4-E1BCC8F47633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7F983BEE-6576-9E2A-EA14-D5D7D3F757CB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A0B4DAC4-7DD3-5E50-058D-5ADF8BC9A87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E597B875-AD23-E630-313B-1220C4B8F39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BA0B1775-7C37-58C5-97ED-3FAC1C81C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8C40B67E-C633-06AD-C74C-2DE688A45904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A5163248-FB29-1C08-57F8-3BB2031B5425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BCBB6E2D-5892-406C-6120-F78E1EFAFB27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BFBDDB13-4D5A-4F96-ED3C-D3158BCC61C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E6CCFD7-79E8-E762-CA7C-DA4F1E66B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049516B5-3D56-0EDA-69CF-4AFBECF96C2E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3807E23B-109D-614F-87AC-E0536FC28131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742CF746-8D83-4398-30C5-822247831251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FD2E58C4-DFF8-19AB-E69E-0E25D96117F3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8C9EF1A7-2D9C-0EAF-BD9B-02A49FF73C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936F686F-E3AD-D899-ABB9-D43D119B044A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92DDB35B-AC36-3E8B-4C6E-4EB221A747DA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EFAE7439-7ED4-E1E5-8D30-59C017D4DB11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D5499A31-0401-18A4-44F3-28723C16A7F2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9C76636E-F796-AFF8-6998-E98BDABF51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883EA44-2DB9-BB3B-2EDF-3D5A6F8B5BEF}"/>
              </a:ext>
            </a:extLst>
          </p:cNvPr>
          <p:cNvGrpSpPr/>
          <p:nvPr/>
        </p:nvGrpSpPr>
        <p:grpSpPr>
          <a:xfrm>
            <a:off x="1986432" y="1026982"/>
            <a:ext cx="8264901" cy="3290691"/>
            <a:chOff x="1986432" y="1026982"/>
            <a:chExt cx="8264901" cy="329069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4B9FAA0-24AA-405C-8328-41B7B3045BAD}"/>
                </a:ext>
              </a:extLst>
            </p:cNvPr>
            <p:cNvGrpSpPr/>
            <p:nvPr/>
          </p:nvGrpSpPr>
          <p:grpSpPr>
            <a:xfrm>
              <a:off x="1986432" y="3461079"/>
              <a:ext cx="6206220" cy="806452"/>
              <a:chOff x="2565767" y="2899559"/>
              <a:chExt cx="6206220" cy="806452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FD592C02-927C-2E77-F4F3-35781535FC3A}"/>
                  </a:ext>
                </a:extLst>
              </p:cNvPr>
              <p:cNvCxnSpPr/>
              <p:nvPr/>
            </p:nvCxnSpPr>
            <p:spPr>
              <a:xfrm>
                <a:off x="8771986" y="292646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33AF7D8-CF47-10FB-8205-76B1F2C656DF}"/>
                  </a:ext>
                </a:extLst>
              </p:cNvPr>
              <p:cNvCxnSpPr/>
              <p:nvPr/>
            </p:nvCxnSpPr>
            <p:spPr>
              <a:xfrm>
                <a:off x="6736587" y="292646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32ACF9EC-7040-ED5A-5639-AB6571832BCD}"/>
                  </a:ext>
                </a:extLst>
              </p:cNvPr>
              <p:cNvCxnSpPr/>
              <p:nvPr/>
            </p:nvCxnSpPr>
            <p:spPr>
              <a:xfrm>
                <a:off x="4694008" y="289955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F2BDE388-B9A3-D6DC-4643-ED8B7F64150B}"/>
                  </a:ext>
                </a:extLst>
              </p:cNvPr>
              <p:cNvCxnSpPr/>
              <p:nvPr/>
            </p:nvCxnSpPr>
            <p:spPr>
              <a:xfrm>
                <a:off x="2565767" y="293952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01DEAFF-A40B-56E8-F3E1-F71B83B97C34}"/>
                </a:ext>
              </a:extLst>
            </p:cNvPr>
            <p:cNvCxnSpPr/>
            <p:nvPr/>
          </p:nvCxnSpPr>
          <p:spPr>
            <a:xfrm>
              <a:off x="10251332" y="3551191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6F7F618-B0DE-3706-BE5A-52BA2703FE9D}"/>
                </a:ext>
              </a:extLst>
            </p:cNvPr>
            <p:cNvCxnSpPr/>
            <p:nvPr/>
          </p:nvCxnSpPr>
          <p:spPr>
            <a:xfrm>
              <a:off x="10127114" y="1026982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873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9EE50-C18A-9659-7964-94C139B44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E1ECB87-720D-4949-566D-01DE24B97876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D991DCF-24F4-C07D-48D3-57E8EB269DB2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1B6AECA-DCF8-19CF-711B-E90C9CB58906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How many inference patterns should we assume exist?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CD7F16C-B49A-34BC-1BEC-4FAAB0301A1C}"/>
              </a:ext>
            </a:extLst>
          </p:cNvPr>
          <p:cNvGrpSpPr/>
          <p:nvPr/>
        </p:nvGrpSpPr>
        <p:grpSpPr>
          <a:xfrm>
            <a:off x="1447800" y="3721387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AA45C69-DB6E-A33D-9361-5048C835A75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Idea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9B26D1-49E2-D708-A225-F80028B223B2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Only as many as we need to predict judgments for verb-frame-judgment type tuples we have not observed when fitting the model.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271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2B949-665D-AB7C-8CF0-6AF291EC5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B0C5E5C-0266-141C-0E54-CD8F98315FE6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84E981A-4485-91AE-0F09-D6C6AC6C0C22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Implementation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41BEC88-87C1-90DB-526C-B1AF92AF5E6D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Select the smallest clustering for which no larger clustering improves prediction of held-out tuples.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843391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with a line&#10;&#10;Description automatically generated">
            <a:extLst>
              <a:ext uri="{FF2B5EF4-FFF2-40B4-BE49-F238E27FC236}">
                <a16:creationId xmlns:a16="http://schemas.microsoft.com/office/drawing/2014/main" id="{5CE93F27-B8F1-9ED3-1A67-059339F43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74763"/>
            <a:ext cx="7772400" cy="54301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1FA02E-C748-96A6-89F9-3A6FA1699C35}"/>
              </a:ext>
            </a:extLst>
          </p:cNvPr>
          <p:cNvSpPr/>
          <p:nvPr/>
        </p:nvSpPr>
        <p:spPr>
          <a:xfrm>
            <a:off x="5585461" y="5580014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5BC56F-E227-8F1B-CC86-5E37CD12950E}"/>
              </a:ext>
            </a:extLst>
          </p:cNvPr>
          <p:cNvSpPr/>
          <p:nvPr/>
        </p:nvSpPr>
        <p:spPr>
          <a:xfrm>
            <a:off x="7701643" y="5577837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C5FAF-EB6F-6C3A-D975-1AC65B11C51A}"/>
              </a:ext>
            </a:extLst>
          </p:cNvPr>
          <p:cNvSpPr/>
          <p:nvPr/>
        </p:nvSpPr>
        <p:spPr>
          <a:xfrm>
            <a:off x="8759736" y="5577837"/>
            <a:ext cx="1097278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C4298C-CC62-FC9F-1ABF-BE6B41979184}"/>
              </a:ext>
            </a:extLst>
          </p:cNvPr>
          <p:cNvSpPr/>
          <p:nvPr/>
        </p:nvSpPr>
        <p:spPr>
          <a:xfrm>
            <a:off x="6630488" y="5578195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7DE50C-6170-5052-E659-225A2C0049F9}"/>
              </a:ext>
            </a:extLst>
          </p:cNvPr>
          <p:cNvSpPr/>
          <p:nvPr/>
        </p:nvSpPr>
        <p:spPr>
          <a:xfrm>
            <a:off x="4536080" y="5577837"/>
            <a:ext cx="80662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4FDF0A-FF73-68F0-0E28-D58E38562779}"/>
              </a:ext>
            </a:extLst>
          </p:cNvPr>
          <p:cNvSpPr txBox="1"/>
          <p:nvPr/>
        </p:nvSpPr>
        <p:spPr>
          <a:xfrm>
            <a:off x="3277738" y="5894060"/>
            <a:ext cx="6579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# of inference + distribution patterns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14EA6C-88C5-589A-35FD-F65BA2A77AE4}"/>
              </a:ext>
            </a:extLst>
          </p:cNvPr>
          <p:cNvSpPr/>
          <p:nvPr/>
        </p:nvSpPr>
        <p:spPr>
          <a:xfrm>
            <a:off x="2196737" y="679269"/>
            <a:ext cx="1067938" cy="4898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01807A-02C6-1FC6-8BB5-B59219A625FF}"/>
              </a:ext>
            </a:extLst>
          </p:cNvPr>
          <p:cNvSpPr txBox="1"/>
          <p:nvPr/>
        </p:nvSpPr>
        <p:spPr>
          <a:xfrm rot="16200000">
            <a:off x="400595" y="2814690"/>
            <a:ext cx="500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Likelihood of held out data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F407FE-5BCF-03B8-BE45-BFC9BA29CF95}"/>
              </a:ext>
            </a:extLst>
          </p:cNvPr>
          <p:cNvSpPr/>
          <p:nvPr/>
        </p:nvSpPr>
        <p:spPr>
          <a:xfrm>
            <a:off x="3289816" y="692333"/>
            <a:ext cx="6873087" cy="4854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4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EAFFB-7685-F4CD-2437-442BA436A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623D8D1-3D0F-02A8-568C-001FB40BD99A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1017A3B-8326-D325-DFCE-37460170AEBA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Implementation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787BB19-67D2-FA39-CE21-553490D02048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Select the smallest clustering for which no larger clustering improves prediction of held-out tuples.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9A8A8EF-8390-9209-47D2-95406B1F32BE}"/>
              </a:ext>
            </a:extLst>
          </p:cNvPr>
          <p:cNvGrpSpPr/>
          <p:nvPr/>
        </p:nvGrpSpPr>
        <p:grpSpPr>
          <a:xfrm>
            <a:off x="1447800" y="3721387"/>
            <a:ext cx="9296400" cy="1107995"/>
            <a:chOff x="1447800" y="2727343"/>
            <a:chExt cx="9296400" cy="11079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C7FFF7F-E672-69D7-0BA7-F97A9C91FAC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Idea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71B048-25E0-C5C4-4145-F571BE757B58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Optimal number of inference + distribution patterns is 25.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83787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06BE9-7FF9-40D0-0A45-27F1AE007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with a line&#10;&#10;Description automatically generated">
            <a:extLst>
              <a:ext uri="{FF2B5EF4-FFF2-40B4-BE49-F238E27FC236}">
                <a16:creationId xmlns:a16="http://schemas.microsoft.com/office/drawing/2014/main" id="{87A12E43-60F3-7D9C-0677-A740DA386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74763"/>
            <a:ext cx="7772400" cy="54301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6F4486-004D-443F-8E1A-97769F4E264A}"/>
              </a:ext>
            </a:extLst>
          </p:cNvPr>
          <p:cNvSpPr/>
          <p:nvPr/>
        </p:nvSpPr>
        <p:spPr>
          <a:xfrm>
            <a:off x="5585461" y="5580014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417932-B94D-D1D5-AC20-396127AA5EED}"/>
              </a:ext>
            </a:extLst>
          </p:cNvPr>
          <p:cNvSpPr/>
          <p:nvPr/>
        </p:nvSpPr>
        <p:spPr>
          <a:xfrm>
            <a:off x="7701643" y="5577837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60E242-4EAA-C539-B175-970DDBC20F15}"/>
              </a:ext>
            </a:extLst>
          </p:cNvPr>
          <p:cNvSpPr/>
          <p:nvPr/>
        </p:nvSpPr>
        <p:spPr>
          <a:xfrm>
            <a:off x="8759736" y="5577837"/>
            <a:ext cx="1097278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CCFFB5-5442-A1BD-5D75-112C9B0E9C2F}"/>
              </a:ext>
            </a:extLst>
          </p:cNvPr>
          <p:cNvSpPr/>
          <p:nvPr/>
        </p:nvSpPr>
        <p:spPr>
          <a:xfrm>
            <a:off x="6630488" y="5578195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05EA75-C641-60EB-EE83-DD6CEA583A6D}"/>
              </a:ext>
            </a:extLst>
          </p:cNvPr>
          <p:cNvSpPr/>
          <p:nvPr/>
        </p:nvSpPr>
        <p:spPr>
          <a:xfrm>
            <a:off x="4536080" y="5577837"/>
            <a:ext cx="80662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67FAFC-7D5F-A081-1E11-67523E778F5E}"/>
              </a:ext>
            </a:extLst>
          </p:cNvPr>
          <p:cNvSpPr txBox="1"/>
          <p:nvPr/>
        </p:nvSpPr>
        <p:spPr>
          <a:xfrm>
            <a:off x="3277738" y="5894060"/>
            <a:ext cx="6579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# of inference + distribution patterns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D35DE1-EF18-F254-422C-D05E924EE330}"/>
              </a:ext>
            </a:extLst>
          </p:cNvPr>
          <p:cNvSpPr/>
          <p:nvPr/>
        </p:nvSpPr>
        <p:spPr>
          <a:xfrm>
            <a:off x="2196737" y="679269"/>
            <a:ext cx="1067938" cy="4898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429666-035C-7361-C94B-CF830111785F}"/>
              </a:ext>
            </a:extLst>
          </p:cNvPr>
          <p:cNvSpPr txBox="1"/>
          <p:nvPr/>
        </p:nvSpPr>
        <p:spPr>
          <a:xfrm rot="16200000">
            <a:off x="400595" y="2814690"/>
            <a:ext cx="500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Likelihood of head out data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DC410DA-09CB-F629-71F7-A32B5E152B18}"/>
              </a:ext>
            </a:extLst>
          </p:cNvPr>
          <p:cNvCxnSpPr>
            <a:cxnSpLocks/>
          </p:cNvCxnSpPr>
          <p:nvPr/>
        </p:nvCxnSpPr>
        <p:spPr>
          <a:xfrm flipV="1">
            <a:off x="8660674" y="718458"/>
            <a:ext cx="0" cy="4859379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914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62E65-04B3-CA3A-2E4B-F30FF80EA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6030B7C-EA44-75C3-ACAB-A9AB64A8B16E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B053D03-8A27-AE42-6952-38A26746B79B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#1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C25F59F-0411-4EFE-3512-C5B571CD201E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It’s sort of like lexical ambiguity.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15741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4286B-3F6B-C8E3-83A4-9FA13D320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60C00BC-094C-F767-CE36-191BBD3DD6F4}"/>
              </a:ext>
            </a:extLst>
          </p:cNvPr>
          <p:cNvGrpSpPr/>
          <p:nvPr/>
        </p:nvGrpSpPr>
        <p:grpSpPr>
          <a:xfrm>
            <a:off x="1447800" y="856884"/>
            <a:ext cx="9296400" cy="1538882"/>
            <a:chOff x="1447800" y="2727343"/>
            <a:chExt cx="9296400" cy="15388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BC73736-2699-E84D-05B5-C08AB747757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Interpretation</a:t>
              </a:r>
              <a:endParaRPr lang="en-US" sz="11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E13B558-C5FC-451C-2371-22F91FA9478D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There are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at least 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25 distributionally correlated inference patterns.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7E208A9-BD8B-968E-453D-A7CC764BA42D}"/>
              </a:ext>
            </a:extLst>
          </p:cNvPr>
          <p:cNvGrpSpPr/>
          <p:nvPr/>
        </p:nvGrpSpPr>
        <p:grpSpPr>
          <a:xfrm>
            <a:off x="1447800" y="2763800"/>
            <a:ext cx="9296400" cy="1538882"/>
            <a:chOff x="1447800" y="2727343"/>
            <a:chExt cx="9296400" cy="153888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FB8702-8EFB-68CB-A210-06348A74483C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Important Point #1</a:t>
              </a:r>
              <a:endParaRPr lang="en-US" sz="11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9ED8FC-30EE-3EEA-481C-EF30712E1AF0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Not all inference + distribution patterns instantiated by particular predicates will get their own inference pattern.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B4917E-43B8-2796-E34E-58F6CEAFA8E8}"/>
              </a:ext>
            </a:extLst>
          </p:cNvPr>
          <p:cNvGrpSpPr/>
          <p:nvPr/>
        </p:nvGrpSpPr>
        <p:grpSpPr>
          <a:xfrm>
            <a:off x="1447800" y="4607872"/>
            <a:ext cx="9296400" cy="1538882"/>
            <a:chOff x="1447800" y="2727343"/>
            <a:chExt cx="9296400" cy="153888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5AAAAB9-2ABA-C0D2-1B99-35919EF108B1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Important Point #2</a:t>
              </a:r>
              <a:endParaRPr lang="en-US" sz="11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BEF97B-FFEB-40A7-87D8-05DAACA767D6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Enriching the distributional representation or range of inferences could increase the granularity of the patterns.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976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499449-4478-3C04-B85B-3F320D18A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45AB5-DCB6-799D-6EF9-BAE567C00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Semantic Encoding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F722EB1F-45FF-2584-CB4E-534337721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7B9E371-7776-6EB1-D21A-DB60B34B697D}"/>
              </a:ext>
            </a:extLst>
          </p:cNvPr>
          <p:cNvSpPr txBox="1">
            <a:spLocks/>
          </p:cNvSpPr>
          <p:nvPr/>
        </p:nvSpPr>
        <p:spPr>
          <a:xfrm>
            <a:off x="866575" y="4655302"/>
            <a:ext cx="6442253" cy="4892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Analyzing Patterns</a:t>
            </a:r>
          </a:p>
        </p:txBody>
      </p:sp>
    </p:spTree>
    <p:extLst>
      <p:ext uri="{BB962C8B-B14F-4D97-AF65-F5344CB8AC3E}">
        <p14:creationId xmlns:p14="http://schemas.microsoft.com/office/powerpoint/2010/main" val="63951831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BADD2-365B-8618-7DA7-72A40FEA4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3F7AF53-B4D0-F261-9BAF-8C20C85F4142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EB21A5D-2462-02AC-678B-58BA185B0E4D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FCD624B-F372-E678-1380-2043D77DE1A1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Do we observe subclasses that consistently give rise to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factive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inferences?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F39A229-3ECC-D3B4-453A-10A1E7543B54}"/>
              </a:ext>
            </a:extLst>
          </p:cNvPr>
          <p:cNvGrpSpPr/>
          <p:nvPr/>
        </p:nvGrpSpPr>
        <p:grpSpPr>
          <a:xfrm>
            <a:off x="1447800" y="3721387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7111399-664C-FEAB-FFCA-FFABBE15E97D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Reason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931062-C66C-1DBA-B97C-2E4481D9C246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Observing such subclasses, which are constrained to explain distribution, is consistent with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factivity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being semantically represented.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834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FF59F-88B6-AAC3-7162-5EC016207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655411-B88F-D228-BFDC-C3E3528CAACD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287171F-68E3-5F1E-2208-3EAB87896FE8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DE886E4-E8D6-223F-10B7-B5A5C5B66112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5E3EFA-BA47-2BF5-0477-751FF5722DC8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4E8032-AD57-1952-D306-91E4FFC78F6A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A2BE61-AFBB-D859-49EF-5CE10D3FE350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A98ADA-427D-23D8-A2E2-5211A9406C1D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A21F44-D2FB-602D-4CAF-59845F473E7E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78A639-74AC-5C65-9314-C6AB202AC42C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1971B5-0CCA-4F9C-5C1C-33824DDD6D11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39770B-EA06-0C7A-6CA0-E2E453CF7FF2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80AC6B-2B66-A829-155A-CD8CBFCBADB5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F1B72F-6742-2DEE-8BDE-EF210EA122BF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D904CD-BFB3-3B01-243B-B39D34744CF4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75D37F-2438-DC2D-8F2D-02DEFDE00C41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F52FDA-F926-CC2D-3D12-805F7C4B2517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74E9FE-75C1-D769-50B2-80278BAB8859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975B72-DCDC-7E2E-93F8-CD83D9D535C9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C71EC1-5FCD-3AE7-E23E-12F5FF708AF2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B38716-1A41-0E47-D352-5A3CFBC2B069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3A0023-C6F5-C86D-F65E-DED6A6550133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4C2301-F643-A876-DFD3-14AEA14E3F97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253C6E-E49C-2F18-840F-3699B73137F7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40173D-0C9E-1B40-4E0B-EF56BDFAAB90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653605-024D-B84F-BB4D-C4C41190F5ED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E0AF14-45A3-62AC-81D1-6FDA9C3040C7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5157BB-EE65-0135-2D69-85E5E816C84B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D6C195-173D-2C96-B30D-A59E6BB3CC26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08A9A89-F48B-F544-666D-9A2F3C4C4A88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364BCF72-071E-C9DC-C45C-3240C9AFA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210FD77-A37E-C079-F102-2B088AAFC3E7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F9A0A995-F7A4-E988-E779-97243609E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08CBEEB-1ED0-5AA4-CCED-39EB13EA5557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3F587D62-E63E-69AE-6F91-99F59F38CB69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034591C-2F3D-FD83-F0AA-715523940A42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5BBD304B-5773-9540-C99B-7488C47D76F0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DC184FBB-D8CA-13DD-4530-0700BC79923B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C5B70D02-2B1B-61E2-CD3C-C59E7ACAAAB6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AA16D018-B2AA-1FCB-37E9-FA2CD0A04475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8AD1C97E-1185-7C9B-741C-6B80610FB0A8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0E9B26E8-0C0E-9C4A-5EB9-9F3304C87010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9763D0FA-47ED-D201-323E-565FBDF7CD56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EE4666F-DAC6-DEB5-CFFB-1F838A45D48B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519B49E-6088-FCA0-09D1-0D72D62C5500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B0E8CD83-BA2A-D659-8CFC-DC321D491093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1D65D74-1145-8439-BBB8-969857E246F6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416396F8-3DF0-B61C-1D46-A3A0B71D0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4FAD03E-B92E-8D5A-2189-0A4B2D11FB02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A9A900B-D1DC-08F4-B9A5-5900702C9E22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0DE295C-591D-6D94-7E3C-A1808AB86489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99EFE7DD-1E94-346F-05FC-DA09742DFE42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F533862-4AD0-51B6-6C48-7A6309352A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C7D8255-E937-D4B7-5153-7706A4A116FA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11E4E219-41A9-B188-F162-00EA67DC9AFC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15979FB9-1813-FBF5-2D43-4077D3A9BEDA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526143DF-42BF-C964-E0AB-5E95E48CE2C1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C447A10-15F5-16B7-4F9B-52512717DA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6B0C127-E62A-5BAE-A34D-09E08346B47A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99AD4B7-7C24-76F8-5516-4F0668F66CC8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C52E605-C463-947B-747A-2214910FABC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892A587-65E7-3791-C4A3-6F85837D5DE4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23B97C00-2D5C-0407-81F9-C29E3DEC6C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7E82C71-E4EB-1600-8015-A2BF03975484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9AFE54A-68DE-763A-AE32-08070B62B23B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73B28E9A-5B50-FBCE-02BA-33ED14C9EFF0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7799EBA-8870-71FC-B834-99395F4E7F17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83C713C-3448-5B4A-067E-3C489A9FB560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75D9374-C211-C192-7060-E956BB6C6922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12C7256-F665-09A9-8162-46A3B47C290D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7C61BB54-1B53-1075-02F2-CF7CCBEA5534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09ED98F6-5CB6-E050-6835-B710EBE97168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072BE28-FF6E-579D-14AA-3100780E362D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3F76E2D-236F-8D21-E8D8-A454ABD58739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58A56CC-593E-E812-27ED-7A7BB2FB2D72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60D8841-300A-B267-5285-9F643A45A684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ED529AE-AE31-636F-75DD-261AA6D609EA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4F539266-3F48-580D-04D8-6BC16C48F883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04FF875F-73F0-82A9-A7CD-5BAD941B4B9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EEE8E655-A707-F39F-938B-1C99D1DB06AA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02A188C-9247-7264-7A3D-ADBFA686E0A8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C2EDCD9-6E8E-2796-3CB4-7D8294C6DC5D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7788CC6C-7AD2-20B2-E6D3-EFEF1B13E245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5FB8F677-08D6-C8FD-F388-F9FEF73F801B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2DC592BD-0EA9-D7BD-F9C5-CF4678974692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9E5CEFC-D01A-E8C9-87C9-84A45032261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01F689C6-A665-51CE-9BF8-9FC09A1FFB8F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85D3B77-7409-3141-37AF-D7026BE848E0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66422E2-0F9E-1B54-A0C7-59E3D4FC71D4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7336A10-5245-0864-FD2F-BD022A9DDEF3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46E43B9-8796-4BAB-4200-06418DED8210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615A9F6-0A77-6E6D-7670-18801CF3F9F1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BB7B1BC7-F54C-A63E-7CC1-05230302BCE1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9CB34554-BD56-1242-417C-4C21E6B20EC3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D911DA7-672B-73CC-FD41-578163E608C8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83CA013-6797-1BA1-34A2-B4B132F3DD4A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DAA4E24-90EC-0FFD-E088-15C9DD5D6378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A6EED2B-7D12-F3D2-52D8-683827D869DA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FAA7BD90-29E2-A7EF-61B7-EC5A81857B78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6CC4B88-3E23-A27D-D7FC-E3F74E50C29B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E9DCB02-B653-1E78-7099-3E767749FD17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D2327DC0-0DEB-7C75-2E44-B438AB97AFA0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188F62A5-C7CB-3416-0867-93DABCFE515F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6F229890-CC3F-04BE-7809-A4A9C121E680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07E7B1A2-EA6B-4940-A521-200D0C563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751036C-3A14-1070-53CB-3B8A3D17CD79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197F369-AB5F-F744-13B8-55DE98EA6D2B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410E9244-958F-AF8D-B4DA-3B8F4AE6AA8D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EA808E16-63AC-AFD4-9A2F-FA579BB777E7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D4A10D5B-4868-B71B-BC1A-7E54E4AA4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90CCC7AA-DCD0-4CBE-7259-CB5B8A9C6B3E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11629A4A-9C6C-48A2-F4C1-5A8B45795217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8EBCF5F9-DD6C-F2A3-F381-D66F83BF0F1F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CF25CF68-6230-1955-FD54-79D5B05C0BFD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557BB634-71E0-B058-72B4-37B103DE1A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8E132572-66B6-E400-74CC-D30A6F61706C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FB9DB0AA-464B-01F4-B6F8-094D8774DCE9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5B31CA5A-3859-86B4-F18C-7D0EECCBF9DA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D45CFFE-21DB-309A-AB80-043553A30AEB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4C67D7CB-72E2-4EF4-7666-55C2C3A5B3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D1440145-D113-1E15-9BBB-8B0B6BADFD67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A73CBEC9-0663-9AC3-69AF-381A2110E4D3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87ADA84A-E0EB-5AA1-836B-C67AB8F53DF1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A31EDF93-FAC9-306B-7364-9FEC70F67EB2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2E9C9158-9FF3-360E-A788-75198D4035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663DE74F-B64B-9FAD-21D5-B53FAFF8BE5D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E1900295-A5E9-F168-B817-93D7C6584315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09D274BE-880A-5772-E758-72F6356B7722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937F5F62-9766-3390-D6B4-8AF14690EF3C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FBD59AB4-1650-A879-043A-5037A7720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0E57E4DE-E2AE-3DCC-A957-E37235B33753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D97A2821-8E31-7976-F288-3FFD849332F8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31F4A703-388F-0924-6833-9279CFA4462E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322A569B-1F0B-862D-511A-FEAFE08CAB6D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CBD4E8E4-25B4-DD00-F0A6-354ACC85F035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AE76BE31-8F3C-AAC3-03CA-2B05C0E61A87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8E166AAA-276A-6D90-67ED-32E4813A683F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2367554E-B577-B80A-746F-0CEE72FA69F8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82DD8488-E862-3949-DE7A-61FA0D12238D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C80C607E-F1A5-A828-7EF2-8475AAF78E80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07CB2259-D675-1AA0-70FC-B4BE06D6D9EB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8805337F-B763-ABF4-7616-7448923E0A7B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243CB903-3C1F-8AFE-A5FE-C6963BF64F1B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BB5FA624-EF7B-7DF0-D529-BFBDCDAB4276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D60A6468-6A9C-A6D3-5B8A-2D7B0B93D087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9ADA8F8B-B375-1F0C-7999-9BA113B11E49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7A9AB446-224F-F295-6C13-61991F6FBB20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A5E658DA-37C9-FC8B-4AD1-59D440D9AAD3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7910FE8F-8E9B-8F0A-184E-99E69CBD2D11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2C7EC074-4059-E81B-3928-1BD5FFC41371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F883C564-E443-6836-A39E-C7B9BBDC4866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0A6B9F91-26B5-A930-6246-692828D3DAB3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50A945F9-86BE-F402-1601-760936E0CF72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85F980EB-9E79-50F0-DCA8-3B64EB5E6791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99CF2132-22D1-D79C-5B6D-1B3ECEE6B07D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C3931623-C551-6113-477E-55EA3D7C1D16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BE324A72-DD45-31B2-D637-67769002D58E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BC95734B-4B2E-8A0F-244A-8B536EC7DD3D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B7DE9419-92DA-65A2-CC3D-FB79084185FE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E391E600-DDA0-B2C8-C596-0225FBBCB13C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05F97CBA-10B3-833D-37C8-B2157B27C7D8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72BA4B00-CBC1-9B66-411F-6A62DE6545EB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64023EBF-CB2D-8CEB-385E-84822619C665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1BD3F6BF-7AB3-46B2-65CC-D2F87CBA5DEB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1BA1CBB9-B9AC-EA64-C5B9-D1B2702C2E84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3DCA676D-95F5-284E-1DE9-7C79AC205FF1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CAA330F8-452C-927E-3A6F-4A409034C678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2E25BE0F-E59C-BAA5-7264-FEB0F38B6F51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ACD4A118-453F-E004-FF88-28C6FD89A245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B6CD434E-6736-2629-BBD4-32901587FC99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C9C90990-9F9A-EC93-FF5E-B15A496A3CBD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9151F593-BB3B-C968-43A3-CAA1B00891E2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A9083790-BFC3-05B8-1B98-FF4A12F522C1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F3FB3D30-1BA7-DAE1-0DE8-6E70CCB52A7C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5196DD8B-AB19-0BB5-8418-6BD2505FF890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06AC5FE7-703F-29F0-B8E4-F65573499F13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479A8151-752D-03F7-16F1-A8E88A8D4758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DEBB2044-547F-CA03-0D21-6D939E92E72F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14677581-DCA7-F75F-156F-0A6EE908DA98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36B28295-3189-5BF9-5E01-9C961DE1B9E2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33CD42EC-B799-8290-0841-470DE6D26096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A9BBF536-9CB5-7488-56D0-F3638A8765C5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2851A9DF-D50B-0B4E-AA73-08A55CE0252D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3BC14EBF-2F6F-4014-BF48-38CC46B9C58F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B6A5B7C6-DEED-BC1F-3660-C4E3503A64ED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353C8738-B724-718F-38F6-B47B0619FC01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2D3D64ED-97EC-31FD-5DF6-BE9AC0381BA0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60965942-7FF7-4DF0-9B54-D01F2AB6F086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B3A70FF6-6A02-E90A-DFF7-35331AC2A5A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43C694E7-7B50-3E77-8B00-92BF9E8360FE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D66E2ECA-B97C-223C-96FC-617AE4CA14F3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B1121EA0-64E5-2110-3444-0B21DFAA0709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18554E9B-5677-B000-7CEC-80861D804EA8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FBF66F81-AE78-03C6-9CC2-13B128F91906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61995938-F294-1877-5075-1FC3CA4954CB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7C59A2F5-D683-68AC-494D-1F2C46BFC2A0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AE880E65-C068-AE14-92A3-EF46C092F709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43ABB0B5-36E5-57BE-C796-F2C68F3D4B10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B9720159-7B45-F1A4-0A5D-769604923153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789A82DA-824C-E637-4468-D8187C164EBE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3F0D5D20-B042-6D82-199B-3835B311493D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1DC576A3-8DE9-28F9-2AA5-869AADB292D1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AA0A0B55-269F-C6FE-C8D2-01712945F3D0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14FB4B78-2BE9-6F62-B184-8D620A8A104E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1A7E695B-105B-2976-6621-FCFDB8C852C0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1E67A9F9-318D-5B92-8F2C-B1D3BED081DB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2968E788-6017-59D4-8F3A-567EA9486C2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ECA7CFB9-E6FE-DAC9-9CD0-37185705A1C9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85D92772-46BB-87DC-9CE2-77F352236132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5357E452-3D2B-2E70-98F1-A136E09CC974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7D92AEC6-531B-A6A1-0DB1-2814DA2B477B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9CC00F64-7738-18CA-4FCE-3AC792A0020B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5700E4AA-295A-2E9D-DEC6-E158C445284C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D4D34CD0-9B3C-34DB-78F7-006F3564316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D7A8B19F-C2ED-F505-4A2E-16D004780C68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204B62BE-A940-C58D-81EF-3E10F4916025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F592D8F6-D41B-BD47-59DF-A0DD5ECB9382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D2647651-607B-D4EF-F1F1-8A54ECC75D94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00DCC4FE-B9F8-D5E2-DE53-ED569CF1059E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5CD15372-4407-11C7-FAE5-B65B3426BFB7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E23EEE22-34CD-D3F5-8609-88D4238C35AE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3DB10566-AB1D-C04D-AA62-8C64D3139E95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19F03D71-7350-0333-46D4-58572032B5CA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8395C1F1-980A-14BE-7E05-E7ABDF48FDB0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0C10D2A0-B1E1-2EA1-732E-C2BDE2475B2D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8C9F22BB-059D-BEDD-99DD-D97D8ECCEDB2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9A7770AE-5DC4-3DD0-D32C-4C2565AE2832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43275AFB-FAF3-4F6A-FFA6-AF03CCF7603B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48625686-AD40-0A36-CDBA-70B3BE95638D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83CBEC7C-FCC6-105B-86D9-3FA930603797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3A749B7A-98C8-8AB6-EA78-76079AF933B9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7134B3FE-9720-DB46-3623-4E0C71972439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FD7C233F-24C3-0D83-177F-E7479EAFDFDA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2B4861E0-D451-9E78-CDD1-BF3AF675F6B3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40BA4778-9AEA-7E70-E969-85AD771F4E04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808992F5-3469-3B4E-A87E-5FDF77DE002B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A356A1A8-BDC6-8CF0-F343-6C9CC0B825C4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CAFF71D3-882C-7FC1-C26B-225A157DE97D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056F9771-6487-5F1B-6E07-E8FFABD129C4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E7432516-2409-8FF4-BADF-387CC23FD434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B9DAA13E-AE75-CF71-3A31-B56C591E2D3C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33E359B1-CBC0-53BC-AD86-5A383F1288A7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7F56E675-8982-083F-208B-25D9DAE3963C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311A66A9-7EE5-1ADC-E982-7F497ED5E950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0F97C143-8E5D-770F-590B-F34751AEB6A2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DF9CFCF7-F193-8CDB-9514-47720269097C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54E901B4-BB45-9789-1DD1-7BBCEE8A831C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3C9F9C8C-A182-6160-0199-0E69FB491EB8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A7F7FB41-2579-7A6F-E8BA-6CB9CC7B6969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C063D084-3447-F844-9B1A-E372859547F6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C94CCB53-45E8-26D4-56A9-2DA50DBA7268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F7C8257D-DBCF-FEBD-3955-6DCA84499D2E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F9789A9B-1020-6A5C-C88D-BFB782CBA8FE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3C581F33-BF06-E869-B36C-694B0C37D551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1A1C86DC-62ED-3E7F-F712-8EEE127B12B7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D1C9A319-27A2-0547-EEC6-63EDA363E717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E9F57056-BBDF-8D16-FAED-2ED70C976949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1A8E13F1-52FC-CFA9-EBD2-1D48C6DD9E9A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8F7FBB66-490D-D09A-6392-0537CF574657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E50598CB-F5E2-EFA1-12D7-9123C8883BB1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CABAD03B-C66E-0485-AA06-2A5E241B3306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02317549-C5E7-9B82-54A3-28061DEBBAC9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924ADF20-804C-21BE-93DC-0D2E04D505EA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924CF029-1FDF-7AAF-56F1-AE523C9581F8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56C72AF6-3541-364E-BE8C-DDB50C924676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1406C49D-AC78-B992-15F2-38B67381FC84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78341E5D-5904-CE4E-B9F4-1FE527CE8F03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8B005946-56F3-1A70-2250-2EF286294A4A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C74BDF5A-D9C3-A5DC-D9DD-866709F93E23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B64792C4-C57E-7E2C-045B-3BA26F0BA43D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DB92B608-8BD5-98EC-E1AA-99AD6EDCDA82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54275565-98D9-8821-BD13-0B56303ED1D6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A19C5D69-08D2-3F0B-7914-21234B388572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F95F7FA0-D339-98AB-F33D-802C5AD8917A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5991D946-7B48-10B7-23F0-2D8CB2C120B3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C68BD6C1-C9DC-4EEC-9C3A-AE1A1826E56E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9CB90C7E-CAD5-34F6-A7A9-5FA7EEB8A22F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D407E8C0-FD6E-2F7B-EA8D-BDC5F1751888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96E4028E-AC95-2C45-A004-90C7AD97A33E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E80AA2E3-42DB-90F4-A990-9BB90A5FB95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087EB109-95AD-806A-880A-59310670A15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6E08879F-4759-B845-3029-D7D717ECF24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E276DC0-538C-FA22-9169-CDC7BA3B3C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3FA09C6D-C3C1-9873-A70B-B18F79A82778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B04F7A55-10F4-B66D-589C-1F8DDE0A550B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BCE6F5B8-C241-D8E5-10B1-880DEEC6426F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0D02CBF4-E010-0E77-2FC0-B7CD0BE14CF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B5BDD2BA-82B6-F5F1-2BE8-82D81359E1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25A5B02A-EC5E-7E35-41A5-179BADDD9CA3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0BBA4A7F-1CA5-7E2C-9395-5E3492AFA316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9783CE27-CB86-5CF3-4EED-89B5B5C166AF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9E1FDF9B-2DDC-E0EB-015E-2FA135CA4C6D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D4481C0-F44F-C8F7-AF62-B9CA6D7132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479F389F-1A85-C961-0739-946B7D239684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5CA94249-D5D9-1725-3193-BFD376E46C45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8BAED808-9848-0D30-EBB9-5D961384521A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20043951-80DD-7F90-C2AF-24929B00D92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D5CB27E-24D9-541B-2F36-ECE449F841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76C73B8C-0892-F024-5ADB-F4857A4C2A16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37383B29-56F1-4025-A68B-8792DC79C2AF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445E1CDB-2B50-19A5-1348-97312C0CF84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66FB17F6-61E5-E932-7828-157F80D5F5B3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CF768F0D-FC44-F156-4E3A-79553C848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DE5ED56D-E622-9C94-12C9-A909E992CA56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54CCD318-C3EC-9BCB-54B6-2E891F9EB28F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453DA468-A19C-3128-3844-604106CF240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FA877037-A827-DCAA-D6DD-256FAB4F1DF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210726E-59E1-7EAB-51B9-57858EF70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1E964EA3-B5ED-D30E-F661-DC7CABE79CCE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06DD5DB0-F1C4-CB9B-7975-F7EBC59118C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47457109-275B-0CF0-01FF-DFC3E3310A1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C0595144-A049-0194-1240-F71DD71D4CE2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13CA24ED-B864-345C-5FF3-4A9A0B2D5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9E8C11C7-3084-AE18-3E57-648D0DD7C593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9B4CAAB9-8B55-4472-9EA0-C5D77703DEC6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7D68B510-6270-7B70-561B-A4B7E74844E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C668E78E-E578-33B4-EDEB-F67E3F19B4B4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13B6243-2868-44FC-20AD-58EB57B04B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5EE60174-555C-B5B0-C664-FC3084381295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F0354118-F054-6FC0-8F2C-B94FD54CAC45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8E522295-15AC-9A30-20D9-7B5AE0FBFC4F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5A31A00A-2514-316D-8F11-F5AD16973EBD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DA107928-74CA-A628-F619-15656CC2AA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54D4EB8A-52E2-5641-C86A-C871F405157F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19B2BDCE-7077-C176-6279-F5C82A40FC96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D618D6B8-16BF-F39E-AAD7-4207DF5B328E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03D8C794-160F-6935-FD73-27D1AA85C5CB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82961EC0-70FC-3588-14C3-E5D89A6C5F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C18775-368D-8A18-7B4C-297ADE4EA452}"/>
              </a:ext>
            </a:extLst>
          </p:cNvPr>
          <p:cNvGrpSpPr/>
          <p:nvPr/>
        </p:nvGrpSpPr>
        <p:grpSpPr>
          <a:xfrm>
            <a:off x="5831171" y="1216557"/>
            <a:ext cx="6327261" cy="830997"/>
            <a:chOff x="5831171" y="1216557"/>
            <a:chExt cx="6327261" cy="830997"/>
          </a:xfrm>
        </p:grpSpPr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CDC81155-1CAA-38E5-EA39-59044315C9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1171" y="1628319"/>
              <a:ext cx="1405890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5A01EA9-AFF9-6D4B-5EBC-24175A320922}"/>
                </a:ext>
              </a:extLst>
            </p:cNvPr>
            <p:cNvSpPr txBox="1"/>
            <p:nvPr/>
          </p:nvSpPr>
          <p:spPr>
            <a:xfrm>
              <a:off x="7237061" y="1216557"/>
              <a:ext cx="49213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Helvetica" pitchFamily="2" charset="0"/>
                </a:rPr>
                <a:t>Which predicates have high probability for a pattern?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685218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A07B0-57F2-B07B-3FA8-88B229CCD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4AB081-C817-A91A-F92A-B6271CD53583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3409C4-A971-66D5-05B7-7D492FFA50E1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6A0724B-3F6E-36F4-4C72-4C843CCDFDFD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B7FA6D-959A-F3DC-8F25-5EB8D33AB5EC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552A0D-7599-9DE5-90E0-276E2B7B24BE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CAB496-B5DF-185B-DAC3-22834143AD58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4B5932-AA9A-DD00-6F39-52C4707C3F56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12D327-5F99-9360-51B6-6A5AD596534D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FBACA9-FD5F-1C59-201A-1277626C5A12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74ED8D-9F9E-A92C-0559-29B1FC2A8393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31459D-1552-F9CB-EC49-C36150C91749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CDB8BA-E42B-F5BB-05AB-72C0362A7427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FCE4CE-31FB-B0E0-FF27-55D100C1F49D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A0D2F2-93EA-9426-9C09-EFD9BEFFCB59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9F1733-2E81-308D-4BAD-B3FCCE518752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FCEA0A-511B-EEF1-C622-C69B935D8687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753AA1-9E59-80FF-365F-FA5FB8E3F9B1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8F907A-6847-CE26-2411-9A01DB9572A5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1DD451-D384-ED65-7F79-76D54DA1A8FC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8CB834-8992-1C6A-8ACA-112523C1B317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AD6E4C-31D1-FE3F-D1D3-008847632850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5FBDA7-9FBF-505E-B86F-B05BB7EC17A6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906010-77A3-0790-2D6B-4C99F29C2643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97DCC9-BA79-F363-4016-C63876507C77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E05802-B870-659A-CC06-30D52E43161C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3D15F0-2AF9-F407-75FD-290E311F30C0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558ED8-ED2B-D929-AEF1-C384FC489F4E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602D09-BDF8-7372-E79C-05F20C392E22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9771174-20BA-0D71-C8C6-9C25B01E2A71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72F44E41-682C-3F2F-39A9-11395446A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C121B26F-E0EA-12E2-7A78-79FEB1FB0A22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E7C4B815-0E4B-C940-846C-E1097A20C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4C18826-3334-61DF-2EC1-CBD71301C6F1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BB4CC944-9848-B8C6-DF96-8E5E507E995A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E64DB07-3EE3-83F8-C0D9-7AB97BA0171C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62AE44A5-88B5-4044-CC89-759250A4340F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E15B424-2350-3D76-0233-242096CF0938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FAA4AF-2267-453F-787F-EA49937B1497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9FC1B29-7EFF-2968-4E54-2EEC7870302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10D5A9A2-514A-790B-CF86-4FE2CDBAAC8F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BC504A5B-195E-2363-3C2A-78B2CF7E70DD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E6A0F9E0-C951-3CA8-14D0-53CE8423A496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2DC510-834B-1504-C952-07441DBEA631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5281A5C-28E6-5137-6419-D1CD2A4CE978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7FE5CF4-E163-02B5-4FA7-ACBB04B2FE00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BE3BC02-B6AE-4FCE-2C49-3382AE6DC583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17504559-4AF7-5BDA-F7F6-DCB9FA987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DD1AE94-9EF7-3EE6-16AD-D4E38662EC55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C0C4DC6-E57A-DD3E-6046-1EA7478C8D86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195C93A3-D8E4-C34B-7447-8AA3F2EC4600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FCB2ED0-BACE-08B9-EDDE-3B85CDBC9F55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35E15A0-8A68-85C3-3CB5-81B939D2F1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4034804-9B76-F355-1F04-154710644836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29AEC1DA-F4FC-A1AD-07DF-6C41F27F4E70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07F16BC3-223A-ED86-F9CC-A416F26B92C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10746E6-E239-30A0-1D9D-6B5B0BD49BC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7150C5B-AB8A-E420-B305-584B9970F4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55D94D1-A092-F7B8-5352-43A09AB9DE66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DE341DD5-502F-EDC3-B0D2-E13FE26FCA81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3CA8A51-61E2-6EF8-EE4B-CF74B13E4B90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6FC73BC-B441-4B32-3AAB-CE4138D72F75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1DE825DD-E490-B003-9642-402F10C63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69FC089-480C-5F2C-3ADF-7614D1F7B72C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39200A2-8B16-F543-C700-BDF483A27A88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B4F32ACE-E03F-E8E1-718A-DFEA064A87D4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A7CC109-B9E5-D5A3-4D25-4B9A2D2E1A10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2CF31C7-D3D7-411B-14E1-D1179D47FAC1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045E64F6-27AC-9282-5C7B-75D0BF86760A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AF5A0B39-950C-5240-4F66-08E4C8A285D2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1852EF22-88FE-6AA5-B46F-EF52D48ED233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6F29E2D-5264-93BA-B598-5BB6031F9AE8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27F8934-661A-A295-BE31-CB33E5B0A3B6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59A9CAE-70B6-2EC1-5025-30855A841B77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8FF7AEA-9B96-5451-CA0C-876B61622240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8B793BC-C766-AACC-C102-FF01E7833B52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AC53B06-B6CC-748E-BB95-E1FA20ED3005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6FCB75F6-40B4-D4C2-6D48-077C50DEF197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A475B8BD-9C62-BD5C-B78B-E8F746EB991E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DA9186D4-FC9F-1226-3C42-BA4592F5E4DE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BAE9696-AE2A-8366-0248-838DA06558E1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4A2A0CE4-AE74-EB96-2C8D-DE4D7D0D9A6B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A7E69DD7-240F-496B-8515-11FF0E579895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C0A109A-3BAB-AF29-E54A-B0DE025C0031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5708626-4CC5-C1E6-56BA-E463E135683C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2CAC05E-ACB9-28F9-BFC5-5825ADF9859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EBEA0F2-914C-C1CD-9E68-CB113E32F832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457BAB2-9C42-5B89-F893-C26CA5BDF320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C1811A7B-0419-FD71-4804-EA3202A96C90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08DEA2F7-47FD-5CAD-8ABD-0E3369F09C3B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899FC890-984E-E01D-4FA4-E24B9F2E8617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8C28FBF1-5854-3416-1BDD-86AFB0869430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8D90210-3F25-7A78-09DC-3AF496E7C43F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9743A5A-9585-AF4C-6B76-4467129CCC5A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A2E4CDC-EDA1-2B3B-5169-A827B33585D6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A9AB5CA-8EA4-D6E0-6E1C-45A49A558E29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D2A9983-6B85-3E3E-8E75-A3E163EFDAE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FE125A0-44BC-05BE-AA5A-7C119830F32F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30D6862D-2A04-9903-F463-9830444DF3C1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5A28320-9237-28FB-CE6A-BD6B94D17021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7B2F08F-425B-B824-C50F-FE7E8305F839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95A16688-839A-5411-7774-AB1187CE4A20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E237DBB9-D43D-D0BA-136F-FDA4DD0D6D91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EF9A5EA4-5EAA-CFD1-0015-99D9E161CB7B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68C32195-2A9A-F5CC-8F1C-3ABBC23D1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BDD191DB-78DC-BA03-4FB7-5E2E48C32B3E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03EFE3D6-57D0-4B7A-DF83-C46B2E961802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255E960-55A8-1E98-8E41-0F679E5FC115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088B0FD5-CA52-4B65-B842-5611AA46295E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C7366DB1-DFA6-DBB5-ED49-C5A6AEEE8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5D0734B5-8260-8095-9071-A065D0D33BC5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D0455B30-EB8A-2070-4292-BB42C9B07016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1FE9AD0D-E1E2-0150-02C9-6038D5A13DF5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68180D62-A8ED-2268-FEA8-44F900B0815A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ABC382B4-F7AA-39BC-7251-40A5D73C7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D4AF3DC2-8B61-FEFD-3E90-44871FD160E1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65267A0E-7EFC-94BD-53BC-924B39C1C2B7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F7635E6B-1D62-FE13-6B9B-7C39E4356335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E4CF731C-31BA-4EA2-4C5D-26100A209497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FCB34958-2B02-7611-633C-9C4CFE77C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333FBF9-4916-9EC9-8397-D3B9BB2002DE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6B3B27CB-89C3-2633-0FF7-E62369CA8473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BA58936D-CB8A-80AF-0F7C-A9C166609765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4C43300C-9557-B19D-B4F1-2D589718A8D7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BAAA67D-6DB4-2048-8EDF-E4D6926771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E34EA8BE-2E44-E5A7-5949-4301CA37A93E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3086AC59-A818-E0FD-3EA5-6BDDDFB52BD2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9550A07B-EBCC-30F5-FD8A-B878BFB55A54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66EDCFCB-9CC9-9CEE-B774-4D79D12CEB9D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32218C6-E274-77DE-5F01-DAD59B47D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CFB63316-4BDE-7348-2DF3-4FF109FEBFE1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351496E7-0559-B6D4-C185-0DC2EE08713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8B17A936-7195-7959-1729-484842FA9738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F0F0AA62-E293-4067-310C-AFD4F088BA6C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3D6425C6-EE77-EA0E-4E7A-338950DF5E86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C95809F3-C70E-810D-8DEF-DA321DFBC5AA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DE4906CB-6594-3F94-8D0B-72AE23C99EA0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084AFBD9-1738-C18A-82B8-9165FFFE155A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FAB21765-1FBF-F952-F5F6-A5982F8B5653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CB5E7A68-F2F3-F6B4-17AA-687B42BB7668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A8F63F25-8F32-570B-6EB2-E393F3FF4134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452D3D02-BF36-52C9-3895-58F6B3E90879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6809818B-F589-B531-20DE-549F0A7F57A1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0C17CB96-B891-1AE5-917D-9DB7B667BF40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5E462C36-4CEC-E8A5-4B8B-177C1C9E3AED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280DD4BD-9F70-B5E3-5723-86DC07F38C28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844BA090-0586-A0B3-8DDE-44AEBA0B65CF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BD916ECA-9BFF-8959-E3BC-7A68F8DEDAB4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51D4298F-BDC5-D1B9-B8D7-1AB8ABB33BF0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00EF96C8-CDAF-D75D-7E8B-C892BB44E9D1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C36DA455-D122-6D30-5C93-DE4F338595CD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6BE69867-5C96-1E52-F7F8-AA489DB5813D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20B05389-F6B1-C8D0-8E1D-E5C41EA7C38D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82E7E292-9C4A-9685-4432-FF2B037713BE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8EDC73E3-1749-ABAD-DB74-02949DDA1511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BF95DBD6-0719-230F-5E00-27E958FBC713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8DFE0FC9-5435-C1EF-9599-51C300790CC7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BB1525A0-AA3C-5230-2A91-B82C25ACDF63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464D6954-AA16-293A-E58B-BDE44F384BD9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656D98DA-D1D4-3DF2-C8C1-5BA68B779B8F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7014D246-08A2-02B3-B6EE-B1A258262392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2AA9C1B6-077B-CAE7-BEC1-3B14A0116CE8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28EFC900-B05E-34EB-66D5-CBE84699CAA2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4852890D-CB37-2AE2-4ADF-AFC277456FD1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FB088A00-AC94-7179-04E2-4598972B199C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13897868-ECE7-4013-D374-D3F786895B8A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DACF219B-3091-FE24-6CAB-4434D8259195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9B4EFDB9-CD4D-C066-6195-641499E9C4C5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D1D06464-C3E7-F552-0504-703BBD9AC2E3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EFF9E8FA-3C3E-023C-FD5C-BB8BC9A40D2E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BBD7CD2B-30D9-3C5F-FD43-8B807CCDD4C2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CD188656-93A9-15D0-E353-6D1C4426DAB2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C23E3A47-7502-AC5B-8570-43B34687948F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D098B30A-B471-DBE5-B338-1A3456A23D1A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40BC3C97-ACF1-1E3D-BE5A-83D15735A52F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007F0345-83DA-E375-7E6B-B8F470CA805E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4365CED4-FEE0-299B-7CA5-63B584C9A881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D75389C2-AE0F-0F52-523A-5FFBFF993114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C12646D3-DEC3-0519-FB96-627596218B30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65C2F7F0-E833-536B-5605-37D07BDF759A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A446B1AD-4F34-A587-B209-475FFA6D197A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EC935F81-1F07-6F30-0DCE-CF61C8536900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085811BC-6F42-D10E-6358-18F006B026C9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877B28F6-558E-3AE5-3DB3-07C0497737CD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C43F8EF7-1B72-1020-99B7-DCD6B956E0AE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09C96EA1-6DBA-400B-583F-C13FBB1005DA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78A6EB47-ABE3-E854-905E-DA7C9E36339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81084A51-66BC-CB71-58F7-5E8B1818D753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6738020B-A77F-D579-284F-EC202374C84C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52F71F58-EB68-3784-C6D0-931719BB9B65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F2259FCC-7131-95F3-72FF-B29E663B290F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218F9064-6D1F-68A2-B72B-DA701230334A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75BE559A-0233-6917-B0F3-1E88274C018A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19735559-B02D-C676-3139-CCC16110E160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D833350A-057F-0136-6460-12550E726D0E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3B94B9F0-EC2C-F57C-8A77-A5DBBAF1870B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CD87908B-3EE9-103E-081C-324836A93AFC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5211B6EA-EBB9-55AB-679E-E880FFB7044C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3799F32B-EFF1-3367-513E-E6B39D74A54C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D6D6770D-6078-6214-FB27-042FC75EE672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E4DD27E3-91AA-EA85-AB93-4F28B45828C3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FBE0438F-385F-0778-0B4E-38860A20B76D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258D7F2C-C7D0-B18F-8CFE-C2E193BC9350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2EBB240E-A5C2-7A01-E737-599A35B727AA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3086B971-8678-E37B-F77E-3968CD1BEA8F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1AD15F15-2084-6D36-9483-4B22ED84743F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F795F64C-6C3F-2112-6D6E-DDA3224B880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BCC42ED0-A637-90D3-2719-39CB94A21DC7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5F2B239B-CBFB-4064-15E3-DEE10A7A8CB4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2A98AE09-7FE1-9C8C-37EA-D87F53E76F29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2D17FC1F-DE6F-1710-2B4D-9542277D6BB7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7D3E0FCE-A0E2-7577-EA15-D18EEA826A57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DDD7E5AF-C26D-5FA4-2F83-AEE02D12C86E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211DD603-86AB-72C0-BD08-1A0B80EB6036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E7F29DF3-5317-AF54-001F-13708E37731D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BF2D855E-71A4-BA52-55B3-994886CB5F73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16D403C2-ED9D-378E-EDD6-A4BF1048FEDB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4B7716D5-939F-9E98-5F31-3B1A9BD95196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65974E7B-85EB-5756-08D6-B3A9B10C757D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69318AC4-3B6F-1852-807A-2A323B9FAD7E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46147FFB-2935-1E89-63AE-55FE81C3CEB9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392DD03D-0DF6-60F0-A7D7-37507E4557C8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DB8ECDF9-CB40-CC3E-1A72-1964E7101424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34B11D7E-4083-728E-8320-97472F3534E6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68EB9A1A-E1CB-4A44-3A30-5BCE65868B67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0D5DC692-18CB-DBB2-442E-051A5A892A57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BA9F376A-4FC1-66D1-3522-7392FC8F2229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5CC5818F-C491-A925-25EC-C98CB68BC1B3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F27FCB49-DF8F-975D-8E9E-7D0771D6D4D7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50761053-5DF6-D828-A3ED-5C7C35497B0A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EA5F31AB-43EF-9A61-E370-B8A7B47A477C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D8DA66A0-F083-1EA5-B961-0006157760B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C266A4FA-89BD-CA2B-1497-C064B7EE13E6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A7EA6893-6BEC-9D70-2F8D-05B92EBC954E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99FA3608-1E6D-CE3B-BE13-BAB449076C45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2CCA8134-E3A1-16E6-0F92-355A3A5CBE7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CA80E1D6-5B4E-3B35-D4AD-8E587ED7349F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119E33BF-4B88-F0DE-B258-ACF321EE6C3C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E285A20F-CE23-5206-1CA3-EEE0B2A571C2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29832D20-2FB7-920C-2DEA-F4F3E8E9BB4D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C2735649-5700-A142-76A7-B74D7DEC0D92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817C7246-B450-B2E2-650B-F735EEBDDFC6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6B184CC2-9C67-8916-164C-E211F0B443A8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51A5256A-8BF7-42EA-52EC-3F1DB206B7EE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21A305C8-0D84-680D-C0BD-73A0222FF69D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525C6B18-AEFD-E618-C5F8-DCC1F04063B0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E49653C2-1B34-0EF0-8A46-A5C25B5CE8F3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7CD5E6F8-F02D-9348-D5C9-E0F044ECE8E6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870A737A-417C-D69F-3FA2-B2510B05906C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2D268E1E-6DE7-23E0-89DC-57586C2182A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333D2FAB-1D97-7E4A-3F85-96877012B385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739299F6-B8BA-2775-AFA3-E6D857486AFA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059F5713-1B0D-9846-DB46-8AB10EC4C4BC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805A4B43-5C65-F9B0-BD7E-6E25205400D1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934405FE-33B9-A46B-6FF6-E4319D2AB7AA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4C61B202-536A-967A-6F48-F14AAA28854A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BD38751F-D137-4A25-8CF0-7BA9A1D1EFA9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62753D81-E593-6171-A07C-31C5CD8E4640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020B8B22-3190-1114-928D-C6553F0881C3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5CA28757-1840-810F-508B-A5FFEA904F3C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9849ADBF-A182-29A6-6A06-CA83F084343F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2F0C4B29-FC1A-9BE1-A408-A96A3B8908BB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E2C12481-B09F-6ADB-F367-4B866C19FCDD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26132A8A-CBCF-6B3C-F4D4-E7A9C9487809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BB73CDEC-63DE-642B-8DF8-DDFCA059BCE7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B343EADE-869F-D484-96CA-54BAE1DA6672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BF561D88-11C1-7C61-E3CE-1C9C58F3A838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C7015443-188D-6CC9-8F2D-ED107F92A2B6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C2B02A44-9EA4-E6AD-E257-3860C799553F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3BF5B38F-4E20-2400-8074-480F37C1EE62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29F87E9C-410E-E16C-E5E8-E1621B900513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2F5C1BAC-F831-F8F9-49FC-453B4A6514A9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FC7C8E99-0104-8C5E-9C25-DE16606B321A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2DC4439B-B952-A90D-9BFB-E9F0C9263F76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CC482D66-4343-8A65-E9DE-A168E26D83FC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62F99347-C6BC-DF4D-A40B-DFDFB445875E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1CD1F4BE-1412-6553-55F3-6F9C95145D38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4E0276A8-5D0B-2494-2555-35BA2095F1D4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4289C237-B1EB-9855-20D3-FD183AE33F27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75099A96-E11A-E6A6-ED32-569D5CCEEDEE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74153041-C382-F518-586F-024E9A82B5A9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5C906762-B725-5FAD-7F39-DF995691F4C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F95E6E4-5DE1-9BB7-A9FF-A0C11E451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D3109A19-EDA8-CAC1-684B-7544330F3665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D12EFE5E-0C19-A92B-9E51-8324F86A424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5FE2A93D-341F-E44A-A401-3919C8AAA978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614D7C6F-24F7-3BEB-EE97-C991DC44C88B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F1EC5CE6-1F4D-BDC5-8EC4-719E63BD75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2ED06A7D-8C1F-C4FC-E707-BFEEE5FD40E9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A1C2260A-F0F2-1161-04BD-36F8B2CE0575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171FC372-C2A5-A085-D2CF-D9DD14254107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3804FDDF-DD19-2220-4A3B-BF2D801D319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F751404-5571-3756-23E4-173C33ADB0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1914CE5A-2D56-4AE4-17B2-8BEBB9097C29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CF471D5F-3271-8E74-CA31-3D3381016E43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319962CB-51D0-AD65-3CCC-DA722CE48AB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B0DE6661-9758-7D31-127A-A97A9C2E002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F8174042-36EB-5CE5-71C6-EB78CA4A8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ECC0FFB3-FEA7-A4F0-9093-C86A83F60FAD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A26D3D11-BA9E-4229-6905-F4CC724C4B4B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F0997014-2085-09A3-42D8-4C5FDF0E71A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408818B0-9DCB-9415-1CEB-CA5C23FE5E9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CA69CC25-FFF2-4EBD-19E7-F78EBD0F2C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D3B33760-AEA3-EB74-572A-A0AEF761A031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7A8D9DF8-24AA-B1C7-ED7C-9A49BB7043A2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F0D21984-5B3E-DF51-8AF0-B20F262317D6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2BAE634F-5865-FB65-20B6-F38C926150F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DEE3AD1-C1EE-C410-1CFA-48FB13A60C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7AA9343B-EF1F-5302-E530-0CE8CEEF688B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B4E16EE2-2FEC-6BCF-182C-DA09CA66844F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F7D258C5-AAB7-C8B5-4E97-26F307176531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0719486B-F93E-EFD8-9E5B-31812E863C02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FBB908E-4E35-A593-694C-73F1C1901F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670D0CAA-4312-7DD1-4FC0-854D7BCBCE61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47F1B44B-58E4-DCAF-60A9-2FE3BEC688AE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49AB66B9-65E0-E49C-CAFA-44D2E7D84E3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7CE7AC15-E73D-79A8-D9FA-115F59795C9D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39BC7AC0-1DD6-D670-FE38-18DBF0729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06B34C13-E008-1876-8524-C9C44A23B497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89A1C883-5F56-88D2-564A-6859D0704473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67A19589-4CED-0FFC-0790-B802B6703B11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846EDE67-4E96-8F7E-4794-05CB7B7697CC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2400487A-7C99-4386-CD2B-ED746E16D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94385D98-0ABB-B47D-B5D0-7651C503C18B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918C78EB-5BA4-D436-FCCE-8AD4560D0B37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3CA8E769-F5A9-EE76-5272-7C210425B5EA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1F458691-96F1-869D-69E7-14C668E63766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0945AE31-E59D-EE3F-CF48-3B266F645A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2075E9-AB6C-04B8-B8F1-449D5EAAD4AA}"/>
              </a:ext>
            </a:extLst>
          </p:cNvPr>
          <p:cNvGrpSpPr/>
          <p:nvPr/>
        </p:nvGrpSpPr>
        <p:grpSpPr>
          <a:xfrm>
            <a:off x="1986432" y="1026982"/>
            <a:ext cx="8264901" cy="3290691"/>
            <a:chOff x="1986432" y="1026982"/>
            <a:chExt cx="8264901" cy="329069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6FC633D-C66E-2266-639A-F0A58FB2EAE4}"/>
                </a:ext>
              </a:extLst>
            </p:cNvPr>
            <p:cNvGrpSpPr/>
            <p:nvPr/>
          </p:nvGrpSpPr>
          <p:grpSpPr>
            <a:xfrm>
              <a:off x="1986432" y="3461079"/>
              <a:ext cx="6206220" cy="806452"/>
              <a:chOff x="2565767" y="2899559"/>
              <a:chExt cx="6206220" cy="806452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2D52A77F-9810-9E0F-93FA-F84F3AB7E427}"/>
                  </a:ext>
                </a:extLst>
              </p:cNvPr>
              <p:cNvCxnSpPr/>
              <p:nvPr/>
            </p:nvCxnSpPr>
            <p:spPr>
              <a:xfrm>
                <a:off x="8771986" y="292646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C4800E06-F94E-E39C-1A97-F9762CD34E04}"/>
                  </a:ext>
                </a:extLst>
              </p:cNvPr>
              <p:cNvCxnSpPr/>
              <p:nvPr/>
            </p:nvCxnSpPr>
            <p:spPr>
              <a:xfrm>
                <a:off x="6736587" y="292646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CA7CF3EE-2CD3-6798-7C1C-984A49964E90}"/>
                  </a:ext>
                </a:extLst>
              </p:cNvPr>
              <p:cNvCxnSpPr/>
              <p:nvPr/>
            </p:nvCxnSpPr>
            <p:spPr>
              <a:xfrm>
                <a:off x="4694008" y="289955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49A221E4-CB3F-DC87-6B0C-57D90E7B459E}"/>
                  </a:ext>
                </a:extLst>
              </p:cNvPr>
              <p:cNvCxnSpPr/>
              <p:nvPr/>
            </p:nvCxnSpPr>
            <p:spPr>
              <a:xfrm>
                <a:off x="2565767" y="293952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2BC9783-5231-A874-484E-F4C9D1EBD44A}"/>
                </a:ext>
              </a:extLst>
            </p:cNvPr>
            <p:cNvCxnSpPr/>
            <p:nvPr/>
          </p:nvCxnSpPr>
          <p:spPr>
            <a:xfrm>
              <a:off x="10251332" y="3551191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92EC526-AA8B-7411-6AE4-BD03ECD10FDA}"/>
                </a:ext>
              </a:extLst>
            </p:cNvPr>
            <p:cNvCxnSpPr/>
            <p:nvPr/>
          </p:nvCxnSpPr>
          <p:spPr>
            <a:xfrm>
              <a:off x="10127114" y="1026982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D8591D3-273C-6D52-E6B4-F6E2AF832D16}"/>
              </a:ext>
            </a:extLst>
          </p:cNvPr>
          <p:cNvSpPr txBox="1"/>
          <p:nvPr/>
        </p:nvSpPr>
        <p:spPr>
          <a:xfrm>
            <a:off x="5753336" y="888665"/>
            <a:ext cx="4136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" pitchFamily="2" charset="0"/>
              </a:rPr>
              <a:t>What is the expected value of each distribution?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B9E67DFB-FFB9-CAD0-8397-8303EC449D50}"/>
              </a:ext>
            </a:extLst>
          </p:cNvPr>
          <p:cNvGrpSpPr/>
          <p:nvPr/>
        </p:nvGrpSpPr>
        <p:grpSpPr>
          <a:xfrm>
            <a:off x="1986432" y="2812183"/>
            <a:ext cx="9343612" cy="3517441"/>
            <a:chOff x="1986432" y="2812183"/>
            <a:chExt cx="9343612" cy="3517441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0467578-31BB-7E71-BC0A-303F4F6FBB6B}"/>
                </a:ext>
              </a:extLst>
            </p:cNvPr>
            <p:cNvCxnSpPr/>
            <p:nvPr/>
          </p:nvCxnSpPr>
          <p:spPr>
            <a:xfrm>
              <a:off x="1986432" y="5256221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0845E067-F9F9-974D-DAC9-DFDCDD1BCBA8}"/>
                </a:ext>
              </a:extLst>
            </p:cNvPr>
            <p:cNvCxnSpPr/>
            <p:nvPr/>
          </p:nvCxnSpPr>
          <p:spPr>
            <a:xfrm>
              <a:off x="5233484" y="5252044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F3B48A9-C804-FE7A-D651-9B5E155231FC}"/>
                </a:ext>
              </a:extLst>
            </p:cNvPr>
            <p:cNvCxnSpPr/>
            <p:nvPr/>
          </p:nvCxnSpPr>
          <p:spPr>
            <a:xfrm>
              <a:off x="6755206" y="5259117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54911C2-5A0B-372A-7A0E-90697EAAF8EC}"/>
                </a:ext>
              </a:extLst>
            </p:cNvPr>
            <p:cNvCxnSpPr/>
            <p:nvPr/>
          </p:nvCxnSpPr>
          <p:spPr>
            <a:xfrm>
              <a:off x="8801721" y="5263086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947253BA-C421-50AC-EB64-8499A2E2D6B7}"/>
                </a:ext>
              </a:extLst>
            </p:cNvPr>
            <p:cNvCxnSpPr/>
            <p:nvPr/>
          </p:nvCxnSpPr>
          <p:spPr>
            <a:xfrm>
              <a:off x="11330044" y="5256707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609F23A5-E15F-BA4A-77A0-3800F62D3332}"/>
                </a:ext>
              </a:extLst>
            </p:cNvPr>
            <p:cNvCxnSpPr/>
            <p:nvPr/>
          </p:nvCxnSpPr>
          <p:spPr>
            <a:xfrm>
              <a:off x="11081912" y="2812183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121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8234C-83CD-A756-E27D-DA3FE6310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59CBFB-67B6-C882-49FF-B9054F2753A5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F46F43F-9D57-DDE8-38C9-395CB42B2757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2AE614B2-21EE-882F-385B-869DA05EC99B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B8FD4C-5D13-D339-0EF4-E1F9E7AE29C8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CBB361-73C3-0840-DEB2-21182125829D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0C0068-497B-9BCB-5098-E0AA13F02C21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45BC93-F5E2-52B1-D59B-9F840AB7D99C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AAE88E-8CA6-15E4-374A-59EC5725A236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A96C6D-2F34-09F9-590D-D9637347E8A6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8247C5-A9CC-8D1D-86DB-53C45C641525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FE07A9-3B3F-9673-9DC7-0622F10FE682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C46278-C658-287A-8CDD-AD7E1A2DFE8F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CAD48B-B9B3-21EC-1046-21E1FEF8F317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7C6B50-3154-6F1B-988D-638045255E6D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8F6F48-BC75-C6E4-EC07-B941D9002C10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D35D84-62EA-C681-C005-CDA4A7DB4D4E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95B8A9-017D-F535-F307-EC77AFF8EC76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614BFE-6907-D72B-C7E9-636272FE85B3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3CB25C-D68B-8357-2413-536B110F023A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8BF664-4655-11A3-209C-EBF453E65429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C78C1F-E2AC-1BD1-B0AE-DF5DD7BC7BCA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E38109-813C-8C37-3D27-9DA91CC18D51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0FB75B-6079-1831-0901-D7D3C554F745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26F9A7-A813-C377-2C36-D8C39D03AB71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6E484F-558E-57D5-0D68-798F23A9B951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EA5DAE-9898-2BE2-3A91-8F743D2D33E3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991744-8AA0-86A6-1DEF-B569AC390BC6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350F7E-287B-0C91-4E3B-910E4DE9D443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6F7ABBE-EE41-5D2B-A8D6-C3020F5EE47E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FD1B3BBD-DA6E-EC96-7632-3C10D9205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4F9EB41A-9A35-08A2-24B2-2E895586AEB7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B4198907-6936-35A6-064B-32095203E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C1FBEC5-B921-9DC9-0DB1-E10FB2923302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C46761C-64F1-D774-98E9-A305DAEE67CD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3F1B758-9E31-7E4E-D4D0-53181CD7915C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F8C21EC-555F-AB42-5326-34E5A5A1EF31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1523B38-58F6-CAA4-64B5-DB0C734B135E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E3D51088-13A0-9516-21A3-959ACDE1FE07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B788938-7324-E159-C931-A9A91497014F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ED582E84-05C2-B7F4-EF36-0EB55E833E5D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67C9D767-1205-6754-3A59-081B935A2B1C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52ACDD72-A7B1-FAF1-144E-9651E0F04D08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6188C69-1B12-04D8-F3D2-A92C6AA7235D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7FE89193-F16A-0B8B-883E-694BB6E4D188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747D49A-EBDB-677B-E24A-63D1391D9E67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EBB3B43-B587-5FB8-42B2-4BA220DF615B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8BFA0768-8F45-F13A-ABEC-672FD9A85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4B03255-0F8F-1891-16E5-0B3426487F04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7F84F58-46A7-2F7A-D8FF-EE088F1EB750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1D27949-9ACC-12C0-1926-C11E853906C5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5240B17-93C1-5F7C-1794-01C6EB01D962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761134F2-D5D3-BB85-BE9B-A35961B1F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969334B-E187-0EAA-AD44-7B5332D12561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0D4052BC-AD15-0C6B-04CF-D546CC39B0B9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DED9F311-A64A-852E-4BC1-D28DE8D4887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4CF6C58-8988-537D-27F8-1F3DD1BBC17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66AD045C-E6BB-25A5-F8C5-75BE3AAD61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7A0A604-9868-36CD-30A8-C9603C4200ED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308C9B8-B82C-53CF-78B9-23A32BA326AD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42C186-715E-FF8A-3C1E-008AD8F4772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182B114-1AB1-6D7F-98C2-D60C7E96C045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AC98AF0-8AED-9BE8-3DFC-2B493EDE52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FCD6DD6-55A5-96B7-FF29-BD28296FC777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EE6464FA-2452-8E16-70B2-C925CA3D8322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3C74F5E5-AB30-28BF-ACF6-5CC0F8CBF14D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432D9734-E5FA-94F7-A2AA-1440A8AE6BD6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1943F56-BA3B-F64D-2E6D-5B5061994B29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7BF3732-098B-FA72-3225-9BA15DE82D5D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49C7C0DD-89DF-B599-03AD-1D17E5794AEF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7848C18-3BA5-793B-6F27-F5B506722346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D326F02E-30EC-DFF7-6AA6-E37640D2902F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E9E6BFC-81E4-6A10-240E-907B5BC526E9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207D352-CFD6-801D-04BB-09236F676BD4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7BC64B8-3318-8894-9F63-FC0B68860256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45CD6BD-1D9D-4E12-F46C-147100AA97CC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1C72EA4E-D91A-3681-F32D-A2435670D7FC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CE926B0B-B908-D437-D2B0-11183DD4BC51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A624FAFC-2B8E-AB7F-5AC3-C0863F3E8B11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419F1396-8500-F883-5BD2-4A3E3884830F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EEA4C2C-68A4-D931-6849-1633DB1C83A8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194091E1-5433-E547-321F-DC04E3BE110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E70406A7-6A73-3031-5DC7-DCE0B4D8343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0ADB661-5048-15B9-AB38-C8C1C90A42BA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A6A35424-A95D-89EB-38D0-FA07113706C8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F4BD70B-2AB6-A097-0D75-1C1560C03E42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8672658-8865-88E2-1DA1-68DCE58E6320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BFA5558E-CE65-A0FE-6BCC-2C6C4E23FB08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C1B50580-2895-2B21-F3DF-AB71AC1245AE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B787A17A-23DA-E762-A3B2-62978D1520FE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CAC5043F-A589-5AF8-858D-2A99241A3D54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DD13D28D-43ED-FE06-666B-44BFAA149FA5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8A375DA-2AF6-3C39-544D-8452D8182EA4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99C1A95-CE5A-64AE-805F-3F1F5CFD043D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D52B60F-B90C-6477-733D-BADD78FF2A56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77906A1-9A7B-44C0-5BE4-A6EF1AE31677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44D5F09-697C-A3AA-7472-C802EFE0A749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784DF51D-0D9A-E814-4DBD-CEE0D1C9D61E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9322E2C-E70C-ADE4-4F49-6F5E1178C111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12CF071-7976-8A50-B0A3-F35EA18D206B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7FF7498-1741-6327-2D5D-267195815FF4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636F678E-B236-F8FE-71CC-91E27D725834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5756A498-576B-33E8-EA8A-C8601EF10361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7CEBBD9F-55E5-F0A9-3AAB-5FBD4910D70E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2DC96737-0BF6-0C57-32A5-8319F14019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39EFA0DB-C4CD-631B-59FB-5D1311D42645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B36B6271-AD20-EF23-DF1F-B8763FE651D9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AF4A6BE6-73B5-863D-13CC-B4D6EFB79E7B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FE87598B-E7C8-EEB1-47FC-790F6DE44E07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A1631261-F1FF-7669-0779-3B1D002FE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B7BCE69-0A9A-6FD6-2CE6-5F274075E873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ED7C4BB5-CC8A-B196-B060-5383719045C6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FEDD7DD5-FA73-A261-348F-665D6EF79CE2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A71AE866-73EE-6CDF-8F74-E52B012E2E43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70012BAE-4D04-CFAA-50A5-56A2589EEA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744EA3F0-2F5F-B65F-C990-8327D2EF01A1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D59A0A3F-8E92-F9C3-752F-6C0C3E90C422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0196486B-C9A4-E4EE-50B8-86E14A4D929A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AC22E906-2F36-8DE0-8752-C351F0ACAC8D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F7705186-0422-AE6E-26A8-739F4FC2D1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85D1724B-19B0-D948-67D9-4CE8F7B6BF41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C63A6EAA-EE33-683A-7A65-C350ABCBB5C3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229CC12D-C149-5964-7612-CCF6636B526C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AE2550BC-E416-EFC2-2150-A18B185FD80E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8A2DFDFA-B274-930B-0F2A-8C705BD18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5EBC8DEF-217A-C7C6-8A83-E4C99FA395B7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1280E6AA-3F45-01E7-A525-A323B5A11FC3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69B1CB8-F459-364D-2E5A-BD8792FF9395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571920DA-C26A-C3A6-21F4-646B94D17A28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D4B49152-47FC-BEA7-7F01-1A539888E9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A394B573-9483-4258-55B1-92F4623F8ABD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B6E44794-CB58-177B-4342-EA23FD1746A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618B272F-8953-B18D-6E16-3E02934627F2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03C921CE-C957-2A1B-D32A-569533855045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5F13E90A-E2E9-AEB9-70D5-EDB66826CC0E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F3C1AE7F-32A9-D14C-1386-3A4C84B046D9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9D3C8C9E-7246-B170-26C3-1EE051583147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FFBD8C5F-1C0F-214D-3DD8-DD9CF4D54332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189C619C-F747-43C2-89AD-1AAE84FA831A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5C75A3B1-C099-FF7F-01D8-8C301C6C0E80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7FF6A3FF-9968-9888-50AA-A8777592C781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734F90B8-AC04-8684-9616-5C3AA0D7B777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3E1F3651-35F3-E737-35DA-420ED0787B92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94F5BB9C-9646-AEB5-6A21-A405F3415E50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60C3C9F4-E68A-0889-D843-3382CBB2885A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E82FA5FA-73F6-621E-94DD-01AE93D7D37F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57C07801-90ED-9AC8-6AF0-E35EF731CF55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11B45C51-254F-E50B-A96B-5BC74A78E7D5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D017D0B4-BCF9-60EE-D628-E1F9E2DAEDBC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19DAF1CD-AE36-C511-60F9-98403B28B380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01741F3A-AFCF-A898-B5E0-53DD9D4D6857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FF8D1D65-7F08-0F92-4F99-D7AEE7262B23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7C02F738-94B0-2C32-551B-966C0425C09C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DA3B9C1E-66E5-3EE4-841B-79F1B6F8DD00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C77E2C97-353A-1B09-638A-44B1A4695FEC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ADD4FD63-F48B-D289-EC22-4A9824B08B67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8DA70E5A-1C32-ABF7-33E5-843FBC443126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4DBE8A45-6839-A6B5-757C-77267A136059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931B9A00-FEA5-E16C-91AB-C50639ED1EA6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427C0EA8-31E2-E374-CDCD-1A2D62EB42C7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7DB8FFC-3115-EFE0-768A-B6C3E5CF29D7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3FB1C239-3FCB-4521-1079-AEC7E00114D5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951075A8-2CC5-900C-F80B-6A14CED642F5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8C16C3D6-6339-E7DA-BF99-F82E7F0298CA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1A4D81B1-9B50-C2BE-5AF3-0171FF286076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276485DB-7F55-ADE9-258C-CCE1F123F72A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EEA0C027-214A-4DDD-EA15-868A3C99E41C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29A125AF-4303-FAD2-115E-BED48E256F4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37F68638-DE1B-38A8-D02A-7CE9CED6D4D6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5CFFE6DE-D7F8-CAB0-9098-F4E34C60FD23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B4B3853F-C599-7C7E-31E3-19B2A97DA952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5FEE7A23-99B9-9875-AC36-2BE40061632D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E1ED07A6-B9A6-C6AE-E929-5039777B707B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CCE2F9AF-42EE-1A75-BD7F-61A3EB27D50C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68BE7E93-D9A2-C0F3-51FE-3DD04E888960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BC41C412-FD5B-CA0B-0CD4-7A1EA671BA23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33A335E5-DAF4-378C-CDC3-017182556FDB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B776D08C-4D11-89C0-E7C0-A657D63D8924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CAB0CCB-F6F7-F9B0-B26A-6757C3589017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2D7F0A33-C1D4-7F39-BD67-8AD238210D98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1288A428-FCFB-7773-2BB9-77D55D111937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BE25AF88-4232-C326-146C-DB8DDF3C61F1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0B165A0D-AFBD-CA2A-40D0-B5262135675F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B7861D95-5610-E1F9-F505-F7C0E0B74537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BD9CB6DC-232F-B3C8-7C74-886D399EEB0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3A09C305-621B-9FE3-B6F9-C06FDC055378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9FAAA848-13BD-C47B-47C4-26089DFD06E1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516B9C8C-A38D-D169-1984-9661E14D95A3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6D94CFE8-1B14-657D-8614-8C1D7517842E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6F1A973C-34E7-3282-25F9-9916CA75D4A2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BD2C844F-82DA-C6F2-F691-859FD0E1678F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77CC7A66-2FC5-D968-B69E-7A97BB0061C9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069C772D-CA92-A0AC-8CC8-A66A373328A8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6036CA3A-2C90-283F-09E1-A9E7838BA0CC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E41FCE16-A15C-E75F-A244-C67A1409B5DE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9BD74A22-0053-7AED-3678-13567F51D582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FA4E4EC4-47F4-F60F-7C72-D0CBEAE6D316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F5A64751-B965-245B-33CA-88AEAA119C4C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D1E55161-4560-6674-44CA-59ED7D8CBEE7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1CB55CBC-8C5A-22EF-8287-EFB59E1326CD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13AB2CD2-BCBF-94BE-9D3B-34EED026EC60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530D3A17-341C-D696-943E-9AC206664373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F2A223F4-A593-DC6A-9978-B53E9AAA6AEE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27DB5C70-13F7-B7F6-09CF-ED0CE5AD5DE8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5D1A93B4-5F07-E751-29F3-8117549F894C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24A7BB34-9BFB-4DA1-F690-91B2529A74DE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DC758706-BBAE-4BE5-2EE7-28EF93AD9CE5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6CC602F7-439C-AB3A-592F-DE7545C46351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F70C8691-9D11-2CCA-E606-A79D14F2D883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4FB23E54-B552-80DC-05D6-7558FBEDA2EE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4C611772-0769-650D-CDA6-FAB9F25996C7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0943D645-AD4D-399B-F2CF-D3C929FB43A6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D4F92EEB-7543-4567-B9FD-DDF68CFF44C1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2FF3C5E7-36F7-4CFE-EFEE-D14217B0C6E3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0DA1DF81-9935-6B1E-94D5-BB8B1AE7DB14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DBDCFDF9-2218-48D5-98C5-55E06227640A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6C099F87-E6E8-4F7E-8768-BA0C72A736C2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E25CD23E-E369-3E73-268E-921D6ACD732C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75CE5461-DFA3-7668-86B1-3CEBB92C0D08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A934DC0E-D544-0A2E-6180-3BE020E2B8ED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B1E12469-ED5F-27C7-6CCE-2D445FF6694F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96EEA9F0-173E-B77F-E627-83B5173EC4FE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FBF1E0ED-10A5-389E-25B3-1365001AC668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7FB1B998-DD92-E9AB-B284-EEE74B010BC0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4422BA2A-8680-6864-F82E-4CC4E117243E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C0065F2B-39A5-62AD-AF58-383442B1D929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5BCFE61C-41A0-3E2B-AB4B-539B4614A19B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414489B9-80CE-0909-419B-000AE6DAC30B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F3458AC8-43CB-7FF1-575A-DCBD87C7E425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E07BF092-1858-971F-F6E9-3DA88FEB1A55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1EF4D894-AC94-7009-48C5-D9D2FA78C496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801342A8-34FC-05FC-5C5E-BF2D04CAADFE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A90816D9-6AE1-1847-A0F8-0E66FFB5524F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B298CE57-9550-353A-5865-89199BFA589B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88CEBD10-EBB3-CF89-E499-91412A958C0F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C7B3E7C8-8594-095A-02DF-44D9339D7B59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3153CE33-E2BF-7476-AA70-94147F5417DB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6671CCD1-E5F7-D642-6927-6636E204668E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39DA9DD2-A35A-E30D-A265-9A95EF4898AB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C535A1D7-1FCC-370F-F555-1B826918CDA2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0FB2AA5F-5AB7-A65C-EB95-13D019D4D8B8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390D8C68-8AF6-6F24-3A83-7103D6AA8EA1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899E0160-88BB-982D-39BF-EE7AB1335F43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8E66AB4D-DED6-C02A-1324-FC18DD51601D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8042182A-1141-94A2-9862-0BE66DA4A600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631EB39E-C460-AC57-B295-AF8709BE339F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27527015-38AE-00E0-FB09-639851F29AFB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05C3DDFD-E5FA-DCC8-3DD7-84581065A77E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9D70320A-29E3-CAEF-14FF-C35AA8967AB0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1CC3EF74-8677-A530-EF89-4ABBEF8397D9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02CB96F8-ACFD-2BEA-BEE0-B91D95EAFC53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CAEDAA2E-354B-D094-C58F-C11A57112CA4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72E8A0C2-ED68-A9AE-0234-174BCE53A09D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E78F52DF-FDA0-27A4-6D30-8C7897300149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A00F5DB6-024F-AB82-6DAA-2083C33845B5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CCCB0616-0387-B838-9737-35B0D6D20B06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347F98E8-74CB-D87E-134E-DCD768586A93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C378A19E-038C-7E37-4DA6-4E0AAA234887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41BD8B9C-D351-086A-0A42-BBEDA19659EE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72736374-FAB5-19F8-245F-E909BEC1AFD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236CB4C9-404D-9F69-99A6-188DE2C8FD1F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4A96B124-5660-857B-D0CA-5CBAEF99E94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7D388CD2-9BA9-777B-3CDD-AA06252DAE99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77F9391D-6CC3-7D13-C7FD-B2D72E80B1D6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B687CC53-09BD-8E0E-074F-88B5DA06895C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D0FAFC31-36BA-6E74-772B-AD747E38177E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298C7193-0922-5B39-D79F-636DE655FA80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F12B14C4-5C10-42A9-2E77-30DEB7D2953C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52106301-125D-9A81-1E5E-804C86538AC3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71B7A306-5251-D099-B5CC-C6557B23BB59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C662FEA8-EAF0-2DF9-FB69-6E2B0B87AA9B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247BEA1C-7F43-8DCB-C65B-D33501D38DD5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D1F38E14-EB94-C9DA-1754-7F3E65C478D3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AC96856E-F6DB-79ED-E15E-9B9641758F45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79B064D6-4E06-3AF6-8758-EDF00A6EFD96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D5014ABF-6FC4-47A9-88AD-BB34958DD8A8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9F512D8C-F03F-6AD7-F06B-73B496845344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9970AEEB-17CE-9492-C921-0C849D6D3D9A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F95D06FF-DBBE-E1C2-9D4D-057B82AF17E7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9E2682ED-185D-2849-BEB7-C5D86A7A5898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0693D252-866A-B1D7-71FF-80CD21717BC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07F9FD75-4FEE-A80D-B2FD-3751DC4D660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229B1AA0-C1C4-85C4-6342-A5B47970F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78299376-0BAD-416E-F56D-679993FD8BC4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CC7894D2-FFCF-ABD9-DA7C-C40F156DD17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2B02966E-5927-6A7F-16E3-A837F340142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34FE4049-0669-77C3-EC93-7E9D80D5FC0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B656FEC-BBC8-E6AB-B442-FB44A37CA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60E3E607-BA93-B0EA-A772-0E89B8B64A1E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802AB6B1-AAA5-EC21-B2E8-AEEC1C801E67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EEE33DE3-2F7C-FC61-3BF3-53A3E5DEB2E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15E54F9F-7D30-CB8E-2419-7EC0B4EA173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3F67A1A-B296-26F3-B6B8-B28BB1B1E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73D6B1CD-46BA-C52B-10F6-CE175951843C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937A5477-3674-D744-CCAB-9CA1303A0A7B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1A8CE3A7-9B7E-C983-26A4-8D009131DDC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25D4CC1D-B3B2-7087-4DA7-A5CF86DBCCCF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17E3E0D9-E2B5-E3E0-638E-5A5D4FA28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9EF2643A-A58C-003A-1E5F-9CE53C9A24F2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1E674A0E-8D4B-B909-23B0-9376DD05630B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CB0531AA-CF48-07B3-821F-66E04DA45CF9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8875A443-1362-384F-6E9A-FE5B7C658EB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E7E122C-D4B1-2620-97F3-3EAE7B03B2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F826BE82-A740-165A-28DA-7290334B9A07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8E54080A-ACFB-697F-61AD-9516F76720ED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8790F905-6742-D707-B397-10F26124F0A9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2DF7DE97-C9F1-8ADD-383A-4A6447E916C3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9BAD770F-F0EB-B886-0083-8F3FC2EAF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BB506B34-5E03-B4C4-C04D-12C9034E9F74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513D6F33-E7A0-0480-02F8-737FC2B0DBBD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F128CA0D-718E-1AD3-88DB-5868755324C1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ACACD7C3-FEE9-C387-ABDD-C576ED8A9CD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264515A-254B-5946-88DA-BECCE4ED3B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875C1003-8FEA-8974-49E4-FACDC7888912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867067C2-8563-97FA-5030-530159DAFA0D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A44A991A-7C50-3143-36A1-4BA398863651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75E43F6B-0104-A138-2969-2B90C47B40A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8F8D26A4-6727-1043-9D37-A7974A4E37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D8349FB2-DEC8-0EE1-48FA-364709658844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C61D79FD-36C7-179C-C3AB-261140BF156C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D1BCBFD9-1244-4C6F-3A5C-E8F9B4C8AD31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A379FBFF-4C49-1936-3536-9534CA734116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8F058ACF-18AD-0DA4-617B-6BFCC6F49D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85DCB94D-DE7B-71D6-2B02-361F8725C4A8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F5512FC8-0CEB-6E18-729B-BE6565C69DBB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52789C2C-8844-88BE-5DCE-E4D856C0A5C4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4BFD0FDA-BFCB-AD05-260A-1300AD6E3EFE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509FD56A-2FD2-C1DB-1F6E-B0C3C7C9E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6CC561F-2287-7F2F-C1F7-16F9F7AA82C9}"/>
              </a:ext>
            </a:extLst>
          </p:cNvPr>
          <p:cNvGrpSpPr/>
          <p:nvPr/>
        </p:nvGrpSpPr>
        <p:grpSpPr>
          <a:xfrm>
            <a:off x="2351315" y="888096"/>
            <a:ext cx="8548221" cy="1674449"/>
            <a:chOff x="2351315" y="888096"/>
            <a:chExt cx="8548221" cy="1674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1721738-D513-7600-CB49-4E1B8CD0EA0E}"/>
                </a:ext>
              </a:extLst>
            </p:cNvPr>
            <p:cNvSpPr/>
            <p:nvPr/>
          </p:nvSpPr>
          <p:spPr>
            <a:xfrm>
              <a:off x="2351315" y="2295554"/>
              <a:ext cx="2476167" cy="266991"/>
            </a:xfrm>
            <a:prstGeom prst="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1BBF5B0-54F6-763E-F102-51BCAC68E0FD}"/>
                </a:ext>
              </a:extLst>
            </p:cNvPr>
            <p:cNvSpPr txBox="1"/>
            <p:nvPr/>
          </p:nvSpPr>
          <p:spPr>
            <a:xfrm>
              <a:off x="6054461" y="888096"/>
              <a:ext cx="48450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Helvetica" pitchFamily="2" charset="0"/>
                </a:rPr>
                <a:t>Names given by analyst based on manual analysis!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264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C14F584E-04E3-6D79-77CF-AD0A0E322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3A7825-DFF7-759E-3AFC-67E4663A7DC1}"/>
              </a:ext>
            </a:extLst>
          </p:cNvPr>
          <p:cNvSpPr/>
          <p:nvPr/>
        </p:nvSpPr>
        <p:spPr>
          <a:xfrm>
            <a:off x="679269" y="261257"/>
            <a:ext cx="11426373" cy="2690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9441F5-C0DE-3016-0F0D-C79C832A529E}"/>
              </a:ext>
            </a:extLst>
          </p:cNvPr>
          <p:cNvSpPr txBox="1"/>
          <p:nvPr/>
        </p:nvSpPr>
        <p:spPr>
          <a:xfrm>
            <a:off x="2815045" y="5569808"/>
            <a:ext cx="7550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Helvetica" pitchFamily="2" charset="0"/>
              </a:rPr>
              <a:t>Derived by hierarchical clustering based on expected value of inference distributions.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FFEA10-A4EF-E8A3-DEE5-87A9A6AEE456}"/>
              </a:ext>
            </a:extLst>
          </p:cNvPr>
          <p:cNvSpPr txBox="1"/>
          <p:nvPr/>
        </p:nvSpPr>
        <p:spPr>
          <a:xfrm>
            <a:off x="3605349" y="1483827"/>
            <a:ext cx="596972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Helvetica" pitchFamily="2" charset="0"/>
              </a:rPr>
              <a:t>Purely for exposition!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9302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88257-9F7F-83BB-8FA5-ABA8B2954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88336F2-4E7F-ADB3-A83D-C7672DD4B1DC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5082156-8EA4-B5CB-BC9B-76DC8A6B452E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Plan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D6F3BA5-1ED8-EC8F-FA32-32B61335DF73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Walk through some classes we might expect and show that they look exactly like we would expect them to.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426410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964CC-F97C-3D42-C228-7FE340974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299570C2-3AA4-89E3-29FC-D3BF3B444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7A47100-AC17-DFFC-9BCD-A4E77D280F51}"/>
              </a:ext>
            </a:extLst>
          </p:cNvPr>
          <p:cNvGrpSpPr/>
          <p:nvPr/>
        </p:nvGrpSpPr>
        <p:grpSpPr>
          <a:xfrm>
            <a:off x="4075273" y="3651332"/>
            <a:ext cx="4804714" cy="2732548"/>
            <a:chOff x="4075273" y="3651332"/>
            <a:chExt cx="4804714" cy="273254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9DEE798-4989-2831-F5DD-9AD226EEE928}"/>
                </a:ext>
              </a:extLst>
            </p:cNvPr>
            <p:cNvSpPr/>
            <p:nvPr/>
          </p:nvSpPr>
          <p:spPr>
            <a:xfrm rot="18900000">
              <a:off x="6429920" y="3651332"/>
              <a:ext cx="2450067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6E22EE-27CC-25E7-4C72-5905E8374268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discover, realize, recognize, know, find out, understand,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D0E67D9-37FD-DF4F-A8FA-3F79730F974E}"/>
              </a:ext>
            </a:extLst>
          </p:cNvPr>
          <p:cNvCxnSpPr>
            <a:stCxn id="6" idx="1"/>
            <a:endCxn id="7" idx="0"/>
          </p:cNvCxnSpPr>
          <p:nvPr/>
        </p:nvCxnSpPr>
        <p:spPr>
          <a:xfrm flipH="1">
            <a:off x="5747487" y="4698665"/>
            <a:ext cx="1041237" cy="1038884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16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B78EB-22D3-8B4F-DB43-2C07C5FE8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09A490-147A-FA0D-D1AB-6C7E95941A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B24523-59A7-A001-0497-A75238BE62F4}"/>
              </a:ext>
            </a:extLst>
          </p:cNvPr>
          <p:cNvSpPr/>
          <p:nvPr/>
        </p:nvSpPr>
        <p:spPr>
          <a:xfrm>
            <a:off x="2142309" y="1776549"/>
            <a:ext cx="4807131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547BAF-12BD-6C69-AAC1-39C737B8E3A7}"/>
              </a:ext>
            </a:extLst>
          </p:cNvPr>
          <p:cNvSpPr/>
          <p:nvPr/>
        </p:nvSpPr>
        <p:spPr>
          <a:xfrm>
            <a:off x="7104018" y="1776549"/>
            <a:ext cx="4807131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8551F9-2B74-1D2D-0B20-BCB9F24C6B1D}"/>
              </a:ext>
            </a:extLst>
          </p:cNvPr>
          <p:cNvSpPr/>
          <p:nvPr/>
        </p:nvSpPr>
        <p:spPr>
          <a:xfrm>
            <a:off x="609602" y="1776549"/>
            <a:ext cx="1532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E94183-9729-5F97-0B06-02CEA95A33FE}"/>
              </a:ext>
            </a:extLst>
          </p:cNvPr>
          <p:cNvSpPr/>
          <p:nvPr/>
        </p:nvSpPr>
        <p:spPr>
          <a:xfrm>
            <a:off x="4328161" y="5394959"/>
            <a:ext cx="5011781" cy="5355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6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E5505-C56C-71B4-24CB-98669530F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49A2ED3-9C6B-DC9A-AFE1-EBB0CFC36EE3}"/>
              </a:ext>
            </a:extLst>
          </p:cNvPr>
          <p:cNvSpPr txBox="1"/>
          <p:nvPr/>
        </p:nvSpPr>
        <p:spPr>
          <a:xfrm>
            <a:off x="4340772" y="2834489"/>
            <a:ext cx="3510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Leo ran the race.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908E68D-AA39-D321-6A1C-7F8A28BBEE90}"/>
              </a:ext>
            </a:extLst>
          </p:cNvPr>
          <p:cNvGrpSpPr/>
          <p:nvPr/>
        </p:nvGrpSpPr>
        <p:grpSpPr>
          <a:xfrm>
            <a:off x="3008584" y="3423068"/>
            <a:ext cx="6174830" cy="1987181"/>
            <a:chOff x="3008584" y="2848302"/>
            <a:chExt cx="6174830" cy="19871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B0CF83-A768-5D02-4CC6-137448915A92}"/>
                </a:ext>
              </a:extLst>
            </p:cNvPr>
            <p:cNvSpPr txBox="1"/>
            <p:nvPr/>
          </p:nvSpPr>
          <p:spPr>
            <a:xfrm>
              <a:off x="3008584" y="4250708"/>
              <a:ext cx="61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5CDF5C3-B465-E3F1-E87A-C131D2500CBC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262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7420F-F7B6-FA9C-FA93-452445AF5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D0A5F3-DF88-ED3E-B4A7-9B1D5CD12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D39E9E-1CA6-A937-5CA1-243FC91D99D7}"/>
              </a:ext>
            </a:extLst>
          </p:cNvPr>
          <p:cNvSpPr/>
          <p:nvPr/>
        </p:nvSpPr>
        <p:spPr>
          <a:xfrm>
            <a:off x="2142310" y="1776549"/>
            <a:ext cx="3056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E4162-65AC-818F-EDD0-1E8E0FEDF9F6}"/>
              </a:ext>
            </a:extLst>
          </p:cNvPr>
          <p:cNvSpPr/>
          <p:nvPr/>
        </p:nvSpPr>
        <p:spPr>
          <a:xfrm>
            <a:off x="5393875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A6B25C-71C3-8155-F735-332A7CAF0C51}"/>
              </a:ext>
            </a:extLst>
          </p:cNvPr>
          <p:cNvSpPr/>
          <p:nvPr/>
        </p:nvSpPr>
        <p:spPr>
          <a:xfrm>
            <a:off x="2142309" y="2416629"/>
            <a:ext cx="4857203" cy="12801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0F61F-B32F-6213-7C31-2647F71E1280}"/>
              </a:ext>
            </a:extLst>
          </p:cNvPr>
          <p:cNvSpPr/>
          <p:nvPr/>
        </p:nvSpPr>
        <p:spPr>
          <a:xfrm>
            <a:off x="2142309" y="1776548"/>
            <a:ext cx="4857203" cy="431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C54DF0-FD65-814E-79CB-C429E3A87A50}"/>
              </a:ext>
            </a:extLst>
          </p:cNvPr>
          <p:cNvGrpSpPr/>
          <p:nvPr/>
        </p:nvGrpSpPr>
        <p:grpSpPr>
          <a:xfrm>
            <a:off x="2106391" y="191418"/>
            <a:ext cx="5770512" cy="1477328"/>
            <a:chOff x="2106391" y="191418"/>
            <a:chExt cx="5770512" cy="147732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8935EF-04A0-8682-3B07-92EEB477A4EC}"/>
                </a:ext>
              </a:extLst>
            </p:cNvPr>
            <p:cNvSpPr txBox="1"/>
            <p:nvPr/>
          </p:nvSpPr>
          <p:spPr>
            <a:xfrm>
              <a:off x="2106391" y="566668"/>
              <a:ext cx="57705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                   that a particular thing happened.</a:t>
              </a:r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13D0FC9-CC58-9D62-014D-2F0655D0C568}"/>
                </a:ext>
              </a:extLst>
            </p:cNvPr>
            <p:cNvSpPr txBox="1"/>
            <p:nvPr/>
          </p:nvSpPr>
          <p:spPr>
            <a:xfrm>
              <a:off x="3079571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knew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C08DFCBC-AC47-9A59-E8B8-4C38E466C1FA}"/>
              </a:ext>
            </a:extLst>
          </p:cNvPr>
          <p:cNvSpPr/>
          <p:nvPr/>
        </p:nvSpPr>
        <p:spPr>
          <a:xfrm>
            <a:off x="7104018" y="1776549"/>
            <a:ext cx="4807131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DF2EC4-02B3-99B9-46F6-B3A44718693C}"/>
              </a:ext>
            </a:extLst>
          </p:cNvPr>
          <p:cNvGrpSpPr/>
          <p:nvPr/>
        </p:nvGrpSpPr>
        <p:grpSpPr>
          <a:xfrm>
            <a:off x="2142309" y="2312126"/>
            <a:ext cx="3148150" cy="1384662"/>
            <a:chOff x="2142309" y="2312126"/>
            <a:chExt cx="3148150" cy="138466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0708C4E-51FE-7BE9-2F48-EBF05E833C75}"/>
                </a:ext>
              </a:extLst>
            </p:cNvPr>
            <p:cNvCxnSpPr/>
            <p:nvPr/>
          </p:nvCxnSpPr>
          <p:spPr>
            <a:xfrm>
              <a:off x="2142309" y="2312126"/>
              <a:ext cx="305670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5CD0E5E-7FB7-9EB7-74FC-BC69E00605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0459" y="2416629"/>
              <a:ext cx="0" cy="128015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10DD6BA-534C-AF00-116C-FC86DE0D53CD}"/>
              </a:ext>
            </a:extLst>
          </p:cNvPr>
          <p:cNvSpPr txBox="1"/>
          <p:nvPr/>
        </p:nvSpPr>
        <p:spPr>
          <a:xfrm>
            <a:off x="9114063" y="566668"/>
            <a:ext cx="2391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That thing happened.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048C0A-463F-158A-268A-7A88FE0CFE8A}"/>
              </a:ext>
            </a:extLst>
          </p:cNvPr>
          <p:cNvCxnSpPr>
            <a:stCxn id="16" idx="3"/>
            <a:endCxn id="3" idx="1"/>
          </p:cNvCxnSpPr>
          <p:nvPr/>
        </p:nvCxnSpPr>
        <p:spPr>
          <a:xfrm>
            <a:off x="7876903" y="751334"/>
            <a:ext cx="123716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78801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45632-6AC6-2ADF-4B41-8D8950588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6E44DC-00AA-D5F1-08A0-D215995CC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73852E-4745-90D5-611B-C35DFDDF8D5E}"/>
              </a:ext>
            </a:extLst>
          </p:cNvPr>
          <p:cNvSpPr/>
          <p:nvPr/>
        </p:nvSpPr>
        <p:spPr>
          <a:xfrm>
            <a:off x="2142310" y="1776549"/>
            <a:ext cx="3056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2C8A6-66CF-CEF9-6B67-55A4D3269C55}"/>
              </a:ext>
            </a:extLst>
          </p:cNvPr>
          <p:cNvSpPr/>
          <p:nvPr/>
        </p:nvSpPr>
        <p:spPr>
          <a:xfrm>
            <a:off x="5393875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3DE047-83C4-7ED5-72AA-D62FA523D107}"/>
              </a:ext>
            </a:extLst>
          </p:cNvPr>
          <p:cNvSpPr/>
          <p:nvPr/>
        </p:nvSpPr>
        <p:spPr>
          <a:xfrm>
            <a:off x="2142309" y="2416629"/>
            <a:ext cx="4857203" cy="12801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D877FE-F678-9B3B-78C4-F213FA0F6B21}"/>
              </a:ext>
            </a:extLst>
          </p:cNvPr>
          <p:cNvSpPr/>
          <p:nvPr/>
        </p:nvSpPr>
        <p:spPr>
          <a:xfrm>
            <a:off x="2142309" y="1776548"/>
            <a:ext cx="4857203" cy="431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3E68E2-3B4E-572D-EC9F-4D6941E5153D}"/>
              </a:ext>
            </a:extLst>
          </p:cNvPr>
          <p:cNvSpPr/>
          <p:nvPr/>
        </p:nvSpPr>
        <p:spPr>
          <a:xfrm>
            <a:off x="7143212" y="1776549"/>
            <a:ext cx="3056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C98557-5C44-DF9A-D837-1E0E3D383E28}"/>
              </a:ext>
            </a:extLst>
          </p:cNvPr>
          <p:cNvSpPr/>
          <p:nvPr/>
        </p:nvSpPr>
        <p:spPr>
          <a:xfrm>
            <a:off x="10394777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2A4331-01D4-5688-0D00-6B10B88419CD}"/>
              </a:ext>
            </a:extLst>
          </p:cNvPr>
          <p:cNvSpPr/>
          <p:nvPr/>
        </p:nvSpPr>
        <p:spPr>
          <a:xfrm>
            <a:off x="7156274" y="2416629"/>
            <a:ext cx="4857203" cy="12801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E5AEE0-037C-BC1A-4C5E-9BC122C71D04}"/>
              </a:ext>
            </a:extLst>
          </p:cNvPr>
          <p:cNvSpPr/>
          <p:nvPr/>
        </p:nvSpPr>
        <p:spPr>
          <a:xfrm>
            <a:off x="7156274" y="1776548"/>
            <a:ext cx="4857203" cy="431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0FC787-1A89-3599-48E2-638863C1D4D7}"/>
              </a:ext>
            </a:extLst>
          </p:cNvPr>
          <p:cNvGrpSpPr/>
          <p:nvPr/>
        </p:nvGrpSpPr>
        <p:grpSpPr>
          <a:xfrm>
            <a:off x="2142309" y="2312126"/>
            <a:ext cx="8156668" cy="1384662"/>
            <a:chOff x="-2866209" y="2312126"/>
            <a:chExt cx="8156668" cy="138466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BB4C84B-D573-65AA-00F2-56514566A746}"/>
                </a:ext>
              </a:extLst>
            </p:cNvPr>
            <p:cNvCxnSpPr>
              <a:cxnSpLocks/>
            </p:cNvCxnSpPr>
            <p:nvPr/>
          </p:nvCxnSpPr>
          <p:spPr>
            <a:xfrm>
              <a:off x="-2866209" y="2312126"/>
              <a:ext cx="806522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0E9CD8B-DCCD-5ABD-94A0-37FB5C66F5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0459" y="2416629"/>
              <a:ext cx="0" cy="128015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2BEA6E-B65F-6CD1-51F7-18A1D426DEF2}"/>
              </a:ext>
            </a:extLst>
          </p:cNvPr>
          <p:cNvGrpSpPr/>
          <p:nvPr/>
        </p:nvGrpSpPr>
        <p:grpSpPr>
          <a:xfrm>
            <a:off x="1528354" y="191418"/>
            <a:ext cx="6348549" cy="1477328"/>
            <a:chOff x="1528354" y="191418"/>
            <a:chExt cx="6348549" cy="147732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1084ABB-E34C-6148-7F1C-F9BF1D8D6BFF}"/>
                </a:ext>
              </a:extLst>
            </p:cNvPr>
            <p:cNvSpPr txBox="1"/>
            <p:nvPr/>
          </p:nvSpPr>
          <p:spPr>
            <a:xfrm>
              <a:off x="1528354" y="566668"/>
              <a:ext cx="634854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didn’t                    that a particular thing happened.</a:t>
              </a:r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0B0B73C-F600-E3E1-DFFE-198B2D29B59C}"/>
                </a:ext>
              </a:extLst>
            </p:cNvPr>
            <p:cNvSpPr txBox="1"/>
            <p:nvPr/>
          </p:nvSpPr>
          <p:spPr>
            <a:xfrm>
              <a:off x="3079571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know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C3D2D57-BA1F-059C-DE62-1A217980B600}"/>
              </a:ext>
            </a:extLst>
          </p:cNvPr>
          <p:cNvSpPr txBox="1"/>
          <p:nvPr/>
        </p:nvSpPr>
        <p:spPr>
          <a:xfrm>
            <a:off x="9114063" y="566668"/>
            <a:ext cx="2391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That thing happened.</a:t>
            </a:r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0A3D1B7-6950-6B81-0931-4899F7E824AA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>
            <a:off x="7876903" y="751334"/>
            <a:ext cx="123716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26031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F3DAE-CB4A-B7D9-76C1-D6C862E22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E589E3-C12E-60F5-C19F-BFF36EC38A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9D0BE8-CA89-7055-99A4-1D124755D77F}"/>
              </a:ext>
            </a:extLst>
          </p:cNvPr>
          <p:cNvSpPr/>
          <p:nvPr/>
        </p:nvSpPr>
        <p:spPr>
          <a:xfrm>
            <a:off x="2142310" y="1776549"/>
            <a:ext cx="3056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5946C6-2D19-447E-4479-0196391ED350}"/>
              </a:ext>
            </a:extLst>
          </p:cNvPr>
          <p:cNvSpPr/>
          <p:nvPr/>
        </p:nvSpPr>
        <p:spPr>
          <a:xfrm>
            <a:off x="5393875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1F8AF2-B1D7-4F7C-DBE4-A5178F202909}"/>
              </a:ext>
            </a:extLst>
          </p:cNvPr>
          <p:cNvSpPr/>
          <p:nvPr/>
        </p:nvSpPr>
        <p:spPr>
          <a:xfrm>
            <a:off x="7143212" y="1776549"/>
            <a:ext cx="3056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528C6-1302-4E63-9E0D-C119839D5A66}"/>
              </a:ext>
            </a:extLst>
          </p:cNvPr>
          <p:cNvSpPr/>
          <p:nvPr/>
        </p:nvSpPr>
        <p:spPr>
          <a:xfrm>
            <a:off x="10394777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138BC47-E8ED-8122-F127-299671F46802}"/>
              </a:ext>
            </a:extLst>
          </p:cNvPr>
          <p:cNvGrpSpPr/>
          <p:nvPr/>
        </p:nvGrpSpPr>
        <p:grpSpPr>
          <a:xfrm>
            <a:off x="4193176" y="3579223"/>
            <a:ext cx="6072059" cy="0"/>
            <a:chOff x="4193176" y="3579223"/>
            <a:chExt cx="6072059" cy="0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2972FC0-EBDA-E34D-D3AE-6DF55499BE29}"/>
                </a:ext>
              </a:extLst>
            </p:cNvPr>
            <p:cNvCxnSpPr/>
            <p:nvPr/>
          </p:nvCxnSpPr>
          <p:spPr>
            <a:xfrm>
              <a:off x="4193176" y="3579223"/>
              <a:ext cx="1122321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933259F-DE17-A5BF-5483-26AAF8D912E0}"/>
                </a:ext>
              </a:extLst>
            </p:cNvPr>
            <p:cNvCxnSpPr/>
            <p:nvPr/>
          </p:nvCxnSpPr>
          <p:spPr>
            <a:xfrm>
              <a:off x="9142914" y="3579223"/>
              <a:ext cx="1122321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684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95DDF-E878-5FDD-E5BA-5F6BF52A0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A1D2CBEE-1D82-FDD4-EBFA-3582EAC36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FC673D-390B-4211-CE40-EFD9E8371F9A}"/>
              </a:ext>
            </a:extLst>
          </p:cNvPr>
          <p:cNvSpPr/>
          <p:nvPr/>
        </p:nvSpPr>
        <p:spPr>
          <a:xfrm>
            <a:off x="4308566" y="-39189"/>
            <a:ext cx="5216434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F2B536-B95C-7156-CB87-2E6635F70461}"/>
              </a:ext>
            </a:extLst>
          </p:cNvPr>
          <p:cNvSpPr/>
          <p:nvPr/>
        </p:nvSpPr>
        <p:spPr>
          <a:xfrm>
            <a:off x="2867297" y="-39191"/>
            <a:ext cx="1441269" cy="52512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3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7D17A-C728-D6F1-1223-AA8B125DD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0BD06E0C-B49C-8E98-3019-1FB1F72F9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016223-441C-85B0-4C8F-F6E84CC86D7F}"/>
              </a:ext>
            </a:extLst>
          </p:cNvPr>
          <p:cNvSpPr/>
          <p:nvPr/>
        </p:nvSpPr>
        <p:spPr>
          <a:xfrm>
            <a:off x="4308566" y="-39189"/>
            <a:ext cx="3346268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2981B4-0331-E23F-CD91-1BEBF0B1209B}"/>
              </a:ext>
            </a:extLst>
          </p:cNvPr>
          <p:cNvSpPr/>
          <p:nvPr/>
        </p:nvSpPr>
        <p:spPr>
          <a:xfrm>
            <a:off x="7846429" y="-39191"/>
            <a:ext cx="3346268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6CE8D6-046E-0CB0-D6A9-EB6A7BA50BD2}"/>
              </a:ext>
            </a:extLst>
          </p:cNvPr>
          <p:cNvSpPr/>
          <p:nvPr/>
        </p:nvSpPr>
        <p:spPr>
          <a:xfrm>
            <a:off x="4308566" y="-39190"/>
            <a:ext cx="5216434" cy="320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F9C5F5-2525-68CD-0E7D-D28F44189FFB}"/>
              </a:ext>
            </a:extLst>
          </p:cNvPr>
          <p:cNvSpPr/>
          <p:nvPr/>
        </p:nvSpPr>
        <p:spPr>
          <a:xfrm>
            <a:off x="4308566" y="3265716"/>
            <a:ext cx="5216434" cy="19463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785B8C-D53E-7390-D7A0-F76B3EB3E91B}"/>
              </a:ext>
            </a:extLst>
          </p:cNvPr>
          <p:cNvGrpSpPr/>
          <p:nvPr/>
        </p:nvGrpSpPr>
        <p:grpSpPr>
          <a:xfrm>
            <a:off x="4308566" y="3213462"/>
            <a:ext cx="3442065" cy="1998617"/>
            <a:chOff x="-2866209" y="2325189"/>
            <a:chExt cx="3442065" cy="199861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BFE4EAA-D8CC-FC92-AFA9-6D278C2DC0F4}"/>
                </a:ext>
              </a:extLst>
            </p:cNvPr>
            <p:cNvCxnSpPr>
              <a:cxnSpLocks/>
            </p:cNvCxnSpPr>
            <p:nvPr/>
          </p:nvCxnSpPr>
          <p:spPr>
            <a:xfrm>
              <a:off x="-2866209" y="2325189"/>
              <a:ext cx="33462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2EECD7E-E3D2-536B-F1F1-531D414A23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856" y="2377443"/>
              <a:ext cx="0" cy="194636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139D9D-60A7-88C7-65E2-F81C3CD6B291}"/>
              </a:ext>
            </a:extLst>
          </p:cNvPr>
          <p:cNvGrpSpPr/>
          <p:nvPr/>
        </p:nvGrpSpPr>
        <p:grpSpPr>
          <a:xfrm>
            <a:off x="5429253" y="1658983"/>
            <a:ext cx="5857051" cy="1477328"/>
            <a:chOff x="2550530" y="191418"/>
            <a:chExt cx="5857051" cy="147732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9D2C26-6ED0-3AFB-6DD5-078C23001B4B}"/>
                </a:ext>
              </a:extLst>
            </p:cNvPr>
            <p:cNvSpPr txBox="1"/>
            <p:nvPr/>
          </p:nvSpPr>
          <p:spPr>
            <a:xfrm>
              <a:off x="2550530" y="566668"/>
              <a:ext cx="58570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                   that something happened.</a:t>
              </a: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C9CAB42-78BF-0047-232D-4FBB20A47437}"/>
                </a:ext>
              </a:extLst>
            </p:cNvPr>
            <p:cNvSpPr txBox="1"/>
            <p:nvPr/>
          </p:nvSpPr>
          <p:spPr>
            <a:xfrm>
              <a:off x="3562898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knew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195154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1F209-A2C3-6F33-FB18-51A10CBD9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69B13A9B-1A9B-2A59-0EDB-BFA497C7A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8D6058-3430-CEDD-7C2A-3142A97AD8F5}"/>
              </a:ext>
            </a:extLst>
          </p:cNvPr>
          <p:cNvSpPr/>
          <p:nvPr/>
        </p:nvSpPr>
        <p:spPr>
          <a:xfrm>
            <a:off x="4308566" y="-39189"/>
            <a:ext cx="3346268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0EB7C8-CFBB-72BC-6D22-CEA2F9CC0AE0}"/>
              </a:ext>
            </a:extLst>
          </p:cNvPr>
          <p:cNvSpPr/>
          <p:nvPr/>
        </p:nvSpPr>
        <p:spPr>
          <a:xfrm>
            <a:off x="7846429" y="-39191"/>
            <a:ext cx="3346268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516325-2E88-6939-5FF3-AD601B5014DD}"/>
              </a:ext>
            </a:extLst>
          </p:cNvPr>
          <p:cNvSpPr/>
          <p:nvPr/>
        </p:nvSpPr>
        <p:spPr>
          <a:xfrm>
            <a:off x="4308566" y="-255637"/>
            <a:ext cx="5216434" cy="12148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395EAD-396A-B468-629C-FDB79B88F908}"/>
              </a:ext>
            </a:extLst>
          </p:cNvPr>
          <p:cNvSpPr/>
          <p:nvPr/>
        </p:nvSpPr>
        <p:spPr>
          <a:xfrm>
            <a:off x="4308566" y="3273465"/>
            <a:ext cx="5216434" cy="19255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DD7FA3-FD96-C0FD-C8E4-E99BD022F0DA}"/>
              </a:ext>
            </a:extLst>
          </p:cNvPr>
          <p:cNvSpPr/>
          <p:nvPr/>
        </p:nvSpPr>
        <p:spPr>
          <a:xfrm>
            <a:off x="4303129" y="1064614"/>
            <a:ext cx="5216434" cy="2110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111D26-BABD-E31C-792D-644CC12BE61A}"/>
              </a:ext>
            </a:extLst>
          </p:cNvPr>
          <p:cNvGrpSpPr/>
          <p:nvPr/>
        </p:nvGrpSpPr>
        <p:grpSpPr>
          <a:xfrm>
            <a:off x="4308566" y="992771"/>
            <a:ext cx="3442065" cy="4219308"/>
            <a:chOff x="-2866209" y="104498"/>
            <a:chExt cx="3442065" cy="421930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015E528-79D8-F3C7-C2E3-D9EF9BEA3ADE}"/>
                </a:ext>
              </a:extLst>
            </p:cNvPr>
            <p:cNvCxnSpPr>
              <a:cxnSpLocks/>
            </p:cNvCxnSpPr>
            <p:nvPr/>
          </p:nvCxnSpPr>
          <p:spPr>
            <a:xfrm>
              <a:off x="-2866209" y="104498"/>
              <a:ext cx="33462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0C9EF7E-0B92-858E-BD2A-B62D453202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856" y="176341"/>
              <a:ext cx="0" cy="414746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9EADC7-A0AC-868C-0FE2-408EEFA79474}"/>
              </a:ext>
            </a:extLst>
          </p:cNvPr>
          <p:cNvGrpSpPr/>
          <p:nvPr/>
        </p:nvGrpSpPr>
        <p:grpSpPr>
          <a:xfrm>
            <a:off x="4896091" y="1658983"/>
            <a:ext cx="5946074" cy="1477328"/>
            <a:chOff x="2017368" y="191418"/>
            <a:chExt cx="5946074" cy="147732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9A8DD8-D361-006D-4392-736A8E77EABA}"/>
                </a:ext>
              </a:extLst>
            </p:cNvPr>
            <p:cNvSpPr txBox="1"/>
            <p:nvPr/>
          </p:nvSpPr>
          <p:spPr>
            <a:xfrm>
              <a:off x="2017368" y="566668"/>
              <a:ext cx="594607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*Someone was                    that something happened.</a:t>
              </a:r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FC695B-51EB-F506-E32E-CD56B0551A96}"/>
                </a:ext>
              </a:extLst>
            </p:cNvPr>
            <p:cNvSpPr txBox="1"/>
            <p:nvPr/>
          </p:nvSpPr>
          <p:spPr>
            <a:xfrm>
              <a:off x="3562898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knew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4816985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B3F6B-6553-A574-1979-780656AAD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D6430179-31BF-8158-3BEF-5510B8F49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443D7E4-D623-1A6B-70E3-9383F61C1282}"/>
              </a:ext>
            </a:extLst>
          </p:cNvPr>
          <p:cNvGrpSpPr/>
          <p:nvPr/>
        </p:nvGrpSpPr>
        <p:grpSpPr>
          <a:xfrm>
            <a:off x="3683388" y="3452124"/>
            <a:ext cx="4722199" cy="2931756"/>
            <a:chOff x="4075273" y="3452124"/>
            <a:chExt cx="4722199" cy="2931756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9069D6F-24AE-F594-A632-EA6D79AA709F}"/>
                </a:ext>
              </a:extLst>
            </p:cNvPr>
            <p:cNvSpPr/>
            <p:nvPr/>
          </p:nvSpPr>
          <p:spPr>
            <a:xfrm rot="18900000">
              <a:off x="6910851" y="3452124"/>
              <a:ext cx="188662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387C9F-A91C-D710-9D06-8DDE2287C917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dream, hope, think, agree, assume,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DB3F823-7551-DBCC-C97E-6C7DBD4657BF}"/>
              </a:ext>
            </a:extLst>
          </p:cNvPr>
          <p:cNvCxnSpPr>
            <a:stCxn id="6" idx="1"/>
            <a:endCxn id="7" idx="0"/>
          </p:cNvCxnSpPr>
          <p:nvPr/>
        </p:nvCxnSpPr>
        <p:spPr>
          <a:xfrm flipH="1">
            <a:off x="5355602" y="4300249"/>
            <a:ext cx="1439653" cy="143730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78402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4A03D-CE5A-A29B-1801-3A765FF32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B6C00322-6C23-DC48-5974-6EB01F0EB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31B78A-9068-66CD-30C2-99C39D9DCBA1}"/>
              </a:ext>
            </a:extLst>
          </p:cNvPr>
          <p:cNvSpPr/>
          <p:nvPr/>
        </p:nvSpPr>
        <p:spPr>
          <a:xfrm>
            <a:off x="4297692" y="-65319"/>
            <a:ext cx="3139413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6EC026-1E48-8F16-4F95-123097ADFDFB}"/>
              </a:ext>
            </a:extLst>
          </p:cNvPr>
          <p:cNvSpPr/>
          <p:nvPr/>
        </p:nvSpPr>
        <p:spPr>
          <a:xfrm>
            <a:off x="7846429" y="-65319"/>
            <a:ext cx="3346268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D59BAB-37C1-946C-68DD-28A91DA619E9}"/>
              </a:ext>
            </a:extLst>
          </p:cNvPr>
          <p:cNvSpPr/>
          <p:nvPr/>
        </p:nvSpPr>
        <p:spPr>
          <a:xfrm>
            <a:off x="4308566" y="-279892"/>
            <a:ext cx="5216434" cy="12148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5770D7-E482-AA0B-19A0-C1BB7E04057C}"/>
              </a:ext>
            </a:extLst>
          </p:cNvPr>
          <p:cNvSpPr/>
          <p:nvPr/>
        </p:nvSpPr>
        <p:spPr>
          <a:xfrm>
            <a:off x="4308566" y="3273465"/>
            <a:ext cx="5216434" cy="19255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9963D8-EFEE-F505-121C-99BB22FE5FEB}"/>
              </a:ext>
            </a:extLst>
          </p:cNvPr>
          <p:cNvSpPr/>
          <p:nvPr/>
        </p:nvSpPr>
        <p:spPr>
          <a:xfrm>
            <a:off x="4303129" y="1064614"/>
            <a:ext cx="5216434" cy="2110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D3978D-6291-0D73-1773-8AFD650C55B5}"/>
              </a:ext>
            </a:extLst>
          </p:cNvPr>
          <p:cNvGrpSpPr/>
          <p:nvPr/>
        </p:nvGrpSpPr>
        <p:grpSpPr>
          <a:xfrm>
            <a:off x="4308566" y="992771"/>
            <a:ext cx="3246120" cy="4219308"/>
            <a:chOff x="-2866209" y="104498"/>
            <a:chExt cx="3246120" cy="421930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E20419F-6315-29DE-1D58-DA796221F57B}"/>
                </a:ext>
              </a:extLst>
            </p:cNvPr>
            <p:cNvCxnSpPr>
              <a:cxnSpLocks/>
            </p:cNvCxnSpPr>
            <p:nvPr/>
          </p:nvCxnSpPr>
          <p:spPr>
            <a:xfrm>
              <a:off x="-2866209" y="104498"/>
              <a:ext cx="312853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65BF12F-AEAD-1A2D-39C4-334CDFF82C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911" y="2385192"/>
              <a:ext cx="0" cy="193861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B546831-2ADC-8D71-E595-10ED77950281}"/>
              </a:ext>
            </a:extLst>
          </p:cNvPr>
          <p:cNvCxnSpPr>
            <a:cxnSpLocks/>
          </p:cNvCxnSpPr>
          <p:nvPr/>
        </p:nvCxnSpPr>
        <p:spPr>
          <a:xfrm flipV="1">
            <a:off x="7554686" y="1064614"/>
            <a:ext cx="0" cy="21108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80CE95A-20D7-DC80-0E35-134BC06B17AD}"/>
              </a:ext>
            </a:extLst>
          </p:cNvPr>
          <p:cNvCxnSpPr>
            <a:cxnSpLocks/>
          </p:cNvCxnSpPr>
          <p:nvPr/>
        </p:nvCxnSpPr>
        <p:spPr>
          <a:xfrm>
            <a:off x="4308566" y="3214689"/>
            <a:ext cx="312853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FE7E3-3768-AFBA-D061-2D22CFF1BF96}"/>
              </a:ext>
            </a:extLst>
          </p:cNvPr>
          <p:cNvGrpSpPr/>
          <p:nvPr/>
        </p:nvGrpSpPr>
        <p:grpSpPr>
          <a:xfrm>
            <a:off x="4594485" y="1658983"/>
            <a:ext cx="6586889" cy="1477328"/>
            <a:chOff x="1820692" y="191418"/>
            <a:chExt cx="6586889" cy="147732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7E78BD2-A2FD-6097-0A6B-15513974F89E}"/>
                </a:ext>
              </a:extLst>
            </p:cNvPr>
            <p:cNvSpPr txBox="1"/>
            <p:nvPr/>
          </p:nvSpPr>
          <p:spPr>
            <a:xfrm>
              <a:off x="1820692" y="566668"/>
              <a:ext cx="658688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(*was)                    that something happened.</a:t>
              </a:r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A9079B5-B2B7-39EE-3E68-D4D88B15427C}"/>
                </a:ext>
              </a:extLst>
            </p:cNvPr>
            <p:cNvSpPr txBox="1"/>
            <p:nvPr/>
          </p:nvSpPr>
          <p:spPr>
            <a:xfrm>
              <a:off x="3562898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dreamed hoped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thought assumed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1413886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9252D-4462-15A0-BA83-1F2215165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CA4A32-4859-CD5E-E343-54F9A7BB57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990093-A627-56CB-B373-6D5363648B24}"/>
              </a:ext>
            </a:extLst>
          </p:cNvPr>
          <p:cNvSpPr/>
          <p:nvPr/>
        </p:nvSpPr>
        <p:spPr>
          <a:xfrm>
            <a:off x="2142310" y="1776549"/>
            <a:ext cx="2873827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F01A35-2DE5-F1AB-3F10-356C3BFB0A97}"/>
              </a:ext>
            </a:extLst>
          </p:cNvPr>
          <p:cNvSpPr/>
          <p:nvPr/>
        </p:nvSpPr>
        <p:spPr>
          <a:xfrm>
            <a:off x="5393875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B6E26B-951D-D3CC-9AF4-A2B0E4785E14}"/>
              </a:ext>
            </a:extLst>
          </p:cNvPr>
          <p:cNvSpPr/>
          <p:nvPr/>
        </p:nvSpPr>
        <p:spPr>
          <a:xfrm>
            <a:off x="7117086" y="1776549"/>
            <a:ext cx="290647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C329A9-6EB2-1536-EBB3-2BC5620617F3}"/>
              </a:ext>
            </a:extLst>
          </p:cNvPr>
          <p:cNvSpPr/>
          <p:nvPr/>
        </p:nvSpPr>
        <p:spPr>
          <a:xfrm>
            <a:off x="10394777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E6A0DC-F98B-F943-926D-14D8C4846708}"/>
              </a:ext>
            </a:extLst>
          </p:cNvPr>
          <p:cNvGrpSpPr/>
          <p:nvPr/>
        </p:nvGrpSpPr>
        <p:grpSpPr>
          <a:xfrm>
            <a:off x="5111937" y="989350"/>
            <a:ext cx="5015052" cy="643509"/>
            <a:chOff x="5224057" y="2847705"/>
            <a:chExt cx="5015052" cy="940526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C4EFA1DC-4DE3-46B1-140C-27778FDC3CE6}"/>
                </a:ext>
              </a:extLst>
            </p:cNvPr>
            <p:cNvCxnSpPr>
              <a:cxnSpLocks/>
            </p:cNvCxnSpPr>
            <p:nvPr/>
          </p:nvCxnSpPr>
          <p:spPr>
            <a:xfrm>
              <a:off x="5224057" y="2860768"/>
              <a:ext cx="0" cy="927463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702391F-6ABB-F154-3C17-DD3D530E838C}"/>
                </a:ext>
              </a:extLst>
            </p:cNvPr>
            <p:cNvCxnSpPr>
              <a:cxnSpLocks/>
            </p:cNvCxnSpPr>
            <p:nvPr/>
          </p:nvCxnSpPr>
          <p:spPr>
            <a:xfrm>
              <a:off x="10239109" y="2847705"/>
              <a:ext cx="0" cy="927463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1EFFEB-EC81-B48C-3DD3-B5A7E80E9370}"/>
              </a:ext>
            </a:extLst>
          </p:cNvPr>
          <p:cNvGrpSpPr/>
          <p:nvPr/>
        </p:nvGrpSpPr>
        <p:grpSpPr>
          <a:xfrm>
            <a:off x="3905790" y="3579223"/>
            <a:ext cx="6072059" cy="0"/>
            <a:chOff x="4193176" y="3579223"/>
            <a:chExt cx="6072059" cy="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7127ED4-3019-AED8-A93D-110A589F6E5F}"/>
                </a:ext>
              </a:extLst>
            </p:cNvPr>
            <p:cNvCxnSpPr/>
            <p:nvPr/>
          </p:nvCxnSpPr>
          <p:spPr>
            <a:xfrm>
              <a:off x="4193176" y="3579223"/>
              <a:ext cx="1122321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F57E8BD-79F0-6E81-F6D6-E4150B211455}"/>
                </a:ext>
              </a:extLst>
            </p:cNvPr>
            <p:cNvCxnSpPr/>
            <p:nvPr/>
          </p:nvCxnSpPr>
          <p:spPr>
            <a:xfrm>
              <a:off x="9142914" y="3579223"/>
              <a:ext cx="1122321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2493B57-6195-823E-4C02-33D2E8BF5A94}"/>
              </a:ext>
            </a:extLst>
          </p:cNvPr>
          <p:cNvGrpSpPr/>
          <p:nvPr/>
        </p:nvGrpSpPr>
        <p:grpSpPr>
          <a:xfrm>
            <a:off x="1281670" y="191418"/>
            <a:ext cx="6595234" cy="1477328"/>
            <a:chOff x="1281670" y="191418"/>
            <a:chExt cx="6595234" cy="147732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C7A2CE-7F22-F96B-3E20-16602E0F5D49}"/>
                </a:ext>
              </a:extLst>
            </p:cNvPr>
            <p:cNvSpPr txBox="1"/>
            <p:nvPr/>
          </p:nvSpPr>
          <p:spPr>
            <a:xfrm>
              <a:off x="1281670" y="566668"/>
              <a:ext cx="65952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did(</a:t>
              </a:r>
              <a:r>
                <a:rPr lang="en-US" dirty="0" err="1">
                  <a:latin typeface="Helvetica" pitchFamily="2" charset="0"/>
                </a:rPr>
                <a:t>n’t</a:t>
              </a:r>
              <a:r>
                <a:rPr lang="en-US" dirty="0">
                  <a:latin typeface="Helvetica" pitchFamily="2" charset="0"/>
                </a:rPr>
                <a:t>)                    that a particular thing happened.</a:t>
              </a:r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518896-05DC-056E-9732-42636B74A04E}"/>
                </a:ext>
              </a:extLst>
            </p:cNvPr>
            <p:cNvSpPr txBox="1"/>
            <p:nvPr/>
          </p:nvSpPr>
          <p:spPr>
            <a:xfrm>
              <a:off x="3079571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dream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hope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think assume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C444644-D8C3-A1A1-4BE1-E1F22CC6E463}"/>
              </a:ext>
            </a:extLst>
          </p:cNvPr>
          <p:cNvSpPr txBox="1"/>
          <p:nvPr/>
        </p:nvSpPr>
        <p:spPr>
          <a:xfrm>
            <a:off x="9114063" y="566668"/>
            <a:ext cx="2391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That thing happened.</a:t>
            </a: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DBCA7CF-10AD-A7F5-68E9-0F79C7109C40}"/>
              </a:ext>
            </a:extLst>
          </p:cNvPr>
          <p:cNvCxnSpPr>
            <a:cxnSpLocks/>
            <a:stCxn id="16" idx="3"/>
            <a:endCxn id="18" idx="1"/>
          </p:cNvCxnSpPr>
          <p:nvPr/>
        </p:nvCxnSpPr>
        <p:spPr>
          <a:xfrm>
            <a:off x="7876904" y="751334"/>
            <a:ext cx="1237159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0767382-FA34-A4C8-1B04-2EAE9A0E62E7}"/>
              </a:ext>
            </a:extLst>
          </p:cNvPr>
          <p:cNvSpPr txBox="1"/>
          <p:nvPr/>
        </p:nvSpPr>
        <p:spPr>
          <a:xfrm>
            <a:off x="8236242" y="439092"/>
            <a:ext cx="3415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Helvetica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2908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739F9DB5-80C3-6E7A-96E6-54AC2AEA3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107"/>
            <a:ext cx="11586258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2C0620-EFD1-9C24-62F7-3FDC84F2D6BF}"/>
              </a:ext>
            </a:extLst>
          </p:cNvPr>
          <p:cNvSpPr/>
          <p:nvPr/>
        </p:nvSpPr>
        <p:spPr>
          <a:xfrm>
            <a:off x="2214674" y="1599820"/>
            <a:ext cx="292695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79BDFA-5546-4305-CB5D-26C1695134FB}"/>
              </a:ext>
            </a:extLst>
          </p:cNvPr>
          <p:cNvSpPr/>
          <p:nvPr/>
        </p:nvSpPr>
        <p:spPr>
          <a:xfrm>
            <a:off x="5329003" y="1599820"/>
            <a:ext cx="143905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0C4969-949A-8E02-0E32-80B02B5515A2}"/>
              </a:ext>
            </a:extLst>
          </p:cNvPr>
          <p:cNvSpPr/>
          <p:nvPr/>
        </p:nvSpPr>
        <p:spPr>
          <a:xfrm>
            <a:off x="2214674" y="1603493"/>
            <a:ext cx="4553384" cy="119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2EAD53-04B9-C80F-7798-104089EF1E9C}"/>
              </a:ext>
            </a:extLst>
          </p:cNvPr>
          <p:cNvSpPr/>
          <p:nvPr/>
        </p:nvSpPr>
        <p:spPr>
          <a:xfrm>
            <a:off x="2214674" y="3005524"/>
            <a:ext cx="4553385" cy="985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BB4F3F-190B-2F81-FE18-C595BCAFB712}"/>
              </a:ext>
            </a:extLst>
          </p:cNvPr>
          <p:cNvSpPr/>
          <p:nvPr/>
        </p:nvSpPr>
        <p:spPr>
          <a:xfrm>
            <a:off x="7015816" y="1599820"/>
            <a:ext cx="455338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E86F163-C1D5-B2D9-F9D2-128ECFADA6DE}"/>
              </a:ext>
            </a:extLst>
          </p:cNvPr>
          <p:cNvGrpSpPr/>
          <p:nvPr/>
        </p:nvGrpSpPr>
        <p:grpSpPr>
          <a:xfrm>
            <a:off x="2368451" y="197336"/>
            <a:ext cx="3492697" cy="1477328"/>
            <a:chOff x="2368451" y="197336"/>
            <a:chExt cx="3492697" cy="147732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E2DFAE-6BA3-4E42-F973-17547A2750D9}"/>
                </a:ext>
              </a:extLst>
            </p:cNvPr>
            <p:cNvSpPr txBox="1"/>
            <p:nvPr/>
          </p:nvSpPr>
          <p:spPr>
            <a:xfrm>
              <a:off x="2368451" y="566668"/>
              <a:ext cx="34926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                   that C happened.</a:t>
              </a: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3CD8453-F8F3-B7BE-F202-6A7FDF89BD6D}"/>
                </a:ext>
              </a:extLst>
            </p:cNvPr>
            <p:cNvSpPr txBox="1"/>
            <p:nvPr/>
          </p:nvSpPr>
          <p:spPr>
            <a:xfrm>
              <a:off x="2575738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knew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5E2868C-27DF-7838-92A8-0CE2B976E2DA}"/>
              </a:ext>
            </a:extLst>
          </p:cNvPr>
          <p:cNvSpPr txBox="1"/>
          <p:nvPr/>
        </p:nvSpPr>
        <p:spPr>
          <a:xfrm>
            <a:off x="8096714" y="561556"/>
            <a:ext cx="3183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believed that C happened.</a:t>
            </a:r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2AAC54F-D0B8-BEDD-28B7-B5AB6E13CD3A}"/>
              </a:ext>
            </a:extLst>
          </p:cNvPr>
          <p:cNvCxnSpPr>
            <a:cxnSpLocks/>
            <a:stCxn id="19" idx="3"/>
            <a:endCxn id="21" idx="1"/>
          </p:cNvCxnSpPr>
          <p:nvPr/>
        </p:nvCxnSpPr>
        <p:spPr>
          <a:xfrm flipV="1">
            <a:off x="5861148" y="746222"/>
            <a:ext cx="2235566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050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485E6-BF4C-1630-2B81-EE9D00C00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86D09B6-0E5B-7A8E-4610-6ABB4AA202C8}"/>
              </a:ext>
            </a:extLst>
          </p:cNvPr>
          <p:cNvSpPr txBox="1"/>
          <p:nvPr/>
        </p:nvSpPr>
        <p:spPr>
          <a:xfrm>
            <a:off x="4418829" y="2834489"/>
            <a:ext cx="3510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Leo ran the race.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AA72A75-2860-CB47-D0AE-ABE7BD4A2661}"/>
              </a:ext>
            </a:extLst>
          </p:cNvPr>
          <p:cNvGrpSpPr/>
          <p:nvPr/>
        </p:nvGrpSpPr>
        <p:grpSpPr>
          <a:xfrm>
            <a:off x="3008584" y="3423068"/>
            <a:ext cx="6174830" cy="1987181"/>
            <a:chOff x="3008584" y="2848302"/>
            <a:chExt cx="6174830" cy="19871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BCAE7F-F1B1-00FA-6601-AE8F17905C6F}"/>
                </a:ext>
              </a:extLst>
            </p:cNvPr>
            <p:cNvSpPr txBox="1"/>
            <p:nvPr/>
          </p:nvSpPr>
          <p:spPr>
            <a:xfrm>
              <a:off x="3008584" y="4250708"/>
              <a:ext cx="61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97CD168-3CBE-8A5C-E5DB-29ECDF28F2E8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876168-7C39-7409-9551-C19727F34FFB}"/>
              </a:ext>
            </a:extLst>
          </p:cNvPr>
          <p:cNvGrpSpPr/>
          <p:nvPr/>
        </p:nvGrpSpPr>
        <p:grpSpPr>
          <a:xfrm>
            <a:off x="1250786" y="1612943"/>
            <a:ext cx="4455505" cy="1287011"/>
            <a:chOff x="1250786" y="1038177"/>
            <a:chExt cx="4455505" cy="128701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AB5D01D-47B2-A4E0-37C5-50C3B148D7F7}"/>
                </a:ext>
              </a:extLst>
            </p:cNvPr>
            <p:cNvSpPr txBox="1"/>
            <p:nvPr/>
          </p:nvSpPr>
          <p:spPr>
            <a:xfrm>
              <a:off x="1250786" y="1038177"/>
              <a:ext cx="26820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  <a:cs typeface="Consolas" panose="020B0609020204030204" pitchFamily="49" charset="0"/>
                </a:rPr>
                <a:t>Stride quickly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FE49D80-54D9-9653-D558-0A896C684991}"/>
                </a:ext>
              </a:extLst>
            </p:cNvPr>
            <p:cNvCxnSpPr>
              <a:stCxn id="4" idx="0"/>
              <a:endCxn id="3" idx="2"/>
            </p:cNvCxnSpPr>
            <p:nvPr/>
          </p:nvCxnSpPr>
          <p:spPr>
            <a:xfrm flipH="1" flipV="1">
              <a:off x="2591821" y="1499842"/>
              <a:ext cx="3114470" cy="825346"/>
            </a:xfrm>
            <a:prstGeom prst="straightConnector1">
              <a:avLst/>
            </a:prstGeom>
            <a:ln w="38100">
              <a:prstDash val="sys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36E45B-FD67-DECD-D619-F2B906C57888}"/>
              </a:ext>
            </a:extLst>
          </p:cNvPr>
          <p:cNvGrpSpPr/>
          <p:nvPr/>
        </p:nvGrpSpPr>
        <p:grpSpPr>
          <a:xfrm>
            <a:off x="5849984" y="1612944"/>
            <a:ext cx="5044442" cy="1287010"/>
            <a:chOff x="5706291" y="1038178"/>
            <a:chExt cx="5044442" cy="128701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1658918-8E30-E3CA-D7A3-AA1C6DC2AA8B}"/>
                </a:ext>
              </a:extLst>
            </p:cNvPr>
            <p:cNvSpPr txBox="1"/>
            <p:nvPr/>
          </p:nvSpPr>
          <p:spPr>
            <a:xfrm>
              <a:off x="7449250" y="1038178"/>
              <a:ext cx="3301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  <a:cs typeface="Consolas" panose="020B0609020204030204" pitchFamily="49" charset="0"/>
                </a:rPr>
                <a:t>Direct activity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C08A7B9-E5BD-4ED5-5FBB-65C99B270250}"/>
                </a:ext>
              </a:extLst>
            </p:cNvPr>
            <p:cNvCxnSpPr>
              <a:cxnSpLocks/>
              <a:stCxn id="4" idx="0"/>
              <a:endCxn id="2" idx="2"/>
            </p:cNvCxnSpPr>
            <p:nvPr/>
          </p:nvCxnSpPr>
          <p:spPr>
            <a:xfrm flipV="1">
              <a:off x="5706291" y="1499843"/>
              <a:ext cx="3537394" cy="825345"/>
            </a:xfrm>
            <a:prstGeom prst="straightConnector1">
              <a:avLst/>
            </a:prstGeom>
            <a:ln w="38100">
              <a:prstDash val="sys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19AFF33-3B06-5A79-980F-564B907CF0DB}"/>
              </a:ext>
            </a:extLst>
          </p:cNvPr>
          <p:cNvSpPr/>
          <p:nvPr/>
        </p:nvSpPr>
        <p:spPr>
          <a:xfrm>
            <a:off x="5355771" y="2899954"/>
            <a:ext cx="701040" cy="480121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B5CE67D-D1E2-4539-8F35-292B6D8DDBE9}"/>
              </a:ext>
            </a:extLst>
          </p:cNvPr>
          <p:cNvCxnSpPr>
            <a:stCxn id="3" idx="2"/>
          </p:cNvCxnSpPr>
          <p:nvPr/>
        </p:nvCxnSpPr>
        <p:spPr>
          <a:xfrm>
            <a:off x="2591821" y="2074608"/>
            <a:ext cx="1940990" cy="27508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C3924B-1F94-A7AC-3996-DCA271CE50EF}"/>
              </a:ext>
            </a:extLst>
          </p:cNvPr>
          <p:cNvGrpSpPr/>
          <p:nvPr/>
        </p:nvGrpSpPr>
        <p:grpSpPr>
          <a:xfrm>
            <a:off x="7772400" y="2074608"/>
            <a:ext cx="1614978" cy="2854231"/>
            <a:chOff x="7772400" y="2074608"/>
            <a:chExt cx="1614978" cy="2854231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33F82C43-A781-CEB0-9200-4322F22D79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2400" y="2074608"/>
              <a:ext cx="1614978" cy="285423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Multiply 9">
              <a:extLst>
                <a:ext uri="{FF2B5EF4-FFF2-40B4-BE49-F238E27FC236}">
                  <a16:creationId xmlns:a16="http://schemas.microsoft.com/office/drawing/2014/main" id="{639257F4-3DC5-575A-83B2-CE654C95E0CC}"/>
                </a:ext>
              </a:extLst>
            </p:cNvPr>
            <p:cNvSpPr/>
            <p:nvPr/>
          </p:nvSpPr>
          <p:spPr>
            <a:xfrm>
              <a:off x="8206641" y="3126876"/>
              <a:ext cx="746496" cy="746496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FEC8D17-B8AA-140B-B69A-83B07C7FCB36}"/>
              </a:ext>
            </a:extLst>
          </p:cNvPr>
          <p:cNvSpPr txBox="1"/>
          <p:nvPr/>
        </p:nvSpPr>
        <p:spPr>
          <a:xfrm>
            <a:off x="5773441" y="3786428"/>
            <a:ext cx="4310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6135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91063-9697-2CFD-BDEF-52B0714C0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5A663194-F38D-7849-FBF8-BBC27B458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108"/>
            <a:ext cx="11586258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823E8E-FC5E-AD48-2BA2-5400CDABDF45}"/>
              </a:ext>
            </a:extLst>
          </p:cNvPr>
          <p:cNvSpPr/>
          <p:nvPr/>
        </p:nvSpPr>
        <p:spPr>
          <a:xfrm>
            <a:off x="2214674" y="1599821"/>
            <a:ext cx="292695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2A648B-93C1-A003-4725-48AFC0210180}"/>
              </a:ext>
            </a:extLst>
          </p:cNvPr>
          <p:cNvSpPr/>
          <p:nvPr/>
        </p:nvSpPr>
        <p:spPr>
          <a:xfrm>
            <a:off x="5329003" y="1599821"/>
            <a:ext cx="143905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16B3EA-35D5-9BED-8B4A-855706927D6E}"/>
              </a:ext>
            </a:extLst>
          </p:cNvPr>
          <p:cNvSpPr/>
          <p:nvPr/>
        </p:nvSpPr>
        <p:spPr>
          <a:xfrm>
            <a:off x="2214674" y="1603494"/>
            <a:ext cx="4553384" cy="119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CC23BE-DD35-7CD7-06ED-6FFD2A8956A4}"/>
              </a:ext>
            </a:extLst>
          </p:cNvPr>
          <p:cNvSpPr/>
          <p:nvPr/>
        </p:nvSpPr>
        <p:spPr>
          <a:xfrm>
            <a:off x="2214674" y="3005525"/>
            <a:ext cx="4553385" cy="985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1B599F-B578-B5AF-C2B3-62AFC40B9120}"/>
              </a:ext>
            </a:extLst>
          </p:cNvPr>
          <p:cNvSpPr/>
          <p:nvPr/>
        </p:nvSpPr>
        <p:spPr>
          <a:xfrm>
            <a:off x="7017883" y="1599821"/>
            <a:ext cx="292695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266641-6313-95FC-72BF-623760C16AB0}"/>
              </a:ext>
            </a:extLst>
          </p:cNvPr>
          <p:cNvSpPr/>
          <p:nvPr/>
        </p:nvSpPr>
        <p:spPr>
          <a:xfrm>
            <a:off x="10132212" y="1599821"/>
            <a:ext cx="143905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A4AF4F-B67E-8BF1-C2BB-952D1369E9A6}"/>
              </a:ext>
            </a:extLst>
          </p:cNvPr>
          <p:cNvSpPr/>
          <p:nvPr/>
        </p:nvSpPr>
        <p:spPr>
          <a:xfrm>
            <a:off x="7017883" y="1603494"/>
            <a:ext cx="4553384" cy="119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9C2B19-DE9B-F5D1-8743-12D1DD9E2FEA}"/>
              </a:ext>
            </a:extLst>
          </p:cNvPr>
          <p:cNvSpPr/>
          <p:nvPr/>
        </p:nvSpPr>
        <p:spPr>
          <a:xfrm>
            <a:off x="7017883" y="3005525"/>
            <a:ext cx="4553385" cy="985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AED1CE-8681-D903-50C4-1EBDAD85156B}"/>
              </a:ext>
            </a:extLst>
          </p:cNvPr>
          <p:cNvGrpSpPr/>
          <p:nvPr/>
        </p:nvGrpSpPr>
        <p:grpSpPr>
          <a:xfrm>
            <a:off x="1813811" y="197336"/>
            <a:ext cx="4047338" cy="1477328"/>
            <a:chOff x="1813811" y="197336"/>
            <a:chExt cx="4047338" cy="147732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5D227D-16CC-F855-9495-D39F6F964CBB}"/>
                </a:ext>
              </a:extLst>
            </p:cNvPr>
            <p:cNvSpPr txBox="1"/>
            <p:nvPr/>
          </p:nvSpPr>
          <p:spPr>
            <a:xfrm>
              <a:off x="1813811" y="566668"/>
              <a:ext cx="40473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didn’t                    that C happened.</a:t>
              </a:r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9F886B3-A757-1B48-6CBD-313752C346F7}"/>
                </a:ext>
              </a:extLst>
            </p:cNvPr>
            <p:cNvSpPr txBox="1"/>
            <p:nvPr/>
          </p:nvSpPr>
          <p:spPr>
            <a:xfrm>
              <a:off x="2575738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know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ED881F1-9200-41FD-F6ED-098DEF81A85B}"/>
              </a:ext>
            </a:extLst>
          </p:cNvPr>
          <p:cNvSpPr txBox="1"/>
          <p:nvPr/>
        </p:nvSpPr>
        <p:spPr>
          <a:xfrm>
            <a:off x="8096714" y="561556"/>
            <a:ext cx="3183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believed that C happened.</a:t>
            </a:r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3652687-9013-AC79-A1F7-376228602203}"/>
              </a:ext>
            </a:extLst>
          </p:cNvPr>
          <p:cNvCxnSpPr>
            <a:cxnSpLocks/>
            <a:stCxn id="13" idx="3"/>
            <a:endCxn id="15" idx="1"/>
          </p:cNvCxnSpPr>
          <p:nvPr/>
        </p:nvCxnSpPr>
        <p:spPr>
          <a:xfrm flipV="1">
            <a:off x="5861149" y="746222"/>
            <a:ext cx="2235565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B6725ED-D62F-9CD6-6E71-C8A239175657}"/>
              </a:ext>
            </a:extLst>
          </p:cNvPr>
          <p:cNvSpPr txBox="1"/>
          <p:nvPr/>
        </p:nvSpPr>
        <p:spPr>
          <a:xfrm>
            <a:off x="6827168" y="439092"/>
            <a:ext cx="3415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Helvetica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25693325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A712C-D4DE-E0EC-7936-F33A70F27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A8470699-0A85-B5C9-3A5F-98D4620A6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105"/>
            <a:ext cx="11586258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DC3ECA-D533-4110-9F41-E5F7842E0A15}"/>
              </a:ext>
            </a:extLst>
          </p:cNvPr>
          <p:cNvSpPr/>
          <p:nvPr/>
        </p:nvSpPr>
        <p:spPr>
          <a:xfrm>
            <a:off x="2214674" y="1599818"/>
            <a:ext cx="274707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1FF19F-C372-189E-3C49-ABAC87F38CA2}"/>
              </a:ext>
            </a:extLst>
          </p:cNvPr>
          <p:cNvSpPr/>
          <p:nvPr/>
        </p:nvSpPr>
        <p:spPr>
          <a:xfrm>
            <a:off x="5329003" y="1599818"/>
            <a:ext cx="143905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18A667-FBDF-7781-E21C-C955FF423BE4}"/>
              </a:ext>
            </a:extLst>
          </p:cNvPr>
          <p:cNvSpPr/>
          <p:nvPr/>
        </p:nvSpPr>
        <p:spPr>
          <a:xfrm>
            <a:off x="2214674" y="1603491"/>
            <a:ext cx="4553384" cy="119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0604CA-2ED9-852A-ACB6-42FE4FE8CACF}"/>
              </a:ext>
            </a:extLst>
          </p:cNvPr>
          <p:cNvSpPr/>
          <p:nvPr/>
        </p:nvSpPr>
        <p:spPr>
          <a:xfrm>
            <a:off x="2214674" y="3005522"/>
            <a:ext cx="4553385" cy="985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C4B1FF-54FD-E42A-FE50-A61BEE520041}"/>
              </a:ext>
            </a:extLst>
          </p:cNvPr>
          <p:cNvSpPr/>
          <p:nvPr/>
        </p:nvSpPr>
        <p:spPr>
          <a:xfrm>
            <a:off x="7017883" y="1599818"/>
            <a:ext cx="2748209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457FF3-AC7E-6915-8DFC-F6A0A55D1974}"/>
              </a:ext>
            </a:extLst>
          </p:cNvPr>
          <p:cNvSpPr/>
          <p:nvPr/>
        </p:nvSpPr>
        <p:spPr>
          <a:xfrm>
            <a:off x="10132212" y="1599818"/>
            <a:ext cx="143905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179AF-721F-1C78-0D9E-2645E265CA7D}"/>
              </a:ext>
            </a:extLst>
          </p:cNvPr>
          <p:cNvSpPr/>
          <p:nvPr/>
        </p:nvSpPr>
        <p:spPr>
          <a:xfrm>
            <a:off x="7017883" y="1603491"/>
            <a:ext cx="4553384" cy="119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C03D3-646C-16D6-B993-65B7299A9A95}"/>
              </a:ext>
            </a:extLst>
          </p:cNvPr>
          <p:cNvSpPr/>
          <p:nvPr/>
        </p:nvSpPr>
        <p:spPr>
          <a:xfrm>
            <a:off x="7017883" y="3005522"/>
            <a:ext cx="4553385" cy="985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28F3C65-3075-9F1B-1D53-51D5509EB89F}"/>
              </a:ext>
            </a:extLst>
          </p:cNvPr>
          <p:cNvGrpSpPr/>
          <p:nvPr/>
        </p:nvGrpSpPr>
        <p:grpSpPr>
          <a:xfrm>
            <a:off x="2368451" y="197336"/>
            <a:ext cx="3492697" cy="1477328"/>
            <a:chOff x="2368451" y="197336"/>
            <a:chExt cx="3492697" cy="14773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CECC40-6392-D7FC-8830-EF6BDFAC3541}"/>
                </a:ext>
              </a:extLst>
            </p:cNvPr>
            <p:cNvSpPr txBox="1"/>
            <p:nvPr/>
          </p:nvSpPr>
          <p:spPr>
            <a:xfrm>
              <a:off x="2368451" y="566668"/>
              <a:ext cx="34926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                   that C happened.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8A9D9D-8A2B-CAA4-D35F-5383007E5282}"/>
                </a:ext>
              </a:extLst>
            </p:cNvPr>
            <p:cNvSpPr txBox="1"/>
            <p:nvPr/>
          </p:nvSpPr>
          <p:spPr>
            <a:xfrm>
              <a:off x="2575738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dreamed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hoped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thought assumed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D7F7A1B-ED8E-1DCE-77E0-567E0F6ABF85}"/>
              </a:ext>
            </a:extLst>
          </p:cNvPr>
          <p:cNvSpPr txBox="1"/>
          <p:nvPr/>
        </p:nvSpPr>
        <p:spPr>
          <a:xfrm>
            <a:off x="8096714" y="561556"/>
            <a:ext cx="3183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believed that C happened.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25CC95-85D3-AD10-8FDE-EFCD028884C4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5861148" y="746222"/>
            <a:ext cx="2235566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00589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7EF10-AD16-3E7C-311F-BD4D59CAE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840F74A0-5BBF-1158-5695-70B78DF52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EF98A81-77D8-A669-A31B-39A794A47000}"/>
              </a:ext>
            </a:extLst>
          </p:cNvPr>
          <p:cNvGrpSpPr/>
          <p:nvPr/>
        </p:nvGrpSpPr>
        <p:grpSpPr>
          <a:xfrm>
            <a:off x="1494611" y="3704815"/>
            <a:ext cx="5381503" cy="2679065"/>
            <a:chOff x="3520638" y="3704815"/>
            <a:chExt cx="5381503" cy="267906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C42857C-FF83-A625-8BC8-EA92991A0A72}"/>
                </a:ext>
              </a:extLst>
            </p:cNvPr>
            <p:cNvSpPr/>
            <p:nvPr/>
          </p:nvSpPr>
          <p:spPr>
            <a:xfrm rot="18900000">
              <a:off x="6300801" y="3704815"/>
              <a:ext cx="2601340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E6E57E-6DB4-A8B5-F16C-57DCF15DB589}"/>
                </a:ext>
              </a:extLst>
            </p:cNvPr>
            <p:cNvSpPr txBox="1"/>
            <p:nvPr/>
          </p:nvSpPr>
          <p:spPr>
            <a:xfrm>
              <a:off x="3520638" y="5737549"/>
              <a:ext cx="443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be contented, be relieved, be amused, be charmed, be pleased, be comforted,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32731B7-2533-0689-84A1-7F23B25927C6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3711611" y="4805632"/>
            <a:ext cx="944120" cy="931917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63488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445B6-C16E-58B6-6461-CB8E0C6D7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0A5CE2-40B6-2CF4-A654-74BAE9C89E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DF25FD-16F7-6D27-6DB5-98FD736CB134}"/>
              </a:ext>
            </a:extLst>
          </p:cNvPr>
          <p:cNvSpPr/>
          <p:nvPr/>
        </p:nvSpPr>
        <p:spPr>
          <a:xfrm>
            <a:off x="2142310" y="1776549"/>
            <a:ext cx="2129887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6F1FE9-6BF6-0319-D0BD-F7421A5B90E9}"/>
              </a:ext>
            </a:extLst>
          </p:cNvPr>
          <p:cNvSpPr/>
          <p:nvPr/>
        </p:nvSpPr>
        <p:spPr>
          <a:xfrm>
            <a:off x="4467054" y="1776549"/>
            <a:ext cx="2525931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A227E3-7661-5786-B901-FBB54F97613C}"/>
              </a:ext>
            </a:extLst>
          </p:cNvPr>
          <p:cNvSpPr/>
          <p:nvPr/>
        </p:nvSpPr>
        <p:spPr>
          <a:xfrm>
            <a:off x="2142309" y="1784044"/>
            <a:ext cx="4857203" cy="16524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E16D91C-99B9-80A2-A675-824CBCAF22B1}"/>
              </a:ext>
            </a:extLst>
          </p:cNvPr>
          <p:cNvGrpSpPr/>
          <p:nvPr/>
        </p:nvGrpSpPr>
        <p:grpSpPr>
          <a:xfrm>
            <a:off x="1214204" y="191418"/>
            <a:ext cx="6662700" cy="1477328"/>
            <a:chOff x="1214204" y="191418"/>
            <a:chExt cx="6662700" cy="147732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A790E2C-3FF5-CAD8-ED8E-E8F147594A82}"/>
                </a:ext>
              </a:extLst>
            </p:cNvPr>
            <p:cNvSpPr txBox="1"/>
            <p:nvPr/>
          </p:nvSpPr>
          <p:spPr>
            <a:xfrm>
              <a:off x="1214204" y="566668"/>
              <a:ext cx="66627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was(</a:t>
              </a:r>
              <a:r>
                <a:rPr lang="en-US" dirty="0" err="1">
                  <a:latin typeface="Helvetica" pitchFamily="2" charset="0"/>
                </a:rPr>
                <a:t>n’t</a:t>
              </a:r>
              <a:r>
                <a:rPr lang="en-US" dirty="0">
                  <a:latin typeface="Helvetica" pitchFamily="2" charset="0"/>
                </a:rPr>
                <a:t>)                    that a particular thing happened.</a:t>
              </a:r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1E6E90-73F6-BDFD-3D45-F82799601EC4}"/>
                </a:ext>
              </a:extLst>
            </p:cNvPr>
            <p:cNvSpPr txBox="1"/>
            <p:nvPr/>
          </p:nvSpPr>
          <p:spPr>
            <a:xfrm>
              <a:off x="3079571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pleased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relieved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amused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charmed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88CDCEA-52AE-9F7F-2138-01743E5A5B85}"/>
              </a:ext>
            </a:extLst>
          </p:cNvPr>
          <p:cNvSpPr txBox="1"/>
          <p:nvPr/>
        </p:nvSpPr>
        <p:spPr>
          <a:xfrm>
            <a:off x="9114063" y="566668"/>
            <a:ext cx="2391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That thing happened.</a:t>
            </a:r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8ED190E-0097-B17F-FE5D-17191D05AF8C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>
            <a:off x="7876904" y="751334"/>
            <a:ext cx="1237159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2968227-6B75-494B-76D5-9CF6B56DD196}"/>
              </a:ext>
            </a:extLst>
          </p:cNvPr>
          <p:cNvSpPr/>
          <p:nvPr/>
        </p:nvSpPr>
        <p:spPr>
          <a:xfrm>
            <a:off x="7134410" y="1776549"/>
            <a:ext cx="2129887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F74870-62DE-A10E-7FD0-D2D55635C45C}"/>
              </a:ext>
            </a:extLst>
          </p:cNvPr>
          <p:cNvSpPr/>
          <p:nvPr/>
        </p:nvSpPr>
        <p:spPr>
          <a:xfrm>
            <a:off x="9459154" y="1776549"/>
            <a:ext cx="2525931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8ADB7F-0222-1CA4-83E8-869C5CC4E53E}"/>
              </a:ext>
            </a:extLst>
          </p:cNvPr>
          <p:cNvSpPr/>
          <p:nvPr/>
        </p:nvSpPr>
        <p:spPr>
          <a:xfrm>
            <a:off x="7134409" y="1784044"/>
            <a:ext cx="4857203" cy="16524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1150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6E0BB-096A-2DED-44A0-94004C9EB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4254C87F-958F-A198-BDF6-2F9A4DF1E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105"/>
            <a:ext cx="11586258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E3940D-6BBF-5C35-23E2-E1A2DF23FAEC}"/>
              </a:ext>
            </a:extLst>
          </p:cNvPr>
          <p:cNvSpPr/>
          <p:nvPr/>
        </p:nvSpPr>
        <p:spPr>
          <a:xfrm>
            <a:off x="2214674" y="1599818"/>
            <a:ext cx="202754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C8C851-A1C9-F05A-33F2-15B79A2D48F1}"/>
              </a:ext>
            </a:extLst>
          </p:cNvPr>
          <p:cNvSpPr/>
          <p:nvPr/>
        </p:nvSpPr>
        <p:spPr>
          <a:xfrm>
            <a:off x="4427018" y="1599818"/>
            <a:ext cx="234104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D1863C-9412-0E09-2D02-8AC1AA111558}"/>
              </a:ext>
            </a:extLst>
          </p:cNvPr>
          <p:cNvSpPr/>
          <p:nvPr/>
        </p:nvSpPr>
        <p:spPr>
          <a:xfrm>
            <a:off x="2214674" y="1599818"/>
            <a:ext cx="4553385" cy="214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E9F433-259F-5D71-1A27-EA9ECF2CECAF}"/>
              </a:ext>
            </a:extLst>
          </p:cNvPr>
          <p:cNvGrpSpPr/>
          <p:nvPr/>
        </p:nvGrpSpPr>
        <p:grpSpPr>
          <a:xfrm>
            <a:off x="1626433" y="197336"/>
            <a:ext cx="4234715" cy="1477328"/>
            <a:chOff x="1626433" y="197336"/>
            <a:chExt cx="4234715" cy="14773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6D4420-451E-585B-AD41-571E78631E35}"/>
                </a:ext>
              </a:extLst>
            </p:cNvPr>
            <p:cNvSpPr txBox="1"/>
            <p:nvPr/>
          </p:nvSpPr>
          <p:spPr>
            <a:xfrm>
              <a:off x="1626433" y="566668"/>
              <a:ext cx="42347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was(</a:t>
              </a:r>
              <a:r>
                <a:rPr lang="en-US" dirty="0" err="1">
                  <a:latin typeface="Helvetica" pitchFamily="2" charset="0"/>
                </a:rPr>
                <a:t>n’t</a:t>
              </a:r>
              <a:r>
                <a:rPr lang="en-US" dirty="0">
                  <a:latin typeface="Helvetica" pitchFamily="2" charset="0"/>
                </a:rPr>
                <a:t>)                    that C happened.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6766BF-7F24-262A-13E2-BFD667F5F683}"/>
                </a:ext>
              </a:extLst>
            </p:cNvPr>
            <p:cNvSpPr txBox="1"/>
            <p:nvPr/>
          </p:nvSpPr>
          <p:spPr>
            <a:xfrm>
              <a:off x="2575738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pleased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relieved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amused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charmed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202CDA6-30BB-59A5-F99D-A0DC823538A9}"/>
              </a:ext>
            </a:extLst>
          </p:cNvPr>
          <p:cNvSpPr txBox="1"/>
          <p:nvPr/>
        </p:nvSpPr>
        <p:spPr>
          <a:xfrm>
            <a:off x="8096714" y="561556"/>
            <a:ext cx="3183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believed that C happened.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698A200-4B44-0D4E-DA87-A8D45FF95358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5861148" y="746222"/>
            <a:ext cx="2235566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8F0DBFB-1EB0-46B1-999E-BF988CBEC110}"/>
              </a:ext>
            </a:extLst>
          </p:cNvPr>
          <p:cNvSpPr/>
          <p:nvPr/>
        </p:nvSpPr>
        <p:spPr>
          <a:xfrm>
            <a:off x="7020319" y="1569838"/>
            <a:ext cx="202754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B5D9C6-CDCE-F8F3-69DF-485DE2AD173E}"/>
              </a:ext>
            </a:extLst>
          </p:cNvPr>
          <p:cNvSpPr/>
          <p:nvPr/>
        </p:nvSpPr>
        <p:spPr>
          <a:xfrm>
            <a:off x="9232663" y="1569838"/>
            <a:ext cx="234104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344A34-8BC5-B839-3D2C-667A1C89C6BA}"/>
              </a:ext>
            </a:extLst>
          </p:cNvPr>
          <p:cNvSpPr/>
          <p:nvPr/>
        </p:nvSpPr>
        <p:spPr>
          <a:xfrm>
            <a:off x="7020319" y="1569838"/>
            <a:ext cx="4553385" cy="214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1555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E5724-ECB4-DE48-7965-DBBDFB315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743DB8-3A96-B0BA-785E-B093644DC1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701" y="1295105"/>
            <a:ext cx="11500856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DBDF4C-4D9B-74FA-CCCA-755DC285C1AE}"/>
              </a:ext>
            </a:extLst>
          </p:cNvPr>
          <p:cNvSpPr/>
          <p:nvPr/>
        </p:nvSpPr>
        <p:spPr>
          <a:xfrm>
            <a:off x="2309565" y="1599818"/>
            <a:ext cx="1955136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C1C29D-7360-04D5-62F7-92879EA9A45D}"/>
              </a:ext>
            </a:extLst>
          </p:cNvPr>
          <p:cNvSpPr/>
          <p:nvPr/>
        </p:nvSpPr>
        <p:spPr>
          <a:xfrm>
            <a:off x="4442008" y="1599818"/>
            <a:ext cx="234104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4E4C2-77D4-7855-27AA-C5119ECC8278}"/>
              </a:ext>
            </a:extLst>
          </p:cNvPr>
          <p:cNvSpPr/>
          <p:nvPr/>
        </p:nvSpPr>
        <p:spPr>
          <a:xfrm>
            <a:off x="2390931" y="1599818"/>
            <a:ext cx="4354643" cy="214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09578C1-A95A-FFD5-5C19-1DCBAE986239}"/>
              </a:ext>
            </a:extLst>
          </p:cNvPr>
          <p:cNvGrpSpPr/>
          <p:nvPr/>
        </p:nvGrpSpPr>
        <p:grpSpPr>
          <a:xfrm>
            <a:off x="1626433" y="197336"/>
            <a:ext cx="4234715" cy="1477328"/>
            <a:chOff x="1626433" y="197336"/>
            <a:chExt cx="4234715" cy="14773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86D6D2-65CC-6EDD-E629-57ED8FCBDEAF}"/>
                </a:ext>
              </a:extLst>
            </p:cNvPr>
            <p:cNvSpPr txBox="1"/>
            <p:nvPr/>
          </p:nvSpPr>
          <p:spPr>
            <a:xfrm>
              <a:off x="1626433" y="566668"/>
              <a:ext cx="42347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was                    that C happened.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F9B729-A325-7806-9310-FD1BDDFCC798}"/>
                </a:ext>
              </a:extLst>
            </p:cNvPr>
            <p:cNvSpPr txBox="1"/>
            <p:nvPr/>
          </p:nvSpPr>
          <p:spPr>
            <a:xfrm>
              <a:off x="2283433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pleased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relieved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amused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charmed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15C5033-6134-5AAC-79E8-A03DDF06B063}"/>
              </a:ext>
            </a:extLst>
          </p:cNvPr>
          <p:cNvSpPr txBox="1"/>
          <p:nvPr/>
        </p:nvSpPr>
        <p:spPr>
          <a:xfrm>
            <a:off x="8096714" y="561556"/>
            <a:ext cx="3393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wanted C to have happened.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0B978FA-0646-52A5-A807-471862A8A05F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5861148" y="746222"/>
            <a:ext cx="2235566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D25CC67-8C64-5EEB-B5C4-438D580EF318}"/>
              </a:ext>
            </a:extLst>
          </p:cNvPr>
          <p:cNvSpPr/>
          <p:nvPr/>
        </p:nvSpPr>
        <p:spPr>
          <a:xfrm>
            <a:off x="6997834" y="1569838"/>
            <a:ext cx="455338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6752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790F8-205C-D61F-4033-DF6ECC7F6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4D98E-C842-AF55-8B2C-08E74E24AA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701" y="1295105"/>
            <a:ext cx="11500856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204234-48B6-CF80-B91B-E00FB3AF1716}"/>
              </a:ext>
            </a:extLst>
          </p:cNvPr>
          <p:cNvSpPr/>
          <p:nvPr/>
        </p:nvSpPr>
        <p:spPr>
          <a:xfrm>
            <a:off x="2309565" y="1599818"/>
            <a:ext cx="1955136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114897-D389-D2AD-8DAF-A50D05668776}"/>
              </a:ext>
            </a:extLst>
          </p:cNvPr>
          <p:cNvSpPr/>
          <p:nvPr/>
        </p:nvSpPr>
        <p:spPr>
          <a:xfrm>
            <a:off x="4442008" y="1599818"/>
            <a:ext cx="234104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746916-1C6C-E403-7044-4D808B5A8E2D}"/>
              </a:ext>
            </a:extLst>
          </p:cNvPr>
          <p:cNvSpPr/>
          <p:nvPr/>
        </p:nvSpPr>
        <p:spPr>
          <a:xfrm>
            <a:off x="2390931" y="1599818"/>
            <a:ext cx="4354643" cy="214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AED916A-C5AB-38A8-F2E7-35E327030FCC}"/>
              </a:ext>
            </a:extLst>
          </p:cNvPr>
          <p:cNvGrpSpPr/>
          <p:nvPr/>
        </p:nvGrpSpPr>
        <p:grpSpPr>
          <a:xfrm>
            <a:off x="1439057" y="197336"/>
            <a:ext cx="4422092" cy="1477328"/>
            <a:chOff x="1439057" y="197336"/>
            <a:chExt cx="4422092" cy="14773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883F4E-490C-A906-AC81-68367ABE13F7}"/>
                </a:ext>
              </a:extLst>
            </p:cNvPr>
            <p:cNvSpPr txBox="1"/>
            <p:nvPr/>
          </p:nvSpPr>
          <p:spPr>
            <a:xfrm>
              <a:off x="1439057" y="566668"/>
              <a:ext cx="44220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wasn’t                    that C happened.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CDB8BF6-BF14-F6FF-00C5-97D5D9FD8E19}"/>
                </a:ext>
              </a:extLst>
            </p:cNvPr>
            <p:cNvSpPr txBox="1"/>
            <p:nvPr/>
          </p:nvSpPr>
          <p:spPr>
            <a:xfrm>
              <a:off x="2283433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pleased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relieved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amused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charmed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491BE05-2F11-96F5-0AAF-389417B13CE8}"/>
              </a:ext>
            </a:extLst>
          </p:cNvPr>
          <p:cNvSpPr txBox="1"/>
          <p:nvPr/>
        </p:nvSpPr>
        <p:spPr>
          <a:xfrm>
            <a:off x="8096714" y="561556"/>
            <a:ext cx="3393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wanted C to have happened.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58247BF-D0A4-DCDE-E870-C1A17B7DF596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5861149" y="746222"/>
            <a:ext cx="2235565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15C7091-288E-CBF5-AB9F-84D6E8C76232}"/>
              </a:ext>
            </a:extLst>
          </p:cNvPr>
          <p:cNvSpPr/>
          <p:nvPr/>
        </p:nvSpPr>
        <p:spPr>
          <a:xfrm>
            <a:off x="6997834" y="1569838"/>
            <a:ext cx="202754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EC2140-3333-D28B-91A6-D534B436F833}"/>
              </a:ext>
            </a:extLst>
          </p:cNvPr>
          <p:cNvSpPr/>
          <p:nvPr/>
        </p:nvSpPr>
        <p:spPr>
          <a:xfrm>
            <a:off x="9210178" y="1569838"/>
            <a:ext cx="234104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3D4E97-4EF9-DD05-7747-BCAB82935B19}"/>
              </a:ext>
            </a:extLst>
          </p:cNvPr>
          <p:cNvSpPr/>
          <p:nvPr/>
        </p:nvSpPr>
        <p:spPr>
          <a:xfrm>
            <a:off x="6997834" y="1569838"/>
            <a:ext cx="4553385" cy="214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3207E9-03CA-817D-5686-61FB345F825E}"/>
              </a:ext>
            </a:extLst>
          </p:cNvPr>
          <p:cNvSpPr txBox="1"/>
          <p:nvPr/>
        </p:nvSpPr>
        <p:spPr>
          <a:xfrm>
            <a:off x="6827168" y="439092"/>
            <a:ext cx="3415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Helvetica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40119470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F69D5-5AE3-D6E4-F354-3D76F9CF4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348F11F-2F62-2BA2-DBC9-E236DE0031AA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9DFC532-8D65-8663-4D72-B8DFEBC2EA3A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Upshot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0F69ECE-A173-41D9-1031-3D7D8668CB20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We observe classes that recapitulate part of the standard classification of clause-embedding predicates.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166724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3C016-946D-A6C1-E079-312B240B3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BAC93-31CA-391B-793C-AD9C718B9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Interim Discussion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D887DAA6-6303-20BF-D8BC-476F904A5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5405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20129-8EE8-7DA8-E4B0-F015939FA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A7695C6-913A-2D73-886D-7FF6A5BBF0A0}"/>
              </a:ext>
            </a:extLst>
          </p:cNvPr>
          <p:cNvGrpSpPr/>
          <p:nvPr/>
        </p:nvGrpSpPr>
        <p:grpSpPr>
          <a:xfrm>
            <a:off x="1447800" y="1597731"/>
            <a:ext cx="9455552" cy="1969770"/>
            <a:chOff x="1447800" y="973017"/>
            <a:chExt cx="9455552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079E1FF-ABB6-55C8-11D3-0E2F9AF88F6D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9FDFA16-8C46-7A1A-CC75-936B82C0099F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If we develop a model that accounts for measurement  noise and the possibility of multiple subclasses, are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 correlated with distribution?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388149C-2075-A182-5E38-09120ADC1C9E}"/>
              </a:ext>
            </a:extLst>
          </p:cNvPr>
          <p:cNvGrpSpPr/>
          <p:nvPr/>
        </p:nvGrpSpPr>
        <p:grpSpPr>
          <a:xfrm>
            <a:off x="1447800" y="3721387"/>
            <a:ext cx="9455552" cy="1107995"/>
            <a:chOff x="1447800" y="2727343"/>
            <a:chExt cx="9455552" cy="11079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BBDA8FB-E342-F5B8-BFBD-1CE63F522FAF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Answer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459F8A-835D-6413-5370-B3C119CDFF4A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Yes.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428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10C28-DF9C-34A2-46AA-02B900228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E72B928-9E8E-7F8B-0AE7-C8C230BA514E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199F1D-75EE-847B-EB92-D7A0FA040CCE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#1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808BEF7-8979-C6EC-957C-3682D10D6B8B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It’s sort of like lexical ambiguity.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4E06363-C2A3-57DF-BC6E-31F72F9FCEA1}"/>
              </a:ext>
            </a:extLst>
          </p:cNvPr>
          <p:cNvGrpSpPr/>
          <p:nvPr/>
        </p:nvGrpSpPr>
        <p:grpSpPr>
          <a:xfrm>
            <a:off x="1447800" y="3721387"/>
            <a:ext cx="9296400" cy="1107995"/>
            <a:chOff x="1447800" y="2727343"/>
            <a:chExt cx="9296400" cy="11079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345D8BE-155D-B584-60BD-3A383A31BD36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BEFD63C-A858-461D-1CA6-16B00874CFE0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It’s sort of like vagueness.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484115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5701C-4CF0-5BCC-46B7-F867DB50D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2F20B78-8EDB-2FD1-6E78-253324207214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73BB69-907F-8676-9F9A-822E135DE6CF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Upshot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E2A6CDD-EC5F-632F-6B88-FBF647EF2F05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This correlation is consistent with the drivers of </a:t>
              </a:r>
              <a:r>
                <a:rPr lang="en-US" sz="2800" dirty="0" err="1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factive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inferences being semantically represented.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980826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346C5-6EDF-E40C-06B8-4B40DA9BF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50AB6D5-F570-AB35-90E0-B0B81F3B6E8D}"/>
              </a:ext>
            </a:extLst>
          </p:cNvPr>
          <p:cNvGraphicFramePr>
            <a:graphicFrameLocks noGrp="1"/>
          </p:cNvGraphicFramePr>
          <p:nvPr/>
        </p:nvGraphicFramePr>
        <p:xfrm>
          <a:off x="3599726" y="2314936"/>
          <a:ext cx="7405226" cy="337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613">
                  <a:extLst>
                    <a:ext uri="{9D8B030D-6E8A-4147-A177-3AD203B41FA5}">
                      <a16:colId xmlns:a16="http://schemas.microsoft.com/office/drawing/2014/main" val="1336359928"/>
                    </a:ext>
                  </a:extLst>
                </a:gridCol>
                <a:gridCol w="3702613">
                  <a:extLst>
                    <a:ext uri="{9D8B030D-6E8A-4147-A177-3AD203B41FA5}">
                      <a16:colId xmlns:a16="http://schemas.microsoft.com/office/drawing/2014/main" val="4210530500"/>
                    </a:ext>
                  </a:extLst>
                </a:gridCol>
              </a:tblGrid>
              <a:tr h="1689904"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48973"/>
                  </a:ext>
                </a:extLst>
              </a:tr>
              <a:tr h="168990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1095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2313AC4-B807-0C71-445B-C4A4B050964A}"/>
              </a:ext>
            </a:extLst>
          </p:cNvPr>
          <p:cNvSpPr txBox="1"/>
          <p:nvPr/>
        </p:nvSpPr>
        <p:spPr>
          <a:xfrm>
            <a:off x="671335" y="2673752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Resolved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66CEFC-25C2-122D-57E5-0D4F58E78E0F}"/>
              </a:ext>
            </a:extLst>
          </p:cNvPr>
          <p:cNvSpPr txBox="1"/>
          <p:nvPr/>
        </p:nvSpPr>
        <p:spPr>
          <a:xfrm>
            <a:off x="671335" y="4457058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A3ED6B-7D92-4469-658E-FB7729482D35}"/>
              </a:ext>
            </a:extLst>
          </p:cNvPr>
          <p:cNvSpPr txBox="1"/>
          <p:nvPr/>
        </p:nvSpPr>
        <p:spPr>
          <a:xfrm>
            <a:off x="4249841" y="1305045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Semantic + Contextual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8B18EF-336A-B629-A1BF-24606BC84D67}"/>
              </a:ext>
            </a:extLst>
          </p:cNvPr>
          <p:cNvSpPr txBox="1"/>
          <p:nvPr/>
        </p:nvSpPr>
        <p:spPr>
          <a:xfrm>
            <a:off x="7768544" y="1332937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Purely Contextual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B9789B-320A-2DDD-4F37-FAAA389296BE}"/>
              </a:ext>
            </a:extLst>
          </p:cNvPr>
          <p:cNvSpPr txBox="1"/>
          <p:nvPr/>
        </p:nvSpPr>
        <p:spPr>
          <a:xfrm>
            <a:off x="3806787" y="259364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multiple distinct semantic values for an expression that have different preconditions of use.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E5C0FA-E508-1EFE-A62C-99E1FCD2FF7D}"/>
              </a:ext>
            </a:extLst>
          </p:cNvPr>
          <p:cNvSpPr txBox="1"/>
          <p:nvPr/>
        </p:nvSpPr>
        <p:spPr>
          <a:xfrm>
            <a:off x="3806787" y="4145074"/>
            <a:ext cx="331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about the preconditions of use inherent to a single semantic value for an expression evoked on every use.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8AA400-58B8-389F-75E5-0EE8B1D7C546}"/>
              </a:ext>
            </a:extLst>
          </p:cNvPr>
          <p:cNvSpPr txBox="1"/>
          <p:nvPr/>
        </p:nvSpPr>
        <p:spPr>
          <a:xfrm>
            <a:off x="7598781" y="2596809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resolved as a matter of integrating an utterance.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FACE8E-5566-7808-B706-B18B350C0738}"/>
              </a:ext>
            </a:extLst>
          </p:cNvPr>
          <p:cNvSpPr txBox="1"/>
          <p:nvPr/>
        </p:nvSpPr>
        <p:spPr>
          <a:xfrm>
            <a:off x="7598781" y="428357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not resolved as a matter of integrating an utterance.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0D91E5-D965-8A53-0F6A-8FAC63367827}"/>
              </a:ext>
            </a:extLst>
          </p:cNvPr>
          <p:cNvSpPr/>
          <p:nvPr/>
        </p:nvSpPr>
        <p:spPr>
          <a:xfrm>
            <a:off x="3715473" y="2500132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Ambiguity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D6A656-7761-9ED5-2705-455F3D346433}"/>
              </a:ext>
            </a:extLst>
          </p:cNvPr>
          <p:cNvSpPr/>
          <p:nvPr/>
        </p:nvSpPr>
        <p:spPr>
          <a:xfrm>
            <a:off x="3806787" y="4225305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Vagueness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7BDE372-1D5B-9F3F-50D7-A4D3BB12E098}"/>
              </a:ext>
            </a:extLst>
          </p:cNvPr>
          <p:cNvSpPr/>
          <p:nvPr/>
        </p:nvSpPr>
        <p:spPr>
          <a:xfrm>
            <a:off x="335666" y="2164466"/>
            <a:ext cx="10995949" cy="198060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2B304C9-3383-AF00-4843-CB6B286790F4}"/>
              </a:ext>
            </a:extLst>
          </p:cNvPr>
          <p:cNvSpPr/>
          <p:nvPr/>
        </p:nvSpPr>
        <p:spPr>
          <a:xfrm>
            <a:off x="3333512" y="1100932"/>
            <a:ext cx="4170742" cy="4964202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1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8184F-5B74-039D-6139-D181CB457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082AF0A-1801-EE9C-99D8-C94D9A5226B8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2B25798-6B0A-46B5-13A9-467BA7F62F80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Important Point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D0D7AC1-7E87-8FAC-5813-516B9BEDEEE4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The relationship between the semantic drivers and the </a:t>
              </a:r>
              <a:r>
                <a:rPr lang="en-US" sz="2800" dirty="0" err="1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factive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inferences may be indirect.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281833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C843C-2B39-0443-1B57-3D8FEC6AE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C9AE27AF-0A95-E574-57EF-EEF46B5C2379}"/>
              </a:ext>
            </a:extLst>
          </p:cNvPr>
          <p:cNvGrpSpPr/>
          <p:nvPr/>
        </p:nvGrpSpPr>
        <p:grpSpPr>
          <a:xfrm>
            <a:off x="754284" y="309419"/>
            <a:ext cx="3217762" cy="2017566"/>
            <a:chOff x="754284" y="309419"/>
            <a:chExt cx="3217762" cy="201756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78F674E-8FC3-BFD4-B08D-0DFB3B163230}"/>
                </a:ext>
              </a:extLst>
            </p:cNvPr>
            <p:cNvSpPr txBox="1"/>
            <p:nvPr/>
          </p:nvSpPr>
          <p:spPr>
            <a:xfrm>
              <a:off x="936964" y="309419"/>
              <a:ext cx="2743200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Cognitive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Nonfactives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50C56F0-295B-431D-8226-8042DDED3526}"/>
                </a:ext>
              </a:extLst>
            </p:cNvPr>
            <p:cNvGrpSpPr/>
            <p:nvPr/>
          </p:nvGrpSpPr>
          <p:grpSpPr>
            <a:xfrm>
              <a:off x="754284" y="1680654"/>
              <a:ext cx="3217762" cy="646331"/>
              <a:chOff x="754284" y="1680654"/>
              <a:chExt cx="3217762" cy="64633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8A604F-8957-7125-02C3-8D3519B55A94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24C9E5-CE55-A23B-E51A-5D517E66B3DC}"/>
                  </a:ext>
                </a:extLst>
              </p:cNvPr>
              <p:cNvSpPr txBox="1"/>
              <p:nvPr/>
            </p:nvSpPr>
            <p:spPr>
              <a:xfrm>
                <a:off x="913814" y="1680654"/>
                <a:ext cx="11464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thinks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suspects</a:t>
                </a: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9184C14-80BB-D612-0D27-13F1F8B89E3D}"/>
              </a:ext>
            </a:extLst>
          </p:cNvPr>
          <p:cNvGrpSpPr/>
          <p:nvPr/>
        </p:nvGrpSpPr>
        <p:grpSpPr>
          <a:xfrm>
            <a:off x="4487119" y="309419"/>
            <a:ext cx="3217762" cy="2017566"/>
            <a:chOff x="4487119" y="309419"/>
            <a:chExt cx="3217762" cy="201756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0501E7F-5E68-CD9D-640E-D5EB08877044}"/>
                </a:ext>
              </a:extLst>
            </p:cNvPr>
            <p:cNvSpPr txBox="1"/>
            <p:nvPr/>
          </p:nvSpPr>
          <p:spPr>
            <a:xfrm>
              <a:off x="4799050" y="309419"/>
              <a:ext cx="2743200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Cognitive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Semifactives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51125AF-03C5-1C76-8167-61303DCEE5D4}"/>
                </a:ext>
              </a:extLst>
            </p:cNvPr>
            <p:cNvGrpSpPr/>
            <p:nvPr/>
          </p:nvGrpSpPr>
          <p:grpSpPr>
            <a:xfrm>
              <a:off x="4487119" y="1680654"/>
              <a:ext cx="3217762" cy="646331"/>
              <a:chOff x="754284" y="1680654"/>
              <a:chExt cx="3217762" cy="64633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E5E8D1-222B-B1F4-A725-A45132D9AAE0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C2D9CDF-2A35-A6D7-CEB4-435AE62B90BA}"/>
                  </a:ext>
                </a:extLst>
              </p:cNvPr>
              <p:cNvSpPr txBox="1"/>
              <p:nvPr/>
            </p:nvSpPr>
            <p:spPr>
              <a:xfrm>
                <a:off x="960114" y="1680654"/>
                <a:ext cx="10629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knows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realized</a:t>
                </a:r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156A019-3552-D59E-9B2A-0197AF668C64}"/>
              </a:ext>
            </a:extLst>
          </p:cNvPr>
          <p:cNvGrpSpPr/>
          <p:nvPr/>
        </p:nvGrpSpPr>
        <p:grpSpPr>
          <a:xfrm>
            <a:off x="8014124" y="309419"/>
            <a:ext cx="3240912" cy="2017566"/>
            <a:chOff x="8014124" y="309419"/>
            <a:chExt cx="3240912" cy="20175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9EDD6E-5AE9-0A69-E343-5EE51E0098BD}"/>
                </a:ext>
              </a:extLst>
            </p:cNvPr>
            <p:cNvSpPr txBox="1"/>
            <p:nvPr/>
          </p:nvSpPr>
          <p:spPr>
            <a:xfrm>
              <a:off x="8169214" y="309419"/>
              <a:ext cx="3085822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Positive Emotive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0C5234-CE67-18B6-A01E-B0D03F691E29}"/>
                </a:ext>
              </a:extLst>
            </p:cNvPr>
            <p:cNvGrpSpPr/>
            <p:nvPr/>
          </p:nvGrpSpPr>
          <p:grpSpPr>
            <a:xfrm>
              <a:off x="8014124" y="1680654"/>
              <a:ext cx="3217762" cy="646331"/>
              <a:chOff x="754284" y="1680654"/>
              <a:chExt cx="3217762" cy="64633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6CFD8B5-D5C1-F25E-12DB-922235466B05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70A3BE4-CD4E-785B-4EBF-6180344BABB2}"/>
                  </a:ext>
                </a:extLst>
              </p:cNvPr>
              <p:cNvSpPr txBox="1"/>
              <p:nvPr/>
            </p:nvSpPr>
            <p:spPr>
              <a:xfrm>
                <a:off x="960114" y="1680654"/>
                <a:ext cx="10629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loves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likes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7EF4DE-841B-0D36-8572-0BDDCBDA0024}"/>
              </a:ext>
            </a:extLst>
          </p:cNvPr>
          <p:cNvGrpSpPr/>
          <p:nvPr/>
        </p:nvGrpSpPr>
        <p:grpSpPr>
          <a:xfrm>
            <a:off x="393832" y="5768447"/>
            <a:ext cx="3938665" cy="646331"/>
            <a:chOff x="754283" y="1680654"/>
            <a:chExt cx="3938665" cy="6463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099CB53-1DE7-2982-422C-055742FB9523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2E47E5E-F2C3-DE7C-B6AB-134D7E438FA5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think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suspect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21E624D-9FB7-DB3F-D2EB-4ED14F4F4AEC}"/>
              </a:ext>
            </a:extLst>
          </p:cNvPr>
          <p:cNvGrpSpPr/>
          <p:nvPr/>
        </p:nvGrpSpPr>
        <p:grpSpPr>
          <a:xfrm>
            <a:off x="4201317" y="5768447"/>
            <a:ext cx="3938665" cy="646331"/>
            <a:chOff x="754283" y="1680654"/>
            <a:chExt cx="3938665" cy="64633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6039AAF-7AA6-4921-A723-DF0DA937BEF2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AF6A966-E61F-9BE5-4B80-AE0FF5B95AA1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know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A5CF5CF-E68F-C444-AF17-808D73FC2428}"/>
              </a:ext>
            </a:extLst>
          </p:cNvPr>
          <p:cNvGrpSpPr/>
          <p:nvPr/>
        </p:nvGrpSpPr>
        <p:grpSpPr>
          <a:xfrm>
            <a:off x="8014124" y="5768447"/>
            <a:ext cx="3938665" cy="646331"/>
            <a:chOff x="754283" y="1680654"/>
            <a:chExt cx="3938665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DFAAEFE-27BE-5FCB-0D92-3423560A7695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9420AE-47FA-DA15-7F39-BD758E4A2E5A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love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like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68C9821-6975-41A9-CDD6-391029CEB31B}"/>
              </a:ext>
            </a:extLst>
          </p:cNvPr>
          <p:cNvSpPr txBox="1"/>
          <p:nvPr/>
        </p:nvSpPr>
        <p:spPr>
          <a:xfrm>
            <a:off x="1130169" y="3819275"/>
            <a:ext cx="155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4CF706-37C2-A466-C715-BD41DD81BC5B}"/>
              </a:ext>
            </a:extLst>
          </p:cNvPr>
          <p:cNvSpPr txBox="1"/>
          <p:nvPr/>
        </p:nvSpPr>
        <p:spPr>
          <a:xfrm>
            <a:off x="4490978" y="3793801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believes that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E4E8C7-0220-DF61-2360-9D636B8842E9}"/>
              </a:ext>
            </a:extLst>
          </p:cNvPr>
          <p:cNvSpPr txBox="1"/>
          <p:nvPr/>
        </p:nvSpPr>
        <p:spPr>
          <a:xfrm>
            <a:off x="8139982" y="3819275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wants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to have happened.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DE586A-FF21-9340-C088-915E3A0BF09A}"/>
              </a:ext>
            </a:extLst>
          </p:cNvPr>
          <p:cNvCxnSpPr>
            <a:endCxn id="29" idx="0"/>
          </p:cNvCxnSpPr>
          <p:nvPr/>
        </p:nvCxnSpPr>
        <p:spPr>
          <a:xfrm>
            <a:off x="2060292" y="2326985"/>
            <a:ext cx="4039567" cy="146681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3424C5F-6BFF-A9EB-9BE5-A1BEFD6BA9CB}"/>
              </a:ext>
            </a:extLst>
          </p:cNvPr>
          <p:cNvCxnSpPr>
            <a:cxnSpLocks/>
            <a:stCxn id="11" idx="2"/>
            <a:endCxn id="26" idx="0"/>
          </p:cNvCxnSpPr>
          <p:nvPr/>
        </p:nvCxnSpPr>
        <p:spPr>
          <a:xfrm flipH="1">
            <a:off x="1907748" y="2188486"/>
            <a:ext cx="4188252" cy="163078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F5A24F1-C528-AA51-3E50-6ABD2FD30E4B}"/>
              </a:ext>
            </a:extLst>
          </p:cNvPr>
          <p:cNvCxnSpPr>
            <a:cxnSpLocks/>
            <a:stCxn id="11" idx="2"/>
            <a:endCxn id="29" idx="0"/>
          </p:cNvCxnSpPr>
          <p:nvPr/>
        </p:nvCxnSpPr>
        <p:spPr>
          <a:xfrm>
            <a:off x="6096000" y="2188486"/>
            <a:ext cx="3859" cy="160531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4FEBD94-8793-064B-F8AC-4C51E7ED309F}"/>
              </a:ext>
            </a:extLst>
          </p:cNvPr>
          <p:cNvGrpSpPr/>
          <p:nvPr/>
        </p:nvGrpSpPr>
        <p:grpSpPr>
          <a:xfrm>
            <a:off x="1907748" y="2188486"/>
            <a:ext cx="7715257" cy="1630789"/>
            <a:chOff x="1907748" y="2188486"/>
            <a:chExt cx="7715257" cy="1630789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A80929A-B881-8471-CA8A-572DDD31F887}"/>
                </a:ext>
              </a:extLst>
            </p:cNvPr>
            <p:cNvCxnSpPr>
              <a:cxnSpLocks/>
              <a:stCxn id="14" idx="2"/>
              <a:endCxn id="26" idx="0"/>
            </p:cNvCxnSpPr>
            <p:nvPr/>
          </p:nvCxnSpPr>
          <p:spPr>
            <a:xfrm flipH="1">
              <a:off x="1907748" y="2188486"/>
              <a:ext cx="7715257" cy="163078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E25B880-9EE2-BD8A-FA02-C6F8A9692395}"/>
                </a:ext>
              </a:extLst>
            </p:cNvPr>
            <p:cNvCxnSpPr>
              <a:cxnSpLocks/>
              <a:stCxn id="14" idx="2"/>
              <a:endCxn id="29" idx="0"/>
            </p:cNvCxnSpPr>
            <p:nvPr/>
          </p:nvCxnSpPr>
          <p:spPr>
            <a:xfrm flipH="1">
              <a:off x="6099859" y="2188486"/>
              <a:ext cx="3523146" cy="160531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0178B27-4E42-DEE0-3F2D-32723250CA65}"/>
              </a:ext>
            </a:extLst>
          </p:cNvPr>
          <p:cNvCxnSpPr>
            <a:cxnSpLocks/>
            <a:stCxn id="14" idx="2"/>
            <a:endCxn id="31" idx="0"/>
          </p:cNvCxnSpPr>
          <p:nvPr/>
        </p:nvCxnSpPr>
        <p:spPr>
          <a:xfrm>
            <a:off x="9623005" y="2188486"/>
            <a:ext cx="125858" cy="163078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CE84D72-E66A-90FD-F46C-C7D6032F2C39}"/>
              </a:ext>
            </a:extLst>
          </p:cNvPr>
          <p:cNvCxnSpPr>
            <a:cxnSpLocks/>
            <a:stCxn id="24" idx="0"/>
            <a:endCxn id="31" idx="2"/>
          </p:cNvCxnSpPr>
          <p:nvPr/>
        </p:nvCxnSpPr>
        <p:spPr>
          <a:xfrm flipV="1">
            <a:off x="9544586" y="4188607"/>
            <a:ext cx="204277" cy="157984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02AE013-D6D9-217D-1389-5D5C546D0845}"/>
              </a:ext>
            </a:extLst>
          </p:cNvPr>
          <p:cNvCxnSpPr>
            <a:cxnSpLocks/>
            <a:stCxn id="18" idx="0"/>
            <a:endCxn id="29" idx="2"/>
          </p:cNvCxnSpPr>
          <p:nvPr/>
        </p:nvCxnSpPr>
        <p:spPr>
          <a:xfrm flipV="1">
            <a:off x="1924294" y="4163133"/>
            <a:ext cx="4175565" cy="160531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6BB5398-5D90-BCB0-F6E5-253D6267685E}"/>
              </a:ext>
            </a:extLst>
          </p:cNvPr>
          <p:cNvCxnSpPr>
            <a:cxnSpLocks/>
            <a:stCxn id="21" idx="0"/>
            <a:endCxn id="26" idx="2"/>
          </p:cNvCxnSpPr>
          <p:nvPr/>
        </p:nvCxnSpPr>
        <p:spPr>
          <a:xfrm flipH="1" flipV="1">
            <a:off x="1907748" y="4188607"/>
            <a:ext cx="3824031" cy="157984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A248FE7-E784-871A-ECD0-A9BAA4B88E17}"/>
              </a:ext>
            </a:extLst>
          </p:cNvPr>
          <p:cNvCxnSpPr>
            <a:cxnSpLocks/>
            <a:stCxn id="21" idx="0"/>
            <a:endCxn id="29" idx="2"/>
          </p:cNvCxnSpPr>
          <p:nvPr/>
        </p:nvCxnSpPr>
        <p:spPr>
          <a:xfrm flipV="1">
            <a:off x="5731779" y="4163133"/>
            <a:ext cx="368080" cy="160531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B6630E4-1C83-BBB9-B9E6-7FEA3845A78F}"/>
              </a:ext>
            </a:extLst>
          </p:cNvPr>
          <p:cNvGrpSpPr/>
          <p:nvPr/>
        </p:nvGrpSpPr>
        <p:grpSpPr>
          <a:xfrm>
            <a:off x="1907748" y="4163133"/>
            <a:ext cx="7636838" cy="1605314"/>
            <a:chOff x="1907748" y="4163133"/>
            <a:chExt cx="7636838" cy="1605314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E5F57D3F-1202-554C-2BC3-DFBA14E3097E}"/>
                </a:ext>
              </a:extLst>
            </p:cNvPr>
            <p:cNvCxnSpPr>
              <a:cxnSpLocks/>
              <a:stCxn id="24" idx="0"/>
              <a:endCxn id="29" idx="2"/>
            </p:cNvCxnSpPr>
            <p:nvPr/>
          </p:nvCxnSpPr>
          <p:spPr>
            <a:xfrm flipH="1" flipV="1">
              <a:off x="6099859" y="4163133"/>
              <a:ext cx="3444727" cy="160531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4F888AA9-7F8D-C03E-52F3-BD4F70298600}"/>
                </a:ext>
              </a:extLst>
            </p:cNvPr>
            <p:cNvCxnSpPr>
              <a:cxnSpLocks/>
              <a:stCxn id="24" idx="0"/>
              <a:endCxn id="26" idx="2"/>
            </p:cNvCxnSpPr>
            <p:nvPr/>
          </p:nvCxnSpPr>
          <p:spPr>
            <a:xfrm flipH="1" flipV="1">
              <a:off x="1907748" y="4188607"/>
              <a:ext cx="7636838" cy="157984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107042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F0563-CE3D-424E-79DA-541888B38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D935C946-45B8-CE84-9154-580E32AA9758}"/>
              </a:ext>
            </a:extLst>
          </p:cNvPr>
          <p:cNvGrpSpPr/>
          <p:nvPr/>
        </p:nvGrpSpPr>
        <p:grpSpPr>
          <a:xfrm>
            <a:off x="8014124" y="309419"/>
            <a:ext cx="3240912" cy="2017566"/>
            <a:chOff x="8014124" y="309419"/>
            <a:chExt cx="3240912" cy="20175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D9DA31-2C0E-D275-2993-C845FA60F9D6}"/>
                </a:ext>
              </a:extLst>
            </p:cNvPr>
            <p:cNvSpPr txBox="1"/>
            <p:nvPr/>
          </p:nvSpPr>
          <p:spPr>
            <a:xfrm>
              <a:off x="8169214" y="309419"/>
              <a:ext cx="3085822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Positive Emotive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E9EC659-6673-8B6A-77DD-0A7482CECC81}"/>
                </a:ext>
              </a:extLst>
            </p:cNvPr>
            <p:cNvGrpSpPr/>
            <p:nvPr/>
          </p:nvGrpSpPr>
          <p:grpSpPr>
            <a:xfrm>
              <a:off x="8014124" y="1680654"/>
              <a:ext cx="3217762" cy="646331"/>
              <a:chOff x="754284" y="1680654"/>
              <a:chExt cx="3217762" cy="64633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95E3DF-261A-EE5A-D128-D8EE66C51BA6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BD2B16C-0AE6-C202-0C5B-A7662DCEE302}"/>
                  </a:ext>
                </a:extLst>
              </p:cNvPr>
              <p:cNvSpPr txBox="1"/>
              <p:nvPr/>
            </p:nvSpPr>
            <p:spPr>
              <a:xfrm>
                <a:off x="960114" y="1680654"/>
                <a:ext cx="10629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loves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likes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1FC947D-8A84-11EF-5387-DEE570629133}"/>
              </a:ext>
            </a:extLst>
          </p:cNvPr>
          <p:cNvGrpSpPr/>
          <p:nvPr/>
        </p:nvGrpSpPr>
        <p:grpSpPr>
          <a:xfrm>
            <a:off x="8014124" y="5768447"/>
            <a:ext cx="3938665" cy="646331"/>
            <a:chOff x="754283" y="1680654"/>
            <a:chExt cx="3938665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F3A72C0-E2C7-A15A-2E66-EB559F6FA290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6963D6-C0BF-4DC3-C942-09CE8CA7F3E8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love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like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7062557-732F-01F5-5738-A51D994E383F}"/>
              </a:ext>
            </a:extLst>
          </p:cNvPr>
          <p:cNvSpPr txBox="1"/>
          <p:nvPr/>
        </p:nvSpPr>
        <p:spPr>
          <a:xfrm>
            <a:off x="1130169" y="3819275"/>
            <a:ext cx="155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6F8F28-B924-BA98-CC78-C95939004978}"/>
              </a:ext>
            </a:extLst>
          </p:cNvPr>
          <p:cNvSpPr txBox="1"/>
          <p:nvPr/>
        </p:nvSpPr>
        <p:spPr>
          <a:xfrm>
            <a:off x="4490978" y="3793801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believes that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50C4A7-5E44-275E-AF44-06FA368DCEE3}"/>
              </a:ext>
            </a:extLst>
          </p:cNvPr>
          <p:cNvSpPr txBox="1"/>
          <p:nvPr/>
        </p:nvSpPr>
        <p:spPr>
          <a:xfrm>
            <a:off x="8139982" y="3819275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wants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to have happened.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20A7A28-4EC5-F0E2-97D5-A4957BAAB26A}"/>
              </a:ext>
            </a:extLst>
          </p:cNvPr>
          <p:cNvGrpSpPr/>
          <p:nvPr/>
        </p:nvGrpSpPr>
        <p:grpSpPr>
          <a:xfrm>
            <a:off x="1907748" y="2188486"/>
            <a:ext cx="7715257" cy="1630789"/>
            <a:chOff x="1907748" y="2188486"/>
            <a:chExt cx="7715257" cy="1630789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8146D68-9655-AE78-5ECC-E8CCEEADC581}"/>
                </a:ext>
              </a:extLst>
            </p:cNvPr>
            <p:cNvCxnSpPr>
              <a:cxnSpLocks/>
              <a:stCxn id="14" idx="2"/>
              <a:endCxn id="26" idx="0"/>
            </p:cNvCxnSpPr>
            <p:nvPr/>
          </p:nvCxnSpPr>
          <p:spPr>
            <a:xfrm flipH="1">
              <a:off x="1907748" y="2188486"/>
              <a:ext cx="7715257" cy="163078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EC20396-034A-5B49-0306-094BAFFAF063}"/>
                </a:ext>
              </a:extLst>
            </p:cNvPr>
            <p:cNvCxnSpPr>
              <a:cxnSpLocks/>
              <a:stCxn id="14" idx="2"/>
              <a:endCxn id="29" idx="0"/>
            </p:cNvCxnSpPr>
            <p:nvPr/>
          </p:nvCxnSpPr>
          <p:spPr>
            <a:xfrm flipH="1">
              <a:off x="6099859" y="2188486"/>
              <a:ext cx="3523146" cy="160531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FF73091-C616-E56B-F28F-4CEA2174B142}"/>
              </a:ext>
            </a:extLst>
          </p:cNvPr>
          <p:cNvGrpSpPr/>
          <p:nvPr/>
        </p:nvGrpSpPr>
        <p:grpSpPr>
          <a:xfrm>
            <a:off x="1907748" y="4163133"/>
            <a:ext cx="7636838" cy="1605314"/>
            <a:chOff x="1907748" y="4163133"/>
            <a:chExt cx="7636838" cy="1605314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B2BEC45-6630-286B-76F1-41D47FEAE6A0}"/>
                </a:ext>
              </a:extLst>
            </p:cNvPr>
            <p:cNvCxnSpPr>
              <a:cxnSpLocks/>
              <a:stCxn id="24" idx="0"/>
              <a:endCxn id="29" idx="2"/>
            </p:cNvCxnSpPr>
            <p:nvPr/>
          </p:nvCxnSpPr>
          <p:spPr>
            <a:xfrm flipH="1" flipV="1">
              <a:off x="6099859" y="4163133"/>
              <a:ext cx="3444727" cy="160531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8CA69F9E-1407-7606-F41E-30B68224CB46}"/>
                </a:ext>
              </a:extLst>
            </p:cNvPr>
            <p:cNvCxnSpPr>
              <a:cxnSpLocks/>
              <a:stCxn id="24" idx="0"/>
              <a:endCxn id="26" idx="2"/>
            </p:cNvCxnSpPr>
            <p:nvPr/>
          </p:nvCxnSpPr>
          <p:spPr>
            <a:xfrm flipH="1" flipV="1">
              <a:off x="1907748" y="4188607"/>
              <a:ext cx="7636838" cy="157984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467938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5F776-B8E3-0B5A-1F79-7D53A3A2F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BA5E915D-EFB9-1DF1-53EF-1DE02ECF2BEA}"/>
              </a:ext>
            </a:extLst>
          </p:cNvPr>
          <p:cNvGrpSpPr/>
          <p:nvPr/>
        </p:nvGrpSpPr>
        <p:grpSpPr>
          <a:xfrm>
            <a:off x="8014124" y="309419"/>
            <a:ext cx="3240912" cy="2017566"/>
            <a:chOff x="8014124" y="309419"/>
            <a:chExt cx="3240912" cy="20175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4C5C7AF-6A0E-F288-74F5-023C052BE87A}"/>
                </a:ext>
              </a:extLst>
            </p:cNvPr>
            <p:cNvSpPr txBox="1"/>
            <p:nvPr/>
          </p:nvSpPr>
          <p:spPr>
            <a:xfrm>
              <a:off x="8169214" y="309419"/>
              <a:ext cx="3085822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Positive Emotive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C550443-626B-F71F-4323-9F5C5B0FFB22}"/>
                </a:ext>
              </a:extLst>
            </p:cNvPr>
            <p:cNvGrpSpPr/>
            <p:nvPr/>
          </p:nvGrpSpPr>
          <p:grpSpPr>
            <a:xfrm>
              <a:off x="8014124" y="1680654"/>
              <a:ext cx="3217762" cy="646331"/>
              <a:chOff x="754284" y="1680654"/>
              <a:chExt cx="3217762" cy="64633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1E2684E-AC12-7DA8-AB5E-B4A61662CB02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3BFF030-7E88-C476-F6FD-B038DAC82AA1}"/>
                  </a:ext>
                </a:extLst>
              </p:cNvPr>
              <p:cNvSpPr txBox="1"/>
              <p:nvPr/>
            </p:nvSpPr>
            <p:spPr>
              <a:xfrm>
                <a:off x="960114" y="1680654"/>
                <a:ext cx="10629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loves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likes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B2997D8-8C8F-71B4-BD5A-444DC31548D7}"/>
              </a:ext>
            </a:extLst>
          </p:cNvPr>
          <p:cNvGrpSpPr/>
          <p:nvPr/>
        </p:nvGrpSpPr>
        <p:grpSpPr>
          <a:xfrm>
            <a:off x="8014124" y="5768447"/>
            <a:ext cx="3938665" cy="646331"/>
            <a:chOff x="754283" y="1680654"/>
            <a:chExt cx="3938665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AA238F-65EA-D737-8AE6-2A9E9BF8E032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B005C64-D296-0835-89DB-90769549F348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love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like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3ED3F69-8B7B-BE6A-F280-8913D6626D12}"/>
              </a:ext>
            </a:extLst>
          </p:cNvPr>
          <p:cNvSpPr txBox="1"/>
          <p:nvPr/>
        </p:nvSpPr>
        <p:spPr>
          <a:xfrm>
            <a:off x="1130169" y="3819275"/>
            <a:ext cx="155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7732C1-EC1F-4FF3-595B-AB6E049E9011}"/>
              </a:ext>
            </a:extLst>
          </p:cNvPr>
          <p:cNvSpPr txBox="1"/>
          <p:nvPr/>
        </p:nvSpPr>
        <p:spPr>
          <a:xfrm>
            <a:off x="4490978" y="3793801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believes that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AD9316-E743-8A9D-06D1-F164BA8CE9DB}"/>
              </a:ext>
            </a:extLst>
          </p:cNvPr>
          <p:cNvSpPr txBox="1"/>
          <p:nvPr/>
        </p:nvSpPr>
        <p:spPr>
          <a:xfrm>
            <a:off x="8139982" y="3819275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wants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to have happened.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9EDCD68-3080-4351-A45D-C724F25D4654}"/>
              </a:ext>
            </a:extLst>
          </p:cNvPr>
          <p:cNvCxnSpPr>
            <a:cxnSpLocks/>
            <a:stCxn id="14" idx="2"/>
            <a:endCxn id="29" idx="0"/>
          </p:cNvCxnSpPr>
          <p:nvPr/>
        </p:nvCxnSpPr>
        <p:spPr>
          <a:xfrm flipH="1">
            <a:off x="6099859" y="2188486"/>
            <a:ext cx="3523146" cy="160531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86E32C5-6619-CEE5-3689-909E77CCE92D}"/>
              </a:ext>
            </a:extLst>
          </p:cNvPr>
          <p:cNvCxnSpPr>
            <a:cxnSpLocks/>
            <a:stCxn id="24" idx="0"/>
            <a:endCxn id="29" idx="2"/>
          </p:cNvCxnSpPr>
          <p:nvPr/>
        </p:nvCxnSpPr>
        <p:spPr>
          <a:xfrm flipH="1" flipV="1">
            <a:off x="6099859" y="4163133"/>
            <a:ext cx="3444727" cy="160531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Curved Connector 2">
            <a:extLst>
              <a:ext uri="{FF2B5EF4-FFF2-40B4-BE49-F238E27FC236}">
                <a16:creationId xmlns:a16="http://schemas.microsoft.com/office/drawing/2014/main" id="{E9F52701-A957-1DA2-60D6-BA2385FD95DA}"/>
              </a:ext>
            </a:extLst>
          </p:cNvPr>
          <p:cNvCxnSpPr>
            <a:stCxn id="29" idx="2"/>
            <a:endCxn id="26" idx="2"/>
          </p:cNvCxnSpPr>
          <p:nvPr/>
        </p:nvCxnSpPr>
        <p:spPr>
          <a:xfrm rot="5400000">
            <a:off x="3991067" y="2079815"/>
            <a:ext cx="25474" cy="4192111"/>
          </a:xfrm>
          <a:prstGeom prst="curvedConnector3">
            <a:avLst>
              <a:gd name="adj1" fmla="val 2769443"/>
            </a:avLst>
          </a:prstGeom>
          <a:ln w="762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1D0865F6-247B-C050-2B56-74C88AC8ED52}"/>
              </a:ext>
            </a:extLst>
          </p:cNvPr>
          <p:cNvCxnSpPr>
            <a:cxnSpLocks/>
            <a:stCxn id="29" idx="0"/>
            <a:endCxn id="26" idx="0"/>
          </p:cNvCxnSpPr>
          <p:nvPr/>
        </p:nvCxnSpPr>
        <p:spPr>
          <a:xfrm rot="16200000" flipH="1" flipV="1">
            <a:off x="3991067" y="1710482"/>
            <a:ext cx="25474" cy="4192111"/>
          </a:xfrm>
          <a:prstGeom prst="curvedConnector3">
            <a:avLst>
              <a:gd name="adj1" fmla="val -2442251"/>
            </a:avLst>
          </a:prstGeom>
          <a:ln w="762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558FBCE-D8E8-1EEF-2C16-8F3A1A8D1C47}"/>
              </a:ext>
            </a:extLst>
          </p:cNvPr>
          <p:cNvSpPr txBox="1"/>
          <p:nvPr/>
        </p:nvSpPr>
        <p:spPr>
          <a:xfrm>
            <a:off x="2242231" y="2416056"/>
            <a:ext cx="3741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13A6A"/>
                </a:solidFill>
                <a:latin typeface="Helvetica" pitchFamily="2" charset="0"/>
              </a:rPr>
              <a:t>Default credence inference?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29A59E-324A-5280-30AD-813345402BF4}"/>
              </a:ext>
            </a:extLst>
          </p:cNvPr>
          <p:cNvSpPr txBox="1"/>
          <p:nvPr/>
        </p:nvSpPr>
        <p:spPr>
          <a:xfrm>
            <a:off x="3511881" y="2726485"/>
            <a:ext cx="35231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Helvetica" pitchFamily="2" charset="0"/>
              </a:rPr>
              <a:t>Heim 1992, </a:t>
            </a:r>
            <a:r>
              <a:rPr lang="en-US" sz="1100" dirty="0" err="1">
                <a:latin typeface="Helvetica" pitchFamily="2" charset="0"/>
              </a:rPr>
              <a:t>Djarv</a:t>
            </a:r>
            <a:r>
              <a:rPr lang="en-US" sz="1100" dirty="0">
                <a:latin typeface="Helvetica" pitchFamily="2" charset="0"/>
              </a:rPr>
              <a:t> et al. 2018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4EE835-D7BC-7F17-F2A8-42845DC402F0}"/>
              </a:ext>
            </a:extLst>
          </p:cNvPr>
          <p:cNvGrpSpPr/>
          <p:nvPr/>
        </p:nvGrpSpPr>
        <p:grpSpPr>
          <a:xfrm>
            <a:off x="3613236" y="4163133"/>
            <a:ext cx="3523146" cy="1913090"/>
            <a:chOff x="3613236" y="4163133"/>
            <a:chExt cx="3523146" cy="191309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9A8FC3-4769-66F2-889E-F0F5AFAFE1B6}"/>
                </a:ext>
              </a:extLst>
            </p:cNvPr>
            <p:cNvSpPr txBox="1"/>
            <p:nvPr/>
          </p:nvSpPr>
          <p:spPr>
            <a:xfrm>
              <a:off x="3613236" y="5368337"/>
              <a:ext cx="35231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Still a lexically encoded precondition of use!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33948CD-6F33-0229-FABE-5B829862AB55}"/>
                </a:ext>
              </a:extLst>
            </p:cNvPr>
            <p:cNvCxnSpPr>
              <a:stCxn id="12" idx="0"/>
            </p:cNvCxnSpPr>
            <p:nvPr/>
          </p:nvCxnSpPr>
          <p:spPr>
            <a:xfrm flipV="1">
              <a:off x="5374809" y="4163133"/>
              <a:ext cx="354659" cy="1205204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454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965EE-F37D-4395-E125-B148BA26B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0B87075-6E99-C6F5-77E5-BC4A38ACDE37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13F96E9-787F-E947-DEA8-E114455F5643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Important Point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97BB278-CF9B-6BA2-42B4-E4AB0E2CD214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The relationship between the semantic drivers and the </a:t>
              </a:r>
              <a:r>
                <a:rPr lang="en-US" sz="2800" dirty="0" err="1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factive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inferences may be indirect.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CEC04D5-52F3-9EAB-E2F2-A4D7518DFAD4}"/>
              </a:ext>
            </a:extLst>
          </p:cNvPr>
          <p:cNvGrpSpPr/>
          <p:nvPr/>
        </p:nvGrpSpPr>
        <p:grpSpPr>
          <a:xfrm>
            <a:off x="1447800" y="3721387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B23EDAA-9F81-E7B0-6249-29D18B8F1889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Important Point #2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4C21A1-2B72-1C4C-CB15-52799AE71403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The information the predicate provides may be purely formal–e.g. predicates may select morphemes that themselves drive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factive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inferences.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9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per with text on it&#10;&#10;Description automatically generated">
            <a:extLst>
              <a:ext uri="{FF2B5EF4-FFF2-40B4-BE49-F238E27FC236}">
                <a16:creationId xmlns:a16="http://schemas.microsoft.com/office/drawing/2014/main" id="{4A9EE7EC-5B7D-94F6-295C-9E835D64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274" y="222170"/>
            <a:ext cx="3568397" cy="25673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A document with text on it&#10;&#10;Description automatically generated">
            <a:extLst>
              <a:ext uri="{FF2B5EF4-FFF2-40B4-BE49-F238E27FC236}">
                <a16:creationId xmlns:a16="http://schemas.microsoft.com/office/drawing/2014/main" id="{A91D14C1-4E2E-34F5-43B8-41BF74C0C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334" y="222170"/>
            <a:ext cx="5069711" cy="25719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black and white paper with text&#10;&#10;Description automatically generated">
            <a:extLst>
              <a:ext uri="{FF2B5EF4-FFF2-40B4-BE49-F238E27FC236}">
                <a16:creationId xmlns:a16="http://schemas.microsoft.com/office/drawing/2014/main" id="{899D18B0-F8AF-B495-E62E-8E5A864F73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39828"/>
          <a:stretch/>
        </p:blipFill>
        <p:spPr>
          <a:xfrm>
            <a:off x="1446274" y="2918945"/>
            <a:ext cx="3818916" cy="1776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close-up of a text&#10;&#10;Description automatically generated">
            <a:extLst>
              <a:ext uri="{FF2B5EF4-FFF2-40B4-BE49-F238E27FC236}">
                <a16:creationId xmlns:a16="http://schemas.microsoft.com/office/drawing/2014/main" id="{A982BFD7-E2B1-1E0C-9322-27F59D4F6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0834" y="2918945"/>
            <a:ext cx="4373388" cy="1776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close-up of a text&#10;&#10;Description automatically generated">
            <a:extLst>
              <a:ext uri="{FF2B5EF4-FFF2-40B4-BE49-F238E27FC236}">
                <a16:creationId xmlns:a16="http://schemas.microsoft.com/office/drawing/2014/main" id="{9139791A-EC71-DA37-9D85-140F2D7097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8086" y="4868414"/>
            <a:ext cx="4913969" cy="18475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close-up of a paper&#10;&#10;Description automatically generated">
            <a:extLst>
              <a:ext uri="{FF2B5EF4-FFF2-40B4-BE49-F238E27FC236}">
                <a16:creationId xmlns:a16="http://schemas.microsoft.com/office/drawing/2014/main" id="{DFA84F39-7333-8F37-39E4-C4E79C0322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6274" y="4868415"/>
            <a:ext cx="4367792" cy="18475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0E09E4-5697-0295-BD14-0446F818476B}"/>
              </a:ext>
            </a:extLst>
          </p:cNvPr>
          <p:cNvSpPr txBox="1"/>
          <p:nvPr/>
        </p:nvSpPr>
        <p:spPr>
          <a:xfrm>
            <a:off x="2166395" y="2397948"/>
            <a:ext cx="7859210" cy="206210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Helvetica" pitchFamily="2" charset="0"/>
              </a:rPr>
              <a:t>Factivity</a:t>
            </a:r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 is strongly linked with a variety of morphemes that mediate the relationship between the embedding predicate and the embedded clause!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FCBF70-6A7A-CE8E-267C-3E479B115EF5}"/>
              </a:ext>
            </a:extLst>
          </p:cNvPr>
          <p:cNvSpPr txBox="1"/>
          <p:nvPr/>
        </p:nvSpPr>
        <p:spPr>
          <a:xfrm>
            <a:off x="10201249" y="3417424"/>
            <a:ext cx="1655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among others…</a:t>
            </a:r>
          </a:p>
        </p:txBody>
      </p:sp>
    </p:spTree>
    <p:extLst>
      <p:ext uri="{BB962C8B-B14F-4D97-AF65-F5344CB8AC3E}">
        <p14:creationId xmlns:p14="http://schemas.microsoft.com/office/powerpoint/2010/main" val="72963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E3A01-5091-4882-40CE-7D1161118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FF28DC0-35F4-BC7A-50BB-2C9A38E07582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33D7CE1-5E3D-EC09-9A36-C38F68F1ADB1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Important Point #3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E3B7AA7-E562-94C0-9F0A-EBCB01179EA9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Purely contextual account may still be possible, but it should explain why the distributional correlations exists.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B22370-EE49-47A7-BC90-80D452A5079D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B339DBD-0337-BBF4-52F6-B31A68B4E3B5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Important Point #4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77CA0A2-BC37-A772-9DEE-9CD193302B69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As always, we still need a pragmatic story for how we determine what linguistic expression is being used.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6D7725D-2B90-A475-C6CF-C42CB5E26DE6}"/>
              </a:ext>
            </a:extLst>
          </p:cNvPr>
          <p:cNvSpPr txBox="1"/>
          <p:nvPr/>
        </p:nvSpPr>
        <p:spPr>
          <a:xfrm>
            <a:off x="7597745" y="3036585"/>
            <a:ext cx="35231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Helvetica" pitchFamily="2" charset="0"/>
              </a:rPr>
              <a:t>see Roberts and Simons 2024</a:t>
            </a:r>
          </a:p>
        </p:txBody>
      </p:sp>
    </p:spTree>
    <p:extLst>
      <p:ext uri="{BB962C8B-B14F-4D97-AF65-F5344CB8AC3E}">
        <p14:creationId xmlns:p14="http://schemas.microsoft.com/office/powerpoint/2010/main" val="52156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63FDA-A516-4F38-883A-C3AD1735A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Conclusion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F96B25E5-DE35-1529-5A77-D44026E92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81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D1463-0197-6D57-E385-682E3F803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A71F6C5-5F03-3436-CD71-6F484FFFC4EE}"/>
              </a:ext>
            </a:extLst>
          </p:cNvPr>
          <p:cNvSpPr txBox="1"/>
          <p:nvPr/>
        </p:nvSpPr>
        <p:spPr>
          <a:xfrm>
            <a:off x="2672327" y="2844225"/>
            <a:ext cx="6847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Leo ran a marathon in 3:40.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02D8D0-2D41-478F-EA9C-3F87BEB74DAD}"/>
              </a:ext>
            </a:extLst>
          </p:cNvPr>
          <p:cNvGrpSpPr/>
          <p:nvPr/>
        </p:nvGrpSpPr>
        <p:grpSpPr>
          <a:xfrm>
            <a:off x="2780096" y="3423068"/>
            <a:ext cx="6631805" cy="1961631"/>
            <a:chOff x="2780096" y="3423068"/>
            <a:chExt cx="6631805" cy="196163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68672D2-8D7D-4C46-AC54-9E0CB2C3282F}"/>
                </a:ext>
              </a:extLst>
            </p:cNvPr>
            <p:cNvGrpSpPr/>
            <p:nvPr/>
          </p:nvGrpSpPr>
          <p:grpSpPr>
            <a:xfrm>
              <a:off x="2780096" y="3423068"/>
              <a:ext cx="6631805" cy="1961631"/>
              <a:chOff x="2780096" y="2848302"/>
              <a:chExt cx="6631805" cy="1961631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FBA2EAC-40A5-CD08-9854-814078282E5E}"/>
                  </a:ext>
                </a:extLst>
              </p:cNvPr>
              <p:cNvSpPr txBox="1"/>
              <p:nvPr/>
            </p:nvSpPr>
            <p:spPr>
              <a:xfrm>
                <a:off x="2780096" y="4225158"/>
                <a:ext cx="66318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latin typeface="Helvetica" pitchFamily="2" charset="0"/>
                  </a:rPr>
                  <a:t>Leo’s marathon was fast.</a:t>
                </a: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51D78C0-5C9D-262C-16C4-F80745582283}"/>
                  </a:ext>
                </a:extLst>
              </p:cNvPr>
              <p:cNvSpPr/>
              <p:nvPr/>
            </p:nvSpPr>
            <p:spPr>
              <a:xfrm>
                <a:off x="5610325" y="2848302"/>
                <a:ext cx="715518" cy="1376856"/>
              </a:xfrm>
              <a:custGeom>
                <a:avLst/>
                <a:gdLst>
                  <a:gd name="connsiteX0" fmla="*/ 527716 w 715518"/>
                  <a:gd name="connsiteY0" fmla="*/ 0 h 1376856"/>
                  <a:gd name="connsiteX1" fmla="*/ 2199 w 715518"/>
                  <a:gd name="connsiteY1" fmla="*/ 515007 h 1376856"/>
                  <a:gd name="connsiteX2" fmla="*/ 706392 w 715518"/>
                  <a:gd name="connsiteY2" fmla="*/ 882869 h 1376856"/>
                  <a:gd name="connsiteX3" fmla="*/ 338530 w 715518"/>
                  <a:gd name="connsiteY3" fmla="*/ 1376856 h 137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518" h="1376856">
                    <a:moveTo>
                      <a:pt x="527716" y="0"/>
                    </a:moveTo>
                    <a:cubicBezTo>
                      <a:pt x="250068" y="183931"/>
                      <a:pt x="-27580" y="367862"/>
                      <a:pt x="2199" y="515007"/>
                    </a:cubicBezTo>
                    <a:cubicBezTo>
                      <a:pt x="31978" y="662152"/>
                      <a:pt x="650337" y="739228"/>
                      <a:pt x="706392" y="882869"/>
                    </a:cubicBezTo>
                    <a:cubicBezTo>
                      <a:pt x="762447" y="1026510"/>
                      <a:pt x="550488" y="1201683"/>
                      <a:pt x="338530" y="1376856"/>
                    </a:cubicBezTo>
                  </a:path>
                </a:pathLst>
              </a:custGeom>
              <a:noFill/>
              <a:ln w="57150"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394D75C-B2A6-303A-5CD3-6127E3BDDE5F}"/>
                </a:ext>
              </a:extLst>
            </p:cNvPr>
            <p:cNvSpPr txBox="1"/>
            <p:nvPr/>
          </p:nvSpPr>
          <p:spPr>
            <a:xfrm>
              <a:off x="5773441" y="3786428"/>
              <a:ext cx="43107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8098287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91A44-AB28-8053-8CC5-98F8D699B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1A07DFC-1849-BC1A-6D3C-723C8E0567DD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D2FECF4-655E-C4DA-3734-E9B4D1130115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Big Question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2E091B4-1F36-BAB2-4FF6-BE86C10B25C7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What kinds of things do we know when we know the meaning (broadly construed) of a linguistic expression?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588157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F8E3F-6606-EA82-81E0-95E0BB268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74D6262-D3A0-6BEA-5F33-25D008E972EA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2DA822-FF97-93F5-C11E-AB041E5BCC0E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One Kind of Knowledge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D66772F-5890-72E7-CAA9-8A2C1E430535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How the expression can move a conversation forward when used in a particular way.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1DA3244-363C-2175-1F28-73F0857A6A99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D1BEA51-5E22-525D-16C5-504AF4DCE14A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Another Kind of Knowledge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EFADE2-3540-6ACC-0795-B2176FD21A1E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How the conversation has to look for it to even make sense to use the expression.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70EAF30-7B08-B25C-B8E2-6D371700FB0A}"/>
              </a:ext>
            </a:extLst>
          </p:cNvPr>
          <p:cNvSpPr/>
          <p:nvPr/>
        </p:nvSpPr>
        <p:spPr>
          <a:xfrm>
            <a:off x="1111170" y="3721387"/>
            <a:ext cx="9248172" cy="1695565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5276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CA046-FC7D-6D4E-0E54-C8961D9D3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560506-97C5-1AD0-AA72-FED915DFF9AC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This Talk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9CBA9E-F91F-89FC-BAAF-DFA5EBA3B7D7}"/>
              </a:ext>
            </a:extLst>
          </p:cNvPr>
          <p:cNvSpPr txBox="1"/>
          <p:nvPr/>
        </p:nvSpPr>
        <p:spPr>
          <a:xfrm>
            <a:off x="1447800" y="3028890"/>
            <a:ext cx="9296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>
                <a:latin typeface="Helvetica" pitchFamily="2" charset="0"/>
              </a:rPr>
              <a:t>Expressions carry information about preconditions of use in their semantics.</a:t>
            </a:r>
          </a:p>
          <a:p>
            <a:pPr marL="514350" indent="-514350">
              <a:buAutoNum type="arabicPeriod"/>
            </a:pPr>
            <a:r>
              <a:rPr lang="en-US" sz="2800" dirty="0">
                <a:latin typeface="Helvetica" pitchFamily="2" charset="0"/>
              </a:rPr>
              <a:t>Open class items are (part of) the locus of this information.</a:t>
            </a:r>
          </a:p>
        </p:txBody>
      </p:sp>
    </p:spTree>
    <p:extLst>
      <p:ext uri="{BB962C8B-B14F-4D97-AF65-F5344CB8AC3E}">
        <p14:creationId xmlns:p14="http://schemas.microsoft.com/office/powerpoint/2010/main" val="134328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D5EE2-74A7-9BA0-9245-3E059BA80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83079C3-6AF5-BF1A-7B8C-36192DCF359C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3C2EC45-4AE9-DA14-FB8F-123E359F25A6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729C066-F053-D8E4-3E76-9605BA27E5A6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Why would we see predicates semantically (or at least distributionally) encoding their preconditions of use?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BFA3FC4-017B-CE47-E197-44A099DB8A6C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E9F5331-E263-8667-B700-D8C0E2BD5DA5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Possible Answer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CC13D9-AA75-D916-A62C-1B4235B8C4CC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It might be very hard to learn these preconditions otherwise.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168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per with text on it&#10;&#10;Description automatically generated">
            <a:extLst>
              <a:ext uri="{FF2B5EF4-FFF2-40B4-BE49-F238E27FC236}">
                <a16:creationId xmlns:a16="http://schemas.microsoft.com/office/drawing/2014/main" id="{ADE379C1-85EA-1C39-63D8-973E6F152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805" y="0"/>
            <a:ext cx="7772400" cy="6565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56D408-BFF3-8308-33B0-A4EFDC257D22}"/>
              </a:ext>
            </a:extLst>
          </p:cNvPr>
          <p:cNvSpPr txBox="1"/>
          <p:nvPr/>
        </p:nvSpPr>
        <p:spPr>
          <a:xfrm>
            <a:off x="2369577" y="1882479"/>
            <a:ext cx="7106855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Helvetica" pitchFamily="2" charset="0"/>
              </a:rPr>
              <a:t>Simply tracking the discourse status of the embedded clause content is unlikely to work!</a:t>
            </a:r>
          </a:p>
        </p:txBody>
      </p:sp>
    </p:spTree>
    <p:extLst>
      <p:ext uri="{BB962C8B-B14F-4D97-AF65-F5344CB8AC3E}">
        <p14:creationId xmlns:p14="http://schemas.microsoft.com/office/powerpoint/2010/main" val="58781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CA2457-B0BD-2A68-90FA-97FD371C4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989D7-B05A-2824-3E5B-803D6AF91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Thanks!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A39D0DC4-1A4F-E886-7D09-3F3286FA5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34965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ransport, wheel&#10;&#10;Description automatically generated">
            <a:extLst>
              <a:ext uri="{FF2B5EF4-FFF2-40B4-BE49-F238E27FC236}">
                <a16:creationId xmlns:a16="http://schemas.microsoft.com/office/drawing/2014/main" id="{D0B8159E-35FE-74E4-E657-C2141C337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639" y="2050231"/>
            <a:ext cx="2743200" cy="2757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171338-31F8-82B1-53AC-092788FAA81E}"/>
              </a:ext>
            </a:extLst>
          </p:cNvPr>
          <p:cNvSpPr txBox="1"/>
          <p:nvPr/>
        </p:nvSpPr>
        <p:spPr>
          <a:xfrm>
            <a:off x="4356407" y="2967334"/>
            <a:ext cx="596962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Helvetica" pitchFamily="2" charset="0"/>
                <a:ea typeface="Verdana"/>
              </a:rPr>
              <a:t>Supported by NSF-</a:t>
            </a:r>
            <a:r>
              <a:rPr lang="en-US" dirty="0">
                <a:latin typeface="Helvetica" pitchFamily="2" charset="0"/>
                <a:ea typeface="+mn-lt"/>
                <a:cs typeface="+mn-lt"/>
              </a:rPr>
              <a:t>BCS-1748969</a:t>
            </a:r>
            <a:endParaRPr lang="en-US" dirty="0">
              <a:latin typeface="Helvetica" pitchFamily="2" charset="0"/>
              <a:ea typeface="Verdana"/>
              <a:cs typeface="+mn-lt"/>
            </a:endParaRPr>
          </a:p>
          <a:p>
            <a:r>
              <a:rPr lang="en-US" i="1" dirty="0">
                <a:latin typeface="Helvetica" pitchFamily="2" charset="0"/>
                <a:ea typeface="+mn-lt"/>
                <a:cs typeface="+mn-lt"/>
              </a:rPr>
              <a:t>The </a:t>
            </a:r>
            <a:r>
              <a:rPr lang="en-US" i="1" dirty="0" err="1">
                <a:latin typeface="Helvetica" pitchFamily="2" charset="0"/>
                <a:ea typeface="+mn-lt"/>
                <a:cs typeface="+mn-lt"/>
              </a:rPr>
              <a:t>MegaAttitude</a:t>
            </a:r>
            <a:r>
              <a:rPr lang="en-US" i="1" dirty="0">
                <a:latin typeface="Helvetica" pitchFamily="2" charset="0"/>
                <a:ea typeface="+mn-lt"/>
                <a:cs typeface="+mn-lt"/>
              </a:rPr>
              <a:t> Project: Investigating selection and polysemy at the scale of the lexicon</a:t>
            </a:r>
            <a:endParaRPr lang="en-US" dirty="0">
              <a:latin typeface="Helvetica" pitchFamily="2" charset="0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92748779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DD004E-C17C-291B-7ECA-5E6443B95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A124-DC67-2726-605A-2D9730AC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A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B8572541-8309-E439-2AF4-4A5353A12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7DED965-1731-5347-E6ED-6DCAEE7CDC32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Posterior distributions</a:t>
            </a:r>
          </a:p>
        </p:txBody>
      </p:sp>
    </p:spTree>
    <p:extLst>
      <p:ext uri="{BB962C8B-B14F-4D97-AF65-F5344CB8AC3E}">
        <p14:creationId xmlns:p14="http://schemas.microsoft.com/office/powerpoint/2010/main" val="2953141407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5DB0EA-71FD-9986-1723-719500694575}"/>
              </a:ext>
            </a:extLst>
          </p:cNvPr>
          <p:cNvSpPr txBox="1"/>
          <p:nvPr/>
        </p:nvSpPr>
        <p:spPr>
          <a:xfrm>
            <a:off x="0" y="38236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Posterior distribution of mean response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9FF31C-BCAD-14A7-AF86-DD55A6FC3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028700"/>
            <a:ext cx="7772400" cy="5829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C5407E-DDF5-7E0A-9582-1AE363B386D9}"/>
              </a:ext>
            </a:extLst>
          </p:cNvPr>
          <p:cNvSpPr/>
          <p:nvPr/>
        </p:nvSpPr>
        <p:spPr>
          <a:xfrm>
            <a:off x="2209800" y="1015863"/>
            <a:ext cx="7772400" cy="3181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C6D253-C773-08FD-1E52-DCC122C291F3}"/>
              </a:ext>
            </a:extLst>
          </p:cNvPr>
          <p:cNvSpPr/>
          <p:nvPr/>
        </p:nvSpPr>
        <p:spPr>
          <a:xfrm>
            <a:off x="2209800" y="1581665"/>
            <a:ext cx="7772400" cy="41395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24C08D-DA83-B861-3165-03CBAB861705}"/>
              </a:ext>
            </a:extLst>
          </p:cNvPr>
          <p:cNvSpPr/>
          <p:nvPr/>
        </p:nvSpPr>
        <p:spPr>
          <a:xfrm>
            <a:off x="2209800" y="5980600"/>
            <a:ext cx="7772400" cy="2667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19FF2-C1C0-E92D-E547-0C7903298509}"/>
              </a:ext>
            </a:extLst>
          </p:cNvPr>
          <p:cNvSpPr/>
          <p:nvPr/>
        </p:nvSpPr>
        <p:spPr>
          <a:xfrm>
            <a:off x="2362200" y="1276316"/>
            <a:ext cx="7772400" cy="3181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A56053-E0F7-0C25-FD88-72C04DE8779E}"/>
              </a:ext>
            </a:extLst>
          </p:cNvPr>
          <p:cNvSpPr/>
          <p:nvPr/>
        </p:nvSpPr>
        <p:spPr>
          <a:xfrm>
            <a:off x="2362200" y="5655996"/>
            <a:ext cx="7772400" cy="3181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93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BC5D56-628E-49B3-A42F-CF4AE2F71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C6BE-B446-101F-B970-5741D506E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B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2A7D3230-0DB1-BCA2-BA97-937991253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833FFAF-0EE3-E939-8926-630053C7D95D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Prompt manipulation</a:t>
            </a:r>
          </a:p>
        </p:txBody>
      </p:sp>
    </p:spTree>
    <p:extLst>
      <p:ext uri="{BB962C8B-B14F-4D97-AF65-F5344CB8AC3E}">
        <p14:creationId xmlns:p14="http://schemas.microsoft.com/office/powerpoint/2010/main" val="1164483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A8079-0F82-FE3C-7515-B6C9F74C2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line graph&#10;&#10;Description automatically generated">
            <a:extLst>
              <a:ext uri="{FF2B5EF4-FFF2-40B4-BE49-F238E27FC236}">
                <a16:creationId xmlns:a16="http://schemas.microsoft.com/office/drawing/2014/main" id="{96631A2C-BC95-0D67-C7D4-C016985ED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9" r="10109" b="7058"/>
          <a:stretch/>
        </p:blipFill>
        <p:spPr>
          <a:xfrm>
            <a:off x="2756262" y="230299"/>
            <a:ext cx="6505301" cy="587005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2F30EB7-2F18-7282-71AA-B8CF6B8C6C88}"/>
              </a:ext>
            </a:extLst>
          </p:cNvPr>
          <p:cNvCxnSpPr/>
          <p:nvPr/>
        </p:nvCxnSpPr>
        <p:spPr>
          <a:xfrm flipV="1">
            <a:off x="5081455" y="195942"/>
            <a:ext cx="0" cy="553865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48CFD3-3965-5670-5706-1D88F3A94869}"/>
              </a:ext>
            </a:extLst>
          </p:cNvPr>
          <p:cNvGrpSpPr/>
          <p:nvPr/>
        </p:nvGrpSpPr>
        <p:grpSpPr>
          <a:xfrm>
            <a:off x="4650382" y="191586"/>
            <a:ext cx="849086" cy="5543007"/>
            <a:chOff x="4310744" y="557347"/>
            <a:chExt cx="849086" cy="554300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8705948-C133-DB19-5BFB-72A61477C6A6}"/>
                </a:ext>
              </a:extLst>
            </p:cNvPr>
            <p:cNvCxnSpPr/>
            <p:nvPr/>
          </p:nvCxnSpPr>
          <p:spPr>
            <a:xfrm flipV="1">
              <a:off x="4855029" y="561703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5F334F5-F7E9-3887-71B3-5BCAE6E04259}"/>
                </a:ext>
              </a:extLst>
            </p:cNvPr>
            <p:cNvCxnSpPr/>
            <p:nvPr/>
          </p:nvCxnSpPr>
          <p:spPr>
            <a:xfrm flipV="1">
              <a:off x="4955178" y="561703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3509116-3A4A-1918-E853-D9171C1496D0}"/>
                </a:ext>
              </a:extLst>
            </p:cNvPr>
            <p:cNvCxnSpPr/>
            <p:nvPr/>
          </p:nvCxnSpPr>
          <p:spPr>
            <a:xfrm flipV="1">
              <a:off x="4637315" y="561703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83DB91D-0FC0-C1B7-CD2D-A659C1C9B928}"/>
                </a:ext>
              </a:extLst>
            </p:cNvPr>
            <p:cNvCxnSpPr/>
            <p:nvPr/>
          </p:nvCxnSpPr>
          <p:spPr>
            <a:xfrm flipV="1">
              <a:off x="4528456" y="561703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829C563-A43A-F861-4DB1-1577A420A121}"/>
                </a:ext>
              </a:extLst>
            </p:cNvPr>
            <p:cNvCxnSpPr/>
            <p:nvPr/>
          </p:nvCxnSpPr>
          <p:spPr>
            <a:xfrm flipV="1">
              <a:off x="5059681" y="561703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2542DB-63CB-17FD-545D-CBD717BBFFBD}"/>
                </a:ext>
              </a:extLst>
            </p:cNvPr>
            <p:cNvCxnSpPr/>
            <p:nvPr/>
          </p:nvCxnSpPr>
          <p:spPr>
            <a:xfrm flipV="1">
              <a:off x="5159830" y="561703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9CA933C-E1B5-0183-4478-91E295C3274F}"/>
                </a:ext>
              </a:extLst>
            </p:cNvPr>
            <p:cNvCxnSpPr/>
            <p:nvPr/>
          </p:nvCxnSpPr>
          <p:spPr>
            <a:xfrm flipV="1">
              <a:off x="4310744" y="557347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C1769CE-2C28-B967-FECF-20E7D3DB3B1D}"/>
                </a:ext>
              </a:extLst>
            </p:cNvPr>
            <p:cNvCxnSpPr/>
            <p:nvPr/>
          </p:nvCxnSpPr>
          <p:spPr>
            <a:xfrm flipV="1">
              <a:off x="4410893" y="557347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15497D3-60D5-CF85-3723-B5CF2C5BF96C}"/>
              </a:ext>
            </a:extLst>
          </p:cNvPr>
          <p:cNvCxnSpPr/>
          <p:nvPr/>
        </p:nvCxnSpPr>
        <p:spPr>
          <a:xfrm flipV="1">
            <a:off x="5194667" y="5878286"/>
            <a:ext cx="0" cy="70539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6EDED-68F5-0667-5458-35DD9A4E9B77}"/>
              </a:ext>
            </a:extLst>
          </p:cNvPr>
          <p:cNvSpPr/>
          <p:nvPr/>
        </p:nvSpPr>
        <p:spPr>
          <a:xfrm>
            <a:off x="2377440" y="0"/>
            <a:ext cx="7067006" cy="5730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0212A3-42C1-712C-AA3A-8F4C63872A51}"/>
              </a:ext>
            </a:extLst>
          </p:cNvPr>
          <p:cNvSpPr txBox="1"/>
          <p:nvPr/>
        </p:nvSpPr>
        <p:spPr>
          <a:xfrm>
            <a:off x="4185481" y="6399014"/>
            <a:ext cx="20183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Leo’s marathon</a:t>
            </a:r>
          </a:p>
        </p:txBody>
      </p:sp>
    </p:spTree>
    <p:extLst>
      <p:ext uri="{BB962C8B-B14F-4D97-AF65-F5344CB8AC3E}">
        <p14:creationId xmlns:p14="http://schemas.microsoft.com/office/powerpoint/2010/main" val="222633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A2260-3347-4E53-03A6-F82310AC6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A994477-6713-445E-3521-9710086A7D04}"/>
              </a:ext>
            </a:extLst>
          </p:cNvPr>
          <p:cNvGrpSpPr/>
          <p:nvPr/>
        </p:nvGrpSpPr>
        <p:grpSpPr>
          <a:xfrm>
            <a:off x="1447800" y="1597731"/>
            <a:ext cx="9455552" cy="1969770"/>
            <a:chOff x="1447800" y="973017"/>
            <a:chExt cx="9455552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32CDBEE-5C8D-50D2-6772-FD9C23298E82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#3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A3EF09F-79D1-F6DA-2987-6385A714F625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Does the prompt encourage participants to “respond more discretely” because the prompt is a polar question? 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9022258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E510D-7BC9-0A24-9202-5D5675390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DA4479-312A-2ED6-6520-E55C6786C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34" y="320033"/>
            <a:ext cx="9692331" cy="621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50812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CB4C5-0F37-6A9E-91FC-BAECAEE29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99371E6-E750-10A2-46E1-A67BC6EEC8CC}"/>
              </a:ext>
            </a:extLst>
          </p:cNvPr>
          <p:cNvGrpSpPr/>
          <p:nvPr/>
        </p:nvGrpSpPr>
        <p:grpSpPr>
          <a:xfrm>
            <a:off x="1447800" y="1597731"/>
            <a:ext cx="9455552" cy="1969770"/>
            <a:chOff x="1447800" y="973017"/>
            <a:chExt cx="9455552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67CDF87-2095-5742-DEED-FE97EE4D46B8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#3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0F8166F-1886-E04C-2B79-057EA5F8E6EB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Does the prompt encourage participants to “respond more discretely” because the prompt is a polar question? 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A250454-4E7F-9009-7043-DEE66C392735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D86A6EA-64D2-C24F-436A-577244AD3390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Approach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2A0948-287E-2B03-5042-F19D194607B3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Modify the prompt to query for the level of likelihood or certainty the speaker has.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3680365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0A8FCEA-8538-85C9-C547-EF8E684D1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541" y="539163"/>
            <a:ext cx="9402917" cy="57796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BBB996-BCE2-381A-4071-F511537B5C29}"/>
              </a:ext>
            </a:extLst>
          </p:cNvPr>
          <p:cNvSpPr/>
          <p:nvPr/>
        </p:nvSpPr>
        <p:spPr>
          <a:xfrm>
            <a:off x="1996068" y="4282068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B9E7DD-C3EA-1F3B-7DEA-2FB9700E36B1}"/>
              </a:ext>
            </a:extLst>
          </p:cNvPr>
          <p:cNvSpPr/>
          <p:nvPr/>
        </p:nvSpPr>
        <p:spPr>
          <a:xfrm>
            <a:off x="9560312" y="4282068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90457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2359979A-70EA-C1B0-1D62-AAD6D1DAA1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260"/>
          <a:stretch/>
        </p:blipFill>
        <p:spPr>
          <a:xfrm>
            <a:off x="1962614" y="468477"/>
            <a:ext cx="8266771" cy="5921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60F166-0894-2D9D-ABBE-2B40DDFF5993}"/>
              </a:ext>
            </a:extLst>
          </p:cNvPr>
          <p:cNvSpPr/>
          <p:nvPr/>
        </p:nvSpPr>
        <p:spPr>
          <a:xfrm>
            <a:off x="2720898" y="568711"/>
            <a:ext cx="4471639" cy="5820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64769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328CD-6E54-2E9C-1077-5C833A2A7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9524C51-0629-B83D-B811-3A1DDE729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541" y="539163"/>
            <a:ext cx="9402917" cy="57796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4C4A5E-E7BF-60C2-03A1-2E446C096692}"/>
              </a:ext>
            </a:extLst>
          </p:cNvPr>
          <p:cNvSpPr/>
          <p:nvPr/>
        </p:nvSpPr>
        <p:spPr>
          <a:xfrm>
            <a:off x="1996068" y="4282068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2F2599-2103-0C8A-DAAF-9C15957DC5B0}"/>
              </a:ext>
            </a:extLst>
          </p:cNvPr>
          <p:cNvSpPr/>
          <p:nvPr/>
        </p:nvSpPr>
        <p:spPr>
          <a:xfrm>
            <a:off x="9560312" y="4282068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95E6D2-0574-7BA4-B1DF-03F27398DEC2}"/>
              </a:ext>
            </a:extLst>
          </p:cNvPr>
          <p:cNvCxnSpPr>
            <a:cxnSpLocks/>
          </p:cNvCxnSpPr>
          <p:nvPr/>
        </p:nvCxnSpPr>
        <p:spPr>
          <a:xfrm>
            <a:off x="6367346" y="3969833"/>
            <a:ext cx="3192966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46766C-B570-0756-92DA-4F701AC232BC}"/>
              </a:ext>
            </a:extLst>
          </p:cNvPr>
          <p:cNvCxnSpPr>
            <a:cxnSpLocks/>
          </p:cNvCxnSpPr>
          <p:nvPr/>
        </p:nvCxnSpPr>
        <p:spPr>
          <a:xfrm>
            <a:off x="3285893" y="3969833"/>
            <a:ext cx="2401229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87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25C6A-D654-2E54-8EF9-D546FBEAF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F01A8FCF-4011-4215-B155-AE3D94691F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260"/>
          <a:stretch/>
        </p:blipFill>
        <p:spPr>
          <a:xfrm>
            <a:off x="1962614" y="468477"/>
            <a:ext cx="8266771" cy="5921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0E90A7-1CDC-8637-D706-A205EC4F371C}"/>
              </a:ext>
            </a:extLst>
          </p:cNvPr>
          <p:cNvSpPr/>
          <p:nvPr/>
        </p:nvSpPr>
        <p:spPr>
          <a:xfrm>
            <a:off x="4081346" y="568711"/>
            <a:ext cx="3111191" cy="5820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CA6A0-B4FE-DEFA-4B78-48030B574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4D1A39-3045-B71D-AB04-17BA974E75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94541" y="921876"/>
            <a:ext cx="9402917" cy="50142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98FD07-F873-7DB5-40D2-F4E24F2E409F}"/>
              </a:ext>
            </a:extLst>
          </p:cNvPr>
          <p:cNvSpPr/>
          <p:nvPr/>
        </p:nvSpPr>
        <p:spPr>
          <a:xfrm>
            <a:off x="9058507" y="4248614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0C307A-CC48-7A52-150C-8A90B979E47C}"/>
              </a:ext>
            </a:extLst>
          </p:cNvPr>
          <p:cNvSpPr/>
          <p:nvPr/>
        </p:nvSpPr>
        <p:spPr>
          <a:xfrm>
            <a:off x="2408663" y="4248613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10351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8001C622-2D79-EF2E-8AC2-7A6C1471AC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245"/>
          <a:stretch/>
        </p:blipFill>
        <p:spPr>
          <a:xfrm>
            <a:off x="1934737" y="449081"/>
            <a:ext cx="8322526" cy="595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741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1AE84-EFD6-7D86-30F1-5E7CE2530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1CD5D-206A-8532-2B48-25D3971C9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C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CF19FDBC-49ED-9C9C-C1B2-D3B29ED2D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82AA1EC-970B-BA65-9241-92E85A3C9541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Content manipulation</a:t>
            </a:r>
          </a:p>
        </p:txBody>
      </p:sp>
    </p:spTree>
    <p:extLst>
      <p:ext uri="{BB962C8B-B14F-4D97-AF65-F5344CB8AC3E}">
        <p14:creationId xmlns:p14="http://schemas.microsoft.com/office/powerpoint/2010/main" val="2758869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B3D90-D846-A157-9F98-CA05E0AE0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BFBE518-EF83-DD30-BE47-9DF5E2569F7A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BBA776-207A-F788-6FFD-EF9257FC0C41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#1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C79516D-38DE-927F-CD86-72B53C8DBC87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It’s sort of like lexical ambiguity.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1327731-DA62-4F98-8CB5-909B4C4D8193}"/>
              </a:ext>
            </a:extLst>
          </p:cNvPr>
          <p:cNvGrpSpPr/>
          <p:nvPr/>
        </p:nvGrpSpPr>
        <p:grpSpPr>
          <a:xfrm>
            <a:off x="1447800" y="3721387"/>
            <a:ext cx="9296400" cy="1107995"/>
            <a:chOff x="1447800" y="2727343"/>
            <a:chExt cx="9296400" cy="11079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A45985-43ED-BD1E-E5BD-58D1C7D26CA9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0A5C8F-9DBF-7C37-CA78-2D8AF1092570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It’s sort of like vagueness.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6138698-AA1E-E863-C694-ED21D9D8966B}"/>
              </a:ext>
            </a:extLst>
          </p:cNvPr>
          <p:cNvSpPr txBox="1"/>
          <p:nvPr/>
        </p:nvSpPr>
        <p:spPr>
          <a:xfrm>
            <a:off x="1447800" y="1597731"/>
            <a:ext cx="9296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Resolved Uncertainty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6EB251-4050-3187-2642-61969D8ECDBC}"/>
              </a:ext>
            </a:extLst>
          </p:cNvPr>
          <p:cNvSpPr txBox="1"/>
          <p:nvPr/>
        </p:nvSpPr>
        <p:spPr>
          <a:xfrm>
            <a:off x="1447800" y="3721386"/>
            <a:ext cx="9296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09E434-CB9E-6A1F-6192-27B098C6E43B}"/>
              </a:ext>
            </a:extLst>
          </p:cNvPr>
          <p:cNvSpPr txBox="1"/>
          <p:nvPr/>
        </p:nvSpPr>
        <p:spPr>
          <a:xfrm>
            <a:off x="1447800" y="4306162"/>
            <a:ext cx="92964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Uncertainty about an expression and/or context of use that is manifest on all occasions of use.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A618B3-1225-219C-FA45-26C61193B67C}"/>
              </a:ext>
            </a:extLst>
          </p:cNvPr>
          <p:cNvSpPr txBox="1"/>
          <p:nvPr/>
        </p:nvSpPr>
        <p:spPr>
          <a:xfrm>
            <a:off x="1447800" y="2182505"/>
            <a:ext cx="92964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Uncertainty about an expression and/or context of use that must be resolved on any particular occasion of use.</a:t>
            </a:r>
          </a:p>
        </p:txBody>
      </p:sp>
    </p:spTree>
    <p:extLst>
      <p:ext uri="{BB962C8B-B14F-4D97-AF65-F5344CB8AC3E}">
        <p14:creationId xmlns:p14="http://schemas.microsoft.com/office/powerpoint/2010/main" val="111297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2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637CE-E022-15A7-2805-767A8A782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B9B2068-50C6-D739-CA6D-FDAE0A967C07}"/>
              </a:ext>
            </a:extLst>
          </p:cNvPr>
          <p:cNvGrpSpPr/>
          <p:nvPr/>
        </p:nvGrpSpPr>
        <p:grpSpPr>
          <a:xfrm>
            <a:off x="1447800" y="1597731"/>
            <a:ext cx="9455552" cy="1969770"/>
            <a:chOff x="1447800" y="973017"/>
            <a:chExt cx="9455552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CDB8834-2193-8292-9BBE-27BD6A923F08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#4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ED7F89E-5F0B-9928-807E-B114C9F27C1A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Do contents biased for high or likelihood cause people to “respond more discretely”? 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B074C66-49D2-CDD7-F713-98F20E42BE7F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CE01833-5881-69E4-F34F-5DBBC5F8EBE5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Approach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DFC185-937D-AFCD-98F8-2C5AC31644C9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Remove the possibility that people can rely on prior beliefs by bleaching the content of the sentence.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170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5D6543-BB12-D79E-C35F-848D6AB7C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270" y="706155"/>
            <a:ext cx="8809460" cy="603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7047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5D6543-BB12-D79E-C35F-848D6AB7C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5869" y="482657"/>
            <a:ext cx="8439665" cy="628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74049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CBD6ED22-D4B5-2CA1-F81A-D069A605C2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146"/>
          <a:stretch/>
        </p:blipFill>
        <p:spPr>
          <a:xfrm>
            <a:off x="1103972" y="992079"/>
            <a:ext cx="3914077" cy="5351570"/>
          </a:xfrm>
          <a:prstGeom prst="rect">
            <a:avLst/>
          </a:prstGeom>
        </p:spPr>
      </p:pic>
      <p:pic>
        <p:nvPicPr>
          <p:cNvPr id="7" name="Picture 6" descr="A diagram of a graph&#10;&#10;Description automatically generated">
            <a:extLst>
              <a:ext uri="{FF2B5EF4-FFF2-40B4-BE49-F238E27FC236}">
                <a16:creationId xmlns:a16="http://schemas.microsoft.com/office/drawing/2014/main" id="{708D7F5B-A804-6EF1-8235-0AEAA1C21B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146"/>
          <a:stretch/>
        </p:blipFill>
        <p:spPr>
          <a:xfrm>
            <a:off x="6932343" y="992079"/>
            <a:ext cx="3914077" cy="53515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05344A-4E06-D63D-A468-AA99F7F6BD0F}"/>
              </a:ext>
            </a:extLst>
          </p:cNvPr>
          <p:cNvSpPr txBox="1"/>
          <p:nvPr/>
        </p:nvSpPr>
        <p:spPr>
          <a:xfrm>
            <a:off x="2029522" y="514351"/>
            <a:ext cx="2062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Bleached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391013-3C45-A7CA-3B0E-A9990F3E619D}"/>
              </a:ext>
            </a:extLst>
          </p:cNvPr>
          <p:cNvSpPr txBox="1"/>
          <p:nvPr/>
        </p:nvSpPr>
        <p:spPr>
          <a:xfrm>
            <a:off x="7857893" y="515744"/>
            <a:ext cx="2062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Templatic</a:t>
            </a:r>
          </a:p>
        </p:txBody>
      </p:sp>
    </p:spTree>
    <p:extLst>
      <p:ext uri="{BB962C8B-B14F-4D97-AF65-F5344CB8AC3E}">
        <p14:creationId xmlns:p14="http://schemas.microsoft.com/office/powerpoint/2010/main" val="4156079262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1E363F67-9493-643A-1401-98EF1E227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2B5681-E99F-BEA8-5D0F-ABA7C97758F1}"/>
              </a:ext>
            </a:extLst>
          </p:cNvPr>
          <p:cNvSpPr/>
          <p:nvPr/>
        </p:nvSpPr>
        <p:spPr>
          <a:xfrm>
            <a:off x="3630168" y="530352"/>
            <a:ext cx="5367528" cy="5504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5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DD004E-C17C-291B-7ECA-5E6443B95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A124-DC67-2726-605A-2D9730AC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D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B8572541-8309-E439-2AF4-4A5353A12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7DED965-1731-5347-E6ED-6DCAEE7CDC32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7254059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Acceptability Validation #1</a:t>
            </a:r>
          </a:p>
        </p:txBody>
      </p:sp>
    </p:spTree>
    <p:extLst>
      <p:ext uri="{BB962C8B-B14F-4D97-AF65-F5344CB8AC3E}">
        <p14:creationId xmlns:p14="http://schemas.microsoft.com/office/powerpoint/2010/main" val="334102262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836863" y="2130842"/>
            <a:ext cx="10516364" cy="3449687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Validation data</a:t>
            </a:r>
          </a:p>
          <a:p>
            <a:pPr marL="742950" indent="-742950">
              <a:buAutoNum type="arabi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Select 30 verbs from across </a:t>
            </a:r>
            <a:r>
              <a:rPr lang="en-US" sz="3200" err="1">
                <a:latin typeface="Verdana" charset="0"/>
                <a:ea typeface="Verdana" charset="0"/>
                <a:cs typeface="Verdana" charset="0"/>
              </a:rPr>
              <a:t>Hacquard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&amp; </a:t>
            </a:r>
            <a:r>
              <a:rPr lang="en-US" sz="3200" err="1">
                <a:latin typeface="Verdana" charset="0"/>
                <a:ea typeface="Verdana" charset="0"/>
                <a:cs typeface="Verdana" charset="0"/>
              </a:rPr>
              <a:t>Wellwood's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(2012) classification</a:t>
            </a:r>
          </a:p>
          <a:p>
            <a:pPr marL="742950" indent="-742950">
              <a:buAutoNum type="arabi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Gather judgments for these verbs in all 50 syntactic frames from:</a:t>
            </a:r>
          </a:p>
          <a:p>
            <a:pPr marL="1200150" lvl="1" indent="-742950">
              <a:buAutoNum type="alphaL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trained linguists</a:t>
            </a:r>
          </a:p>
          <a:p>
            <a:pPr marL="1200150" lvl="1" indent="-742950">
              <a:buAutoNum type="alphaL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naïve speakers </a:t>
            </a:r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55336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836863" y="2130842"/>
            <a:ext cx="10781396" cy="5354302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Comparison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Correlation between judgments from LI and </a:t>
            </a:r>
            <a:r>
              <a:rPr lang="en-US" sz="3200" err="1">
                <a:latin typeface="Verdana" charset="0"/>
                <a:ea typeface="Verdana" charset="0"/>
                <a:cs typeface="Verdana" charset="0"/>
              </a:rPr>
              <a:t>Sprouse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et al.'s (2013) dataset</a:t>
            </a:r>
          </a:p>
          <a:p>
            <a:endParaRPr lang="en-US" sz="3200">
              <a:latin typeface="Verdana" charset="0"/>
              <a:ea typeface="Verdana" charset="0"/>
              <a:cs typeface="Verdana" charset="0"/>
            </a:endParaRP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5649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79C5D6FD-6A4B-4C41-8A41-3688597BA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427" y="543427"/>
            <a:ext cx="6162173" cy="61621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2F95A3-22D2-4252-A4A7-5624DB5EC638}"/>
              </a:ext>
            </a:extLst>
          </p:cNvPr>
          <p:cNvSpPr/>
          <p:nvPr/>
        </p:nvSpPr>
        <p:spPr>
          <a:xfrm>
            <a:off x="3563353" y="6370721"/>
            <a:ext cx="6361696" cy="476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F27D9-56C4-4ACC-BD6F-CFDBD9AC46B3}"/>
              </a:ext>
            </a:extLst>
          </p:cNvPr>
          <p:cNvSpPr/>
          <p:nvPr/>
        </p:nvSpPr>
        <p:spPr>
          <a:xfrm>
            <a:off x="6475997" y="1713498"/>
            <a:ext cx="2556709" cy="465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88803A-A5FA-49C6-A425-D0C589E2666F}"/>
              </a:ext>
            </a:extLst>
          </p:cNvPr>
          <p:cNvSpPr txBox="1"/>
          <p:nvPr/>
        </p:nvSpPr>
        <p:spPr>
          <a:xfrm rot="-5400000">
            <a:off x="3779420" y="3817082"/>
            <a:ext cx="444767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Sprouse Linguistic Inquiry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D2966A-D37D-4646-9F23-48E0D9953416}"/>
              </a:ext>
            </a:extLst>
          </p:cNvPr>
          <p:cNvSpPr txBox="1"/>
          <p:nvPr/>
        </p:nvSpPr>
        <p:spPr>
          <a:xfrm rot="-5400000">
            <a:off x="6406314" y="3817082"/>
            <a:ext cx="444767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err="1">
                <a:solidFill>
                  <a:srgbClr val="FFFFFF"/>
                </a:solidFill>
              </a:rPr>
              <a:t>MegaAcceptability</a:t>
            </a:r>
            <a:endParaRPr lang="en-US" err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8191EE-8D14-4C36-A1B7-62F5A804DDB1}"/>
              </a:ext>
            </a:extLst>
          </p:cNvPr>
          <p:cNvSpPr/>
          <p:nvPr/>
        </p:nvSpPr>
        <p:spPr>
          <a:xfrm>
            <a:off x="3788944" y="1713497"/>
            <a:ext cx="2556709" cy="465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C59EF88-B328-4994-A082-808DF074933D}"/>
              </a:ext>
            </a:extLst>
          </p:cNvPr>
          <p:cNvCxnSpPr/>
          <p:nvPr/>
        </p:nvCxnSpPr>
        <p:spPr>
          <a:xfrm>
            <a:off x="3560846" y="6368214"/>
            <a:ext cx="5614736" cy="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5938A51-AB72-486A-92B6-B1FE4DCA0FA9}"/>
              </a:ext>
            </a:extLst>
          </p:cNvPr>
          <p:cNvSpPr txBox="1"/>
          <p:nvPr/>
        </p:nvSpPr>
        <p:spPr>
          <a:xfrm rot="16200000">
            <a:off x="1320466" y="3090111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Correlation</a:t>
            </a:r>
          </a:p>
        </p:txBody>
      </p:sp>
    </p:spTree>
    <p:extLst>
      <p:ext uri="{BB962C8B-B14F-4D97-AF65-F5344CB8AC3E}">
        <p14:creationId xmlns:p14="http://schemas.microsoft.com/office/powerpoint/2010/main" val="245881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BC5D56-628E-49B3-A42F-CF4AE2F71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C6BE-B446-101F-B970-5741D506E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E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2A7D3230-0DB1-BCA2-BA97-937991253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833FFAF-0EE3-E939-8926-630053C7D95D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7240996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Acceptability Validation #2</a:t>
            </a:r>
          </a:p>
        </p:txBody>
      </p:sp>
    </p:spTree>
    <p:extLst>
      <p:ext uri="{BB962C8B-B14F-4D97-AF65-F5344CB8AC3E}">
        <p14:creationId xmlns:p14="http://schemas.microsoft.com/office/powerpoint/2010/main" val="1698870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A2693-DAFF-4F35-DC49-A6128AF30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E31A574-EFF7-12DA-276A-F37EA54DF637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BA3EC74-B833-A8BA-2104-34696061B44F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Big Question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47CC268-9C94-A70E-C88E-64ACF5EDD8A9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What kinds of things do we know when we know the meaning (broadly construed) of a linguistic expression?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5077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1D027-2275-9891-35ED-E334B9FD9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FE7E843-2AFC-85CB-6956-C6FD9837C02B}"/>
              </a:ext>
            </a:extLst>
          </p:cNvPr>
          <p:cNvGraphicFramePr>
            <a:graphicFrameLocks noGrp="1"/>
          </p:cNvGraphicFramePr>
          <p:nvPr/>
        </p:nvGraphicFramePr>
        <p:xfrm>
          <a:off x="3599726" y="2314936"/>
          <a:ext cx="7405226" cy="337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613">
                  <a:extLst>
                    <a:ext uri="{9D8B030D-6E8A-4147-A177-3AD203B41FA5}">
                      <a16:colId xmlns:a16="http://schemas.microsoft.com/office/drawing/2014/main" val="1336359928"/>
                    </a:ext>
                  </a:extLst>
                </a:gridCol>
                <a:gridCol w="3702613">
                  <a:extLst>
                    <a:ext uri="{9D8B030D-6E8A-4147-A177-3AD203B41FA5}">
                      <a16:colId xmlns:a16="http://schemas.microsoft.com/office/drawing/2014/main" val="4210530500"/>
                    </a:ext>
                  </a:extLst>
                </a:gridCol>
              </a:tblGrid>
              <a:tr h="1689904"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48973"/>
                  </a:ext>
                </a:extLst>
              </a:tr>
              <a:tr h="168990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1095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00A841F-8FE5-AD91-3F0F-0187B02AC923}"/>
              </a:ext>
            </a:extLst>
          </p:cNvPr>
          <p:cNvSpPr txBox="1"/>
          <p:nvPr/>
        </p:nvSpPr>
        <p:spPr>
          <a:xfrm>
            <a:off x="671335" y="2673752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Resolved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F15E8-354A-C858-0D55-CF405ACE1ECB}"/>
              </a:ext>
            </a:extLst>
          </p:cNvPr>
          <p:cNvSpPr txBox="1"/>
          <p:nvPr/>
        </p:nvSpPr>
        <p:spPr>
          <a:xfrm>
            <a:off x="671335" y="4457058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EB0F10-E94C-D2F8-0793-ED911ADDBA72}"/>
              </a:ext>
            </a:extLst>
          </p:cNvPr>
          <p:cNvSpPr txBox="1"/>
          <p:nvPr/>
        </p:nvSpPr>
        <p:spPr>
          <a:xfrm>
            <a:off x="4249841" y="1305045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Semantic + Contextual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4B57F6-A9D0-CFB3-E2CC-9BA441D1AAA0}"/>
              </a:ext>
            </a:extLst>
          </p:cNvPr>
          <p:cNvSpPr txBox="1"/>
          <p:nvPr/>
        </p:nvSpPr>
        <p:spPr>
          <a:xfrm>
            <a:off x="7768544" y="1332937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Purely Contextual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C093FF-70A7-023B-B263-F179C0DAEB67}"/>
              </a:ext>
            </a:extLst>
          </p:cNvPr>
          <p:cNvSpPr txBox="1"/>
          <p:nvPr/>
        </p:nvSpPr>
        <p:spPr>
          <a:xfrm>
            <a:off x="3806787" y="259364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multiple distinct semantic values for an expression that have different preconditions of use.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AB55A4-DDE8-8EF7-9740-07628D0FD043}"/>
              </a:ext>
            </a:extLst>
          </p:cNvPr>
          <p:cNvSpPr txBox="1"/>
          <p:nvPr/>
        </p:nvSpPr>
        <p:spPr>
          <a:xfrm>
            <a:off x="3806787" y="4145074"/>
            <a:ext cx="331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about the preconditions of use inherent to a single semantic value for an expression evoked on every use.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EA368F-D57B-933B-1DF3-2C7976CF5B65}"/>
              </a:ext>
            </a:extLst>
          </p:cNvPr>
          <p:cNvSpPr txBox="1"/>
          <p:nvPr/>
        </p:nvSpPr>
        <p:spPr>
          <a:xfrm>
            <a:off x="7598781" y="2596809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resolved as a matter of integrating an utterance.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D72278-B8EB-B72D-CD63-853A9490AB64}"/>
              </a:ext>
            </a:extLst>
          </p:cNvPr>
          <p:cNvSpPr/>
          <p:nvPr/>
        </p:nvSpPr>
        <p:spPr>
          <a:xfrm>
            <a:off x="3715473" y="2500132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Ambiguity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B71B66-0CA0-A118-249E-DCDCBE41A1B3}"/>
              </a:ext>
            </a:extLst>
          </p:cNvPr>
          <p:cNvSpPr/>
          <p:nvPr/>
        </p:nvSpPr>
        <p:spPr>
          <a:xfrm>
            <a:off x="3806787" y="4225305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Vagueness</a:t>
            </a:r>
          </a:p>
        </p:txBody>
      </p:sp>
    </p:spTree>
    <p:extLst>
      <p:ext uri="{BB962C8B-B14F-4D97-AF65-F5344CB8AC3E}">
        <p14:creationId xmlns:p14="http://schemas.microsoft.com/office/powerpoint/2010/main" val="327847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 animBg="1"/>
      <p:bldP spid="13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625DC-C66C-9EBA-9CB3-569D24586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EE7D5-F802-09DD-318E-B17B8C5A1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180" y="2246145"/>
            <a:ext cx="10262200" cy="2366461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Verdana" panose="020B0604030504040204" pitchFamily="34" charset="0"/>
                <a:cs typeface="Futura Medium" charset="0"/>
              </a:rPr>
              <a:t>Case Study</a:t>
            </a:r>
            <a:br>
              <a:rPr lang="en-US" sz="3200" b="1" dirty="0">
                <a:latin typeface="Verdana" panose="020B0604030504040204" pitchFamily="34" charset="0"/>
                <a:cs typeface="Futura Medium" charset="0"/>
              </a:rPr>
            </a:br>
            <a:r>
              <a:rPr lang="en-US" sz="3200" dirty="0">
                <a:latin typeface="Verdana" panose="020B0604030504040204" pitchFamily="34" charset="0"/>
                <a:cs typeface="Futura Medium" charset="0"/>
              </a:rPr>
              <a:t>The vast majority of</a:t>
            </a:r>
            <a:r>
              <a:rPr lang="en-US" sz="3200" b="1" dirty="0">
                <a:latin typeface="Verdana" panose="020B0604030504040204" pitchFamily="34" charset="0"/>
                <a:cs typeface="Futura Medium" charset="0"/>
              </a:rPr>
              <a:t> </a:t>
            </a:r>
            <a:r>
              <a:rPr lang="en-US" sz="3200" i="1" dirty="0">
                <a:latin typeface="Verdana" panose="020B0604030504040204" pitchFamily="34" charset="0"/>
                <a:cs typeface="Futura Medium" charset="0"/>
              </a:rPr>
              <a:t>about-</a:t>
            </a:r>
            <a:r>
              <a:rPr lang="en-US" sz="3200" dirty="0">
                <a:latin typeface="Verdana" panose="020B0604030504040204" pitchFamily="34" charset="0"/>
                <a:cs typeface="Futura Medium" charset="0"/>
              </a:rPr>
              <a:t>PPs are adjuncts.</a:t>
            </a:r>
            <a:br>
              <a:rPr lang="en-US" sz="3200" dirty="0">
                <a:latin typeface="Verdana" panose="020B0604030504040204" pitchFamily="34" charset="0"/>
                <a:cs typeface="Futura Medium" charset="0"/>
              </a:rPr>
            </a:br>
            <a:endParaRPr lang="en-US" sz="3200" dirty="0">
              <a:latin typeface="Verdana" panose="020B0604030504040204" pitchFamily="34" charset="0"/>
              <a:cs typeface="Futura Medium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0189E3-EC0D-71A6-D307-A19200DDD7B6}"/>
              </a:ext>
            </a:extLst>
          </p:cNvPr>
          <p:cNvSpPr txBox="1"/>
          <p:nvPr/>
        </p:nvSpPr>
        <p:spPr>
          <a:xfrm>
            <a:off x="7260771" y="4071257"/>
            <a:ext cx="3646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  <a:cs typeface="Futura Medium" charset="0"/>
              </a:rPr>
              <a:t>Rawlins 2013, 2014</a:t>
            </a:r>
          </a:p>
        </p:txBody>
      </p:sp>
    </p:spTree>
    <p:extLst>
      <p:ext uri="{BB962C8B-B14F-4D97-AF65-F5344CB8AC3E}">
        <p14:creationId xmlns:p14="http://schemas.microsoft.com/office/powerpoint/2010/main" val="904914257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BECFB-44C1-1F4E-E430-99AB62180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5B42C-4206-6AD8-4840-0DDEB7A34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206" y="1845093"/>
            <a:ext cx="7459845" cy="732172"/>
          </a:xfrm>
        </p:spPr>
        <p:txBody>
          <a:bodyPr>
            <a:normAutofit/>
          </a:bodyPr>
          <a:lstStyle/>
          <a:p>
            <a:r>
              <a:rPr lang="en-US" sz="4000">
                <a:latin typeface="Consolas"/>
                <a:ea typeface="Futura Medium" charset="0"/>
                <a:cs typeface="Futura Medium" charset="0"/>
              </a:rPr>
              <a:t>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1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 </a:t>
            </a:r>
            <a:r>
              <a:rPr lang="en-US" sz="4000">
                <a:solidFill>
                  <a:srgbClr val="CD5400"/>
                </a:solidFill>
                <a:latin typeface="Consolas"/>
                <a:ea typeface="Futura Medium" charset="0"/>
                <a:cs typeface="Futura Medium" charset="0"/>
              </a:rPr>
              <a:t>V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 (XP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2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) (XP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3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) </a:t>
            </a:r>
            <a:r>
              <a:rPr lang="en-US" sz="4000">
                <a:solidFill>
                  <a:srgbClr val="113A6B"/>
                </a:solidFill>
                <a:latin typeface="Consolas"/>
                <a:ea typeface="Futura Medium" charset="0"/>
                <a:cs typeface="Futura Medium" charset="0"/>
              </a:rPr>
              <a:t>about XP</a:t>
            </a:r>
            <a:r>
              <a:rPr lang="en-US" sz="4000" baseline="-25000">
                <a:solidFill>
                  <a:srgbClr val="113A6B"/>
                </a:solidFill>
                <a:latin typeface="Consolas"/>
                <a:ea typeface="Futura Medium" charset="0"/>
                <a:cs typeface="Futura Medium" charset="0"/>
              </a:rPr>
              <a:t>4</a:t>
            </a:r>
            <a:endParaRPr lang="en-US">
              <a:solidFill>
                <a:srgbClr val="113A6B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866B69-7FD8-2E14-8E9C-6444FBE61AAC}"/>
              </a:ext>
            </a:extLst>
          </p:cNvPr>
          <p:cNvSpPr txBox="1">
            <a:spLocks/>
          </p:cNvSpPr>
          <p:nvPr/>
        </p:nvSpPr>
        <p:spPr>
          <a:xfrm>
            <a:off x="8428790" y="1842085"/>
            <a:ext cx="3760135" cy="732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dirty="0">
                <a:latin typeface="Verdana" panose="020B0604030504040204" pitchFamily="34" charset="0"/>
              </a:rPr>
              <a:t>is acceptable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C6A060-ED10-3EBE-0B42-65FCE1593876}"/>
              </a:ext>
            </a:extLst>
          </p:cNvPr>
          <p:cNvSpPr txBox="1">
            <a:spLocks/>
          </p:cNvSpPr>
          <p:nvPr/>
        </p:nvSpPr>
        <p:spPr>
          <a:xfrm>
            <a:off x="969211" y="4353676"/>
            <a:ext cx="8913661" cy="732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000">
                <a:latin typeface="Consolas"/>
                <a:ea typeface="Futura Medium" charset="0"/>
                <a:cs typeface="Futura Medium" charset="0"/>
              </a:rPr>
              <a:t>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1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 </a:t>
            </a:r>
            <a:r>
              <a:rPr lang="en-US" sz="4000">
                <a:solidFill>
                  <a:srgbClr val="CD5400"/>
                </a:solidFill>
                <a:latin typeface="Consolas"/>
                <a:ea typeface="Futura Medium" charset="0"/>
                <a:cs typeface="Futura Medium" charset="0"/>
              </a:rPr>
              <a:t>V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 (XP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2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) (XP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3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)</a:t>
            </a:r>
            <a:endParaRPr lang="en-US" sz="4000" baseline="-25000">
              <a:latin typeface="Consolas"/>
              <a:ea typeface="Futura Medium" charset="0"/>
              <a:cs typeface="Futura Medium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F4FD2C-EAD2-B3CB-C974-D914E1BB3AF4}"/>
              </a:ext>
            </a:extLst>
          </p:cNvPr>
          <p:cNvSpPr txBox="1">
            <a:spLocks/>
          </p:cNvSpPr>
          <p:nvPr/>
        </p:nvSpPr>
        <p:spPr>
          <a:xfrm>
            <a:off x="8428789" y="4348664"/>
            <a:ext cx="4091003" cy="732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>
                <a:latin typeface="Verdana" panose="020B0604030504040204" pitchFamily="34" charset="0"/>
              </a:rPr>
              <a:t>is acceptable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45BAADF-F20D-FFFD-1C91-71C89B517393}"/>
              </a:ext>
            </a:extLst>
          </p:cNvPr>
          <p:cNvCxnSpPr/>
          <p:nvPr/>
        </p:nvCxnSpPr>
        <p:spPr>
          <a:xfrm>
            <a:off x="5423234" y="2946734"/>
            <a:ext cx="12032" cy="112996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5F8028-031F-BD14-3B09-F4AD54762CC2}"/>
              </a:ext>
            </a:extLst>
          </p:cNvPr>
          <p:cNvCxnSpPr>
            <a:cxnSpLocks/>
          </p:cNvCxnSpPr>
          <p:nvPr/>
        </p:nvCxnSpPr>
        <p:spPr>
          <a:xfrm flipH="1" flipV="1">
            <a:off x="6974303" y="2923672"/>
            <a:ext cx="18048" cy="117107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AAC6015-1E90-AFC5-D7E2-0639F49016BD}"/>
              </a:ext>
            </a:extLst>
          </p:cNvPr>
          <p:cNvSpPr txBox="1"/>
          <p:nvPr/>
        </p:nvSpPr>
        <p:spPr>
          <a:xfrm>
            <a:off x="6674518" y="3235493"/>
            <a:ext cx="61762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/>
              <a:t>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42901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0A1B3-59E4-43DF-3651-8A67E64AD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1EC1932-EB55-0816-9C8E-2834AF9CB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6" r="11281"/>
          <a:stretch/>
        </p:blipFill>
        <p:spPr>
          <a:xfrm>
            <a:off x="2732314" y="-890335"/>
            <a:ext cx="6749143" cy="863365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9DA7167-D17F-3214-8FA4-5D5027BB84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62" r="150"/>
          <a:stretch/>
        </p:blipFill>
        <p:spPr>
          <a:xfrm>
            <a:off x="1796144" y="-894203"/>
            <a:ext cx="8643256" cy="8633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9DD423-4DDC-6673-9E66-826E78F948CE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5AC98B-BD05-F697-5333-1B41B172AA7F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402665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BDC69-BD48-9FED-2D10-86C22ED95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able&#10;&#10;Description automatically generated">
            <a:extLst>
              <a:ext uri="{FF2B5EF4-FFF2-40B4-BE49-F238E27FC236}">
                <a16:creationId xmlns:a16="http://schemas.microsoft.com/office/drawing/2014/main" id="{F549512E-7A5A-B1BA-90F4-22CBA2C60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268" y="2345362"/>
            <a:ext cx="7410450" cy="2167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A0B073-66A0-CF12-DE45-B0F99F894E1F}"/>
              </a:ext>
            </a:extLst>
          </p:cNvPr>
          <p:cNvSpPr txBox="1"/>
          <p:nvPr/>
        </p:nvSpPr>
        <p:spPr>
          <a:xfrm>
            <a:off x="8143087" y="4722968"/>
            <a:ext cx="364671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Rawlins 2014</a:t>
            </a:r>
          </a:p>
        </p:txBody>
      </p:sp>
    </p:spTree>
    <p:extLst>
      <p:ext uri="{BB962C8B-B14F-4D97-AF65-F5344CB8AC3E}">
        <p14:creationId xmlns:p14="http://schemas.microsoft.com/office/powerpoint/2010/main" val="3279230312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2EEBD-368C-2FAA-7241-D874FF78E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40A92BE0-0A1E-4E3D-BCBF-055527E9F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128933-B8D1-37FE-9BD4-7FB3D5EA756E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D0DD9B-FF6F-0812-7033-EE6F79B72898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943268387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C9406-F6D1-37DB-20E2-B1DFA7B14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, outdoor object, flock, light&#10;&#10;Description automatically generated">
            <a:extLst>
              <a:ext uri="{FF2B5EF4-FFF2-40B4-BE49-F238E27FC236}">
                <a16:creationId xmlns:a16="http://schemas.microsoft.com/office/drawing/2014/main" id="{54344BC4-991E-6921-8434-C07E2620C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B765EA-6D30-B7C8-949F-A31FA65EC173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C4978C-D801-E9B1-40C7-F8936AB84AD3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836771095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DBD67-F022-119E-AE89-7DE531A24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F396CC1-4705-D45B-8BAC-F71E950FF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E30C28-0298-FA4E-50A6-D149DC0C0252}"/>
              </a:ext>
            </a:extLst>
          </p:cNvPr>
          <p:cNvSpPr txBox="1"/>
          <p:nvPr/>
        </p:nvSpPr>
        <p:spPr>
          <a:xfrm>
            <a:off x="500744" y="2960960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9E222-8DA8-CE42-6E92-1E25B75B9730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626011704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AE2A6-A2F0-E216-0C58-D9E1F90C1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D0ECFC6-FA87-A994-62CD-8DA786FF3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D832AA-46B5-A7C0-4161-4F652CABB058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F9018C-1830-8200-FBC5-0152D2D2ADB4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3361103278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BAE16-3572-8427-C3CA-3DBDF8648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4D30461-D787-18FF-B55F-86C261704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F6F00B-6E0A-97B1-DBBA-A20F8E5CDE81}"/>
              </a:ext>
            </a:extLst>
          </p:cNvPr>
          <p:cNvSpPr txBox="1"/>
          <p:nvPr/>
        </p:nvSpPr>
        <p:spPr>
          <a:xfrm>
            <a:off x="500744" y="2960960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0CFE8B-BDCC-A48B-4488-9E68E6C71C1F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368833966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3D6F5-5B91-81FD-A178-761671E42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 object, light&#10;&#10;Description automatically generated">
            <a:extLst>
              <a:ext uri="{FF2B5EF4-FFF2-40B4-BE49-F238E27FC236}">
                <a16:creationId xmlns:a16="http://schemas.microsoft.com/office/drawing/2014/main" id="{06DCEC6A-4188-4D19-406D-49302F46B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9EEA05-BA20-5C52-910E-3F736A970F73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EF1780-C9A8-FD02-470C-71CC1D909B95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522404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F35AF-CFD8-E744-F827-996630B40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FAC2C73-633A-BC24-F8DA-D00BF1915BB4}"/>
              </a:ext>
            </a:extLst>
          </p:cNvPr>
          <p:cNvSpPr txBox="1"/>
          <p:nvPr/>
        </p:nvSpPr>
        <p:spPr>
          <a:xfrm>
            <a:off x="3976036" y="2848559"/>
            <a:ext cx="4239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Did Leo win the race?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19BF81-5866-229C-51BD-1E569F8CB0CD}"/>
              </a:ext>
            </a:extLst>
          </p:cNvPr>
          <p:cNvGrpSpPr/>
          <p:nvPr/>
        </p:nvGrpSpPr>
        <p:grpSpPr>
          <a:xfrm>
            <a:off x="3008584" y="3423068"/>
            <a:ext cx="6174830" cy="1987181"/>
            <a:chOff x="3008584" y="2848302"/>
            <a:chExt cx="6174830" cy="19871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C08BF2-4B5A-C2B5-E4AE-B82BE09A843D}"/>
                </a:ext>
              </a:extLst>
            </p:cNvPr>
            <p:cNvSpPr txBox="1"/>
            <p:nvPr/>
          </p:nvSpPr>
          <p:spPr>
            <a:xfrm>
              <a:off x="3008584" y="4250708"/>
              <a:ext cx="61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F78B780-7C7C-AB1C-5843-BAC78A17AE57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1631E08-55A0-DB34-5C1E-50311858E219}"/>
              </a:ext>
            </a:extLst>
          </p:cNvPr>
          <p:cNvGrpSpPr/>
          <p:nvPr/>
        </p:nvGrpSpPr>
        <p:grpSpPr>
          <a:xfrm>
            <a:off x="725481" y="3140946"/>
            <a:ext cx="10810489" cy="1278985"/>
            <a:chOff x="725481" y="3140946"/>
            <a:chExt cx="10810489" cy="127898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38C43B0-11F9-A1D6-2EB7-8653CC105C62}"/>
                </a:ext>
              </a:extLst>
            </p:cNvPr>
            <p:cNvSpPr txBox="1"/>
            <p:nvPr/>
          </p:nvSpPr>
          <p:spPr>
            <a:xfrm>
              <a:off x="725481" y="3835156"/>
              <a:ext cx="42399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won the race.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4B02BE-4030-36B5-2939-31883E668F27}"/>
                </a:ext>
              </a:extLst>
            </p:cNvPr>
            <p:cNvSpPr txBox="1"/>
            <p:nvPr/>
          </p:nvSpPr>
          <p:spPr>
            <a:xfrm>
              <a:off x="6979533" y="3835156"/>
              <a:ext cx="45564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didn’t win the race.</a:t>
              </a:r>
            </a:p>
          </p:txBody>
        </p:sp>
        <p:cxnSp>
          <p:nvCxnSpPr>
            <p:cNvPr id="6" name="Curved Connector 5">
              <a:extLst>
                <a:ext uri="{FF2B5EF4-FFF2-40B4-BE49-F238E27FC236}">
                  <a16:creationId xmlns:a16="http://schemas.microsoft.com/office/drawing/2014/main" id="{8F7C9107-29CD-1FF7-B1BF-A62AA3FBEF30}"/>
                </a:ext>
              </a:extLst>
            </p:cNvPr>
            <p:cNvCxnSpPr>
              <a:cxnSpLocks/>
              <a:stCxn id="11" idx="3"/>
              <a:endCxn id="4" idx="0"/>
            </p:cNvCxnSpPr>
            <p:nvPr/>
          </p:nvCxnSpPr>
          <p:spPr>
            <a:xfrm>
              <a:off x="8215962" y="3140947"/>
              <a:ext cx="1041790" cy="694209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Curved Connector 8">
              <a:extLst>
                <a:ext uri="{FF2B5EF4-FFF2-40B4-BE49-F238E27FC236}">
                  <a16:creationId xmlns:a16="http://schemas.microsoft.com/office/drawing/2014/main" id="{6F1B07FE-7C60-45EA-E073-EB702AFD5A58}"/>
                </a:ext>
              </a:extLst>
            </p:cNvPr>
            <p:cNvCxnSpPr>
              <a:cxnSpLocks/>
              <a:stCxn id="11" idx="1"/>
              <a:endCxn id="3" idx="0"/>
            </p:cNvCxnSpPr>
            <p:nvPr/>
          </p:nvCxnSpPr>
          <p:spPr>
            <a:xfrm rot="10800000" flipV="1">
              <a:off x="2845444" y="3140946"/>
              <a:ext cx="1130592" cy="694209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263A745-5F5B-8236-A5C7-0B5F6F2AB146}"/>
              </a:ext>
            </a:extLst>
          </p:cNvPr>
          <p:cNvGrpSpPr/>
          <p:nvPr/>
        </p:nvGrpSpPr>
        <p:grpSpPr>
          <a:xfrm>
            <a:off x="2845444" y="4419931"/>
            <a:ext cx="6412308" cy="694210"/>
            <a:chOff x="2845444" y="4419931"/>
            <a:chExt cx="6412308" cy="69421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49BDE25-209F-FEA1-2D13-65F76C6EC92B}"/>
                </a:ext>
              </a:extLst>
            </p:cNvPr>
            <p:cNvCxnSpPr>
              <a:cxnSpLocks/>
              <a:stCxn id="3" idx="2"/>
            </p:cNvCxnSpPr>
            <p:nvPr/>
          </p:nvCxnSpPr>
          <p:spPr>
            <a:xfrm>
              <a:off x="2845444" y="4419931"/>
              <a:ext cx="1321442" cy="69421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9C0E6C3-B731-B677-22BC-CC56D2612BF2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 flipH="1">
              <a:off x="7960132" y="4419931"/>
              <a:ext cx="1297620" cy="69420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655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E3A6B-4F7E-53BC-F48A-5F2C6F289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1C688844-4678-D209-AFE2-91D28C471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283" y="714876"/>
            <a:ext cx="8162422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54F611-8B6A-72F8-64DB-9985C74FE48E}"/>
              </a:ext>
            </a:extLst>
          </p:cNvPr>
          <p:cNvSpPr txBox="1"/>
          <p:nvPr/>
        </p:nvSpPr>
        <p:spPr>
          <a:xfrm>
            <a:off x="2323584" y="6143124"/>
            <a:ext cx="84100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Verdana"/>
                <a:ea typeface="Verdana"/>
              </a:rPr>
              <a:t>Noise variance / acceptability variance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040BD0-AF3E-21E1-7CBD-69662487FD16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Verdana"/>
                <a:ea typeface="Verdana"/>
              </a:rPr>
              <a:t>Proportion violations</a:t>
            </a:r>
            <a:endParaRPr lang="en-US">
              <a:latin typeface="Verdana"/>
              <a:ea typeface="Verdana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DEC00A2-C2FB-ACF6-37DC-034BC01CB66E}"/>
              </a:ext>
            </a:extLst>
          </p:cNvPr>
          <p:cNvCxnSpPr/>
          <p:nvPr/>
        </p:nvCxnSpPr>
        <p:spPr>
          <a:xfrm>
            <a:off x="2578268" y="1004136"/>
            <a:ext cx="7454564" cy="20052"/>
          </a:xfrm>
          <a:prstGeom prst="straightConnector1">
            <a:avLst/>
          </a:prstGeom>
          <a:ln w="28575">
            <a:solidFill>
              <a:srgbClr val="113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A8DECF3-01BB-37C2-E9E0-70D93B965D63}"/>
              </a:ext>
            </a:extLst>
          </p:cNvPr>
          <p:cNvSpPr txBox="1"/>
          <p:nvPr/>
        </p:nvSpPr>
        <p:spPr>
          <a:xfrm>
            <a:off x="2157662" y="568492"/>
            <a:ext cx="31442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Futura"/>
              </a:rPr>
              <a:t>Independence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9F296C-3E16-0B1C-2F92-8CA8EE0CAAD1}"/>
              </a:ext>
            </a:extLst>
          </p:cNvPr>
          <p:cNvSpPr/>
          <p:nvPr/>
        </p:nvSpPr>
        <p:spPr>
          <a:xfrm>
            <a:off x="2577767" y="402056"/>
            <a:ext cx="7509708" cy="1343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2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378E1-F3A6-00FD-19E6-9133AA963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D9525490-0FA4-49BB-609A-00A34BFB3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283" y="714876"/>
            <a:ext cx="8162422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EF3423-B3C2-CA66-5CAE-9BC3F72948C3}"/>
              </a:ext>
            </a:extLst>
          </p:cNvPr>
          <p:cNvSpPr txBox="1"/>
          <p:nvPr/>
        </p:nvSpPr>
        <p:spPr>
          <a:xfrm>
            <a:off x="2323584" y="6143124"/>
            <a:ext cx="84100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Verdana"/>
                <a:ea typeface="Verdana"/>
              </a:rPr>
              <a:t>Noise variance / acceptability variance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9EA5AD-4E4A-BE90-14D5-7AA7127B7A80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Verdana"/>
                <a:ea typeface="Verdana"/>
              </a:rPr>
              <a:t>Proportion violations</a:t>
            </a:r>
            <a:endParaRPr lang="en-US">
              <a:latin typeface="Verdana"/>
              <a:ea typeface="Verdana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C826C75-8EAD-954F-B6FD-F0E728022D59}"/>
              </a:ext>
            </a:extLst>
          </p:cNvPr>
          <p:cNvCxnSpPr/>
          <p:nvPr/>
        </p:nvCxnSpPr>
        <p:spPr>
          <a:xfrm>
            <a:off x="2578268" y="1004136"/>
            <a:ext cx="7454564" cy="20052"/>
          </a:xfrm>
          <a:prstGeom prst="straightConnector1">
            <a:avLst/>
          </a:prstGeom>
          <a:ln w="28575">
            <a:solidFill>
              <a:srgbClr val="113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FD314B5-97A7-5A96-2104-779ED427D39D}"/>
              </a:ext>
            </a:extLst>
          </p:cNvPr>
          <p:cNvSpPr txBox="1"/>
          <p:nvPr/>
        </p:nvSpPr>
        <p:spPr>
          <a:xfrm>
            <a:off x="2157662" y="568492"/>
            <a:ext cx="31442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Futura"/>
              </a:rPr>
              <a:t>Independence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8F7F1B-FC59-3480-6768-985921611085}"/>
              </a:ext>
            </a:extLst>
          </p:cNvPr>
          <p:cNvSpPr/>
          <p:nvPr/>
        </p:nvSpPr>
        <p:spPr>
          <a:xfrm>
            <a:off x="2650959" y="1934077"/>
            <a:ext cx="7499682" cy="3699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38B7AC-3E7D-FEB4-11E2-575AA0E2757E}"/>
              </a:ext>
            </a:extLst>
          </p:cNvPr>
          <p:cNvSpPr/>
          <p:nvPr/>
        </p:nvSpPr>
        <p:spPr>
          <a:xfrm>
            <a:off x="2577767" y="402056"/>
            <a:ext cx="7509708" cy="1343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7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E8CA3-4702-5485-EE13-CBD4AF04C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night, outdoor object, dark, web&#10;&#10;Description automatically generated">
            <a:extLst>
              <a:ext uri="{FF2B5EF4-FFF2-40B4-BE49-F238E27FC236}">
                <a16:creationId xmlns:a16="http://schemas.microsoft.com/office/drawing/2014/main" id="{7CC75872-FC60-E1D8-239D-16302A0E6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572" y="-123323"/>
            <a:ext cx="6422856" cy="64228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A8AE35-873F-F421-D864-CB14DDFCC746}"/>
              </a:ext>
            </a:extLst>
          </p:cNvPr>
          <p:cNvSpPr txBox="1"/>
          <p:nvPr/>
        </p:nvSpPr>
        <p:spPr>
          <a:xfrm>
            <a:off x="1726532" y="6317295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F497C6-A5B6-5A69-561E-F5201EB0FA29}"/>
              </a:ext>
            </a:extLst>
          </p:cNvPr>
          <p:cNvSpPr txBox="1"/>
          <p:nvPr/>
        </p:nvSpPr>
        <p:spPr>
          <a:xfrm rot="-5400000">
            <a:off x="-2193375" y="2984227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whether S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436834663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3A24C-5311-8267-7BD9-D44EC2F56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 object, night, web&#10;&#10;Description automatically generated">
            <a:extLst>
              <a:ext uri="{FF2B5EF4-FFF2-40B4-BE49-F238E27FC236}">
                <a16:creationId xmlns:a16="http://schemas.microsoft.com/office/drawing/2014/main" id="{97012EF9-F78D-1A3B-E9D9-2BB2562DE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572" y="-123323"/>
            <a:ext cx="6422856" cy="6422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FFD2CA-13DA-7A2E-E6D2-8D695DD007DA}"/>
              </a:ext>
            </a:extLst>
          </p:cNvPr>
          <p:cNvSpPr txBox="1"/>
          <p:nvPr/>
        </p:nvSpPr>
        <p:spPr>
          <a:xfrm rot="-5400000">
            <a:off x="-2193375" y="2984227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whether S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6A7783-197E-B87F-740D-664FF796D60B}"/>
              </a:ext>
            </a:extLst>
          </p:cNvPr>
          <p:cNvSpPr txBox="1"/>
          <p:nvPr/>
        </p:nvSpPr>
        <p:spPr>
          <a:xfrm>
            <a:off x="1726532" y="6317295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3657266944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989D8-7A38-AA90-2635-216C8F89E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night, outdoor object, web, night sky&#10;&#10;Description automatically generated">
            <a:extLst>
              <a:ext uri="{FF2B5EF4-FFF2-40B4-BE49-F238E27FC236}">
                <a16:creationId xmlns:a16="http://schemas.microsoft.com/office/drawing/2014/main" id="{8C423E4F-8588-A309-4017-E7D09DDC0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572" y="-123323"/>
            <a:ext cx="6422856" cy="6422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E69D29-1430-D182-8FE7-111F5DBEF839}"/>
              </a:ext>
            </a:extLst>
          </p:cNvPr>
          <p:cNvSpPr txBox="1"/>
          <p:nvPr/>
        </p:nvSpPr>
        <p:spPr>
          <a:xfrm rot="-5400000">
            <a:off x="-2193375" y="2984227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whether S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ECFAB1-29A5-F735-49A7-2FF44DB4A697}"/>
              </a:ext>
            </a:extLst>
          </p:cNvPr>
          <p:cNvSpPr txBox="1"/>
          <p:nvPr/>
        </p:nvSpPr>
        <p:spPr>
          <a:xfrm>
            <a:off x="1726532" y="6317295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203301967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1D8C3-6EB3-0E1D-672C-0F057F46D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night, outdoor object, dark&#10;&#10;Description automatically generated">
            <a:extLst>
              <a:ext uri="{FF2B5EF4-FFF2-40B4-BE49-F238E27FC236}">
                <a16:creationId xmlns:a16="http://schemas.microsoft.com/office/drawing/2014/main" id="{36F841F3-418A-DEC0-0E79-B0BE9FA07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572" y="-123323"/>
            <a:ext cx="6422856" cy="6422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0ECFD9-C23D-F02D-DE1C-E87A1A9440E7}"/>
              </a:ext>
            </a:extLst>
          </p:cNvPr>
          <p:cNvSpPr txBox="1"/>
          <p:nvPr/>
        </p:nvSpPr>
        <p:spPr>
          <a:xfrm rot="-5400000">
            <a:off x="-2193375" y="2984227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whether S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292BDB-2A74-8C4B-C8DD-171F642C6CD6}"/>
              </a:ext>
            </a:extLst>
          </p:cNvPr>
          <p:cNvSpPr txBox="1"/>
          <p:nvPr/>
        </p:nvSpPr>
        <p:spPr>
          <a:xfrm>
            <a:off x="1726532" y="6317295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3658840623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896FA-BC21-F637-F184-CADF02579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0BC273F-0977-E0A3-E348-CB5E97218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550" y="714876"/>
            <a:ext cx="8149888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F33714-413F-7806-2257-BE196E4D0744}"/>
              </a:ext>
            </a:extLst>
          </p:cNvPr>
          <p:cNvSpPr txBox="1"/>
          <p:nvPr/>
        </p:nvSpPr>
        <p:spPr>
          <a:xfrm>
            <a:off x="2563729" y="6143124"/>
            <a:ext cx="76109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Acceptability threshold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6FA318-C29B-1FC4-A218-791122152D23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Proportion violations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838DE9-CBF2-4E2E-08B7-C98D62850AE2}"/>
              </a:ext>
            </a:extLst>
          </p:cNvPr>
          <p:cNvSpPr/>
          <p:nvPr/>
        </p:nvSpPr>
        <p:spPr>
          <a:xfrm>
            <a:off x="2716130" y="896353"/>
            <a:ext cx="7499682" cy="3699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1CA987-27E3-B9C8-A5EF-9616A4F9D3F2}"/>
              </a:ext>
            </a:extLst>
          </p:cNvPr>
          <p:cNvSpPr/>
          <p:nvPr/>
        </p:nvSpPr>
        <p:spPr>
          <a:xfrm>
            <a:off x="2716129" y="4591049"/>
            <a:ext cx="7499682" cy="1268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2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61B4F-883A-2426-D78A-981D9831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F7FFC707-7081-ED39-2E36-38A1037AE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283" y="714876"/>
            <a:ext cx="8162422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2D244A-161C-8436-D995-8FD9D3B99AFB}"/>
              </a:ext>
            </a:extLst>
          </p:cNvPr>
          <p:cNvSpPr txBox="1"/>
          <p:nvPr/>
        </p:nvSpPr>
        <p:spPr>
          <a:xfrm>
            <a:off x="2563729" y="6143124"/>
            <a:ext cx="775423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Noise variance / acceptability variance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8F315B-3191-5619-3B08-B86A8145D9CE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Proportion violations</a:t>
            </a:r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56726BC-A7C4-5202-C7C9-E289FEDE316E}"/>
              </a:ext>
            </a:extLst>
          </p:cNvPr>
          <p:cNvCxnSpPr/>
          <p:nvPr/>
        </p:nvCxnSpPr>
        <p:spPr>
          <a:xfrm>
            <a:off x="2578268" y="1004136"/>
            <a:ext cx="7454564" cy="20052"/>
          </a:xfrm>
          <a:prstGeom prst="straightConnector1">
            <a:avLst/>
          </a:prstGeom>
          <a:ln w="28575">
            <a:solidFill>
              <a:srgbClr val="113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0A681CB-20FE-F2E3-F8A2-A28C20712CC2}"/>
              </a:ext>
            </a:extLst>
          </p:cNvPr>
          <p:cNvSpPr txBox="1"/>
          <p:nvPr/>
        </p:nvSpPr>
        <p:spPr>
          <a:xfrm>
            <a:off x="2157662" y="568492"/>
            <a:ext cx="31442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Futura"/>
              </a:rPr>
              <a:t>Independence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067899136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EF03A-BF1A-CE6A-9396-13A7CE342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EF877A4E-8AE2-74DA-74DC-2A0F191FB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550" y="714876"/>
            <a:ext cx="8149888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A1A1E2-0115-154F-FA30-C20A653992BC}"/>
              </a:ext>
            </a:extLst>
          </p:cNvPr>
          <p:cNvSpPr txBox="1"/>
          <p:nvPr/>
        </p:nvSpPr>
        <p:spPr>
          <a:xfrm>
            <a:off x="2563729" y="6143124"/>
            <a:ext cx="76109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Acceptability threshold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78AE47-A93B-606B-145C-8B37673B5615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Proportion violations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0FE988-BCA5-405D-90EA-0FF567D61E65}"/>
              </a:ext>
            </a:extLst>
          </p:cNvPr>
          <p:cNvSpPr/>
          <p:nvPr/>
        </p:nvSpPr>
        <p:spPr>
          <a:xfrm>
            <a:off x="2716129" y="4591049"/>
            <a:ext cx="7499682" cy="1268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8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935D0-0CA6-C665-52FE-740661253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DE416164-1343-B586-D02D-525A972B0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550" y="714876"/>
            <a:ext cx="8149888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0D4517-5860-09F1-6FA0-33C9A506FFD8}"/>
              </a:ext>
            </a:extLst>
          </p:cNvPr>
          <p:cNvSpPr txBox="1"/>
          <p:nvPr/>
        </p:nvSpPr>
        <p:spPr>
          <a:xfrm>
            <a:off x="2563729" y="6143124"/>
            <a:ext cx="76109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Acceptability threshold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11D766-1F61-F740-3F6D-C2FB3F178D10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Proportion violations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40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A598C-DEBE-C4CF-E34C-684A89F53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36BB766-AB61-3D98-05AF-79441259C99A}"/>
              </a:ext>
            </a:extLst>
          </p:cNvPr>
          <p:cNvSpPr txBox="1"/>
          <p:nvPr/>
        </p:nvSpPr>
        <p:spPr>
          <a:xfrm>
            <a:off x="3976036" y="2848559"/>
            <a:ext cx="4239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Did Leo win the race?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2781DC4-0F6A-4344-F19C-86CB80F91D7A}"/>
              </a:ext>
            </a:extLst>
          </p:cNvPr>
          <p:cNvGrpSpPr/>
          <p:nvPr/>
        </p:nvGrpSpPr>
        <p:grpSpPr>
          <a:xfrm>
            <a:off x="3008584" y="3423068"/>
            <a:ext cx="6174830" cy="1987181"/>
            <a:chOff x="3008584" y="2848302"/>
            <a:chExt cx="6174830" cy="19871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8F8609-0674-7BEE-003F-3AF8AA120661}"/>
                </a:ext>
              </a:extLst>
            </p:cNvPr>
            <p:cNvSpPr txBox="1"/>
            <p:nvPr/>
          </p:nvSpPr>
          <p:spPr>
            <a:xfrm>
              <a:off x="3008584" y="4250708"/>
              <a:ext cx="61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5A4EB2B-29DF-D434-A352-C9939B0EC296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C90D9C9-4457-6F9F-7699-64D737821C5C}"/>
              </a:ext>
            </a:extLst>
          </p:cNvPr>
          <p:cNvGrpSpPr/>
          <p:nvPr/>
        </p:nvGrpSpPr>
        <p:grpSpPr>
          <a:xfrm>
            <a:off x="725481" y="2509990"/>
            <a:ext cx="11069122" cy="1909941"/>
            <a:chOff x="725481" y="2509990"/>
            <a:chExt cx="11069122" cy="190994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45023E8-6AE0-E142-EA02-240A817E4606}"/>
                </a:ext>
              </a:extLst>
            </p:cNvPr>
            <p:cNvSpPr txBox="1"/>
            <p:nvPr/>
          </p:nvSpPr>
          <p:spPr>
            <a:xfrm>
              <a:off x="725481" y="3835156"/>
              <a:ext cx="42399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09E9243-7EAC-37C3-29A5-E9AB760A143C}"/>
                </a:ext>
              </a:extLst>
            </p:cNvPr>
            <p:cNvSpPr txBox="1"/>
            <p:nvPr/>
          </p:nvSpPr>
          <p:spPr>
            <a:xfrm>
              <a:off x="6979533" y="3835156"/>
              <a:ext cx="48150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didn’t run in the race.</a:t>
              </a:r>
            </a:p>
          </p:txBody>
        </p:sp>
        <p:cxnSp>
          <p:nvCxnSpPr>
            <p:cNvPr id="6" name="Curved Connector 5">
              <a:extLst>
                <a:ext uri="{FF2B5EF4-FFF2-40B4-BE49-F238E27FC236}">
                  <a16:creationId xmlns:a16="http://schemas.microsoft.com/office/drawing/2014/main" id="{32B1A75C-CC09-CEEE-BD14-39D711CAD700}"/>
                </a:ext>
              </a:extLst>
            </p:cNvPr>
            <p:cNvCxnSpPr>
              <a:cxnSpLocks/>
              <a:stCxn id="2" idx="3"/>
              <a:endCxn id="4" idx="0"/>
            </p:cNvCxnSpPr>
            <p:nvPr/>
          </p:nvCxnSpPr>
          <p:spPr>
            <a:xfrm>
              <a:off x="8367391" y="2509991"/>
              <a:ext cx="1019677" cy="1325165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Curved Connector 8">
              <a:extLst>
                <a:ext uri="{FF2B5EF4-FFF2-40B4-BE49-F238E27FC236}">
                  <a16:creationId xmlns:a16="http://schemas.microsoft.com/office/drawing/2014/main" id="{661AFA5B-757A-076F-10D0-5A40C2774498}"/>
                </a:ext>
              </a:extLst>
            </p:cNvPr>
            <p:cNvCxnSpPr>
              <a:cxnSpLocks/>
              <a:stCxn id="2" idx="1"/>
              <a:endCxn id="3" idx="0"/>
            </p:cNvCxnSpPr>
            <p:nvPr/>
          </p:nvCxnSpPr>
          <p:spPr>
            <a:xfrm rot="10800000" flipV="1">
              <a:off x="2845444" y="2509990"/>
              <a:ext cx="979162" cy="1325165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D6D8210-2989-89C8-187F-3641CF6A75CD}"/>
              </a:ext>
            </a:extLst>
          </p:cNvPr>
          <p:cNvGrpSpPr/>
          <p:nvPr/>
        </p:nvGrpSpPr>
        <p:grpSpPr>
          <a:xfrm>
            <a:off x="3824606" y="2217603"/>
            <a:ext cx="4542785" cy="2215156"/>
            <a:chOff x="3824606" y="2217603"/>
            <a:chExt cx="4542785" cy="221515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D8223B7-4BFE-5BA7-0971-36C7E0490939}"/>
                </a:ext>
              </a:extLst>
            </p:cNvPr>
            <p:cNvSpPr txBox="1"/>
            <p:nvPr/>
          </p:nvSpPr>
          <p:spPr>
            <a:xfrm>
              <a:off x="3824606" y="2217603"/>
              <a:ext cx="45427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Did he even run in it?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2460AC-223A-9A8E-8420-23973AC8C91E}"/>
                </a:ext>
              </a:extLst>
            </p:cNvPr>
            <p:cNvSpPr txBox="1"/>
            <p:nvPr/>
          </p:nvSpPr>
          <p:spPr>
            <a:xfrm>
              <a:off x="5773441" y="3786428"/>
              <a:ext cx="43107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08B8405-454A-092A-9992-3A5A01554A5C}"/>
              </a:ext>
            </a:extLst>
          </p:cNvPr>
          <p:cNvGrpSpPr/>
          <p:nvPr/>
        </p:nvGrpSpPr>
        <p:grpSpPr>
          <a:xfrm>
            <a:off x="2845444" y="4393787"/>
            <a:ext cx="6541624" cy="746496"/>
            <a:chOff x="2845444" y="4393787"/>
            <a:chExt cx="6541624" cy="74649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D3742DC-C0C1-8804-AD5F-9D2052F09018}"/>
                </a:ext>
              </a:extLst>
            </p:cNvPr>
            <p:cNvGrpSpPr/>
            <p:nvPr/>
          </p:nvGrpSpPr>
          <p:grpSpPr>
            <a:xfrm>
              <a:off x="2845444" y="4419931"/>
              <a:ext cx="6541624" cy="694210"/>
              <a:chOff x="2845444" y="4419931"/>
              <a:chExt cx="6541624" cy="694210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B23135E6-266D-DCCE-56B7-278CC0170333}"/>
                  </a:ext>
                </a:extLst>
              </p:cNvPr>
              <p:cNvCxnSpPr>
                <a:cxnSpLocks/>
                <a:stCxn id="3" idx="2"/>
              </p:cNvCxnSpPr>
              <p:nvPr/>
            </p:nvCxnSpPr>
            <p:spPr>
              <a:xfrm>
                <a:off x="2845444" y="4419931"/>
                <a:ext cx="1321442" cy="69421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8FA2622A-C9E9-868A-5434-B744471CB8F3}"/>
                  </a:ext>
                </a:extLst>
              </p:cNvPr>
              <p:cNvCxnSpPr>
                <a:cxnSpLocks/>
                <a:stCxn id="4" idx="2"/>
              </p:cNvCxnSpPr>
              <p:nvPr/>
            </p:nvCxnSpPr>
            <p:spPr>
              <a:xfrm flipH="1">
                <a:off x="7960132" y="4419931"/>
                <a:ext cx="1426936" cy="694209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" name="Multiply 9">
              <a:extLst>
                <a:ext uri="{FF2B5EF4-FFF2-40B4-BE49-F238E27FC236}">
                  <a16:creationId xmlns:a16="http://schemas.microsoft.com/office/drawing/2014/main" id="{48760ED5-34B9-F4F7-0153-131D06DF9C6A}"/>
                </a:ext>
              </a:extLst>
            </p:cNvPr>
            <p:cNvSpPr/>
            <p:nvPr/>
          </p:nvSpPr>
          <p:spPr>
            <a:xfrm>
              <a:off x="8300352" y="4393787"/>
              <a:ext cx="746496" cy="746496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5687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1AE84-EFD6-7D86-30F1-5E7CE2530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1CD5D-206A-8532-2B48-25D3971C9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F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CF19FDBC-49ED-9C9C-C1B2-D3B29ED2D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82AA1EC-970B-BA65-9241-92E85A3C9541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Inference Validation #1</a:t>
            </a:r>
          </a:p>
        </p:txBody>
      </p:sp>
    </p:spTree>
    <p:extLst>
      <p:ext uri="{BB962C8B-B14F-4D97-AF65-F5344CB8AC3E}">
        <p14:creationId xmlns:p14="http://schemas.microsoft.com/office/powerpoint/2010/main" val="3503406635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92009-C1B3-75A5-D47D-A94BC864A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2A8C100-162C-F3A4-826C-54BE63851CC2}"/>
              </a:ext>
            </a:extLst>
          </p:cNvPr>
          <p:cNvGraphicFramePr>
            <a:graphicFrameLocks noGrp="1"/>
          </p:cNvGraphicFramePr>
          <p:nvPr/>
        </p:nvGraphicFramePr>
        <p:xfrm>
          <a:off x="591673" y="1902311"/>
          <a:ext cx="11026587" cy="3457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9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5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13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err="1"/>
                        <a:t>Neg</a:t>
                      </a:r>
                      <a:r>
                        <a:rPr lang="en-US" sz="2800"/>
                        <a:t>-raising</a:t>
                      </a:r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Non-</a:t>
                      </a:r>
                      <a:r>
                        <a:rPr lang="en-US" sz="2800" err="1"/>
                        <a:t>neg</a:t>
                      </a:r>
                      <a:r>
                        <a:rPr lang="en-US" sz="2800"/>
                        <a:t>-raising</a:t>
                      </a:r>
                    </a:p>
                  </a:txBody>
                  <a:tcPr>
                    <a:solidFill>
                      <a:srgbClr val="113A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5046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bg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NP __ that S</a:t>
                      </a:r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Verdana"/>
                          <a:ea typeface="Verdana"/>
                        </a:rPr>
                        <a:t>think, believe, feel, reckon, figure, guess, suppose, imagine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Verdana"/>
                          <a:ea typeface="Verdana"/>
                        </a:rPr>
                        <a:t>announce, claim, assert, report, know, realize, notice, find out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5197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bg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NP __</a:t>
                      </a:r>
                      <a:r>
                        <a:rPr lang="en-US" sz="2800" b="1" baseline="0">
                          <a:solidFill>
                            <a:schemeClr val="bg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 to VP</a:t>
                      </a:r>
                      <a:endParaRPr lang="en-US" sz="2800" b="1">
                        <a:solidFill>
                          <a:schemeClr val="bg1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Verdana"/>
                          <a:ea typeface="Verdana"/>
                        </a:rPr>
                        <a:t>want, wish, happen, seem, plan, intend, mean, turn out</a:t>
                      </a:r>
                    </a:p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Verdana"/>
                          <a:ea typeface="Verdana"/>
                        </a:rPr>
                        <a:t>love, hate, need, continue, try, like, desire, decide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7417195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E6BE8-4E42-3BA7-68A5-379D2B83D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box and whisker chart&#10;&#10;Description automatically generated">
            <a:extLst>
              <a:ext uri="{FF2B5EF4-FFF2-40B4-BE49-F238E27FC236}">
                <a16:creationId xmlns:a16="http://schemas.microsoft.com/office/drawing/2014/main" id="{630FDAC3-61FD-9D22-D4BD-7FD67FA6A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1" y="503322"/>
            <a:ext cx="5841331" cy="5846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67874D-BCE7-979F-660B-5F9F261A279C}"/>
              </a:ext>
            </a:extLst>
          </p:cNvPr>
          <p:cNvSpPr txBox="1"/>
          <p:nvPr/>
        </p:nvSpPr>
        <p:spPr>
          <a:xfrm>
            <a:off x="3590364" y="6298532"/>
            <a:ext cx="305389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latin typeface="Verdana" charset="0"/>
                <a:ea typeface="Verdana" charset="0"/>
                <a:cs typeface="Verdana" charset="0"/>
              </a:rPr>
              <a:t>Non-</a:t>
            </a:r>
            <a:r>
              <a:rPr lang="en-US" sz="2000" b="1" err="1">
                <a:latin typeface="Verdana" charset="0"/>
                <a:ea typeface="Verdana" charset="0"/>
                <a:cs typeface="Verdana" charset="0"/>
              </a:rPr>
              <a:t>neg</a:t>
            </a:r>
            <a:r>
              <a:rPr lang="en-US" sz="2000" b="1">
                <a:latin typeface="Verdana" charset="0"/>
                <a:ea typeface="Verdana" charset="0"/>
                <a:cs typeface="Verdana" charset="0"/>
              </a:rPr>
              <a:t>-raising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0BEF69-9270-092C-8F0A-C4500B5C120C}"/>
              </a:ext>
            </a:extLst>
          </p:cNvPr>
          <p:cNvSpPr txBox="1"/>
          <p:nvPr/>
        </p:nvSpPr>
        <p:spPr>
          <a:xfrm>
            <a:off x="6028176" y="6298532"/>
            <a:ext cx="305389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err="1">
                <a:latin typeface="Verdana" charset="0"/>
                <a:ea typeface="Verdana" charset="0"/>
                <a:cs typeface="Verdana" charset="0"/>
              </a:rPr>
              <a:t>Neg</a:t>
            </a:r>
            <a:r>
              <a:rPr lang="en-US" sz="2000" b="1">
                <a:latin typeface="Verdana" charset="0"/>
                <a:ea typeface="Verdana" charset="0"/>
                <a:cs typeface="Verdana" charset="0"/>
              </a:rPr>
              <a:t>-raising</a:t>
            </a:r>
          </a:p>
        </p:txBody>
      </p:sp>
      <p:pic>
        <p:nvPicPr>
          <p:cNvPr id="7" name="Picture 2" descr="Chart, box and whisker chart&#10;&#10;Description automatically generated">
            <a:extLst>
              <a:ext uri="{FF2B5EF4-FFF2-40B4-BE49-F238E27FC236}">
                <a16:creationId xmlns:a16="http://schemas.microsoft.com/office/drawing/2014/main" id="{CA78C57C-2904-25EC-BA2E-13D896B1D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1" y="505828"/>
            <a:ext cx="5841331" cy="5841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A50287-0842-3491-6712-015BB1E98817}"/>
              </a:ext>
            </a:extLst>
          </p:cNvPr>
          <p:cNvSpPr txBox="1"/>
          <p:nvPr/>
        </p:nvSpPr>
        <p:spPr>
          <a:xfrm rot="16200000">
            <a:off x="-18289" y="2949439"/>
            <a:ext cx="548327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Verdana" charset="0"/>
                <a:ea typeface="Verdana" charset="0"/>
                <a:cs typeface="Verdana" charset="0"/>
              </a:rPr>
              <a:t>Mean rating of bleached example</a:t>
            </a:r>
          </a:p>
        </p:txBody>
      </p:sp>
    </p:spTree>
    <p:extLst>
      <p:ext uri="{BB962C8B-B14F-4D97-AF65-F5344CB8AC3E}">
        <p14:creationId xmlns:p14="http://schemas.microsoft.com/office/powerpoint/2010/main" val="203572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620BD7-0BD0-5BEA-A3CC-E97D752EB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BC108-015A-5F56-2AFD-C2403E217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G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8FDB159F-77D2-1B7F-853F-641167CC7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34D8CCF-937A-65DA-BCB3-B645FA410534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Inference Validation #2</a:t>
            </a:r>
          </a:p>
        </p:txBody>
      </p:sp>
    </p:spTree>
    <p:extLst>
      <p:ext uri="{BB962C8B-B14F-4D97-AF65-F5344CB8AC3E}">
        <p14:creationId xmlns:p14="http://schemas.microsoft.com/office/powerpoint/2010/main" val="2207789197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4ECF2-55FF-068B-0B20-453416EA2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1C13140-E10B-B442-478F-971B73C70472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516364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Implementation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For each verb-frame pair in validation set, sample five items from corpus.</a:t>
            </a:r>
          </a:p>
          <a:p>
            <a:endParaRPr lang="en-US" sz="320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50814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E6F70-717E-C4BC-ECA2-88770EA3F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91FAE2AC-F81A-DF66-3F9C-674444D08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361" y="518361"/>
            <a:ext cx="5821278" cy="58212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2E2D30-B9FB-0D23-9385-8879D60BA8B3}"/>
              </a:ext>
            </a:extLst>
          </p:cNvPr>
          <p:cNvSpPr txBox="1"/>
          <p:nvPr/>
        </p:nvSpPr>
        <p:spPr>
          <a:xfrm>
            <a:off x="3862136" y="6258426"/>
            <a:ext cx="51473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Verdana" charset="0"/>
                <a:ea typeface="Verdana" charset="0"/>
                <a:cs typeface="Verdana" charset="0"/>
              </a:rPr>
              <a:t>Mean rating of corpus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E3F41C-6468-22DF-E081-2E5531F08D7B}"/>
              </a:ext>
            </a:extLst>
          </p:cNvPr>
          <p:cNvSpPr txBox="1"/>
          <p:nvPr/>
        </p:nvSpPr>
        <p:spPr>
          <a:xfrm rot="16200000">
            <a:off x="70495" y="3074342"/>
            <a:ext cx="548327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Verdana" charset="0"/>
                <a:ea typeface="Verdana" charset="0"/>
                <a:cs typeface="Verdana" charset="0"/>
              </a:rPr>
              <a:t>Mean rating of bleached example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6DA07-0205-0FBB-6C72-7363D43F48FE}"/>
              </a:ext>
            </a:extLst>
          </p:cNvPr>
          <p:cNvSpPr txBox="1"/>
          <p:nvPr/>
        </p:nvSpPr>
        <p:spPr>
          <a:xfrm>
            <a:off x="9006639" y="3105150"/>
            <a:ext cx="398144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r = 0.8 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(p &lt; 0.001)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5A5BA6-EA40-A6A7-AB46-4BFF5FFE9AA5}"/>
              </a:ext>
            </a:extLst>
          </p:cNvPr>
          <p:cNvSpPr/>
          <p:nvPr/>
        </p:nvSpPr>
        <p:spPr>
          <a:xfrm>
            <a:off x="3931820" y="733425"/>
            <a:ext cx="4937959" cy="5143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468278-B613-B395-AED6-2072D8939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C6567-6721-ADEE-7876-197678544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E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E88AA49C-80AB-E72D-8BD1-6C33269B2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49030D7-95D7-D475-E84E-037BBC8B1B26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Inference Validation #3</a:t>
            </a:r>
          </a:p>
        </p:txBody>
      </p:sp>
    </p:spTree>
    <p:extLst>
      <p:ext uri="{BB962C8B-B14F-4D97-AF65-F5344CB8AC3E}">
        <p14:creationId xmlns:p14="http://schemas.microsoft.com/office/powerpoint/2010/main" val="4108728748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55C89-B6A4-8A60-2272-58EFF9833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761F4-DCB8-CEC2-7AB4-E6E5B4D36D20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516364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Implementation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For each verb-frame pair in validation set, collect acceptability of strong NPI (additive </a:t>
            </a:r>
            <a:r>
              <a:rPr lang="en-US" sz="3200" i="1">
                <a:latin typeface="Verdana" charset="0"/>
                <a:ea typeface="Verdana" charset="0"/>
                <a:cs typeface="Verdana" charset="0"/>
              </a:rPr>
              <a:t>either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).</a:t>
            </a:r>
          </a:p>
          <a:p>
            <a:endParaRPr lang="en-US" sz="320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0664B1-4D7F-2191-531B-D83262D6BD4E}"/>
              </a:ext>
            </a:extLst>
          </p:cNvPr>
          <p:cNvSpPr txBox="1"/>
          <p:nvPr/>
        </p:nvSpPr>
        <p:spPr>
          <a:xfrm>
            <a:off x="1440365" y="3993777"/>
            <a:ext cx="12523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onsolas" charset="0"/>
                <a:ea typeface="Consolas" charset="0"/>
                <a:cs typeface="Consolas" charset="0"/>
              </a:rPr>
              <a:t>Jo didn’t do a particular thing, and</a:t>
            </a:r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endParaRPr lang="en-US" sz="240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1E6DDD-4BBA-3ECA-1ADF-88D2F4EDD747}"/>
              </a:ext>
            </a:extLst>
          </p:cNvPr>
          <p:cNvSpPr txBox="1"/>
          <p:nvPr/>
        </p:nvSpPr>
        <p:spPr>
          <a:xfrm>
            <a:off x="1859499" y="4790385"/>
            <a:ext cx="12273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r>
              <a:rPr lang="en-US" sz="2400">
                <a:latin typeface="Consolas" charset="0"/>
                <a:ea typeface="Consolas" charset="0"/>
                <a:cs typeface="Consolas" charset="0"/>
              </a:rPr>
              <a:t>I think that Bo didn’t do that thing either.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D4045E-9461-B570-9E0B-3BD34DE4DC51}"/>
              </a:ext>
            </a:extLst>
          </p:cNvPr>
          <p:cNvSpPr/>
          <p:nvPr/>
        </p:nvSpPr>
        <p:spPr>
          <a:xfrm>
            <a:off x="1859499" y="4421053"/>
            <a:ext cx="122733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r>
              <a:rPr lang="en-US" sz="2400">
                <a:latin typeface="Consolas" charset="0"/>
                <a:ea typeface="Consolas" charset="0"/>
                <a:cs typeface="Consolas" charset="0"/>
              </a:rPr>
              <a:t>I don’t think that Bo did that thing either.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485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6F4DB-D4BB-3D90-4BF7-8AF701C8F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5CD35525-5A04-E18E-DB27-55D29A3DE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361" y="518361"/>
            <a:ext cx="5821278" cy="58212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B25E74-0266-D61C-553F-62E771C35A39}"/>
              </a:ext>
            </a:extLst>
          </p:cNvPr>
          <p:cNvSpPr txBox="1"/>
          <p:nvPr/>
        </p:nvSpPr>
        <p:spPr>
          <a:xfrm>
            <a:off x="3516228" y="6258426"/>
            <a:ext cx="576902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Verdana" charset="0"/>
                <a:ea typeface="Verdana" charset="0"/>
                <a:cs typeface="Verdana" charset="0"/>
              </a:rPr>
              <a:t>Mean rating of bleached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AC02FD-8A57-BF9D-BCF2-ECA7B55C2AE8}"/>
              </a:ext>
            </a:extLst>
          </p:cNvPr>
          <p:cNvSpPr txBox="1"/>
          <p:nvPr/>
        </p:nvSpPr>
        <p:spPr>
          <a:xfrm rot="16200000">
            <a:off x="330367" y="3070634"/>
            <a:ext cx="532786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Verdana" charset="0"/>
                <a:ea typeface="Verdana" charset="0"/>
                <a:cs typeface="Verdana" charset="0"/>
              </a:rPr>
              <a:t>Mean acceptability of strong NPI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A4A08A-8A62-FF86-263C-6CAA4F6DEB1D}"/>
              </a:ext>
            </a:extLst>
          </p:cNvPr>
          <p:cNvSpPr txBox="1"/>
          <p:nvPr/>
        </p:nvSpPr>
        <p:spPr>
          <a:xfrm>
            <a:off x="9006639" y="3105150"/>
            <a:ext cx="398144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r = 0.77 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(p &lt; 0.001)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E0B595-0A7B-5A91-7270-F2D290E32F09}"/>
              </a:ext>
            </a:extLst>
          </p:cNvPr>
          <p:cNvSpPr/>
          <p:nvPr/>
        </p:nvSpPr>
        <p:spPr>
          <a:xfrm>
            <a:off x="3931820" y="733425"/>
            <a:ext cx="4937959" cy="5143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04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468278-B613-B395-AED6-2072D8939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C6567-6721-ADEE-7876-197678544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H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E88AA49C-80AB-E72D-8BD1-6C33269B2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49030D7-95D7-D475-E84E-037BBC8B1B26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Inference Validation #3</a:t>
            </a:r>
          </a:p>
        </p:txBody>
      </p:sp>
    </p:spTree>
    <p:extLst>
      <p:ext uri="{BB962C8B-B14F-4D97-AF65-F5344CB8AC3E}">
        <p14:creationId xmlns:p14="http://schemas.microsoft.com/office/powerpoint/2010/main" val="628337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8CBB0-7723-62A3-2CD5-F6C4335FB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2087DD2-3654-2549-8E3B-5D792C428EF9}"/>
              </a:ext>
            </a:extLst>
          </p:cNvPr>
          <p:cNvGraphicFramePr>
            <a:graphicFrameLocks noGrp="1"/>
          </p:cNvGraphicFramePr>
          <p:nvPr/>
        </p:nvGraphicFramePr>
        <p:xfrm>
          <a:off x="3599726" y="2314936"/>
          <a:ext cx="7405226" cy="337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613">
                  <a:extLst>
                    <a:ext uri="{9D8B030D-6E8A-4147-A177-3AD203B41FA5}">
                      <a16:colId xmlns:a16="http://schemas.microsoft.com/office/drawing/2014/main" val="1336359928"/>
                    </a:ext>
                  </a:extLst>
                </a:gridCol>
                <a:gridCol w="3702613">
                  <a:extLst>
                    <a:ext uri="{9D8B030D-6E8A-4147-A177-3AD203B41FA5}">
                      <a16:colId xmlns:a16="http://schemas.microsoft.com/office/drawing/2014/main" val="4210530500"/>
                    </a:ext>
                  </a:extLst>
                </a:gridCol>
              </a:tblGrid>
              <a:tr h="1689904"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48973"/>
                  </a:ext>
                </a:extLst>
              </a:tr>
              <a:tr h="168990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1095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0C9B2EB-C2F5-6102-50B0-11161A741320}"/>
              </a:ext>
            </a:extLst>
          </p:cNvPr>
          <p:cNvSpPr txBox="1"/>
          <p:nvPr/>
        </p:nvSpPr>
        <p:spPr>
          <a:xfrm>
            <a:off x="671335" y="2673752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Resolved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F9B014-18F7-3566-5545-435B3B7C146A}"/>
              </a:ext>
            </a:extLst>
          </p:cNvPr>
          <p:cNvSpPr txBox="1"/>
          <p:nvPr/>
        </p:nvSpPr>
        <p:spPr>
          <a:xfrm>
            <a:off x="671335" y="4457058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C75FD8-87A3-748F-AE06-83CF276468E7}"/>
              </a:ext>
            </a:extLst>
          </p:cNvPr>
          <p:cNvSpPr txBox="1"/>
          <p:nvPr/>
        </p:nvSpPr>
        <p:spPr>
          <a:xfrm>
            <a:off x="4249841" y="1305045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Semantic + Contextual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F71544-A13B-8116-2549-EEB4FD2C8CCF}"/>
              </a:ext>
            </a:extLst>
          </p:cNvPr>
          <p:cNvSpPr txBox="1"/>
          <p:nvPr/>
        </p:nvSpPr>
        <p:spPr>
          <a:xfrm>
            <a:off x="7768544" y="1332937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Purely Contextual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2DE598-5A48-6FEF-CC13-A7485F594767}"/>
              </a:ext>
            </a:extLst>
          </p:cNvPr>
          <p:cNvSpPr txBox="1"/>
          <p:nvPr/>
        </p:nvSpPr>
        <p:spPr>
          <a:xfrm>
            <a:off x="3806787" y="259364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multiple distinct semantic values for an expression that have different preconditions of use.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1CB12D-25B1-6B10-74E2-AB1F35932914}"/>
              </a:ext>
            </a:extLst>
          </p:cNvPr>
          <p:cNvSpPr txBox="1"/>
          <p:nvPr/>
        </p:nvSpPr>
        <p:spPr>
          <a:xfrm>
            <a:off x="3806787" y="4145074"/>
            <a:ext cx="331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about the preconditions of use inherent to a single semantic value for an expression evoked on every use.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9E8BF6-9BBB-231F-F4BF-53800920500E}"/>
              </a:ext>
            </a:extLst>
          </p:cNvPr>
          <p:cNvSpPr txBox="1"/>
          <p:nvPr/>
        </p:nvSpPr>
        <p:spPr>
          <a:xfrm>
            <a:off x="7598781" y="2596809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resolved as a matter of integrating an utterance.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EAB2A4-CB88-A56C-6376-C0A3ED3F0462}"/>
              </a:ext>
            </a:extLst>
          </p:cNvPr>
          <p:cNvSpPr txBox="1"/>
          <p:nvPr/>
        </p:nvSpPr>
        <p:spPr>
          <a:xfrm>
            <a:off x="7598781" y="428357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not resolved as a matter of integrating an utterance.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11B85B-BC30-FFA7-39AD-AC13F911B054}"/>
              </a:ext>
            </a:extLst>
          </p:cNvPr>
          <p:cNvSpPr/>
          <p:nvPr/>
        </p:nvSpPr>
        <p:spPr>
          <a:xfrm>
            <a:off x="3715473" y="2500132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Ambiguity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0E55B7-66F6-0356-95F6-BCBAC2D4029A}"/>
              </a:ext>
            </a:extLst>
          </p:cNvPr>
          <p:cNvSpPr/>
          <p:nvPr/>
        </p:nvSpPr>
        <p:spPr>
          <a:xfrm>
            <a:off x="3806787" y="4225305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Vagueness</a:t>
            </a:r>
          </a:p>
        </p:txBody>
      </p:sp>
    </p:spTree>
    <p:extLst>
      <p:ext uri="{BB962C8B-B14F-4D97-AF65-F5344CB8AC3E}">
        <p14:creationId xmlns:p14="http://schemas.microsoft.com/office/powerpoint/2010/main" val="199142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55C89-B6A4-8A60-2272-58EFF9833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761F4-DCB8-CEC2-7AB4-E6E5B4D36D20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516364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Implementation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For each verb-frame pair in validation set, collect acceptability of strong NPI (additive </a:t>
            </a:r>
            <a:r>
              <a:rPr lang="en-US" sz="3200" i="1">
                <a:latin typeface="Verdana" charset="0"/>
                <a:ea typeface="Verdana" charset="0"/>
                <a:cs typeface="Verdana" charset="0"/>
              </a:rPr>
              <a:t>either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).</a:t>
            </a:r>
          </a:p>
          <a:p>
            <a:endParaRPr lang="en-US" sz="320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0664B1-4D7F-2191-531B-D83262D6BD4E}"/>
              </a:ext>
            </a:extLst>
          </p:cNvPr>
          <p:cNvSpPr txBox="1"/>
          <p:nvPr/>
        </p:nvSpPr>
        <p:spPr>
          <a:xfrm>
            <a:off x="1440365" y="3993777"/>
            <a:ext cx="12523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onsolas" charset="0"/>
                <a:ea typeface="Consolas" charset="0"/>
                <a:cs typeface="Consolas" charset="0"/>
              </a:rPr>
              <a:t>Jo didn’t do a particular thing, and</a:t>
            </a:r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endParaRPr lang="en-US" sz="240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1E6DDD-4BBA-3ECA-1ADF-88D2F4EDD747}"/>
              </a:ext>
            </a:extLst>
          </p:cNvPr>
          <p:cNvSpPr txBox="1"/>
          <p:nvPr/>
        </p:nvSpPr>
        <p:spPr>
          <a:xfrm>
            <a:off x="1859499" y="4790385"/>
            <a:ext cx="12273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r>
              <a:rPr lang="en-US" sz="2400">
                <a:latin typeface="Consolas" charset="0"/>
                <a:ea typeface="Consolas" charset="0"/>
                <a:cs typeface="Consolas" charset="0"/>
              </a:rPr>
              <a:t>I think that Bo didn’t do that thing either.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D4045E-9461-B570-9E0B-3BD34DE4DC51}"/>
              </a:ext>
            </a:extLst>
          </p:cNvPr>
          <p:cNvSpPr/>
          <p:nvPr/>
        </p:nvSpPr>
        <p:spPr>
          <a:xfrm>
            <a:off x="1859499" y="4421053"/>
            <a:ext cx="122733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r>
              <a:rPr lang="en-US" sz="2400">
                <a:latin typeface="Consolas" charset="0"/>
                <a:ea typeface="Consolas" charset="0"/>
                <a:cs typeface="Consolas" charset="0"/>
              </a:rPr>
              <a:t>I don’t think that Bo did that thing either.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2374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6F4DB-D4BB-3D90-4BF7-8AF701C8F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5CD35525-5A04-E18E-DB27-55D29A3DE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361" y="518361"/>
            <a:ext cx="5821278" cy="58212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B25E74-0266-D61C-553F-62E771C35A39}"/>
              </a:ext>
            </a:extLst>
          </p:cNvPr>
          <p:cNvSpPr txBox="1"/>
          <p:nvPr/>
        </p:nvSpPr>
        <p:spPr>
          <a:xfrm>
            <a:off x="3516228" y="6258426"/>
            <a:ext cx="576902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Verdana" charset="0"/>
                <a:ea typeface="Verdana" charset="0"/>
                <a:cs typeface="Verdana" charset="0"/>
              </a:rPr>
              <a:t>Mean rating of bleached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AC02FD-8A57-BF9D-BCF2-ECA7B55C2AE8}"/>
              </a:ext>
            </a:extLst>
          </p:cNvPr>
          <p:cNvSpPr txBox="1"/>
          <p:nvPr/>
        </p:nvSpPr>
        <p:spPr>
          <a:xfrm rot="16200000">
            <a:off x="330367" y="3070634"/>
            <a:ext cx="532786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Verdana" charset="0"/>
                <a:ea typeface="Verdana" charset="0"/>
                <a:cs typeface="Verdana" charset="0"/>
              </a:rPr>
              <a:t>Mean acceptability of strong NPI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A4A08A-8A62-FF86-263C-6CAA4F6DEB1D}"/>
              </a:ext>
            </a:extLst>
          </p:cNvPr>
          <p:cNvSpPr txBox="1"/>
          <p:nvPr/>
        </p:nvSpPr>
        <p:spPr>
          <a:xfrm>
            <a:off x="9006639" y="3105150"/>
            <a:ext cx="398144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r = 0.77 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(p &lt; 0.001)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E0B595-0A7B-5A91-7270-F2D290E32F09}"/>
              </a:ext>
            </a:extLst>
          </p:cNvPr>
          <p:cNvSpPr/>
          <p:nvPr/>
        </p:nvSpPr>
        <p:spPr>
          <a:xfrm>
            <a:off x="3931820" y="733425"/>
            <a:ext cx="4937959" cy="5143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2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380F1F-5E44-898B-B87B-D1EDDA5E1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46CB5-93A1-DD81-7BA6-6A3332569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I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79DF91C0-4C09-C24F-4102-38AA7F663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3BA596-2A4E-5F57-3D56-571D74A96383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Predicates in each class</a:t>
            </a:r>
          </a:p>
        </p:txBody>
      </p:sp>
    </p:spTree>
    <p:extLst>
      <p:ext uri="{BB962C8B-B14F-4D97-AF65-F5344CB8AC3E}">
        <p14:creationId xmlns:p14="http://schemas.microsoft.com/office/powerpoint/2010/main" val="1488326199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2EF12-5B15-38D6-112B-8F0DA896F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F8B85DE8-AEAC-6DC3-B6F5-F728D8D7E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A7E0121-0C6F-CEDD-1430-39E2A1D8CB96}"/>
              </a:ext>
            </a:extLst>
          </p:cNvPr>
          <p:cNvGrpSpPr/>
          <p:nvPr/>
        </p:nvGrpSpPr>
        <p:grpSpPr>
          <a:xfrm>
            <a:off x="-204631" y="3704815"/>
            <a:ext cx="4848449" cy="2679065"/>
            <a:chOff x="6300801" y="3704815"/>
            <a:chExt cx="4848449" cy="267906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264449E-9A72-38BA-AA02-A05F6D7EDF9C}"/>
                </a:ext>
              </a:extLst>
            </p:cNvPr>
            <p:cNvSpPr/>
            <p:nvPr/>
          </p:nvSpPr>
          <p:spPr>
            <a:xfrm rot="18900000">
              <a:off x="6300801" y="3704815"/>
              <a:ext cx="2601340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1BF5F2-6A72-1CCC-4DD6-E2A01847A027}"/>
                </a:ext>
              </a:extLst>
            </p:cNvPr>
            <p:cNvSpPr txBox="1"/>
            <p:nvPr/>
          </p:nvSpPr>
          <p:spPr>
            <a:xfrm>
              <a:off x="8068013" y="5737549"/>
              <a:ext cx="30812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glare, grin, strut, talk, beam, frown, scowl, sulk,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D7C9DD1-D74A-6F03-F077-D768B3B13B26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1224099" y="4013979"/>
            <a:ext cx="1879101" cy="172357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411793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B1C28-C4AE-021E-8BA5-8373DCC8C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B40131AC-1BB1-99F4-CD77-41C893F20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5E21C4-A949-1A84-7AFA-8811D8E3EE13}"/>
              </a:ext>
            </a:extLst>
          </p:cNvPr>
          <p:cNvGrpSpPr/>
          <p:nvPr/>
        </p:nvGrpSpPr>
        <p:grpSpPr>
          <a:xfrm>
            <a:off x="1299124" y="3259333"/>
            <a:ext cx="5257015" cy="3124547"/>
            <a:chOff x="7353142" y="3259333"/>
            <a:chExt cx="5257015" cy="312454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521D40AA-9E1F-0C79-AEE6-07636D4FD603}"/>
                </a:ext>
              </a:extLst>
            </p:cNvPr>
            <p:cNvSpPr/>
            <p:nvPr/>
          </p:nvSpPr>
          <p:spPr>
            <a:xfrm rot="18900000">
              <a:off x="7353142" y="3259333"/>
              <a:ext cx="1341324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D4122A-FAE5-6060-3C73-03DF366C1971}"/>
                </a:ext>
              </a:extLst>
            </p:cNvPr>
            <p:cNvSpPr txBox="1"/>
            <p:nvPr/>
          </p:nvSpPr>
          <p:spPr>
            <a:xfrm>
              <a:off x="8626094" y="5737549"/>
              <a:ext cx="3984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hound, pester, educate, interview, badger, brief, bug, challenge,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A014655-9483-499B-3428-252CF4149E6D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2097846" y="3568497"/>
            <a:ext cx="2466262" cy="2169052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388952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DE768-5337-D521-4A23-111115FEE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8A920F67-4ABC-7134-56B2-E31837283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37E932E-82BE-AC68-DB5C-68991572DC35}"/>
              </a:ext>
            </a:extLst>
          </p:cNvPr>
          <p:cNvGrpSpPr/>
          <p:nvPr/>
        </p:nvGrpSpPr>
        <p:grpSpPr>
          <a:xfrm>
            <a:off x="302463" y="3835173"/>
            <a:ext cx="5186310" cy="2548707"/>
            <a:chOff x="5962940" y="3835173"/>
            <a:chExt cx="5186310" cy="254870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4BA53FF-9F71-DE1F-3CB1-26026224372E}"/>
                </a:ext>
              </a:extLst>
            </p:cNvPr>
            <p:cNvSpPr/>
            <p:nvPr/>
          </p:nvSpPr>
          <p:spPr>
            <a:xfrm rot="18900000">
              <a:off x="5962940" y="3835173"/>
              <a:ext cx="2970047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B3A1438-58C9-FB4F-80AF-2B7C056D09DD}"/>
                </a:ext>
              </a:extLst>
            </p:cNvPr>
            <p:cNvSpPr txBox="1"/>
            <p:nvPr/>
          </p:nvSpPr>
          <p:spPr>
            <a:xfrm>
              <a:off x="7165187" y="5737549"/>
              <a:ext cx="3984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bury, come, function, happen, invite, result,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C38E9B2-8C8D-350F-E7CD-70DB8622808B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1915547" y="4144337"/>
            <a:ext cx="1581195" cy="1593212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778531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5462B-55BC-5FFA-1DA8-626B98ED2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1A015520-5006-DBE2-FF68-E5F434B2B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C622316-EACD-4627-B0AE-1B5129A2BD5B}"/>
              </a:ext>
            </a:extLst>
          </p:cNvPr>
          <p:cNvGrpSpPr/>
          <p:nvPr/>
        </p:nvGrpSpPr>
        <p:grpSpPr>
          <a:xfrm>
            <a:off x="2067439" y="3276695"/>
            <a:ext cx="4937624" cy="3107185"/>
            <a:chOff x="7311225" y="3276695"/>
            <a:chExt cx="4937624" cy="310718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DAD8016-37EB-8714-75F8-4186F409623F}"/>
                </a:ext>
              </a:extLst>
            </p:cNvPr>
            <p:cNvSpPr/>
            <p:nvPr/>
          </p:nvSpPr>
          <p:spPr>
            <a:xfrm rot="18900000">
              <a:off x="7311225" y="3276695"/>
              <a:ext cx="1390433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A7F99D6-2DC3-FE03-7F6F-3B9B5B4ADE15}"/>
                </a:ext>
              </a:extLst>
            </p:cNvPr>
            <p:cNvSpPr txBox="1"/>
            <p:nvPr/>
          </p:nvSpPr>
          <p:spPr>
            <a:xfrm>
              <a:off x="8264786" y="5737549"/>
              <a:ext cx="3984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inform, remind, tell, advise, alert, ask, email, notify, warn,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47C5826-F412-0010-843D-4E378A77A927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2890716" y="3585859"/>
            <a:ext cx="2122316" cy="215169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051144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9746B-8AA9-3774-D524-D82CC8E10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33F3460D-99F4-C910-1A6F-311D09109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06637C0-9B1F-039A-3BB0-E749CE3F726A}"/>
              </a:ext>
            </a:extLst>
          </p:cNvPr>
          <p:cNvGrpSpPr/>
          <p:nvPr/>
        </p:nvGrpSpPr>
        <p:grpSpPr>
          <a:xfrm>
            <a:off x="2719251" y="3184098"/>
            <a:ext cx="4945568" cy="3199782"/>
            <a:chOff x="7534775" y="3184098"/>
            <a:chExt cx="4945568" cy="319978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3FD26C5-A3B1-F677-1D52-B78C169825C3}"/>
                </a:ext>
              </a:extLst>
            </p:cNvPr>
            <p:cNvSpPr/>
            <p:nvPr/>
          </p:nvSpPr>
          <p:spPr>
            <a:xfrm rot="18900000">
              <a:off x="7534775" y="3184098"/>
              <a:ext cx="1128528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223401-AA3F-6F5E-3C70-38864901D76A}"/>
                </a:ext>
              </a:extLst>
            </p:cNvPr>
            <p:cNvSpPr txBox="1"/>
            <p:nvPr/>
          </p:nvSpPr>
          <p:spPr>
            <a:xfrm>
              <a:off x="8565722" y="5737549"/>
              <a:ext cx="39146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audit, discipline, approach, chastise, compliment, praise, demean,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CDC75C7-5D15-D4FC-616C-0A61486513E8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3411575" y="3493262"/>
            <a:ext cx="2295934" cy="2244287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885880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62C9E-B55B-4034-13CD-CDA383831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8D32BFD5-B779-249A-44D3-7411FFBEF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857DC74-17E9-B384-20C1-14DEA73BF734}"/>
              </a:ext>
            </a:extLst>
          </p:cNvPr>
          <p:cNvGrpSpPr/>
          <p:nvPr/>
        </p:nvGrpSpPr>
        <p:grpSpPr>
          <a:xfrm>
            <a:off x="2758905" y="3325888"/>
            <a:ext cx="5412822" cy="3057992"/>
            <a:chOff x="7192463" y="3325888"/>
            <a:chExt cx="5412822" cy="30579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A5AF11E-25A9-6784-0013-3D2175AB355D}"/>
                </a:ext>
              </a:extLst>
            </p:cNvPr>
            <p:cNvSpPr/>
            <p:nvPr/>
          </p:nvSpPr>
          <p:spPr>
            <a:xfrm rot="18900000">
              <a:off x="7192463" y="3325888"/>
              <a:ext cx="152957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53B166-DC29-B1DE-5065-D0B2E80FE299}"/>
                </a:ext>
              </a:extLst>
            </p:cNvPr>
            <p:cNvSpPr txBox="1"/>
            <p:nvPr/>
          </p:nvSpPr>
          <p:spPr>
            <a:xfrm>
              <a:off x="8033287" y="5737549"/>
              <a:ext cx="45719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be fazed, be clouded, be gladdened, be affronted, be bored, be blessed, chide,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9D741CE-A9FA-C078-99EF-91ECC683E80E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3651751" y="3635052"/>
            <a:ext cx="2233977" cy="2102497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300393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CD941-8175-8AE7-D031-DCB842AC8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3709AC27-22E8-DE1D-45A7-3E2B3C3E0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99D81F9-3730-08DE-4885-1A18AAFA33A3}"/>
              </a:ext>
            </a:extLst>
          </p:cNvPr>
          <p:cNvGrpSpPr/>
          <p:nvPr/>
        </p:nvGrpSpPr>
        <p:grpSpPr>
          <a:xfrm>
            <a:off x="3396747" y="3239078"/>
            <a:ext cx="5203244" cy="3144802"/>
            <a:chOff x="7402041" y="3239078"/>
            <a:chExt cx="5203244" cy="314480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2FF92AD-0427-D71A-BD82-0E5CE98826A0}"/>
                </a:ext>
              </a:extLst>
            </p:cNvPr>
            <p:cNvSpPr/>
            <p:nvPr/>
          </p:nvSpPr>
          <p:spPr>
            <a:xfrm rot="18900000">
              <a:off x="7402041" y="3239078"/>
              <a:ext cx="1284035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AAD4C3-A29C-8383-680F-D49C93F72F94}"/>
                </a:ext>
              </a:extLst>
            </p:cNvPr>
            <p:cNvSpPr txBox="1"/>
            <p:nvPr/>
          </p:nvSpPr>
          <p:spPr>
            <a:xfrm>
              <a:off x="8033287" y="5737549"/>
              <a:ext cx="45719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defend, imitate, portray, address, conceal, depict, describe, detail,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DBA2087-BA2C-CA5B-312D-4FCFDE2CD628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4166825" y="3548242"/>
            <a:ext cx="2147167" cy="2189307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248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27A40-7014-F55B-4913-7A7E61C26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07E0891-BF64-CD3B-7B1C-9BE7B1818764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AA54604-32F8-93C9-51BF-AC59475521A9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Ideal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120A8A9-849C-55E1-4B3C-DAE358936A05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If we can get a purely contextual approach to work we should prefer it on parsimony grounds (all else equal).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1219E88-BB02-8F3A-FA89-375125EA3FB7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4B6405C-BC7F-82B0-E121-C9A23CC243BA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Reason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40B827-7A8A-A47D-E9D1-4BB84B1919CF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If we can reduce some kind of knowledge to general communicative principles, we should.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193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9F14B-CFCD-D172-6F86-00BA4617D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AD321F07-9F57-0D9B-55F5-4B05BC24D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9CB0858-51FE-B27D-344C-969F68FF12C1}"/>
              </a:ext>
            </a:extLst>
          </p:cNvPr>
          <p:cNvGrpSpPr/>
          <p:nvPr/>
        </p:nvGrpSpPr>
        <p:grpSpPr>
          <a:xfrm>
            <a:off x="2334815" y="3846749"/>
            <a:ext cx="4795190" cy="2537131"/>
            <a:chOff x="5934995" y="3846749"/>
            <a:chExt cx="4795190" cy="253713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61A4907-A159-02B0-44A3-CA263DFA30F9}"/>
                </a:ext>
              </a:extLst>
            </p:cNvPr>
            <p:cNvSpPr/>
            <p:nvPr/>
          </p:nvSpPr>
          <p:spPr>
            <a:xfrm rot="18900000">
              <a:off x="5934995" y="3846749"/>
              <a:ext cx="3002788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7852EC-0D2F-7A15-60C5-F2997238EDD6}"/>
                </a:ext>
              </a:extLst>
            </p:cNvPr>
            <p:cNvSpPr txBox="1"/>
            <p:nvPr/>
          </p:nvSpPr>
          <p:spPr>
            <a:xfrm>
              <a:off x="7824943" y="5737549"/>
              <a:ext cx="29052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buy, delete, alter, attempt, insert, operate, cause,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66FA0E8-F22D-E58F-9F69-51AC899B4650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3964269" y="4155913"/>
            <a:ext cx="1713115" cy="1581636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259408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E4776-CE6C-E71F-3C53-9121E16EE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A67D4829-0382-23C3-85D4-64E829996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CA4BE02-6203-0A18-EE08-4090DB0FF502}"/>
              </a:ext>
            </a:extLst>
          </p:cNvPr>
          <p:cNvGrpSpPr/>
          <p:nvPr/>
        </p:nvGrpSpPr>
        <p:grpSpPr>
          <a:xfrm>
            <a:off x="422870" y="3178309"/>
            <a:ext cx="5042958" cy="3205571"/>
            <a:chOff x="3641096" y="3178309"/>
            <a:chExt cx="5042958" cy="320557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EB016E7-E67D-406E-A3A8-9F7BD7D30FFA}"/>
                </a:ext>
              </a:extLst>
            </p:cNvPr>
            <p:cNvSpPr/>
            <p:nvPr/>
          </p:nvSpPr>
          <p:spPr>
            <a:xfrm rot="18900000">
              <a:off x="7571901" y="3178309"/>
              <a:ext cx="1112153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0A9F20-521E-FB0D-3BC2-46F84CCFA9F7}"/>
                </a:ext>
              </a:extLst>
            </p:cNvPr>
            <p:cNvSpPr txBox="1"/>
            <p:nvPr/>
          </p:nvSpPr>
          <p:spPr>
            <a:xfrm>
              <a:off x="3641096" y="5737549"/>
              <a:ext cx="4114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coerce, enlist, manipulate, allow, assign, bribe, coax, compel, force,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8ECAAA9-B63D-E768-29D3-353CBE879DDF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2480075" y="3752618"/>
            <a:ext cx="2036471" cy="1984931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153462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2C1E2-0C86-AC37-1387-EC6F190C3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1843F817-0589-EDFE-CA8F-6F077CDFC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D9103ED-0408-2C21-FC68-9F1EE1D55642}"/>
              </a:ext>
            </a:extLst>
          </p:cNvPr>
          <p:cNvGrpSpPr/>
          <p:nvPr/>
        </p:nvGrpSpPr>
        <p:grpSpPr>
          <a:xfrm>
            <a:off x="1325693" y="3921982"/>
            <a:ext cx="4830142" cy="2461898"/>
            <a:chOff x="4161953" y="3921982"/>
            <a:chExt cx="4830142" cy="246189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E8FCA60-EC03-C537-06CB-0799E7A7B597}"/>
                </a:ext>
              </a:extLst>
            </p:cNvPr>
            <p:cNvSpPr/>
            <p:nvPr/>
          </p:nvSpPr>
          <p:spPr>
            <a:xfrm rot="18900000">
              <a:off x="5776515" y="3921982"/>
              <a:ext cx="3215580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9B830E-985A-BF3E-F297-E0702D703BA5}"/>
                </a:ext>
              </a:extLst>
            </p:cNvPr>
            <p:cNvSpPr txBox="1"/>
            <p:nvPr/>
          </p:nvSpPr>
          <p:spPr>
            <a:xfrm>
              <a:off x="4161953" y="5737549"/>
              <a:ext cx="32085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articulate, communicate, explain, write,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6113965-41AD-23EB-EC32-6FCFB429A9A5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2929973" y="5239965"/>
            <a:ext cx="481193" cy="497584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303251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86C95-F6E0-00F3-8B4F-1051C4387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F28F519B-5072-35CD-A59E-7A030A313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E13FBDE-F1FA-86AE-3F27-4D49F0094693}"/>
              </a:ext>
            </a:extLst>
          </p:cNvPr>
          <p:cNvGrpSpPr/>
          <p:nvPr/>
        </p:nvGrpSpPr>
        <p:grpSpPr>
          <a:xfrm>
            <a:off x="1719235" y="3970499"/>
            <a:ext cx="4873388" cy="2413381"/>
            <a:chOff x="4138803" y="3970499"/>
            <a:chExt cx="4873388" cy="241338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943E07D-7961-6917-EB48-EFDD56BDD597}"/>
                </a:ext>
              </a:extLst>
            </p:cNvPr>
            <p:cNvSpPr/>
            <p:nvPr/>
          </p:nvSpPr>
          <p:spPr>
            <a:xfrm rot="18900000">
              <a:off x="5659384" y="3970499"/>
              <a:ext cx="3352807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7623F2-6768-A3E5-B8E9-8CA107C25093}"/>
                </a:ext>
              </a:extLst>
            </p:cNvPr>
            <p:cNvSpPr txBox="1"/>
            <p:nvPr/>
          </p:nvSpPr>
          <p:spPr>
            <a:xfrm>
              <a:off x="4138803" y="5737549"/>
              <a:ext cx="32085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affirm, confirm, verify, acknowledge, clarify,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2C1A572-3D60-D601-F60C-C495258F80AF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3323515" y="5336999"/>
            <a:ext cx="407308" cy="40055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543403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2FC31-A2A5-671E-E53D-5A648AD87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BF8F5F59-F7BF-5FFB-2CC1-26B445C5B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520A45B-C90F-F353-831E-E6CA836DC609}"/>
              </a:ext>
            </a:extLst>
          </p:cNvPr>
          <p:cNvGrpSpPr/>
          <p:nvPr/>
        </p:nvGrpSpPr>
        <p:grpSpPr>
          <a:xfrm>
            <a:off x="1494611" y="3704815"/>
            <a:ext cx="5381503" cy="2679065"/>
            <a:chOff x="3520638" y="3704815"/>
            <a:chExt cx="5381503" cy="267906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6C08596-2B66-B8C0-FF78-89C203228B8F}"/>
                </a:ext>
              </a:extLst>
            </p:cNvPr>
            <p:cNvSpPr/>
            <p:nvPr/>
          </p:nvSpPr>
          <p:spPr>
            <a:xfrm rot="18900000">
              <a:off x="6300801" y="3704815"/>
              <a:ext cx="2601340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719C7A-90EB-D950-D60A-7580012B3621}"/>
                </a:ext>
              </a:extLst>
            </p:cNvPr>
            <p:cNvSpPr txBox="1"/>
            <p:nvPr/>
          </p:nvSpPr>
          <p:spPr>
            <a:xfrm>
              <a:off x="3520638" y="5737549"/>
              <a:ext cx="443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be contented, be relieved, be amused, be charmed, be pleased, be comforted,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F561451-293F-DBCC-3533-924E68F9720D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3711611" y="4805632"/>
            <a:ext cx="944120" cy="931917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698320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0B82A-C3A1-3B57-9C8A-40381160F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C0487D98-C730-89B5-5A6A-B6CEFC866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2366DF5-2EC4-4632-278E-FE28D4DA3EF7}"/>
              </a:ext>
            </a:extLst>
          </p:cNvPr>
          <p:cNvGrpSpPr/>
          <p:nvPr/>
        </p:nvGrpSpPr>
        <p:grpSpPr>
          <a:xfrm>
            <a:off x="2280215" y="3241971"/>
            <a:ext cx="4832448" cy="3141909"/>
            <a:chOff x="3877976" y="3241971"/>
            <a:chExt cx="4832448" cy="314190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8A0415E-A8B1-5272-4EF5-97910584B392}"/>
                </a:ext>
              </a:extLst>
            </p:cNvPr>
            <p:cNvSpPr/>
            <p:nvPr/>
          </p:nvSpPr>
          <p:spPr>
            <a:xfrm rot="18900000">
              <a:off x="7418205" y="3241971"/>
              <a:ext cx="1292219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A2C8DA-11A5-7626-0C2E-671A75707542}"/>
                </a:ext>
              </a:extLst>
            </p:cNvPr>
            <p:cNvSpPr txBox="1"/>
            <p:nvPr/>
          </p:nvSpPr>
          <p:spPr>
            <a:xfrm>
              <a:off x="3877976" y="5737549"/>
              <a:ext cx="37178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check, investigate, contemplate, evaluate, examine, explore,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D9AC86C-6A0D-C74C-8E76-59D9B10C8B17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4139140" y="3879943"/>
            <a:ext cx="1870545" cy="1857606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433451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CBA3B-1A7C-8921-A9B8-6DF897F90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A8099F70-70CB-337E-98BF-0D2E1CCD9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3D8552C-C6E5-0DE6-9E6B-694512DE0D40}"/>
              </a:ext>
            </a:extLst>
          </p:cNvPr>
          <p:cNvGrpSpPr/>
          <p:nvPr/>
        </p:nvGrpSpPr>
        <p:grpSpPr>
          <a:xfrm>
            <a:off x="2896306" y="3685229"/>
            <a:ext cx="4795604" cy="2698651"/>
            <a:chOff x="4075273" y="3685229"/>
            <a:chExt cx="4795604" cy="269865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50131A5-2E2F-0230-2DC6-269C0BD19D64}"/>
                </a:ext>
              </a:extLst>
            </p:cNvPr>
            <p:cNvSpPr/>
            <p:nvPr/>
          </p:nvSpPr>
          <p:spPr>
            <a:xfrm rot="18900000">
              <a:off x="6324936" y="3685229"/>
              <a:ext cx="254594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E4C80C-C60B-CBBF-B9D7-1D2920412E55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aim, appear, compete, hunger, try, lust, attempt, start,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CF53446-0C06-B65E-5193-8C8E8298FD36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4568520" y="4766459"/>
            <a:ext cx="950293" cy="97109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373189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61293-9424-C0FE-BD6B-030A85F8B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A858213D-BEA7-C265-020D-1C9636F08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DE0C672-C9F5-27D5-4192-77B5B04920FE}"/>
              </a:ext>
            </a:extLst>
          </p:cNvPr>
          <p:cNvGrpSpPr/>
          <p:nvPr/>
        </p:nvGrpSpPr>
        <p:grpSpPr>
          <a:xfrm>
            <a:off x="3289847" y="3320132"/>
            <a:ext cx="4667526" cy="3063748"/>
            <a:chOff x="4075273" y="3320132"/>
            <a:chExt cx="4667526" cy="306374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8B22394-158E-1900-9EEA-25C3E12F56E5}"/>
                </a:ext>
              </a:extLst>
            </p:cNvPr>
            <p:cNvSpPr/>
            <p:nvPr/>
          </p:nvSpPr>
          <p:spPr>
            <a:xfrm rot="18900000">
              <a:off x="7229508" y="3320132"/>
              <a:ext cx="151329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C2C682-421C-A4D0-40E9-4AF5BDDA6496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expect, authorize, desire, request, allow, approve,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5C53740-3CF1-CE0A-38E1-724ED74003A0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4962061" y="4036265"/>
            <a:ext cx="1703637" cy="1701284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545738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B5E21-FD38-BAC1-B312-A0E93F737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BC465321-4AEA-7420-BF14-271307784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739ED64-B325-6F81-802C-9CB4C0DDCD52}"/>
              </a:ext>
            </a:extLst>
          </p:cNvPr>
          <p:cNvGrpSpPr/>
          <p:nvPr/>
        </p:nvGrpSpPr>
        <p:grpSpPr>
          <a:xfrm>
            <a:off x="3683388" y="3452124"/>
            <a:ext cx="4722199" cy="2931756"/>
            <a:chOff x="4075273" y="3452124"/>
            <a:chExt cx="4722199" cy="2931756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1A800D3-2B53-3693-51A2-227C69A7FA7F}"/>
                </a:ext>
              </a:extLst>
            </p:cNvPr>
            <p:cNvSpPr/>
            <p:nvPr/>
          </p:nvSpPr>
          <p:spPr>
            <a:xfrm rot="18900000">
              <a:off x="6910851" y="3452124"/>
              <a:ext cx="188662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1EA8C8-5FC3-FE80-99B6-E5D3EC81FF37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dream, hope, think, agree, assume,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50C2878-FA6E-522D-1297-CD533780FB61}"/>
              </a:ext>
            </a:extLst>
          </p:cNvPr>
          <p:cNvCxnSpPr>
            <a:stCxn id="6" idx="1"/>
            <a:endCxn id="7" idx="0"/>
          </p:cNvCxnSpPr>
          <p:nvPr/>
        </p:nvCxnSpPr>
        <p:spPr>
          <a:xfrm flipH="1">
            <a:off x="5355602" y="4300249"/>
            <a:ext cx="1439653" cy="143730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678632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A285B-942C-689A-0FF2-49D46BB60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59F19EAB-7747-0A5B-7680-4C2B62E95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39807CA-B334-A297-52F2-1781A2456190}"/>
              </a:ext>
            </a:extLst>
          </p:cNvPr>
          <p:cNvGrpSpPr/>
          <p:nvPr/>
        </p:nvGrpSpPr>
        <p:grpSpPr>
          <a:xfrm>
            <a:off x="4075273" y="3651332"/>
            <a:ext cx="4804714" cy="2732548"/>
            <a:chOff x="4075273" y="3651332"/>
            <a:chExt cx="4804714" cy="273254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569828C7-2E94-AC55-4B79-C2BA37FD83E7}"/>
                </a:ext>
              </a:extLst>
            </p:cNvPr>
            <p:cNvSpPr/>
            <p:nvPr/>
          </p:nvSpPr>
          <p:spPr>
            <a:xfrm rot="18900000">
              <a:off x="6429920" y="3651332"/>
              <a:ext cx="2450067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CB0D68-81F2-C850-3FDD-13D2A85416B3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discover, realize, recognize, know, find out, understand,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ECD296A-9C6D-1755-0D89-04B00BDC8AC0}"/>
              </a:ext>
            </a:extLst>
          </p:cNvPr>
          <p:cNvCxnSpPr>
            <a:stCxn id="6" idx="1"/>
            <a:endCxn id="7" idx="0"/>
          </p:cNvCxnSpPr>
          <p:nvPr/>
        </p:nvCxnSpPr>
        <p:spPr>
          <a:xfrm flipH="1">
            <a:off x="5747487" y="4698665"/>
            <a:ext cx="1041237" cy="1038884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55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06FB5-F606-0A92-3692-013532184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F16A14-663B-EA3E-684E-CA6490BB6C6D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This Talk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5AFE7A-3641-6591-5BC9-99371DB5EE24}"/>
              </a:ext>
            </a:extLst>
          </p:cNvPr>
          <p:cNvSpPr txBox="1"/>
          <p:nvPr/>
        </p:nvSpPr>
        <p:spPr>
          <a:xfrm>
            <a:off x="1447800" y="3028890"/>
            <a:ext cx="9296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>
                <a:latin typeface="Helvetica" pitchFamily="2" charset="0"/>
              </a:rPr>
              <a:t>Expressions carry information about preconditions of use in their semantics.</a:t>
            </a:r>
          </a:p>
          <a:p>
            <a:pPr marL="514350" indent="-514350">
              <a:buAutoNum type="arabicPeriod"/>
            </a:pPr>
            <a:r>
              <a:rPr lang="en-US" sz="2800" dirty="0">
                <a:latin typeface="Helvetica" pitchFamily="2" charset="0"/>
              </a:rPr>
              <a:t>Open class items are (part of) the locus of this information.</a:t>
            </a:r>
          </a:p>
        </p:txBody>
      </p:sp>
    </p:spTree>
    <p:extLst>
      <p:ext uri="{BB962C8B-B14F-4D97-AF65-F5344CB8AC3E}">
        <p14:creationId xmlns:p14="http://schemas.microsoft.com/office/powerpoint/2010/main" val="222325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7CC46-23DA-B282-42C5-7D4045CBE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58EFE758-7ECD-3F20-F826-BFA150446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B2FF5E7-3414-B192-D711-6429B69D48BE}"/>
              </a:ext>
            </a:extLst>
          </p:cNvPr>
          <p:cNvGrpSpPr/>
          <p:nvPr/>
        </p:nvGrpSpPr>
        <p:grpSpPr>
          <a:xfrm>
            <a:off x="4503536" y="3609581"/>
            <a:ext cx="4787421" cy="2774299"/>
            <a:chOff x="4075272" y="3609581"/>
            <a:chExt cx="4787421" cy="277429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5C731C2-2513-10F1-C253-87DCAE74193A}"/>
                </a:ext>
              </a:extLst>
            </p:cNvPr>
            <p:cNvSpPr/>
            <p:nvPr/>
          </p:nvSpPr>
          <p:spPr>
            <a:xfrm rot="18900000">
              <a:off x="6530716" y="3609581"/>
              <a:ext cx="2331977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FFFD89-D4E6-3294-B13B-75D96470CDB2}"/>
                </a:ext>
              </a:extLst>
            </p:cNvPr>
            <p:cNvSpPr txBox="1"/>
            <p:nvPr/>
          </p:nvSpPr>
          <p:spPr>
            <a:xfrm>
              <a:off x="4075272" y="5737549"/>
              <a:ext cx="35640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manage, glean, opt, presuppose, signify, conclude,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CE84B22-6AD3-A38B-FD57-80110BBBA578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6285545" y="4615163"/>
            <a:ext cx="1014945" cy="1122386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06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BB43B-168A-8262-962F-819B8ED12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C898F66E-143B-60A6-E89A-D3FEB15FA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BEB024C-2835-C23E-D08E-3081CC06250B}"/>
              </a:ext>
            </a:extLst>
          </p:cNvPr>
          <p:cNvGrpSpPr/>
          <p:nvPr/>
        </p:nvGrpSpPr>
        <p:grpSpPr>
          <a:xfrm>
            <a:off x="4816055" y="3777414"/>
            <a:ext cx="4961113" cy="2606466"/>
            <a:chOff x="3971100" y="3777414"/>
            <a:chExt cx="4961113" cy="2606466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E8C529E-673B-B7A9-70F7-A94386E25E65}"/>
                </a:ext>
              </a:extLst>
            </p:cNvPr>
            <p:cNvSpPr/>
            <p:nvPr/>
          </p:nvSpPr>
          <p:spPr>
            <a:xfrm rot="18900000">
              <a:off x="6125531" y="3777414"/>
              <a:ext cx="2806682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3A6D24-EEB0-C6F5-1A77-B8D727143AC2}"/>
                </a:ext>
              </a:extLst>
            </p:cNvPr>
            <p:cNvSpPr txBox="1"/>
            <p:nvPr/>
          </p:nvSpPr>
          <p:spPr>
            <a:xfrm>
              <a:off x="3971100" y="5737549"/>
              <a:ext cx="35640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apologize, complain, cry, gloat, growl, sob, weep,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6621A2C-1E8B-1840-B652-47F807FA75EC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6598064" y="4950830"/>
            <a:ext cx="783451" cy="786719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46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5ACC7-877E-759A-9952-8168BD1FB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32A75A62-0BD4-2E3C-A3C3-99369B412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B14DB78-9910-BCC2-5796-8A347C519C34}"/>
              </a:ext>
            </a:extLst>
          </p:cNvPr>
          <p:cNvGrpSpPr/>
          <p:nvPr/>
        </p:nvGrpSpPr>
        <p:grpSpPr>
          <a:xfrm>
            <a:off x="2801075" y="3147317"/>
            <a:ext cx="8472668" cy="3236563"/>
            <a:chOff x="1539431" y="3147317"/>
            <a:chExt cx="8472668" cy="3236563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D6644835-0190-9938-DB8F-B2F5C79E6181}"/>
                </a:ext>
              </a:extLst>
            </p:cNvPr>
            <p:cNvSpPr/>
            <p:nvPr/>
          </p:nvSpPr>
          <p:spPr>
            <a:xfrm rot="18900000">
              <a:off x="7646719" y="3147317"/>
              <a:ext cx="1024499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AAD10A-4C15-9C96-3F94-38730BE5E17D}"/>
                </a:ext>
              </a:extLst>
            </p:cNvPr>
            <p:cNvSpPr txBox="1"/>
            <p:nvPr/>
          </p:nvSpPr>
          <p:spPr>
            <a:xfrm>
              <a:off x="1539431" y="5737549"/>
              <a:ext cx="84726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(be) depress(ed), (be) disappoint(ed), (be) shock(ed), (be) disgust(ed), (be) displease(ed), (be) embarrass(ed), (be) frustrate(ed), (be) surprise(ed),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E804DB3-53D3-AEA5-EA78-CC60B25FA84B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7037409" y="3690636"/>
            <a:ext cx="2020988" cy="2046913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03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C3FD5-5B1E-CDF3-5766-7E4F678F1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987189E7-2A9A-6153-667C-9F536ECBB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AEF9573-7F03-46A6-2DC3-6699BE290196}"/>
              </a:ext>
            </a:extLst>
          </p:cNvPr>
          <p:cNvGrpSpPr/>
          <p:nvPr/>
        </p:nvGrpSpPr>
        <p:grpSpPr>
          <a:xfrm>
            <a:off x="5522109" y="3259447"/>
            <a:ext cx="4862311" cy="3124433"/>
            <a:chOff x="3855352" y="3259447"/>
            <a:chExt cx="4862311" cy="3124433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503D9F8-BD6C-129E-F007-04C9785E6C51}"/>
                </a:ext>
              </a:extLst>
            </p:cNvPr>
            <p:cNvSpPr/>
            <p:nvPr/>
          </p:nvSpPr>
          <p:spPr>
            <a:xfrm rot="18900000">
              <a:off x="7376012" y="3259447"/>
              <a:ext cx="134165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E6F86C-9F9E-558A-313F-7499DA405EA1}"/>
                </a:ext>
              </a:extLst>
            </p:cNvPr>
            <p:cNvSpPr txBox="1"/>
            <p:nvPr/>
          </p:nvSpPr>
          <p:spPr>
            <a:xfrm>
              <a:off x="3855352" y="5737549"/>
              <a:ext cx="3980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confuse, distress, freak out, panic, perplex, puzzle, stump, baffle,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C2955CA-D628-B520-9327-7CF27AFFC449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7512462" y="3914896"/>
            <a:ext cx="1726787" cy="1822653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458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C7300-A8BE-BA4A-91E5-095209C02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AB7B9524-BA17-82CB-C4F3-75DDE2388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BB94AC8-B304-B261-87BF-6C5DC292D47F}"/>
              </a:ext>
            </a:extLst>
          </p:cNvPr>
          <p:cNvGrpSpPr/>
          <p:nvPr/>
        </p:nvGrpSpPr>
        <p:grpSpPr>
          <a:xfrm>
            <a:off x="5834626" y="3366513"/>
            <a:ext cx="4964533" cy="3017367"/>
            <a:chOff x="3797478" y="3366513"/>
            <a:chExt cx="4964533" cy="301736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8232778-E527-C7B5-A6C7-069D7BA26D10}"/>
                </a:ext>
              </a:extLst>
            </p:cNvPr>
            <p:cNvSpPr/>
            <p:nvPr/>
          </p:nvSpPr>
          <p:spPr>
            <a:xfrm rot="18900000">
              <a:off x="7117532" y="3366513"/>
              <a:ext cx="1644479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CF53F1-265E-7954-192C-7C4FFB6F2491}"/>
                </a:ext>
              </a:extLst>
            </p:cNvPr>
            <p:cNvSpPr txBox="1"/>
            <p:nvPr/>
          </p:nvSpPr>
          <p:spPr>
            <a:xfrm>
              <a:off x="3797478" y="5737549"/>
              <a:ext cx="3980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fret, lie, agonize, bitch, brood, object, quarrel, quibble, whine,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7D550B3-D2B1-8541-783C-A266715BA6F2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7824979" y="4129028"/>
            <a:ext cx="1570529" cy="1608521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32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857AB-F3F3-D1B1-5627-814D26235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2016C35C-E687-A7F7-AC6D-771D59E6A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D746339-3C40-213A-03EF-757A09A96F11}"/>
              </a:ext>
            </a:extLst>
          </p:cNvPr>
          <p:cNvGrpSpPr/>
          <p:nvPr/>
        </p:nvGrpSpPr>
        <p:grpSpPr>
          <a:xfrm>
            <a:off x="6262890" y="3464897"/>
            <a:ext cx="5005286" cy="2918983"/>
            <a:chOff x="3797478" y="3464897"/>
            <a:chExt cx="5005286" cy="2918983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E761AE2-3054-3859-380B-78E307A3012D}"/>
                </a:ext>
              </a:extLst>
            </p:cNvPr>
            <p:cNvSpPr/>
            <p:nvPr/>
          </p:nvSpPr>
          <p:spPr>
            <a:xfrm rot="18900000">
              <a:off x="6880011" y="3464897"/>
              <a:ext cx="1922753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545EB2-B16D-E0B2-F1A4-CAE6BB1DDF8C}"/>
                </a:ext>
              </a:extLst>
            </p:cNvPr>
            <p:cNvSpPr txBox="1"/>
            <p:nvPr/>
          </p:nvSpPr>
          <p:spPr>
            <a:xfrm>
              <a:off x="3797478" y="5737549"/>
              <a:ext cx="3980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decline, fail, hate, neglect, refuse, regret, detest, dislike,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156F5B6-E1E1-94D7-0ACD-794659378AF0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8253243" y="4325797"/>
            <a:ext cx="1373761" cy="1411752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38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548C4-4276-1DE0-5702-B9363F86B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74467FCE-C389-E7EF-4B6C-A46B0D47E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59975ED-4810-B562-75F7-0D68D7FE36B3}"/>
              </a:ext>
            </a:extLst>
          </p:cNvPr>
          <p:cNvGrpSpPr/>
          <p:nvPr/>
        </p:nvGrpSpPr>
        <p:grpSpPr>
          <a:xfrm>
            <a:off x="6668006" y="3244979"/>
            <a:ext cx="4914192" cy="3138901"/>
            <a:chOff x="3797478" y="3244979"/>
            <a:chExt cx="4914192" cy="313890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7E0B757-1DC4-FE1F-8A32-11B84BCB11E1}"/>
                </a:ext>
              </a:extLst>
            </p:cNvPr>
            <p:cNvSpPr/>
            <p:nvPr/>
          </p:nvSpPr>
          <p:spPr>
            <a:xfrm rot="18900000">
              <a:off x="7410939" y="3244979"/>
              <a:ext cx="130073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0DF025-C20E-8D6C-D56E-5C402EF0CBD7}"/>
                </a:ext>
              </a:extLst>
            </p:cNvPr>
            <p:cNvSpPr txBox="1"/>
            <p:nvPr/>
          </p:nvSpPr>
          <p:spPr>
            <a:xfrm>
              <a:off x="3797478" y="5737549"/>
              <a:ext cx="3980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denounce, disallow, face, prohibit, repress, abhor, admonish,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B7EDF48-CF33-1D75-3EED-CD4507222737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8658359" y="3885961"/>
            <a:ext cx="1813596" cy="1851588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84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32DC4-CED6-BE8D-CC2F-9DCCCAC35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2023D06F-0090-70F5-1E6E-73A50E2AC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0B849BA-4AFE-433D-F92A-72C3CE305A0F}"/>
              </a:ext>
            </a:extLst>
          </p:cNvPr>
          <p:cNvGrpSpPr/>
          <p:nvPr/>
        </p:nvGrpSpPr>
        <p:grpSpPr>
          <a:xfrm>
            <a:off x="7735637" y="3308558"/>
            <a:ext cx="4302971" cy="3075322"/>
            <a:chOff x="4435033" y="3308558"/>
            <a:chExt cx="4302971" cy="307532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278B7EB-7762-48B4-07DA-315A342C76BF}"/>
                </a:ext>
              </a:extLst>
            </p:cNvPr>
            <p:cNvSpPr/>
            <p:nvPr/>
          </p:nvSpPr>
          <p:spPr>
            <a:xfrm rot="18900000">
              <a:off x="7257451" y="3308558"/>
              <a:ext cx="1480553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F00BB1-946C-D4BE-D7DD-DE2F7183E74A}"/>
                </a:ext>
              </a:extLst>
            </p:cNvPr>
            <p:cNvSpPr txBox="1"/>
            <p:nvPr/>
          </p:nvSpPr>
          <p:spPr>
            <a:xfrm>
              <a:off x="4435033" y="5737549"/>
              <a:ext cx="2844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doubt, question, dispute, fear, neglect, worry,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683186D-DE47-C3DE-733F-FF2050ADC9D2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9157922" y="4013117"/>
            <a:ext cx="1616955" cy="1724432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391510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614419-CC83-A3CB-3DAA-A92E40CD0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AB769-431A-EDC0-3F20-509B71D7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J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9881084B-0026-D865-994D-648C5A925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AA0B98C-C25E-F6DE-429A-3BC1955C902A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Class-frame relationship</a:t>
            </a:r>
          </a:p>
        </p:txBody>
      </p:sp>
    </p:spTree>
    <p:extLst>
      <p:ext uri="{BB962C8B-B14F-4D97-AF65-F5344CB8AC3E}">
        <p14:creationId xmlns:p14="http://schemas.microsoft.com/office/powerpoint/2010/main" val="1964632691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graph&#10;&#10;Description automatically generated">
            <a:extLst>
              <a:ext uri="{FF2B5EF4-FFF2-40B4-BE49-F238E27FC236}">
                <a16:creationId xmlns:a16="http://schemas.microsoft.com/office/drawing/2014/main" id="{98FB35F7-FE19-34B3-9214-A805728CC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0A2643-E92D-283F-3C74-5819E71CB6B3}"/>
              </a:ext>
            </a:extLst>
          </p:cNvPr>
          <p:cNvSpPr txBox="1"/>
          <p:nvPr/>
        </p:nvSpPr>
        <p:spPr>
          <a:xfrm rot="16200000">
            <a:off x="-509285" y="2632323"/>
            <a:ext cx="5324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" pitchFamily="2" charset="0"/>
              </a:rPr>
              <a:t>Simple past matrix</a:t>
            </a:r>
          </a:p>
        </p:txBody>
      </p:sp>
    </p:spTree>
    <p:extLst>
      <p:ext uri="{BB962C8B-B14F-4D97-AF65-F5344CB8AC3E}">
        <p14:creationId xmlns:p14="http://schemas.microsoft.com/office/powerpoint/2010/main" val="3815084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BC676-471E-CCF0-49BA-544C7ACC8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817540D-7993-B2CD-650A-B6CBC0CB0F26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4ECFC73-DCEE-ED81-D137-098ECA77D4F4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Case Study </a:t>
              </a:r>
              <a:r>
                <a:rPr lang="en-US" sz="1100" b="1" dirty="0">
                  <a:latin typeface="Helvetica" pitchFamily="2" charset="0"/>
                </a:rPr>
                <a:t>White &amp; Rawlins 2018, </a:t>
              </a:r>
              <a:r>
                <a:rPr lang="en-US" sz="1100" b="1" dirty="0" err="1">
                  <a:latin typeface="Helvetica" pitchFamily="2" charset="0"/>
                </a:rPr>
                <a:t>Tonhauser</a:t>
              </a:r>
              <a:r>
                <a:rPr lang="en-US" sz="1100" b="1" dirty="0">
                  <a:latin typeface="Helvetica" pitchFamily="2" charset="0"/>
                </a:rPr>
                <a:t> et al. 2018, Degen &amp; </a:t>
              </a:r>
              <a:r>
                <a:rPr lang="en-US" sz="1100" b="1" dirty="0" err="1">
                  <a:latin typeface="Helvetica" pitchFamily="2" charset="0"/>
                </a:rPr>
                <a:t>Tonhauser</a:t>
              </a:r>
              <a:r>
                <a:rPr lang="en-US" sz="1100" b="1" dirty="0">
                  <a:latin typeface="Helvetica" pitchFamily="2" charset="0"/>
                </a:rPr>
                <a:t> 2021, 2022, </a:t>
              </a:r>
              <a:r>
                <a:rPr lang="en-US" sz="1100" b="1" dirty="0" err="1">
                  <a:latin typeface="Helvetica" pitchFamily="2" charset="0"/>
                </a:rPr>
                <a:t>i.a.</a:t>
              </a:r>
              <a:r>
                <a:rPr lang="en-US" sz="1100" b="1" dirty="0">
                  <a:latin typeface="Helvetica" pitchFamily="2" charset="0"/>
                </a:rPr>
                <a:t> 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6E73262-F38F-4252-0AEF-BD839D84715C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Uncertainty about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987899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0E267-AA94-5A66-491A-097018D78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C70F97-2425-BE79-C562-6B0F8B9CD0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C01EC8-B610-124D-0F09-08CEB5207234}"/>
              </a:ext>
            </a:extLst>
          </p:cNvPr>
          <p:cNvSpPr txBox="1"/>
          <p:nvPr/>
        </p:nvSpPr>
        <p:spPr>
          <a:xfrm rot="16200000">
            <a:off x="-509285" y="2632323"/>
            <a:ext cx="5324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" pitchFamily="2" charset="0"/>
              </a:rPr>
              <a:t>Simple present matrix</a:t>
            </a:r>
          </a:p>
        </p:txBody>
      </p:sp>
    </p:spTree>
    <p:extLst>
      <p:ext uri="{BB962C8B-B14F-4D97-AF65-F5344CB8AC3E}">
        <p14:creationId xmlns:p14="http://schemas.microsoft.com/office/powerpoint/2010/main" val="258360818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2BAE0-CDC0-AC2A-BDAE-6FF23AD22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C6E992-5F51-5342-B745-B732AC3B6E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B8295E-F5D2-6834-85BD-050E21494D15}"/>
              </a:ext>
            </a:extLst>
          </p:cNvPr>
          <p:cNvSpPr txBox="1"/>
          <p:nvPr/>
        </p:nvSpPr>
        <p:spPr>
          <a:xfrm rot="16200000">
            <a:off x="-702150" y="2672835"/>
            <a:ext cx="5798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" pitchFamily="2" charset="0"/>
              </a:rPr>
              <a:t>Past progressive matrix</a:t>
            </a:r>
          </a:p>
        </p:txBody>
      </p:sp>
    </p:spTree>
    <p:extLst>
      <p:ext uri="{BB962C8B-B14F-4D97-AF65-F5344CB8AC3E}">
        <p14:creationId xmlns:p14="http://schemas.microsoft.com/office/powerpoint/2010/main" val="4139319939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01ED1A-F8BE-488A-DC66-FF2EB2B4A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B85A3-1210-8BE0-0D96-ED5C56A7E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K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0DEB7739-C72E-8583-2713-41B0C54C0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6E37A97-3C3D-1A95-1898-9C4CC6B1BBD3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Class-constituent relationship</a:t>
            </a:r>
          </a:p>
        </p:txBody>
      </p:sp>
    </p:spTree>
    <p:extLst>
      <p:ext uri="{BB962C8B-B14F-4D97-AF65-F5344CB8AC3E}">
        <p14:creationId xmlns:p14="http://schemas.microsoft.com/office/powerpoint/2010/main" val="1103473577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79838-BBAC-BC95-FE7D-FD5C89AA0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graph&#10;&#10;Description automatically generated">
            <a:extLst>
              <a:ext uri="{FF2B5EF4-FFF2-40B4-BE49-F238E27FC236}">
                <a16:creationId xmlns:a16="http://schemas.microsoft.com/office/drawing/2014/main" id="{E6B1365B-25AE-360D-FA33-EA7413CEA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04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44497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2D008C-0162-2B75-FE18-87FD444ED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B834D-3D21-18E7-C537-EFE253511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L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122D0AF9-1C18-32BB-4B15-549359D15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B516B6F-4B5A-268C-868E-5A406C75BDAE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Class-inference relationships</a:t>
            </a:r>
          </a:p>
        </p:txBody>
      </p:sp>
    </p:spTree>
    <p:extLst>
      <p:ext uri="{BB962C8B-B14F-4D97-AF65-F5344CB8AC3E}">
        <p14:creationId xmlns:p14="http://schemas.microsoft.com/office/powerpoint/2010/main" val="2471463117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17B9B2-B1DD-E23A-8E2E-00E0040BA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9" y="1328551"/>
            <a:ext cx="12077581" cy="420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42881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A314AE-0743-48AA-8F82-F9530AA8C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21" y="826227"/>
            <a:ext cx="11972757" cy="520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60458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05E4E-9F66-1359-11AD-B33F86670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F04428-ED70-8694-CBB1-1375A35DE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0"/>
            <a:ext cx="7772400" cy="675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89161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F0F7E2-BC4A-F29B-8724-8C35F5367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0"/>
            <a:ext cx="7772400" cy="675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17150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1CBDFB-E051-7A20-5BEC-DA80C2986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47" y="159152"/>
            <a:ext cx="11141706" cy="653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78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549FE-56E0-D663-856A-B5B7C8913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9D015A8-7699-E1EC-8842-6A702E738D2D}"/>
              </a:ext>
            </a:extLst>
          </p:cNvPr>
          <p:cNvSpPr txBox="1"/>
          <p:nvPr/>
        </p:nvSpPr>
        <p:spPr>
          <a:xfrm>
            <a:off x="2402961" y="2838293"/>
            <a:ext cx="7386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Does Stacy love that Leo lost the race?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79FE14-3D43-7528-0620-650D936C34A1}"/>
              </a:ext>
            </a:extLst>
          </p:cNvPr>
          <p:cNvGrpSpPr/>
          <p:nvPr/>
        </p:nvGrpSpPr>
        <p:grpSpPr>
          <a:xfrm>
            <a:off x="2780096" y="3423068"/>
            <a:ext cx="6631805" cy="1961631"/>
            <a:chOff x="2780096" y="2848302"/>
            <a:chExt cx="6631805" cy="19616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861FF09-730D-54C0-81A2-92BAD5ECB02C}"/>
                </a:ext>
              </a:extLst>
            </p:cNvPr>
            <p:cNvSpPr txBox="1"/>
            <p:nvPr/>
          </p:nvSpPr>
          <p:spPr>
            <a:xfrm>
              <a:off x="2780096" y="4225158"/>
              <a:ext cx="66318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lost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4FCD24F-563C-844C-7FD5-84AAEDC97722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E17177E-2C64-016F-76F6-6750F9B7F5D1}"/>
              </a:ext>
            </a:extLst>
          </p:cNvPr>
          <p:cNvGrpSpPr/>
          <p:nvPr/>
        </p:nvGrpSpPr>
        <p:grpSpPr>
          <a:xfrm>
            <a:off x="6250098" y="1794324"/>
            <a:ext cx="3294684" cy="1629034"/>
            <a:chOff x="6250098" y="1794324"/>
            <a:chExt cx="3294684" cy="162903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CF360CA-7163-3A7D-79C7-5E980391B218}"/>
                </a:ext>
              </a:extLst>
            </p:cNvPr>
            <p:cNvSpPr txBox="1"/>
            <p:nvPr/>
          </p:nvSpPr>
          <p:spPr>
            <a:xfrm>
              <a:off x="6250098" y="2838583"/>
              <a:ext cx="32946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C00000"/>
                  </a:solidFill>
                  <a:latin typeface="Helvetica" pitchFamily="2" charset="0"/>
                </a:rPr>
                <a:t>Leo lost the race</a:t>
              </a:r>
            </a:p>
          </p:txBody>
        </p:sp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A6572F32-FE69-5675-CAB0-3E8CDF100C31}"/>
                </a:ext>
              </a:extLst>
            </p:cNvPr>
            <p:cNvSpPr/>
            <p:nvPr/>
          </p:nvSpPr>
          <p:spPr>
            <a:xfrm rot="16200000" flipV="1">
              <a:off x="7761879" y="1164831"/>
              <a:ext cx="260285" cy="3086058"/>
            </a:xfrm>
            <a:prstGeom prst="rightBrac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E2B6F4-5A3F-2D00-CEFC-9B29171D473A}"/>
                </a:ext>
              </a:extLst>
            </p:cNvPr>
            <p:cNvSpPr txBox="1"/>
            <p:nvPr/>
          </p:nvSpPr>
          <p:spPr>
            <a:xfrm>
              <a:off x="6860962" y="1794324"/>
              <a:ext cx="20621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Embedded clause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C201667-985F-AD0F-B62D-3370062D88E6}"/>
              </a:ext>
            </a:extLst>
          </p:cNvPr>
          <p:cNvGrpSpPr/>
          <p:nvPr/>
        </p:nvGrpSpPr>
        <p:grpSpPr>
          <a:xfrm>
            <a:off x="3926555" y="1794324"/>
            <a:ext cx="2367091" cy="1043678"/>
            <a:chOff x="5472294" y="1842840"/>
            <a:chExt cx="2367091" cy="1043678"/>
          </a:xfrm>
        </p:grpSpPr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D505EE3A-457C-882A-2DEC-BF97D7F9DBFF}"/>
                </a:ext>
              </a:extLst>
            </p:cNvPr>
            <p:cNvSpPr/>
            <p:nvPr/>
          </p:nvSpPr>
          <p:spPr>
            <a:xfrm rot="16200000" flipV="1">
              <a:off x="6501440" y="2390545"/>
              <a:ext cx="308801" cy="683146"/>
            </a:xfrm>
            <a:prstGeom prst="rightBrac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157603-500D-CC5E-C874-4BEB34F00C16}"/>
                </a:ext>
              </a:extLst>
            </p:cNvPr>
            <p:cNvSpPr txBox="1"/>
            <p:nvPr/>
          </p:nvSpPr>
          <p:spPr>
            <a:xfrm>
              <a:off x="5472294" y="1842840"/>
              <a:ext cx="23670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Clause-embedding predicate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692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ED7C6D-4F23-7EC3-5CBA-4927CA99F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28630-F0AA-6F25-85C9-A9348F464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M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8E1FEF7F-4F8C-6E58-DFE5-280442C85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A799B79-5BB1-FD3E-3156-2BAA9BCC7C5A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Class-primitive relationships</a:t>
            </a:r>
          </a:p>
        </p:txBody>
      </p:sp>
    </p:spTree>
    <p:extLst>
      <p:ext uri="{BB962C8B-B14F-4D97-AF65-F5344CB8AC3E}">
        <p14:creationId xmlns:p14="http://schemas.microsoft.com/office/powerpoint/2010/main" val="4276031146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152F5-7718-278D-CBA9-FC002BC75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113B4C7-527A-ED3C-DC6F-08A791044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800100"/>
            <a:ext cx="11684000" cy="5257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1A52C3-B026-DAE4-A267-BDAC7FD80EC7}"/>
              </a:ext>
            </a:extLst>
          </p:cNvPr>
          <p:cNvSpPr/>
          <p:nvPr/>
        </p:nvSpPr>
        <p:spPr>
          <a:xfrm>
            <a:off x="4224759" y="1530027"/>
            <a:ext cx="7713241" cy="243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50043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DD43B9-9F9F-6871-5762-BACE429A9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36063-40C2-A1DB-F3E1-73DF40407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N 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AD1EFDE9-42C0-4484-11A7-43BF09FD6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3E149B8-1454-E876-D334-8CA3387D3E37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7976484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Primitive-constituent relationships</a:t>
            </a:r>
          </a:p>
        </p:txBody>
      </p:sp>
    </p:spTree>
    <p:extLst>
      <p:ext uri="{BB962C8B-B14F-4D97-AF65-F5344CB8AC3E}">
        <p14:creationId xmlns:p14="http://schemas.microsoft.com/office/powerpoint/2010/main" val="658606546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60A62-4A02-018A-3CB1-F62631302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CCF31C-D8BA-5CBD-9206-C1B88EA4F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25" y="1187370"/>
            <a:ext cx="11673550" cy="466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98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0C51E-A90F-19C4-61C3-304E3FD15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3DC9962-07D7-253E-4385-C8850263C9B3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EA46103-424C-2A48-605C-47B59DE448E7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Case Study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04CFA28-56E2-D3AA-E67A-BEE5E260386B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Uncertainty about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EA0CDF3-151E-8D79-D562-725ABEFDD14A}"/>
              </a:ext>
            </a:extLst>
          </p:cNvPr>
          <p:cNvGrpSpPr/>
          <p:nvPr/>
        </p:nvGrpSpPr>
        <p:grpSpPr>
          <a:xfrm>
            <a:off x="1447800" y="3721387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E548C3-9DC6-16EA-4842-D6709B880FAC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Reason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C51FD7-EFAE-C7AD-B3FC-1663420EB61B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Class of predicates that could give rise to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inferences–clause-embedding predicates–is large, so we can measure high-level trends across many predicates.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0478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CDF99-6AC5-CF28-C251-0E6342FEB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F53BF74-DB94-4C2F-E80B-B757F20014A4}"/>
              </a:ext>
            </a:extLst>
          </p:cNvPr>
          <p:cNvSpPr/>
          <p:nvPr/>
        </p:nvSpPr>
        <p:spPr>
          <a:xfrm>
            <a:off x="7859210" y="5032592"/>
            <a:ext cx="1752911" cy="835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A9F50F-5F56-7D45-C637-E742F84972E0}"/>
              </a:ext>
            </a:extLst>
          </p:cNvPr>
          <p:cNvSpPr txBox="1"/>
          <p:nvPr/>
        </p:nvSpPr>
        <p:spPr>
          <a:xfrm>
            <a:off x="7359805" y="6488057"/>
            <a:ext cx="466733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Helvetica" pitchFamily="2" charset="0"/>
              </a:rPr>
              <a:t>White &amp; Rawlins 2018, White et al. 2018, Degen and </a:t>
            </a:r>
            <a:r>
              <a:rPr lang="en-US" sz="1100" dirty="0" err="1">
                <a:latin typeface="Helvetica" pitchFamily="2" charset="0"/>
              </a:rPr>
              <a:t>Tonhauser</a:t>
            </a:r>
            <a:r>
              <a:rPr lang="en-US" sz="1100" dirty="0">
                <a:latin typeface="Helvetica" pitchFamily="2" charset="0"/>
              </a:rPr>
              <a:t> 2022</a:t>
            </a:r>
            <a:endParaRPr lang="en-US" sz="1100" dirty="0"/>
          </a:p>
        </p:txBody>
      </p:sp>
      <p:pic>
        <p:nvPicPr>
          <p:cNvPr id="7" name="Picture 6" descr="A graph showing the results of a graph&#10;&#10;Description automatically generated with medium confidence">
            <a:extLst>
              <a:ext uri="{FF2B5EF4-FFF2-40B4-BE49-F238E27FC236}">
                <a16:creationId xmlns:a16="http://schemas.microsoft.com/office/drawing/2014/main" id="{24515F91-2F2D-E256-5F26-A3E0DD7A1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46" y="918141"/>
            <a:ext cx="11199108" cy="49500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CF9D2E-45A0-CBBD-7225-545C435055FB}"/>
              </a:ext>
            </a:extLst>
          </p:cNvPr>
          <p:cNvSpPr/>
          <p:nvPr/>
        </p:nvSpPr>
        <p:spPr>
          <a:xfrm>
            <a:off x="1237786" y="1182029"/>
            <a:ext cx="10091853" cy="36799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553C6E-AB16-655F-15FC-946091A3CFB9}"/>
              </a:ext>
            </a:extLst>
          </p:cNvPr>
          <p:cNvSpPr/>
          <p:nvPr/>
        </p:nvSpPr>
        <p:spPr>
          <a:xfrm>
            <a:off x="1390186" y="5323503"/>
            <a:ext cx="10091853" cy="464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9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E28AE-D649-00D3-B667-76F2A913B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DF0F2D4-635E-B69D-BE96-B1C59D160F14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8613E48-9C86-74A6-269B-B60EB4F73618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One Kind of Knowledge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262CBF6-7AD5-A391-27EB-F78192116C08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How the expression can move a conversation forward when used in a particular way.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445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372E2-451F-F758-9303-66A9EF7F6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535D8D1-FA8B-C528-3262-1ED793563E4A}"/>
              </a:ext>
            </a:extLst>
          </p:cNvPr>
          <p:cNvGrpSpPr/>
          <p:nvPr/>
        </p:nvGrpSpPr>
        <p:grpSpPr>
          <a:xfrm>
            <a:off x="1447800" y="981635"/>
            <a:ext cx="3568337" cy="1969770"/>
            <a:chOff x="1447800" y="973017"/>
            <a:chExt cx="9296400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248D0F2-264F-5D32-BC13-FA4B5B86FBAE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Part 1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9BA8EE7-251A-1C7A-1F93-EB0AB2BF8AD3}"/>
                </a:ext>
              </a:extLst>
            </p:cNvPr>
            <p:cNvSpPr txBox="1"/>
            <p:nvPr/>
          </p:nvSpPr>
          <p:spPr>
            <a:xfrm>
              <a:off x="1447800" y="1557792"/>
              <a:ext cx="929639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From where does evidence for uncertainty come?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94E3F30-B0F7-7287-016A-CE4EB56C02F9}"/>
              </a:ext>
            </a:extLst>
          </p:cNvPr>
          <p:cNvGrpSpPr/>
          <p:nvPr/>
        </p:nvGrpSpPr>
        <p:grpSpPr>
          <a:xfrm>
            <a:off x="5016135" y="976984"/>
            <a:ext cx="5837793" cy="1969770"/>
            <a:chOff x="5016135" y="976984"/>
            <a:chExt cx="5837793" cy="196977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3073917-F1D7-A83B-C822-EEB182EE9BAC}"/>
                </a:ext>
              </a:extLst>
            </p:cNvPr>
            <p:cNvGrpSpPr/>
            <p:nvPr/>
          </p:nvGrpSpPr>
          <p:grpSpPr>
            <a:xfrm>
              <a:off x="6095999" y="976984"/>
              <a:ext cx="4757929" cy="1969770"/>
              <a:chOff x="1447800" y="2727343"/>
              <a:chExt cx="9515860" cy="196977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D577A7-5B8A-44E8-CE3C-DA1408E50F58}"/>
                  </a:ext>
                </a:extLst>
              </p:cNvPr>
              <p:cNvSpPr txBox="1"/>
              <p:nvPr/>
            </p:nvSpPr>
            <p:spPr>
              <a:xfrm>
                <a:off x="1447800" y="2727343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</a:rPr>
                  <a:t>Part 2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1B24D4-2194-B57A-E62F-81CAEEB3ABD6}"/>
                  </a:ext>
                </a:extLst>
              </p:cNvPr>
              <p:cNvSpPr txBox="1"/>
              <p:nvPr/>
            </p:nvSpPr>
            <p:spPr>
              <a:xfrm>
                <a:off x="1447800" y="3312118"/>
                <a:ext cx="951586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</a:rPr>
                  <a:t>Is uncertainty about </a:t>
                </a:r>
                <a:r>
                  <a:rPr lang="en-US" sz="2800" dirty="0" err="1">
                    <a:latin typeface="Helvetica" pitchFamily="2" charset="0"/>
                  </a:rPr>
                  <a:t>factive</a:t>
                </a:r>
                <a:r>
                  <a:rPr lang="en-US" sz="2800" dirty="0">
                    <a:latin typeface="Helvetica" pitchFamily="2" charset="0"/>
                  </a:rPr>
                  <a:t> inferences resolved or unresolved?</a:t>
                </a: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15E6711-5206-7643-D264-F01BD1980C51}"/>
                </a:ext>
              </a:extLst>
            </p:cNvPr>
            <p:cNvCxnSpPr>
              <a:cxnSpLocks/>
            </p:cNvCxnSpPr>
            <p:nvPr/>
          </p:nvCxnSpPr>
          <p:spPr>
            <a:xfrm>
              <a:off x="5016135" y="1878893"/>
              <a:ext cx="94488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774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0D620-28A2-40B2-AD4B-6C0E3FA66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FB0976F-C9F8-EE84-FCDB-382A837EB7B5}"/>
              </a:ext>
            </a:extLst>
          </p:cNvPr>
          <p:cNvGraphicFramePr>
            <a:graphicFrameLocks noGrp="1"/>
          </p:cNvGraphicFramePr>
          <p:nvPr/>
        </p:nvGraphicFramePr>
        <p:xfrm>
          <a:off x="3599726" y="2314936"/>
          <a:ext cx="7405226" cy="337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613">
                  <a:extLst>
                    <a:ext uri="{9D8B030D-6E8A-4147-A177-3AD203B41FA5}">
                      <a16:colId xmlns:a16="http://schemas.microsoft.com/office/drawing/2014/main" val="1336359928"/>
                    </a:ext>
                  </a:extLst>
                </a:gridCol>
                <a:gridCol w="3702613">
                  <a:extLst>
                    <a:ext uri="{9D8B030D-6E8A-4147-A177-3AD203B41FA5}">
                      <a16:colId xmlns:a16="http://schemas.microsoft.com/office/drawing/2014/main" val="4210530500"/>
                    </a:ext>
                  </a:extLst>
                </a:gridCol>
              </a:tblGrid>
              <a:tr h="1689904"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48973"/>
                  </a:ext>
                </a:extLst>
              </a:tr>
              <a:tr h="168990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1095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67A93A1-0A3C-9C31-E29E-2B3A6F2543CD}"/>
              </a:ext>
            </a:extLst>
          </p:cNvPr>
          <p:cNvSpPr txBox="1"/>
          <p:nvPr/>
        </p:nvSpPr>
        <p:spPr>
          <a:xfrm>
            <a:off x="671335" y="2673752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Resolved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E471AB-CF64-4DB9-31DC-45FC2675F366}"/>
              </a:ext>
            </a:extLst>
          </p:cNvPr>
          <p:cNvSpPr txBox="1"/>
          <p:nvPr/>
        </p:nvSpPr>
        <p:spPr>
          <a:xfrm>
            <a:off x="671335" y="4457058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D570C-1D04-7CCF-C74D-3F424FED58A2}"/>
              </a:ext>
            </a:extLst>
          </p:cNvPr>
          <p:cNvSpPr txBox="1"/>
          <p:nvPr/>
        </p:nvSpPr>
        <p:spPr>
          <a:xfrm>
            <a:off x="4249841" y="1305045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Semantic + Contextual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35A36C-B41D-1FDF-D632-02F401840A94}"/>
              </a:ext>
            </a:extLst>
          </p:cNvPr>
          <p:cNvSpPr txBox="1"/>
          <p:nvPr/>
        </p:nvSpPr>
        <p:spPr>
          <a:xfrm>
            <a:off x="7768544" y="1332937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Purely Contextual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130987-51E7-B1A4-EC0F-0E7BA025EBFC}"/>
              </a:ext>
            </a:extLst>
          </p:cNvPr>
          <p:cNvSpPr txBox="1"/>
          <p:nvPr/>
        </p:nvSpPr>
        <p:spPr>
          <a:xfrm>
            <a:off x="3806787" y="259364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multiple distinct semantic values for an expression that have different preconditions of use.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B7373C-7A5C-21F6-9ECC-A6FDA167F93A}"/>
              </a:ext>
            </a:extLst>
          </p:cNvPr>
          <p:cNvSpPr txBox="1"/>
          <p:nvPr/>
        </p:nvSpPr>
        <p:spPr>
          <a:xfrm>
            <a:off x="3806787" y="4145074"/>
            <a:ext cx="331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about the preconditions of use inherent to a single semantic value for an expression evoked on every use.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84A077-E047-57DB-D448-EC2F9768C633}"/>
              </a:ext>
            </a:extLst>
          </p:cNvPr>
          <p:cNvSpPr txBox="1"/>
          <p:nvPr/>
        </p:nvSpPr>
        <p:spPr>
          <a:xfrm>
            <a:off x="7598781" y="2596809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resolved as a matter of integrating an utterance.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323A90-5BF8-C277-6111-3F820F74BEA6}"/>
              </a:ext>
            </a:extLst>
          </p:cNvPr>
          <p:cNvSpPr txBox="1"/>
          <p:nvPr/>
        </p:nvSpPr>
        <p:spPr>
          <a:xfrm>
            <a:off x="7598781" y="428357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not resolved as a matter of integrating an utterance.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10E0B5-FD3E-0CDA-82A0-D65E98E7F478}"/>
              </a:ext>
            </a:extLst>
          </p:cNvPr>
          <p:cNvSpPr/>
          <p:nvPr/>
        </p:nvSpPr>
        <p:spPr>
          <a:xfrm>
            <a:off x="3715473" y="2500132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Ambiguity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A7A645-317C-AEE6-DC66-1B722A20F29E}"/>
              </a:ext>
            </a:extLst>
          </p:cNvPr>
          <p:cNvSpPr/>
          <p:nvPr/>
        </p:nvSpPr>
        <p:spPr>
          <a:xfrm>
            <a:off x="3806787" y="4225305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Vagueness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DE8F72A-5941-79CE-62C1-1E070878E1FD}"/>
              </a:ext>
            </a:extLst>
          </p:cNvPr>
          <p:cNvSpPr/>
          <p:nvPr/>
        </p:nvSpPr>
        <p:spPr>
          <a:xfrm>
            <a:off x="335666" y="2164466"/>
            <a:ext cx="10995949" cy="198060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0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150EC-3B67-497A-E488-7A1E98A85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DC0E943-F5F8-DCDF-FB09-6E47A5BB6E66}"/>
              </a:ext>
            </a:extLst>
          </p:cNvPr>
          <p:cNvGrpSpPr/>
          <p:nvPr/>
        </p:nvGrpSpPr>
        <p:grpSpPr>
          <a:xfrm>
            <a:off x="1447800" y="981635"/>
            <a:ext cx="3568337" cy="1969770"/>
            <a:chOff x="1447800" y="973017"/>
            <a:chExt cx="9296400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5AA1F9B-F357-5D71-857C-B0CED6E9B575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Part 1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15D833F-27DC-A74F-7B6B-846326716F97}"/>
                </a:ext>
              </a:extLst>
            </p:cNvPr>
            <p:cNvSpPr txBox="1"/>
            <p:nvPr/>
          </p:nvSpPr>
          <p:spPr>
            <a:xfrm>
              <a:off x="1447800" y="1557792"/>
              <a:ext cx="929639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From where does evidence for uncertainty come?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5E40EDA-9C52-C6A7-59AC-02157846A0A6}"/>
              </a:ext>
            </a:extLst>
          </p:cNvPr>
          <p:cNvGrpSpPr/>
          <p:nvPr/>
        </p:nvGrpSpPr>
        <p:grpSpPr>
          <a:xfrm>
            <a:off x="5016135" y="976984"/>
            <a:ext cx="5837793" cy="1969770"/>
            <a:chOff x="5016135" y="976984"/>
            <a:chExt cx="5837793" cy="196977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7AB6468-0AA1-0D0C-50FD-CE901E7F96B2}"/>
                </a:ext>
              </a:extLst>
            </p:cNvPr>
            <p:cNvGrpSpPr/>
            <p:nvPr/>
          </p:nvGrpSpPr>
          <p:grpSpPr>
            <a:xfrm>
              <a:off x="6095999" y="976984"/>
              <a:ext cx="4757929" cy="1969770"/>
              <a:chOff x="1447800" y="2727343"/>
              <a:chExt cx="9515860" cy="196977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36A898-7804-80A4-A0D6-6A30D93DB6D4}"/>
                  </a:ext>
                </a:extLst>
              </p:cNvPr>
              <p:cNvSpPr txBox="1"/>
              <p:nvPr/>
            </p:nvSpPr>
            <p:spPr>
              <a:xfrm>
                <a:off x="1447800" y="2727343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</a:rPr>
                  <a:t>Part 2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1D5B70E-C5AF-D9A1-CAFA-3912896898E6}"/>
                  </a:ext>
                </a:extLst>
              </p:cNvPr>
              <p:cNvSpPr txBox="1"/>
              <p:nvPr/>
            </p:nvSpPr>
            <p:spPr>
              <a:xfrm>
                <a:off x="1447800" y="3312118"/>
                <a:ext cx="951586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</a:rPr>
                  <a:t>Is uncertainty about </a:t>
                </a:r>
                <a:r>
                  <a:rPr lang="en-US" sz="2800" dirty="0" err="1">
                    <a:latin typeface="Helvetica" pitchFamily="2" charset="0"/>
                  </a:rPr>
                  <a:t>factive</a:t>
                </a:r>
                <a:r>
                  <a:rPr lang="en-US" sz="2800" dirty="0">
                    <a:latin typeface="Helvetica" pitchFamily="2" charset="0"/>
                  </a:rPr>
                  <a:t> inferences resolved or unresolved?</a:t>
                </a: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7AB1ED7-671E-6D03-5436-5A42120F72C8}"/>
                </a:ext>
              </a:extLst>
            </p:cNvPr>
            <p:cNvCxnSpPr>
              <a:cxnSpLocks/>
            </p:cNvCxnSpPr>
            <p:nvPr/>
          </p:nvCxnSpPr>
          <p:spPr>
            <a:xfrm>
              <a:off x="5016135" y="1878893"/>
              <a:ext cx="94488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A9F9EE1-B642-26C5-8E8A-AB56608D5E08}"/>
              </a:ext>
            </a:extLst>
          </p:cNvPr>
          <p:cNvGrpSpPr/>
          <p:nvPr/>
        </p:nvGrpSpPr>
        <p:grpSpPr>
          <a:xfrm>
            <a:off x="6095999" y="3102015"/>
            <a:ext cx="5190310" cy="1912575"/>
            <a:chOff x="6095999" y="3102015"/>
            <a:chExt cx="5190310" cy="19125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0D7B816-48CC-2859-D94F-54445C08860B}"/>
                </a:ext>
              </a:extLst>
            </p:cNvPr>
            <p:cNvGrpSpPr/>
            <p:nvPr/>
          </p:nvGrpSpPr>
          <p:grpSpPr>
            <a:xfrm>
              <a:off x="6095999" y="3475708"/>
              <a:ext cx="5190310" cy="1538882"/>
              <a:chOff x="1447798" y="4481669"/>
              <a:chExt cx="10380620" cy="1538882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0CBB08B-A757-2662-C9E9-F572D88E3C9A}"/>
                  </a:ext>
                </a:extLst>
              </p:cNvPr>
              <p:cNvSpPr txBox="1"/>
              <p:nvPr/>
            </p:nvSpPr>
            <p:spPr>
              <a:xfrm>
                <a:off x="1447800" y="4481669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</a:rPr>
                  <a:t>Part 3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4A687E-093A-984D-AFAD-C40C4E77E953}"/>
                  </a:ext>
                </a:extLst>
              </p:cNvPr>
              <p:cNvSpPr txBox="1"/>
              <p:nvPr/>
            </p:nvSpPr>
            <p:spPr>
              <a:xfrm>
                <a:off x="1447798" y="5066444"/>
                <a:ext cx="103806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</a:rPr>
                  <a:t>Are </a:t>
                </a:r>
                <a:r>
                  <a:rPr lang="en-US" sz="2800" dirty="0" err="1">
                    <a:latin typeface="Helvetica" pitchFamily="2" charset="0"/>
                  </a:rPr>
                  <a:t>factive</a:t>
                </a:r>
                <a:r>
                  <a:rPr lang="en-US" sz="2800" dirty="0">
                    <a:latin typeface="Helvetica" pitchFamily="2" charset="0"/>
                  </a:rPr>
                  <a:t> inferences semantically encoded?</a:t>
                </a:r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8259681-9408-9164-A99B-495FBDF051CB}"/>
                </a:ext>
              </a:extLst>
            </p:cNvPr>
            <p:cNvCxnSpPr>
              <a:cxnSpLocks/>
            </p:cNvCxnSpPr>
            <p:nvPr/>
          </p:nvCxnSpPr>
          <p:spPr>
            <a:xfrm>
              <a:off x="8334103" y="3102015"/>
              <a:ext cx="0" cy="69927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386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DB69D-5196-91A3-6A0F-F95D4C61C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9B31B84-789A-FD21-5BD3-82B0BC6B36B0}"/>
              </a:ext>
            </a:extLst>
          </p:cNvPr>
          <p:cNvGraphicFramePr>
            <a:graphicFrameLocks noGrp="1"/>
          </p:cNvGraphicFramePr>
          <p:nvPr/>
        </p:nvGraphicFramePr>
        <p:xfrm>
          <a:off x="3599726" y="2314936"/>
          <a:ext cx="7405226" cy="337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613">
                  <a:extLst>
                    <a:ext uri="{9D8B030D-6E8A-4147-A177-3AD203B41FA5}">
                      <a16:colId xmlns:a16="http://schemas.microsoft.com/office/drawing/2014/main" val="1336359928"/>
                    </a:ext>
                  </a:extLst>
                </a:gridCol>
                <a:gridCol w="3702613">
                  <a:extLst>
                    <a:ext uri="{9D8B030D-6E8A-4147-A177-3AD203B41FA5}">
                      <a16:colId xmlns:a16="http://schemas.microsoft.com/office/drawing/2014/main" val="4210530500"/>
                    </a:ext>
                  </a:extLst>
                </a:gridCol>
              </a:tblGrid>
              <a:tr h="1689904"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48973"/>
                  </a:ext>
                </a:extLst>
              </a:tr>
              <a:tr h="168990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1095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8ACE1C8-B823-DDE6-0A98-D137D4221FD5}"/>
              </a:ext>
            </a:extLst>
          </p:cNvPr>
          <p:cNvSpPr txBox="1"/>
          <p:nvPr/>
        </p:nvSpPr>
        <p:spPr>
          <a:xfrm>
            <a:off x="671335" y="2673752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Resolved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8D1438-A514-10CF-8F4D-0FF319831850}"/>
              </a:ext>
            </a:extLst>
          </p:cNvPr>
          <p:cNvSpPr txBox="1"/>
          <p:nvPr/>
        </p:nvSpPr>
        <p:spPr>
          <a:xfrm>
            <a:off x="671335" y="4457058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84BD98-5354-FF8E-F1EF-94ECE7F0AF9D}"/>
              </a:ext>
            </a:extLst>
          </p:cNvPr>
          <p:cNvSpPr txBox="1"/>
          <p:nvPr/>
        </p:nvSpPr>
        <p:spPr>
          <a:xfrm>
            <a:off x="4249841" y="1305045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Semantic + Contextual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A166C3-12C1-1FE7-1E2F-FAD3041D41B4}"/>
              </a:ext>
            </a:extLst>
          </p:cNvPr>
          <p:cNvSpPr txBox="1"/>
          <p:nvPr/>
        </p:nvSpPr>
        <p:spPr>
          <a:xfrm>
            <a:off x="7768544" y="1332937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Purely Contextual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92B059-0852-9DFE-C68A-FD5D839FE29C}"/>
              </a:ext>
            </a:extLst>
          </p:cNvPr>
          <p:cNvSpPr txBox="1"/>
          <p:nvPr/>
        </p:nvSpPr>
        <p:spPr>
          <a:xfrm>
            <a:off x="3806787" y="259364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multiple distinct semantic values for an expression that have different preconditions of use.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7B132D-BD59-9DC0-EC72-8CB0CBECB307}"/>
              </a:ext>
            </a:extLst>
          </p:cNvPr>
          <p:cNvSpPr txBox="1"/>
          <p:nvPr/>
        </p:nvSpPr>
        <p:spPr>
          <a:xfrm>
            <a:off x="3806787" y="4145074"/>
            <a:ext cx="331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about the preconditions of use inherent to a single semantic value for an expression evoked on every use.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AC2703-A297-E9A7-E3F6-2DED08AED569}"/>
              </a:ext>
            </a:extLst>
          </p:cNvPr>
          <p:cNvSpPr txBox="1"/>
          <p:nvPr/>
        </p:nvSpPr>
        <p:spPr>
          <a:xfrm>
            <a:off x="7598781" y="2596809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resolved as a matter of integrating an utterance.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2254A0-E6D6-3A7C-AC83-18C9FBD71723}"/>
              </a:ext>
            </a:extLst>
          </p:cNvPr>
          <p:cNvSpPr txBox="1"/>
          <p:nvPr/>
        </p:nvSpPr>
        <p:spPr>
          <a:xfrm>
            <a:off x="7598781" y="428357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not resolved as a matter of integrating an utterance.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34EB71-7376-230E-5C78-1FEF3A5EC776}"/>
              </a:ext>
            </a:extLst>
          </p:cNvPr>
          <p:cNvSpPr/>
          <p:nvPr/>
        </p:nvSpPr>
        <p:spPr>
          <a:xfrm>
            <a:off x="3715473" y="2500132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Ambiguity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0E10C3-2495-4C74-8C95-603CC3533059}"/>
              </a:ext>
            </a:extLst>
          </p:cNvPr>
          <p:cNvSpPr/>
          <p:nvPr/>
        </p:nvSpPr>
        <p:spPr>
          <a:xfrm>
            <a:off x="3806787" y="4225305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Vagueness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911376E-D5FF-D731-1E03-B7D8413C40B4}"/>
              </a:ext>
            </a:extLst>
          </p:cNvPr>
          <p:cNvSpPr/>
          <p:nvPr/>
        </p:nvSpPr>
        <p:spPr>
          <a:xfrm>
            <a:off x="335666" y="2164466"/>
            <a:ext cx="10995949" cy="198060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FF49AB9-F1DA-C040-9F23-FC244E4E2A17}"/>
              </a:ext>
            </a:extLst>
          </p:cNvPr>
          <p:cNvSpPr/>
          <p:nvPr/>
        </p:nvSpPr>
        <p:spPr>
          <a:xfrm>
            <a:off x="3333512" y="1100932"/>
            <a:ext cx="4170742" cy="4964202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8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D1A7D-388F-1856-55C2-D61C2A361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E5FF8C6-77BA-869D-21C7-C99E4763FE16}"/>
              </a:ext>
            </a:extLst>
          </p:cNvPr>
          <p:cNvGrpSpPr/>
          <p:nvPr/>
        </p:nvGrpSpPr>
        <p:grpSpPr>
          <a:xfrm>
            <a:off x="1447800" y="981635"/>
            <a:ext cx="3568337" cy="1969770"/>
            <a:chOff x="1447800" y="973017"/>
            <a:chExt cx="9296400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A637021-AA68-A46A-7EEE-52C271A953D4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Part 1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D81BE20-0502-5B81-0169-0C798511B77B}"/>
                </a:ext>
              </a:extLst>
            </p:cNvPr>
            <p:cNvSpPr txBox="1"/>
            <p:nvPr/>
          </p:nvSpPr>
          <p:spPr>
            <a:xfrm>
              <a:off x="1447803" y="1557792"/>
              <a:ext cx="929639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From where does evidence for uncertainty come?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77491D-63E4-23D2-6BD2-1BE015F45C42}"/>
              </a:ext>
            </a:extLst>
          </p:cNvPr>
          <p:cNvGrpSpPr/>
          <p:nvPr/>
        </p:nvGrpSpPr>
        <p:grpSpPr>
          <a:xfrm>
            <a:off x="5016135" y="976984"/>
            <a:ext cx="5837793" cy="1969770"/>
            <a:chOff x="5016135" y="976984"/>
            <a:chExt cx="5837793" cy="196977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3AC5A61-5F2D-6750-2C3A-2746C1B64814}"/>
                </a:ext>
              </a:extLst>
            </p:cNvPr>
            <p:cNvGrpSpPr/>
            <p:nvPr/>
          </p:nvGrpSpPr>
          <p:grpSpPr>
            <a:xfrm>
              <a:off x="6095999" y="976984"/>
              <a:ext cx="4757929" cy="1969770"/>
              <a:chOff x="1447800" y="2727343"/>
              <a:chExt cx="9515860" cy="196977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0BAA68-50CB-EB68-7F92-1E405D0D550E}"/>
                  </a:ext>
                </a:extLst>
              </p:cNvPr>
              <p:cNvSpPr txBox="1"/>
              <p:nvPr/>
            </p:nvSpPr>
            <p:spPr>
              <a:xfrm>
                <a:off x="1447800" y="2727343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</a:rPr>
                  <a:t>Part 2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3C8A78-25D3-C4D8-A60D-98F035EECB49}"/>
                  </a:ext>
                </a:extLst>
              </p:cNvPr>
              <p:cNvSpPr txBox="1"/>
              <p:nvPr/>
            </p:nvSpPr>
            <p:spPr>
              <a:xfrm>
                <a:off x="1447800" y="3312118"/>
                <a:ext cx="951586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</a:rPr>
                  <a:t>Is uncertainty about </a:t>
                </a:r>
                <a:r>
                  <a:rPr lang="en-US" sz="2800" dirty="0" err="1">
                    <a:latin typeface="Helvetica" pitchFamily="2" charset="0"/>
                  </a:rPr>
                  <a:t>factive</a:t>
                </a:r>
                <a:r>
                  <a:rPr lang="en-US" sz="2800" dirty="0">
                    <a:latin typeface="Helvetica" pitchFamily="2" charset="0"/>
                  </a:rPr>
                  <a:t> inferences resolved or unresolved?</a:t>
                </a: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4A8F0F0-B290-E2EE-265E-CE5C684951FB}"/>
                </a:ext>
              </a:extLst>
            </p:cNvPr>
            <p:cNvCxnSpPr>
              <a:cxnSpLocks/>
            </p:cNvCxnSpPr>
            <p:nvPr/>
          </p:nvCxnSpPr>
          <p:spPr>
            <a:xfrm>
              <a:off x="5016135" y="1878893"/>
              <a:ext cx="94488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B525717-F711-8207-CDA5-28FCD3D0439D}"/>
              </a:ext>
            </a:extLst>
          </p:cNvPr>
          <p:cNvGrpSpPr/>
          <p:nvPr/>
        </p:nvGrpSpPr>
        <p:grpSpPr>
          <a:xfrm>
            <a:off x="6095999" y="3102015"/>
            <a:ext cx="5190310" cy="1912575"/>
            <a:chOff x="6095999" y="3102015"/>
            <a:chExt cx="5190310" cy="19125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543C469-99C0-4AF1-CC86-B9810BE13AB6}"/>
                </a:ext>
              </a:extLst>
            </p:cNvPr>
            <p:cNvGrpSpPr/>
            <p:nvPr/>
          </p:nvGrpSpPr>
          <p:grpSpPr>
            <a:xfrm>
              <a:off x="6095999" y="3475708"/>
              <a:ext cx="5190310" cy="1538882"/>
              <a:chOff x="1447798" y="4481669"/>
              <a:chExt cx="10380620" cy="1538882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4044AF-2D5D-0EFF-F023-0986F1C09516}"/>
                  </a:ext>
                </a:extLst>
              </p:cNvPr>
              <p:cNvSpPr txBox="1"/>
              <p:nvPr/>
            </p:nvSpPr>
            <p:spPr>
              <a:xfrm>
                <a:off x="1447800" y="4481669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</a:rPr>
                  <a:t>Part 3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9FF438-15A0-0EEA-2937-1CC0957F198E}"/>
                  </a:ext>
                </a:extLst>
              </p:cNvPr>
              <p:cNvSpPr txBox="1"/>
              <p:nvPr/>
            </p:nvSpPr>
            <p:spPr>
              <a:xfrm>
                <a:off x="1447798" y="5066444"/>
                <a:ext cx="103806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</a:rPr>
                  <a:t>Are </a:t>
                </a:r>
                <a:r>
                  <a:rPr lang="en-US" sz="2800" dirty="0" err="1">
                    <a:latin typeface="Helvetica" pitchFamily="2" charset="0"/>
                  </a:rPr>
                  <a:t>factive</a:t>
                </a:r>
                <a:r>
                  <a:rPr lang="en-US" sz="2800" dirty="0">
                    <a:latin typeface="Helvetica" pitchFamily="2" charset="0"/>
                  </a:rPr>
                  <a:t> inferences semantically encoded?</a:t>
                </a:r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6ACF581-A306-3B0B-E206-ABD6A260714D}"/>
                </a:ext>
              </a:extLst>
            </p:cNvPr>
            <p:cNvCxnSpPr>
              <a:cxnSpLocks/>
            </p:cNvCxnSpPr>
            <p:nvPr/>
          </p:nvCxnSpPr>
          <p:spPr>
            <a:xfrm>
              <a:off x="8334103" y="3102015"/>
              <a:ext cx="0" cy="69927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8160181-D6DD-7677-8ACA-0CDDB3542A90}"/>
              </a:ext>
            </a:extLst>
          </p:cNvPr>
          <p:cNvGrpSpPr/>
          <p:nvPr/>
        </p:nvGrpSpPr>
        <p:grpSpPr>
          <a:xfrm>
            <a:off x="1447800" y="3429000"/>
            <a:ext cx="5043351" cy="1538882"/>
            <a:chOff x="1447800" y="3429000"/>
            <a:chExt cx="5043351" cy="153888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00F94E9-D20E-C4B6-BB9E-0D330FE63A2B}"/>
                </a:ext>
              </a:extLst>
            </p:cNvPr>
            <p:cNvGrpSpPr/>
            <p:nvPr/>
          </p:nvGrpSpPr>
          <p:grpSpPr>
            <a:xfrm>
              <a:off x="1447800" y="3429000"/>
              <a:ext cx="5043351" cy="1538882"/>
              <a:chOff x="1447800" y="2727343"/>
              <a:chExt cx="9296400" cy="1538882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91A8383-8D8E-2A74-AFF7-2F5FBDABE128}"/>
                  </a:ext>
                </a:extLst>
              </p:cNvPr>
              <p:cNvSpPr txBox="1"/>
              <p:nvPr/>
            </p:nvSpPr>
            <p:spPr>
              <a:xfrm>
                <a:off x="1447800" y="2727343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</a:rPr>
                  <a:t>Part 4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618011-80FC-A652-8B23-38E6F1C9E858}"/>
                  </a:ext>
                </a:extLst>
              </p:cNvPr>
              <p:cNvSpPr txBox="1"/>
              <p:nvPr/>
            </p:nvSpPr>
            <p:spPr>
              <a:xfrm>
                <a:off x="1447802" y="3312118"/>
                <a:ext cx="710724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</a:rPr>
                  <a:t>Implications for semantic theory.</a:t>
                </a:r>
              </a:p>
            </p:txBody>
          </p:sp>
        </p:grp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8590B7E-52F2-FC22-F127-9EF178B98C67}"/>
                </a:ext>
              </a:extLst>
            </p:cNvPr>
            <p:cNvCxnSpPr>
              <a:cxnSpLocks/>
            </p:cNvCxnSpPr>
            <p:nvPr/>
          </p:nvCxnSpPr>
          <p:spPr>
            <a:xfrm>
              <a:off x="4363656" y="4418523"/>
              <a:ext cx="1584299" cy="0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412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63FDA-A516-4F38-883A-C3AD1735A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703269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Uncertainty about </a:t>
            </a:r>
            <a:r>
              <a:rPr lang="en-US" b="1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Factivity</a:t>
            </a:r>
            <a:endParaRPr lang="en-US" b="1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F96B25E5-DE35-1529-5A77-D44026E92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710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A3D60-22E0-FA8A-08AC-2EE634CDB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87E7EF7-0B6A-C098-D535-CC4BAA9BCBD4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54158DF-8CDC-BB50-4006-A1E518E9CCA0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DDF7A3E-7262-F58D-D668-05E62CADF635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Where does evidence for uncertainty in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factive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inferences come from?</a:t>
              </a:r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92463F-81D3-57C2-FC75-C1BC939056DE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B95ABDB-7B33-2A48-026E-BCC4027F51A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Answer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ACF1E0-73B8-C4FB-06A0-90CFC7B86030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Aggregate measures derived from inference judgment tasks aimed at capturing projective inferences.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840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aper&#10;&#10;Description automatically generated">
            <a:extLst>
              <a:ext uri="{FF2B5EF4-FFF2-40B4-BE49-F238E27FC236}">
                <a16:creationId xmlns:a16="http://schemas.microsoft.com/office/drawing/2014/main" id="{9DA1F7FB-47EC-166D-E60E-403B8230F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85" y="377819"/>
            <a:ext cx="7117666" cy="39742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8FA951-6177-BFBB-1744-D3ADB0165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09" y="1163583"/>
            <a:ext cx="6671713" cy="47163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A close-up of a letter&#10;&#10;Description automatically generated">
            <a:extLst>
              <a:ext uri="{FF2B5EF4-FFF2-40B4-BE49-F238E27FC236}">
                <a16:creationId xmlns:a16="http://schemas.microsoft.com/office/drawing/2014/main" id="{06DCA45A-DEFD-41FA-5A6B-2D7D573D8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649" y="1693039"/>
            <a:ext cx="7772400" cy="49726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020032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933D7-432B-56D0-AFC4-4E51B48BC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E6A693-06C3-C769-C09D-62CAD1E5E8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9"/>
          <a:stretch/>
        </p:blipFill>
        <p:spPr>
          <a:xfrm>
            <a:off x="1249834" y="1516283"/>
            <a:ext cx="9692331" cy="502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990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736E0-E318-C3A8-FD15-88141CCFA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aper&#10;&#10;Description automatically generated">
            <a:extLst>
              <a:ext uri="{FF2B5EF4-FFF2-40B4-BE49-F238E27FC236}">
                <a16:creationId xmlns:a16="http://schemas.microsoft.com/office/drawing/2014/main" id="{797F5BD2-8F1D-4581-D2DA-0B957328A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85" y="377819"/>
            <a:ext cx="7117666" cy="39742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BDC389-7EA7-26F8-3667-A469CF7F8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09" y="1163583"/>
            <a:ext cx="6671713" cy="47163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A close-up of a letter&#10;&#10;Description automatically generated">
            <a:extLst>
              <a:ext uri="{FF2B5EF4-FFF2-40B4-BE49-F238E27FC236}">
                <a16:creationId xmlns:a16="http://schemas.microsoft.com/office/drawing/2014/main" id="{6E1A183A-83BC-0273-078C-06E475AFD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649" y="1693039"/>
            <a:ext cx="7772400" cy="49726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264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FB882-6519-C8E2-D6FA-D8BC0C278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333E449-185F-D8FB-E514-6DD91EDFD785}"/>
              </a:ext>
            </a:extLst>
          </p:cNvPr>
          <p:cNvSpPr txBox="1"/>
          <p:nvPr/>
        </p:nvSpPr>
        <p:spPr>
          <a:xfrm>
            <a:off x="4676479" y="1396030"/>
            <a:ext cx="3260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Leo ran the race.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C1377A1-4AE8-8507-A641-BCE0D210BAE5}"/>
              </a:ext>
            </a:extLst>
          </p:cNvPr>
          <p:cNvGrpSpPr/>
          <p:nvPr/>
        </p:nvGrpSpPr>
        <p:grpSpPr>
          <a:xfrm>
            <a:off x="4390214" y="3236110"/>
            <a:ext cx="5158320" cy="2783510"/>
            <a:chOff x="4179643" y="3697928"/>
            <a:chExt cx="5158320" cy="278351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87F107DA-1849-6E15-89A7-50748020F11F}"/>
                </a:ext>
              </a:extLst>
            </p:cNvPr>
            <p:cNvSpPr/>
            <p:nvPr/>
          </p:nvSpPr>
          <p:spPr>
            <a:xfrm>
              <a:off x="4179643" y="3697928"/>
              <a:ext cx="3832711" cy="2783510"/>
            </a:xfrm>
            <a:custGeom>
              <a:avLst/>
              <a:gdLst>
                <a:gd name="connsiteX0" fmla="*/ 1435200 w 4746814"/>
                <a:gd name="connsiteY0" fmla="*/ 384071 h 3447378"/>
                <a:gd name="connsiteX1" fmla="*/ 2817951 w 4746814"/>
                <a:gd name="connsiteY1" fmla="*/ 172198 h 3447378"/>
                <a:gd name="connsiteX2" fmla="*/ 3498175 w 4746814"/>
                <a:gd name="connsiteY2" fmla="*/ 885876 h 3447378"/>
                <a:gd name="connsiteX3" fmla="*/ 4356819 w 4746814"/>
                <a:gd name="connsiteY3" fmla="*/ 1041993 h 3447378"/>
                <a:gd name="connsiteX4" fmla="*/ 4724809 w 4746814"/>
                <a:gd name="connsiteY4" fmla="*/ 2023300 h 3447378"/>
                <a:gd name="connsiteX5" fmla="*/ 3754653 w 4746814"/>
                <a:gd name="connsiteY5" fmla="*/ 2290930 h 3447378"/>
                <a:gd name="connsiteX6" fmla="*/ 3732351 w 4746814"/>
                <a:gd name="connsiteY6" fmla="*/ 2826188 h 3447378"/>
                <a:gd name="connsiteX7" fmla="*/ 3308604 w 4746814"/>
                <a:gd name="connsiteY7" fmla="*/ 3216481 h 3447378"/>
                <a:gd name="connsiteX8" fmla="*/ 2037365 w 4746814"/>
                <a:gd name="connsiteY8" fmla="*/ 3428354 h 3447378"/>
                <a:gd name="connsiteX9" fmla="*/ 1780887 w 4746814"/>
                <a:gd name="connsiteY9" fmla="*/ 2736978 h 3447378"/>
                <a:gd name="connsiteX10" fmla="*/ 1156419 w 4746814"/>
                <a:gd name="connsiteY10" fmla="*/ 2447047 h 3447378"/>
                <a:gd name="connsiteX11" fmla="*/ 543102 w 4746814"/>
                <a:gd name="connsiteY11" fmla="*/ 2893095 h 3447378"/>
                <a:gd name="connsiteX12" fmla="*/ 197414 w 4746814"/>
                <a:gd name="connsiteY12" fmla="*/ 2235173 h 3447378"/>
                <a:gd name="connsiteX13" fmla="*/ 375834 w 4746814"/>
                <a:gd name="connsiteY13" fmla="*/ 1343076 h 3447378"/>
                <a:gd name="connsiteX14" fmla="*/ 7843 w 4746814"/>
                <a:gd name="connsiteY14" fmla="*/ 696305 h 3447378"/>
                <a:gd name="connsiteX15" fmla="*/ 788429 w 4746814"/>
                <a:gd name="connsiteY15" fmla="*/ 4930 h 3447378"/>
                <a:gd name="connsiteX16" fmla="*/ 1435200 w 4746814"/>
                <a:gd name="connsiteY16" fmla="*/ 384071 h 3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46814" h="3447378">
                  <a:moveTo>
                    <a:pt x="1435200" y="384071"/>
                  </a:moveTo>
                  <a:cubicBezTo>
                    <a:pt x="1773454" y="411949"/>
                    <a:pt x="2474122" y="88564"/>
                    <a:pt x="2817951" y="172198"/>
                  </a:cubicBezTo>
                  <a:cubicBezTo>
                    <a:pt x="3161780" y="255832"/>
                    <a:pt x="3241697" y="740910"/>
                    <a:pt x="3498175" y="885876"/>
                  </a:cubicBezTo>
                  <a:cubicBezTo>
                    <a:pt x="3754653" y="1030842"/>
                    <a:pt x="4152380" y="852422"/>
                    <a:pt x="4356819" y="1041993"/>
                  </a:cubicBezTo>
                  <a:cubicBezTo>
                    <a:pt x="4561258" y="1231564"/>
                    <a:pt x="4825170" y="1815144"/>
                    <a:pt x="4724809" y="2023300"/>
                  </a:cubicBezTo>
                  <a:cubicBezTo>
                    <a:pt x="4624448" y="2231456"/>
                    <a:pt x="3920063" y="2157115"/>
                    <a:pt x="3754653" y="2290930"/>
                  </a:cubicBezTo>
                  <a:cubicBezTo>
                    <a:pt x="3589243" y="2424745"/>
                    <a:pt x="3806693" y="2671929"/>
                    <a:pt x="3732351" y="2826188"/>
                  </a:cubicBezTo>
                  <a:cubicBezTo>
                    <a:pt x="3658009" y="2980447"/>
                    <a:pt x="3591102" y="3116120"/>
                    <a:pt x="3308604" y="3216481"/>
                  </a:cubicBezTo>
                  <a:cubicBezTo>
                    <a:pt x="3026106" y="3316842"/>
                    <a:pt x="2291985" y="3508271"/>
                    <a:pt x="2037365" y="3428354"/>
                  </a:cubicBezTo>
                  <a:cubicBezTo>
                    <a:pt x="1782746" y="3348437"/>
                    <a:pt x="1927711" y="2900529"/>
                    <a:pt x="1780887" y="2736978"/>
                  </a:cubicBezTo>
                  <a:cubicBezTo>
                    <a:pt x="1634063" y="2573427"/>
                    <a:pt x="1362716" y="2421028"/>
                    <a:pt x="1156419" y="2447047"/>
                  </a:cubicBezTo>
                  <a:cubicBezTo>
                    <a:pt x="950122" y="2473066"/>
                    <a:pt x="702936" y="2928407"/>
                    <a:pt x="543102" y="2893095"/>
                  </a:cubicBezTo>
                  <a:cubicBezTo>
                    <a:pt x="383268" y="2857783"/>
                    <a:pt x="225292" y="2493509"/>
                    <a:pt x="197414" y="2235173"/>
                  </a:cubicBezTo>
                  <a:cubicBezTo>
                    <a:pt x="169536" y="1976837"/>
                    <a:pt x="407429" y="1599554"/>
                    <a:pt x="375834" y="1343076"/>
                  </a:cubicBezTo>
                  <a:cubicBezTo>
                    <a:pt x="344239" y="1086598"/>
                    <a:pt x="-60923" y="919329"/>
                    <a:pt x="7843" y="696305"/>
                  </a:cubicBezTo>
                  <a:cubicBezTo>
                    <a:pt x="76609" y="473281"/>
                    <a:pt x="550536" y="58827"/>
                    <a:pt x="788429" y="4930"/>
                  </a:cubicBezTo>
                  <a:cubicBezTo>
                    <a:pt x="1026322" y="-48967"/>
                    <a:pt x="1096946" y="356193"/>
                    <a:pt x="1435200" y="38407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A13B9E47-BD07-A0C2-6455-C3CDB79677A0}"/>
                </a:ext>
              </a:extLst>
            </p:cNvPr>
            <p:cNvSpPr/>
            <p:nvPr/>
          </p:nvSpPr>
          <p:spPr>
            <a:xfrm>
              <a:off x="7352144" y="4645891"/>
              <a:ext cx="1985819" cy="66501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Helvetica" pitchFamily="2" charset="0"/>
                </a:rPr>
                <a:t>Shared picture of the world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82028E4-A4B6-0243-CA61-EBCD7A24B072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306857" y="1980805"/>
            <a:ext cx="0" cy="265863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25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43B93-DF70-B2BB-C5FC-85E6C8E56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DFA73E-7E7A-A86F-B44B-9197F03AE6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9"/>
          <a:stretch/>
        </p:blipFill>
        <p:spPr>
          <a:xfrm>
            <a:off x="1249834" y="1516283"/>
            <a:ext cx="9692331" cy="50216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187870-D602-EF9B-47D3-FD2372BB0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833" y="320034"/>
            <a:ext cx="9692331" cy="621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5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9F1E5-76AE-9131-C1E1-7FDD62080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39BF2E9-A769-A5C9-EE4D-942D64B59028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8C79AEB-E39E-2C59-1CC9-8FF9F98E684D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Norming Dataset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7C4AC9F-0CFC-83B4-9383-43CC296A478B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Measure prior knowledge: rate likelihood of proposition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P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given fact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F.</a:t>
              </a:r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89735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E6F146-C714-2B2A-314B-EAFCA417A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34" y="1532581"/>
            <a:ext cx="9692331" cy="424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704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A31B8-76E3-D157-28F1-3BB620306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FE85C3-5DCD-56F9-F0E4-0E982408E6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753"/>
          <a:stretch/>
        </p:blipFill>
        <p:spPr>
          <a:xfrm>
            <a:off x="1182030" y="1404100"/>
            <a:ext cx="9757319" cy="415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54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5DB0EA-71FD-9986-1723-719500694575}"/>
              </a:ext>
            </a:extLst>
          </p:cNvPr>
          <p:cNvSpPr txBox="1"/>
          <p:nvPr/>
        </p:nvSpPr>
        <p:spPr>
          <a:xfrm>
            <a:off x="0" y="83773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Empirical distribution of norming response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AEA43-EE67-D3C9-56AD-4C9D3F4DD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9695" y="1570880"/>
            <a:ext cx="9632607" cy="4816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E3326C-9FB6-F94C-DB59-5A4079ABDB32}"/>
              </a:ext>
            </a:extLst>
          </p:cNvPr>
          <p:cNvSpPr txBox="1"/>
          <p:nvPr/>
        </p:nvSpPr>
        <p:spPr>
          <a:xfrm>
            <a:off x="152400" y="136049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likely is is that Zoe calculated the tip? </a:t>
            </a:r>
          </a:p>
        </p:txBody>
      </p:sp>
    </p:spTree>
    <p:extLst>
      <p:ext uri="{BB962C8B-B14F-4D97-AF65-F5344CB8AC3E}">
        <p14:creationId xmlns:p14="http://schemas.microsoft.com/office/powerpoint/2010/main" val="16548823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6A02D-BDDF-983B-3AC3-C84E27AA8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C0A3C82-1649-8899-49C4-F3A6537154B0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7DAC413-A84C-EAEA-48B1-9FB170614AAD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Norming Dataset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E48D47B-8656-4822-3CD9-E3542FEAEB9E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Measure prior knowledge: rate likelihood of proposition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P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given fact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F.</a:t>
              </a:r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105751E-EF44-A48F-095A-03BAC400E41D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16DB6D-9B16-4E48-EA02-DFFBDF1EAE4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Projection Dataset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6C2B80F-0515-8094-63ED-45DDE5ECF5A3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Measure veridicality inferences:</a:t>
              </a:r>
              <a:r>
                <a:rPr lang="en-US" sz="2800" b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rate</a:t>
              </a:r>
              <a:r>
                <a:rPr lang="en-US" sz="2800" b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X’s</a:t>
              </a:r>
              <a:r>
                <a:rPr lang="en-US" sz="2800" b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certainty</a:t>
              </a:r>
              <a:r>
                <a:rPr lang="en-US" sz="2800" b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that </a:t>
              </a:r>
              <a:r>
                <a:rPr lang="en-US" sz="2800" i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P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given </a:t>
              </a:r>
              <a:r>
                <a:rPr lang="en-US" sz="2800" i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F 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and a context where X asks </a:t>
              </a:r>
              <a:r>
                <a:rPr lang="en-US" sz="2800" i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Did/Does Y V that P?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80389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B2C67-7614-6746-3394-36C3E45DF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B22377-744E-1B05-A2A6-16E7F28818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834" y="578314"/>
            <a:ext cx="9692331" cy="570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424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5DB0EA-71FD-9986-1723-719500694575}"/>
              </a:ext>
            </a:extLst>
          </p:cNvPr>
          <p:cNvSpPr txBox="1"/>
          <p:nvPr/>
        </p:nvSpPr>
        <p:spPr>
          <a:xfrm>
            <a:off x="0" y="83773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Empirical distribution of projection response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AEA43-EE67-D3C9-56AD-4C9D3F4DD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9695" y="1570880"/>
            <a:ext cx="9632606" cy="4816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E3326C-9FB6-F94C-DB59-5A4079ABDB32}"/>
              </a:ext>
            </a:extLst>
          </p:cNvPr>
          <p:cNvSpPr txBox="1"/>
          <p:nvPr/>
        </p:nvSpPr>
        <p:spPr>
          <a:xfrm>
            <a:off x="152400" y="1360499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asks: </a:t>
            </a:r>
            <a:r>
              <a:rPr lang="en-US" sz="2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Does Y know that P? </a:t>
            </a: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X certain that P?</a:t>
            </a:r>
          </a:p>
        </p:txBody>
      </p:sp>
    </p:spTree>
    <p:extLst>
      <p:ext uri="{BB962C8B-B14F-4D97-AF65-F5344CB8AC3E}">
        <p14:creationId xmlns:p14="http://schemas.microsoft.com/office/powerpoint/2010/main" val="17606136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D8E66D-0D91-8604-5240-DCFD23CD6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34" y="320033"/>
            <a:ext cx="9692331" cy="621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736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5DB0EA-71FD-9986-1723-719500694575}"/>
              </a:ext>
            </a:extLst>
          </p:cNvPr>
          <p:cNvSpPr txBox="1"/>
          <p:nvPr/>
        </p:nvSpPr>
        <p:spPr>
          <a:xfrm>
            <a:off x="0" y="83773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Empirical distribution of projection response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AEA43-EE67-D3C9-56AD-4C9D3F4DD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9695" y="1570880"/>
            <a:ext cx="9632606" cy="4816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E3326C-9FB6-F94C-DB59-5A4079ABDB32}"/>
              </a:ext>
            </a:extLst>
          </p:cNvPr>
          <p:cNvSpPr txBox="1"/>
          <p:nvPr/>
        </p:nvSpPr>
        <p:spPr>
          <a:xfrm>
            <a:off x="152400" y="1360499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asks: </a:t>
            </a:r>
            <a:r>
              <a:rPr lang="en-US" sz="2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Did Y pretend that P? </a:t>
            </a: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X certain that P?</a:t>
            </a:r>
          </a:p>
        </p:txBody>
      </p:sp>
    </p:spTree>
    <p:extLst>
      <p:ext uri="{BB962C8B-B14F-4D97-AF65-F5344CB8AC3E}">
        <p14:creationId xmlns:p14="http://schemas.microsoft.com/office/powerpoint/2010/main" val="2158993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27FFF-CFD3-A3B3-6CEA-E0486EF12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2B9677A-5400-BB05-278E-9031F9C24822}"/>
              </a:ext>
            </a:extLst>
          </p:cNvPr>
          <p:cNvSpPr txBox="1"/>
          <p:nvPr/>
        </p:nvSpPr>
        <p:spPr>
          <a:xfrm>
            <a:off x="4080147" y="1411360"/>
            <a:ext cx="445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Did Leo run the race?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6461CF0-B4A3-A7EE-BAF9-8F23D1C7D975}"/>
              </a:ext>
            </a:extLst>
          </p:cNvPr>
          <p:cNvGrpSpPr/>
          <p:nvPr/>
        </p:nvGrpSpPr>
        <p:grpSpPr>
          <a:xfrm>
            <a:off x="4390214" y="3236110"/>
            <a:ext cx="5158320" cy="2783510"/>
            <a:chOff x="4179643" y="3697928"/>
            <a:chExt cx="5158320" cy="278351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D66F53A-384D-E7B4-F2B7-10B3D5FE8F13}"/>
                </a:ext>
              </a:extLst>
            </p:cNvPr>
            <p:cNvSpPr/>
            <p:nvPr/>
          </p:nvSpPr>
          <p:spPr>
            <a:xfrm>
              <a:off x="4179643" y="3697928"/>
              <a:ext cx="3832711" cy="2783510"/>
            </a:xfrm>
            <a:custGeom>
              <a:avLst/>
              <a:gdLst>
                <a:gd name="connsiteX0" fmla="*/ 1435200 w 4746814"/>
                <a:gd name="connsiteY0" fmla="*/ 384071 h 3447378"/>
                <a:gd name="connsiteX1" fmla="*/ 2817951 w 4746814"/>
                <a:gd name="connsiteY1" fmla="*/ 172198 h 3447378"/>
                <a:gd name="connsiteX2" fmla="*/ 3498175 w 4746814"/>
                <a:gd name="connsiteY2" fmla="*/ 885876 h 3447378"/>
                <a:gd name="connsiteX3" fmla="*/ 4356819 w 4746814"/>
                <a:gd name="connsiteY3" fmla="*/ 1041993 h 3447378"/>
                <a:gd name="connsiteX4" fmla="*/ 4724809 w 4746814"/>
                <a:gd name="connsiteY4" fmla="*/ 2023300 h 3447378"/>
                <a:gd name="connsiteX5" fmla="*/ 3754653 w 4746814"/>
                <a:gd name="connsiteY5" fmla="*/ 2290930 h 3447378"/>
                <a:gd name="connsiteX6" fmla="*/ 3732351 w 4746814"/>
                <a:gd name="connsiteY6" fmla="*/ 2826188 h 3447378"/>
                <a:gd name="connsiteX7" fmla="*/ 3308604 w 4746814"/>
                <a:gd name="connsiteY7" fmla="*/ 3216481 h 3447378"/>
                <a:gd name="connsiteX8" fmla="*/ 2037365 w 4746814"/>
                <a:gd name="connsiteY8" fmla="*/ 3428354 h 3447378"/>
                <a:gd name="connsiteX9" fmla="*/ 1780887 w 4746814"/>
                <a:gd name="connsiteY9" fmla="*/ 2736978 h 3447378"/>
                <a:gd name="connsiteX10" fmla="*/ 1156419 w 4746814"/>
                <a:gd name="connsiteY10" fmla="*/ 2447047 h 3447378"/>
                <a:gd name="connsiteX11" fmla="*/ 543102 w 4746814"/>
                <a:gd name="connsiteY11" fmla="*/ 2893095 h 3447378"/>
                <a:gd name="connsiteX12" fmla="*/ 197414 w 4746814"/>
                <a:gd name="connsiteY12" fmla="*/ 2235173 h 3447378"/>
                <a:gd name="connsiteX13" fmla="*/ 375834 w 4746814"/>
                <a:gd name="connsiteY13" fmla="*/ 1343076 h 3447378"/>
                <a:gd name="connsiteX14" fmla="*/ 7843 w 4746814"/>
                <a:gd name="connsiteY14" fmla="*/ 696305 h 3447378"/>
                <a:gd name="connsiteX15" fmla="*/ 788429 w 4746814"/>
                <a:gd name="connsiteY15" fmla="*/ 4930 h 3447378"/>
                <a:gd name="connsiteX16" fmla="*/ 1435200 w 4746814"/>
                <a:gd name="connsiteY16" fmla="*/ 384071 h 3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46814" h="3447378">
                  <a:moveTo>
                    <a:pt x="1435200" y="384071"/>
                  </a:moveTo>
                  <a:cubicBezTo>
                    <a:pt x="1773454" y="411949"/>
                    <a:pt x="2474122" y="88564"/>
                    <a:pt x="2817951" y="172198"/>
                  </a:cubicBezTo>
                  <a:cubicBezTo>
                    <a:pt x="3161780" y="255832"/>
                    <a:pt x="3241697" y="740910"/>
                    <a:pt x="3498175" y="885876"/>
                  </a:cubicBezTo>
                  <a:cubicBezTo>
                    <a:pt x="3754653" y="1030842"/>
                    <a:pt x="4152380" y="852422"/>
                    <a:pt x="4356819" y="1041993"/>
                  </a:cubicBezTo>
                  <a:cubicBezTo>
                    <a:pt x="4561258" y="1231564"/>
                    <a:pt x="4825170" y="1815144"/>
                    <a:pt x="4724809" y="2023300"/>
                  </a:cubicBezTo>
                  <a:cubicBezTo>
                    <a:pt x="4624448" y="2231456"/>
                    <a:pt x="3920063" y="2157115"/>
                    <a:pt x="3754653" y="2290930"/>
                  </a:cubicBezTo>
                  <a:cubicBezTo>
                    <a:pt x="3589243" y="2424745"/>
                    <a:pt x="3806693" y="2671929"/>
                    <a:pt x="3732351" y="2826188"/>
                  </a:cubicBezTo>
                  <a:cubicBezTo>
                    <a:pt x="3658009" y="2980447"/>
                    <a:pt x="3591102" y="3116120"/>
                    <a:pt x="3308604" y="3216481"/>
                  </a:cubicBezTo>
                  <a:cubicBezTo>
                    <a:pt x="3026106" y="3316842"/>
                    <a:pt x="2291985" y="3508271"/>
                    <a:pt x="2037365" y="3428354"/>
                  </a:cubicBezTo>
                  <a:cubicBezTo>
                    <a:pt x="1782746" y="3348437"/>
                    <a:pt x="1927711" y="2900529"/>
                    <a:pt x="1780887" y="2736978"/>
                  </a:cubicBezTo>
                  <a:cubicBezTo>
                    <a:pt x="1634063" y="2573427"/>
                    <a:pt x="1362716" y="2421028"/>
                    <a:pt x="1156419" y="2447047"/>
                  </a:cubicBezTo>
                  <a:cubicBezTo>
                    <a:pt x="950122" y="2473066"/>
                    <a:pt x="702936" y="2928407"/>
                    <a:pt x="543102" y="2893095"/>
                  </a:cubicBezTo>
                  <a:cubicBezTo>
                    <a:pt x="383268" y="2857783"/>
                    <a:pt x="225292" y="2493509"/>
                    <a:pt x="197414" y="2235173"/>
                  </a:cubicBezTo>
                  <a:cubicBezTo>
                    <a:pt x="169536" y="1976837"/>
                    <a:pt x="407429" y="1599554"/>
                    <a:pt x="375834" y="1343076"/>
                  </a:cubicBezTo>
                  <a:cubicBezTo>
                    <a:pt x="344239" y="1086598"/>
                    <a:pt x="-60923" y="919329"/>
                    <a:pt x="7843" y="696305"/>
                  </a:cubicBezTo>
                  <a:cubicBezTo>
                    <a:pt x="76609" y="473281"/>
                    <a:pt x="550536" y="58827"/>
                    <a:pt x="788429" y="4930"/>
                  </a:cubicBezTo>
                  <a:cubicBezTo>
                    <a:pt x="1026322" y="-48967"/>
                    <a:pt x="1096946" y="356193"/>
                    <a:pt x="1435200" y="38407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35295C57-AA58-5F35-355E-5C281B111D31}"/>
                </a:ext>
              </a:extLst>
            </p:cNvPr>
            <p:cNvSpPr/>
            <p:nvPr/>
          </p:nvSpPr>
          <p:spPr>
            <a:xfrm>
              <a:off x="7352144" y="4645891"/>
              <a:ext cx="1985819" cy="66501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Helvetica" pitchFamily="2" charset="0"/>
                </a:rPr>
                <a:t>Shared picture of the world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A90FCD4-BF71-1A5C-2E3E-8E0F2ECF88E3}"/>
              </a:ext>
            </a:extLst>
          </p:cNvPr>
          <p:cNvGrpSpPr/>
          <p:nvPr/>
        </p:nvGrpSpPr>
        <p:grpSpPr>
          <a:xfrm>
            <a:off x="895692" y="1703748"/>
            <a:ext cx="4452844" cy="1204761"/>
            <a:chOff x="895692" y="1703748"/>
            <a:chExt cx="4452844" cy="120476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989019-4967-ADDA-2EDF-560E15E9DE5A}"/>
                </a:ext>
              </a:extLst>
            </p:cNvPr>
            <p:cNvSpPr txBox="1"/>
            <p:nvPr/>
          </p:nvSpPr>
          <p:spPr>
            <a:xfrm>
              <a:off x="895692" y="2323734"/>
              <a:ext cx="44528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the race.</a:t>
              </a:r>
            </a:p>
          </p:txBody>
        </p:sp>
        <p:cxnSp>
          <p:nvCxnSpPr>
            <p:cNvPr id="15" name="Curved Connector 14">
              <a:extLst>
                <a:ext uri="{FF2B5EF4-FFF2-40B4-BE49-F238E27FC236}">
                  <a16:creationId xmlns:a16="http://schemas.microsoft.com/office/drawing/2014/main" id="{6BC716C5-1727-A967-A950-AC5F700628B8}"/>
                </a:ext>
              </a:extLst>
            </p:cNvPr>
            <p:cNvCxnSpPr>
              <a:stCxn id="11" idx="1"/>
              <a:endCxn id="8" idx="0"/>
            </p:cNvCxnSpPr>
            <p:nvPr/>
          </p:nvCxnSpPr>
          <p:spPr>
            <a:xfrm rot="10800000" flipV="1">
              <a:off x="3122115" y="1703748"/>
              <a:ext cx="958033" cy="619986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09CDDBB-4783-D787-B195-C8DB8A254850}"/>
              </a:ext>
            </a:extLst>
          </p:cNvPr>
          <p:cNvGrpSpPr/>
          <p:nvPr/>
        </p:nvGrpSpPr>
        <p:grpSpPr>
          <a:xfrm>
            <a:off x="3122114" y="2908509"/>
            <a:ext cx="2642078" cy="1719356"/>
            <a:chOff x="3122114" y="2908509"/>
            <a:chExt cx="2642078" cy="1719356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D653698-4EE7-CB3E-4D6B-FBD4D7C13487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>
              <a:off x="3122114" y="2908509"/>
              <a:ext cx="2642078" cy="171935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425B27-EB7C-BBAC-D846-D32B746DCD6F}"/>
                </a:ext>
              </a:extLst>
            </p:cNvPr>
            <p:cNvSpPr txBox="1"/>
            <p:nvPr/>
          </p:nvSpPr>
          <p:spPr>
            <a:xfrm>
              <a:off x="3703747" y="3121856"/>
              <a:ext cx="43538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Helvetica" pitchFamily="2" charset="0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F90B000-05B3-DD19-2F5B-DF9D592EE6D8}"/>
              </a:ext>
            </a:extLst>
          </p:cNvPr>
          <p:cNvGrpSpPr/>
          <p:nvPr/>
        </p:nvGrpSpPr>
        <p:grpSpPr>
          <a:xfrm>
            <a:off x="7262441" y="1703748"/>
            <a:ext cx="4452844" cy="1204762"/>
            <a:chOff x="7262441" y="1703748"/>
            <a:chExt cx="4452844" cy="120476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80C810-D35E-99BC-8B5C-A11B9EF7386A}"/>
                </a:ext>
              </a:extLst>
            </p:cNvPr>
            <p:cNvSpPr txBox="1"/>
            <p:nvPr/>
          </p:nvSpPr>
          <p:spPr>
            <a:xfrm>
              <a:off x="7262441" y="2323735"/>
              <a:ext cx="44528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didn’t run the race.</a:t>
              </a:r>
            </a:p>
          </p:txBody>
        </p:sp>
        <p:cxnSp>
          <p:nvCxnSpPr>
            <p:cNvPr id="16" name="Curved Connector 15">
              <a:extLst>
                <a:ext uri="{FF2B5EF4-FFF2-40B4-BE49-F238E27FC236}">
                  <a16:creationId xmlns:a16="http://schemas.microsoft.com/office/drawing/2014/main" id="{436C83BF-ED8B-B568-CC2C-AF927C0D08D8}"/>
                </a:ext>
              </a:extLst>
            </p:cNvPr>
            <p:cNvCxnSpPr>
              <a:cxnSpLocks/>
              <a:stCxn id="11" idx="3"/>
              <a:endCxn id="6" idx="0"/>
            </p:cNvCxnSpPr>
            <p:nvPr/>
          </p:nvCxnSpPr>
          <p:spPr>
            <a:xfrm>
              <a:off x="8532991" y="1703748"/>
              <a:ext cx="955872" cy="619987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066868B-11C3-7A40-F382-E5ABF0CC637C}"/>
              </a:ext>
            </a:extLst>
          </p:cNvPr>
          <p:cNvGrpSpPr/>
          <p:nvPr/>
        </p:nvGrpSpPr>
        <p:grpSpPr>
          <a:xfrm>
            <a:off x="6701742" y="2908510"/>
            <a:ext cx="2787121" cy="1719355"/>
            <a:chOff x="6701742" y="2908510"/>
            <a:chExt cx="2787121" cy="1719355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2DF503B-03F8-62A3-2F8B-5A1AD0883879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 flipH="1">
              <a:off x="6701742" y="2908510"/>
              <a:ext cx="2787121" cy="171935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A556314-0ADB-602F-9B7A-D33F68352BE2}"/>
                </a:ext>
              </a:extLst>
            </p:cNvPr>
            <p:cNvSpPr txBox="1"/>
            <p:nvPr/>
          </p:nvSpPr>
          <p:spPr>
            <a:xfrm>
              <a:off x="8337931" y="3121856"/>
              <a:ext cx="43538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Helvetica" pitchFamily="2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722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D7A923-9901-AF25-1CFB-C49D98F85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1DBB6-93BB-A083-F171-D11C64C2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Resolving Uncertainty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C1E03BA2-87CE-28AE-31F8-143FFE9A9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472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3A403-7489-051A-31BA-85ACD7183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3AA4F1-BDD6-AB29-E4C0-CC7A5CE9C76E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Question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67D575-E231-FC00-6A24-D9FFB54884F2}"/>
              </a:ext>
            </a:extLst>
          </p:cNvPr>
          <p:cNvSpPr txBox="1"/>
          <p:nvPr/>
        </p:nvSpPr>
        <p:spPr>
          <a:xfrm>
            <a:off x="1447800" y="3028890"/>
            <a:ext cx="952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  <a:ea typeface="Verdana" charset="0"/>
                <a:cs typeface="Verdana" charset="0"/>
              </a:rPr>
              <a:t>What do the two hypotheses about uncertainty (non)resolution predict about the distribution of judgments?</a:t>
            </a:r>
            <a:endParaRPr lang="en-US" sz="28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3424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C9AACAB-CCC4-271D-0F04-B786E72B71A1}"/>
              </a:ext>
            </a:extLst>
          </p:cNvPr>
          <p:cNvGrpSpPr/>
          <p:nvPr/>
        </p:nvGrpSpPr>
        <p:grpSpPr>
          <a:xfrm>
            <a:off x="9246342" y="2118085"/>
            <a:ext cx="2945658" cy="2612402"/>
            <a:chOff x="3240180" y="2460104"/>
            <a:chExt cx="3665111" cy="325046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F9B7C0A-9ADF-4AE7-AF75-81932745B4FE}"/>
                </a:ext>
              </a:extLst>
            </p:cNvPr>
            <p:cNvGrpSpPr/>
            <p:nvPr/>
          </p:nvGrpSpPr>
          <p:grpSpPr>
            <a:xfrm>
              <a:off x="3240180" y="2460104"/>
              <a:ext cx="3665111" cy="3019004"/>
              <a:chOff x="9434939" y="2673954"/>
              <a:chExt cx="1983347" cy="1633710"/>
            </a:xfrm>
          </p:grpSpPr>
          <p:pic>
            <p:nvPicPr>
              <p:cNvPr id="3" name="Picture 2" descr="A person wearing glasses and a blue jacket&#10;&#10;Description automatically generated">
                <a:extLst>
                  <a:ext uri="{FF2B5EF4-FFF2-40B4-BE49-F238E27FC236}">
                    <a16:creationId xmlns:a16="http://schemas.microsoft.com/office/drawing/2014/main" id="{25FCA9C3-EAD4-A0FD-3388-F572D7F310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4" r="44"/>
              <a:stretch/>
            </p:blipFill>
            <p:spPr>
              <a:xfrm>
                <a:off x="9734933" y="2673954"/>
                <a:ext cx="1383360" cy="1384578"/>
              </a:xfrm>
              <a:prstGeom prst="ellipse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C4110CF-88C9-F778-F0B2-66158989AAD1}"/>
                  </a:ext>
                </a:extLst>
              </p:cNvPr>
              <p:cNvSpPr txBox="1"/>
              <p:nvPr/>
            </p:nvSpPr>
            <p:spPr>
              <a:xfrm>
                <a:off x="9434939" y="4121157"/>
                <a:ext cx="1983347" cy="18650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 defTabSz="1033272">
                  <a:spcAft>
                    <a:spcPts val="600"/>
                  </a:spcAft>
                </a:pPr>
                <a:r>
                  <a:rPr lang="en-US" sz="1200" b="1" kern="1200" dirty="0">
                    <a:solidFill>
                      <a:schemeClr val="tx1"/>
                    </a:solidFill>
                    <a:latin typeface="Helvetica" pitchFamily="2" charset="0"/>
                    <a:ea typeface="Verdana" charset="0"/>
                    <a:cs typeface="+mn-cs"/>
                  </a:rPr>
                  <a:t>Julian Grove</a:t>
                </a:r>
                <a:endParaRPr lang="en-US" sz="1200" b="1" dirty="0">
                  <a:latin typeface="Helvetica" pitchFamily="2" charset="0"/>
                  <a:ea typeface="Verdana" charset="0"/>
                  <a:cs typeface="Verdana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3640176-A432-E324-BD98-3699F5E3E614}"/>
                </a:ext>
              </a:extLst>
            </p:cNvPr>
            <p:cNvSpPr txBox="1"/>
            <p:nvPr/>
          </p:nvSpPr>
          <p:spPr>
            <a:xfrm>
              <a:off x="3454149" y="5365911"/>
              <a:ext cx="3237186" cy="344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033272">
                <a:spcAft>
                  <a:spcPts val="600"/>
                </a:spcAft>
              </a:pPr>
              <a:r>
                <a:rPr lang="en-US" sz="1200" kern="1200" dirty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rPr>
                <a:t>University of Rochester</a:t>
              </a:r>
              <a:endParaRPr lang="en-US" sz="1200" dirty="0">
                <a:latin typeface="Helvetica" pitchFamily="2" charset="0"/>
              </a:endParaRPr>
            </a:p>
          </p:txBody>
        </p:sp>
      </p:grpSp>
      <p:pic>
        <p:nvPicPr>
          <p:cNvPr id="11" name="Picture 10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3800E725-A313-EDAD-03A5-699D45514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869" y="1494262"/>
            <a:ext cx="1438509" cy="14385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0B9A2A-6375-2628-C1CB-CF293A198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86" y="563830"/>
            <a:ext cx="7772400" cy="31757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screenshot of a document&#10;&#10;Description automatically generated">
            <a:extLst>
              <a:ext uri="{FF2B5EF4-FFF2-40B4-BE49-F238E27FC236}">
                <a16:creationId xmlns:a16="http://schemas.microsoft.com/office/drawing/2014/main" id="{C96A2D7F-B3D3-A1F6-B40D-5A36A6D7F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872" y="1310126"/>
            <a:ext cx="6970694" cy="49840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8D1EB2-AB52-CD71-646A-16E5ECD3F5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8820" y="2642163"/>
            <a:ext cx="7772400" cy="39681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727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1C1FD-B672-6002-7D09-651B13932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C32AB83-AAD5-A201-FE13-52467655405B}"/>
              </a:ext>
            </a:extLst>
          </p:cNvPr>
          <p:cNvGrpSpPr/>
          <p:nvPr/>
        </p:nvGrpSpPr>
        <p:grpSpPr>
          <a:xfrm>
            <a:off x="1447799" y="1597731"/>
            <a:ext cx="9640747" cy="1538882"/>
            <a:chOff x="1447799" y="973017"/>
            <a:chExt cx="9640747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55082F6-36D8-9B61-B7A4-6EE99BFFAB9B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Nonresolution hypothesis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967D352-5056-1B77-EAF1-CE0EAEB56405}"/>
                </a:ext>
              </a:extLst>
            </p:cNvPr>
            <p:cNvSpPr txBox="1"/>
            <p:nvPr/>
          </p:nvSpPr>
          <p:spPr>
            <a:xfrm>
              <a:off x="1447799" y="1557792"/>
              <a:ext cx="96407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Judgments follow a single distribution whose expected value is determined by the predicate + embedded content.</a:t>
              </a:r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91176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with a line&#10;&#10;Description automatically generated">
            <a:extLst>
              <a:ext uri="{FF2B5EF4-FFF2-40B4-BE49-F238E27FC236}">
                <a16:creationId xmlns:a16="http://schemas.microsoft.com/office/drawing/2014/main" id="{12A39400-237E-1F4C-FFBD-700152224B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335"/>
          <a:stretch/>
        </p:blipFill>
        <p:spPr>
          <a:xfrm>
            <a:off x="2286000" y="5694744"/>
            <a:ext cx="7620000" cy="852106"/>
          </a:xfrm>
          <a:prstGeom prst="rect">
            <a:avLst/>
          </a:prstGeom>
        </p:spPr>
      </p:pic>
      <p:pic>
        <p:nvPicPr>
          <p:cNvPr id="3" name="Picture 2" descr="A graph with a line&#10;&#10;Description automatically generated">
            <a:extLst>
              <a:ext uri="{FF2B5EF4-FFF2-40B4-BE49-F238E27FC236}">
                <a16:creationId xmlns:a16="http://schemas.microsoft.com/office/drawing/2014/main" id="{ED782012-066E-629B-071A-33052FD99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11150"/>
            <a:ext cx="7620000" cy="62357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C38140-A160-6CC2-1CD6-52D24DCA00FA}"/>
              </a:ext>
            </a:extLst>
          </p:cNvPr>
          <p:cNvCxnSpPr/>
          <p:nvPr/>
        </p:nvCxnSpPr>
        <p:spPr>
          <a:xfrm flipV="1">
            <a:off x="7861610" y="624469"/>
            <a:ext cx="0" cy="518531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C66C0FC-0182-1D54-19CE-1051E595B00C}"/>
              </a:ext>
            </a:extLst>
          </p:cNvPr>
          <p:cNvSpPr txBox="1"/>
          <p:nvPr/>
        </p:nvSpPr>
        <p:spPr>
          <a:xfrm>
            <a:off x="1871242" y="1180618"/>
            <a:ext cx="4224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Helvetica" pitchFamily="2" charset="0"/>
              </a:rPr>
              <a:t>Showing truncated normal distribution but same results with ordered beta distributions!</a:t>
            </a:r>
          </a:p>
        </p:txBody>
      </p:sp>
    </p:spTree>
    <p:extLst>
      <p:ext uri="{BB962C8B-B14F-4D97-AF65-F5344CB8AC3E}">
        <p14:creationId xmlns:p14="http://schemas.microsoft.com/office/powerpoint/2010/main" val="401459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72AE8-B15B-A6ED-8838-A2A9CCD99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B39AD71-461C-4DF5-63F3-C26C1EDE9D6B}"/>
              </a:ext>
            </a:extLst>
          </p:cNvPr>
          <p:cNvGrpSpPr/>
          <p:nvPr/>
        </p:nvGrpSpPr>
        <p:grpSpPr>
          <a:xfrm>
            <a:off x="1447799" y="1597731"/>
            <a:ext cx="9640747" cy="1538882"/>
            <a:chOff x="1447799" y="973017"/>
            <a:chExt cx="9640747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CD4B76E-19AA-5D45-90A6-B7666FD2A29D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Nonresolution hypothesis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62B5408-7BB9-7A8F-3723-0E42521C9C32}"/>
                </a:ext>
              </a:extLst>
            </p:cNvPr>
            <p:cNvSpPr txBox="1"/>
            <p:nvPr/>
          </p:nvSpPr>
          <p:spPr>
            <a:xfrm>
              <a:off x="1447799" y="1557792"/>
              <a:ext cx="96407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Judgments follow a single distribution whose expected value is determined by the predicate + embedded content.</a:t>
              </a:r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FA6776A-B6A2-99FC-7D11-370B32DCBDC0}"/>
              </a:ext>
            </a:extLst>
          </p:cNvPr>
          <p:cNvGrpSpPr/>
          <p:nvPr/>
        </p:nvGrpSpPr>
        <p:grpSpPr>
          <a:xfrm>
            <a:off x="1447800" y="3721387"/>
            <a:ext cx="9455552" cy="1969770"/>
            <a:chOff x="1447800" y="2727343"/>
            <a:chExt cx="9455552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0D8272F-5578-B1A5-5715-3B55FAED4B2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Resolution hypothesis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BA4970-9087-069D-A69D-A427444EC72D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Judgments follow a mixture of three distributions: the FALSE and TRUE distributions, determined by the predicate, and the PRIOR distribution, determined by EC.</a:t>
              </a:r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62898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435E3-387A-A562-0002-717E61992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diagram of a function&#10;&#10;Description automatically generated">
            <a:extLst>
              <a:ext uri="{FF2B5EF4-FFF2-40B4-BE49-F238E27FC236}">
                <a16:creationId xmlns:a16="http://schemas.microsoft.com/office/drawing/2014/main" id="{056E8D19-487E-56A3-94FC-0B63C3B3AC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5" b="7787"/>
          <a:stretch/>
        </p:blipFill>
        <p:spPr>
          <a:xfrm>
            <a:off x="2338085" y="54977"/>
            <a:ext cx="7977953" cy="5859685"/>
          </a:xfrm>
          <a:prstGeom prst="rect">
            <a:avLst/>
          </a:prstGeom>
        </p:spPr>
      </p:pic>
      <p:pic>
        <p:nvPicPr>
          <p:cNvPr id="19" name="Picture 18" descr="A diagram of a function&#10;&#10;Description automatically generated">
            <a:extLst>
              <a:ext uri="{FF2B5EF4-FFF2-40B4-BE49-F238E27FC236}">
                <a16:creationId xmlns:a16="http://schemas.microsoft.com/office/drawing/2014/main" id="{698C8E0F-300D-1E69-E128-A35FF70195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5" b="7787"/>
          <a:stretch/>
        </p:blipFill>
        <p:spPr>
          <a:xfrm>
            <a:off x="2338086" y="54977"/>
            <a:ext cx="7977952" cy="5859684"/>
          </a:xfrm>
          <a:prstGeom prst="rect">
            <a:avLst/>
          </a:prstGeom>
        </p:spPr>
      </p:pic>
      <p:pic>
        <p:nvPicPr>
          <p:cNvPr id="20" name="Picture 19" descr="A graph with a line&#10;&#10;Description automatically generated">
            <a:extLst>
              <a:ext uri="{FF2B5EF4-FFF2-40B4-BE49-F238E27FC236}">
                <a16:creationId xmlns:a16="http://schemas.microsoft.com/office/drawing/2014/main" id="{24EB9FD8-1586-7316-47C5-AE7B4B6841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915"/>
          <a:stretch/>
        </p:blipFill>
        <p:spPr>
          <a:xfrm>
            <a:off x="2029125" y="5818583"/>
            <a:ext cx="8286914" cy="95518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89171FB-BC71-3C67-0F6A-DFE69B7EB65C}"/>
              </a:ext>
            </a:extLst>
          </p:cNvPr>
          <p:cNvGrpSpPr/>
          <p:nvPr/>
        </p:nvGrpSpPr>
        <p:grpSpPr>
          <a:xfrm>
            <a:off x="1971250" y="142355"/>
            <a:ext cx="8421644" cy="5644986"/>
            <a:chOff x="1971250" y="142355"/>
            <a:chExt cx="8421644" cy="564498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2EAD175-042A-2DB5-FAAF-5E56BA2B23DD}"/>
                </a:ext>
              </a:extLst>
            </p:cNvPr>
            <p:cNvGrpSpPr/>
            <p:nvPr/>
          </p:nvGrpSpPr>
          <p:grpSpPr>
            <a:xfrm>
              <a:off x="2494816" y="763928"/>
              <a:ext cx="7369216" cy="5023413"/>
              <a:chOff x="2494816" y="763928"/>
              <a:chExt cx="7369216" cy="5023413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FAF4140-054D-DB8A-0E52-947299A46B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64032" y="763928"/>
                <a:ext cx="0" cy="50118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7824B82-27F6-3A40-147E-C8A4E8C651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25586" y="2673752"/>
                <a:ext cx="0" cy="3113589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69F519B-C002-F91D-DF39-50F9300666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94816" y="4363656"/>
                <a:ext cx="0" cy="141211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7BAF219-9846-86F5-D32B-FE5E2A67C8A7}"/>
                </a:ext>
              </a:extLst>
            </p:cNvPr>
            <p:cNvSpPr txBox="1"/>
            <p:nvPr/>
          </p:nvSpPr>
          <p:spPr>
            <a:xfrm>
              <a:off x="1971250" y="3830436"/>
              <a:ext cx="1045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Helvetica" pitchFamily="2" charset="0"/>
                </a:rPr>
                <a:t>FALSE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707F490-8019-9CDC-05AE-8632ECECF594}"/>
                </a:ext>
              </a:extLst>
            </p:cNvPr>
            <p:cNvSpPr txBox="1"/>
            <p:nvPr/>
          </p:nvSpPr>
          <p:spPr>
            <a:xfrm>
              <a:off x="9347320" y="142355"/>
              <a:ext cx="1045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Helvetica" pitchFamily="2" charset="0"/>
                </a:rPr>
                <a:t>TRUE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C99C9AB-3219-582F-87D8-2D19B657D3EA}"/>
                </a:ext>
              </a:extLst>
            </p:cNvPr>
            <p:cNvSpPr txBox="1"/>
            <p:nvPr/>
          </p:nvSpPr>
          <p:spPr>
            <a:xfrm>
              <a:off x="7502799" y="1851872"/>
              <a:ext cx="1045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Helvetica" pitchFamily="2" charset="0"/>
                </a:rPr>
                <a:t>PRIOR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437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C2C2C-D1C9-88D8-7AEB-9911D1610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5BFF933-3792-BB4B-5475-0B8376A5FBA8}"/>
              </a:ext>
            </a:extLst>
          </p:cNvPr>
          <p:cNvGrpSpPr/>
          <p:nvPr/>
        </p:nvGrpSpPr>
        <p:grpSpPr>
          <a:xfrm>
            <a:off x="1447800" y="2659559"/>
            <a:ext cx="9296400" cy="2400657"/>
            <a:chOff x="1447800" y="2727343"/>
            <a:chExt cx="9296400" cy="240065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EE68ECB-961B-4628-2E37-A1746688315A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Method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BC914A-8665-6D34-BCEF-5ED73CA1A47B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AutoNum type="arabicPeriod"/>
              </a:pP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Fit models to D&amp;T’s norming data using MCMC and compare fits.</a:t>
              </a:r>
            </a:p>
            <a:p>
              <a:pPr marL="514350" indent="-514350">
                <a:buAutoNum type="arabicPeriod"/>
              </a:pP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Fit models to D&amp;T’s projection data using MC, with priors determined by norming fits, and compare fits.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59918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FE46E-B2FB-5930-F5BF-D15FAE4A4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8B3FF3-C084-FAE2-98DE-1528496AF07C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36E1D2D-A75E-0B34-A623-A0BDDB072AB7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C97DBD-C2F4-7742-7E82-7320BF925761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Is uncertainty about prior beliefs resolved or unresolved?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90098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A1D2788E-C135-DB64-7FF2-1996140D2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11150"/>
            <a:ext cx="7620000" cy="623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F90D8B-BB8A-8474-1AD7-F1E856486790}"/>
              </a:ext>
            </a:extLst>
          </p:cNvPr>
          <p:cNvSpPr/>
          <p:nvPr/>
        </p:nvSpPr>
        <p:spPr>
          <a:xfrm>
            <a:off x="3166946" y="223024"/>
            <a:ext cx="6739054" cy="5965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DBBB3D-4ED2-9B30-4401-5AEA171169AA}"/>
              </a:ext>
            </a:extLst>
          </p:cNvPr>
          <p:cNvSpPr/>
          <p:nvPr/>
        </p:nvSpPr>
        <p:spPr>
          <a:xfrm>
            <a:off x="2286000" y="311150"/>
            <a:ext cx="880946" cy="5965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EC9339-3343-5302-AC85-F54A68D3835A}"/>
              </a:ext>
            </a:extLst>
          </p:cNvPr>
          <p:cNvSpPr txBox="1"/>
          <p:nvPr/>
        </p:nvSpPr>
        <p:spPr>
          <a:xfrm>
            <a:off x="479502" y="2386361"/>
            <a:ext cx="2141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Higher means better fit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59455D-92EC-FB2C-273F-586AD995BCFD}"/>
              </a:ext>
            </a:extLst>
          </p:cNvPr>
          <p:cNvSpPr txBox="1"/>
          <p:nvPr/>
        </p:nvSpPr>
        <p:spPr>
          <a:xfrm>
            <a:off x="4326673" y="2632582"/>
            <a:ext cx="493255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Uncertainty about prior beliefs is unresolved.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40B893-1F71-1966-D9D1-8977B1B74A15}"/>
              </a:ext>
            </a:extLst>
          </p:cNvPr>
          <p:cNvSpPr txBox="1"/>
          <p:nvPr/>
        </p:nvSpPr>
        <p:spPr>
          <a:xfrm>
            <a:off x="4047281" y="6185398"/>
            <a:ext cx="204871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Unresolved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3C8B70-A9CA-8C0D-890F-9208FF495497}"/>
              </a:ext>
            </a:extLst>
          </p:cNvPr>
          <p:cNvSpPr txBox="1"/>
          <p:nvPr/>
        </p:nvSpPr>
        <p:spPr>
          <a:xfrm>
            <a:off x="6976335" y="6185398"/>
            <a:ext cx="23209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Resolved</a:t>
            </a:r>
          </a:p>
        </p:txBody>
      </p:sp>
    </p:spTree>
    <p:extLst>
      <p:ext uri="{BB962C8B-B14F-4D97-AF65-F5344CB8AC3E}">
        <p14:creationId xmlns:p14="http://schemas.microsoft.com/office/powerpoint/2010/main" val="325718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3828E-9A65-CA15-0AD5-2F86340FB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8AFE639-7C88-8F58-AC38-68893E676C9B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45BDB62-E106-875B-0017-D0786932A30A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One Kind of Knowledge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3EFB9EC-8747-0CBE-CAFA-BACF47BF5346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How the expression can move a conversation forward when used in a particular way.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E2F3137-7029-E6C3-6EE7-061CB4253E31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47AE69-66D5-FE3C-9510-A344E8E16CA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Another Kind of Knowledge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C46AB4-D5C9-E8F6-254E-BAB6721E053F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How the conversation has to look for it to even make sense to use the expression.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337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8525B4E-5F7E-4D76-D8DA-C95EF78C8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753"/>
          <a:stretch/>
        </p:blipFill>
        <p:spPr>
          <a:xfrm>
            <a:off x="6823509" y="2369632"/>
            <a:ext cx="4971503" cy="2118733"/>
          </a:xfrm>
          <a:prstGeom prst="rect">
            <a:avLst/>
          </a:prstGeom>
        </p:spPr>
      </p:pic>
      <p:pic>
        <p:nvPicPr>
          <p:cNvPr id="4" name="Picture 3" descr="A graph showing a bar graph&#10;&#10;Description automatically generated">
            <a:extLst>
              <a:ext uri="{FF2B5EF4-FFF2-40B4-BE49-F238E27FC236}">
                <a16:creationId xmlns:a16="http://schemas.microsoft.com/office/drawing/2014/main" id="{17698B26-8A63-A329-C5BD-103578EEF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16" y="1225548"/>
            <a:ext cx="5981700" cy="4406900"/>
          </a:xfrm>
          <a:prstGeom prst="rect">
            <a:avLst/>
          </a:prstGeom>
        </p:spPr>
      </p:pic>
      <p:pic>
        <p:nvPicPr>
          <p:cNvPr id="6" name="Picture 5" descr="A graph with a red line&#10;&#10;Description automatically generated">
            <a:extLst>
              <a:ext uri="{FF2B5EF4-FFF2-40B4-BE49-F238E27FC236}">
                <a16:creationId xmlns:a16="http://schemas.microsoft.com/office/drawing/2014/main" id="{B2E427DA-AACD-AAA6-CF0E-8847C9F4D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16" y="1225548"/>
            <a:ext cx="5981700" cy="4406900"/>
          </a:xfrm>
          <a:prstGeom prst="rect">
            <a:avLst/>
          </a:prstGeom>
        </p:spPr>
      </p:pic>
      <p:pic>
        <p:nvPicPr>
          <p:cNvPr id="9" name="Picture 8" descr="A graph with a red line and blue line&#10;&#10;Description automatically generated">
            <a:extLst>
              <a:ext uri="{FF2B5EF4-FFF2-40B4-BE49-F238E27FC236}">
                <a16:creationId xmlns:a16="http://schemas.microsoft.com/office/drawing/2014/main" id="{289EBD9E-5DE4-529A-D7D2-9700610F0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616" y="1225548"/>
            <a:ext cx="59817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0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9D462-1DEB-EA44-D96F-E78778341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950B7F-8767-B0FC-BDF3-B646A890471B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D0B2F3F-6F51-088E-E9A5-D64999A9DA6F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63B6BB-76FC-EB29-99CC-FAE4114D22B7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Is uncertainty about prior beliefs resolved or unresolved?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80ED166-ADD8-14F8-777F-B4492DEA6DFD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9520B00-115F-DD57-D872-996FB0E0209D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#2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EDEB492-292C-6962-D614-F1D36855FE4D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Is uncertainty about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 resolved or unresolved?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51747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9BD15224-4C96-5692-8A84-2F62070E1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11150"/>
            <a:ext cx="7620000" cy="623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6348C4-BAD8-1CF7-19C7-606461449A64}"/>
              </a:ext>
            </a:extLst>
          </p:cNvPr>
          <p:cNvSpPr/>
          <p:nvPr/>
        </p:nvSpPr>
        <p:spPr>
          <a:xfrm>
            <a:off x="3166946" y="223024"/>
            <a:ext cx="3456878" cy="5965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05920F-31B3-5B5D-81EB-5772DD1F13DF}"/>
              </a:ext>
            </a:extLst>
          </p:cNvPr>
          <p:cNvSpPr/>
          <p:nvPr/>
        </p:nvSpPr>
        <p:spPr>
          <a:xfrm>
            <a:off x="6095999" y="223023"/>
            <a:ext cx="3897351" cy="5965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D48D14-D4D5-5DB6-9F4B-45D2A4B1DB03}"/>
              </a:ext>
            </a:extLst>
          </p:cNvPr>
          <p:cNvSpPr txBox="1"/>
          <p:nvPr/>
        </p:nvSpPr>
        <p:spPr>
          <a:xfrm>
            <a:off x="4025594" y="2632582"/>
            <a:ext cx="588784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Uncertainty about </a:t>
            </a:r>
            <a:r>
              <a:rPr lang="en-US" sz="3200" b="1" dirty="0" err="1">
                <a:solidFill>
                  <a:srgbClr val="C00000"/>
                </a:solidFill>
                <a:latin typeface="Helvetica" pitchFamily="2" charset="0"/>
              </a:rPr>
              <a:t>factive</a:t>
            </a:r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 inferences is resolved.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5B7D2-2F7F-D33F-E327-7B5C081D4321}"/>
              </a:ext>
            </a:extLst>
          </p:cNvPr>
          <p:cNvSpPr txBox="1"/>
          <p:nvPr/>
        </p:nvSpPr>
        <p:spPr>
          <a:xfrm>
            <a:off x="3166946" y="6080860"/>
            <a:ext cx="170679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Helvetica" pitchFamily="2" charset="0"/>
              </a:rPr>
              <a:t>Factivity</a:t>
            </a:r>
            <a:endParaRPr lang="en-US" sz="1600" dirty="0">
              <a:latin typeface="Helvetica" pitchFamily="2" charset="0"/>
            </a:endParaRPr>
          </a:p>
          <a:p>
            <a:pPr algn="ctr"/>
            <a:r>
              <a:rPr lang="en-US" sz="1600" dirty="0">
                <a:latin typeface="Helvetica" pitchFamily="2" charset="0"/>
              </a:rPr>
              <a:t>Resolved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505F1D-5388-A196-B334-602B6671D5FD}"/>
              </a:ext>
            </a:extLst>
          </p:cNvPr>
          <p:cNvSpPr txBox="1"/>
          <p:nvPr/>
        </p:nvSpPr>
        <p:spPr>
          <a:xfrm>
            <a:off x="4804288" y="6075500"/>
            <a:ext cx="204871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Helvetica" pitchFamily="2" charset="0"/>
              </a:rPr>
              <a:t>Factivity</a:t>
            </a:r>
            <a:endParaRPr lang="en-US" sz="1600" dirty="0">
              <a:latin typeface="Helvetica" pitchFamily="2" charset="0"/>
            </a:endParaRPr>
          </a:p>
          <a:p>
            <a:pPr algn="ctr"/>
            <a:r>
              <a:rPr lang="en-US" sz="1600" dirty="0">
                <a:latin typeface="Helvetica" pitchFamily="2" charset="0"/>
              </a:rPr>
              <a:t>Unresolved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A4010B-0F28-5156-97A0-7DF09A2C4604}"/>
              </a:ext>
            </a:extLst>
          </p:cNvPr>
          <p:cNvSpPr txBox="1"/>
          <p:nvPr/>
        </p:nvSpPr>
        <p:spPr>
          <a:xfrm>
            <a:off x="7915535" y="6074291"/>
            <a:ext cx="170679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Helvetica" pitchFamily="2" charset="0"/>
              </a:rPr>
              <a:t>Factivity</a:t>
            </a:r>
            <a:endParaRPr lang="en-US" sz="1600" dirty="0">
              <a:latin typeface="Helvetica" pitchFamily="2" charset="0"/>
            </a:endParaRPr>
          </a:p>
          <a:p>
            <a:pPr algn="ctr"/>
            <a:r>
              <a:rPr lang="en-US" sz="1600" dirty="0">
                <a:latin typeface="Helvetica" pitchFamily="2" charset="0"/>
              </a:rPr>
              <a:t>Resolved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B5CF11-1F14-C7FD-FD75-47949F3BB526}"/>
              </a:ext>
            </a:extLst>
          </p:cNvPr>
          <p:cNvSpPr txBox="1"/>
          <p:nvPr/>
        </p:nvSpPr>
        <p:spPr>
          <a:xfrm>
            <a:off x="6486285" y="6075500"/>
            <a:ext cx="173920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Helvetica" pitchFamily="2" charset="0"/>
              </a:rPr>
              <a:t>Factivity</a:t>
            </a:r>
            <a:endParaRPr lang="en-US" sz="1600" dirty="0">
              <a:latin typeface="Helvetica" pitchFamily="2" charset="0"/>
            </a:endParaRPr>
          </a:p>
          <a:p>
            <a:pPr algn="ctr"/>
            <a:r>
              <a:rPr lang="en-US" sz="1600" dirty="0">
                <a:latin typeface="Helvetica" pitchFamily="2" charset="0"/>
              </a:rPr>
              <a:t>Unresolved</a:t>
            </a:r>
          </a:p>
        </p:txBody>
      </p:sp>
    </p:spTree>
    <p:extLst>
      <p:ext uri="{BB962C8B-B14F-4D97-AF65-F5344CB8AC3E}">
        <p14:creationId xmlns:p14="http://schemas.microsoft.com/office/powerpoint/2010/main" val="201796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C5BE779-EDCA-7F57-4F4F-9793973E03F4}"/>
              </a:ext>
            </a:extLst>
          </p:cNvPr>
          <p:cNvGrpSpPr/>
          <p:nvPr/>
        </p:nvGrpSpPr>
        <p:grpSpPr>
          <a:xfrm>
            <a:off x="570294" y="1425895"/>
            <a:ext cx="11051415" cy="4006208"/>
            <a:chOff x="570294" y="1425895"/>
            <a:chExt cx="11051415" cy="4006208"/>
          </a:xfrm>
        </p:grpSpPr>
        <p:pic>
          <p:nvPicPr>
            <p:cNvPr id="3" name="Picture 2" descr="A graph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B1F94E6D-9202-5601-C26B-CBD0EF9CC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0294" y="1425896"/>
              <a:ext cx="5437820" cy="4006207"/>
            </a:xfrm>
            <a:prstGeom prst="rect">
              <a:avLst/>
            </a:prstGeom>
          </p:spPr>
        </p:pic>
        <p:pic>
          <p:nvPicPr>
            <p:cNvPr id="5" name="Picture 4" descr="A graph of a graph&#10;&#10;Description automatically generated">
              <a:extLst>
                <a:ext uri="{FF2B5EF4-FFF2-40B4-BE49-F238E27FC236}">
                  <a16:creationId xmlns:a16="http://schemas.microsoft.com/office/drawing/2014/main" id="{CAE8064E-C8DB-BA74-1A7D-1CCE69214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3888" y="1425895"/>
              <a:ext cx="5437821" cy="400620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CF5610-1973-961A-B5AD-61CED13FD35D}"/>
              </a:ext>
            </a:extLst>
          </p:cNvPr>
          <p:cNvGrpSpPr/>
          <p:nvPr/>
        </p:nvGrpSpPr>
        <p:grpSpPr>
          <a:xfrm>
            <a:off x="570291" y="1425895"/>
            <a:ext cx="11051415" cy="4006207"/>
            <a:chOff x="570291" y="1425895"/>
            <a:chExt cx="11051415" cy="4006207"/>
          </a:xfrm>
        </p:grpSpPr>
        <p:pic>
          <p:nvPicPr>
            <p:cNvPr id="8" name="Picture 7" descr="A graph with a red line&#10;&#10;Description automatically generated">
              <a:extLst>
                <a:ext uri="{FF2B5EF4-FFF2-40B4-BE49-F238E27FC236}">
                  <a16:creationId xmlns:a16="http://schemas.microsoft.com/office/drawing/2014/main" id="{D9171852-E49C-D5E3-78F7-475BE4F84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3886" y="1425895"/>
              <a:ext cx="5437820" cy="4006207"/>
            </a:xfrm>
            <a:prstGeom prst="rect">
              <a:avLst/>
            </a:prstGeom>
          </p:spPr>
        </p:pic>
        <p:pic>
          <p:nvPicPr>
            <p:cNvPr id="11" name="Picture 10" descr="A graph with a red line&#10;&#10;Description automatically generated">
              <a:extLst>
                <a:ext uri="{FF2B5EF4-FFF2-40B4-BE49-F238E27FC236}">
                  <a16:creationId xmlns:a16="http://schemas.microsoft.com/office/drawing/2014/main" id="{C3BBB7D5-5655-6A4F-8530-C5ABAA1CC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0291" y="1425895"/>
              <a:ext cx="5437820" cy="400620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2BE4251-D79B-CD2C-A01F-13B1238AC827}"/>
              </a:ext>
            </a:extLst>
          </p:cNvPr>
          <p:cNvGrpSpPr/>
          <p:nvPr/>
        </p:nvGrpSpPr>
        <p:grpSpPr>
          <a:xfrm>
            <a:off x="570288" y="1425895"/>
            <a:ext cx="11051417" cy="4006207"/>
            <a:chOff x="570288" y="1425895"/>
            <a:chExt cx="11051417" cy="4006207"/>
          </a:xfrm>
        </p:grpSpPr>
        <p:pic>
          <p:nvPicPr>
            <p:cNvPr id="16" name="Picture 15" descr="A graph with a red line and blue line&#10;&#10;Description automatically generated">
              <a:extLst>
                <a:ext uri="{FF2B5EF4-FFF2-40B4-BE49-F238E27FC236}">
                  <a16:creationId xmlns:a16="http://schemas.microsoft.com/office/drawing/2014/main" id="{0800509C-EA8B-12C3-0D4D-E1B55098F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83886" y="1425896"/>
              <a:ext cx="5437819" cy="4006206"/>
            </a:xfrm>
            <a:prstGeom prst="rect">
              <a:avLst/>
            </a:prstGeom>
          </p:spPr>
        </p:pic>
        <p:pic>
          <p:nvPicPr>
            <p:cNvPr id="18" name="Picture 17" descr="A graph with a red line and blue line&#10;&#10;Description automatically generated">
              <a:extLst>
                <a:ext uri="{FF2B5EF4-FFF2-40B4-BE49-F238E27FC236}">
                  <a16:creationId xmlns:a16="http://schemas.microsoft.com/office/drawing/2014/main" id="{F8592D96-F63E-DBBE-8FEC-74AAC3705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0288" y="1425895"/>
              <a:ext cx="5437820" cy="4006207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BA9A11B-8FD7-E46D-2998-A8E0B97DD292}"/>
              </a:ext>
            </a:extLst>
          </p:cNvPr>
          <p:cNvSpPr txBox="1"/>
          <p:nvPr/>
        </p:nvSpPr>
        <p:spPr>
          <a:xfrm>
            <a:off x="2577290" y="779564"/>
            <a:ext cx="1423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elvetica" pitchFamily="2" charset="0"/>
              </a:rPr>
              <a:t>know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9F1B3F-B038-DB42-8C7A-EE5DAD62153C}"/>
              </a:ext>
            </a:extLst>
          </p:cNvPr>
          <p:cNvSpPr txBox="1"/>
          <p:nvPr/>
        </p:nvSpPr>
        <p:spPr>
          <a:xfrm>
            <a:off x="7905875" y="779564"/>
            <a:ext cx="1993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elvetica" pitchFamily="2" charset="0"/>
              </a:rPr>
              <a:t>pretend</a:t>
            </a:r>
          </a:p>
        </p:txBody>
      </p:sp>
    </p:spTree>
    <p:extLst>
      <p:ext uri="{BB962C8B-B14F-4D97-AF65-F5344CB8AC3E}">
        <p14:creationId xmlns:p14="http://schemas.microsoft.com/office/powerpoint/2010/main" val="182250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44F4D-B1B8-DF8F-2973-32EF2677F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C8C0005-9AB6-7D06-C323-0D437E76FDFE}"/>
              </a:ext>
            </a:extLst>
          </p:cNvPr>
          <p:cNvGrpSpPr/>
          <p:nvPr/>
        </p:nvGrpSpPr>
        <p:grpSpPr>
          <a:xfrm>
            <a:off x="1447800" y="1597731"/>
            <a:ext cx="9455552" cy="1969770"/>
            <a:chOff x="1447800" y="973017"/>
            <a:chExt cx="9455552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B33595E-EE0C-D622-F1D2-AE90FC972EB2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#3 </a:t>
              </a:r>
              <a:r>
                <a:rPr lang="en-US" sz="1100" b="1" dirty="0">
                  <a:latin typeface="Helvetica" pitchFamily="2" charset="0"/>
                </a:rPr>
                <a:t>see Appendix B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84E0826-8AAE-6B5C-8E5C-A0791518EF88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Does the prompt encourage participants to “respond more discretely” because the prompt is a polar question? 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45916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10303-55E5-7D69-46C7-73CB3E4B0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8E40B-1786-5CE8-3D24-68AF10B51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834" y="578314"/>
            <a:ext cx="9692331" cy="570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959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36524-1C65-8108-A0DE-DF526B7AD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6500FAA-717A-ADC2-0D24-E58BF4E9E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541" y="539163"/>
            <a:ext cx="9402917" cy="57796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3ABF2F-1AC2-DC1F-5C6E-A5A412A5B070}"/>
              </a:ext>
            </a:extLst>
          </p:cNvPr>
          <p:cNvSpPr/>
          <p:nvPr/>
        </p:nvSpPr>
        <p:spPr>
          <a:xfrm>
            <a:off x="1996068" y="4282068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812527-A348-8605-4381-B83CC3B649E9}"/>
              </a:ext>
            </a:extLst>
          </p:cNvPr>
          <p:cNvSpPr/>
          <p:nvPr/>
        </p:nvSpPr>
        <p:spPr>
          <a:xfrm>
            <a:off x="9560312" y="4282068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455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930C4-A526-CFCB-EC35-C3DD4B4A0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891BD1-85E3-AFA2-551E-9B39F51731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94541" y="921876"/>
            <a:ext cx="9402917" cy="50142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F26464-28DA-2173-99DF-9A9C147497A7}"/>
              </a:ext>
            </a:extLst>
          </p:cNvPr>
          <p:cNvSpPr/>
          <p:nvPr/>
        </p:nvSpPr>
        <p:spPr>
          <a:xfrm>
            <a:off x="9058507" y="4248614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797B34-2E0F-D59F-83C0-583CBEBCA957}"/>
              </a:ext>
            </a:extLst>
          </p:cNvPr>
          <p:cNvSpPr/>
          <p:nvPr/>
        </p:nvSpPr>
        <p:spPr>
          <a:xfrm>
            <a:off x="2408663" y="4248613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056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75C45-9CD4-8489-8DEC-7DAD7C669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A9F6F1D-95AA-E3A2-718D-FCDE311B0383}"/>
              </a:ext>
            </a:extLst>
          </p:cNvPr>
          <p:cNvGrpSpPr/>
          <p:nvPr/>
        </p:nvGrpSpPr>
        <p:grpSpPr>
          <a:xfrm>
            <a:off x="1447800" y="1597731"/>
            <a:ext cx="9455552" cy="1969770"/>
            <a:chOff x="1447800" y="973017"/>
            <a:chExt cx="9455552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DFB7A94-B411-983C-B7F6-0FB8D9A8310A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#3 </a:t>
              </a:r>
              <a:r>
                <a:rPr lang="en-US" sz="1100" b="1" dirty="0">
                  <a:latin typeface="Helvetica" pitchFamily="2" charset="0"/>
                </a:rPr>
                <a:t>see Appendix B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8D52C6B-388B-947C-093A-444029F2F726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Does the prompt encourage participants to “respond more discretely” because the prompt is a polar question? 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742C73D-A059-6B1D-0BA7-440C41801A79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33FC7B2-AE39-816D-CAC4-64E8A3E5BFC0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#4 </a:t>
              </a:r>
              <a:r>
                <a:rPr lang="en-US" sz="1100" b="1" dirty="0">
                  <a:latin typeface="Helvetica" pitchFamily="2" charset="0"/>
                </a:rPr>
                <a:t>see Appendix C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C8B5A26-2A81-1F3B-EFCB-CA2993ADB85A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Do contents biased for high or low likelihood cause people to “respond more discretely”?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37348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8EC1C2-122F-5838-A21E-EB0FB1118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DABF2-1C60-CCD4-E97F-251024B91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Interim Discussion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469DAE9D-36D3-7158-54C2-ADB7F5901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23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A4669-382F-DF43-1781-356539F44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4A70A1E-A18C-E79F-DEF6-B67226D26343}"/>
              </a:ext>
            </a:extLst>
          </p:cNvPr>
          <p:cNvSpPr txBox="1"/>
          <p:nvPr/>
        </p:nvSpPr>
        <p:spPr>
          <a:xfrm>
            <a:off x="4676479" y="1396030"/>
            <a:ext cx="3260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Leo ran the race.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B2DBC5-8071-2CC2-A10E-43E5CDF07E01}"/>
              </a:ext>
            </a:extLst>
          </p:cNvPr>
          <p:cNvGrpSpPr/>
          <p:nvPr/>
        </p:nvGrpSpPr>
        <p:grpSpPr>
          <a:xfrm>
            <a:off x="4390214" y="3236110"/>
            <a:ext cx="5158320" cy="2783510"/>
            <a:chOff x="4179643" y="3697928"/>
            <a:chExt cx="5158320" cy="278351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FA75C0F4-E80F-69D2-F9D7-721402909ABA}"/>
                </a:ext>
              </a:extLst>
            </p:cNvPr>
            <p:cNvSpPr/>
            <p:nvPr/>
          </p:nvSpPr>
          <p:spPr>
            <a:xfrm>
              <a:off x="4179643" y="3697928"/>
              <a:ext cx="3832711" cy="2783510"/>
            </a:xfrm>
            <a:custGeom>
              <a:avLst/>
              <a:gdLst>
                <a:gd name="connsiteX0" fmla="*/ 1435200 w 4746814"/>
                <a:gd name="connsiteY0" fmla="*/ 384071 h 3447378"/>
                <a:gd name="connsiteX1" fmla="*/ 2817951 w 4746814"/>
                <a:gd name="connsiteY1" fmla="*/ 172198 h 3447378"/>
                <a:gd name="connsiteX2" fmla="*/ 3498175 w 4746814"/>
                <a:gd name="connsiteY2" fmla="*/ 885876 h 3447378"/>
                <a:gd name="connsiteX3" fmla="*/ 4356819 w 4746814"/>
                <a:gd name="connsiteY3" fmla="*/ 1041993 h 3447378"/>
                <a:gd name="connsiteX4" fmla="*/ 4724809 w 4746814"/>
                <a:gd name="connsiteY4" fmla="*/ 2023300 h 3447378"/>
                <a:gd name="connsiteX5" fmla="*/ 3754653 w 4746814"/>
                <a:gd name="connsiteY5" fmla="*/ 2290930 h 3447378"/>
                <a:gd name="connsiteX6" fmla="*/ 3732351 w 4746814"/>
                <a:gd name="connsiteY6" fmla="*/ 2826188 h 3447378"/>
                <a:gd name="connsiteX7" fmla="*/ 3308604 w 4746814"/>
                <a:gd name="connsiteY7" fmla="*/ 3216481 h 3447378"/>
                <a:gd name="connsiteX8" fmla="*/ 2037365 w 4746814"/>
                <a:gd name="connsiteY8" fmla="*/ 3428354 h 3447378"/>
                <a:gd name="connsiteX9" fmla="*/ 1780887 w 4746814"/>
                <a:gd name="connsiteY9" fmla="*/ 2736978 h 3447378"/>
                <a:gd name="connsiteX10" fmla="*/ 1156419 w 4746814"/>
                <a:gd name="connsiteY10" fmla="*/ 2447047 h 3447378"/>
                <a:gd name="connsiteX11" fmla="*/ 543102 w 4746814"/>
                <a:gd name="connsiteY11" fmla="*/ 2893095 h 3447378"/>
                <a:gd name="connsiteX12" fmla="*/ 197414 w 4746814"/>
                <a:gd name="connsiteY12" fmla="*/ 2235173 h 3447378"/>
                <a:gd name="connsiteX13" fmla="*/ 375834 w 4746814"/>
                <a:gd name="connsiteY13" fmla="*/ 1343076 h 3447378"/>
                <a:gd name="connsiteX14" fmla="*/ 7843 w 4746814"/>
                <a:gd name="connsiteY14" fmla="*/ 696305 h 3447378"/>
                <a:gd name="connsiteX15" fmla="*/ 788429 w 4746814"/>
                <a:gd name="connsiteY15" fmla="*/ 4930 h 3447378"/>
                <a:gd name="connsiteX16" fmla="*/ 1435200 w 4746814"/>
                <a:gd name="connsiteY16" fmla="*/ 384071 h 3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46814" h="3447378">
                  <a:moveTo>
                    <a:pt x="1435200" y="384071"/>
                  </a:moveTo>
                  <a:cubicBezTo>
                    <a:pt x="1773454" y="411949"/>
                    <a:pt x="2474122" y="88564"/>
                    <a:pt x="2817951" y="172198"/>
                  </a:cubicBezTo>
                  <a:cubicBezTo>
                    <a:pt x="3161780" y="255832"/>
                    <a:pt x="3241697" y="740910"/>
                    <a:pt x="3498175" y="885876"/>
                  </a:cubicBezTo>
                  <a:cubicBezTo>
                    <a:pt x="3754653" y="1030842"/>
                    <a:pt x="4152380" y="852422"/>
                    <a:pt x="4356819" y="1041993"/>
                  </a:cubicBezTo>
                  <a:cubicBezTo>
                    <a:pt x="4561258" y="1231564"/>
                    <a:pt x="4825170" y="1815144"/>
                    <a:pt x="4724809" y="2023300"/>
                  </a:cubicBezTo>
                  <a:cubicBezTo>
                    <a:pt x="4624448" y="2231456"/>
                    <a:pt x="3920063" y="2157115"/>
                    <a:pt x="3754653" y="2290930"/>
                  </a:cubicBezTo>
                  <a:cubicBezTo>
                    <a:pt x="3589243" y="2424745"/>
                    <a:pt x="3806693" y="2671929"/>
                    <a:pt x="3732351" y="2826188"/>
                  </a:cubicBezTo>
                  <a:cubicBezTo>
                    <a:pt x="3658009" y="2980447"/>
                    <a:pt x="3591102" y="3116120"/>
                    <a:pt x="3308604" y="3216481"/>
                  </a:cubicBezTo>
                  <a:cubicBezTo>
                    <a:pt x="3026106" y="3316842"/>
                    <a:pt x="2291985" y="3508271"/>
                    <a:pt x="2037365" y="3428354"/>
                  </a:cubicBezTo>
                  <a:cubicBezTo>
                    <a:pt x="1782746" y="3348437"/>
                    <a:pt x="1927711" y="2900529"/>
                    <a:pt x="1780887" y="2736978"/>
                  </a:cubicBezTo>
                  <a:cubicBezTo>
                    <a:pt x="1634063" y="2573427"/>
                    <a:pt x="1362716" y="2421028"/>
                    <a:pt x="1156419" y="2447047"/>
                  </a:cubicBezTo>
                  <a:cubicBezTo>
                    <a:pt x="950122" y="2473066"/>
                    <a:pt x="702936" y="2928407"/>
                    <a:pt x="543102" y="2893095"/>
                  </a:cubicBezTo>
                  <a:cubicBezTo>
                    <a:pt x="383268" y="2857783"/>
                    <a:pt x="225292" y="2493509"/>
                    <a:pt x="197414" y="2235173"/>
                  </a:cubicBezTo>
                  <a:cubicBezTo>
                    <a:pt x="169536" y="1976837"/>
                    <a:pt x="407429" y="1599554"/>
                    <a:pt x="375834" y="1343076"/>
                  </a:cubicBezTo>
                  <a:cubicBezTo>
                    <a:pt x="344239" y="1086598"/>
                    <a:pt x="-60923" y="919329"/>
                    <a:pt x="7843" y="696305"/>
                  </a:cubicBezTo>
                  <a:cubicBezTo>
                    <a:pt x="76609" y="473281"/>
                    <a:pt x="550536" y="58827"/>
                    <a:pt x="788429" y="4930"/>
                  </a:cubicBezTo>
                  <a:cubicBezTo>
                    <a:pt x="1026322" y="-48967"/>
                    <a:pt x="1096946" y="356193"/>
                    <a:pt x="1435200" y="38407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D23AD8DD-5B62-8A49-4C46-B918E309B875}"/>
                </a:ext>
              </a:extLst>
            </p:cNvPr>
            <p:cNvSpPr/>
            <p:nvPr/>
          </p:nvSpPr>
          <p:spPr>
            <a:xfrm>
              <a:off x="7352144" y="4645891"/>
              <a:ext cx="1985819" cy="66501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Helvetica" pitchFamily="2" charset="0"/>
                </a:rPr>
                <a:t>Shared picture of the world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9FA8EF2-87A5-2FC5-894C-940B1BE15F80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306857" y="1980805"/>
            <a:ext cx="0" cy="265863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40879E8-A5D8-C4EA-613E-690B6F978D9F}"/>
              </a:ext>
            </a:extLst>
          </p:cNvPr>
          <p:cNvGrpSpPr/>
          <p:nvPr/>
        </p:nvGrpSpPr>
        <p:grpSpPr>
          <a:xfrm>
            <a:off x="4653175" y="302665"/>
            <a:ext cx="914400" cy="1678140"/>
            <a:chOff x="4653175" y="302665"/>
            <a:chExt cx="914400" cy="1678140"/>
          </a:xfrm>
        </p:grpSpPr>
        <p:pic>
          <p:nvPicPr>
            <p:cNvPr id="6" name="Graphic 5" descr="Run with solid fill">
              <a:extLst>
                <a:ext uri="{FF2B5EF4-FFF2-40B4-BE49-F238E27FC236}">
                  <a16:creationId xmlns:a16="http://schemas.microsoft.com/office/drawing/2014/main" id="{03652C1C-4512-D573-F008-78F3E42A2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53175" y="302665"/>
              <a:ext cx="914400" cy="914400"/>
            </a:xfrm>
            <a:prstGeom prst="rect">
              <a:avLst/>
            </a:prstGeom>
          </p:spPr>
        </p:pic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30A42D3C-0644-91CD-1187-419E688C5757}"/>
                </a:ext>
              </a:extLst>
            </p:cNvPr>
            <p:cNvSpPr/>
            <p:nvPr/>
          </p:nvSpPr>
          <p:spPr>
            <a:xfrm>
              <a:off x="4711204" y="1396030"/>
              <a:ext cx="798343" cy="584775"/>
            </a:xfrm>
            <a:prstGeom prst="roundRect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91FD41D-1BC2-B903-506D-44184C842601}"/>
              </a:ext>
            </a:extLst>
          </p:cNvPr>
          <p:cNvGrpSpPr/>
          <p:nvPr/>
        </p:nvGrpSpPr>
        <p:grpSpPr>
          <a:xfrm>
            <a:off x="6188596" y="311178"/>
            <a:ext cx="1589591" cy="1655475"/>
            <a:chOff x="6188596" y="311178"/>
            <a:chExt cx="1589591" cy="1655475"/>
          </a:xfrm>
        </p:grpSpPr>
        <p:pic>
          <p:nvPicPr>
            <p:cNvPr id="8" name="Graphic 7" descr="Race Flag with solid fill">
              <a:extLst>
                <a:ext uri="{FF2B5EF4-FFF2-40B4-BE49-F238E27FC236}">
                  <a16:creationId xmlns:a16="http://schemas.microsoft.com/office/drawing/2014/main" id="{3E5FDF1E-4305-36B2-7028-E191F2C9D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526191" y="311178"/>
              <a:ext cx="914400" cy="914400"/>
            </a:xfrm>
            <a:prstGeom prst="rect">
              <a:avLst/>
            </a:prstGeom>
          </p:spPr>
        </p:pic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28F98BDB-BA7D-FFA9-C083-DA290120BAB4}"/>
                </a:ext>
              </a:extLst>
            </p:cNvPr>
            <p:cNvSpPr/>
            <p:nvPr/>
          </p:nvSpPr>
          <p:spPr>
            <a:xfrm>
              <a:off x="6188596" y="1381878"/>
              <a:ext cx="1589591" cy="584775"/>
            </a:xfrm>
            <a:prstGeom prst="roundRect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10274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0B95C-86D0-E394-22EE-1E30F4160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F0B95C2-19AB-ED15-A69B-B18A49180382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8C56BDB-F592-4B2A-4FD4-D8531D4AA77D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D5D5056-8D69-1868-D907-3C78368980C7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Is uncertainty about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 resolved or unresolved?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C56EEF2-1352-A08F-D291-7AD3378A7AE3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F3C8AA-9DBF-8717-D613-09383BE606D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Answer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5C933E-29A9-6B41-7B26-1DFF637A810C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Uncertainty in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 is resolved, even though uncertainty about prior beliefs is unresolved.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279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2DAA0-46E2-ACBC-E326-2C3733669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108A585-58A5-7504-2B52-3FE4AA85E8F4}"/>
              </a:ext>
            </a:extLst>
          </p:cNvPr>
          <p:cNvGraphicFramePr>
            <a:graphicFrameLocks noGrp="1"/>
          </p:cNvGraphicFramePr>
          <p:nvPr/>
        </p:nvGraphicFramePr>
        <p:xfrm>
          <a:off x="3599726" y="2314936"/>
          <a:ext cx="7405226" cy="337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613">
                  <a:extLst>
                    <a:ext uri="{9D8B030D-6E8A-4147-A177-3AD203B41FA5}">
                      <a16:colId xmlns:a16="http://schemas.microsoft.com/office/drawing/2014/main" val="1336359928"/>
                    </a:ext>
                  </a:extLst>
                </a:gridCol>
                <a:gridCol w="3702613">
                  <a:extLst>
                    <a:ext uri="{9D8B030D-6E8A-4147-A177-3AD203B41FA5}">
                      <a16:colId xmlns:a16="http://schemas.microsoft.com/office/drawing/2014/main" val="4210530500"/>
                    </a:ext>
                  </a:extLst>
                </a:gridCol>
              </a:tblGrid>
              <a:tr h="1689904"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48973"/>
                  </a:ext>
                </a:extLst>
              </a:tr>
              <a:tr h="168990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1095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B735B08-4B58-7B2F-FB41-CC68A42DECEE}"/>
              </a:ext>
            </a:extLst>
          </p:cNvPr>
          <p:cNvSpPr txBox="1"/>
          <p:nvPr/>
        </p:nvSpPr>
        <p:spPr>
          <a:xfrm>
            <a:off x="671335" y="2673752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Resolved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5D17FC-18F7-22E2-07C4-8FD5535BA9FA}"/>
              </a:ext>
            </a:extLst>
          </p:cNvPr>
          <p:cNvSpPr txBox="1"/>
          <p:nvPr/>
        </p:nvSpPr>
        <p:spPr>
          <a:xfrm>
            <a:off x="671335" y="4457058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DEC7DF-1045-FC15-E1EF-D6F96A85CBFA}"/>
              </a:ext>
            </a:extLst>
          </p:cNvPr>
          <p:cNvSpPr txBox="1"/>
          <p:nvPr/>
        </p:nvSpPr>
        <p:spPr>
          <a:xfrm>
            <a:off x="4249841" y="1305045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Semantic + Contextual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E6A534-85D0-F61B-8DAD-E3E036B5FD8D}"/>
              </a:ext>
            </a:extLst>
          </p:cNvPr>
          <p:cNvSpPr txBox="1"/>
          <p:nvPr/>
        </p:nvSpPr>
        <p:spPr>
          <a:xfrm>
            <a:off x="7768544" y="1332937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Purely Contextual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0D1083-EEA3-0DB2-154E-D6FAC7318F97}"/>
              </a:ext>
            </a:extLst>
          </p:cNvPr>
          <p:cNvSpPr txBox="1"/>
          <p:nvPr/>
        </p:nvSpPr>
        <p:spPr>
          <a:xfrm>
            <a:off x="3806787" y="259364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multiple distinct semantic values for an expression that have different preconditions of use.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496EDB-6A52-96C4-AC7A-B294675D55C2}"/>
              </a:ext>
            </a:extLst>
          </p:cNvPr>
          <p:cNvSpPr txBox="1"/>
          <p:nvPr/>
        </p:nvSpPr>
        <p:spPr>
          <a:xfrm>
            <a:off x="3806787" y="4145074"/>
            <a:ext cx="331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about the preconditions of use inherent to a single semantic value for an expression evoked on every use.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CC941D-3F5B-06B2-C2FC-A292E84A3774}"/>
              </a:ext>
            </a:extLst>
          </p:cNvPr>
          <p:cNvSpPr txBox="1"/>
          <p:nvPr/>
        </p:nvSpPr>
        <p:spPr>
          <a:xfrm>
            <a:off x="7598781" y="2596809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resolved as a matter of integrating an utterance.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1160DD-F1B7-6E62-F30A-1FA97A6F6675}"/>
              </a:ext>
            </a:extLst>
          </p:cNvPr>
          <p:cNvSpPr txBox="1"/>
          <p:nvPr/>
        </p:nvSpPr>
        <p:spPr>
          <a:xfrm>
            <a:off x="7598781" y="428357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not resolved as a matter of integrating an utterance.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D3B066-C078-FFDF-4824-6F63BA617E39}"/>
              </a:ext>
            </a:extLst>
          </p:cNvPr>
          <p:cNvSpPr/>
          <p:nvPr/>
        </p:nvSpPr>
        <p:spPr>
          <a:xfrm>
            <a:off x="3715473" y="2500132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Ambiguity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0F5A67-2655-560F-51A4-FDEBE0B17660}"/>
              </a:ext>
            </a:extLst>
          </p:cNvPr>
          <p:cNvSpPr/>
          <p:nvPr/>
        </p:nvSpPr>
        <p:spPr>
          <a:xfrm>
            <a:off x="3806787" y="4225305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Vagueness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6AC3A40-4140-CFCA-7B4B-24141FB62944}"/>
              </a:ext>
            </a:extLst>
          </p:cNvPr>
          <p:cNvSpPr/>
          <p:nvPr/>
        </p:nvSpPr>
        <p:spPr>
          <a:xfrm>
            <a:off x="335666" y="2164466"/>
            <a:ext cx="10995949" cy="198060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2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25F7E-FDB3-80B7-2D82-374A9AFE7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06F78C2-8D0D-25FD-FC95-BE1760B3CB28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057FCBA-5253-0060-F3DC-C1FB82E1CF73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Next Question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E5C5826-41DD-1204-F9DB-4810EB34733D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Are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 driven by some semantically encoded property (or properties)?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362D64D-AD17-8540-2F17-B1429FE765A1}"/>
              </a:ext>
            </a:extLst>
          </p:cNvPr>
          <p:cNvGrpSpPr/>
          <p:nvPr/>
        </p:nvGrpSpPr>
        <p:grpSpPr>
          <a:xfrm>
            <a:off x="1447799" y="3721387"/>
            <a:ext cx="9571299" cy="1969770"/>
            <a:chOff x="1447799" y="2727343"/>
            <a:chExt cx="9571299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8719F5-77DF-5567-504C-742F1E922BCD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Prediction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D680AF5-468D-887D-3407-F52239F6CC9C}"/>
                </a:ext>
              </a:extLst>
            </p:cNvPr>
            <p:cNvSpPr txBox="1"/>
            <p:nvPr/>
          </p:nvSpPr>
          <p:spPr>
            <a:xfrm>
              <a:off x="1447799" y="3312118"/>
              <a:ext cx="95712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If there were such a property or properties, they should…</a:t>
              </a:r>
            </a:p>
            <a:p>
              <a:pPr marL="514350" indent="-514350">
                <a:buAutoNum type="arabicPeriod"/>
              </a:pPr>
              <a:r>
                <a:rPr lang="en-US" sz="2800" dirty="0">
                  <a:latin typeface="Helvetica" pitchFamily="2" charset="0"/>
                </a:rPr>
                <a:t>…show a trace in the inference judgment profiles and…</a:t>
              </a:r>
            </a:p>
            <a:p>
              <a:pPr marL="514350" indent="-514350">
                <a:buAutoNum type="arabicPeriod"/>
              </a:pPr>
              <a:r>
                <a:rPr lang="en-US" sz="2800" dirty="0">
                  <a:latin typeface="Helvetica" pitchFamily="2" charset="0"/>
                </a:rPr>
                <a:t>…that trace should be correlated with distribution.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678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61BC9-8089-AD7F-7C31-9FF5CC209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3C721A-276B-EC29-F0B7-8C1AE4E9EE0F}"/>
              </a:ext>
            </a:extLst>
          </p:cNvPr>
          <p:cNvSpPr/>
          <p:nvPr/>
        </p:nvSpPr>
        <p:spPr>
          <a:xfrm>
            <a:off x="7859210" y="5032592"/>
            <a:ext cx="1752911" cy="835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30384C-1A2D-13DA-D074-2A2D9CC8B8F0}"/>
              </a:ext>
            </a:extLst>
          </p:cNvPr>
          <p:cNvSpPr txBox="1"/>
          <p:nvPr/>
        </p:nvSpPr>
        <p:spPr>
          <a:xfrm>
            <a:off x="7359805" y="6488057"/>
            <a:ext cx="466733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Helvetica" pitchFamily="2" charset="0"/>
              </a:rPr>
              <a:t>White &amp; Rawlins 2018, White et al. 2018, Degen and </a:t>
            </a:r>
            <a:r>
              <a:rPr lang="en-US" sz="1100" dirty="0" err="1">
                <a:latin typeface="Helvetica" pitchFamily="2" charset="0"/>
              </a:rPr>
              <a:t>Tonhauser</a:t>
            </a:r>
            <a:r>
              <a:rPr lang="en-US" sz="1100" dirty="0">
                <a:latin typeface="Helvetica" pitchFamily="2" charset="0"/>
              </a:rPr>
              <a:t> 2022</a:t>
            </a:r>
            <a:endParaRPr lang="en-US" sz="1100" dirty="0"/>
          </a:p>
        </p:txBody>
      </p:sp>
      <p:pic>
        <p:nvPicPr>
          <p:cNvPr id="7" name="Picture 6" descr="A graph showing the results of a graph&#10;&#10;Description automatically generated with medium confidence">
            <a:extLst>
              <a:ext uri="{FF2B5EF4-FFF2-40B4-BE49-F238E27FC236}">
                <a16:creationId xmlns:a16="http://schemas.microsoft.com/office/drawing/2014/main" id="{61BDB429-2600-E445-1D24-80F060613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46" y="918141"/>
            <a:ext cx="11199108" cy="49500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2F25307-43F4-DC3D-C321-E7BCCCCFFB3E}"/>
              </a:ext>
            </a:extLst>
          </p:cNvPr>
          <p:cNvSpPr/>
          <p:nvPr/>
        </p:nvSpPr>
        <p:spPr>
          <a:xfrm>
            <a:off x="1390186" y="5323503"/>
            <a:ext cx="10091853" cy="464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986965-6D89-B997-78B2-7EF23824FD6F}"/>
              </a:ext>
            </a:extLst>
          </p:cNvPr>
          <p:cNvSpPr txBox="1"/>
          <p:nvPr/>
        </p:nvSpPr>
        <p:spPr>
          <a:xfrm>
            <a:off x="1527858" y="5323503"/>
            <a:ext cx="9734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Predicates don’t appear to cluster!</a:t>
            </a:r>
          </a:p>
        </p:txBody>
      </p:sp>
    </p:spTree>
    <p:extLst>
      <p:ext uri="{BB962C8B-B14F-4D97-AF65-F5344CB8AC3E}">
        <p14:creationId xmlns:p14="http://schemas.microsoft.com/office/powerpoint/2010/main" val="376764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51BBA-975B-D49D-A59C-8DAE58462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2F22697-2890-5E1B-7EFB-28C483B7B2DC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9E9F2BD-6982-C15B-9910-DAAF31ADEA79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7AA3156-67D1-679C-1625-5B998CB2BECC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Lack of apparent clustering may be due to noise in the measurement.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85962AE-1F7E-6ABF-FEE6-2868514819D0}"/>
              </a:ext>
            </a:extLst>
          </p:cNvPr>
          <p:cNvGrpSpPr/>
          <p:nvPr/>
        </p:nvGrpSpPr>
        <p:grpSpPr>
          <a:xfrm>
            <a:off x="1447800" y="3721387"/>
            <a:ext cx="9455552" cy="1969770"/>
            <a:chOff x="1447800" y="2727343"/>
            <a:chExt cx="9455552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4AE773-2A76-521A-FED6-4B81B983D5E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#2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F89C0B8-7B9B-6B8B-11BE-A52B1E7BE4EA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Lack of apparent clustering may be due to predicates that are polysemous with respect to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and </a:t>
              </a:r>
              <a:r>
                <a:rPr lang="en-US" sz="2800" dirty="0" err="1">
                  <a:latin typeface="Helvetica" pitchFamily="2" charset="0"/>
                </a:rPr>
                <a:t>nonfactive</a:t>
              </a:r>
              <a:r>
                <a:rPr lang="en-US" sz="2800" dirty="0">
                  <a:latin typeface="Helvetica" pitchFamily="2" charset="0"/>
                </a:rPr>
                <a:t> subclasses of clause-embedding predicates.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769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35A5D3-F3AE-8B7E-788E-802D2D45C31A}"/>
              </a:ext>
            </a:extLst>
          </p:cNvPr>
          <p:cNvSpPr txBox="1"/>
          <p:nvPr/>
        </p:nvSpPr>
        <p:spPr>
          <a:xfrm>
            <a:off x="2646745" y="1145893"/>
            <a:ext cx="6898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" pitchFamily="2" charset="0"/>
              </a:rPr>
              <a:t>It worries Leo that Thea left.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46991DC-F2C9-9C41-8986-85BCD6D2C71F}"/>
              </a:ext>
            </a:extLst>
          </p:cNvPr>
          <p:cNvGrpSpPr/>
          <p:nvPr/>
        </p:nvGrpSpPr>
        <p:grpSpPr>
          <a:xfrm>
            <a:off x="2646745" y="1775990"/>
            <a:ext cx="6898510" cy="2006953"/>
            <a:chOff x="2646745" y="1775990"/>
            <a:chExt cx="6898510" cy="20069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7E062B9-BD2D-3F1B-CB60-DCCEAE250B57}"/>
                </a:ext>
              </a:extLst>
            </p:cNvPr>
            <p:cNvSpPr txBox="1"/>
            <p:nvPr/>
          </p:nvSpPr>
          <p:spPr>
            <a:xfrm>
              <a:off x="2646745" y="3075057"/>
              <a:ext cx="68985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latin typeface="Helvetica" pitchFamily="2" charset="0"/>
                </a:rPr>
                <a:t>Thea left. </a:t>
              </a: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86E9778-3D89-EFC4-4106-10C3C53BCB41}"/>
                </a:ext>
              </a:extLst>
            </p:cNvPr>
            <p:cNvSpPr/>
            <p:nvPr/>
          </p:nvSpPr>
          <p:spPr>
            <a:xfrm>
              <a:off x="5621899" y="1775990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563FE2-59C3-5A3C-5104-E4E05E58844B}"/>
              </a:ext>
            </a:extLst>
          </p:cNvPr>
          <p:cNvGrpSpPr/>
          <p:nvPr/>
        </p:nvGrpSpPr>
        <p:grpSpPr>
          <a:xfrm>
            <a:off x="2646745" y="3760017"/>
            <a:ext cx="6898510" cy="2026411"/>
            <a:chOff x="2646745" y="3760017"/>
            <a:chExt cx="6898510" cy="202641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8ADD516-AAC9-7FEB-29EF-B7BEA92282DD}"/>
                </a:ext>
              </a:extLst>
            </p:cNvPr>
            <p:cNvSpPr txBox="1"/>
            <p:nvPr/>
          </p:nvSpPr>
          <p:spPr>
            <a:xfrm>
              <a:off x="2646745" y="5078542"/>
              <a:ext cx="68985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latin typeface="Helvetica" pitchFamily="2" charset="0"/>
                </a:rPr>
                <a:t>Leo worries that Thea left. 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855D7E9-E0BD-4A42-929C-2DC6F1A8AB5B}"/>
                </a:ext>
              </a:extLst>
            </p:cNvPr>
            <p:cNvGrpSpPr/>
            <p:nvPr/>
          </p:nvGrpSpPr>
          <p:grpSpPr>
            <a:xfrm>
              <a:off x="5738240" y="3760017"/>
              <a:ext cx="746496" cy="1376856"/>
              <a:chOff x="5738240" y="3760017"/>
              <a:chExt cx="746496" cy="1376856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D2C3D199-73C6-896B-C5C1-C0F21D2C2DAB}"/>
                  </a:ext>
                </a:extLst>
              </p:cNvPr>
              <p:cNvSpPr/>
              <p:nvPr/>
            </p:nvSpPr>
            <p:spPr>
              <a:xfrm rot="10800000">
                <a:off x="5738241" y="3760017"/>
                <a:ext cx="715518" cy="1376856"/>
              </a:xfrm>
              <a:custGeom>
                <a:avLst/>
                <a:gdLst>
                  <a:gd name="connsiteX0" fmla="*/ 527716 w 715518"/>
                  <a:gd name="connsiteY0" fmla="*/ 0 h 1376856"/>
                  <a:gd name="connsiteX1" fmla="*/ 2199 w 715518"/>
                  <a:gd name="connsiteY1" fmla="*/ 515007 h 1376856"/>
                  <a:gd name="connsiteX2" fmla="*/ 706392 w 715518"/>
                  <a:gd name="connsiteY2" fmla="*/ 882869 h 1376856"/>
                  <a:gd name="connsiteX3" fmla="*/ 338530 w 715518"/>
                  <a:gd name="connsiteY3" fmla="*/ 1376856 h 137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518" h="1376856">
                    <a:moveTo>
                      <a:pt x="527716" y="0"/>
                    </a:moveTo>
                    <a:cubicBezTo>
                      <a:pt x="250068" y="183931"/>
                      <a:pt x="-27580" y="367862"/>
                      <a:pt x="2199" y="515007"/>
                    </a:cubicBezTo>
                    <a:cubicBezTo>
                      <a:pt x="31978" y="662152"/>
                      <a:pt x="650337" y="739228"/>
                      <a:pt x="706392" y="882869"/>
                    </a:cubicBezTo>
                    <a:cubicBezTo>
                      <a:pt x="762447" y="1026510"/>
                      <a:pt x="550488" y="1201683"/>
                      <a:pt x="338530" y="1376856"/>
                    </a:cubicBezTo>
                  </a:path>
                </a:pathLst>
              </a:custGeom>
              <a:noFill/>
              <a:ln w="57150"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Multiply 7">
                <a:extLst>
                  <a:ext uri="{FF2B5EF4-FFF2-40B4-BE49-F238E27FC236}">
                    <a16:creationId xmlns:a16="http://schemas.microsoft.com/office/drawing/2014/main" id="{D59EFD3A-C8BC-B4F7-223D-DE7F169EC31C}"/>
                  </a:ext>
                </a:extLst>
              </p:cNvPr>
              <p:cNvSpPr/>
              <p:nvPr/>
            </p:nvSpPr>
            <p:spPr>
              <a:xfrm>
                <a:off x="5738240" y="4028461"/>
                <a:ext cx="746496" cy="746496"/>
              </a:xfrm>
              <a:prstGeom prst="mathMultiply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770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65431-09D6-383B-13CE-766682BEF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687FE1-ACC3-E886-1FCA-D0288E317EEF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Question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BF68A1-47C6-7F17-5E0D-3FA55E47C975}"/>
              </a:ext>
            </a:extLst>
          </p:cNvPr>
          <p:cNvSpPr txBox="1"/>
          <p:nvPr/>
        </p:nvSpPr>
        <p:spPr>
          <a:xfrm>
            <a:off x="1447800" y="3028890"/>
            <a:ext cx="952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If we develop a model that accounts for measurement  noise and the possibility of polysemy, are </a:t>
            </a:r>
            <a:r>
              <a:rPr lang="en-US" sz="2800" dirty="0" err="1">
                <a:latin typeface="Helvetica" pitchFamily="2" charset="0"/>
              </a:rPr>
              <a:t>factive</a:t>
            </a:r>
            <a:r>
              <a:rPr lang="en-US" sz="2800" dirty="0">
                <a:latin typeface="Helvetica" pitchFamily="2" charset="0"/>
              </a:rPr>
              <a:t> inferences correlated with distribution?</a:t>
            </a:r>
          </a:p>
        </p:txBody>
      </p:sp>
    </p:spTree>
    <p:extLst>
      <p:ext uri="{BB962C8B-B14F-4D97-AF65-F5344CB8AC3E}">
        <p14:creationId xmlns:p14="http://schemas.microsoft.com/office/powerpoint/2010/main" val="35518754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55533E-0C44-74EE-028C-E3C6222D2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22E0C-59F1-1DA5-DBF8-97A39F3B6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Semantic Encoding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A1424038-221C-0C26-271B-675F3A943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988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7C811-226F-F026-18C8-EA2439A51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790098-7A81-90EF-54DB-1C4A5CC1F9EF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Approach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10E3B9-2D57-8CB2-27DD-7D3BA2B98C35}"/>
              </a:ext>
            </a:extLst>
          </p:cNvPr>
          <p:cNvSpPr txBox="1"/>
          <p:nvPr/>
        </p:nvSpPr>
        <p:spPr>
          <a:xfrm>
            <a:off x="1447800" y="3028890"/>
            <a:ext cx="952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Induce full classification of clause-embedding lexicon from (</a:t>
            </a:r>
            <a:r>
              <a:rPr lang="en-US" sz="2800" dirty="0" err="1">
                <a:latin typeface="Helvetica" pitchFamily="2" charset="0"/>
              </a:rPr>
              <a:t>i</a:t>
            </a:r>
            <a:r>
              <a:rPr lang="en-US" sz="2800" dirty="0">
                <a:latin typeface="Helvetica" pitchFamily="2" charset="0"/>
              </a:rPr>
              <a:t>) inference types that clause-embedding predicates are known to vary on; and (ii) a measure of distribution.</a:t>
            </a:r>
          </a:p>
        </p:txBody>
      </p:sp>
    </p:spTree>
    <p:extLst>
      <p:ext uri="{BB962C8B-B14F-4D97-AF65-F5344CB8AC3E}">
        <p14:creationId xmlns:p14="http://schemas.microsoft.com/office/powerpoint/2010/main" val="5590791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64C25675-AA1B-9B73-088C-F7CE69A6B21C}"/>
              </a:ext>
            </a:extLst>
          </p:cNvPr>
          <p:cNvGrpSpPr/>
          <p:nvPr/>
        </p:nvGrpSpPr>
        <p:grpSpPr>
          <a:xfrm>
            <a:off x="754284" y="309419"/>
            <a:ext cx="3217762" cy="2017566"/>
            <a:chOff x="754284" y="309419"/>
            <a:chExt cx="3217762" cy="201756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EEE2059-BB7B-5F01-A01D-F9CA527E382F}"/>
                </a:ext>
              </a:extLst>
            </p:cNvPr>
            <p:cNvSpPr txBox="1"/>
            <p:nvPr/>
          </p:nvSpPr>
          <p:spPr>
            <a:xfrm>
              <a:off x="936964" y="309419"/>
              <a:ext cx="2743200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Cognitive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Nonfactives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20E3FA4-0693-0F3E-E529-1393A3320D33}"/>
                </a:ext>
              </a:extLst>
            </p:cNvPr>
            <p:cNvGrpSpPr/>
            <p:nvPr/>
          </p:nvGrpSpPr>
          <p:grpSpPr>
            <a:xfrm>
              <a:off x="754284" y="1680654"/>
              <a:ext cx="3217762" cy="646331"/>
              <a:chOff x="754284" y="1680654"/>
              <a:chExt cx="3217762" cy="64633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5E958C4-D50C-3CCF-46FB-D68288A12B28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5E8902-A1B2-D6EE-77ED-3AB19DFC17CB}"/>
                  </a:ext>
                </a:extLst>
              </p:cNvPr>
              <p:cNvSpPr txBox="1"/>
              <p:nvPr/>
            </p:nvSpPr>
            <p:spPr>
              <a:xfrm>
                <a:off x="913814" y="1680654"/>
                <a:ext cx="11464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thinks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suspects</a:t>
                </a: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22616DE-EBBF-0737-3C39-102D1466EE63}"/>
              </a:ext>
            </a:extLst>
          </p:cNvPr>
          <p:cNvGrpSpPr/>
          <p:nvPr/>
        </p:nvGrpSpPr>
        <p:grpSpPr>
          <a:xfrm>
            <a:off x="4487119" y="309419"/>
            <a:ext cx="3217762" cy="2017566"/>
            <a:chOff x="4487119" y="309419"/>
            <a:chExt cx="3217762" cy="201756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09ED5E-0DD3-1427-FC47-C544D3AD20FD}"/>
                </a:ext>
              </a:extLst>
            </p:cNvPr>
            <p:cNvSpPr txBox="1"/>
            <p:nvPr/>
          </p:nvSpPr>
          <p:spPr>
            <a:xfrm>
              <a:off x="4799050" y="309419"/>
              <a:ext cx="2743200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Cognitive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Semifactives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802994F-E221-A70C-13B8-97410A817D0B}"/>
                </a:ext>
              </a:extLst>
            </p:cNvPr>
            <p:cNvGrpSpPr/>
            <p:nvPr/>
          </p:nvGrpSpPr>
          <p:grpSpPr>
            <a:xfrm>
              <a:off x="4487119" y="1680654"/>
              <a:ext cx="3217762" cy="646331"/>
              <a:chOff x="754284" y="1680654"/>
              <a:chExt cx="3217762" cy="64633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46FE6A-7E7F-2834-6565-98D6321A5802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C1E4DB-4C26-0062-F57C-F58B5BA3DB17}"/>
                  </a:ext>
                </a:extLst>
              </p:cNvPr>
              <p:cNvSpPr txBox="1"/>
              <p:nvPr/>
            </p:nvSpPr>
            <p:spPr>
              <a:xfrm>
                <a:off x="960114" y="1680654"/>
                <a:ext cx="10629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knows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realized</a:t>
                </a:r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4A0D828-6D13-4168-7D55-9D9693C056A4}"/>
              </a:ext>
            </a:extLst>
          </p:cNvPr>
          <p:cNvGrpSpPr/>
          <p:nvPr/>
        </p:nvGrpSpPr>
        <p:grpSpPr>
          <a:xfrm>
            <a:off x="8014124" y="309419"/>
            <a:ext cx="3240912" cy="2017566"/>
            <a:chOff x="8014124" y="309419"/>
            <a:chExt cx="3240912" cy="20175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B47103B-212A-42C0-28CE-CF009D45C95B}"/>
                </a:ext>
              </a:extLst>
            </p:cNvPr>
            <p:cNvSpPr txBox="1"/>
            <p:nvPr/>
          </p:nvSpPr>
          <p:spPr>
            <a:xfrm>
              <a:off x="8169214" y="309419"/>
              <a:ext cx="3085822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Positive Emotive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E1CBD4D-8B7B-34CD-49EB-29AB15B2A93E}"/>
                </a:ext>
              </a:extLst>
            </p:cNvPr>
            <p:cNvGrpSpPr/>
            <p:nvPr/>
          </p:nvGrpSpPr>
          <p:grpSpPr>
            <a:xfrm>
              <a:off x="8014124" y="1680654"/>
              <a:ext cx="3217762" cy="646331"/>
              <a:chOff x="754284" y="1680654"/>
              <a:chExt cx="3217762" cy="64633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FD3E5CC-00A6-04A3-816D-A52C9393DF24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871583-CD14-DB71-D960-6089DC466421}"/>
                  </a:ext>
                </a:extLst>
              </p:cNvPr>
              <p:cNvSpPr txBox="1"/>
              <p:nvPr/>
            </p:nvSpPr>
            <p:spPr>
              <a:xfrm>
                <a:off x="960114" y="1680654"/>
                <a:ext cx="10629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likes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is happy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F8F521A-57B5-0D87-6EE5-F15CE00E3A4A}"/>
              </a:ext>
            </a:extLst>
          </p:cNvPr>
          <p:cNvGrpSpPr/>
          <p:nvPr/>
        </p:nvGrpSpPr>
        <p:grpSpPr>
          <a:xfrm>
            <a:off x="393832" y="5768447"/>
            <a:ext cx="3938665" cy="646331"/>
            <a:chOff x="754283" y="1680654"/>
            <a:chExt cx="3938665" cy="6463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DCFDC4-8706-912E-96DF-A0D666E99FA1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2EFE723-0537-3A76-FA8A-204B976DBE16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think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suspect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D0FB93A-21C2-2C99-804E-BB8C54C10A07}"/>
              </a:ext>
            </a:extLst>
          </p:cNvPr>
          <p:cNvGrpSpPr/>
          <p:nvPr/>
        </p:nvGrpSpPr>
        <p:grpSpPr>
          <a:xfrm>
            <a:off x="4201317" y="5768447"/>
            <a:ext cx="3938665" cy="646331"/>
            <a:chOff x="754283" y="1680654"/>
            <a:chExt cx="3938665" cy="64633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C4DA6B-2E54-49E3-ADC7-9A9F22B3E136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62E5DF3-973E-7B00-69A8-AE4EE8D686F1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know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5C60490-B79C-FA90-0114-5FF87FCAA346}"/>
              </a:ext>
            </a:extLst>
          </p:cNvPr>
          <p:cNvGrpSpPr/>
          <p:nvPr/>
        </p:nvGrpSpPr>
        <p:grpSpPr>
          <a:xfrm>
            <a:off x="8014124" y="5768447"/>
            <a:ext cx="3938665" cy="646331"/>
            <a:chOff x="754283" y="1680654"/>
            <a:chExt cx="3938665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191E44-FAAF-FF66-9D70-774CA13EEE76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doesn’t</a:t>
              </a:r>
              <a:r>
                <a:rPr lang="en-US" dirty="0">
                  <a:latin typeface="Helvetica" pitchFamily="2" charset="0"/>
                </a:rPr>
                <a:t>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4BAB08-7AE5-CCB5-8302-315EC777AACE}"/>
                </a:ext>
              </a:extLst>
            </p:cNvPr>
            <p:cNvSpPr txBox="1"/>
            <p:nvPr/>
          </p:nvSpPr>
          <p:spPr>
            <a:xfrm>
              <a:off x="1216482" y="1680654"/>
              <a:ext cx="15997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doesn’t like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isn’t happy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6D9CB8E-47FE-24DB-5A3D-A8688E8485AC}"/>
              </a:ext>
            </a:extLst>
          </p:cNvPr>
          <p:cNvSpPr txBox="1"/>
          <p:nvPr/>
        </p:nvSpPr>
        <p:spPr>
          <a:xfrm>
            <a:off x="1130169" y="3819275"/>
            <a:ext cx="155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C7A3E1-9501-3E3D-E642-26656E3FB98B}"/>
              </a:ext>
            </a:extLst>
          </p:cNvPr>
          <p:cNvSpPr txBox="1"/>
          <p:nvPr/>
        </p:nvSpPr>
        <p:spPr>
          <a:xfrm>
            <a:off x="4490978" y="3793801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believes that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5941BA-1F06-3FB2-BF11-1362E3260EA9}"/>
              </a:ext>
            </a:extLst>
          </p:cNvPr>
          <p:cNvSpPr txBox="1"/>
          <p:nvPr/>
        </p:nvSpPr>
        <p:spPr>
          <a:xfrm>
            <a:off x="8139982" y="3819275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wants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to have happened.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131E941-AE37-6058-BAEB-7FC559D4B16B}"/>
              </a:ext>
            </a:extLst>
          </p:cNvPr>
          <p:cNvCxnSpPr>
            <a:endCxn id="29" idx="0"/>
          </p:cNvCxnSpPr>
          <p:nvPr/>
        </p:nvCxnSpPr>
        <p:spPr>
          <a:xfrm>
            <a:off x="2060292" y="2326985"/>
            <a:ext cx="4039567" cy="146681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970169A-3A50-035E-2494-392961C626E6}"/>
              </a:ext>
            </a:extLst>
          </p:cNvPr>
          <p:cNvCxnSpPr>
            <a:cxnSpLocks/>
            <a:stCxn id="11" idx="2"/>
            <a:endCxn id="26" idx="0"/>
          </p:cNvCxnSpPr>
          <p:nvPr/>
        </p:nvCxnSpPr>
        <p:spPr>
          <a:xfrm flipH="1">
            <a:off x="1907748" y="2188486"/>
            <a:ext cx="4188252" cy="163078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245F676-9A76-B9EF-F4B4-9D586A5A82D8}"/>
              </a:ext>
            </a:extLst>
          </p:cNvPr>
          <p:cNvCxnSpPr>
            <a:cxnSpLocks/>
            <a:stCxn id="11" idx="2"/>
            <a:endCxn id="29" idx="0"/>
          </p:cNvCxnSpPr>
          <p:nvPr/>
        </p:nvCxnSpPr>
        <p:spPr>
          <a:xfrm>
            <a:off x="6096000" y="2188486"/>
            <a:ext cx="3859" cy="160531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F47BDC3-A3FC-E3AC-EDB4-0A4F3513C40D}"/>
              </a:ext>
            </a:extLst>
          </p:cNvPr>
          <p:cNvGrpSpPr/>
          <p:nvPr/>
        </p:nvGrpSpPr>
        <p:grpSpPr>
          <a:xfrm>
            <a:off x="1907748" y="2188486"/>
            <a:ext cx="7715257" cy="1630789"/>
            <a:chOff x="1907748" y="2188486"/>
            <a:chExt cx="7715257" cy="1630789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B5625A5-FA78-56A9-902B-FD7ACF6D693A}"/>
                </a:ext>
              </a:extLst>
            </p:cNvPr>
            <p:cNvCxnSpPr>
              <a:cxnSpLocks/>
              <a:stCxn id="14" idx="2"/>
              <a:endCxn id="26" idx="0"/>
            </p:cNvCxnSpPr>
            <p:nvPr/>
          </p:nvCxnSpPr>
          <p:spPr>
            <a:xfrm flipH="1">
              <a:off x="1907748" y="2188486"/>
              <a:ext cx="7715257" cy="163078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CC98387F-2144-42FE-5A1C-4F940F79689B}"/>
                </a:ext>
              </a:extLst>
            </p:cNvPr>
            <p:cNvCxnSpPr>
              <a:cxnSpLocks/>
              <a:stCxn id="14" idx="2"/>
              <a:endCxn id="29" idx="0"/>
            </p:cNvCxnSpPr>
            <p:nvPr/>
          </p:nvCxnSpPr>
          <p:spPr>
            <a:xfrm flipH="1">
              <a:off x="6099859" y="2188486"/>
              <a:ext cx="3523146" cy="160531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A55EAC2-3A18-E34B-D78F-0DF71C96ADB8}"/>
              </a:ext>
            </a:extLst>
          </p:cNvPr>
          <p:cNvCxnSpPr>
            <a:cxnSpLocks/>
            <a:stCxn id="14" idx="2"/>
            <a:endCxn id="31" idx="0"/>
          </p:cNvCxnSpPr>
          <p:nvPr/>
        </p:nvCxnSpPr>
        <p:spPr>
          <a:xfrm>
            <a:off x="9623005" y="2188486"/>
            <a:ext cx="125858" cy="163078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7DD8539-699B-9EA2-D14A-AC99C55F5959}"/>
              </a:ext>
            </a:extLst>
          </p:cNvPr>
          <p:cNvCxnSpPr>
            <a:cxnSpLocks/>
            <a:stCxn id="24" idx="0"/>
            <a:endCxn id="31" idx="2"/>
          </p:cNvCxnSpPr>
          <p:nvPr/>
        </p:nvCxnSpPr>
        <p:spPr>
          <a:xfrm flipV="1">
            <a:off x="9276190" y="4188607"/>
            <a:ext cx="472673" cy="157984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0CCDE0D-81EC-375A-E4B2-EB406CED5E17}"/>
              </a:ext>
            </a:extLst>
          </p:cNvPr>
          <p:cNvCxnSpPr>
            <a:cxnSpLocks/>
            <a:stCxn id="18" idx="0"/>
            <a:endCxn id="29" idx="2"/>
          </p:cNvCxnSpPr>
          <p:nvPr/>
        </p:nvCxnSpPr>
        <p:spPr>
          <a:xfrm flipV="1">
            <a:off x="1924294" y="4163133"/>
            <a:ext cx="4175565" cy="160531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5DAF338-1FF0-DFBC-7B14-6E74D65C15E8}"/>
              </a:ext>
            </a:extLst>
          </p:cNvPr>
          <p:cNvCxnSpPr>
            <a:cxnSpLocks/>
            <a:stCxn id="21" idx="0"/>
            <a:endCxn id="26" idx="2"/>
          </p:cNvCxnSpPr>
          <p:nvPr/>
        </p:nvCxnSpPr>
        <p:spPr>
          <a:xfrm flipH="1" flipV="1">
            <a:off x="1907748" y="4188607"/>
            <a:ext cx="3824031" cy="157984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5117088-759F-B55A-994D-BD28030F1B6D}"/>
              </a:ext>
            </a:extLst>
          </p:cNvPr>
          <p:cNvCxnSpPr>
            <a:cxnSpLocks/>
            <a:stCxn id="21" idx="0"/>
            <a:endCxn id="29" idx="2"/>
          </p:cNvCxnSpPr>
          <p:nvPr/>
        </p:nvCxnSpPr>
        <p:spPr>
          <a:xfrm flipV="1">
            <a:off x="5731779" y="4163133"/>
            <a:ext cx="368080" cy="160531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3EDFEB2-5CC0-2B77-E659-1FC8A4002C60}"/>
              </a:ext>
            </a:extLst>
          </p:cNvPr>
          <p:cNvGrpSpPr/>
          <p:nvPr/>
        </p:nvGrpSpPr>
        <p:grpSpPr>
          <a:xfrm>
            <a:off x="1907748" y="4163133"/>
            <a:ext cx="7368442" cy="1605314"/>
            <a:chOff x="1907748" y="4163133"/>
            <a:chExt cx="7368442" cy="1605314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D8643E5-985C-11B2-B86C-65A6F1F122AD}"/>
                </a:ext>
              </a:extLst>
            </p:cNvPr>
            <p:cNvCxnSpPr>
              <a:cxnSpLocks/>
              <a:stCxn id="24" idx="0"/>
              <a:endCxn id="29" idx="2"/>
            </p:cNvCxnSpPr>
            <p:nvPr/>
          </p:nvCxnSpPr>
          <p:spPr>
            <a:xfrm flipH="1" flipV="1">
              <a:off x="6099859" y="4163133"/>
              <a:ext cx="3176331" cy="160531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23D3E4B0-0CD3-0C6D-77C9-A36AAEB62C14}"/>
                </a:ext>
              </a:extLst>
            </p:cNvPr>
            <p:cNvCxnSpPr>
              <a:cxnSpLocks/>
              <a:stCxn id="24" idx="0"/>
              <a:endCxn id="26" idx="2"/>
            </p:cNvCxnSpPr>
            <p:nvPr/>
          </p:nvCxnSpPr>
          <p:spPr>
            <a:xfrm flipH="1" flipV="1">
              <a:off x="1907748" y="4188607"/>
              <a:ext cx="7368442" cy="157984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190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284CA-8C31-7CDF-F3E8-72E0BD0E2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A09E3D0-ABEB-F101-5429-29DF2159A480}"/>
              </a:ext>
            </a:extLst>
          </p:cNvPr>
          <p:cNvSpPr txBox="1"/>
          <p:nvPr/>
        </p:nvSpPr>
        <p:spPr>
          <a:xfrm>
            <a:off x="4080147" y="1411360"/>
            <a:ext cx="445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Did Leo run the race?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22B076F-2D50-EF47-E2CE-79858BE593AB}"/>
              </a:ext>
            </a:extLst>
          </p:cNvPr>
          <p:cNvGrpSpPr/>
          <p:nvPr/>
        </p:nvGrpSpPr>
        <p:grpSpPr>
          <a:xfrm>
            <a:off x="4390214" y="3236110"/>
            <a:ext cx="5158320" cy="2783510"/>
            <a:chOff x="4179643" y="3697928"/>
            <a:chExt cx="5158320" cy="278351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BE198AF3-1A95-7C7E-2380-9AD546254235}"/>
                </a:ext>
              </a:extLst>
            </p:cNvPr>
            <p:cNvSpPr/>
            <p:nvPr/>
          </p:nvSpPr>
          <p:spPr>
            <a:xfrm>
              <a:off x="4179643" y="3697928"/>
              <a:ext cx="3832711" cy="2783510"/>
            </a:xfrm>
            <a:custGeom>
              <a:avLst/>
              <a:gdLst>
                <a:gd name="connsiteX0" fmla="*/ 1435200 w 4746814"/>
                <a:gd name="connsiteY0" fmla="*/ 384071 h 3447378"/>
                <a:gd name="connsiteX1" fmla="*/ 2817951 w 4746814"/>
                <a:gd name="connsiteY1" fmla="*/ 172198 h 3447378"/>
                <a:gd name="connsiteX2" fmla="*/ 3498175 w 4746814"/>
                <a:gd name="connsiteY2" fmla="*/ 885876 h 3447378"/>
                <a:gd name="connsiteX3" fmla="*/ 4356819 w 4746814"/>
                <a:gd name="connsiteY3" fmla="*/ 1041993 h 3447378"/>
                <a:gd name="connsiteX4" fmla="*/ 4724809 w 4746814"/>
                <a:gd name="connsiteY4" fmla="*/ 2023300 h 3447378"/>
                <a:gd name="connsiteX5" fmla="*/ 3754653 w 4746814"/>
                <a:gd name="connsiteY5" fmla="*/ 2290930 h 3447378"/>
                <a:gd name="connsiteX6" fmla="*/ 3732351 w 4746814"/>
                <a:gd name="connsiteY6" fmla="*/ 2826188 h 3447378"/>
                <a:gd name="connsiteX7" fmla="*/ 3308604 w 4746814"/>
                <a:gd name="connsiteY7" fmla="*/ 3216481 h 3447378"/>
                <a:gd name="connsiteX8" fmla="*/ 2037365 w 4746814"/>
                <a:gd name="connsiteY8" fmla="*/ 3428354 h 3447378"/>
                <a:gd name="connsiteX9" fmla="*/ 1780887 w 4746814"/>
                <a:gd name="connsiteY9" fmla="*/ 2736978 h 3447378"/>
                <a:gd name="connsiteX10" fmla="*/ 1156419 w 4746814"/>
                <a:gd name="connsiteY10" fmla="*/ 2447047 h 3447378"/>
                <a:gd name="connsiteX11" fmla="*/ 543102 w 4746814"/>
                <a:gd name="connsiteY11" fmla="*/ 2893095 h 3447378"/>
                <a:gd name="connsiteX12" fmla="*/ 197414 w 4746814"/>
                <a:gd name="connsiteY12" fmla="*/ 2235173 h 3447378"/>
                <a:gd name="connsiteX13" fmla="*/ 375834 w 4746814"/>
                <a:gd name="connsiteY13" fmla="*/ 1343076 h 3447378"/>
                <a:gd name="connsiteX14" fmla="*/ 7843 w 4746814"/>
                <a:gd name="connsiteY14" fmla="*/ 696305 h 3447378"/>
                <a:gd name="connsiteX15" fmla="*/ 788429 w 4746814"/>
                <a:gd name="connsiteY15" fmla="*/ 4930 h 3447378"/>
                <a:gd name="connsiteX16" fmla="*/ 1435200 w 4746814"/>
                <a:gd name="connsiteY16" fmla="*/ 384071 h 3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46814" h="3447378">
                  <a:moveTo>
                    <a:pt x="1435200" y="384071"/>
                  </a:moveTo>
                  <a:cubicBezTo>
                    <a:pt x="1773454" y="411949"/>
                    <a:pt x="2474122" y="88564"/>
                    <a:pt x="2817951" y="172198"/>
                  </a:cubicBezTo>
                  <a:cubicBezTo>
                    <a:pt x="3161780" y="255832"/>
                    <a:pt x="3241697" y="740910"/>
                    <a:pt x="3498175" y="885876"/>
                  </a:cubicBezTo>
                  <a:cubicBezTo>
                    <a:pt x="3754653" y="1030842"/>
                    <a:pt x="4152380" y="852422"/>
                    <a:pt x="4356819" y="1041993"/>
                  </a:cubicBezTo>
                  <a:cubicBezTo>
                    <a:pt x="4561258" y="1231564"/>
                    <a:pt x="4825170" y="1815144"/>
                    <a:pt x="4724809" y="2023300"/>
                  </a:cubicBezTo>
                  <a:cubicBezTo>
                    <a:pt x="4624448" y="2231456"/>
                    <a:pt x="3920063" y="2157115"/>
                    <a:pt x="3754653" y="2290930"/>
                  </a:cubicBezTo>
                  <a:cubicBezTo>
                    <a:pt x="3589243" y="2424745"/>
                    <a:pt x="3806693" y="2671929"/>
                    <a:pt x="3732351" y="2826188"/>
                  </a:cubicBezTo>
                  <a:cubicBezTo>
                    <a:pt x="3658009" y="2980447"/>
                    <a:pt x="3591102" y="3116120"/>
                    <a:pt x="3308604" y="3216481"/>
                  </a:cubicBezTo>
                  <a:cubicBezTo>
                    <a:pt x="3026106" y="3316842"/>
                    <a:pt x="2291985" y="3508271"/>
                    <a:pt x="2037365" y="3428354"/>
                  </a:cubicBezTo>
                  <a:cubicBezTo>
                    <a:pt x="1782746" y="3348437"/>
                    <a:pt x="1927711" y="2900529"/>
                    <a:pt x="1780887" y="2736978"/>
                  </a:cubicBezTo>
                  <a:cubicBezTo>
                    <a:pt x="1634063" y="2573427"/>
                    <a:pt x="1362716" y="2421028"/>
                    <a:pt x="1156419" y="2447047"/>
                  </a:cubicBezTo>
                  <a:cubicBezTo>
                    <a:pt x="950122" y="2473066"/>
                    <a:pt x="702936" y="2928407"/>
                    <a:pt x="543102" y="2893095"/>
                  </a:cubicBezTo>
                  <a:cubicBezTo>
                    <a:pt x="383268" y="2857783"/>
                    <a:pt x="225292" y="2493509"/>
                    <a:pt x="197414" y="2235173"/>
                  </a:cubicBezTo>
                  <a:cubicBezTo>
                    <a:pt x="169536" y="1976837"/>
                    <a:pt x="407429" y="1599554"/>
                    <a:pt x="375834" y="1343076"/>
                  </a:cubicBezTo>
                  <a:cubicBezTo>
                    <a:pt x="344239" y="1086598"/>
                    <a:pt x="-60923" y="919329"/>
                    <a:pt x="7843" y="696305"/>
                  </a:cubicBezTo>
                  <a:cubicBezTo>
                    <a:pt x="76609" y="473281"/>
                    <a:pt x="550536" y="58827"/>
                    <a:pt x="788429" y="4930"/>
                  </a:cubicBezTo>
                  <a:cubicBezTo>
                    <a:pt x="1026322" y="-48967"/>
                    <a:pt x="1096946" y="356193"/>
                    <a:pt x="1435200" y="38407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AA6C527E-17A7-E48F-C209-E9FEB915AF6D}"/>
                </a:ext>
              </a:extLst>
            </p:cNvPr>
            <p:cNvSpPr/>
            <p:nvPr/>
          </p:nvSpPr>
          <p:spPr>
            <a:xfrm>
              <a:off x="7352144" y="4645891"/>
              <a:ext cx="1985819" cy="66501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Helvetica" pitchFamily="2" charset="0"/>
                </a:rPr>
                <a:t>Shared picture of the world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BD666F8-B6C2-EA5A-ED4D-6FDC5D3DFE4D}"/>
              </a:ext>
            </a:extLst>
          </p:cNvPr>
          <p:cNvGrpSpPr/>
          <p:nvPr/>
        </p:nvGrpSpPr>
        <p:grpSpPr>
          <a:xfrm>
            <a:off x="895692" y="1703748"/>
            <a:ext cx="4452844" cy="1204761"/>
            <a:chOff x="895692" y="1703748"/>
            <a:chExt cx="4452844" cy="120476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87D6DE-9C6B-FDA4-A253-EE6F852642CB}"/>
                </a:ext>
              </a:extLst>
            </p:cNvPr>
            <p:cNvSpPr txBox="1"/>
            <p:nvPr/>
          </p:nvSpPr>
          <p:spPr>
            <a:xfrm>
              <a:off x="895692" y="2323734"/>
              <a:ext cx="44528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the race.</a:t>
              </a:r>
            </a:p>
          </p:txBody>
        </p:sp>
        <p:cxnSp>
          <p:nvCxnSpPr>
            <p:cNvPr id="15" name="Curved Connector 14">
              <a:extLst>
                <a:ext uri="{FF2B5EF4-FFF2-40B4-BE49-F238E27FC236}">
                  <a16:creationId xmlns:a16="http://schemas.microsoft.com/office/drawing/2014/main" id="{F54D0783-F127-EA6E-89B4-0A32E1C9E97C}"/>
                </a:ext>
              </a:extLst>
            </p:cNvPr>
            <p:cNvCxnSpPr>
              <a:stCxn id="11" idx="1"/>
              <a:endCxn id="8" idx="0"/>
            </p:cNvCxnSpPr>
            <p:nvPr/>
          </p:nvCxnSpPr>
          <p:spPr>
            <a:xfrm rot="10800000" flipV="1">
              <a:off x="3122115" y="1703748"/>
              <a:ext cx="958033" cy="619986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6FC25CF-AFF8-0031-83FF-EC6782A7D9D3}"/>
              </a:ext>
            </a:extLst>
          </p:cNvPr>
          <p:cNvGrpSpPr/>
          <p:nvPr/>
        </p:nvGrpSpPr>
        <p:grpSpPr>
          <a:xfrm>
            <a:off x="3122114" y="2908509"/>
            <a:ext cx="2642078" cy="1719356"/>
            <a:chOff x="3122114" y="2908509"/>
            <a:chExt cx="2642078" cy="1719356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0FF3354-C334-7BCC-5BA8-D049664984EF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>
              <a:off x="3122114" y="2908509"/>
              <a:ext cx="2642078" cy="171935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02D0C4D-0E0F-4E07-49FB-D1BDD57C305A}"/>
                </a:ext>
              </a:extLst>
            </p:cNvPr>
            <p:cNvSpPr txBox="1"/>
            <p:nvPr/>
          </p:nvSpPr>
          <p:spPr>
            <a:xfrm>
              <a:off x="3703747" y="3121856"/>
              <a:ext cx="43538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Helvetica" pitchFamily="2" charset="0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080D576-0857-6A78-C82A-5594089B1ECE}"/>
              </a:ext>
            </a:extLst>
          </p:cNvPr>
          <p:cNvGrpSpPr/>
          <p:nvPr/>
        </p:nvGrpSpPr>
        <p:grpSpPr>
          <a:xfrm>
            <a:off x="7262441" y="1703748"/>
            <a:ext cx="4452844" cy="1204762"/>
            <a:chOff x="7262441" y="1703748"/>
            <a:chExt cx="4452844" cy="120476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ADBBF4-DC98-47BF-0BD9-191156D85DC4}"/>
                </a:ext>
              </a:extLst>
            </p:cNvPr>
            <p:cNvSpPr txBox="1"/>
            <p:nvPr/>
          </p:nvSpPr>
          <p:spPr>
            <a:xfrm>
              <a:off x="7262441" y="2323735"/>
              <a:ext cx="44528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didn’t run the race.</a:t>
              </a:r>
            </a:p>
          </p:txBody>
        </p:sp>
        <p:cxnSp>
          <p:nvCxnSpPr>
            <p:cNvPr id="16" name="Curved Connector 15">
              <a:extLst>
                <a:ext uri="{FF2B5EF4-FFF2-40B4-BE49-F238E27FC236}">
                  <a16:creationId xmlns:a16="http://schemas.microsoft.com/office/drawing/2014/main" id="{EF29C8D4-6DE5-968D-D00A-DFD45AF01746}"/>
                </a:ext>
              </a:extLst>
            </p:cNvPr>
            <p:cNvCxnSpPr>
              <a:cxnSpLocks/>
              <a:stCxn id="11" idx="3"/>
              <a:endCxn id="6" idx="0"/>
            </p:cNvCxnSpPr>
            <p:nvPr/>
          </p:nvCxnSpPr>
          <p:spPr>
            <a:xfrm>
              <a:off x="8532991" y="1703748"/>
              <a:ext cx="955872" cy="619987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85775A0-456B-335F-F533-F131C3FB3603}"/>
              </a:ext>
            </a:extLst>
          </p:cNvPr>
          <p:cNvGrpSpPr/>
          <p:nvPr/>
        </p:nvGrpSpPr>
        <p:grpSpPr>
          <a:xfrm>
            <a:off x="6701742" y="2908510"/>
            <a:ext cx="2787121" cy="1719355"/>
            <a:chOff x="6701742" y="2908510"/>
            <a:chExt cx="2787121" cy="1719355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1166293-E669-5578-41D8-90AB12E47EE9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 flipH="1">
              <a:off x="6701742" y="2908510"/>
              <a:ext cx="2787121" cy="171935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223152-4A86-115E-E804-A088EE0D430E}"/>
                </a:ext>
              </a:extLst>
            </p:cNvPr>
            <p:cNvSpPr txBox="1"/>
            <p:nvPr/>
          </p:nvSpPr>
          <p:spPr>
            <a:xfrm>
              <a:off x="8337931" y="3121856"/>
              <a:ext cx="43538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Helvetica" pitchFamily="2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378C81-95D6-648B-D8B1-6C304ACF8852}"/>
              </a:ext>
            </a:extLst>
          </p:cNvPr>
          <p:cNvGrpSpPr/>
          <p:nvPr/>
        </p:nvGrpSpPr>
        <p:grpSpPr>
          <a:xfrm>
            <a:off x="4965692" y="302665"/>
            <a:ext cx="3113436" cy="1678140"/>
            <a:chOff x="4965692" y="302665"/>
            <a:chExt cx="3113436" cy="167814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887FDCC-B7D5-C848-BCF3-3252DAF8DF69}"/>
                </a:ext>
              </a:extLst>
            </p:cNvPr>
            <p:cNvGrpSpPr/>
            <p:nvPr/>
          </p:nvGrpSpPr>
          <p:grpSpPr>
            <a:xfrm>
              <a:off x="5012145" y="1381878"/>
              <a:ext cx="3066983" cy="598927"/>
              <a:chOff x="5012145" y="1381878"/>
              <a:chExt cx="3066983" cy="598927"/>
            </a:xfrm>
          </p:grpSpPr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6CB8FD96-40C1-4627-2B7C-81C36FAF4012}"/>
                  </a:ext>
                </a:extLst>
              </p:cNvPr>
              <p:cNvSpPr/>
              <p:nvPr/>
            </p:nvSpPr>
            <p:spPr>
              <a:xfrm>
                <a:off x="5012145" y="1396030"/>
                <a:ext cx="798343" cy="584775"/>
              </a:xfrm>
              <a:prstGeom prst="roundRect">
                <a:avLst/>
              </a:prstGeom>
              <a:noFill/>
              <a:ln w="762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9F089CDA-C498-0024-8D6A-D39A090204AD}"/>
                  </a:ext>
                </a:extLst>
              </p:cNvPr>
              <p:cNvSpPr/>
              <p:nvPr/>
            </p:nvSpPr>
            <p:spPr>
              <a:xfrm>
                <a:off x="6489537" y="1381878"/>
                <a:ext cx="1589591" cy="584775"/>
              </a:xfrm>
              <a:prstGeom prst="roundRect">
                <a:avLst/>
              </a:prstGeom>
              <a:noFill/>
              <a:ln w="762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9" name="Graphic 18" descr="Race Flag with solid fill">
              <a:extLst>
                <a:ext uri="{FF2B5EF4-FFF2-40B4-BE49-F238E27FC236}">
                  <a16:creationId xmlns:a16="http://schemas.microsoft.com/office/drawing/2014/main" id="{7DECAF0C-CEEF-7C67-F648-28FB4BB72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827133" y="311178"/>
              <a:ext cx="914400" cy="914400"/>
            </a:xfrm>
            <a:prstGeom prst="rect">
              <a:avLst/>
            </a:prstGeom>
          </p:spPr>
        </p:pic>
        <p:pic>
          <p:nvPicPr>
            <p:cNvPr id="23" name="Graphic 22" descr="Run with solid fill">
              <a:extLst>
                <a:ext uri="{FF2B5EF4-FFF2-40B4-BE49-F238E27FC236}">
                  <a16:creationId xmlns:a16="http://schemas.microsoft.com/office/drawing/2014/main" id="{496105CC-D201-3904-B878-A2833ADE8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65692" y="30266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161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A10C4-FDB8-A023-034C-C5A4FDCCF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E22863-5794-6ED7-4611-2C4F9F8EF3A5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Approach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682F56-4D15-0DB4-AC72-7C47B918DB6D}"/>
              </a:ext>
            </a:extLst>
          </p:cNvPr>
          <p:cNvSpPr txBox="1"/>
          <p:nvPr/>
        </p:nvSpPr>
        <p:spPr>
          <a:xfrm>
            <a:off x="1447800" y="3028890"/>
            <a:ext cx="952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Induce full classification of clause-embedding lexicon from (</a:t>
            </a:r>
            <a:r>
              <a:rPr lang="en-US" sz="2800" dirty="0" err="1">
                <a:latin typeface="Helvetica" pitchFamily="2" charset="0"/>
              </a:rPr>
              <a:t>i</a:t>
            </a:r>
            <a:r>
              <a:rPr lang="en-US" sz="2800" dirty="0">
                <a:latin typeface="Helvetica" pitchFamily="2" charset="0"/>
              </a:rPr>
              <a:t>) inference types that clause-embedding predicates are known to vary on; and (ii) a measure of distribution.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7C23D5-E532-5194-A321-77A3A2B691BD}"/>
              </a:ext>
            </a:extLst>
          </p:cNvPr>
          <p:cNvGrpSpPr/>
          <p:nvPr/>
        </p:nvGrpSpPr>
        <p:grpSpPr>
          <a:xfrm>
            <a:off x="1447800" y="4402310"/>
            <a:ext cx="9525000" cy="1843522"/>
            <a:chOff x="1447800" y="4402310"/>
            <a:chExt cx="9525000" cy="184352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75EC64-03F6-E646-CA5B-C677508F3523}"/>
                </a:ext>
              </a:extLst>
            </p:cNvPr>
            <p:cNvSpPr txBox="1"/>
            <p:nvPr/>
          </p:nvSpPr>
          <p:spPr>
            <a:xfrm>
              <a:off x="1447800" y="4676172"/>
              <a:ext cx="9525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C00000"/>
                  </a:solidFill>
                  <a:latin typeface="Helvetica" pitchFamily="2" charset="0"/>
                </a:rPr>
                <a:t>Ensures induced classes are cohesive with respect to both inference and distribution and thus plausibly semantic!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CB89409-01F0-D164-3C37-2B42461E7F58}"/>
                </a:ext>
              </a:extLst>
            </p:cNvPr>
            <p:cNvCxnSpPr/>
            <p:nvPr/>
          </p:nvCxnSpPr>
          <p:spPr>
            <a:xfrm>
              <a:off x="5648446" y="4402310"/>
              <a:ext cx="3865944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091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C6BD7-A0D1-1E0A-8F86-5EAC51895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E560CA-C489-A6F8-1051-D726E6903D56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Question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157C4C-0644-EA09-2223-AE9D8DEEBF8A}"/>
              </a:ext>
            </a:extLst>
          </p:cNvPr>
          <p:cNvSpPr txBox="1"/>
          <p:nvPr/>
        </p:nvSpPr>
        <p:spPr>
          <a:xfrm>
            <a:off x="1447799" y="3028890"/>
            <a:ext cx="9617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Are any of the induced classes associated with </a:t>
            </a:r>
            <a:r>
              <a:rPr lang="en-US" sz="2800" dirty="0" err="1">
                <a:latin typeface="Helvetica" pitchFamily="2" charset="0"/>
              </a:rPr>
              <a:t>factive</a:t>
            </a:r>
            <a:r>
              <a:rPr lang="en-US" sz="2800" dirty="0">
                <a:latin typeface="Helvetica" pitchFamily="2" charset="0"/>
              </a:rPr>
              <a:t> inferences (whether they are consistent the prior lit or not)?</a:t>
            </a:r>
          </a:p>
        </p:txBody>
      </p:sp>
    </p:spTree>
    <p:extLst>
      <p:ext uri="{BB962C8B-B14F-4D97-AF65-F5344CB8AC3E}">
        <p14:creationId xmlns:p14="http://schemas.microsoft.com/office/powerpoint/2010/main" val="148584588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1C045-03AF-0D3F-AF52-D024D3C2B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1DC05E7-DDE8-65F4-CEA6-90D9245A16FA}"/>
              </a:ext>
            </a:extLst>
          </p:cNvPr>
          <p:cNvGrpSpPr/>
          <p:nvPr/>
        </p:nvGrpSpPr>
        <p:grpSpPr>
          <a:xfrm>
            <a:off x="1447800" y="1597731"/>
            <a:ext cx="9455552" cy="1107995"/>
            <a:chOff x="1447800" y="973017"/>
            <a:chExt cx="9455552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B29C41-938D-0919-7006-152E37B9BD18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Data Component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871B34A-0F8C-F015-EF28-42043430609A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Measure of distribution using acceptability judgments.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CDCDDA4-297C-B92E-BFF1-D6316ADCD361}"/>
              </a:ext>
            </a:extLst>
          </p:cNvPr>
          <p:cNvGrpSpPr/>
          <p:nvPr/>
        </p:nvGrpSpPr>
        <p:grpSpPr>
          <a:xfrm>
            <a:off x="1447800" y="3721387"/>
            <a:ext cx="9455552" cy="1107995"/>
            <a:chOff x="1447800" y="2727343"/>
            <a:chExt cx="9455552" cy="11079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385C8C-932F-B01C-BE2D-781783D9956B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Data Component #2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E17E65-F1BF-9226-AE82-534A763739C0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Measure of inferences beyond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115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070AEA-1885-74C2-98A5-34663F2D1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B28EB-8F78-A607-7E3A-D1E23A23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Semantic Encoding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09E0DA92-A217-13E2-38C8-9F2E731E3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6A8C754-694C-6EAF-AA85-0FBD8FB9E01D}"/>
              </a:ext>
            </a:extLst>
          </p:cNvPr>
          <p:cNvSpPr txBox="1">
            <a:spLocks/>
          </p:cNvSpPr>
          <p:nvPr/>
        </p:nvSpPr>
        <p:spPr>
          <a:xfrm>
            <a:off x="866575" y="4655302"/>
            <a:ext cx="6442253" cy="4892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Measuring Distribution</a:t>
            </a:r>
          </a:p>
        </p:txBody>
      </p:sp>
    </p:spTree>
    <p:extLst>
      <p:ext uri="{BB962C8B-B14F-4D97-AF65-F5344CB8AC3E}">
        <p14:creationId xmlns:p14="http://schemas.microsoft.com/office/powerpoint/2010/main" val="25559349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7DC89D5-CEC8-E581-1A7B-0839C380411C}"/>
              </a:ext>
            </a:extLst>
          </p:cNvPr>
          <p:cNvGrpSpPr/>
          <p:nvPr/>
        </p:nvGrpSpPr>
        <p:grpSpPr>
          <a:xfrm>
            <a:off x="8544213" y="1939003"/>
            <a:ext cx="2646301" cy="3030918"/>
            <a:chOff x="803102" y="2261119"/>
            <a:chExt cx="1983347" cy="2271609"/>
          </a:xfrm>
        </p:grpSpPr>
        <p:pic>
          <p:nvPicPr>
            <p:cNvPr id="7" name="Picture 2" descr="urriculum Vitae | Kyle Rawlins">
              <a:extLst>
                <a:ext uri="{FF2B5EF4-FFF2-40B4-BE49-F238E27FC236}">
                  <a16:creationId xmlns:a16="http://schemas.microsoft.com/office/drawing/2014/main" id="{76E76C78-D9E7-9B0B-616A-A88B55B22B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80" r="16621" b="4000"/>
            <a:stretch/>
          </p:blipFill>
          <p:spPr bwMode="auto">
            <a:xfrm>
              <a:off x="880616" y="2261119"/>
              <a:ext cx="1828319" cy="1833332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5B53473-6020-F0A5-9E9E-1E791D48AA6B}"/>
                </a:ext>
              </a:extLst>
            </p:cNvPr>
            <p:cNvSpPr txBox="1"/>
            <p:nvPr/>
          </p:nvSpPr>
          <p:spPr>
            <a:xfrm>
              <a:off x="803102" y="4094451"/>
              <a:ext cx="1983347" cy="438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Helvetica" pitchFamily="2" charset="0"/>
                  <a:ea typeface="Verdana" charset="0"/>
                  <a:cs typeface="Verdana" charset="0"/>
                </a:rPr>
                <a:t>Kyle Rawlins</a:t>
              </a:r>
            </a:p>
            <a:p>
              <a:pPr algn="ctr"/>
              <a:r>
                <a:rPr lang="en-US" sz="1600" dirty="0">
                  <a:latin typeface="Helvetica" pitchFamily="2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6B62E0B6-BF65-29C0-2176-97DBE6447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75" y="450612"/>
            <a:ext cx="6169978" cy="37250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BCDBCAF-6B76-B7A7-3943-5783044A7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011" y="2233011"/>
            <a:ext cx="5700865" cy="43042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478167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2F0CD-9F61-B068-AB88-ADBBD0745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A0638BC-D59B-3DA3-F52E-BB6D35FCCAE8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21AA51F-899D-9A31-46E5-66C0481041F1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Helvetica" pitchFamily="2" charset="0"/>
                </a:rPr>
                <a:t>MegaAcceptability</a:t>
              </a:r>
              <a:r>
                <a:rPr lang="en-US" sz="3200" b="1" dirty="0">
                  <a:latin typeface="Helvetica" pitchFamily="2" charset="0"/>
                </a:rPr>
                <a:t> Dataset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5D7336F-8692-779E-1849-D5EB2868DA71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Acceptability for 1,000 verbs in 50 syntactic frames focused on clause-embedding.</a:t>
              </a:r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6795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DD298E97-661D-4415-AF90-0103CEA71D9A}"/>
              </a:ext>
            </a:extLst>
          </p:cNvPr>
          <p:cNvGrpSpPr/>
          <p:nvPr/>
        </p:nvGrpSpPr>
        <p:grpSpPr>
          <a:xfrm>
            <a:off x="1143571" y="832900"/>
            <a:ext cx="2816964" cy="1607540"/>
            <a:chOff x="2246466" y="832900"/>
            <a:chExt cx="2816964" cy="1607540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CE6E81BC-EA46-459B-B3D8-A5B092595BD7}"/>
                </a:ext>
              </a:extLst>
            </p:cNvPr>
            <p:cNvSpPr txBox="1">
              <a:spLocks/>
            </p:cNvSpPr>
            <p:nvPr/>
          </p:nvSpPr>
          <p:spPr>
            <a:xfrm>
              <a:off x="2251480" y="832900"/>
              <a:ext cx="1518557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think</a:t>
              </a: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30B4D781-DC9F-4199-B48A-A60383EA8E21}"/>
                </a:ext>
              </a:extLst>
            </p:cNvPr>
            <p:cNvSpPr txBox="1">
              <a:spLocks/>
            </p:cNvSpPr>
            <p:nvPr/>
          </p:nvSpPr>
          <p:spPr>
            <a:xfrm>
              <a:off x="2246466" y="1369307"/>
              <a:ext cx="235074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know</a:t>
              </a:r>
              <a:endParaRPr lang="en-US"/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2BFC7CF3-3223-4A2C-93E3-A367E053EB61}"/>
                </a:ext>
              </a:extLst>
            </p:cNvPr>
            <p:cNvSpPr txBox="1">
              <a:spLocks/>
            </p:cNvSpPr>
            <p:nvPr/>
          </p:nvSpPr>
          <p:spPr>
            <a:xfrm>
              <a:off x="2251479" y="1905715"/>
              <a:ext cx="281195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wonder</a:t>
              </a:r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53C43B8-BF22-4DE6-96A5-C9692DC0D760}"/>
              </a:ext>
            </a:extLst>
          </p:cNvPr>
          <p:cNvGrpSpPr/>
          <p:nvPr/>
        </p:nvGrpSpPr>
        <p:grpSpPr>
          <a:xfrm>
            <a:off x="1148583" y="2442123"/>
            <a:ext cx="4085293" cy="1071134"/>
            <a:chOff x="2251478" y="2442123"/>
            <a:chExt cx="4085293" cy="1071134"/>
          </a:xfrm>
        </p:grpSpPr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B24FFD2B-E5CC-41D2-85D6-97DC79912BA5}"/>
                </a:ext>
              </a:extLst>
            </p:cNvPr>
            <p:cNvSpPr txBox="1">
              <a:spLocks/>
            </p:cNvSpPr>
            <p:nvPr/>
          </p:nvSpPr>
          <p:spPr>
            <a:xfrm>
              <a:off x="2251478" y="2442123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love</a:t>
              </a:r>
              <a:endParaRPr lang="en-US"/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B8634A64-BDE8-485D-AC09-D782A5EBB845}"/>
                </a:ext>
              </a:extLst>
            </p:cNvPr>
            <p:cNvSpPr txBox="1">
              <a:spLocks/>
            </p:cNvSpPr>
            <p:nvPr/>
          </p:nvSpPr>
          <p:spPr>
            <a:xfrm>
              <a:off x="2251479" y="2978532"/>
              <a:ext cx="3629096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</a:rPr>
                <a:t>surprise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BB2DF15-8E70-445A-8AEF-7172DA76B5F4}"/>
              </a:ext>
            </a:extLst>
          </p:cNvPr>
          <p:cNvGrpSpPr/>
          <p:nvPr/>
        </p:nvGrpSpPr>
        <p:grpSpPr>
          <a:xfrm>
            <a:off x="1143571" y="3514939"/>
            <a:ext cx="4090305" cy="1071132"/>
            <a:chOff x="2246466" y="3514939"/>
            <a:chExt cx="4090305" cy="1071132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2A24F5F5-06A7-45B0-BB92-543DBF18E750}"/>
                </a:ext>
              </a:extLst>
            </p:cNvPr>
            <p:cNvSpPr txBox="1">
              <a:spLocks/>
            </p:cNvSpPr>
            <p:nvPr/>
          </p:nvSpPr>
          <p:spPr>
            <a:xfrm>
              <a:off x="2246466" y="3514939"/>
              <a:ext cx="405020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tell</a:t>
              </a:r>
              <a:endParaRPr lang="en-US"/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18F361FE-49D3-45B0-90CB-551A6F036B30}"/>
                </a:ext>
              </a:extLst>
            </p:cNvPr>
            <p:cNvSpPr txBox="1">
              <a:spLocks/>
            </p:cNvSpPr>
            <p:nvPr/>
          </p:nvSpPr>
          <p:spPr>
            <a:xfrm>
              <a:off x="2251478" y="4051346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say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31C131-BF4E-4899-9523-ECDC1632DC92}"/>
              </a:ext>
            </a:extLst>
          </p:cNvPr>
          <p:cNvGrpSpPr/>
          <p:nvPr/>
        </p:nvGrpSpPr>
        <p:grpSpPr>
          <a:xfrm>
            <a:off x="1148581" y="4587753"/>
            <a:ext cx="4085294" cy="1071132"/>
            <a:chOff x="2251476" y="4587753"/>
            <a:chExt cx="4085294" cy="1071132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C1AF03E2-2BE7-4D48-B67A-872867C2B86C}"/>
                </a:ext>
              </a:extLst>
            </p:cNvPr>
            <p:cNvSpPr txBox="1">
              <a:spLocks/>
            </p:cNvSpPr>
            <p:nvPr/>
          </p:nvSpPr>
          <p:spPr>
            <a:xfrm>
              <a:off x="2251477" y="4587753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start</a:t>
              </a:r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4734ED59-D787-4412-B499-4B8D5BEAEE94}"/>
                </a:ext>
              </a:extLst>
            </p:cNvPr>
            <p:cNvSpPr txBox="1">
              <a:spLocks/>
            </p:cNvSpPr>
            <p:nvPr/>
          </p:nvSpPr>
          <p:spPr>
            <a:xfrm>
              <a:off x="2251476" y="5124160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stop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118CF1A9-AF83-4FA8-87EC-B850416AFAA6}"/>
              </a:ext>
            </a:extLst>
          </p:cNvPr>
          <p:cNvSpPr txBox="1">
            <a:spLocks/>
          </p:cNvSpPr>
          <p:nvPr/>
        </p:nvSpPr>
        <p:spPr>
          <a:xfrm>
            <a:off x="1148580" y="5660567"/>
            <a:ext cx="4085293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...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AC8A48-F671-4413-B61E-5F1E9EA9F38B}"/>
              </a:ext>
            </a:extLst>
          </p:cNvPr>
          <p:cNvSpPr txBox="1"/>
          <p:nvPr/>
        </p:nvSpPr>
        <p:spPr>
          <a:xfrm>
            <a:off x="1145309" y="309419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>
                <a:latin typeface="Helvetica" pitchFamily="2" charset="0"/>
                <a:ea typeface="Verdana" charset="0"/>
                <a:cs typeface="Verdana" charset="0"/>
              </a:rPr>
              <a:t>Verbs</a:t>
            </a:r>
          </a:p>
        </p:txBody>
      </p:sp>
    </p:spTree>
    <p:extLst>
      <p:ext uri="{BB962C8B-B14F-4D97-AF65-F5344CB8AC3E}">
        <p14:creationId xmlns:p14="http://schemas.microsoft.com/office/powerpoint/2010/main" val="142381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BD0BF-D22A-9A23-4EE7-62B641106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969DABD-F403-8DF1-E5FE-361EC3DB1947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7BA22B-0149-6105-0A7E-53817B6F341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Bleaching Method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DFA598-44C3-80CC-A32D-89DF0C8A9F82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Frame templates (e.g. </a:t>
              </a:r>
              <a:r>
                <a:rPr lang="en-US" sz="2800" b="1" dirty="0">
                  <a:latin typeface="Consolas" charset="0"/>
                  <a:ea typeface="Consolas" charset="0"/>
                  <a:cs typeface="Consolas" charset="0"/>
                </a:rPr>
                <a:t>NP __ that S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) instantiated by semantically bleached fillers.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833837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07C50-2BFC-4255-A8D5-7D37E9456EF5}"/>
              </a:ext>
            </a:extLst>
          </p:cNvPr>
          <p:cNvSpPr txBox="1">
            <a:spLocks/>
          </p:cNvSpPr>
          <p:nvPr/>
        </p:nvSpPr>
        <p:spPr>
          <a:xfrm>
            <a:off x="3790520" y="832900"/>
            <a:ext cx="8000570" cy="529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Someone __</a:t>
            </a:r>
            <a:r>
              <a:rPr lang="en-US" sz="2400" err="1">
                <a:latin typeface="Consolas"/>
                <a:ea typeface="+mj-lt"/>
                <a:cs typeface="+mj-lt"/>
              </a:rPr>
              <a:t>ed</a:t>
            </a:r>
            <a:r>
              <a:rPr lang="en-US" sz="2400">
                <a:latin typeface="Consolas"/>
                <a:ea typeface="+mj-lt"/>
                <a:cs typeface="+mj-lt"/>
              </a:rPr>
              <a:t> something happened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0B2088E-D26B-446B-B895-12A9CCAF0D9F}"/>
              </a:ext>
            </a:extLst>
          </p:cNvPr>
          <p:cNvSpPr txBox="1">
            <a:spLocks/>
          </p:cNvSpPr>
          <p:nvPr/>
        </p:nvSpPr>
        <p:spPr>
          <a:xfrm>
            <a:off x="3795532" y="1364294"/>
            <a:ext cx="8030649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Someone __</a:t>
            </a:r>
            <a:r>
              <a:rPr lang="en-US" sz="2400" err="1">
                <a:latin typeface="Consolas"/>
                <a:ea typeface="+mj-lt"/>
                <a:cs typeface="+mj-lt"/>
              </a:rPr>
              <a:t>ed</a:t>
            </a:r>
            <a:r>
              <a:rPr lang="en-US" sz="2400">
                <a:latin typeface="Consolas"/>
                <a:ea typeface="+mj-lt"/>
                <a:cs typeface="+mj-lt"/>
              </a:rPr>
              <a:t> that something happened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B5CF8-5E96-4F30-9DAB-0EF1A3BC5C8D}"/>
              </a:ext>
            </a:extLst>
          </p:cNvPr>
          <p:cNvGrpSpPr/>
          <p:nvPr/>
        </p:nvGrpSpPr>
        <p:grpSpPr>
          <a:xfrm>
            <a:off x="3790518" y="1900702"/>
            <a:ext cx="8030648" cy="1076146"/>
            <a:chOff x="6106597" y="1900702"/>
            <a:chExt cx="8030648" cy="1076146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2114D7E1-DF72-49A1-88F8-83BF3E8662F9}"/>
                </a:ext>
              </a:extLst>
            </p:cNvPr>
            <p:cNvSpPr txBox="1">
              <a:spLocks/>
            </p:cNvSpPr>
            <p:nvPr/>
          </p:nvSpPr>
          <p:spPr>
            <a:xfrm>
              <a:off x="6106598" y="1900702"/>
              <a:ext cx="8000569" cy="53973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whether something happened</a:t>
              </a: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13BF3767-E2B3-4CBE-ABBA-A88860FEA99B}"/>
                </a:ext>
              </a:extLst>
            </p:cNvPr>
            <p:cNvSpPr txBox="1">
              <a:spLocks/>
            </p:cNvSpPr>
            <p:nvPr/>
          </p:nvSpPr>
          <p:spPr>
            <a:xfrm>
              <a:off x="6106597" y="2442123"/>
              <a:ext cx="8030648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which someone something happened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99F4E9-1E49-4C5F-AB73-23C39E16284A}"/>
              </a:ext>
            </a:extLst>
          </p:cNvPr>
          <p:cNvGrpSpPr/>
          <p:nvPr/>
        </p:nvGrpSpPr>
        <p:grpSpPr>
          <a:xfrm>
            <a:off x="3790519" y="2978532"/>
            <a:ext cx="8161995" cy="1071132"/>
            <a:chOff x="6106598" y="2978532"/>
            <a:chExt cx="8161995" cy="1071132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E41FD2BD-FAFF-4536-8913-9DE9ADD99A76}"/>
                </a:ext>
              </a:extLst>
            </p:cNvPr>
            <p:cNvSpPr txBox="1">
              <a:spLocks/>
            </p:cNvSpPr>
            <p:nvPr/>
          </p:nvSpPr>
          <p:spPr>
            <a:xfrm>
              <a:off x="6106598" y="2978532"/>
              <a:ext cx="7995556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someone that something happened</a:t>
              </a: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49F20EFB-B091-4D9F-B914-A1B909B70475}"/>
                </a:ext>
              </a:extLst>
            </p:cNvPr>
            <p:cNvSpPr txBox="1">
              <a:spLocks/>
            </p:cNvSpPr>
            <p:nvPr/>
          </p:nvSpPr>
          <p:spPr>
            <a:xfrm>
              <a:off x="6111611" y="3509926"/>
              <a:ext cx="8156982" cy="53973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someone whether something happened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440008AF-4257-4628-B994-96F43D6DAFE3}"/>
              </a:ext>
            </a:extLst>
          </p:cNvPr>
          <p:cNvSpPr txBox="1">
            <a:spLocks/>
          </p:cNvSpPr>
          <p:nvPr/>
        </p:nvSpPr>
        <p:spPr>
          <a:xfrm>
            <a:off x="3790518" y="4051346"/>
            <a:ext cx="8401482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Someone __</a:t>
            </a:r>
            <a:r>
              <a:rPr lang="en-US" sz="2400" err="1">
                <a:latin typeface="Consolas"/>
                <a:ea typeface="+mj-lt"/>
                <a:cs typeface="+mj-lt"/>
              </a:rPr>
              <a:t>ed</a:t>
            </a:r>
            <a:r>
              <a:rPr lang="en-US" sz="2400">
                <a:latin typeface="Consolas"/>
                <a:ea typeface="+mj-lt"/>
                <a:cs typeface="+mj-lt"/>
              </a:rPr>
              <a:t> to someone that something happened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0010F24-5E23-4DA5-A4A3-F20F25039EF5}"/>
              </a:ext>
            </a:extLst>
          </p:cNvPr>
          <p:cNvGrpSpPr/>
          <p:nvPr/>
        </p:nvGrpSpPr>
        <p:grpSpPr>
          <a:xfrm>
            <a:off x="3790516" y="4587753"/>
            <a:ext cx="8000569" cy="1071132"/>
            <a:chOff x="6106595" y="4587753"/>
            <a:chExt cx="8000569" cy="1071132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C7FD423C-B9C8-404E-8B52-A1D9E53A5347}"/>
                </a:ext>
              </a:extLst>
            </p:cNvPr>
            <p:cNvSpPr txBox="1">
              <a:spLocks/>
            </p:cNvSpPr>
            <p:nvPr/>
          </p:nvSpPr>
          <p:spPr>
            <a:xfrm>
              <a:off x="6106596" y="4587753"/>
              <a:ext cx="7995556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to do something</a:t>
              </a: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C16034EE-CC19-4D07-94D7-9C0E52F89A9D}"/>
                </a:ext>
              </a:extLst>
            </p:cNvPr>
            <p:cNvSpPr txBox="1">
              <a:spLocks/>
            </p:cNvSpPr>
            <p:nvPr/>
          </p:nvSpPr>
          <p:spPr>
            <a:xfrm>
              <a:off x="6106595" y="5119147"/>
              <a:ext cx="8000569" cy="53973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someone to do something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BCEED99-0C42-4E4D-A44E-4EB02DD17E3C}"/>
              </a:ext>
            </a:extLst>
          </p:cNvPr>
          <p:cNvSpPr txBox="1">
            <a:spLocks/>
          </p:cNvSpPr>
          <p:nvPr/>
        </p:nvSpPr>
        <p:spPr>
          <a:xfrm>
            <a:off x="3795528" y="5655554"/>
            <a:ext cx="4085293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...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298E97-661D-4415-AF90-0103CEA71D9A}"/>
              </a:ext>
            </a:extLst>
          </p:cNvPr>
          <p:cNvGrpSpPr/>
          <p:nvPr/>
        </p:nvGrpSpPr>
        <p:grpSpPr>
          <a:xfrm>
            <a:off x="1143571" y="832900"/>
            <a:ext cx="2816964" cy="1607540"/>
            <a:chOff x="2246466" y="832900"/>
            <a:chExt cx="2816964" cy="1607540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CE6E81BC-EA46-459B-B3D8-A5B092595BD7}"/>
                </a:ext>
              </a:extLst>
            </p:cNvPr>
            <p:cNvSpPr txBox="1">
              <a:spLocks/>
            </p:cNvSpPr>
            <p:nvPr/>
          </p:nvSpPr>
          <p:spPr>
            <a:xfrm>
              <a:off x="2251480" y="832900"/>
              <a:ext cx="1518557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think</a:t>
              </a: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30B4D781-DC9F-4199-B48A-A60383EA8E21}"/>
                </a:ext>
              </a:extLst>
            </p:cNvPr>
            <p:cNvSpPr txBox="1">
              <a:spLocks/>
            </p:cNvSpPr>
            <p:nvPr/>
          </p:nvSpPr>
          <p:spPr>
            <a:xfrm>
              <a:off x="2246466" y="1369307"/>
              <a:ext cx="235074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know</a:t>
              </a:r>
              <a:endParaRPr lang="en-US"/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2BFC7CF3-3223-4A2C-93E3-A367E053EB61}"/>
                </a:ext>
              </a:extLst>
            </p:cNvPr>
            <p:cNvSpPr txBox="1">
              <a:spLocks/>
            </p:cNvSpPr>
            <p:nvPr/>
          </p:nvSpPr>
          <p:spPr>
            <a:xfrm>
              <a:off x="2251479" y="1905715"/>
              <a:ext cx="281195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wonder</a:t>
              </a:r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53C43B8-BF22-4DE6-96A5-C9692DC0D760}"/>
              </a:ext>
            </a:extLst>
          </p:cNvPr>
          <p:cNvGrpSpPr/>
          <p:nvPr/>
        </p:nvGrpSpPr>
        <p:grpSpPr>
          <a:xfrm>
            <a:off x="1148583" y="2442123"/>
            <a:ext cx="4085293" cy="1071134"/>
            <a:chOff x="2251478" y="2442123"/>
            <a:chExt cx="4085293" cy="1071134"/>
          </a:xfrm>
        </p:grpSpPr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B24FFD2B-E5CC-41D2-85D6-97DC79912BA5}"/>
                </a:ext>
              </a:extLst>
            </p:cNvPr>
            <p:cNvSpPr txBox="1">
              <a:spLocks/>
            </p:cNvSpPr>
            <p:nvPr/>
          </p:nvSpPr>
          <p:spPr>
            <a:xfrm>
              <a:off x="2251478" y="2442123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love</a:t>
              </a:r>
              <a:endParaRPr lang="en-US"/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B8634A64-BDE8-485D-AC09-D782A5EBB845}"/>
                </a:ext>
              </a:extLst>
            </p:cNvPr>
            <p:cNvSpPr txBox="1">
              <a:spLocks/>
            </p:cNvSpPr>
            <p:nvPr/>
          </p:nvSpPr>
          <p:spPr>
            <a:xfrm>
              <a:off x="2251479" y="2978532"/>
              <a:ext cx="3629096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</a:rPr>
                <a:t>surprise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BB2DF15-8E70-445A-8AEF-7172DA76B5F4}"/>
              </a:ext>
            </a:extLst>
          </p:cNvPr>
          <p:cNvGrpSpPr/>
          <p:nvPr/>
        </p:nvGrpSpPr>
        <p:grpSpPr>
          <a:xfrm>
            <a:off x="1143571" y="3514939"/>
            <a:ext cx="4090305" cy="1071132"/>
            <a:chOff x="2246466" y="3514939"/>
            <a:chExt cx="4090305" cy="1071132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2A24F5F5-06A7-45B0-BB92-543DBF18E750}"/>
                </a:ext>
              </a:extLst>
            </p:cNvPr>
            <p:cNvSpPr txBox="1">
              <a:spLocks/>
            </p:cNvSpPr>
            <p:nvPr/>
          </p:nvSpPr>
          <p:spPr>
            <a:xfrm>
              <a:off x="2246466" y="3514939"/>
              <a:ext cx="405020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tell</a:t>
              </a:r>
              <a:endParaRPr lang="en-US"/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18F361FE-49D3-45B0-90CB-551A6F036B30}"/>
                </a:ext>
              </a:extLst>
            </p:cNvPr>
            <p:cNvSpPr txBox="1">
              <a:spLocks/>
            </p:cNvSpPr>
            <p:nvPr/>
          </p:nvSpPr>
          <p:spPr>
            <a:xfrm>
              <a:off x="2251478" y="4051346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say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31C131-BF4E-4899-9523-ECDC1632DC92}"/>
              </a:ext>
            </a:extLst>
          </p:cNvPr>
          <p:cNvGrpSpPr/>
          <p:nvPr/>
        </p:nvGrpSpPr>
        <p:grpSpPr>
          <a:xfrm>
            <a:off x="1148581" y="4587753"/>
            <a:ext cx="4085294" cy="1071132"/>
            <a:chOff x="2251476" y="4587753"/>
            <a:chExt cx="4085294" cy="1071132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C1AF03E2-2BE7-4D48-B67A-872867C2B86C}"/>
                </a:ext>
              </a:extLst>
            </p:cNvPr>
            <p:cNvSpPr txBox="1">
              <a:spLocks/>
            </p:cNvSpPr>
            <p:nvPr/>
          </p:nvSpPr>
          <p:spPr>
            <a:xfrm>
              <a:off x="2251477" y="4587753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start</a:t>
              </a:r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4734ED59-D787-4412-B499-4B8D5BEAEE94}"/>
                </a:ext>
              </a:extLst>
            </p:cNvPr>
            <p:cNvSpPr txBox="1">
              <a:spLocks/>
            </p:cNvSpPr>
            <p:nvPr/>
          </p:nvSpPr>
          <p:spPr>
            <a:xfrm>
              <a:off x="2251476" y="5124160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stop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118CF1A9-AF83-4FA8-87EC-B850416AFAA6}"/>
              </a:ext>
            </a:extLst>
          </p:cNvPr>
          <p:cNvSpPr txBox="1">
            <a:spLocks/>
          </p:cNvSpPr>
          <p:nvPr/>
        </p:nvSpPr>
        <p:spPr>
          <a:xfrm>
            <a:off x="1148580" y="5660567"/>
            <a:ext cx="4085293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...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F0FB6C0-9B6B-4C55-9837-1036D1EFCEB2}"/>
              </a:ext>
            </a:extLst>
          </p:cNvPr>
          <p:cNvSpPr txBox="1">
            <a:spLocks/>
          </p:cNvSpPr>
          <p:nvPr/>
        </p:nvSpPr>
        <p:spPr>
          <a:xfrm>
            <a:off x="1930637" y="2978530"/>
            <a:ext cx="2350741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Consolas"/>
                <a:ea typeface="+mj-lt"/>
                <a:cs typeface="+mj-lt"/>
              </a:rPr>
              <a:t>x</a:t>
            </a:r>
            <a:endParaRPr lang="en-US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37076A-F667-4CBF-AA48-599D3253B7A6}"/>
              </a:ext>
            </a:extLst>
          </p:cNvPr>
          <p:cNvSpPr txBox="1"/>
          <p:nvPr/>
        </p:nvSpPr>
        <p:spPr>
          <a:xfrm>
            <a:off x="1145309" y="309419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>
                <a:latin typeface="Helvetica" pitchFamily="2" charset="0"/>
                <a:ea typeface="Verdana" charset="0"/>
                <a:cs typeface="Verdana" charset="0"/>
              </a:rPr>
              <a:t>Verbs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D8C901-38F5-4478-A5B9-2DC8BF3ABD17}"/>
              </a:ext>
            </a:extLst>
          </p:cNvPr>
          <p:cNvSpPr txBox="1"/>
          <p:nvPr/>
        </p:nvSpPr>
        <p:spPr>
          <a:xfrm>
            <a:off x="3791527" y="309418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>
                <a:latin typeface="Helvetica" pitchFamily="2" charset="0"/>
                <a:ea typeface="Verdana" charset="0"/>
                <a:cs typeface="Verdana" charset="0"/>
              </a:rPr>
              <a:t>Frames</a:t>
            </a:r>
          </a:p>
        </p:txBody>
      </p:sp>
    </p:spTree>
    <p:extLst>
      <p:ext uri="{BB962C8B-B14F-4D97-AF65-F5344CB8AC3E}">
        <p14:creationId xmlns:p14="http://schemas.microsoft.com/office/powerpoint/2010/main" val="278233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1" grpId="0"/>
      <p:bldP spid="30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11247-0AD7-97B8-3FAA-1C96ECF71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358EDC3-7C2C-617A-BAD2-C9B3A43362F7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8FE9894-5771-98A2-B476-715CC4E61336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Helvetica" pitchFamily="2" charset="0"/>
                </a:rPr>
                <a:t>MegaAcceptability</a:t>
              </a:r>
              <a:r>
                <a:rPr lang="en-US" sz="3200" b="1" dirty="0">
                  <a:latin typeface="Helvetica" pitchFamily="2" charset="0"/>
                </a:rPr>
                <a:t> Dataset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113BCF-0342-130F-147E-CC3DE950080B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Acceptability for 1,000 verbs in 50 syntactic frames focused on clause-embedding.</a:t>
              </a:r>
              <a:endParaRPr lang="en-US" sz="2800" dirty="0">
                <a:latin typeface="Helvetica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672FCA3-93DB-5C40-AA6E-7D324D51ECAD}"/>
              </a:ext>
            </a:extLst>
          </p:cNvPr>
          <p:cNvSpPr txBox="1">
            <a:spLocks/>
          </p:cNvSpPr>
          <p:nvPr/>
        </p:nvSpPr>
        <p:spPr>
          <a:xfrm>
            <a:off x="1447800" y="4496824"/>
            <a:ext cx="9296400" cy="894746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rPr>
              <a:t>50,000 total items x 5 judgments per item</a:t>
            </a:r>
          </a:p>
          <a:p>
            <a:endParaRPr lang="en-US" sz="3200" dirty="0">
              <a:solidFill>
                <a:srgbClr val="000000"/>
              </a:solidFill>
              <a:latin typeface="Helvetica" pitchFamily="2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908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27804-46F9-3B14-333D-D093EE090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A84214B-831B-0BC8-8FB6-4391ED15B579}"/>
              </a:ext>
            </a:extLst>
          </p:cNvPr>
          <p:cNvGrpSpPr/>
          <p:nvPr/>
        </p:nvGrpSpPr>
        <p:grpSpPr>
          <a:xfrm>
            <a:off x="1447799" y="1597731"/>
            <a:ext cx="9582873" cy="1538882"/>
            <a:chOff x="1447799" y="973017"/>
            <a:chExt cx="9582873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960060E-4155-D597-3B0C-BA37035EF579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Surprising Fact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75DA9DE-69F1-1B23-5F6F-0585FFA8E589}"/>
                </a:ext>
              </a:extLst>
            </p:cNvPr>
            <p:cNvSpPr txBox="1"/>
            <p:nvPr/>
          </p:nvSpPr>
          <p:spPr>
            <a:xfrm>
              <a:off x="1447799" y="1557792"/>
              <a:ext cx="95828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Sometimes we don’t seem to know whether particular expressions make sense in a certain kinds of conversation.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56394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C2066-2675-1A6C-DF9E-7CBDD3EFF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A621FB2-FACC-C881-637F-F0FEBCDEBDEB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2545A9C-8E89-9CDC-3F0E-C2BA540DECE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CC8B02-1A7E-D091-A4DF-BCBC540D0B01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Is bleaching a valid method for capturing the acceptability of a verb in a frame?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90441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D8708-5AE9-FAA2-D923-1260B7038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5EF3225-1B56-E57A-5577-22D84CA9BF18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E6CD7D8-A28A-BE4A-1CF3-93D0DBB3D174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Validation Strategy #1 </a:t>
              </a:r>
              <a:r>
                <a:rPr lang="en-US" sz="1100" b="1" dirty="0">
                  <a:latin typeface="Helvetica" pitchFamily="2" charset="0"/>
                </a:rPr>
                <a:t>see Appendix D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4F4918A-F283-BC6E-7B9F-7BC352D4A9FD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Compare judgments for bleached items against judgments from trained linguists. 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E98F04-C370-8C58-B7E1-58D897E8C1ED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4E5AB9D-6DD6-EA36-4F63-2C69E09D8FCE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Validation Strategy #2 </a:t>
              </a:r>
              <a:r>
                <a:rPr lang="en-US" sz="1100" b="1" dirty="0">
                  <a:latin typeface="Helvetica" pitchFamily="2" charset="0"/>
                </a:rPr>
                <a:t>see Appendix 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2E3F82-F5BE-057E-4D60-947D3DD52190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Assess generalization drawn from linguist hand-coding of acceptability across many predicates.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273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355F35-86AB-6497-F7DA-5400E18B6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4E4CE-44A3-713B-10BB-67CD78E46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Semantic Encoding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A37738B2-5DBD-939F-A1FF-E5CC1341A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764CE9E-152C-CD05-3B54-0F3B30F69CE5}"/>
              </a:ext>
            </a:extLst>
          </p:cNvPr>
          <p:cNvSpPr txBox="1">
            <a:spLocks/>
          </p:cNvSpPr>
          <p:nvPr/>
        </p:nvSpPr>
        <p:spPr>
          <a:xfrm>
            <a:off x="866575" y="4655302"/>
            <a:ext cx="6442253" cy="4892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Measuring Inference</a:t>
            </a:r>
          </a:p>
        </p:txBody>
      </p:sp>
    </p:spTree>
    <p:extLst>
      <p:ext uri="{BB962C8B-B14F-4D97-AF65-F5344CB8AC3E}">
        <p14:creationId xmlns:p14="http://schemas.microsoft.com/office/powerpoint/2010/main" val="40876098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077296" y="2049469"/>
            <a:ext cx="9699561" cy="5354302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latin typeface="Helvetica" pitchFamily="2" charset="0"/>
                <a:ea typeface="Verdana" charset="0"/>
                <a:cs typeface="Verdana" charset="0"/>
              </a:rPr>
              <a:t>Recipe</a:t>
            </a:r>
          </a:p>
          <a:p>
            <a:pPr marL="742950" indent="-742950">
              <a:buAutoNum type="arabicPeriod"/>
            </a:pPr>
            <a:r>
              <a:rPr lang="en-US" sz="3200" dirty="0">
                <a:latin typeface="Helvetica" pitchFamily="2" charset="0"/>
                <a:ea typeface="Verdana" charset="0"/>
                <a:cs typeface="Verdana" charset="0"/>
              </a:rPr>
              <a:t>Validate a bleaching paradigm for collecting judgments for an inference type.</a:t>
            </a:r>
          </a:p>
          <a:p>
            <a:pPr marL="742950" indent="-742950">
              <a:buAutoNum type="arabicPeriod"/>
            </a:pPr>
            <a:r>
              <a:rPr lang="en-US" sz="3200" dirty="0">
                <a:latin typeface="Helvetica" pitchFamily="2" charset="0"/>
                <a:ea typeface="Verdana" charset="0"/>
                <a:cs typeface="Verdana" charset="0"/>
              </a:rPr>
              <a:t>Select a set of frames of interest.</a:t>
            </a:r>
          </a:p>
          <a:p>
            <a:pPr marL="742950" indent="-742950"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rPr>
              <a:t>Select predicates acceptable in those frames using </a:t>
            </a:r>
            <a:r>
              <a:rPr lang="en-US" sz="3200" dirty="0" err="1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rPr>
              <a:t>MegaAcceptability</a:t>
            </a:r>
            <a:r>
              <a:rPr lang="en-US" sz="32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rPr>
              <a:t>Collect judgments using the paradigm.</a:t>
            </a:r>
          </a:p>
          <a:p>
            <a:endParaRPr lang="en-US" sz="3200" dirty="0">
              <a:solidFill>
                <a:srgbClr val="000000"/>
              </a:solidFill>
              <a:latin typeface="Helvetica" pitchFamily="2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Veridicality task</a:t>
            </a:r>
          </a:p>
        </p:txBody>
      </p:sp>
    </p:spTree>
    <p:extLst>
      <p:ext uri="{BB962C8B-B14F-4D97-AF65-F5344CB8AC3E}">
        <p14:creationId xmlns:p14="http://schemas.microsoft.com/office/powerpoint/2010/main" val="276529405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D01DD94-D58C-1845-1FA7-4C9573C08E79}"/>
              </a:ext>
            </a:extLst>
          </p:cNvPr>
          <p:cNvGrpSpPr/>
          <p:nvPr/>
        </p:nvGrpSpPr>
        <p:grpSpPr>
          <a:xfrm>
            <a:off x="9672494" y="651640"/>
            <a:ext cx="1983347" cy="2294997"/>
            <a:chOff x="803102" y="2261119"/>
            <a:chExt cx="1983347" cy="2294997"/>
          </a:xfrm>
        </p:grpSpPr>
        <p:pic>
          <p:nvPicPr>
            <p:cNvPr id="3" name="Picture 2" descr="urriculum Vitae | Kyle Rawlins">
              <a:extLst>
                <a:ext uri="{FF2B5EF4-FFF2-40B4-BE49-F238E27FC236}">
                  <a16:creationId xmlns:a16="http://schemas.microsoft.com/office/drawing/2014/main" id="{2BBBD410-7E80-1AB5-940C-FE02844DD1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80" r="16621" b="4000"/>
            <a:stretch/>
          </p:blipFill>
          <p:spPr bwMode="auto">
            <a:xfrm>
              <a:off x="880616" y="2261119"/>
              <a:ext cx="1828319" cy="1833332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2829848-71BB-1A6A-7E27-A108F044F6EC}"/>
                </a:ext>
              </a:extLst>
            </p:cNvPr>
            <p:cNvSpPr txBox="1"/>
            <p:nvPr/>
          </p:nvSpPr>
          <p:spPr>
            <a:xfrm>
              <a:off x="803102" y="4094451"/>
              <a:ext cx="19833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Helvetica" pitchFamily="2" charset="0"/>
                  <a:ea typeface="Verdana" charset="0"/>
                  <a:cs typeface="Verdana" charset="0"/>
                </a:rPr>
                <a:t>Kyle Rawlins</a:t>
              </a:r>
            </a:p>
            <a:p>
              <a:pPr algn="ctr"/>
              <a:r>
                <a:rPr lang="en-US" sz="1200" dirty="0">
                  <a:latin typeface="Helvetica" pitchFamily="2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FBE1608-B8F8-A3DF-D10E-0081DE3A6C49}"/>
              </a:ext>
            </a:extLst>
          </p:cNvPr>
          <p:cNvGrpSpPr/>
          <p:nvPr/>
        </p:nvGrpSpPr>
        <p:grpSpPr>
          <a:xfrm>
            <a:off x="7728541" y="2276897"/>
            <a:ext cx="1983347" cy="2330677"/>
            <a:chOff x="3265938" y="906828"/>
            <a:chExt cx="1983347" cy="2330677"/>
          </a:xfrm>
        </p:grpSpPr>
        <p:pic>
          <p:nvPicPr>
            <p:cNvPr id="6" name="Picture 5" descr="A picture containing person, tree, outdoor&#10;&#10;Description automatically generated">
              <a:extLst>
                <a:ext uri="{FF2B5EF4-FFF2-40B4-BE49-F238E27FC236}">
                  <a16:creationId xmlns:a16="http://schemas.microsoft.com/office/drawing/2014/main" id="{7521279A-C8A6-7BFF-5EF7-F2D7ABC7D9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2" b="7528"/>
            <a:stretch/>
          </p:blipFill>
          <p:spPr>
            <a:xfrm>
              <a:off x="3302558" y="906828"/>
              <a:ext cx="1828547" cy="1828801"/>
            </a:xfrm>
            <a:prstGeom prst="ellipse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789A18-0B3C-FF96-8C27-2E1B2FBFA1C0}"/>
                </a:ext>
              </a:extLst>
            </p:cNvPr>
            <p:cNvSpPr txBox="1"/>
            <p:nvPr/>
          </p:nvSpPr>
          <p:spPr>
            <a:xfrm>
              <a:off x="3265938" y="2775840"/>
              <a:ext cx="19833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Helvetica" pitchFamily="2" charset="0"/>
                  <a:ea typeface="Verdana" charset="0"/>
                  <a:cs typeface="Verdana" charset="0"/>
                </a:rPr>
                <a:t>Ben Van Durme</a:t>
              </a:r>
            </a:p>
            <a:p>
              <a:pPr algn="ctr"/>
              <a:r>
                <a:rPr lang="en-US" sz="1200" dirty="0">
                  <a:latin typeface="Helvetica" pitchFamily="2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B4B4B0-F45C-1466-3C9C-B6840D4C294E}"/>
              </a:ext>
            </a:extLst>
          </p:cNvPr>
          <p:cNvGrpSpPr/>
          <p:nvPr/>
        </p:nvGrpSpPr>
        <p:grpSpPr>
          <a:xfrm>
            <a:off x="9672494" y="3609307"/>
            <a:ext cx="1983347" cy="2305895"/>
            <a:chOff x="3162550" y="900542"/>
            <a:chExt cx="1983347" cy="2305895"/>
          </a:xfrm>
        </p:grpSpPr>
        <p:pic>
          <p:nvPicPr>
            <p:cNvPr id="9" name="Picture 8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03085E39-7D4B-B61C-B848-B6FFC6C0F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49"/>
            <a:stretch/>
          </p:blipFill>
          <p:spPr>
            <a:xfrm>
              <a:off x="3241338" y="900542"/>
              <a:ext cx="1825773" cy="1822437"/>
            </a:xfrm>
            <a:prstGeom prst="ellipse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E4E7D6-735D-DFB4-A6D9-796A2FFCAADD}"/>
                </a:ext>
              </a:extLst>
            </p:cNvPr>
            <p:cNvSpPr txBox="1"/>
            <p:nvPr/>
          </p:nvSpPr>
          <p:spPr>
            <a:xfrm>
              <a:off x="3162550" y="2744772"/>
              <a:ext cx="19833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Helvetica" pitchFamily="2" charset="0"/>
                  <a:ea typeface="Verdana" charset="0"/>
                  <a:cs typeface="Verdana" charset="0"/>
                </a:rPr>
                <a:t>Rachel </a:t>
              </a:r>
              <a:r>
                <a:rPr lang="en-US" sz="1200" b="1" dirty="0" err="1">
                  <a:latin typeface="Helvetica" pitchFamily="2" charset="0"/>
                  <a:ea typeface="Verdana" charset="0"/>
                  <a:cs typeface="Verdana" charset="0"/>
                </a:rPr>
                <a:t>Rudinger</a:t>
              </a:r>
              <a:endParaRPr lang="en-US" sz="1200" b="1" dirty="0">
                <a:latin typeface="Helvetica" pitchFamily="2" charset="0"/>
                <a:ea typeface="Verdana" charset="0"/>
                <a:cs typeface="Verdana" charset="0"/>
              </a:endParaRPr>
            </a:p>
            <a:p>
              <a:pPr algn="ctr"/>
              <a:r>
                <a:rPr lang="en-US" sz="1200" dirty="0">
                  <a:latin typeface="Helvetica" pitchFamily="2" charset="0"/>
                  <a:ea typeface="Verdana" charset="0"/>
                  <a:cs typeface="Verdana" charset="0"/>
                </a:rPr>
                <a:t>University of Maryland</a:t>
              </a:r>
            </a:p>
          </p:txBody>
        </p:sp>
      </p:grpSp>
      <p:pic>
        <p:nvPicPr>
          <p:cNvPr id="14" name="Picture 1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5698DCD-8024-E83A-52C0-FB8E0F426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91" y="462115"/>
            <a:ext cx="6269591" cy="36435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0503EA46-A635-3500-709E-7E915F2DF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02" y="2060836"/>
            <a:ext cx="5609663" cy="41701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408326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220" y="1980413"/>
            <a:ext cx="10487791" cy="1273593"/>
          </a:xfrm>
        </p:spPr>
        <p:txBody>
          <a:bodyPr>
            <a:noAutofit/>
          </a:bodyPr>
          <a:lstStyle/>
          <a:p>
            <a:r>
              <a:rPr lang="en-US" sz="4000" b="1">
                <a:latin typeface="Consolas"/>
                <a:ea typeface="Verdana"/>
              </a:rPr>
              <a:t>Someone was irritated that a particular thing happened.</a:t>
            </a:r>
            <a:endParaRPr lang="en-US" sz="4000" b="1">
              <a:latin typeface="Consola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D6D918A-541B-4B8C-B415-9DFBAFA7263E}"/>
              </a:ext>
            </a:extLst>
          </p:cNvPr>
          <p:cNvSpPr txBox="1">
            <a:spLocks/>
          </p:cNvSpPr>
          <p:nvPr/>
        </p:nvSpPr>
        <p:spPr>
          <a:xfrm>
            <a:off x="969212" y="2844796"/>
            <a:ext cx="10487791" cy="12735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000" i="1">
                <a:latin typeface="Consolas"/>
                <a:ea typeface="Verdana"/>
              </a:rPr>
              <a:t>Did that thing happen?</a:t>
            </a:r>
            <a:endParaRPr lang="en-US" sz="4000" i="1">
              <a:latin typeface="Consola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F527A1-D576-42E5-AFE3-A131FC814009}"/>
              </a:ext>
            </a:extLst>
          </p:cNvPr>
          <p:cNvSpPr txBox="1">
            <a:spLocks/>
          </p:cNvSpPr>
          <p:nvPr/>
        </p:nvSpPr>
        <p:spPr>
          <a:xfrm>
            <a:off x="969212" y="3976835"/>
            <a:ext cx="10487791" cy="12735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latin typeface="Consolas"/>
                <a:ea typeface="Verdana"/>
              </a:rPr>
              <a:t>no      maybe or maybe not       yes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Veridicality task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C73A7A-AE1C-4210-76C5-B6775D54C94C}"/>
              </a:ext>
            </a:extLst>
          </p:cNvPr>
          <p:cNvSpPr/>
          <p:nvPr/>
        </p:nvSpPr>
        <p:spPr>
          <a:xfrm>
            <a:off x="10095345" y="4627416"/>
            <a:ext cx="1145915" cy="66688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0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02659" y="646284"/>
            <a:ext cx="10744200" cy="769442"/>
            <a:chOff x="1102659" y="646284"/>
            <a:chExt cx="10744200" cy="7694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knew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know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a particular thing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9" y="646284"/>
              <a:ext cx="1878164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that 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02659" y="1415726"/>
            <a:ext cx="10923494" cy="769442"/>
            <a:chOff x="1102659" y="1415726"/>
            <a:chExt cx="10923494" cy="769442"/>
          </a:xfrm>
        </p:grpSpPr>
        <p:sp>
          <p:nvSpPr>
            <p:cNvPr id="2" name="Rectangle 1"/>
            <p:cNvSpPr/>
            <p:nvPr/>
          </p:nvSpPr>
          <p:spPr>
            <a:xfrm>
              <a:off x="1102659" y="1815836"/>
              <a:ext cx="1092349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{was, wasn't}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surprised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a particular thing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9" y="1415726"/>
              <a:ext cx="233978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be _ that 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02658" y="2185168"/>
            <a:ext cx="10923495" cy="738664"/>
            <a:chOff x="1102658" y="2185168"/>
            <a:chExt cx="10923495" cy="738664"/>
          </a:xfrm>
        </p:grpSpPr>
        <p:sp>
          <p:nvSpPr>
            <p:cNvPr id="3" name="Rectangle 2"/>
            <p:cNvSpPr/>
            <p:nvPr/>
          </p:nvSpPr>
          <p:spPr>
            <a:xfrm>
              <a:off x="1102659" y="2554500"/>
              <a:ext cx="1092349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needed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need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for a particular thing to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2185168"/>
              <a:ext cx="34155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for NP to VP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02657" y="2893054"/>
            <a:ext cx="10744202" cy="1138774"/>
            <a:chOff x="1102657" y="2893054"/>
            <a:chExt cx="10744202" cy="1138774"/>
          </a:xfrm>
        </p:grpSpPr>
        <p:sp>
          <p:nvSpPr>
            <p:cNvPr id="5" name="Rectangle 4"/>
            <p:cNvSpPr/>
            <p:nvPr/>
          </p:nvSpPr>
          <p:spPr>
            <a:xfrm>
              <a:off x="1102659" y="3293164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told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tell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a particular person to do 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102659" y="3662496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believed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believe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a particular person 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7" y="2893054"/>
              <a:ext cx="422237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NP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02657" y="4028130"/>
            <a:ext cx="10744202" cy="1135076"/>
            <a:chOff x="1102657" y="4028130"/>
            <a:chExt cx="10744202" cy="1135076"/>
          </a:xfrm>
        </p:grpSpPr>
        <p:sp>
          <p:nvSpPr>
            <p:cNvPr id="8" name="Rectangle 7"/>
            <p:cNvSpPr/>
            <p:nvPr/>
          </p:nvSpPr>
          <p:spPr>
            <a:xfrm>
              <a:off x="1102659" y="4428240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particular person {was, wasn’t}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excited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do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02659" y="4793874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particular person {was, wasn’t}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suspected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7" y="4028130"/>
              <a:ext cx="505609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be _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02657" y="5115398"/>
            <a:ext cx="10744202" cy="1133407"/>
            <a:chOff x="1102657" y="5115398"/>
            <a:chExt cx="10744202" cy="1133407"/>
          </a:xfrm>
        </p:grpSpPr>
        <p:sp>
          <p:nvSpPr>
            <p:cNvPr id="10" name="Rectangle 9"/>
            <p:cNvSpPr/>
            <p:nvPr/>
          </p:nvSpPr>
          <p:spPr>
            <a:xfrm>
              <a:off x="1102659" y="5510141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particular person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managed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manage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do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02659" y="5879473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particular person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seemed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seem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7" y="5115398"/>
              <a:ext cx="505609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656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348EC-FF35-CC9E-621F-17EFAC68A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48761B-9E78-EA9F-90DE-69C18ECD9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942" y="458615"/>
            <a:ext cx="8049906" cy="59306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06A164-68D4-D654-A3AF-E198208E9DD6}"/>
              </a:ext>
            </a:extLst>
          </p:cNvPr>
          <p:cNvSpPr txBox="1"/>
          <p:nvPr/>
        </p:nvSpPr>
        <p:spPr>
          <a:xfrm>
            <a:off x="8241175" y="4965539"/>
            <a:ext cx="1562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r=0.70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B6F089-30D7-ECC7-F24F-A19C4BA11C1D}"/>
              </a:ext>
            </a:extLst>
          </p:cNvPr>
          <p:cNvSpPr txBox="1"/>
          <p:nvPr/>
        </p:nvSpPr>
        <p:spPr>
          <a:xfrm>
            <a:off x="4919240" y="6389225"/>
            <a:ext cx="2997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" pitchFamily="2" charset="0"/>
              </a:rPr>
              <a:t>Degen and </a:t>
            </a:r>
            <a:r>
              <a:rPr lang="en-US" sz="1600" dirty="0" err="1">
                <a:latin typeface="Helvetica" pitchFamily="2" charset="0"/>
              </a:rPr>
              <a:t>Tonhauser</a:t>
            </a:r>
            <a:r>
              <a:rPr lang="en-US" sz="1600" dirty="0">
                <a:latin typeface="Helvetica" pitchFamily="2" charset="0"/>
              </a:rPr>
              <a:t> 2018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C5EBB2-F3A3-BFFA-A622-29CAB457AFE0}"/>
              </a:ext>
            </a:extLst>
          </p:cNvPr>
          <p:cNvSpPr txBox="1"/>
          <p:nvPr/>
        </p:nvSpPr>
        <p:spPr>
          <a:xfrm rot="16200000">
            <a:off x="395953" y="3069221"/>
            <a:ext cx="2997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" pitchFamily="2" charset="0"/>
              </a:rPr>
              <a:t>White and Rawlins 2018</a:t>
            </a:r>
          </a:p>
        </p:txBody>
      </p:sp>
    </p:spTree>
    <p:extLst>
      <p:ext uri="{BB962C8B-B14F-4D97-AF65-F5344CB8AC3E}">
        <p14:creationId xmlns:p14="http://schemas.microsoft.com/office/powerpoint/2010/main" val="50227131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C9C2D-9581-56C1-F5AC-104DF0F74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CFFE8E-A812-6A94-C9E3-DD9A39D11CAC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Verdana" charset="0"/>
                <a:ea typeface="Verdana" charset="0"/>
                <a:cs typeface="Verdana" charset="0"/>
              </a:rPr>
              <a:t>Belief task</a:t>
            </a:r>
          </a:p>
        </p:txBody>
      </p:sp>
    </p:spTree>
    <p:extLst>
      <p:ext uri="{BB962C8B-B14F-4D97-AF65-F5344CB8AC3E}">
        <p14:creationId xmlns:p14="http://schemas.microsoft.com/office/powerpoint/2010/main" val="1234608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72154</TotalTime>
  <Words>6175</Words>
  <Application>Microsoft Macintosh PowerPoint</Application>
  <PresentationFormat>Widescreen</PresentationFormat>
  <Paragraphs>1625</Paragraphs>
  <Slides>273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273</vt:i4>
      </vt:variant>
    </vt:vector>
  </HeadingPairs>
  <TitlesOfParts>
    <vt:vector size="280" baseType="lpstr">
      <vt:lpstr>Arial</vt:lpstr>
      <vt:lpstr>Calibri</vt:lpstr>
      <vt:lpstr>Consolas</vt:lpstr>
      <vt:lpstr>Futura</vt:lpstr>
      <vt:lpstr>Helvetica</vt:lpstr>
      <vt:lpstr>Verdana</vt:lpstr>
      <vt:lpstr>Office Theme</vt:lpstr>
      <vt:lpstr>Characterizing uncertainty in lexically triggered inferences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Uncertainty about Factivity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Resolving Uncertainty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Interim Discussion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Semantic Encoding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Semantic Encoding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Semantic Encoding</vt:lpstr>
      <vt:lpstr>PowerPoint Presentation</vt:lpstr>
      <vt:lpstr>PowerPoint Presentation</vt:lpstr>
      <vt:lpstr>PowerPoint Presentation</vt:lpstr>
      <vt:lpstr>Someone was irritated that a particular thing happened.</vt:lpstr>
      <vt:lpstr>PowerPoint Presentation</vt:lpstr>
      <vt:lpstr>PowerPoint Presentation</vt:lpstr>
      <vt:lpstr>PowerPoint Presentation</vt:lpstr>
      <vt:lpstr>PowerPoint Presentation</vt:lpstr>
      <vt:lpstr>If A knew that C happened, how likely is it that A believed that C happened?</vt:lpstr>
      <vt:lpstr>If A persuaded B that C happened, how likely is it that B believed that C happened?</vt:lpstr>
      <vt:lpstr>If A was appalled that C happened, how likely is it that A wanted C to have happened?</vt:lpstr>
      <vt:lpstr>If A apologized to B that C happened, how likely is it that B wanted C to have happened?</vt:lpstr>
      <vt:lpstr>PowerPoint Presentation</vt:lpstr>
      <vt:lpstr>PowerPoint Presentation</vt:lpstr>
      <vt:lpstr>PowerPoint Presentation</vt:lpstr>
      <vt:lpstr>If A chose to do C, how likely is it that A intended to do C?</vt:lpstr>
      <vt:lpstr>PowerPoint Presentation</vt:lpstr>
      <vt:lpstr>PowerPoint Presentation</vt:lpstr>
      <vt:lpstr>If I were to say I don’t think that a particular thing happened, how likely is it that I mean I think that that thing didn’t happen?</vt:lpstr>
      <vt:lpstr>PowerPoint Presentation</vt:lpstr>
      <vt:lpstr>PowerPoint Presentation</vt:lpstr>
      <vt:lpstr>PowerPoint Presentation</vt:lpstr>
      <vt:lpstr>Semantic Encoding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Semantic Encoding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Interim Discussion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  <vt:lpstr>PowerPoint Presentation</vt:lpstr>
      <vt:lpstr>Appendix A</vt:lpstr>
      <vt:lpstr>PowerPoint Presentation</vt:lpstr>
      <vt:lpstr>Appendix 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 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 D</vt:lpstr>
      <vt:lpstr>PowerPoint Presentation</vt:lpstr>
      <vt:lpstr>PowerPoint Presentation</vt:lpstr>
      <vt:lpstr>PowerPoint Presentation</vt:lpstr>
      <vt:lpstr>Appendix E</vt:lpstr>
      <vt:lpstr>Case Study The vast majority of about-PPs are adjuncts. </vt:lpstr>
      <vt:lpstr>XP1 V (XP2) (XP3) about XP4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 F</vt:lpstr>
      <vt:lpstr>PowerPoint Presentation</vt:lpstr>
      <vt:lpstr>PowerPoint Presentation</vt:lpstr>
      <vt:lpstr>Appendix G</vt:lpstr>
      <vt:lpstr>PowerPoint Presentation</vt:lpstr>
      <vt:lpstr>PowerPoint Presentation</vt:lpstr>
      <vt:lpstr>Appendix E</vt:lpstr>
      <vt:lpstr>PowerPoint Presentation</vt:lpstr>
      <vt:lpstr>PowerPoint Presentation</vt:lpstr>
      <vt:lpstr>Appendix H</vt:lpstr>
      <vt:lpstr>PowerPoint Presentation</vt:lpstr>
      <vt:lpstr>PowerPoint Presentation</vt:lpstr>
      <vt:lpstr>Appendix 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 J</vt:lpstr>
      <vt:lpstr>PowerPoint Presentation</vt:lpstr>
      <vt:lpstr>PowerPoint Presentation</vt:lpstr>
      <vt:lpstr>PowerPoint Presentation</vt:lpstr>
      <vt:lpstr>Appendix K</vt:lpstr>
      <vt:lpstr>PowerPoint Presentation</vt:lpstr>
      <vt:lpstr>Appendix 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 M</vt:lpstr>
      <vt:lpstr>PowerPoint Presentation</vt:lpstr>
      <vt:lpstr>Appendix N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White</dc:creator>
  <cp:lastModifiedBy>Aaron White</cp:lastModifiedBy>
  <cp:revision>793</cp:revision>
  <dcterms:created xsi:type="dcterms:W3CDTF">2023-10-21T17:24:11Z</dcterms:created>
  <dcterms:modified xsi:type="dcterms:W3CDTF">2024-11-18T19:36:47Z</dcterms:modified>
</cp:coreProperties>
</file>