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1"/>
  </p:notesMasterIdLst>
  <p:sldIdLst>
    <p:sldId id="257" r:id="rId2"/>
    <p:sldId id="1339" r:id="rId3"/>
    <p:sldId id="1338" r:id="rId4"/>
    <p:sldId id="1523" r:id="rId5"/>
    <p:sldId id="999" r:id="rId6"/>
    <p:sldId id="1404" r:id="rId7"/>
    <p:sldId id="1340" r:id="rId8"/>
    <p:sldId id="1342" r:id="rId9"/>
    <p:sldId id="1515" r:id="rId10"/>
    <p:sldId id="1341" r:id="rId11"/>
    <p:sldId id="1022" r:id="rId12"/>
    <p:sldId id="1343" r:id="rId13"/>
    <p:sldId id="1397" r:id="rId14"/>
    <p:sldId id="1370" r:id="rId15"/>
    <p:sldId id="1516" r:id="rId16"/>
    <p:sldId id="1517" r:id="rId17"/>
    <p:sldId id="1345" r:id="rId18"/>
    <p:sldId id="1393" r:id="rId19"/>
    <p:sldId id="1398" r:id="rId20"/>
    <p:sldId id="1406" r:id="rId21"/>
    <p:sldId id="1395" r:id="rId22"/>
    <p:sldId id="1396" r:id="rId23"/>
    <p:sldId id="1394" r:id="rId24"/>
    <p:sldId id="1392" r:id="rId25"/>
    <p:sldId id="1567" r:id="rId26"/>
    <p:sldId id="1569" r:id="rId27"/>
    <p:sldId id="1568" r:id="rId28"/>
    <p:sldId id="1399" r:id="rId29"/>
    <p:sldId id="1518" r:id="rId30"/>
    <p:sldId id="1407" r:id="rId31"/>
    <p:sldId id="1520" r:id="rId32"/>
    <p:sldId id="1521" r:id="rId33"/>
    <p:sldId id="1408" r:id="rId34"/>
    <p:sldId id="1413" r:id="rId35"/>
    <p:sldId id="1415" r:id="rId36"/>
    <p:sldId id="1414" r:id="rId37"/>
    <p:sldId id="1412" r:id="rId38"/>
    <p:sldId id="1409" r:id="rId39"/>
    <p:sldId id="1524" r:id="rId40"/>
    <p:sldId id="1529" r:id="rId41"/>
    <p:sldId id="1526" r:id="rId42"/>
    <p:sldId id="1405" r:id="rId43"/>
    <p:sldId id="1361" r:id="rId44"/>
    <p:sldId id="1530" r:id="rId45"/>
    <p:sldId id="1531" r:id="rId46"/>
    <p:sldId id="1534" r:id="rId47"/>
    <p:sldId id="1536" r:id="rId48"/>
    <p:sldId id="1535" r:id="rId49"/>
    <p:sldId id="1532" r:id="rId50"/>
    <p:sldId id="1373" r:id="rId51"/>
    <p:sldId id="1537" r:id="rId52"/>
    <p:sldId id="1549" r:id="rId53"/>
    <p:sldId id="1522" r:id="rId54"/>
    <p:sldId id="1458" r:id="rId55"/>
    <p:sldId id="1539" r:id="rId56"/>
    <p:sldId id="1416" r:id="rId57"/>
    <p:sldId id="1541" r:id="rId58"/>
    <p:sldId id="1542" r:id="rId59"/>
    <p:sldId id="1543" r:id="rId60"/>
    <p:sldId id="1544" r:id="rId61"/>
    <p:sldId id="1547" r:id="rId62"/>
    <p:sldId id="1462" r:id="rId63"/>
    <p:sldId id="1555" r:id="rId64"/>
    <p:sldId id="1459" r:id="rId65"/>
    <p:sldId id="1545" r:id="rId66"/>
    <p:sldId id="1546" r:id="rId67"/>
    <p:sldId id="1551" r:id="rId68"/>
    <p:sldId id="1550" r:id="rId69"/>
    <p:sldId id="1552" r:id="rId70"/>
    <p:sldId id="1553" r:id="rId71"/>
    <p:sldId id="1554" r:id="rId72"/>
    <p:sldId id="1548" r:id="rId73"/>
    <p:sldId id="1486" r:id="rId74"/>
    <p:sldId id="1469" r:id="rId75"/>
    <p:sldId id="1485" r:id="rId76"/>
    <p:sldId id="969" r:id="rId77"/>
    <p:sldId id="1477" r:id="rId78"/>
    <p:sldId id="1478" r:id="rId79"/>
    <p:sldId id="1558" r:id="rId80"/>
    <p:sldId id="1466" r:id="rId81"/>
    <p:sldId id="1559" r:id="rId82"/>
    <p:sldId id="1560" r:id="rId83"/>
    <p:sldId id="1481" r:id="rId84"/>
    <p:sldId id="1557" r:id="rId85"/>
    <p:sldId id="970" r:id="rId86"/>
    <p:sldId id="1489" r:id="rId87"/>
    <p:sldId id="1506" r:id="rId88"/>
    <p:sldId id="1499" r:id="rId89"/>
    <p:sldId id="1564" r:id="rId90"/>
    <p:sldId id="1500" r:id="rId91"/>
    <p:sldId id="1565" r:id="rId92"/>
    <p:sldId id="1498" r:id="rId93"/>
    <p:sldId id="1566" r:id="rId94"/>
    <p:sldId id="1280" r:id="rId95"/>
    <p:sldId id="1570" r:id="rId96"/>
    <p:sldId id="1562" r:id="rId97"/>
    <p:sldId id="1563" r:id="rId98"/>
    <p:sldId id="1509" r:id="rId99"/>
    <p:sldId id="1513" r:id="rId100"/>
    <p:sldId id="1514" r:id="rId101"/>
    <p:sldId id="1512" r:id="rId102"/>
    <p:sldId id="1163" r:id="rId103"/>
    <p:sldId id="1165" r:id="rId104"/>
    <p:sldId id="1166" r:id="rId105"/>
    <p:sldId id="948" r:id="rId106"/>
    <p:sldId id="1158" r:id="rId107"/>
    <p:sldId id="581" r:id="rId108"/>
    <p:sldId id="1159" r:id="rId109"/>
    <p:sldId id="687" r:id="rId110"/>
    <p:sldId id="1160" r:id="rId111"/>
    <p:sldId id="1161" r:id="rId112"/>
    <p:sldId id="1162" r:id="rId113"/>
    <p:sldId id="715" r:id="rId114"/>
    <p:sldId id="603" r:id="rId115"/>
    <p:sldId id="583" r:id="rId116"/>
    <p:sldId id="682" r:id="rId117"/>
    <p:sldId id="681" r:id="rId118"/>
    <p:sldId id="680" r:id="rId119"/>
    <p:sldId id="679" r:id="rId120"/>
    <p:sldId id="678" r:id="rId121"/>
    <p:sldId id="677" r:id="rId122"/>
    <p:sldId id="676" r:id="rId123"/>
    <p:sldId id="675" r:id="rId124"/>
    <p:sldId id="674" r:id="rId125"/>
    <p:sldId id="673" r:id="rId126"/>
    <p:sldId id="672" r:id="rId127"/>
    <p:sldId id="778" r:id="rId128"/>
    <p:sldId id="671" r:id="rId129"/>
    <p:sldId id="670" r:id="rId130"/>
    <p:sldId id="669" r:id="rId131"/>
    <p:sldId id="668" r:id="rId132"/>
    <p:sldId id="667" r:id="rId133"/>
    <p:sldId id="666" r:id="rId134"/>
    <p:sldId id="665" r:id="rId135"/>
    <p:sldId id="779" r:id="rId136"/>
    <p:sldId id="1167" r:id="rId137"/>
    <p:sldId id="584" r:id="rId138"/>
    <p:sldId id="608" r:id="rId139"/>
    <p:sldId id="609" r:id="rId140"/>
    <p:sldId id="950" r:id="rId141"/>
    <p:sldId id="949" r:id="rId142"/>
    <p:sldId id="659" r:id="rId143"/>
    <p:sldId id="951" r:id="rId144"/>
    <p:sldId id="952" r:id="rId145"/>
    <p:sldId id="610" r:id="rId146"/>
    <p:sldId id="719" r:id="rId147"/>
    <p:sldId id="1177" r:id="rId148"/>
    <p:sldId id="1176" r:id="rId149"/>
    <p:sldId id="611" r:id="rId150"/>
    <p:sldId id="731" r:id="rId151"/>
    <p:sldId id="612" r:id="rId152"/>
    <p:sldId id="732" r:id="rId153"/>
    <p:sldId id="660" r:id="rId154"/>
    <p:sldId id="1178" r:id="rId155"/>
    <p:sldId id="1180" r:id="rId156"/>
    <p:sldId id="1179" r:id="rId157"/>
    <p:sldId id="1171" r:id="rId158"/>
    <p:sldId id="689" r:id="rId159"/>
    <p:sldId id="1168" r:id="rId160"/>
    <p:sldId id="692" r:id="rId161"/>
    <p:sldId id="615" r:id="rId162"/>
    <p:sldId id="1169" r:id="rId163"/>
    <p:sldId id="693" r:id="rId164"/>
    <p:sldId id="616" r:id="rId165"/>
    <p:sldId id="1170" r:id="rId166"/>
    <p:sldId id="721" r:id="rId167"/>
    <p:sldId id="722" r:id="rId168"/>
    <p:sldId id="1294" r:id="rId169"/>
    <p:sldId id="1316" r:id="rId170"/>
    <p:sldId id="1322" r:id="rId171"/>
    <p:sldId id="1323" r:id="rId172"/>
    <p:sldId id="1324" r:id="rId173"/>
    <p:sldId id="1325" r:id="rId174"/>
    <p:sldId id="1326" r:id="rId175"/>
    <p:sldId id="1327" r:id="rId176"/>
    <p:sldId id="1328" r:id="rId177"/>
    <p:sldId id="1330" r:id="rId178"/>
    <p:sldId id="1329" r:id="rId179"/>
    <p:sldId id="1321" r:id="rId180"/>
    <p:sldId id="1313" r:id="rId181"/>
    <p:sldId id="1320" r:id="rId182"/>
    <p:sldId id="1319" r:id="rId183"/>
    <p:sldId id="1318" r:id="rId184"/>
    <p:sldId id="1315" r:id="rId185"/>
    <p:sldId id="1314" r:id="rId186"/>
    <p:sldId id="1317" r:id="rId187"/>
    <p:sldId id="1331" r:id="rId188"/>
    <p:sldId id="1332" r:id="rId189"/>
    <p:sldId id="1333" r:id="rId190"/>
    <p:sldId id="1334" r:id="rId191"/>
    <p:sldId id="1335" r:id="rId192"/>
    <p:sldId id="1336" r:id="rId193"/>
    <p:sldId id="1295" r:id="rId194"/>
    <p:sldId id="1298" r:id="rId195"/>
    <p:sldId id="1306" r:id="rId196"/>
    <p:sldId id="1307" r:id="rId197"/>
    <p:sldId id="1308" r:id="rId198"/>
    <p:sldId id="1297" r:id="rId199"/>
    <p:sldId id="1296" r:id="rId200"/>
    <p:sldId id="1299" r:id="rId201"/>
    <p:sldId id="1300" r:id="rId202"/>
    <p:sldId id="1304" r:id="rId203"/>
    <p:sldId id="1301" r:id="rId204"/>
    <p:sldId id="1302" r:id="rId205"/>
    <p:sldId id="1305" r:id="rId206"/>
    <p:sldId id="1310" r:id="rId207"/>
    <p:sldId id="1312" r:id="rId208"/>
    <p:sldId id="1311" r:id="rId209"/>
    <p:sldId id="1309" r:id="rId2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3A6A"/>
    <a:srgbClr val="FBE3D6"/>
    <a:srgbClr val="F0D800"/>
    <a:srgbClr val="ECEA1A"/>
    <a:srgbClr val="BA56FF"/>
    <a:srgbClr val="80350E"/>
    <a:srgbClr val="FFFFFF"/>
    <a:srgbClr val="D72727"/>
    <a:srgbClr val="2F7A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31"/>
    <p:restoredTop sz="78040"/>
  </p:normalViewPr>
  <p:slideViewPr>
    <p:cSldViewPr snapToGrid="0">
      <p:cViewPr varScale="1">
        <p:scale>
          <a:sx n="109" d="100"/>
          <a:sy n="109" d="100"/>
        </p:scale>
        <p:origin x="40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theme" Target="theme/theme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tableStyles" Target="tableStyle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notesMaster" Target="notesMasters/notes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presProps" Target="presProps.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E385BD-2CCD-5944-9162-1A386A421518}" type="datetimeFigureOut">
              <a:rPr lang="en-US" smtClean="0"/>
              <a:t>5/16/25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6A36B3-546E-7849-965A-0D88EE7601A3}" type="slidenum">
              <a:rPr lang="en-US" smtClean="0"/>
              <a:t>‹#›</a:t>
            </a:fld>
            <a:endParaRPr lang="en-US"/>
          </a:p>
        </p:txBody>
      </p:sp>
    </p:spTree>
    <p:extLst>
      <p:ext uri="{BB962C8B-B14F-4D97-AF65-F5344CB8AC3E}">
        <p14:creationId xmlns:p14="http://schemas.microsoft.com/office/powerpoint/2010/main" val="4039350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discover lexical semantic constraints, like “determiners must be conservative”, we use lexical semantic generalizations, like “all determiners are conservative”, as evidence, with the ultimate aim of obtaining a descriptively adequate lexical semantic theory: a theory that explains why the lexical semantic generalization–or hopefully some collection of such generalizations–holds.</a:t>
            </a:r>
          </a:p>
        </p:txBody>
      </p:sp>
      <p:sp>
        <p:nvSpPr>
          <p:cNvPr id="4" name="Slide Number Placeholder 3"/>
          <p:cNvSpPr>
            <a:spLocks noGrp="1"/>
          </p:cNvSpPr>
          <p:nvPr>
            <p:ph type="sldNum" sz="quarter" idx="5"/>
          </p:nvPr>
        </p:nvSpPr>
        <p:spPr/>
        <p:txBody>
          <a:bodyPr/>
          <a:lstStyle/>
          <a:p>
            <a:fld id="{4B6A36B3-546E-7849-965A-0D88EE7601A3}" type="slidenum">
              <a:rPr lang="en-US" smtClean="0"/>
              <a:t>2</a:t>
            </a:fld>
            <a:endParaRPr lang="en-US"/>
          </a:p>
        </p:txBody>
      </p:sp>
    </p:spTree>
    <p:extLst>
      <p:ext uri="{BB962C8B-B14F-4D97-AF65-F5344CB8AC3E}">
        <p14:creationId xmlns:p14="http://schemas.microsoft.com/office/powerpoint/2010/main" val="2414682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Helvetica" pitchFamily="2" charset="0"/>
              </a:rPr>
              <a:t>And the reason for this is that the model doesn’t represent how inferences are related to expressions’ form and contents. This in turn prevents us from representing and evaluating lexical semantic constraints that posit such relationships. </a:t>
            </a:r>
          </a:p>
          <a:p>
            <a:endParaRPr lang="en-US" dirty="0"/>
          </a:p>
        </p:txBody>
      </p:sp>
      <p:sp>
        <p:nvSpPr>
          <p:cNvPr id="4" name="Slide Number Placeholder 3"/>
          <p:cNvSpPr>
            <a:spLocks noGrp="1"/>
          </p:cNvSpPr>
          <p:nvPr>
            <p:ph type="sldNum" sz="quarter" idx="5"/>
          </p:nvPr>
        </p:nvSpPr>
        <p:spPr/>
        <p:txBody>
          <a:bodyPr/>
          <a:lstStyle/>
          <a:p>
            <a:fld id="{4B6A36B3-546E-7849-965A-0D88EE7601A3}" type="slidenum">
              <a:rPr lang="en-US" smtClean="0"/>
              <a:t>40</a:t>
            </a:fld>
            <a:endParaRPr lang="en-US"/>
          </a:p>
        </p:txBody>
      </p:sp>
    </p:spTree>
    <p:extLst>
      <p:ext uri="{BB962C8B-B14F-4D97-AF65-F5344CB8AC3E}">
        <p14:creationId xmlns:p14="http://schemas.microsoft.com/office/powerpoint/2010/main" val="3896766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way of viewing this challenge is this way: we want to cluster predicates’ semantic values because that would mean we could see where components are allowed to go and which components can cooccur, but we can’t see the components. So the main idea behind the framework I’m about to present is to say “let’s cluster predicates in terms of their semantic values anyway”</a:t>
            </a:r>
          </a:p>
        </p:txBody>
      </p:sp>
      <p:sp>
        <p:nvSpPr>
          <p:cNvPr id="4" name="Slide Number Placeholder 3"/>
          <p:cNvSpPr>
            <a:spLocks noGrp="1"/>
          </p:cNvSpPr>
          <p:nvPr>
            <p:ph type="sldNum" sz="quarter" idx="5"/>
          </p:nvPr>
        </p:nvSpPr>
        <p:spPr/>
        <p:txBody>
          <a:bodyPr/>
          <a:lstStyle/>
          <a:p>
            <a:fld id="{4B6A36B3-546E-7849-965A-0D88EE7601A3}" type="slidenum">
              <a:rPr lang="en-US" smtClean="0"/>
              <a:t>41</a:t>
            </a:fld>
            <a:endParaRPr lang="en-US"/>
          </a:p>
        </p:txBody>
      </p:sp>
    </p:spTree>
    <p:extLst>
      <p:ext uri="{BB962C8B-B14F-4D97-AF65-F5344CB8AC3E}">
        <p14:creationId xmlns:p14="http://schemas.microsoft.com/office/powerpoint/2010/main" val="1987764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35F1A-BBD1-F8CF-BAC4-6D1BABE812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5621A8-A347-778A-8E57-5950AEA169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3FE0AC-77AE-88A5-37B5-3F542D22A16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1B8A9D5-89E2-6CAF-0E1E-867774278A6A}"/>
              </a:ext>
            </a:extLst>
          </p:cNvPr>
          <p:cNvSpPr>
            <a:spLocks noGrp="1"/>
          </p:cNvSpPr>
          <p:nvPr>
            <p:ph type="sldNum" sz="quarter" idx="5"/>
          </p:nvPr>
        </p:nvSpPr>
        <p:spPr/>
        <p:txBody>
          <a:bodyPr/>
          <a:lstStyle/>
          <a:p>
            <a:fld id="{4B6A36B3-546E-7849-965A-0D88EE7601A3}" type="slidenum">
              <a:rPr lang="en-US" smtClean="0"/>
              <a:t>43</a:t>
            </a:fld>
            <a:endParaRPr lang="en-US"/>
          </a:p>
        </p:txBody>
      </p:sp>
    </p:spTree>
    <p:extLst>
      <p:ext uri="{BB962C8B-B14F-4D97-AF65-F5344CB8AC3E}">
        <p14:creationId xmlns:p14="http://schemas.microsoft.com/office/powerpoint/2010/main" val="3956548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like the Kane et al. model, we’ll assume that lexical items fall into clusters, like cognitive </a:t>
            </a:r>
            <a:r>
              <a:rPr lang="en-US" dirty="0" err="1"/>
              <a:t>factive</a:t>
            </a:r>
            <a:r>
              <a:rPr lang="en-US" dirty="0"/>
              <a:t> and emotive </a:t>
            </a:r>
            <a:r>
              <a:rPr lang="en-US" dirty="0" err="1"/>
              <a:t>factive</a:t>
            </a:r>
            <a:r>
              <a:rPr lang="en-US" dirty="0"/>
              <a:t>. I’ll refer to these clusters as lexical classes and to sets of them as polysemy classes. I’m going to use this notation for powersets moving forward. One of our aims is then going to be to find a good setting of a function senses from lexical items to polysemy classes, where for instance, we might want senses to map love to a polysemy class including emotive </a:t>
            </a:r>
            <a:r>
              <a:rPr lang="en-US" dirty="0" err="1"/>
              <a:t>factive</a:t>
            </a:r>
            <a:r>
              <a:rPr lang="en-US" dirty="0"/>
              <a:t> and acquaintance love.</a:t>
            </a:r>
          </a:p>
          <a:p>
            <a:endParaRPr lang="en-US" dirty="0"/>
          </a:p>
          <a:p>
            <a:r>
              <a:rPr lang="en-US" dirty="0"/>
              <a:t>In addition to lexical and polysemy classes, we’ll add a notion of semantic component, like BOUL, DOX, etc. And we’ll assume that semantic values are sets of these semantic components. So another of our aims is going to be to find a good setting of a function value that maps us from lexical classes to semantic values. So for instance, value might map the </a:t>
            </a:r>
            <a:r>
              <a:rPr lang="en-US" dirty="0" err="1"/>
              <a:t>lemotive</a:t>
            </a:r>
            <a:r>
              <a:rPr lang="en-US" dirty="0"/>
              <a:t> </a:t>
            </a:r>
            <a:r>
              <a:rPr lang="en-US" dirty="0" err="1"/>
              <a:t>factive</a:t>
            </a:r>
            <a:r>
              <a:rPr lang="en-US" dirty="0"/>
              <a:t> class to the set BOUL, DOX, and VER.</a:t>
            </a:r>
          </a:p>
          <a:p>
            <a:endParaRPr lang="en-US" dirty="0"/>
          </a:p>
          <a:p>
            <a:r>
              <a:rPr lang="en-US" dirty="0"/>
              <a:t>I’m going to talk more in a second about how we capture generalizations around which components get backgrounded, which rely on a separate component of the system.</a:t>
            </a:r>
          </a:p>
        </p:txBody>
      </p:sp>
      <p:sp>
        <p:nvSpPr>
          <p:cNvPr id="4" name="Slide Number Placeholder 3"/>
          <p:cNvSpPr>
            <a:spLocks noGrp="1"/>
          </p:cNvSpPr>
          <p:nvPr>
            <p:ph type="sldNum" sz="quarter" idx="5"/>
          </p:nvPr>
        </p:nvSpPr>
        <p:spPr/>
        <p:txBody>
          <a:bodyPr/>
          <a:lstStyle/>
          <a:p>
            <a:fld id="{4B6A36B3-546E-7849-965A-0D88EE7601A3}" type="slidenum">
              <a:rPr lang="en-US" smtClean="0"/>
              <a:t>44</a:t>
            </a:fld>
            <a:endParaRPr lang="en-US"/>
          </a:p>
        </p:txBody>
      </p:sp>
    </p:spTree>
    <p:extLst>
      <p:ext uri="{BB962C8B-B14F-4D97-AF65-F5344CB8AC3E}">
        <p14:creationId xmlns:p14="http://schemas.microsoft.com/office/powerpoint/2010/main" val="3579008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8C0CF-8284-DC03-98F1-268F06668F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33BE22-F568-CF5F-575F-D9C7B0C18E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15E36B-38C9-CC3D-2DBA-4DB21468BE63}"/>
              </a:ext>
            </a:extLst>
          </p:cNvPr>
          <p:cNvSpPr>
            <a:spLocks noGrp="1"/>
          </p:cNvSpPr>
          <p:nvPr>
            <p:ph type="body" idx="1"/>
          </p:nvPr>
        </p:nvSpPr>
        <p:spPr/>
        <p:txBody>
          <a:bodyPr/>
          <a:lstStyle/>
          <a:p>
            <a:r>
              <a:rPr lang="en-US" dirty="0"/>
              <a:t>Before I do that, I want to say a little more about what I mean by a good setting of the functions senses and value. Basically, what I’m going to mean is that they are part of some program that predicts acceptability and inference judgment data well.</a:t>
            </a:r>
          </a:p>
        </p:txBody>
      </p:sp>
      <p:sp>
        <p:nvSpPr>
          <p:cNvPr id="4" name="Slide Number Placeholder 3">
            <a:extLst>
              <a:ext uri="{FF2B5EF4-FFF2-40B4-BE49-F238E27FC236}">
                <a16:creationId xmlns:a16="http://schemas.microsoft.com/office/drawing/2014/main" id="{DC74E40B-2B95-6E90-3350-EC79DB74B1F4}"/>
              </a:ext>
            </a:extLst>
          </p:cNvPr>
          <p:cNvSpPr>
            <a:spLocks noGrp="1"/>
          </p:cNvSpPr>
          <p:nvPr>
            <p:ph type="sldNum" sz="quarter" idx="5"/>
          </p:nvPr>
        </p:nvSpPr>
        <p:spPr/>
        <p:txBody>
          <a:bodyPr/>
          <a:lstStyle/>
          <a:p>
            <a:fld id="{4B6A36B3-546E-7849-965A-0D88EE7601A3}" type="slidenum">
              <a:rPr lang="en-US" smtClean="0"/>
              <a:t>45</a:t>
            </a:fld>
            <a:endParaRPr lang="en-US"/>
          </a:p>
        </p:txBody>
      </p:sp>
    </p:spTree>
    <p:extLst>
      <p:ext uri="{BB962C8B-B14F-4D97-AF65-F5344CB8AC3E}">
        <p14:creationId xmlns:p14="http://schemas.microsoft.com/office/powerpoint/2010/main" val="2624122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specifically, given a predicate like “love”, some set of acceptability judgments and some set of inference judgments, we’ll define a function acceptable that takes predicates and syntactic contexts and uses senses and value, alongside some other functions, to predict the distribution of acceptability judgments. Analogously, we’ll define a function inferable that takes a predicate and an inference template and uses senses and value–again, alongside some other functions–to predict the distribution of inference judgments.</a:t>
            </a:r>
          </a:p>
        </p:txBody>
      </p:sp>
      <p:sp>
        <p:nvSpPr>
          <p:cNvPr id="4" name="Slide Number Placeholder 3"/>
          <p:cNvSpPr>
            <a:spLocks noGrp="1"/>
          </p:cNvSpPr>
          <p:nvPr>
            <p:ph type="sldNum" sz="quarter" idx="5"/>
          </p:nvPr>
        </p:nvSpPr>
        <p:spPr/>
        <p:txBody>
          <a:bodyPr/>
          <a:lstStyle/>
          <a:p>
            <a:fld id="{4B6A36B3-546E-7849-965A-0D88EE7601A3}" type="slidenum">
              <a:rPr lang="en-US" smtClean="0"/>
              <a:t>46</a:t>
            </a:fld>
            <a:endParaRPr lang="en-US"/>
          </a:p>
        </p:txBody>
      </p:sp>
    </p:spTree>
    <p:extLst>
      <p:ext uri="{BB962C8B-B14F-4D97-AF65-F5344CB8AC3E}">
        <p14:creationId xmlns:p14="http://schemas.microsoft.com/office/powerpoint/2010/main" val="2321807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A4366-4005-7E88-402C-7FCCD89E0D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5F1293-C264-0539-B2E9-C043A41E21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785BD1-B040-976D-876B-848F83C01980}"/>
              </a:ext>
            </a:extLst>
          </p:cNvPr>
          <p:cNvSpPr>
            <a:spLocks noGrp="1"/>
          </p:cNvSpPr>
          <p:nvPr>
            <p:ph type="body" idx="1"/>
          </p:nvPr>
        </p:nvSpPr>
        <p:spPr/>
        <p:txBody>
          <a:bodyPr/>
          <a:lstStyle/>
          <a:p>
            <a:r>
              <a:rPr lang="en-US" dirty="0"/>
              <a:t>Okay. So how does this approach deal with the sort of gradience I said was so challenging? The basic idea is going to be that acceptable and inferable are going to be probabilistic programs that we compose with what I’ll refer to as a response model. The response model is effectively what is commonly referred to as a linking assumption.</a:t>
            </a:r>
          </a:p>
        </p:txBody>
      </p:sp>
      <p:sp>
        <p:nvSpPr>
          <p:cNvPr id="4" name="Slide Number Placeholder 3">
            <a:extLst>
              <a:ext uri="{FF2B5EF4-FFF2-40B4-BE49-F238E27FC236}">
                <a16:creationId xmlns:a16="http://schemas.microsoft.com/office/drawing/2014/main" id="{1DD38C6F-312B-EB12-B9E3-DE2A2B680F34}"/>
              </a:ext>
            </a:extLst>
          </p:cNvPr>
          <p:cNvSpPr>
            <a:spLocks noGrp="1"/>
          </p:cNvSpPr>
          <p:nvPr>
            <p:ph type="sldNum" sz="quarter" idx="5"/>
          </p:nvPr>
        </p:nvSpPr>
        <p:spPr/>
        <p:txBody>
          <a:bodyPr/>
          <a:lstStyle/>
          <a:p>
            <a:fld id="{4B6A36B3-546E-7849-965A-0D88EE7601A3}" type="slidenum">
              <a:rPr lang="en-US" smtClean="0"/>
              <a:t>47</a:t>
            </a:fld>
            <a:endParaRPr lang="en-US"/>
          </a:p>
        </p:txBody>
      </p:sp>
    </p:spTree>
    <p:extLst>
      <p:ext uri="{BB962C8B-B14F-4D97-AF65-F5344CB8AC3E}">
        <p14:creationId xmlns:p14="http://schemas.microsoft.com/office/powerpoint/2010/main" val="417472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basically, acceptable will output a probability–say, 0.95 for syntactic contexts a predicate is good in–and pipe this into the response model, which is what produces the distribution. And the same will be true for inferable.</a:t>
            </a:r>
          </a:p>
        </p:txBody>
      </p:sp>
      <p:sp>
        <p:nvSpPr>
          <p:cNvPr id="4" name="Slide Number Placeholder 3"/>
          <p:cNvSpPr>
            <a:spLocks noGrp="1"/>
          </p:cNvSpPr>
          <p:nvPr>
            <p:ph type="sldNum" sz="quarter" idx="5"/>
          </p:nvPr>
        </p:nvSpPr>
        <p:spPr/>
        <p:txBody>
          <a:bodyPr/>
          <a:lstStyle/>
          <a:p>
            <a:fld id="{4B6A36B3-546E-7849-965A-0D88EE7601A3}" type="slidenum">
              <a:rPr lang="en-US" smtClean="0"/>
              <a:t>48</a:t>
            </a:fld>
            <a:endParaRPr lang="en-US"/>
          </a:p>
        </p:txBody>
      </p:sp>
    </p:spTree>
    <p:extLst>
      <p:ext uri="{BB962C8B-B14F-4D97-AF65-F5344CB8AC3E}">
        <p14:creationId xmlns:p14="http://schemas.microsoft.com/office/powerpoint/2010/main" val="24663256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EE7D4-3E35-F182-C377-117100E07E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CCBC0B-FD31-0711-2D3E-BE2767B6E7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F9C076-A051-EDF3-8849-13F167AA848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2B2205-A869-CE2E-D0D5-08E95D7EB6C9}"/>
              </a:ext>
            </a:extLst>
          </p:cNvPr>
          <p:cNvSpPr>
            <a:spLocks noGrp="1"/>
          </p:cNvSpPr>
          <p:nvPr>
            <p:ph type="sldNum" sz="quarter" idx="5"/>
          </p:nvPr>
        </p:nvSpPr>
        <p:spPr/>
        <p:txBody>
          <a:bodyPr/>
          <a:lstStyle/>
          <a:p>
            <a:fld id="{4B6A36B3-546E-7849-965A-0D88EE7601A3}" type="slidenum">
              <a:rPr lang="en-US" smtClean="0"/>
              <a:t>49</a:t>
            </a:fld>
            <a:endParaRPr lang="en-US"/>
          </a:p>
        </p:txBody>
      </p:sp>
    </p:spTree>
    <p:extLst>
      <p:ext uri="{BB962C8B-B14F-4D97-AF65-F5344CB8AC3E}">
        <p14:creationId xmlns:p14="http://schemas.microsoft.com/office/powerpoint/2010/main" val="343319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6A36B3-546E-7849-965A-0D88EE7601A3}" type="slidenum">
              <a:rPr lang="en-US" smtClean="0"/>
              <a:t>50</a:t>
            </a:fld>
            <a:endParaRPr lang="en-US"/>
          </a:p>
        </p:txBody>
      </p:sp>
    </p:spTree>
    <p:extLst>
      <p:ext uri="{BB962C8B-B14F-4D97-AF65-F5344CB8AC3E}">
        <p14:creationId xmlns:p14="http://schemas.microsoft.com/office/powerpoint/2010/main" val="2944051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discover lexical semantic generalizations, we need to synthesize evidence from acceptability, felicity, and naturalness judgments on the one hand, and inference judgments on the other, with the aim of obtaining an observationally adequate description of the data. Deriving observationally adequate lexical semantic generalizations turns out to be quite challenging to achieve when we move to larger and larger subsets of the lexicon for a variety of reasons I’ll discuss in a second.</a:t>
            </a:r>
          </a:p>
        </p:txBody>
      </p:sp>
      <p:sp>
        <p:nvSpPr>
          <p:cNvPr id="4" name="Slide Number Placeholder 3"/>
          <p:cNvSpPr>
            <a:spLocks noGrp="1"/>
          </p:cNvSpPr>
          <p:nvPr>
            <p:ph type="sldNum" sz="quarter" idx="5"/>
          </p:nvPr>
        </p:nvSpPr>
        <p:spPr/>
        <p:txBody>
          <a:bodyPr/>
          <a:lstStyle/>
          <a:p>
            <a:fld id="{4B6A36B3-546E-7849-965A-0D88EE7601A3}" type="slidenum">
              <a:rPr lang="en-US" smtClean="0"/>
              <a:t>3</a:t>
            </a:fld>
            <a:endParaRPr lang="en-US"/>
          </a:p>
        </p:txBody>
      </p:sp>
    </p:spTree>
    <p:extLst>
      <p:ext uri="{BB962C8B-B14F-4D97-AF65-F5344CB8AC3E}">
        <p14:creationId xmlns:p14="http://schemas.microsoft.com/office/powerpoint/2010/main" val="13031277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7B439-82AC-D247-8451-F6659E3ECF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E8BAD6-7AFF-E66B-6F9D-39D9E6D5C9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44C5DA-EC7A-1A8B-8F56-4B72F2A415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694600-ADDC-90FB-9885-913AE18F5511}"/>
              </a:ext>
            </a:extLst>
          </p:cNvPr>
          <p:cNvSpPr>
            <a:spLocks noGrp="1"/>
          </p:cNvSpPr>
          <p:nvPr>
            <p:ph type="sldNum" sz="quarter" idx="5"/>
          </p:nvPr>
        </p:nvSpPr>
        <p:spPr/>
        <p:txBody>
          <a:bodyPr/>
          <a:lstStyle/>
          <a:p>
            <a:fld id="{4B6A36B3-546E-7849-965A-0D88EE7601A3}" type="slidenum">
              <a:rPr lang="en-US" smtClean="0"/>
              <a:t>51</a:t>
            </a:fld>
            <a:endParaRPr lang="en-US"/>
          </a:p>
        </p:txBody>
      </p:sp>
    </p:spTree>
    <p:extLst>
      <p:ext uri="{BB962C8B-B14F-4D97-AF65-F5344CB8AC3E}">
        <p14:creationId xmlns:p14="http://schemas.microsoft.com/office/powerpoint/2010/main" val="19810250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CD161-0544-F48B-6A99-368A2EC12D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FFF21E-EB80-7109-4A5E-44FE01A11F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5E5EA1-0854-9B07-C110-06EDBF296B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7C521F-BA1F-B55B-5357-4A34CAC39E0C}"/>
              </a:ext>
            </a:extLst>
          </p:cNvPr>
          <p:cNvSpPr>
            <a:spLocks noGrp="1"/>
          </p:cNvSpPr>
          <p:nvPr>
            <p:ph type="sldNum" sz="quarter" idx="5"/>
          </p:nvPr>
        </p:nvSpPr>
        <p:spPr/>
        <p:txBody>
          <a:bodyPr/>
          <a:lstStyle/>
          <a:p>
            <a:fld id="{4B6A36B3-546E-7849-965A-0D88EE7601A3}" type="slidenum">
              <a:rPr lang="en-US" smtClean="0"/>
              <a:t>52</a:t>
            </a:fld>
            <a:endParaRPr lang="en-US"/>
          </a:p>
        </p:txBody>
      </p:sp>
    </p:spTree>
    <p:extLst>
      <p:ext uri="{BB962C8B-B14F-4D97-AF65-F5344CB8AC3E}">
        <p14:creationId xmlns:p14="http://schemas.microsoft.com/office/powerpoint/2010/main" val="1855669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thing I want to mention briefly before moving on is to say that I’ll be training on all the inference and acceptability judgment data I’ve mentioned so far, as well as some unreleased data we report on in this paper in preparation, which looks at belief, desire, and intention inferences when predicates are found in nonfinite contexts. This will be important when we get to talking about generalization, because one of them involves intention inferences.</a:t>
            </a:r>
          </a:p>
        </p:txBody>
      </p:sp>
      <p:sp>
        <p:nvSpPr>
          <p:cNvPr id="4" name="Slide Number Placeholder 3"/>
          <p:cNvSpPr>
            <a:spLocks noGrp="1"/>
          </p:cNvSpPr>
          <p:nvPr>
            <p:ph type="sldNum" sz="quarter" idx="5"/>
          </p:nvPr>
        </p:nvSpPr>
        <p:spPr/>
        <p:txBody>
          <a:bodyPr/>
          <a:lstStyle/>
          <a:p>
            <a:fld id="{4B6A36B3-546E-7849-965A-0D88EE7601A3}" type="slidenum">
              <a:rPr lang="en-US" smtClean="0"/>
              <a:t>53</a:t>
            </a:fld>
            <a:endParaRPr lang="en-US"/>
          </a:p>
        </p:txBody>
      </p:sp>
    </p:spTree>
    <p:extLst>
      <p:ext uri="{BB962C8B-B14F-4D97-AF65-F5344CB8AC3E}">
        <p14:creationId xmlns:p14="http://schemas.microsoft.com/office/powerpoint/2010/main" val="10177611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6806B-1458-B991-160A-DF17639112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B14018-5ADF-2A78-B7A8-D9BDF93384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63369E-DE21-5030-F5C5-E71707747D8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C13F15-2F0B-DED3-577A-A5972041A56B}"/>
              </a:ext>
            </a:extLst>
          </p:cNvPr>
          <p:cNvSpPr>
            <a:spLocks noGrp="1"/>
          </p:cNvSpPr>
          <p:nvPr>
            <p:ph type="sldNum" sz="quarter" idx="5"/>
          </p:nvPr>
        </p:nvSpPr>
        <p:spPr/>
        <p:txBody>
          <a:bodyPr/>
          <a:lstStyle/>
          <a:p>
            <a:fld id="{4B6A36B3-546E-7849-965A-0D88EE7601A3}" type="slidenum">
              <a:rPr lang="en-US" smtClean="0"/>
              <a:t>62</a:t>
            </a:fld>
            <a:endParaRPr lang="en-US"/>
          </a:p>
        </p:txBody>
      </p:sp>
    </p:spTree>
    <p:extLst>
      <p:ext uri="{BB962C8B-B14F-4D97-AF65-F5344CB8AC3E}">
        <p14:creationId xmlns:p14="http://schemas.microsoft.com/office/powerpoint/2010/main" val="28169443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04AF7-CD4E-B3F5-3AB4-69D394A32D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B83D18-4CAE-242B-64DA-66C0F76012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6F6CBB-DD6B-1E68-63C2-4DD38D312D1B}"/>
              </a:ext>
            </a:extLst>
          </p:cNvPr>
          <p:cNvSpPr>
            <a:spLocks noGrp="1"/>
          </p:cNvSpPr>
          <p:nvPr>
            <p:ph type="body" idx="1"/>
          </p:nvPr>
        </p:nvSpPr>
        <p:spPr/>
        <p:txBody>
          <a:bodyPr/>
          <a:lstStyle/>
          <a:p>
            <a:r>
              <a:rPr lang="en-US" dirty="0"/>
              <a:t>By interpretable, I mean there is some way to look at the hypotheses that the model encodes and read generalizations off of them. </a:t>
            </a:r>
          </a:p>
        </p:txBody>
      </p:sp>
      <p:sp>
        <p:nvSpPr>
          <p:cNvPr id="4" name="Slide Number Placeholder 3">
            <a:extLst>
              <a:ext uri="{FF2B5EF4-FFF2-40B4-BE49-F238E27FC236}">
                <a16:creationId xmlns:a16="http://schemas.microsoft.com/office/drawing/2014/main" id="{5DDFF155-AFB2-FFFD-855B-142504340DEB}"/>
              </a:ext>
            </a:extLst>
          </p:cNvPr>
          <p:cNvSpPr>
            <a:spLocks noGrp="1"/>
          </p:cNvSpPr>
          <p:nvPr>
            <p:ph type="sldNum" sz="quarter" idx="5"/>
          </p:nvPr>
        </p:nvSpPr>
        <p:spPr/>
        <p:txBody>
          <a:bodyPr/>
          <a:lstStyle/>
          <a:p>
            <a:fld id="{4B6A36B3-546E-7849-965A-0D88EE7601A3}" type="slidenum">
              <a:rPr lang="en-US" smtClean="0"/>
              <a:t>63</a:t>
            </a:fld>
            <a:endParaRPr lang="en-US"/>
          </a:p>
        </p:txBody>
      </p:sp>
    </p:spTree>
    <p:extLst>
      <p:ext uri="{BB962C8B-B14F-4D97-AF65-F5344CB8AC3E}">
        <p14:creationId xmlns:p14="http://schemas.microsoft.com/office/powerpoint/2010/main" val="521729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889CE-BD69-6957-5E66-EA61D74C42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930E4A-7EA9-92D4-CB88-CE2F415B89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787330-AD51-8BB8-1E31-CFB018CF9691}"/>
              </a:ext>
            </a:extLst>
          </p:cNvPr>
          <p:cNvSpPr>
            <a:spLocks noGrp="1"/>
          </p:cNvSpPr>
          <p:nvPr>
            <p:ph type="body" idx="1"/>
          </p:nvPr>
        </p:nvSpPr>
        <p:spPr/>
        <p:txBody>
          <a:bodyPr/>
          <a:lstStyle/>
          <a:p>
            <a:r>
              <a:rPr lang="en-US" dirty="0"/>
              <a:t>By interpretable, I mean there is some way to look at the hypotheses that the model encodes and read generalizations off of them. </a:t>
            </a:r>
          </a:p>
        </p:txBody>
      </p:sp>
      <p:sp>
        <p:nvSpPr>
          <p:cNvPr id="4" name="Slide Number Placeholder 3">
            <a:extLst>
              <a:ext uri="{FF2B5EF4-FFF2-40B4-BE49-F238E27FC236}">
                <a16:creationId xmlns:a16="http://schemas.microsoft.com/office/drawing/2014/main" id="{05BA9F2A-CEB8-B116-BBAB-F8D7032BD94A}"/>
              </a:ext>
            </a:extLst>
          </p:cNvPr>
          <p:cNvSpPr>
            <a:spLocks noGrp="1"/>
          </p:cNvSpPr>
          <p:nvPr>
            <p:ph type="sldNum" sz="quarter" idx="5"/>
          </p:nvPr>
        </p:nvSpPr>
        <p:spPr/>
        <p:txBody>
          <a:bodyPr/>
          <a:lstStyle/>
          <a:p>
            <a:fld id="{4B6A36B3-546E-7849-965A-0D88EE7601A3}" type="slidenum">
              <a:rPr lang="en-US" smtClean="0"/>
              <a:t>73</a:t>
            </a:fld>
            <a:endParaRPr lang="en-US"/>
          </a:p>
        </p:txBody>
      </p:sp>
    </p:spTree>
    <p:extLst>
      <p:ext uri="{BB962C8B-B14F-4D97-AF65-F5344CB8AC3E}">
        <p14:creationId xmlns:p14="http://schemas.microsoft.com/office/powerpoint/2010/main" val="9783730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93BD4-C135-02CB-82D4-AC0C15456D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9E8F38-DBF9-33EE-89E7-C253D75785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1CCF47-B61B-28DB-1022-5C85C1AEEEF3}"/>
              </a:ext>
            </a:extLst>
          </p:cNvPr>
          <p:cNvSpPr>
            <a:spLocks noGrp="1"/>
          </p:cNvSpPr>
          <p:nvPr>
            <p:ph type="body" idx="1"/>
          </p:nvPr>
        </p:nvSpPr>
        <p:spPr/>
        <p:txBody>
          <a:bodyPr/>
          <a:lstStyle/>
          <a:p>
            <a:r>
              <a:rPr lang="en-US" dirty="0"/>
              <a:t>By interpretable, I mean there is some way to look at the hypotheses that the model encodes and read generalizations off of them. </a:t>
            </a:r>
          </a:p>
        </p:txBody>
      </p:sp>
      <p:sp>
        <p:nvSpPr>
          <p:cNvPr id="4" name="Slide Number Placeholder 3">
            <a:extLst>
              <a:ext uri="{FF2B5EF4-FFF2-40B4-BE49-F238E27FC236}">
                <a16:creationId xmlns:a16="http://schemas.microsoft.com/office/drawing/2014/main" id="{5FBBC967-9BCB-3C25-8D69-C31CE784DA15}"/>
              </a:ext>
            </a:extLst>
          </p:cNvPr>
          <p:cNvSpPr>
            <a:spLocks noGrp="1"/>
          </p:cNvSpPr>
          <p:nvPr>
            <p:ph type="sldNum" sz="quarter" idx="5"/>
          </p:nvPr>
        </p:nvSpPr>
        <p:spPr/>
        <p:txBody>
          <a:bodyPr/>
          <a:lstStyle/>
          <a:p>
            <a:fld id="{4B6A36B3-546E-7849-965A-0D88EE7601A3}" type="slidenum">
              <a:rPr lang="en-US" smtClean="0"/>
              <a:t>74</a:t>
            </a:fld>
            <a:endParaRPr lang="en-US"/>
          </a:p>
        </p:txBody>
      </p:sp>
    </p:spTree>
    <p:extLst>
      <p:ext uri="{BB962C8B-B14F-4D97-AF65-F5344CB8AC3E}">
        <p14:creationId xmlns:p14="http://schemas.microsoft.com/office/powerpoint/2010/main" val="39652894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FF986-31F0-A00B-63E1-EA1D8E754E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59DDD3-5DD0-F906-C427-068A6A28C5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CF4F1D-3C4D-87C6-C442-36A06CAFB9AE}"/>
              </a:ext>
            </a:extLst>
          </p:cNvPr>
          <p:cNvSpPr>
            <a:spLocks noGrp="1"/>
          </p:cNvSpPr>
          <p:nvPr>
            <p:ph type="body" idx="1"/>
          </p:nvPr>
        </p:nvSpPr>
        <p:spPr/>
        <p:txBody>
          <a:bodyPr/>
          <a:lstStyle/>
          <a:p>
            <a:endParaRPr lang="en-US" b="0" dirty="0">
              <a:solidFill>
                <a:srgbClr val="C00000"/>
              </a:solidFill>
              <a:latin typeface="Helvetica" pitchFamily="2" charset="0"/>
            </a:endParaRPr>
          </a:p>
        </p:txBody>
      </p:sp>
      <p:sp>
        <p:nvSpPr>
          <p:cNvPr id="4" name="Slide Number Placeholder 3">
            <a:extLst>
              <a:ext uri="{FF2B5EF4-FFF2-40B4-BE49-F238E27FC236}">
                <a16:creationId xmlns:a16="http://schemas.microsoft.com/office/drawing/2014/main" id="{25CDA060-808F-A3AC-2287-30F8DFA3C88F}"/>
              </a:ext>
            </a:extLst>
          </p:cNvPr>
          <p:cNvSpPr>
            <a:spLocks noGrp="1"/>
          </p:cNvSpPr>
          <p:nvPr>
            <p:ph type="sldNum" sz="quarter" idx="5"/>
          </p:nvPr>
        </p:nvSpPr>
        <p:spPr/>
        <p:txBody>
          <a:bodyPr/>
          <a:lstStyle/>
          <a:p>
            <a:fld id="{4B6A36B3-546E-7849-965A-0D88EE7601A3}" type="slidenum">
              <a:rPr lang="en-US" smtClean="0"/>
              <a:t>75</a:t>
            </a:fld>
            <a:endParaRPr lang="en-US"/>
          </a:p>
        </p:txBody>
      </p:sp>
    </p:spTree>
    <p:extLst>
      <p:ext uri="{BB962C8B-B14F-4D97-AF65-F5344CB8AC3E}">
        <p14:creationId xmlns:p14="http://schemas.microsoft.com/office/powerpoint/2010/main" val="7952481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00B51-AD08-CAA0-D0CC-55FDE50649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108792-82BC-A650-B6FC-2EC3D4AC6A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D31DDC-ACBF-F520-78DF-9B48C6217645}"/>
              </a:ext>
            </a:extLst>
          </p:cNvPr>
          <p:cNvSpPr>
            <a:spLocks noGrp="1"/>
          </p:cNvSpPr>
          <p:nvPr>
            <p:ph type="body" idx="1"/>
          </p:nvPr>
        </p:nvSpPr>
        <p:spPr/>
        <p:txBody>
          <a:bodyPr/>
          <a:lstStyle/>
          <a:p>
            <a:r>
              <a:rPr lang="en-US" dirty="0"/>
              <a:t>By interpretable, I mean there is some way to look at the hypotheses that the model encodes and read generalizations off of them. </a:t>
            </a:r>
          </a:p>
        </p:txBody>
      </p:sp>
      <p:sp>
        <p:nvSpPr>
          <p:cNvPr id="4" name="Slide Number Placeholder 3">
            <a:extLst>
              <a:ext uri="{FF2B5EF4-FFF2-40B4-BE49-F238E27FC236}">
                <a16:creationId xmlns:a16="http://schemas.microsoft.com/office/drawing/2014/main" id="{F824196F-1BE6-043E-E2F1-73F13CA1211B}"/>
              </a:ext>
            </a:extLst>
          </p:cNvPr>
          <p:cNvSpPr>
            <a:spLocks noGrp="1"/>
          </p:cNvSpPr>
          <p:nvPr>
            <p:ph type="sldNum" sz="quarter" idx="5"/>
          </p:nvPr>
        </p:nvSpPr>
        <p:spPr/>
        <p:txBody>
          <a:bodyPr/>
          <a:lstStyle/>
          <a:p>
            <a:fld id="{4B6A36B3-546E-7849-965A-0D88EE7601A3}" type="slidenum">
              <a:rPr lang="en-US" smtClean="0"/>
              <a:t>77</a:t>
            </a:fld>
            <a:endParaRPr lang="en-US"/>
          </a:p>
        </p:txBody>
      </p:sp>
    </p:spTree>
    <p:extLst>
      <p:ext uri="{BB962C8B-B14F-4D97-AF65-F5344CB8AC3E}">
        <p14:creationId xmlns:p14="http://schemas.microsoft.com/office/powerpoint/2010/main" val="6086191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AFA04-43AA-7B33-F55A-3AC7E42CF4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914132-275B-8C39-D96D-EB38EA06B6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320147-AF6B-FBB0-1DDA-AE6F56BA06F7}"/>
              </a:ext>
            </a:extLst>
          </p:cNvPr>
          <p:cNvSpPr>
            <a:spLocks noGrp="1"/>
          </p:cNvSpPr>
          <p:nvPr>
            <p:ph type="body" idx="1"/>
          </p:nvPr>
        </p:nvSpPr>
        <p:spPr/>
        <p:txBody>
          <a:bodyPr/>
          <a:lstStyle/>
          <a:p>
            <a:r>
              <a:rPr lang="en-US" dirty="0"/>
              <a:t>By interpretable, I mean there is some way to look at the hypotheses that the model encodes and read generalizations off of them. </a:t>
            </a:r>
          </a:p>
        </p:txBody>
      </p:sp>
      <p:sp>
        <p:nvSpPr>
          <p:cNvPr id="4" name="Slide Number Placeholder 3">
            <a:extLst>
              <a:ext uri="{FF2B5EF4-FFF2-40B4-BE49-F238E27FC236}">
                <a16:creationId xmlns:a16="http://schemas.microsoft.com/office/drawing/2014/main" id="{DAB22166-94F7-37D8-806F-EAF2FA795ADD}"/>
              </a:ext>
            </a:extLst>
          </p:cNvPr>
          <p:cNvSpPr>
            <a:spLocks noGrp="1"/>
          </p:cNvSpPr>
          <p:nvPr>
            <p:ph type="sldNum" sz="quarter" idx="5"/>
          </p:nvPr>
        </p:nvSpPr>
        <p:spPr/>
        <p:txBody>
          <a:bodyPr/>
          <a:lstStyle/>
          <a:p>
            <a:fld id="{4B6A36B3-546E-7849-965A-0D88EE7601A3}" type="slidenum">
              <a:rPr lang="en-US" smtClean="0"/>
              <a:t>78</a:t>
            </a:fld>
            <a:endParaRPr lang="en-US"/>
          </a:p>
        </p:txBody>
      </p:sp>
    </p:spTree>
    <p:extLst>
      <p:ext uri="{BB962C8B-B14F-4D97-AF65-F5344CB8AC3E}">
        <p14:creationId xmlns:p14="http://schemas.microsoft.com/office/powerpoint/2010/main" val="2623366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6CDF3-2A2C-BBAD-F282-F2678AAF3C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226D5C-8B20-5ECC-40BA-C3FE3F6218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114E90-C856-9712-F6E7-DCF55ECF0DE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 goal in this talk is to meet these challenges by developing a modeling framework that can be used to automatically </a:t>
            </a:r>
            <a:r>
              <a:rPr lang="en-US" sz="1200" b="0" dirty="0">
                <a:latin typeface="Helvetica" pitchFamily="2" charset="0"/>
              </a:rPr>
              <a:t>discover observationally adequate lexical semantic generalizations by synthesizing large acceptability and inference judgment datasets and that is expressive enough </a:t>
            </a:r>
            <a:r>
              <a:rPr lang="en-US" sz="1200" dirty="0">
                <a:latin typeface="Helvetica" pitchFamily="2" charset="0"/>
              </a:rPr>
              <a:t>to </a:t>
            </a:r>
            <a:r>
              <a:rPr lang="en-US" sz="1200" b="0" dirty="0">
                <a:latin typeface="Helvetica" pitchFamily="2" charset="0"/>
              </a:rPr>
              <a:t>state and quantitatively compare lexical semantic constraints as a means to reaching descriptively adequate theories.</a:t>
            </a:r>
          </a:p>
        </p:txBody>
      </p:sp>
      <p:sp>
        <p:nvSpPr>
          <p:cNvPr id="4" name="Slide Number Placeholder 3">
            <a:extLst>
              <a:ext uri="{FF2B5EF4-FFF2-40B4-BE49-F238E27FC236}">
                <a16:creationId xmlns:a16="http://schemas.microsoft.com/office/drawing/2014/main" id="{550AF881-08DC-AEF9-367C-78C29B5A2624}"/>
              </a:ext>
            </a:extLst>
          </p:cNvPr>
          <p:cNvSpPr>
            <a:spLocks noGrp="1"/>
          </p:cNvSpPr>
          <p:nvPr>
            <p:ph type="sldNum" sz="quarter" idx="5"/>
          </p:nvPr>
        </p:nvSpPr>
        <p:spPr/>
        <p:txBody>
          <a:bodyPr/>
          <a:lstStyle/>
          <a:p>
            <a:fld id="{4B6A36B3-546E-7849-965A-0D88EE7601A3}" type="slidenum">
              <a:rPr lang="en-US" smtClean="0"/>
              <a:t>4</a:t>
            </a:fld>
            <a:endParaRPr lang="en-US"/>
          </a:p>
        </p:txBody>
      </p:sp>
    </p:spTree>
    <p:extLst>
      <p:ext uri="{BB962C8B-B14F-4D97-AF65-F5344CB8AC3E}">
        <p14:creationId xmlns:p14="http://schemas.microsoft.com/office/powerpoint/2010/main" val="33563025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C00AE-21DA-630E-F667-8F10428B39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A3D197-6A12-D285-B562-F7A22D2B5E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1E4DA8-E4CB-CE19-2E44-88B58BE0219B}"/>
              </a:ext>
            </a:extLst>
          </p:cNvPr>
          <p:cNvSpPr>
            <a:spLocks noGrp="1"/>
          </p:cNvSpPr>
          <p:nvPr>
            <p:ph type="body" idx="1"/>
          </p:nvPr>
        </p:nvSpPr>
        <p:spPr/>
        <p:txBody>
          <a:bodyPr/>
          <a:lstStyle/>
          <a:p>
            <a:r>
              <a:rPr lang="en-US" dirty="0"/>
              <a:t>By interpretable, I mean there is some way to look at the hypotheses that the model encodes and read generalizations off of them. </a:t>
            </a:r>
          </a:p>
        </p:txBody>
      </p:sp>
      <p:sp>
        <p:nvSpPr>
          <p:cNvPr id="4" name="Slide Number Placeholder 3">
            <a:extLst>
              <a:ext uri="{FF2B5EF4-FFF2-40B4-BE49-F238E27FC236}">
                <a16:creationId xmlns:a16="http://schemas.microsoft.com/office/drawing/2014/main" id="{9EC7457F-978D-3606-41EC-9DC877D6ED81}"/>
              </a:ext>
            </a:extLst>
          </p:cNvPr>
          <p:cNvSpPr>
            <a:spLocks noGrp="1"/>
          </p:cNvSpPr>
          <p:nvPr>
            <p:ph type="sldNum" sz="quarter" idx="5"/>
          </p:nvPr>
        </p:nvSpPr>
        <p:spPr/>
        <p:txBody>
          <a:bodyPr/>
          <a:lstStyle/>
          <a:p>
            <a:fld id="{4B6A36B3-546E-7849-965A-0D88EE7601A3}" type="slidenum">
              <a:rPr lang="en-US" smtClean="0"/>
              <a:t>79</a:t>
            </a:fld>
            <a:endParaRPr lang="en-US"/>
          </a:p>
        </p:txBody>
      </p:sp>
    </p:spTree>
    <p:extLst>
      <p:ext uri="{BB962C8B-B14F-4D97-AF65-F5344CB8AC3E}">
        <p14:creationId xmlns:p14="http://schemas.microsoft.com/office/powerpoint/2010/main" val="34383991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Helvetica" pitchFamily="2" charset="0"/>
                <a:ea typeface="Verdana" charset="0"/>
                <a:cs typeface="Verdana" charset="0"/>
              </a:rPr>
              <a:t>No semantic component that (</a:t>
            </a:r>
            <a:r>
              <a:rPr lang="en-US" sz="1200" dirty="0" err="1">
                <a:latin typeface="Helvetica" pitchFamily="2" charset="0"/>
                <a:ea typeface="Verdana" charset="0"/>
                <a:cs typeface="Verdana" charset="0"/>
              </a:rPr>
              <a:t>i</a:t>
            </a:r>
            <a:r>
              <a:rPr lang="en-US" sz="1200" dirty="0">
                <a:latin typeface="Helvetica" pitchFamily="2" charset="0"/>
                <a:ea typeface="Verdana" charset="0"/>
                <a:cs typeface="Verdana" charset="0"/>
              </a:rPr>
              <a:t>) gives rise to </a:t>
            </a:r>
            <a:r>
              <a:rPr lang="en-US" sz="1200" dirty="0" err="1">
                <a:latin typeface="Helvetica" pitchFamily="2" charset="0"/>
                <a:ea typeface="Verdana" charset="0"/>
                <a:cs typeface="Verdana" charset="0"/>
              </a:rPr>
              <a:t>antiveridicality</a:t>
            </a:r>
            <a:r>
              <a:rPr lang="en-US" sz="1200" dirty="0">
                <a:latin typeface="Helvetica" pitchFamily="2" charset="0"/>
                <a:ea typeface="Verdana" charset="0"/>
                <a:cs typeface="Verdana" charset="0"/>
              </a:rPr>
              <a:t> inferences; and (ii) negation does not affect.</a:t>
            </a:r>
            <a:endParaRPr lang="en-US" sz="1200" dirty="0">
              <a:latin typeface="Helvetica" pitchFamily="2" charset="0"/>
            </a:endParaRPr>
          </a:p>
        </p:txBody>
      </p:sp>
      <p:sp>
        <p:nvSpPr>
          <p:cNvPr id="4" name="Slide Number Placeholder 3"/>
          <p:cNvSpPr>
            <a:spLocks noGrp="1"/>
          </p:cNvSpPr>
          <p:nvPr>
            <p:ph type="sldNum" sz="quarter" idx="5"/>
          </p:nvPr>
        </p:nvSpPr>
        <p:spPr/>
        <p:txBody>
          <a:bodyPr/>
          <a:lstStyle/>
          <a:p>
            <a:fld id="{4B6A36B3-546E-7849-965A-0D88EE7601A3}" type="slidenum">
              <a:rPr lang="en-US" smtClean="0"/>
              <a:t>80</a:t>
            </a:fld>
            <a:endParaRPr lang="en-US"/>
          </a:p>
        </p:txBody>
      </p:sp>
    </p:spTree>
    <p:extLst>
      <p:ext uri="{BB962C8B-B14F-4D97-AF65-F5344CB8AC3E}">
        <p14:creationId xmlns:p14="http://schemas.microsoft.com/office/powerpoint/2010/main" val="41894391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43BA1-B43C-C13E-6682-DE5AD84A43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D4BF13-D293-38B7-CC53-AB2342CF27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772A8A-7ED8-F643-2404-7C329A7646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7B61F5-5B87-A268-751D-14A73B961AD4}"/>
              </a:ext>
            </a:extLst>
          </p:cNvPr>
          <p:cNvSpPr>
            <a:spLocks noGrp="1"/>
          </p:cNvSpPr>
          <p:nvPr>
            <p:ph type="sldNum" sz="quarter" idx="5"/>
          </p:nvPr>
        </p:nvSpPr>
        <p:spPr/>
        <p:txBody>
          <a:bodyPr/>
          <a:lstStyle/>
          <a:p>
            <a:fld id="{4B6A36B3-546E-7849-965A-0D88EE7601A3}" type="slidenum">
              <a:rPr lang="en-US" smtClean="0"/>
              <a:t>81</a:t>
            </a:fld>
            <a:endParaRPr lang="en-US"/>
          </a:p>
        </p:txBody>
      </p:sp>
    </p:spTree>
    <p:extLst>
      <p:ext uri="{BB962C8B-B14F-4D97-AF65-F5344CB8AC3E}">
        <p14:creationId xmlns:p14="http://schemas.microsoft.com/office/powerpoint/2010/main" val="33270938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492BD-316F-CB92-DD11-2346E87BE7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BD9012-A079-7CFE-D041-26EC17DD48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F74F0A-D041-AADA-B6C4-68064B409769}"/>
              </a:ext>
            </a:extLst>
          </p:cNvPr>
          <p:cNvSpPr>
            <a:spLocks noGrp="1"/>
          </p:cNvSpPr>
          <p:nvPr>
            <p:ph type="body" idx="1"/>
          </p:nvPr>
        </p:nvSpPr>
        <p:spPr/>
        <p:txBody>
          <a:bodyPr/>
          <a:lstStyle/>
          <a:p>
            <a:r>
              <a:rPr lang="en-US" dirty="0"/>
              <a:t>By interpretable, I mean there is some way to look at the hypotheses that the model encodes and read generalizations off of them. </a:t>
            </a:r>
          </a:p>
        </p:txBody>
      </p:sp>
      <p:sp>
        <p:nvSpPr>
          <p:cNvPr id="4" name="Slide Number Placeholder 3">
            <a:extLst>
              <a:ext uri="{FF2B5EF4-FFF2-40B4-BE49-F238E27FC236}">
                <a16:creationId xmlns:a16="http://schemas.microsoft.com/office/drawing/2014/main" id="{267B82D6-CCE3-EECB-2A54-83A58F2CCDCB}"/>
              </a:ext>
            </a:extLst>
          </p:cNvPr>
          <p:cNvSpPr>
            <a:spLocks noGrp="1"/>
          </p:cNvSpPr>
          <p:nvPr>
            <p:ph type="sldNum" sz="quarter" idx="5"/>
          </p:nvPr>
        </p:nvSpPr>
        <p:spPr/>
        <p:txBody>
          <a:bodyPr/>
          <a:lstStyle/>
          <a:p>
            <a:fld id="{4B6A36B3-546E-7849-965A-0D88EE7601A3}" type="slidenum">
              <a:rPr lang="en-US" smtClean="0"/>
              <a:t>82</a:t>
            </a:fld>
            <a:endParaRPr lang="en-US"/>
          </a:p>
        </p:txBody>
      </p:sp>
    </p:spTree>
    <p:extLst>
      <p:ext uri="{BB962C8B-B14F-4D97-AF65-F5344CB8AC3E}">
        <p14:creationId xmlns:p14="http://schemas.microsoft.com/office/powerpoint/2010/main" val="14722961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E3213-C02F-1B8E-8736-52DA899CFE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C9C814-6A0D-8336-E832-89C7973399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26B150-3B64-6FD0-D874-3595EF98CC47}"/>
              </a:ext>
            </a:extLst>
          </p:cNvPr>
          <p:cNvSpPr>
            <a:spLocks noGrp="1"/>
          </p:cNvSpPr>
          <p:nvPr>
            <p:ph type="body" idx="1"/>
          </p:nvPr>
        </p:nvSpPr>
        <p:spPr/>
        <p:txBody>
          <a:bodyPr/>
          <a:lstStyle/>
          <a:p>
            <a:r>
              <a:rPr lang="en-US" dirty="0"/>
              <a:t>By interpretable, I mean there is some way to look at the hypotheses that the model encodes and read generalizations off of them. </a:t>
            </a:r>
          </a:p>
        </p:txBody>
      </p:sp>
      <p:sp>
        <p:nvSpPr>
          <p:cNvPr id="4" name="Slide Number Placeholder 3">
            <a:extLst>
              <a:ext uri="{FF2B5EF4-FFF2-40B4-BE49-F238E27FC236}">
                <a16:creationId xmlns:a16="http://schemas.microsoft.com/office/drawing/2014/main" id="{842C05D2-874E-166E-AF0F-E5A85C705EE3}"/>
              </a:ext>
            </a:extLst>
          </p:cNvPr>
          <p:cNvSpPr>
            <a:spLocks noGrp="1"/>
          </p:cNvSpPr>
          <p:nvPr>
            <p:ph type="sldNum" sz="quarter" idx="5"/>
          </p:nvPr>
        </p:nvSpPr>
        <p:spPr/>
        <p:txBody>
          <a:bodyPr/>
          <a:lstStyle/>
          <a:p>
            <a:fld id="{4B6A36B3-546E-7849-965A-0D88EE7601A3}" type="slidenum">
              <a:rPr lang="en-US" smtClean="0"/>
              <a:t>83</a:t>
            </a:fld>
            <a:endParaRPr lang="en-US"/>
          </a:p>
        </p:txBody>
      </p:sp>
    </p:spTree>
    <p:extLst>
      <p:ext uri="{BB962C8B-B14F-4D97-AF65-F5344CB8AC3E}">
        <p14:creationId xmlns:p14="http://schemas.microsoft.com/office/powerpoint/2010/main" val="27946994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F6DC8-A8A5-70C3-AE54-BA6AA1527C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27D6A5-AF12-F8B4-4CA1-B24E95AE24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BEF8FB-0D6A-ECF7-B1D6-85ABE73904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0AF989-F025-F030-8E22-16D3DD38620E}"/>
              </a:ext>
            </a:extLst>
          </p:cNvPr>
          <p:cNvSpPr>
            <a:spLocks noGrp="1"/>
          </p:cNvSpPr>
          <p:nvPr>
            <p:ph type="sldNum" sz="quarter" idx="5"/>
          </p:nvPr>
        </p:nvSpPr>
        <p:spPr/>
        <p:txBody>
          <a:bodyPr/>
          <a:lstStyle/>
          <a:p>
            <a:fld id="{4B6A36B3-546E-7849-965A-0D88EE7601A3}" type="slidenum">
              <a:rPr lang="en-US" smtClean="0"/>
              <a:t>86</a:t>
            </a:fld>
            <a:endParaRPr lang="en-US"/>
          </a:p>
        </p:txBody>
      </p:sp>
    </p:spTree>
    <p:extLst>
      <p:ext uri="{BB962C8B-B14F-4D97-AF65-F5344CB8AC3E}">
        <p14:creationId xmlns:p14="http://schemas.microsoft.com/office/powerpoint/2010/main" val="25929464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87EAA-6C46-EE59-56A6-B3FA0DA2EA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8B96E2-F8C9-46D9-DA9F-59379DE3C7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8E127C-8BF2-CB29-68C2-55148AE656DA}"/>
              </a:ext>
            </a:extLst>
          </p:cNvPr>
          <p:cNvSpPr>
            <a:spLocks noGrp="1"/>
          </p:cNvSpPr>
          <p:nvPr>
            <p:ph type="body" idx="1"/>
          </p:nvPr>
        </p:nvSpPr>
        <p:spPr/>
        <p:txBody>
          <a:bodyPr/>
          <a:lstStyle/>
          <a:p>
            <a:r>
              <a:rPr lang="en-US" dirty="0"/>
              <a:t>By interpretable, I mean there is some way to look at the hypotheses that the model encodes and read generalizations off of them. </a:t>
            </a:r>
          </a:p>
        </p:txBody>
      </p:sp>
      <p:sp>
        <p:nvSpPr>
          <p:cNvPr id="4" name="Slide Number Placeholder 3">
            <a:extLst>
              <a:ext uri="{FF2B5EF4-FFF2-40B4-BE49-F238E27FC236}">
                <a16:creationId xmlns:a16="http://schemas.microsoft.com/office/drawing/2014/main" id="{712E7AA9-EA08-5619-7D16-6C14EA5EB0D4}"/>
              </a:ext>
            </a:extLst>
          </p:cNvPr>
          <p:cNvSpPr>
            <a:spLocks noGrp="1"/>
          </p:cNvSpPr>
          <p:nvPr>
            <p:ph type="sldNum" sz="quarter" idx="5"/>
          </p:nvPr>
        </p:nvSpPr>
        <p:spPr/>
        <p:txBody>
          <a:bodyPr/>
          <a:lstStyle/>
          <a:p>
            <a:fld id="{4B6A36B3-546E-7849-965A-0D88EE7601A3}" type="slidenum">
              <a:rPr lang="en-US" smtClean="0"/>
              <a:t>88</a:t>
            </a:fld>
            <a:endParaRPr lang="en-US"/>
          </a:p>
        </p:txBody>
      </p:sp>
    </p:spTree>
    <p:extLst>
      <p:ext uri="{BB962C8B-B14F-4D97-AF65-F5344CB8AC3E}">
        <p14:creationId xmlns:p14="http://schemas.microsoft.com/office/powerpoint/2010/main" val="22982063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51307-703D-711C-0FFA-2A23468847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7945CB-FAB1-E301-4BC2-DA93F28B2B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14342D-DFA6-6861-713A-1FE41BA0D39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A4CDB5-67D7-DFDB-6C14-1B80B7823F1A}"/>
              </a:ext>
            </a:extLst>
          </p:cNvPr>
          <p:cNvSpPr>
            <a:spLocks noGrp="1"/>
          </p:cNvSpPr>
          <p:nvPr>
            <p:ph type="sldNum" sz="quarter" idx="5"/>
          </p:nvPr>
        </p:nvSpPr>
        <p:spPr/>
        <p:txBody>
          <a:bodyPr/>
          <a:lstStyle/>
          <a:p>
            <a:fld id="{4B6A36B3-546E-7849-965A-0D88EE7601A3}" type="slidenum">
              <a:rPr lang="en-US" smtClean="0"/>
              <a:t>89</a:t>
            </a:fld>
            <a:endParaRPr lang="en-US"/>
          </a:p>
        </p:txBody>
      </p:sp>
    </p:spTree>
    <p:extLst>
      <p:ext uri="{BB962C8B-B14F-4D97-AF65-F5344CB8AC3E}">
        <p14:creationId xmlns:p14="http://schemas.microsoft.com/office/powerpoint/2010/main" val="7078567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A933D-96CD-40F3-8F97-E5138EA9CA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4EA177-8939-2D7D-70B4-C0FE923B62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CBD2B0-B8CC-2F69-5589-82801405FDA8}"/>
              </a:ext>
            </a:extLst>
          </p:cNvPr>
          <p:cNvSpPr>
            <a:spLocks noGrp="1"/>
          </p:cNvSpPr>
          <p:nvPr>
            <p:ph type="body" idx="1"/>
          </p:nvPr>
        </p:nvSpPr>
        <p:spPr/>
        <p:txBody>
          <a:bodyPr/>
          <a:lstStyle/>
          <a:p>
            <a:r>
              <a:rPr lang="en-US" dirty="0"/>
              <a:t>By interpretable, I mean there is some way to look at the hypotheses that the model encodes and read generalizations off of them. </a:t>
            </a:r>
          </a:p>
        </p:txBody>
      </p:sp>
      <p:sp>
        <p:nvSpPr>
          <p:cNvPr id="4" name="Slide Number Placeholder 3">
            <a:extLst>
              <a:ext uri="{FF2B5EF4-FFF2-40B4-BE49-F238E27FC236}">
                <a16:creationId xmlns:a16="http://schemas.microsoft.com/office/drawing/2014/main" id="{4EC71B31-D88F-6D05-6C5A-38AF92B010D1}"/>
              </a:ext>
            </a:extLst>
          </p:cNvPr>
          <p:cNvSpPr>
            <a:spLocks noGrp="1"/>
          </p:cNvSpPr>
          <p:nvPr>
            <p:ph type="sldNum" sz="quarter" idx="5"/>
          </p:nvPr>
        </p:nvSpPr>
        <p:spPr/>
        <p:txBody>
          <a:bodyPr/>
          <a:lstStyle/>
          <a:p>
            <a:fld id="{4B6A36B3-546E-7849-965A-0D88EE7601A3}" type="slidenum">
              <a:rPr lang="en-US" smtClean="0"/>
              <a:t>90</a:t>
            </a:fld>
            <a:endParaRPr lang="en-US"/>
          </a:p>
        </p:txBody>
      </p:sp>
    </p:spTree>
    <p:extLst>
      <p:ext uri="{BB962C8B-B14F-4D97-AF65-F5344CB8AC3E}">
        <p14:creationId xmlns:p14="http://schemas.microsoft.com/office/powerpoint/2010/main" val="3962557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A4260-223E-57F0-DBB7-B8C998A92B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9469B9-B19C-D010-F593-F6E4826AB9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B872B8-3051-2426-59C1-66F417FE0D08}"/>
              </a:ext>
            </a:extLst>
          </p:cNvPr>
          <p:cNvSpPr>
            <a:spLocks noGrp="1"/>
          </p:cNvSpPr>
          <p:nvPr>
            <p:ph type="body" idx="1"/>
          </p:nvPr>
        </p:nvSpPr>
        <p:spPr/>
        <p:txBody>
          <a:bodyPr/>
          <a:lstStyle/>
          <a:p>
            <a:r>
              <a:rPr lang="en-US" dirty="0"/>
              <a:t>By interpretable, I mean there is some way to look at the hypotheses that the model encodes and read generalizations off of them. </a:t>
            </a:r>
          </a:p>
        </p:txBody>
      </p:sp>
      <p:sp>
        <p:nvSpPr>
          <p:cNvPr id="4" name="Slide Number Placeholder 3">
            <a:extLst>
              <a:ext uri="{FF2B5EF4-FFF2-40B4-BE49-F238E27FC236}">
                <a16:creationId xmlns:a16="http://schemas.microsoft.com/office/drawing/2014/main" id="{700E910F-9B84-D6E5-ACA9-96E78613F868}"/>
              </a:ext>
            </a:extLst>
          </p:cNvPr>
          <p:cNvSpPr>
            <a:spLocks noGrp="1"/>
          </p:cNvSpPr>
          <p:nvPr>
            <p:ph type="sldNum" sz="quarter" idx="5"/>
          </p:nvPr>
        </p:nvSpPr>
        <p:spPr/>
        <p:txBody>
          <a:bodyPr/>
          <a:lstStyle/>
          <a:p>
            <a:fld id="{4B6A36B3-546E-7849-965A-0D88EE7601A3}" type="slidenum">
              <a:rPr lang="en-US" smtClean="0"/>
              <a:t>91</a:t>
            </a:fld>
            <a:endParaRPr lang="en-US"/>
          </a:p>
        </p:txBody>
      </p:sp>
    </p:spTree>
    <p:extLst>
      <p:ext uri="{BB962C8B-B14F-4D97-AF65-F5344CB8AC3E}">
        <p14:creationId xmlns:p14="http://schemas.microsoft.com/office/powerpoint/2010/main" val="1583995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start with a discussion of the various challenges that arise when trying to induce lexical semantic generalizations from large datasets. I’ll then turn to the framework before discussing a few–to my knowledge novel–generalizations about clause-embedding predicates that we find when using this framework in conjunction with the </a:t>
            </a:r>
            <a:r>
              <a:rPr lang="en-US" dirty="0" err="1"/>
              <a:t>MegaAttitude</a:t>
            </a:r>
            <a:r>
              <a:rPr lang="en-US" dirty="0"/>
              <a:t> datasets, which measure the distributional inferential properties of a wide variety of clause-embedding predicates in English. I’ll finally lay out a roadmap for using this framework to compare proposed lexical semantic constraints.</a:t>
            </a:r>
          </a:p>
        </p:txBody>
      </p:sp>
      <p:sp>
        <p:nvSpPr>
          <p:cNvPr id="4" name="Slide Number Placeholder 3"/>
          <p:cNvSpPr>
            <a:spLocks noGrp="1"/>
          </p:cNvSpPr>
          <p:nvPr>
            <p:ph type="sldNum" sz="quarter" idx="5"/>
          </p:nvPr>
        </p:nvSpPr>
        <p:spPr/>
        <p:txBody>
          <a:bodyPr/>
          <a:lstStyle/>
          <a:p>
            <a:fld id="{4B6A36B3-546E-7849-965A-0D88EE7601A3}" type="slidenum">
              <a:rPr lang="en-US" smtClean="0"/>
              <a:t>5</a:t>
            </a:fld>
            <a:endParaRPr lang="en-US"/>
          </a:p>
        </p:txBody>
      </p:sp>
    </p:spTree>
    <p:extLst>
      <p:ext uri="{BB962C8B-B14F-4D97-AF65-F5344CB8AC3E}">
        <p14:creationId xmlns:p14="http://schemas.microsoft.com/office/powerpoint/2010/main" val="41054264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42878-4049-E61A-DED1-8B60F07757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5BEA70-0E5E-23A6-E927-60425FB2B0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FE74C7-7289-4759-9AE5-B5F252AD5C4E}"/>
              </a:ext>
            </a:extLst>
          </p:cNvPr>
          <p:cNvSpPr>
            <a:spLocks noGrp="1"/>
          </p:cNvSpPr>
          <p:nvPr>
            <p:ph type="body" idx="1"/>
          </p:nvPr>
        </p:nvSpPr>
        <p:spPr/>
        <p:txBody>
          <a:bodyPr/>
          <a:lstStyle/>
          <a:p>
            <a:r>
              <a:rPr lang="en-US" dirty="0"/>
              <a:t>By interpretable, I mean there is some way to look at the hypotheses that the model encodes and read generalizations off of them. </a:t>
            </a:r>
          </a:p>
        </p:txBody>
      </p:sp>
      <p:sp>
        <p:nvSpPr>
          <p:cNvPr id="4" name="Slide Number Placeholder 3">
            <a:extLst>
              <a:ext uri="{FF2B5EF4-FFF2-40B4-BE49-F238E27FC236}">
                <a16:creationId xmlns:a16="http://schemas.microsoft.com/office/drawing/2014/main" id="{421BF827-790F-AFAF-EE9A-8661FDCF103A}"/>
              </a:ext>
            </a:extLst>
          </p:cNvPr>
          <p:cNvSpPr>
            <a:spLocks noGrp="1"/>
          </p:cNvSpPr>
          <p:nvPr>
            <p:ph type="sldNum" sz="quarter" idx="5"/>
          </p:nvPr>
        </p:nvSpPr>
        <p:spPr/>
        <p:txBody>
          <a:bodyPr/>
          <a:lstStyle/>
          <a:p>
            <a:fld id="{4B6A36B3-546E-7849-965A-0D88EE7601A3}" type="slidenum">
              <a:rPr lang="en-US" smtClean="0"/>
              <a:t>92</a:t>
            </a:fld>
            <a:endParaRPr lang="en-US"/>
          </a:p>
        </p:txBody>
      </p:sp>
    </p:spTree>
    <p:extLst>
      <p:ext uri="{BB962C8B-B14F-4D97-AF65-F5344CB8AC3E}">
        <p14:creationId xmlns:p14="http://schemas.microsoft.com/office/powerpoint/2010/main" val="9938449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6134B-D171-40A2-D58A-2E4DF953EC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57DBA0-DA2A-DDAE-5C8E-22D4D83FEC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902610-D41F-54EB-84E2-3D97AFB56A9D}"/>
              </a:ext>
            </a:extLst>
          </p:cNvPr>
          <p:cNvSpPr>
            <a:spLocks noGrp="1"/>
          </p:cNvSpPr>
          <p:nvPr>
            <p:ph type="body" idx="1"/>
          </p:nvPr>
        </p:nvSpPr>
        <p:spPr/>
        <p:txBody>
          <a:bodyPr/>
          <a:lstStyle/>
          <a:p>
            <a:r>
              <a:rPr lang="en-US" dirty="0"/>
              <a:t>It is worth noting that there is still often a way of simulating </a:t>
            </a:r>
          </a:p>
        </p:txBody>
      </p:sp>
      <p:sp>
        <p:nvSpPr>
          <p:cNvPr id="4" name="Slide Number Placeholder 3">
            <a:extLst>
              <a:ext uri="{FF2B5EF4-FFF2-40B4-BE49-F238E27FC236}">
                <a16:creationId xmlns:a16="http://schemas.microsoft.com/office/drawing/2014/main" id="{93EECD70-4DE9-A2C8-B603-E4E421565F7B}"/>
              </a:ext>
            </a:extLst>
          </p:cNvPr>
          <p:cNvSpPr>
            <a:spLocks noGrp="1"/>
          </p:cNvSpPr>
          <p:nvPr>
            <p:ph type="sldNum" sz="quarter" idx="5"/>
          </p:nvPr>
        </p:nvSpPr>
        <p:spPr/>
        <p:txBody>
          <a:bodyPr/>
          <a:lstStyle/>
          <a:p>
            <a:fld id="{4B6A36B3-546E-7849-965A-0D88EE7601A3}" type="slidenum">
              <a:rPr lang="en-US" smtClean="0"/>
              <a:t>93</a:t>
            </a:fld>
            <a:endParaRPr lang="en-US"/>
          </a:p>
        </p:txBody>
      </p:sp>
    </p:spTree>
    <p:extLst>
      <p:ext uri="{BB962C8B-B14F-4D97-AF65-F5344CB8AC3E}">
        <p14:creationId xmlns:p14="http://schemas.microsoft.com/office/powerpoint/2010/main" val="7668808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93E75-5EB8-7303-E315-BB11114214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608040-20CE-D8F0-F98D-EADCC9CE10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90F782-16C4-49D0-EB7A-15175C51694E}"/>
              </a:ext>
            </a:extLst>
          </p:cNvPr>
          <p:cNvSpPr>
            <a:spLocks noGrp="1"/>
          </p:cNvSpPr>
          <p:nvPr>
            <p:ph type="body" idx="1"/>
          </p:nvPr>
        </p:nvSpPr>
        <p:spPr/>
        <p:txBody>
          <a:bodyPr/>
          <a:lstStyle/>
          <a:p>
            <a:r>
              <a:rPr lang="en-US" dirty="0"/>
              <a:t>To discover lexical semantic constraints, like “determiners must be conservative”, we use lexical semantic generalizations, like “all determiners are conservative”, as evidence, with the ultimate aim of obtaining a descriptively adequate lexical semantic theory: a theory that explains why the lexical semantic generalization–or hopefully some collection of such generalizations–holds.</a:t>
            </a:r>
          </a:p>
        </p:txBody>
      </p:sp>
      <p:sp>
        <p:nvSpPr>
          <p:cNvPr id="4" name="Slide Number Placeholder 3">
            <a:extLst>
              <a:ext uri="{FF2B5EF4-FFF2-40B4-BE49-F238E27FC236}">
                <a16:creationId xmlns:a16="http://schemas.microsoft.com/office/drawing/2014/main" id="{0D381329-A3E5-8212-A710-CFB364C4A45C}"/>
              </a:ext>
            </a:extLst>
          </p:cNvPr>
          <p:cNvSpPr>
            <a:spLocks noGrp="1"/>
          </p:cNvSpPr>
          <p:nvPr>
            <p:ph type="sldNum" sz="quarter" idx="5"/>
          </p:nvPr>
        </p:nvSpPr>
        <p:spPr/>
        <p:txBody>
          <a:bodyPr/>
          <a:lstStyle/>
          <a:p>
            <a:fld id="{4B6A36B3-546E-7849-965A-0D88EE7601A3}" type="slidenum">
              <a:rPr lang="en-US" smtClean="0"/>
              <a:t>95</a:t>
            </a:fld>
            <a:endParaRPr lang="en-US"/>
          </a:p>
        </p:txBody>
      </p:sp>
    </p:spTree>
    <p:extLst>
      <p:ext uri="{BB962C8B-B14F-4D97-AF65-F5344CB8AC3E}">
        <p14:creationId xmlns:p14="http://schemas.microsoft.com/office/powerpoint/2010/main" val="11829833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CDC0A-56E8-616C-8B1E-7E25F7D93A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65075D-6A1E-4949-69D5-FB55A53A38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D2D19B-18BA-5D18-E083-4FF594B7FD0C}"/>
              </a:ext>
            </a:extLst>
          </p:cNvPr>
          <p:cNvSpPr>
            <a:spLocks noGrp="1"/>
          </p:cNvSpPr>
          <p:nvPr>
            <p:ph type="body" idx="1"/>
          </p:nvPr>
        </p:nvSpPr>
        <p:spPr/>
        <p:txBody>
          <a:bodyPr/>
          <a:lstStyle/>
          <a:p>
            <a:r>
              <a:rPr lang="en-US" dirty="0"/>
              <a:t>To discover lexical semantic generalizations, we need to synthesize evidence from acceptability, felicity, and naturalness judgments on the one hand, and inference judgments on the other, with the aim of obtaining an observationally adequate description of the data. Deriving observationally adequate lexical semantic generalizations turns out to be quite challenging to achieve when we move to larger and larger subsets of the lexicon for a variety of reasons I’ll discuss in a second.</a:t>
            </a:r>
          </a:p>
        </p:txBody>
      </p:sp>
      <p:sp>
        <p:nvSpPr>
          <p:cNvPr id="4" name="Slide Number Placeholder 3">
            <a:extLst>
              <a:ext uri="{FF2B5EF4-FFF2-40B4-BE49-F238E27FC236}">
                <a16:creationId xmlns:a16="http://schemas.microsoft.com/office/drawing/2014/main" id="{9CE9549C-90C1-98E1-A9CB-989ADF32D4BA}"/>
              </a:ext>
            </a:extLst>
          </p:cNvPr>
          <p:cNvSpPr>
            <a:spLocks noGrp="1"/>
          </p:cNvSpPr>
          <p:nvPr>
            <p:ph type="sldNum" sz="quarter" idx="5"/>
          </p:nvPr>
        </p:nvSpPr>
        <p:spPr/>
        <p:txBody>
          <a:bodyPr/>
          <a:lstStyle/>
          <a:p>
            <a:fld id="{4B6A36B3-546E-7849-965A-0D88EE7601A3}" type="slidenum">
              <a:rPr lang="en-US" smtClean="0"/>
              <a:t>96</a:t>
            </a:fld>
            <a:endParaRPr lang="en-US"/>
          </a:p>
        </p:txBody>
      </p:sp>
    </p:spTree>
    <p:extLst>
      <p:ext uri="{BB962C8B-B14F-4D97-AF65-F5344CB8AC3E}">
        <p14:creationId xmlns:p14="http://schemas.microsoft.com/office/powerpoint/2010/main" val="32135030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5C674-1F86-60F1-5A34-C50AB5C3A5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3C9B3F-8168-BE4F-C6B5-C82374485F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0647D8-3919-42DA-55E6-2DE065BCD9F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 goal in this talk is to meet these challenges by developing a modeling framework that can be used to automatically </a:t>
            </a:r>
            <a:r>
              <a:rPr lang="en-US" sz="1200" b="0" dirty="0">
                <a:latin typeface="Helvetica" pitchFamily="2" charset="0"/>
              </a:rPr>
              <a:t>discover observationally adequate lexical semantic generalizations by synthesizing large acceptability and inference judgment datasets and that is expressive enough </a:t>
            </a:r>
            <a:r>
              <a:rPr lang="en-US" sz="1200" dirty="0">
                <a:latin typeface="Helvetica" pitchFamily="2" charset="0"/>
              </a:rPr>
              <a:t>to </a:t>
            </a:r>
            <a:r>
              <a:rPr lang="en-US" sz="1200" b="0" dirty="0">
                <a:latin typeface="Helvetica" pitchFamily="2" charset="0"/>
              </a:rPr>
              <a:t>state and quantitatively compare lexical semantic constraints as a means to reaching descriptively adequate theories.</a:t>
            </a:r>
          </a:p>
        </p:txBody>
      </p:sp>
      <p:sp>
        <p:nvSpPr>
          <p:cNvPr id="4" name="Slide Number Placeholder 3">
            <a:extLst>
              <a:ext uri="{FF2B5EF4-FFF2-40B4-BE49-F238E27FC236}">
                <a16:creationId xmlns:a16="http://schemas.microsoft.com/office/drawing/2014/main" id="{F6226F21-D755-5C1E-A51F-CD119F1A0385}"/>
              </a:ext>
            </a:extLst>
          </p:cNvPr>
          <p:cNvSpPr>
            <a:spLocks noGrp="1"/>
          </p:cNvSpPr>
          <p:nvPr>
            <p:ph type="sldNum" sz="quarter" idx="5"/>
          </p:nvPr>
        </p:nvSpPr>
        <p:spPr/>
        <p:txBody>
          <a:bodyPr/>
          <a:lstStyle/>
          <a:p>
            <a:fld id="{4B6A36B3-546E-7849-965A-0D88EE7601A3}" type="slidenum">
              <a:rPr lang="en-US" smtClean="0"/>
              <a:t>97</a:t>
            </a:fld>
            <a:endParaRPr lang="en-US"/>
          </a:p>
        </p:txBody>
      </p:sp>
    </p:spTree>
    <p:extLst>
      <p:ext uri="{BB962C8B-B14F-4D97-AF65-F5344CB8AC3E}">
        <p14:creationId xmlns:p14="http://schemas.microsoft.com/office/powerpoint/2010/main" val="15523259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D6307-981E-A586-BA92-BCE744845F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7D0B7A-C814-9A99-2CB6-D366AADBA5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D5D683-3BE4-CC06-5807-C1CE8581B05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D2A8BE0-178B-37ED-8F80-29F78D9F9639}"/>
              </a:ext>
            </a:extLst>
          </p:cNvPr>
          <p:cNvSpPr>
            <a:spLocks noGrp="1"/>
          </p:cNvSpPr>
          <p:nvPr>
            <p:ph type="sldNum" sz="quarter" idx="10"/>
          </p:nvPr>
        </p:nvSpPr>
        <p:spPr/>
        <p:txBody>
          <a:bodyPr/>
          <a:lstStyle/>
          <a:p>
            <a:fld id="{A0C09250-5A54-7F49-A6CF-FAB5A33272A4}" type="slidenum">
              <a:rPr lang="en-US" smtClean="0"/>
              <a:t>128</a:t>
            </a:fld>
            <a:endParaRPr lang="en-US"/>
          </a:p>
        </p:txBody>
      </p:sp>
    </p:spTree>
    <p:extLst>
      <p:ext uri="{BB962C8B-B14F-4D97-AF65-F5344CB8AC3E}">
        <p14:creationId xmlns:p14="http://schemas.microsoft.com/office/powerpoint/2010/main" val="1498844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6A36B3-546E-7849-965A-0D88EE7601A3}" type="slidenum">
              <a:rPr lang="en-US" smtClean="0"/>
              <a:t>7</a:t>
            </a:fld>
            <a:endParaRPr lang="en-US"/>
          </a:p>
        </p:txBody>
      </p:sp>
    </p:spTree>
    <p:extLst>
      <p:ext uri="{BB962C8B-B14F-4D97-AF65-F5344CB8AC3E}">
        <p14:creationId xmlns:p14="http://schemas.microsoft.com/office/powerpoint/2010/main" val="72106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BFE23-3EEF-F97B-7FB1-CA8492D2ED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7FFB18-819A-6161-6AB7-93205877DA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EE5A9B-BBCF-E137-97F9-7BC5F1B1A7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4CF334-F899-ED35-38E3-ED57716412BC}"/>
              </a:ext>
            </a:extLst>
          </p:cNvPr>
          <p:cNvSpPr>
            <a:spLocks noGrp="1"/>
          </p:cNvSpPr>
          <p:nvPr>
            <p:ph type="sldNum" sz="quarter" idx="5"/>
          </p:nvPr>
        </p:nvSpPr>
        <p:spPr/>
        <p:txBody>
          <a:bodyPr/>
          <a:lstStyle/>
          <a:p>
            <a:fld id="{4B6A36B3-546E-7849-965A-0D88EE7601A3}" type="slidenum">
              <a:rPr lang="en-US" smtClean="0"/>
              <a:t>30</a:t>
            </a:fld>
            <a:endParaRPr lang="en-US"/>
          </a:p>
        </p:txBody>
      </p:sp>
    </p:spTree>
    <p:extLst>
      <p:ext uri="{BB962C8B-B14F-4D97-AF65-F5344CB8AC3E}">
        <p14:creationId xmlns:p14="http://schemas.microsoft.com/office/powerpoint/2010/main" val="1552149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3CAD7-499B-6CE9-33AF-EA9E72E296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B68A96-EEC8-7D6D-1754-B1C76E0E9C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500D70-0582-56D5-00FD-5ED41EBFEFB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092B05-6C0A-4F28-D8BD-FE0FA820C697}"/>
              </a:ext>
            </a:extLst>
          </p:cNvPr>
          <p:cNvSpPr>
            <a:spLocks noGrp="1"/>
          </p:cNvSpPr>
          <p:nvPr>
            <p:ph type="sldNum" sz="quarter" idx="5"/>
          </p:nvPr>
        </p:nvSpPr>
        <p:spPr/>
        <p:txBody>
          <a:bodyPr/>
          <a:lstStyle/>
          <a:p>
            <a:fld id="{4B6A36B3-546E-7849-965A-0D88EE7601A3}" type="slidenum">
              <a:rPr lang="en-US" smtClean="0"/>
              <a:t>32</a:t>
            </a:fld>
            <a:endParaRPr lang="en-US"/>
          </a:p>
        </p:txBody>
      </p:sp>
    </p:spTree>
    <p:extLst>
      <p:ext uri="{BB962C8B-B14F-4D97-AF65-F5344CB8AC3E}">
        <p14:creationId xmlns:p14="http://schemas.microsoft.com/office/powerpoint/2010/main" val="3548216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E445C-F7C6-DA5A-23E6-C41A571271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CB8583-27CB-3C12-B1BB-042AF274FA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388F46-4DE5-986B-E905-C9E6D68D49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655AD3-7214-4766-5499-C26283B8C4A6}"/>
              </a:ext>
            </a:extLst>
          </p:cNvPr>
          <p:cNvSpPr>
            <a:spLocks noGrp="1"/>
          </p:cNvSpPr>
          <p:nvPr>
            <p:ph type="sldNum" sz="quarter" idx="5"/>
          </p:nvPr>
        </p:nvSpPr>
        <p:spPr/>
        <p:txBody>
          <a:bodyPr/>
          <a:lstStyle/>
          <a:p>
            <a:fld id="{4B6A36B3-546E-7849-965A-0D88EE7601A3}" type="slidenum">
              <a:rPr lang="en-US" smtClean="0"/>
              <a:t>34</a:t>
            </a:fld>
            <a:endParaRPr lang="en-US"/>
          </a:p>
        </p:txBody>
      </p:sp>
    </p:spTree>
    <p:extLst>
      <p:ext uri="{BB962C8B-B14F-4D97-AF65-F5344CB8AC3E}">
        <p14:creationId xmlns:p14="http://schemas.microsoft.com/office/powerpoint/2010/main" val="2056694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instance, the model finds that we have predicates like “love” and not predicates like “</a:t>
            </a:r>
            <a:r>
              <a:rPr lang="en-US" dirty="0" err="1"/>
              <a:t>schlove</a:t>
            </a:r>
            <a:r>
              <a:rPr lang="en-US" dirty="0"/>
              <a:t>”, but it doesn’t give us a reason. For instance, it doesn’t say that whatever component of the semantic value gives rise to the “want” inference isn’t allowed to go here in the semantic value.</a:t>
            </a:r>
          </a:p>
        </p:txBody>
      </p:sp>
      <p:sp>
        <p:nvSpPr>
          <p:cNvPr id="4" name="Slide Number Placeholder 3"/>
          <p:cNvSpPr>
            <a:spLocks noGrp="1"/>
          </p:cNvSpPr>
          <p:nvPr>
            <p:ph type="sldNum" sz="quarter" idx="5"/>
          </p:nvPr>
        </p:nvSpPr>
        <p:spPr/>
        <p:txBody>
          <a:bodyPr/>
          <a:lstStyle/>
          <a:p>
            <a:fld id="{4B6A36B3-546E-7849-965A-0D88EE7601A3}" type="slidenum">
              <a:rPr lang="en-US" smtClean="0"/>
              <a:t>39</a:t>
            </a:fld>
            <a:endParaRPr lang="en-US"/>
          </a:p>
        </p:txBody>
      </p:sp>
    </p:spTree>
    <p:extLst>
      <p:ext uri="{BB962C8B-B14F-4D97-AF65-F5344CB8AC3E}">
        <p14:creationId xmlns:p14="http://schemas.microsoft.com/office/powerpoint/2010/main" val="2559112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8D8EC-6A66-7F50-6734-B1DC6FFB50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37746A-BDE1-A895-CCCA-BDED01C058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917CF6-6B4A-9DB2-27A3-9678B7FE7B0E}"/>
              </a:ext>
            </a:extLst>
          </p:cNvPr>
          <p:cNvSpPr>
            <a:spLocks noGrp="1"/>
          </p:cNvSpPr>
          <p:nvPr>
            <p:ph type="dt" sz="half" idx="10"/>
          </p:nvPr>
        </p:nvSpPr>
        <p:spPr/>
        <p:txBody>
          <a:bodyPr/>
          <a:lstStyle/>
          <a:p>
            <a:fld id="{6FE245DF-E138-C34E-A355-3F74077D3878}" type="datetimeFigureOut">
              <a:rPr lang="en-US" smtClean="0"/>
              <a:t>5/16/25</a:t>
            </a:fld>
            <a:endParaRPr lang="en-US"/>
          </a:p>
        </p:txBody>
      </p:sp>
      <p:sp>
        <p:nvSpPr>
          <p:cNvPr id="5" name="Footer Placeholder 4">
            <a:extLst>
              <a:ext uri="{FF2B5EF4-FFF2-40B4-BE49-F238E27FC236}">
                <a16:creationId xmlns:a16="http://schemas.microsoft.com/office/drawing/2014/main" id="{5776D9A9-A764-7D94-9F68-7DF5785644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F3EADD-B9F2-CC14-AB13-5B8D0E81D74A}"/>
              </a:ext>
            </a:extLst>
          </p:cNvPr>
          <p:cNvSpPr>
            <a:spLocks noGrp="1"/>
          </p:cNvSpPr>
          <p:nvPr>
            <p:ph type="sldNum" sz="quarter" idx="12"/>
          </p:nvPr>
        </p:nvSpPr>
        <p:spPr/>
        <p:txBody>
          <a:bodyPr/>
          <a:lstStyle/>
          <a:p>
            <a:fld id="{DF3227FD-30AD-214F-A5A5-DE8067307514}" type="slidenum">
              <a:rPr lang="en-US" smtClean="0"/>
              <a:t>‹#›</a:t>
            </a:fld>
            <a:endParaRPr lang="en-US"/>
          </a:p>
        </p:txBody>
      </p:sp>
    </p:spTree>
    <p:extLst>
      <p:ext uri="{BB962C8B-B14F-4D97-AF65-F5344CB8AC3E}">
        <p14:creationId xmlns:p14="http://schemas.microsoft.com/office/powerpoint/2010/main" val="1976021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BDC37-A82E-F556-D13B-9352265455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00108F-8092-14FD-BE4F-F9E3C9D2C5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E3ED05-0C12-9520-DFCE-7767827AD4D6}"/>
              </a:ext>
            </a:extLst>
          </p:cNvPr>
          <p:cNvSpPr>
            <a:spLocks noGrp="1"/>
          </p:cNvSpPr>
          <p:nvPr>
            <p:ph type="dt" sz="half" idx="10"/>
          </p:nvPr>
        </p:nvSpPr>
        <p:spPr/>
        <p:txBody>
          <a:bodyPr/>
          <a:lstStyle/>
          <a:p>
            <a:fld id="{6FE245DF-E138-C34E-A355-3F74077D3878}" type="datetimeFigureOut">
              <a:rPr lang="en-US" smtClean="0"/>
              <a:t>5/16/25</a:t>
            </a:fld>
            <a:endParaRPr lang="en-US"/>
          </a:p>
        </p:txBody>
      </p:sp>
      <p:sp>
        <p:nvSpPr>
          <p:cNvPr id="5" name="Footer Placeholder 4">
            <a:extLst>
              <a:ext uri="{FF2B5EF4-FFF2-40B4-BE49-F238E27FC236}">
                <a16:creationId xmlns:a16="http://schemas.microsoft.com/office/drawing/2014/main" id="{C1EDDB79-A253-7974-C522-61B19C17C4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FF2D15-530F-6456-D0EF-9EA7F326F122}"/>
              </a:ext>
            </a:extLst>
          </p:cNvPr>
          <p:cNvSpPr>
            <a:spLocks noGrp="1"/>
          </p:cNvSpPr>
          <p:nvPr>
            <p:ph type="sldNum" sz="quarter" idx="12"/>
          </p:nvPr>
        </p:nvSpPr>
        <p:spPr/>
        <p:txBody>
          <a:bodyPr/>
          <a:lstStyle/>
          <a:p>
            <a:fld id="{DF3227FD-30AD-214F-A5A5-DE8067307514}" type="slidenum">
              <a:rPr lang="en-US" smtClean="0"/>
              <a:t>‹#›</a:t>
            </a:fld>
            <a:endParaRPr lang="en-US"/>
          </a:p>
        </p:txBody>
      </p:sp>
    </p:spTree>
    <p:extLst>
      <p:ext uri="{BB962C8B-B14F-4D97-AF65-F5344CB8AC3E}">
        <p14:creationId xmlns:p14="http://schemas.microsoft.com/office/powerpoint/2010/main" val="3019238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262DB1-6D44-134B-D5F4-0739FC7334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FA7F2A-A4C4-9A52-A830-B009937E80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D45682-854B-6F7C-6BD1-5E9C615A4D0C}"/>
              </a:ext>
            </a:extLst>
          </p:cNvPr>
          <p:cNvSpPr>
            <a:spLocks noGrp="1"/>
          </p:cNvSpPr>
          <p:nvPr>
            <p:ph type="dt" sz="half" idx="10"/>
          </p:nvPr>
        </p:nvSpPr>
        <p:spPr/>
        <p:txBody>
          <a:bodyPr/>
          <a:lstStyle/>
          <a:p>
            <a:fld id="{6FE245DF-E138-C34E-A355-3F74077D3878}" type="datetimeFigureOut">
              <a:rPr lang="en-US" smtClean="0"/>
              <a:t>5/16/25</a:t>
            </a:fld>
            <a:endParaRPr lang="en-US"/>
          </a:p>
        </p:txBody>
      </p:sp>
      <p:sp>
        <p:nvSpPr>
          <p:cNvPr id="5" name="Footer Placeholder 4">
            <a:extLst>
              <a:ext uri="{FF2B5EF4-FFF2-40B4-BE49-F238E27FC236}">
                <a16:creationId xmlns:a16="http://schemas.microsoft.com/office/drawing/2014/main" id="{0A7FEC1E-57D1-B8E4-9746-92E1B768E0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828FAD-851A-AD7C-14BF-04C7E5060468}"/>
              </a:ext>
            </a:extLst>
          </p:cNvPr>
          <p:cNvSpPr>
            <a:spLocks noGrp="1"/>
          </p:cNvSpPr>
          <p:nvPr>
            <p:ph type="sldNum" sz="quarter" idx="12"/>
          </p:nvPr>
        </p:nvSpPr>
        <p:spPr/>
        <p:txBody>
          <a:bodyPr/>
          <a:lstStyle/>
          <a:p>
            <a:fld id="{DF3227FD-30AD-214F-A5A5-DE8067307514}" type="slidenum">
              <a:rPr lang="en-US" smtClean="0"/>
              <a:t>‹#›</a:t>
            </a:fld>
            <a:endParaRPr lang="en-US"/>
          </a:p>
        </p:txBody>
      </p:sp>
    </p:spTree>
    <p:extLst>
      <p:ext uri="{BB962C8B-B14F-4D97-AF65-F5344CB8AC3E}">
        <p14:creationId xmlns:p14="http://schemas.microsoft.com/office/powerpoint/2010/main" val="3020985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92D58-43B1-37FB-D183-73416CE1BA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FE411C-0A34-0FFB-D04A-783DF9B15F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3E909-0D15-86DE-F656-46F069EDA570}"/>
              </a:ext>
            </a:extLst>
          </p:cNvPr>
          <p:cNvSpPr>
            <a:spLocks noGrp="1"/>
          </p:cNvSpPr>
          <p:nvPr>
            <p:ph type="dt" sz="half" idx="10"/>
          </p:nvPr>
        </p:nvSpPr>
        <p:spPr/>
        <p:txBody>
          <a:bodyPr/>
          <a:lstStyle/>
          <a:p>
            <a:fld id="{6FE245DF-E138-C34E-A355-3F74077D3878}" type="datetimeFigureOut">
              <a:rPr lang="en-US" smtClean="0"/>
              <a:t>5/16/25</a:t>
            </a:fld>
            <a:endParaRPr lang="en-US"/>
          </a:p>
        </p:txBody>
      </p:sp>
      <p:sp>
        <p:nvSpPr>
          <p:cNvPr id="5" name="Footer Placeholder 4">
            <a:extLst>
              <a:ext uri="{FF2B5EF4-FFF2-40B4-BE49-F238E27FC236}">
                <a16:creationId xmlns:a16="http://schemas.microsoft.com/office/drawing/2014/main" id="{923E04B8-B021-08FE-9FE8-CF2FA323A8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CAA363-FD5C-0280-7355-A527566BBF61}"/>
              </a:ext>
            </a:extLst>
          </p:cNvPr>
          <p:cNvSpPr>
            <a:spLocks noGrp="1"/>
          </p:cNvSpPr>
          <p:nvPr>
            <p:ph type="sldNum" sz="quarter" idx="12"/>
          </p:nvPr>
        </p:nvSpPr>
        <p:spPr/>
        <p:txBody>
          <a:bodyPr/>
          <a:lstStyle/>
          <a:p>
            <a:fld id="{DF3227FD-30AD-214F-A5A5-DE8067307514}" type="slidenum">
              <a:rPr lang="en-US" smtClean="0"/>
              <a:t>‹#›</a:t>
            </a:fld>
            <a:endParaRPr lang="en-US"/>
          </a:p>
        </p:txBody>
      </p:sp>
    </p:spTree>
    <p:extLst>
      <p:ext uri="{BB962C8B-B14F-4D97-AF65-F5344CB8AC3E}">
        <p14:creationId xmlns:p14="http://schemas.microsoft.com/office/powerpoint/2010/main" val="1058155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42538-5AB5-7B0A-5B51-C90583CED4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94115D-66B4-BC9D-B782-AAF945337C6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170E5B-D284-5AA1-6193-987AD9496EE4}"/>
              </a:ext>
            </a:extLst>
          </p:cNvPr>
          <p:cNvSpPr>
            <a:spLocks noGrp="1"/>
          </p:cNvSpPr>
          <p:nvPr>
            <p:ph type="dt" sz="half" idx="10"/>
          </p:nvPr>
        </p:nvSpPr>
        <p:spPr/>
        <p:txBody>
          <a:bodyPr/>
          <a:lstStyle/>
          <a:p>
            <a:fld id="{6FE245DF-E138-C34E-A355-3F74077D3878}" type="datetimeFigureOut">
              <a:rPr lang="en-US" smtClean="0"/>
              <a:t>5/16/25</a:t>
            </a:fld>
            <a:endParaRPr lang="en-US"/>
          </a:p>
        </p:txBody>
      </p:sp>
      <p:sp>
        <p:nvSpPr>
          <p:cNvPr id="5" name="Footer Placeholder 4">
            <a:extLst>
              <a:ext uri="{FF2B5EF4-FFF2-40B4-BE49-F238E27FC236}">
                <a16:creationId xmlns:a16="http://schemas.microsoft.com/office/drawing/2014/main" id="{7CA7EEDB-1376-E3A6-6356-CAAAD00BD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18CF8D-BEDB-283C-6030-8F053BC96570}"/>
              </a:ext>
            </a:extLst>
          </p:cNvPr>
          <p:cNvSpPr>
            <a:spLocks noGrp="1"/>
          </p:cNvSpPr>
          <p:nvPr>
            <p:ph type="sldNum" sz="quarter" idx="12"/>
          </p:nvPr>
        </p:nvSpPr>
        <p:spPr/>
        <p:txBody>
          <a:bodyPr/>
          <a:lstStyle/>
          <a:p>
            <a:fld id="{DF3227FD-30AD-214F-A5A5-DE8067307514}" type="slidenum">
              <a:rPr lang="en-US" smtClean="0"/>
              <a:t>‹#›</a:t>
            </a:fld>
            <a:endParaRPr lang="en-US"/>
          </a:p>
        </p:txBody>
      </p:sp>
    </p:spTree>
    <p:extLst>
      <p:ext uri="{BB962C8B-B14F-4D97-AF65-F5344CB8AC3E}">
        <p14:creationId xmlns:p14="http://schemas.microsoft.com/office/powerpoint/2010/main" val="3028383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8D34B-AC30-DAD8-B06A-538AA76EA6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41A405-1A39-3907-538A-4B90B51CAA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5C34AF-BADA-E7D1-0426-040D5EEF31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0FBC49-69E1-B182-2C5A-4C65990595CE}"/>
              </a:ext>
            </a:extLst>
          </p:cNvPr>
          <p:cNvSpPr>
            <a:spLocks noGrp="1"/>
          </p:cNvSpPr>
          <p:nvPr>
            <p:ph type="dt" sz="half" idx="10"/>
          </p:nvPr>
        </p:nvSpPr>
        <p:spPr/>
        <p:txBody>
          <a:bodyPr/>
          <a:lstStyle/>
          <a:p>
            <a:fld id="{6FE245DF-E138-C34E-A355-3F74077D3878}" type="datetimeFigureOut">
              <a:rPr lang="en-US" smtClean="0"/>
              <a:t>5/16/25</a:t>
            </a:fld>
            <a:endParaRPr lang="en-US"/>
          </a:p>
        </p:txBody>
      </p:sp>
      <p:sp>
        <p:nvSpPr>
          <p:cNvPr id="6" name="Footer Placeholder 5">
            <a:extLst>
              <a:ext uri="{FF2B5EF4-FFF2-40B4-BE49-F238E27FC236}">
                <a16:creationId xmlns:a16="http://schemas.microsoft.com/office/drawing/2014/main" id="{53ACDA6F-3DF4-D185-6919-2ABA2377A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0E9373-AD96-2D08-6451-CB4FBF178AD2}"/>
              </a:ext>
            </a:extLst>
          </p:cNvPr>
          <p:cNvSpPr>
            <a:spLocks noGrp="1"/>
          </p:cNvSpPr>
          <p:nvPr>
            <p:ph type="sldNum" sz="quarter" idx="12"/>
          </p:nvPr>
        </p:nvSpPr>
        <p:spPr/>
        <p:txBody>
          <a:bodyPr/>
          <a:lstStyle/>
          <a:p>
            <a:fld id="{DF3227FD-30AD-214F-A5A5-DE8067307514}" type="slidenum">
              <a:rPr lang="en-US" smtClean="0"/>
              <a:t>‹#›</a:t>
            </a:fld>
            <a:endParaRPr lang="en-US"/>
          </a:p>
        </p:txBody>
      </p:sp>
    </p:spTree>
    <p:extLst>
      <p:ext uri="{BB962C8B-B14F-4D97-AF65-F5344CB8AC3E}">
        <p14:creationId xmlns:p14="http://schemas.microsoft.com/office/powerpoint/2010/main" val="3056107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6A234-5450-08BA-2FE4-F0CBFA9965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644703-0505-94E0-B217-DFF82B60DA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6DB0CD-5A71-C4B3-FC03-195A550FD1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E2D060-1AFE-B369-DB06-0B5A56AC64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14B35E-605A-B91B-D88A-3427797E3C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EE6AB2-DB71-3D22-2D10-FAE5F76D554E}"/>
              </a:ext>
            </a:extLst>
          </p:cNvPr>
          <p:cNvSpPr>
            <a:spLocks noGrp="1"/>
          </p:cNvSpPr>
          <p:nvPr>
            <p:ph type="dt" sz="half" idx="10"/>
          </p:nvPr>
        </p:nvSpPr>
        <p:spPr/>
        <p:txBody>
          <a:bodyPr/>
          <a:lstStyle/>
          <a:p>
            <a:fld id="{6FE245DF-E138-C34E-A355-3F74077D3878}" type="datetimeFigureOut">
              <a:rPr lang="en-US" smtClean="0"/>
              <a:t>5/16/25</a:t>
            </a:fld>
            <a:endParaRPr lang="en-US"/>
          </a:p>
        </p:txBody>
      </p:sp>
      <p:sp>
        <p:nvSpPr>
          <p:cNvPr id="8" name="Footer Placeholder 7">
            <a:extLst>
              <a:ext uri="{FF2B5EF4-FFF2-40B4-BE49-F238E27FC236}">
                <a16:creationId xmlns:a16="http://schemas.microsoft.com/office/drawing/2014/main" id="{DDE7EF7A-BB49-636E-7101-9FB714C45C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7DEDCD-24B1-F3BC-C38E-96693B8BF170}"/>
              </a:ext>
            </a:extLst>
          </p:cNvPr>
          <p:cNvSpPr>
            <a:spLocks noGrp="1"/>
          </p:cNvSpPr>
          <p:nvPr>
            <p:ph type="sldNum" sz="quarter" idx="12"/>
          </p:nvPr>
        </p:nvSpPr>
        <p:spPr/>
        <p:txBody>
          <a:bodyPr/>
          <a:lstStyle/>
          <a:p>
            <a:fld id="{DF3227FD-30AD-214F-A5A5-DE8067307514}" type="slidenum">
              <a:rPr lang="en-US" smtClean="0"/>
              <a:t>‹#›</a:t>
            </a:fld>
            <a:endParaRPr lang="en-US"/>
          </a:p>
        </p:txBody>
      </p:sp>
    </p:spTree>
    <p:extLst>
      <p:ext uri="{BB962C8B-B14F-4D97-AF65-F5344CB8AC3E}">
        <p14:creationId xmlns:p14="http://schemas.microsoft.com/office/powerpoint/2010/main" val="1709838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0CB2D-B34F-0979-FD3B-C85B1E85C0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631A68-4CF7-FAFD-5ECD-6026A0170FAB}"/>
              </a:ext>
            </a:extLst>
          </p:cNvPr>
          <p:cNvSpPr>
            <a:spLocks noGrp="1"/>
          </p:cNvSpPr>
          <p:nvPr>
            <p:ph type="dt" sz="half" idx="10"/>
          </p:nvPr>
        </p:nvSpPr>
        <p:spPr/>
        <p:txBody>
          <a:bodyPr/>
          <a:lstStyle/>
          <a:p>
            <a:fld id="{6FE245DF-E138-C34E-A355-3F74077D3878}" type="datetimeFigureOut">
              <a:rPr lang="en-US" smtClean="0"/>
              <a:t>5/16/25</a:t>
            </a:fld>
            <a:endParaRPr lang="en-US"/>
          </a:p>
        </p:txBody>
      </p:sp>
      <p:sp>
        <p:nvSpPr>
          <p:cNvPr id="4" name="Footer Placeholder 3">
            <a:extLst>
              <a:ext uri="{FF2B5EF4-FFF2-40B4-BE49-F238E27FC236}">
                <a16:creationId xmlns:a16="http://schemas.microsoft.com/office/drawing/2014/main" id="{54E2C808-7E17-98BA-5349-637E72C946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A933F5-2C02-E80F-C795-C32B89A105F6}"/>
              </a:ext>
            </a:extLst>
          </p:cNvPr>
          <p:cNvSpPr>
            <a:spLocks noGrp="1"/>
          </p:cNvSpPr>
          <p:nvPr>
            <p:ph type="sldNum" sz="quarter" idx="12"/>
          </p:nvPr>
        </p:nvSpPr>
        <p:spPr/>
        <p:txBody>
          <a:bodyPr/>
          <a:lstStyle/>
          <a:p>
            <a:fld id="{DF3227FD-30AD-214F-A5A5-DE8067307514}" type="slidenum">
              <a:rPr lang="en-US" smtClean="0"/>
              <a:t>‹#›</a:t>
            </a:fld>
            <a:endParaRPr lang="en-US"/>
          </a:p>
        </p:txBody>
      </p:sp>
    </p:spTree>
    <p:extLst>
      <p:ext uri="{BB962C8B-B14F-4D97-AF65-F5344CB8AC3E}">
        <p14:creationId xmlns:p14="http://schemas.microsoft.com/office/powerpoint/2010/main" val="1576685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0F97FC-13E3-C6FC-63A0-E91CBBF18896}"/>
              </a:ext>
            </a:extLst>
          </p:cNvPr>
          <p:cNvSpPr>
            <a:spLocks noGrp="1"/>
          </p:cNvSpPr>
          <p:nvPr>
            <p:ph type="dt" sz="half" idx="10"/>
          </p:nvPr>
        </p:nvSpPr>
        <p:spPr/>
        <p:txBody>
          <a:bodyPr/>
          <a:lstStyle/>
          <a:p>
            <a:fld id="{6FE245DF-E138-C34E-A355-3F74077D3878}" type="datetimeFigureOut">
              <a:rPr lang="en-US" smtClean="0"/>
              <a:t>5/16/25</a:t>
            </a:fld>
            <a:endParaRPr lang="en-US"/>
          </a:p>
        </p:txBody>
      </p:sp>
      <p:sp>
        <p:nvSpPr>
          <p:cNvPr id="3" name="Footer Placeholder 2">
            <a:extLst>
              <a:ext uri="{FF2B5EF4-FFF2-40B4-BE49-F238E27FC236}">
                <a16:creationId xmlns:a16="http://schemas.microsoft.com/office/drawing/2014/main" id="{5AEFDC02-ABBF-7996-A8AA-1E00AF6424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38E15E-7FA4-9F2E-10BF-AEE430D1E6A7}"/>
              </a:ext>
            </a:extLst>
          </p:cNvPr>
          <p:cNvSpPr>
            <a:spLocks noGrp="1"/>
          </p:cNvSpPr>
          <p:nvPr>
            <p:ph type="sldNum" sz="quarter" idx="12"/>
          </p:nvPr>
        </p:nvSpPr>
        <p:spPr/>
        <p:txBody>
          <a:bodyPr/>
          <a:lstStyle/>
          <a:p>
            <a:fld id="{DF3227FD-30AD-214F-A5A5-DE8067307514}" type="slidenum">
              <a:rPr lang="en-US" smtClean="0"/>
              <a:t>‹#›</a:t>
            </a:fld>
            <a:endParaRPr lang="en-US"/>
          </a:p>
        </p:txBody>
      </p:sp>
    </p:spTree>
    <p:extLst>
      <p:ext uri="{BB962C8B-B14F-4D97-AF65-F5344CB8AC3E}">
        <p14:creationId xmlns:p14="http://schemas.microsoft.com/office/powerpoint/2010/main" val="1439834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34875-9BDB-8A19-F91D-93B78E2085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986910-15A3-7535-3B57-CE1329C26E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D37153-C56A-65D4-B633-BBE0EC7777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D92205-50C0-D1EF-36B4-C4CC9DCBB308}"/>
              </a:ext>
            </a:extLst>
          </p:cNvPr>
          <p:cNvSpPr>
            <a:spLocks noGrp="1"/>
          </p:cNvSpPr>
          <p:nvPr>
            <p:ph type="dt" sz="half" idx="10"/>
          </p:nvPr>
        </p:nvSpPr>
        <p:spPr/>
        <p:txBody>
          <a:bodyPr/>
          <a:lstStyle/>
          <a:p>
            <a:fld id="{6FE245DF-E138-C34E-A355-3F74077D3878}" type="datetimeFigureOut">
              <a:rPr lang="en-US" smtClean="0"/>
              <a:t>5/16/25</a:t>
            </a:fld>
            <a:endParaRPr lang="en-US"/>
          </a:p>
        </p:txBody>
      </p:sp>
      <p:sp>
        <p:nvSpPr>
          <p:cNvPr id="6" name="Footer Placeholder 5">
            <a:extLst>
              <a:ext uri="{FF2B5EF4-FFF2-40B4-BE49-F238E27FC236}">
                <a16:creationId xmlns:a16="http://schemas.microsoft.com/office/drawing/2014/main" id="{5CDD050A-7350-4BE7-0126-7C851F1595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028BDD-6D3A-F47F-732C-9AB4A560CCE0}"/>
              </a:ext>
            </a:extLst>
          </p:cNvPr>
          <p:cNvSpPr>
            <a:spLocks noGrp="1"/>
          </p:cNvSpPr>
          <p:nvPr>
            <p:ph type="sldNum" sz="quarter" idx="12"/>
          </p:nvPr>
        </p:nvSpPr>
        <p:spPr/>
        <p:txBody>
          <a:bodyPr/>
          <a:lstStyle/>
          <a:p>
            <a:fld id="{DF3227FD-30AD-214F-A5A5-DE8067307514}" type="slidenum">
              <a:rPr lang="en-US" smtClean="0"/>
              <a:t>‹#›</a:t>
            </a:fld>
            <a:endParaRPr lang="en-US"/>
          </a:p>
        </p:txBody>
      </p:sp>
    </p:spTree>
    <p:extLst>
      <p:ext uri="{BB962C8B-B14F-4D97-AF65-F5344CB8AC3E}">
        <p14:creationId xmlns:p14="http://schemas.microsoft.com/office/powerpoint/2010/main" val="3418062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F02EB-4836-BFEB-2CDD-CB631E19BE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162F10-A510-2F0C-AB83-27EB7DDB2A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06876C-4219-A5FE-7BD3-83929FCADA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817E84-CF43-4DAB-2F1F-4460AA3CDC5F}"/>
              </a:ext>
            </a:extLst>
          </p:cNvPr>
          <p:cNvSpPr>
            <a:spLocks noGrp="1"/>
          </p:cNvSpPr>
          <p:nvPr>
            <p:ph type="dt" sz="half" idx="10"/>
          </p:nvPr>
        </p:nvSpPr>
        <p:spPr/>
        <p:txBody>
          <a:bodyPr/>
          <a:lstStyle/>
          <a:p>
            <a:fld id="{6FE245DF-E138-C34E-A355-3F74077D3878}" type="datetimeFigureOut">
              <a:rPr lang="en-US" smtClean="0"/>
              <a:t>5/16/25</a:t>
            </a:fld>
            <a:endParaRPr lang="en-US"/>
          </a:p>
        </p:txBody>
      </p:sp>
      <p:sp>
        <p:nvSpPr>
          <p:cNvPr id="6" name="Footer Placeholder 5">
            <a:extLst>
              <a:ext uri="{FF2B5EF4-FFF2-40B4-BE49-F238E27FC236}">
                <a16:creationId xmlns:a16="http://schemas.microsoft.com/office/drawing/2014/main" id="{86A2A84C-ACDD-83EC-7284-AF17FA78D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4331FE-BD0D-720E-9855-F769C77ED81D}"/>
              </a:ext>
            </a:extLst>
          </p:cNvPr>
          <p:cNvSpPr>
            <a:spLocks noGrp="1"/>
          </p:cNvSpPr>
          <p:nvPr>
            <p:ph type="sldNum" sz="quarter" idx="12"/>
          </p:nvPr>
        </p:nvSpPr>
        <p:spPr/>
        <p:txBody>
          <a:bodyPr/>
          <a:lstStyle/>
          <a:p>
            <a:fld id="{DF3227FD-30AD-214F-A5A5-DE8067307514}" type="slidenum">
              <a:rPr lang="en-US" smtClean="0"/>
              <a:t>‹#›</a:t>
            </a:fld>
            <a:endParaRPr lang="en-US"/>
          </a:p>
        </p:txBody>
      </p:sp>
    </p:spTree>
    <p:extLst>
      <p:ext uri="{BB962C8B-B14F-4D97-AF65-F5344CB8AC3E}">
        <p14:creationId xmlns:p14="http://schemas.microsoft.com/office/powerpoint/2010/main" val="3379048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903EB6-25C4-62CA-ED55-17586A71B2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B3D1F2-8A51-AC7F-D7EB-35EF9319D1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E3BFDE-1CBE-EC10-8D2D-A887D9FBF5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FE245DF-E138-C34E-A355-3F74077D3878}" type="datetimeFigureOut">
              <a:rPr lang="en-US" smtClean="0"/>
              <a:t>5/16/25</a:t>
            </a:fld>
            <a:endParaRPr lang="en-US"/>
          </a:p>
        </p:txBody>
      </p:sp>
      <p:sp>
        <p:nvSpPr>
          <p:cNvPr id="5" name="Footer Placeholder 4">
            <a:extLst>
              <a:ext uri="{FF2B5EF4-FFF2-40B4-BE49-F238E27FC236}">
                <a16:creationId xmlns:a16="http://schemas.microsoft.com/office/drawing/2014/main" id="{5E727A2F-4653-9CC5-319C-46B22C9713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BF965BE-131F-9DE3-3B01-546A63359C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F3227FD-30AD-214F-A5A5-DE8067307514}" type="slidenum">
              <a:rPr lang="en-US" smtClean="0"/>
              <a:t>‹#›</a:t>
            </a:fld>
            <a:endParaRPr lang="en-US"/>
          </a:p>
        </p:txBody>
      </p:sp>
    </p:spTree>
    <p:extLst>
      <p:ext uri="{BB962C8B-B14F-4D97-AF65-F5344CB8AC3E}">
        <p14:creationId xmlns:p14="http://schemas.microsoft.com/office/powerpoint/2010/main" val="14854291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7.jp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9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0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01.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0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09.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16.jpeg"/></Relationships>
</file>

<file path=ppt/slides/_rels/slide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0.emf"/></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13A6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61770" y="786389"/>
            <a:ext cx="10550013" cy="2185280"/>
          </a:xfrm>
        </p:spPr>
        <p:txBody>
          <a:bodyPr>
            <a:noAutofit/>
          </a:bodyPr>
          <a:lstStyle/>
          <a:p>
            <a:pPr algn="l"/>
            <a:r>
              <a:rPr lang="en-US" b="1" i="0" dirty="0">
                <a:solidFill>
                  <a:schemeClr val="bg1"/>
                </a:solidFill>
                <a:effectLst/>
                <a:latin typeface="Helvetica" pitchFamily="2" charset="0"/>
              </a:rPr>
              <a:t>Inducing lexical semantic generalizations</a:t>
            </a:r>
            <a:endParaRPr lang="en-US" b="1" dirty="0">
              <a:solidFill>
                <a:schemeClr val="bg1"/>
              </a:solidFill>
              <a:latin typeface="Helvetica" pitchFamily="2" charset="0"/>
            </a:endParaRPr>
          </a:p>
        </p:txBody>
      </p:sp>
      <p:sp>
        <p:nvSpPr>
          <p:cNvPr id="3" name="Subtitle 2"/>
          <p:cNvSpPr>
            <a:spLocks noGrp="1"/>
          </p:cNvSpPr>
          <p:nvPr>
            <p:ph type="subTitle" idx="1"/>
          </p:nvPr>
        </p:nvSpPr>
        <p:spPr>
          <a:xfrm>
            <a:off x="859536" y="3860483"/>
            <a:ext cx="9875520" cy="2257426"/>
          </a:xfrm>
        </p:spPr>
        <p:txBody>
          <a:bodyPr vert="horz" lIns="91440" tIns="45720" rIns="91440" bIns="45720" rtlCol="0" anchor="t">
            <a:noAutofit/>
          </a:bodyPr>
          <a:lstStyle/>
          <a:p>
            <a:pPr algn="l"/>
            <a:r>
              <a:rPr lang="en-US" sz="2000" b="1" dirty="0">
                <a:solidFill>
                  <a:schemeClr val="bg1"/>
                </a:solidFill>
                <a:latin typeface="Helvetica" pitchFamily="2" charset="0"/>
              </a:rPr>
              <a:t>Aaron Steven White</a:t>
            </a:r>
          </a:p>
          <a:p>
            <a:pPr algn="l"/>
            <a:r>
              <a:rPr lang="en-US" sz="2000" dirty="0">
                <a:solidFill>
                  <a:schemeClr val="bg1"/>
                </a:solidFill>
                <a:latin typeface="Helvetica" pitchFamily="2" charset="0"/>
              </a:rPr>
              <a:t>University of Rochester</a:t>
            </a:r>
          </a:p>
          <a:p>
            <a:pPr algn="l"/>
            <a:endParaRPr lang="en-US" sz="2000" dirty="0">
              <a:solidFill>
                <a:schemeClr val="bg1"/>
              </a:solidFill>
              <a:latin typeface="Helvetica" pitchFamily="2" charset="0"/>
            </a:endParaRPr>
          </a:p>
          <a:p>
            <a:pPr algn="l"/>
            <a:r>
              <a:rPr lang="en-US" sz="2000" b="1" dirty="0">
                <a:solidFill>
                  <a:schemeClr val="bg1"/>
                </a:solidFill>
                <a:latin typeface="Helvetica" pitchFamily="2" charset="0"/>
              </a:rPr>
              <a:t>Mayfest</a:t>
            </a:r>
          </a:p>
          <a:p>
            <a:pPr algn="l"/>
            <a:r>
              <a:rPr lang="en-US" sz="2000" dirty="0">
                <a:solidFill>
                  <a:schemeClr val="bg1"/>
                </a:solidFill>
                <a:latin typeface="Helvetica" pitchFamily="2" charset="0"/>
              </a:rPr>
              <a:t>University of Maryland</a:t>
            </a:r>
          </a:p>
          <a:p>
            <a:pPr algn="l"/>
            <a:r>
              <a:rPr lang="en-US" sz="2000" dirty="0">
                <a:solidFill>
                  <a:schemeClr val="bg1"/>
                </a:solidFill>
                <a:latin typeface="Helvetica" pitchFamily="2" charset="0"/>
              </a:rPr>
              <a:t>17 May 2025</a:t>
            </a:r>
          </a:p>
        </p:txBody>
      </p:sp>
      <p:pic>
        <p:nvPicPr>
          <p:cNvPr id="5" name="Graphic 5">
            <a:extLst>
              <a:ext uri="{FF2B5EF4-FFF2-40B4-BE49-F238E27FC236}">
                <a16:creationId xmlns:a16="http://schemas.microsoft.com/office/drawing/2014/main" id="{3EF71706-3214-CE73-946C-167BF6430B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7493" y="2746112"/>
            <a:ext cx="3927315" cy="5033242"/>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3F33AE-0197-55C7-AD01-C418503D3924}"/>
              </a:ext>
            </a:extLst>
          </p:cNvPr>
          <p:cNvSpPr txBox="1"/>
          <p:nvPr/>
        </p:nvSpPr>
        <p:spPr>
          <a:xfrm>
            <a:off x="10412729" y="6488057"/>
            <a:ext cx="1614405" cy="261610"/>
          </a:xfrm>
          <a:prstGeom prst="rect">
            <a:avLst/>
          </a:prstGeom>
          <a:noFill/>
        </p:spPr>
        <p:txBody>
          <a:bodyPr wrap="square">
            <a:spAutoFit/>
          </a:bodyPr>
          <a:lstStyle/>
          <a:p>
            <a:pPr algn="r"/>
            <a:r>
              <a:rPr lang="en-US" sz="1100" dirty="0">
                <a:latin typeface="Helvetica" pitchFamily="2" charset="0"/>
              </a:rPr>
              <a:t>White &amp; Rawlins 2018</a:t>
            </a:r>
            <a:endParaRPr lang="en-US" sz="1100" dirty="0"/>
          </a:p>
        </p:txBody>
      </p:sp>
      <p:pic>
        <p:nvPicPr>
          <p:cNvPr id="4" name="Picture 3">
            <a:extLst>
              <a:ext uri="{FF2B5EF4-FFF2-40B4-BE49-F238E27FC236}">
                <a16:creationId xmlns:a16="http://schemas.microsoft.com/office/drawing/2014/main" id="{56EC5CB1-F4BA-2FBD-4957-94AE07ECF6DC}"/>
              </a:ext>
            </a:extLst>
          </p:cNvPr>
          <p:cNvPicPr>
            <a:picLocks noChangeAspect="1"/>
          </p:cNvPicPr>
          <p:nvPr/>
        </p:nvPicPr>
        <p:blipFill rotWithShape="1">
          <a:blip r:embed="rId2"/>
          <a:srcRect l="4951" b="5631"/>
          <a:stretch/>
        </p:blipFill>
        <p:spPr>
          <a:xfrm>
            <a:off x="3150195" y="474594"/>
            <a:ext cx="6250741" cy="4964803"/>
          </a:xfrm>
          <a:prstGeom prst="rect">
            <a:avLst/>
          </a:prstGeom>
        </p:spPr>
      </p:pic>
      <p:sp>
        <p:nvSpPr>
          <p:cNvPr id="6" name="TextBox 5">
            <a:extLst>
              <a:ext uri="{FF2B5EF4-FFF2-40B4-BE49-F238E27FC236}">
                <a16:creationId xmlns:a16="http://schemas.microsoft.com/office/drawing/2014/main" id="{04901A2E-2B08-E76B-D3B1-993759F4DA49}"/>
              </a:ext>
            </a:extLst>
          </p:cNvPr>
          <p:cNvSpPr txBox="1"/>
          <p:nvPr/>
        </p:nvSpPr>
        <p:spPr>
          <a:xfrm rot="16200000">
            <a:off x="-139740" y="2615264"/>
            <a:ext cx="5063491" cy="584775"/>
          </a:xfrm>
          <a:prstGeom prst="rect">
            <a:avLst/>
          </a:prstGeom>
          <a:noFill/>
        </p:spPr>
        <p:txBody>
          <a:bodyPr wrap="square" rtlCol="0">
            <a:spAutoFit/>
          </a:bodyPr>
          <a:lstStyle/>
          <a:p>
            <a:r>
              <a:rPr lang="en-US" sz="1600" b="1" dirty="0"/>
              <a:t>Someone did</a:t>
            </a:r>
            <a:r>
              <a:rPr lang="en-US" sz="1600" b="1" dirty="0">
                <a:solidFill>
                  <a:srgbClr val="C00000"/>
                </a:solidFill>
              </a:rPr>
              <a:t>n’t</a:t>
            </a:r>
            <a:r>
              <a:rPr lang="en-US" sz="1600" b="1" dirty="0"/>
              <a:t> __ that a particular thing happened?</a:t>
            </a:r>
          </a:p>
          <a:p>
            <a:r>
              <a:rPr lang="en-US" sz="1600" i="1" dirty="0"/>
              <a:t>Did that thing happen?</a:t>
            </a:r>
          </a:p>
        </p:txBody>
      </p:sp>
      <p:sp>
        <p:nvSpPr>
          <p:cNvPr id="7" name="TextBox 6">
            <a:extLst>
              <a:ext uri="{FF2B5EF4-FFF2-40B4-BE49-F238E27FC236}">
                <a16:creationId xmlns:a16="http://schemas.microsoft.com/office/drawing/2014/main" id="{AD61487F-C21B-73FB-7D87-3CCC900A2856}"/>
              </a:ext>
            </a:extLst>
          </p:cNvPr>
          <p:cNvSpPr txBox="1"/>
          <p:nvPr/>
        </p:nvSpPr>
        <p:spPr>
          <a:xfrm>
            <a:off x="3941464" y="5903282"/>
            <a:ext cx="5063491" cy="584775"/>
          </a:xfrm>
          <a:prstGeom prst="rect">
            <a:avLst/>
          </a:prstGeom>
          <a:noFill/>
        </p:spPr>
        <p:txBody>
          <a:bodyPr wrap="square" rtlCol="0">
            <a:spAutoFit/>
          </a:bodyPr>
          <a:lstStyle/>
          <a:p>
            <a:r>
              <a:rPr lang="en-US" sz="1600" b="1" dirty="0"/>
              <a:t>Someone  __ed that a particular thing happened?</a:t>
            </a:r>
          </a:p>
          <a:p>
            <a:r>
              <a:rPr lang="en-US" sz="1600" i="1" dirty="0"/>
              <a:t>Did that thing happen?</a:t>
            </a:r>
          </a:p>
        </p:txBody>
      </p:sp>
      <p:sp>
        <p:nvSpPr>
          <p:cNvPr id="8" name="TextBox 7">
            <a:extLst>
              <a:ext uri="{FF2B5EF4-FFF2-40B4-BE49-F238E27FC236}">
                <a16:creationId xmlns:a16="http://schemas.microsoft.com/office/drawing/2014/main" id="{605E2AEC-29FF-2EEA-08A4-10EFD8A31209}"/>
              </a:ext>
            </a:extLst>
          </p:cNvPr>
          <p:cNvSpPr txBox="1"/>
          <p:nvPr/>
        </p:nvSpPr>
        <p:spPr>
          <a:xfrm>
            <a:off x="3502619" y="5290692"/>
            <a:ext cx="802006" cy="707886"/>
          </a:xfrm>
          <a:prstGeom prst="rect">
            <a:avLst/>
          </a:prstGeom>
          <a:noFill/>
        </p:spPr>
        <p:txBody>
          <a:bodyPr wrap="square" rtlCol="0">
            <a:spAutoFit/>
          </a:bodyPr>
          <a:lstStyle/>
          <a:p>
            <a:r>
              <a:rPr lang="en-US" sz="4000" i="1" dirty="0"/>
              <a:t>no</a:t>
            </a:r>
          </a:p>
        </p:txBody>
      </p:sp>
      <p:sp>
        <p:nvSpPr>
          <p:cNvPr id="9" name="TextBox 8">
            <a:extLst>
              <a:ext uri="{FF2B5EF4-FFF2-40B4-BE49-F238E27FC236}">
                <a16:creationId xmlns:a16="http://schemas.microsoft.com/office/drawing/2014/main" id="{512B0CAE-C452-1011-A3F8-3D9F29A2226B}"/>
              </a:ext>
            </a:extLst>
          </p:cNvPr>
          <p:cNvSpPr txBox="1"/>
          <p:nvPr/>
        </p:nvSpPr>
        <p:spPr>
          <a:xfrm>
            <a:off x="8477788" y="5290577"/>
            <a:ext cx="1155817" cy="707886"/>
          </a:xfrm>
          <a:prstGeom prst="rect">
            <a:avLst/>
          </a:prstGeom>
          <a:noFill/>
        </p:spPr>
        <p:txBody>
          <a:bodyPr wrap="square" rtlCol="0">
            <a:spAutoFit/>
          </a:bodyPr>
          <a:lstStyle/>
          <a:p>
            <a:r>
              <a:rPr lang="en-US" sz="4000" i="1" dirty="0"/>
              <a:t>yes</a:t>
            </a:r>
          </a:p>
        </p:txBody>
      </p:sp>
      <p:sp>
        <p:nvSpPr>
          <p:cNvPr id="11" name="TextBox 10">
            <a:extLst>
              <a:ext uri="{FF2B5EF4-FFF2-40B4-BE49-F238E27FC236}">
                <a16:creationId xmlns:a16="http://schemas.microsoft.com/office/drawing/2014/main" id="{8B8F0A02-0CE5-782F-F094-317064957968}"/>
              </a:ext>
            </a:extLst>
          </p:cNvPr>
          <p:cNvSpPr txBox="1"/>
          <p:nvPr/>
        </p:nvSpPr>
        <p:spPr>
          <a:xfrm rot="16200000">
            <a:off x="2287105" y="428422"/>
            <a:ext cx="1155817" cy="707886"/>
          </a:xfrm>
          <a:prstGeom prst="rect">
            <a:avLst/>
          </a:prstGeom>
          <a:noFill/>
        </p:spPr>
        <p:txBody>
          <a:bodyPr wrap="square" rtlCol="0">
            <a:spAutoFit/>
          </a:bodyPr>
          <a:lstStyle/>
          <a:p>
            <a:r>
              <a:rPr lang="en-US" sz="4000" i="1" dirty="0"/>
              <a:t>yes</a:t>
            </a:r>
          </a:p>
        </p:txBody>
      </p:sp>
      <p:sp>
        <p:nvSpPr>
          <p:cNvPr id="12" name="Rectangle 11">
            <a:extLst>
              <a:ext uri="{FF2B5EF4-FFF2-40B4-BE49-F238E27FC236}">
                <a16:creationId xmlns:a16="http://schemas.microsoft.com/office/drawing/2014/main" id="{DFB87262-9DD3-D64F-1B44-1F9F0ABBF3B4}"/>
              </a:ext>
            </a:extLst>
          </p:cNvPr>
          <p:cNvSpPr/>
          <p:nvPr/>
        </p:nvSpPr>
        <p:spPr>
          <a:xfrm>
            <a:off x="3514049" y="558787"/>
            <a:ext cx="5808346" cy="46634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9B0AC23-72A0-4F3D-D496-A0F9F416D885}"/>
              </a:ext>
            </a:extLst>
          </p:cNvPr>
          <p:cNvSpPr txBox="1"/>
          <p:nvPr/>
        </p:nvSpPr>
        <p:spPr>
          <a:xfrm>
            <a:off x="8030805" y="717967"/>
            <a:ext cx="1152525" cy="369332"/>
          </a:xfrm>
          <a:prstGeom prst="rect">
            <a:avLst/>
          </a:prstGeom>
          <a:noFill/>
        </p:spPr>
        <p:txBody>
          <a:bodyPr wrap="square" rtlCol="0">
            <a:spAutoFit/>
          </a:bodyPr>
          <a:lstStyle/>
          <a:p>
            <a:pPr algn="ctr"/>
            <a:r>
              <a:rPr lang="en-US" b="1" dirty="0" err="1">
                <a:solidFill>
                  <a:srgbClr val="113A6A"/>
                </a:solidFill>
                <a:latin typeface="Helvetica" pitchFamily="2" charset="0"/>
              </a:rPr>
              <a:t>Factives</a:t>
            </a:r>
            <a:endParaRPr lang="en-US" b="1" dirty="0">
              <a:solidFill>
                <a:srgbClr val="113A6A"/>
              </a:solidFill>
              <a:latin typeface="Helvetica" pitchFamily="2" charset="0"/>
            </a:endParaRPr>
          </a:p>
        </p:txBody>
      </p:sp>
      <p:sp>
        <p:nvSpPr>
          <p:cNvPr id="14" name="TextBox 13">
            <a:extLst>
              <a:ext uri="{FF2B5EF4-FFF2-40B4-BE49-F238E27FC236}">
                <a16:creationId xmlns:a16="http://schemas.microsoft.com/office/drawing/2014/main" id="{C7DB66AA-36A8-827C-A959-62CA745706CF}"/>
              </a:ext>
            </a:extLst>
          </p:cNvPr>
          <p:cNvSpPr txBox="1"/>
          <p:nvPr/>
        </p:nvSpPr>
        <p:spPr>
          <a:xfrm>
            <a:off x="7973097" y="3494511"/>
            <a:ext cx="1267939" cy="369332"/>
          </a:xfrm>
          <a:prstGeom prst="rect">
            <a:avLst/>
          </a:prstGeom>
          <a:noFill/>
        </p:spPr>
        <p:txBody>
          <a:bodyPr wrap="square" rtlCol="0">
            <a:spAutoFit/>
          </a:bodyPr>
          <a:lstStyle/>
          <a:p>
            <a:pPr algn="ctr"/>
            <a:r>
              <a:rPr lang="en-US" b="1" dirty="0" err="1">
                <a:solidFill>
                  <a:srgbClr val="113A6A"/>
                </a:solidFill>
                <a:latin typeface="Helvetica" pitchFamily="2" charset="0"/>
              </a:rPr>
              <a:t>Veridicals</a:t>
            </a:r>
            <a:endParaRPr lang="en-US" b="1" dirty="0">
              <a:solidFill>
                <a:srgbClr val="113A6A"/>
              </a:solidFill>
              <a:latin typeface="Helvetica" pitchFamily="2" charset="0"/>
            </a:endParaRPr>
          </a:p>
        </p:txBody>
      </p:sp>
      <p:sp>
        <p:nvSpPr>
          <p:cNvPr id="15" name="TextBox 14">
            <a:extLst>
              <a:ext uri="{FF2B5EF4-FFF2-40B4-BE49-F238E27FC236}">
                <a16:creationId xmlns:a16="http://schemas.microsoft.com/office/drawing/2014/main" id="{BFC0EA1A-2215-849C-D152-816C44212948}"/>
              </a:ext>
            </a:extLst>
          </p:cNvPr>
          <p:cNvSpPr txBox="1"/>
          <p:nvPr/>
        </p:nvSpPr>
        <p:spPr>
          <a:xfrm>
            <a:off x="3535560" y="3494511"/>
            <a:ext cx="1706325" cy="369332"/>
          </a:xfrm>
          <a:prstGeom prst="rect">
            <a:avLst/>
          </a:prstGeom>
          <a:noFill/>
        </p:spPr>
        <p:txBody>
          <a:bodyPr wrap="square" rtlCol="0">
            <a:spAutoFit/>
          </a:bodyPr>
          <a:lstStyle/>
          <a:p>
            <a:pPr algn="ctr"/>
            <a:r>
              <a:rPr lang="en-US" b="1" dirty="0" err="1">
                <a:solidFill>
                  <a:srgbClr val="113A6A"/>
                </a:solidFill>
                <a:latin typeface="Helvetica" pitchFamily="2" charset="0"/>
              </a:rPr>
              <a:t>Antiveridicals</a:t>
            </a:r>
            <a:endParaRPr lang="en-US" b="1" dirty="0">
              <a:solidFill>
                <a:srgbClr val="113A6A"/>
              </a:solidFill>
              <a:latin typeface="Helvetica" pitchFamily="2" charset="0"/>
            </a:endParaRPr>
          </a:p>
        </p:txBody>
      </p:sp>
      <p:sp>
        <p:nvSpPr>
          <p:cNvPr id="16" name="TextBox 15">
            <a:extLst>
              <a:ext uri="{FF2B5EF4-FFF2-40B4-BE49-F238E27FC236}">
                <a16:creationId xmlns:a16="http://schemas.microsoft.com/office/drawing/2014/main" id="{34E17538-7E80-49B0-0011-4041F5D2D5FE}"/>
              </a:ext>
            </a:extLst>
          </p:cNvPr>
          <p:cNvSpPr txBox="1"/>
          <p:nvPr/>
        </p:nvSpPr>
        <p:spPr>
          <a:xfrm>
            <a:off x="5672135" y="3494511"/>
            <a:ext cx="1492173" cy="369332"/>
          </a:xfrm>
          <a:prstGeom prst="rect">
            <a:avLst/>
          </a:prstGeom>
          <a:noFill/>
        </p:spPr>
        <p:txBody>
          <a:bodyPr wrap="square" rtlCol="0">
            <a:spAutoFit/>
          </a:bodyPr>
          <a:lstStyle/>
          <a:p>
            <a:pPr algn="ctr"/>
            <a:r>
              <a:rPr lang="en-US" b="1" dirty="0" err="1">
                <a:solidFill>
                  <a:srgbClr val="113A6A"/>
                </a:solidFill>
                <a:latin typeface="Helvetica" pitchFamily="2" charset="0"/>
              </a:rPr>
              <a:t>Nonfactives</a:t>
            </a:r>
            <a:endParaRPr lang="en-US" b="1" dirty="0">
              <a:solidFill>
                <a:srgbClr val="113A6A"/>
              </a:solidFill>
              <a:latin typeface="Helvetica" pitchFamily="2" charset="0"/>
            </a:endParaRPr>
          </a:p>
        </p:txBody>
      </p:sp>
    </p:spTree>
    <p:extLst>
      <p:ext uri="{BB962C8B-B14F-4D97-AF65-F5344CB8AC3E}">
        <p14:creationId xmlns:p14="http://schemas.microsoft.com/office/powerpoint/2010/main" val="213057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4"/>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6"/>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1" grpId="0"/>
      <p:bldP spid="12" grpId="0" animBg="1"/>
      <p:bldP spid="13" grpId="0"/>
      <p:bldP spid="13" grpId="1"/>
      <p:bldP spid="14" grpId="0"/>
      <p:bldP spid="14" grpId="1"/>
      <p:bldP spid="15" grpId="0"/>
      <p:bldP spid="15" grpId="1"/>
      <p:bldP spid="16" grpId="0"/>
      <p:bldP spid="16" grpId="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document with text on it&#10;&#10;Description automatically generated">
            <a:extLst>
              <a:ext uri="{FF2B5EF4-FFF2-40B4-BE49-F238E27FC236}">
                <a16:creationId xmlns:a16="http://schemas.microsoft.com/office/drawing/2014/main" id="{1E46E42E-8BCB-1778-8510-8E1298B9D424}"/>
              </a:ext>
            </a:extLst>
          </p:cNvPr>
          <p:cNvPicPr>
            <a:picLocks noChangeAspect="1"/>
          </p:cNvPicPr>
          <p:nvPr/>
        </p:nvPicPr>
        <p:blipFill rotWithShape="1">
          <a:blip r:embed="rId2"/>
          <a:srcRect b="40546"/>
          <a:stretch/>
        </p:blipFill>
        <p:spPr>
          <a:xfrm>
            <a:off x="369062" y="408020"/>
            <a:ext cx="7772400" cy="3680460"/>
          </a:xfrm>
          <a:prstGeom prst="rect">
            <a:avLst/>
          </a:prstGeom>
          <a:ln>
            <a:solidFill>
              <a:schemeClr val="tx1"/>
            </a:solidFill>
          </a:ln>
        </p:spPr>
      </p:pic>
      <p:grpSp>
        <p:nvGrpSpPr>
          <p:cNvPr id="4" name="Group 3">
            <a:extLst>
              <a:ext uri="{FF2B5EF4-FFF2-40B4-BE49-F238E27FC236}">
                <a16:creationId xmlns:a16="http://schemas.microsoft.com/office/drawing/2014/main" id="{101CEB23-6770-92C7-80EC-02D8FCACA808}"/>
              </a:ext>
            </a:extLst>
          </p:cNvPr>
          <p:cNvGrpSpPr/>
          <p:nvPr/>
        </p:nvGrpSpPr>
        <p:grpSpPr>
          <a:xfrm>
            <a:off x="8715663" y="1913541"/>
            <a:ext cx="2646301" cy="3030918"/>
            <a:chOff x="803102" y="2261119"/>
            <a:chExt cx="1983347" cy="2271609"/>
          </a:xfrm>
        </p:grpSpPr>
        <p:pic>
          <p:nvPicPr>
            <p:cNvPr id="5" name="Picture 2">
              <a:extLst>
                <a:ext uri="{FF2B5EF4-FFF2-40B4-BE49-F238E27FC236}">
                  <a16:creationId xmlns:a16="http://schemas.microsoft.com/office/drawing/2014/main" id="{8D098638-24F4-2609-846C-2CC96E08BA7F}"/>
                </a:ext>
              </a:extLst>
            </p:cNvPr>
            <p:cNvPicPr>
              <a:picLocks noChangeAspect="1" noChangeArrowheads="1"/>
            </p:cNvPicPr>
            <p:nvPr/>
          </p:nvPicPr>
          <p:blipFill>
            <a:blip r:embed="rId3"/>
            <a:srcRect l="137" r="137"/>
            <a:stretch/>
          </p:blipFill>
          <p:spPr bwMode="auto">
            <a:xfrm>
              <a:off x="880616" y="2261119"/>
              <a:ext cx="1828319" cy="1833332"/>
            </a:xfrm>
            <a:prstGeom prst="ellipse">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329D42B-E1AC-9E1A-0422-66C5CEDF8101}"/>
                </a:ext>
              </a:extLst>
            </p:cNvPr>
            <p:cNvSpPr txBox="1"/>
            <p:nvPr/>
          </p:nvSpPr>
          <p:spPr>
            <a:xfrm>
              <a:off x="803102" y="4094451"/>
              <a:ext cx="1983347" cy="438277"/>
            </a:xfrm>
            <a:prstGeom prst="rect">
              <a:avLst/>
            </a:prstGeom>
            <a:noFill/>
          </p:spPr>
          <p:txBody>
            <a:bodyPr wrap="square" rtlCol="0">
              <a:spAutoFit/>
            </a:bodyPr>
            <a:lstStyle/>
            <a:p>
              <a:pPr algn="ctr"/>
              <a:r>
                <a:rPr lang="en-US" sz="1600" b="1" dirty="0">
                  <a:latin typeface="Helvetica" pitchFamily="2" charset="0"/>
                  <a:ea typeface="Verdana" charset="0"/>
                  <a:cs typeface="Verdana" charset="0"/>
                </a:rPr>
                <a:t>Julian Grove</a:t>
              </a:r>
            </a:p>
            <a:p>
              <a:pPr algn="ctr"/>
              <a:r>
                <a:rPr lang="en-US" sz="1600" dirty="0">
                  <a:latin typeface="Helvetica" pitchFamily="2" charset="0"/>
                  <a:ea typeface="Verdana" charset="0"/>
                  <a:cs typeface="Verdana" charset="0"/>
                </a:rPr>
                <a:t>University of Rochester</a:t>
              </a:r>
            </a:p>
          </p:txBody>
        </p:sp>
      </p:grpSp>
      <p:pic>
        <p:nvPicPr>
          <p:cNvPr id="8" name="Picture 7" descr="A close-up of a text&#10;&#10;Description automatically generated">
            <a:extLst>
              <a:ext uri="{FF2B5EF4-FFF2-40B4-BE49-F238E27FC236}">
                <a16:creationId xmlns:a16="http://schemas.microsoft.com/office/drawing/2014/main" id="{3AC508C7-1E76-0E7F-F3DE-6D5B8F199305}"/>
              </a:ext>
            </a:extLst>
          </p:cNvPr>
          <p:cNvPicPr>
            <a:picLocks noChangeAspect="1"/>
          </p:cNvPicPr>
          <p:nvPr/>
        </p:nvPicPr>
        <p:blipFill>
          <a:blip r:embed="rId4"/>
          <a:stretch>
            <a:fillRect/>
          </a:stretch>
        </p:blipFill>
        <p:spPr>
          <a:xfrm>
            <a:off x="483079" y="1939003"/>
            <a:ext cx="7772400" cy="3785740"/>
          </a:xfrm>
          <a:prstGeom prst="rect">
            <a:avLst/>
          </a:prstGeom>
          <a:ln>
            <a:solidFill>
              <a:schemeClr val="tx1"/>
            </a:solidFill>
          </a:ln>
        </p:spPr>
      </p:pic>
      <p:pic>
        <p:nvPicPr>
          <p:cNvPr id="3" name="Picture 2" descr="A white paper with black text&#10;&#10;Description automatically generated">
            <a:extLst>
              <a:ext uri="{FF2B5EF4-FFF2-40B4-BE49-F238E27FC236}">
                <a16:creationId xmlns:a16="http://schemas.microsoft.com/office/drawing/2014/main" id="{8D96876C-9A41-F691-C38C-8617F24E9263}"/>
              </a:ext>
            </a:extLst>
          </p:cNvPr>
          <p:cNvPicPr>
            <a:picLocks noChangeAspect="1"/>
          </p:cNvPicPr>
          <p:nvPr/>
        </p:nvPicPr>
        <p:blipFill>
          <a:blip r:embed="rId5"/>
          <a:stretch>
            <a:fillRect/>
          </a:stretch>
        </p:blipFill>
        <p:spPr>
          <a:xfrm>
            <a:off x="599154" y="3028950"/>
            <a:ext cx="7772400" cy="3108960"/>
          </a:xfrm>
          <a:prstGeom prst="rect">
            <a:avLst/>
          </a:prstGeom>
          <a:ln>
            <a:solidFill>
              <a:schemeClr val="tx1"/>
            </a:solidFill>
          </a:ln>
        </p:spPr>
      </p:pic>
    </p:spTree>
    <p:extLst>
      <p:ext uri="{BB962C8B-B14F-4D97-AF65-F5344CB8AC3E}">
        <p14:creationId xmlns:p14="http://schemas.microsoft.com/office/powerpoint/2010/main" val="195786335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5367C-F13F-517A-A927-DBFC792DAC1F}"/>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A87730E7-F335-6681-F609-28FAAE8E6961}"/>
              </a:ext>
            </a:extLst>
          </p:cNvPr>
          <p:cNvGrpSpPr/>
          <p:nvPr/>
        </p:nvGrpSpPr>
        <p:grpSpPr>
          <a:xfrm>
            <a:off x="1447800" y="1597731"/>
            <a:ext cx="9433560" cy="1538882"/>
            <a:chOff x="1447800" y="973017"/>
            <a:chExt cx="9433560" cy="1538882"/>
          </a:xfrm>
        </p:grpSpPr>
        <p:sp>
          <p:nvSpPr>
            <p:cNvPr id="3" name="TextBox 2">
              <a:extLst>
                <a:ext uri="{FF2B5EF4-FFF2-40B4-BE49-F238E27FC236}">
                  <a16:creationId xmlns:a16="http://schemas.microsoft.com/office/drawing/2014/main" id="{DFC2F553-1CE5-82C7-5E0C-CE6AB98D20F6}"/>
                </a:ext>
              </a:extLst>
            </p:cNvPr>
            <p:cNvSpPr txBox="1"/>
            <p:nvPr/>
          </p:nvSpPr>
          <p:spPr>
            <a:xfrm>
              <a:off x="1447800" y="973017"/>
              <a:ext cx="9296400" cy="584775"/>
            </a:xfrm>
            <a:prstGeom prst="rect">
              <a:avLst/>
            </a:prstGeom>
            <a:noFill/>
          </p:spPr>
          <p:txBody>
            <a:bodyPr wrap="square" rtlCol="0">
              <a:spAutoFit/>
            </a:bodyPr>
            <a:lstStyle/>
            <a:p>
              <a:r>
                <a:rPr lang="en-US" sz="3200" b="1" dirty="0">
                  <a:latin typeface="Helvetica" pitchFamily="2" charset="0"/>
                </a:rPr>
                <a:t>Question #3</a:t>
              </a:r>
            </a:p>
          </p:txBody>
        </p:sp>
        <p:sp>
          <p:nvSpPr>
            <p:cNvPr id="2" name="TextBox 1">
              <a:extLst>
                <a:ext uri="{FF2B5EF4-FFF2-40B4-BE49-F238E27FC236}">
                  <a16:creationId xmlns:a16="http://schemas.microsoft.com/office/drawing/2014/main" id="{A3D7DE4F-B9C6-FF87-8C78-6466BF550526}"/>
                </a:ext>
              </a:extLst>
            </p:cNvPr>
            <p:cNvSpPr txBox="1"/>
            <p:nvPr/>
          </p:nvSpPr>
          <p:spPr>
            <a:xfrm>
              <a:off x="1447800" y="1557792"/>
              <a:ext cx="9433560" cy="954107"/>
            </a:xfrm>
            <a:prstGeom prst="rect">
              <a:avLst/>
            </a:prstGeom>
            <a:noFill/>
          </p:spPr>
          <p:txBody>
            <a:bodyPr wrap="square" rtlCol="0">
              <a:spAutoFit/>
            </a:bodyPr>
            <a:lstStyle/>
            <a:p>
              <a:r>
                <a:rPr lang="en-US" sz="2800" dirty="0">
                  <a:latin typeface="Helvetica" pitchFamily="2" charset="0"/>
                </a:rPr>
                <a:t>How can this framework be used to develop syntactic bootstrapping-based models of word learning?</a:t>
              </a:r>
            </a:p>
          </p:txBody>
        </p:sp>
      </p:grpSp>
      <p:grpSp>
        <p:nvGrpSpPr>
          <p:cNvPr id="7" name="Group 6">
            <a:extLst>
              <a:ext uri="{FF2B5EF4-FFF2-40B4-BE49-F238E27FC236}">
                <a16:creationId xmlns:a16="http://schemas.microsoft.com/office/drawing/2014/main" id="{1AC110C9-4B2D-6A05-E17C-3213BD23A1B3}"/>
              </a:ext>
            </a:extLst>
          </p:cNvPr>
          <p:cNvGrpSpPr/>
          <p:nvPr/>
        </p:nvGrpSpPr>
        <p:grpSpPr>
          <a:xfrm>
            <a:off x="1447800" y="3721387"/>
            <a:ext cx="9296400" cy="2400657"/>
            <a:chOff x="1447800" y="3721387"/>
            <a:chExt cx="9296400" cy="2400657"/>
          </a:xfrm>
        </p:grpSpPr>
        <p:grpSp>
          <p:nvGrpSpPr>
            <p:cNvPr id="9" name="Group 8">
              <a:extLst>
                <a:ext uri="{FF2B5EF4-FFF2-40B4-BE49-F238E27FC236}">
                  <a16:creationId xmlns:a16="http://schemas.microsoft.com/office/drawing/2014/main" id="{CDC463CA-72AD-06EC-8F2A-5A9A3B2E0810}"/>
                </a:ext>
              </a:extLst>
            </p:cNvPr>
            <p:cNvGrpSpPr/>
            <p:nvPr/>
          </p:nvGrpSpPr>
          <p:grpSpPr>
            <a:xfrm>
              <a:off x="1447800" y="3721387"/>
              <a:ext cx="9296400" cy="2400657"/>
              <a:chOff x="1447800" y="2727343"/>
              <a:chExt cx="9296400" cy="2400657"/>
            </a:xfrm>
          </p:grpSpPr>
          <p:sp>
            <p:nvSpPr>
              <p:cNvPr id="4" name="TextBox 3">
                <a:extLst>
                  <a:ext uri="{FF2B5EF4-FFF2-40B4-BE49-F238E27FC236}">
                    <a16:creationId xmlns:a16="http://schemas.microsoft.com/office/drawing/2014/main" id="{BA584D79-9E11-5E68-7139-80D32D575673}"/>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Idea</a:t>
                </a:r>
              </a:p>
            </p:txBody>
          </p:sp>
          <p:sp>
            <p:nvSpPr>
              <p:cNvPr id="6" name="TextBox 5">
                <a:extLst>
                  <a:ext uri="{FF2B5EF4-FFF2-40B4-BE49-F238E27FC236}">
                    <a16:creationId xmlns:a16="http://schemas.microsoft.com/office/drawing/2014/main" id="{387A84A8-CE16-707E-4101-536A79714070}"/>
                  </a:ext>
                </a:extLst>
              </p:cNvPr>
              <p:cNvSpPr txBox="1"/>
              <p:nvPr/>
            </p:nvSpPr>
            <p:spPr>
              <a:xfrm>
                <a:off x="1447800" y="3312118"/>
                <a:ext cx="9296400" cy="1815882"/>
              </a:xfrm>
              <a:prstGeom prst="rect">
                <a:avLst/>
              </a:prstGeom>
              <a:noFill/>
            </p:spPr>
            <p:txBody>
              <a:bodyPr wrap="square" rtlCol="0">
                <a:spAutoFit/>
              </a:bodyPr>
              <a:lstStyle/>
              <a:p>
                <a:r>
                  <a:rPr lang="en-US" sz="2800" dirty="0">
                    <a:latin typeface="Helvetica" pitchFamily="2" charset="0"/>
                  </a:rPr>
                  <a:t>This framework directly elaborates existing models of syntactic bootstrapping and could be used as a drop-in replacement for them.</a:t>
                </a:r>
                <a:endParaRPr lang="en-US" sz="2800" dirty="0">
                  <a:latin typeface="Andale Mono" panose="020B0509000000000004" pitchFamily="49" charset="0"/>
                </a:endParaRPr>
              </a:p>
              <a:p>
                <a:r>
                  <a:rPr lang="en-US" sz="2800" dirty="0">
                    <a:latin typeface="Helvetica" pitchFamily="2" charset="0"/>
                  </a:rPr>
                  <a:t>   </a:t>
                </a:r>
              </a:p>
            </p:txBody>
          </p:sp>
        </p:grpSp>
        <p:sp>
          <p:nvSpPr>
            <p:cNvPr id="5" name="TextBox 4">
              <a:extLst>
                <a:ext uri="{FF2B5EF4-FFF2-40B4-BE49-F238E27FC236}">
                  <a16:creationId xmlns:a16="http://schemas.microsoft.com/office/drawing/2014/main" id="{B4D6FEE3-03F7-D179-299D-467386BEC1FB}"/>
                </a:ext>
              </a:extLst>
            </p:cNvPr>
            <p:cNvSpPr txBox="1"/>
            <p:nvPr/>
          </p:nvSpPr>
          <p:spPr>
            <a:xfrm>
              <a:off x="2513484" y="3948039"/>
              <a:ext cx="8104986" cy="261610"/>
            </a:xfrm>
            <a:prstGeom prst="rect">
              <a:avLst/>
            </a:prstGeom>
            <a:noFill/>
          </p:spPr>
          <p:txBody>
            <a:bodyPr wrap="square">
              <a:spAutoFit/>
            </a:bodyPr>
            <a:lstStyle/>
            <a:p>
              <a:r>
                <a:rPr lang="en-US" sz="1100" dirty="0">
                  <a:latin typeface="Helvetica" pitchFamily="2" charset="0"/>
                </a:rPr>
                <a:t>White 2015, </a:t>
              </a:r>
              <a:r>
                <a:rPr lang="en-US" sz="1100" dirty="0" err="1">
                  <a:latin typeface="Helvetica" pitchFamily="2" charset="0"/>
                </a:rPr>
                <a:t>Hacquard</a:t>
              </a:r>
              <a:r>
                <a:rPr lang="en-US" sz="1100" dirty="0">
                  <a:latin typeface="Helvetica" pitchFamily="2" charset="0"/>
                </a:rPr>
                <a:t> and </a:t>
              </a:r>
              <a:r>
                <a:rPr lang="en-US" sz="1100" dirty="0" err="1">
                  <a:latin typeface="Helvetica" pitchFamily="2" charset="0"/>
                </a:rPr>
                <a:t>Lidz</a:t>
              </a:r>
              <a:r>
                <a:rPr lang="en-US" sz="1100" dirty="0">
                  <a:latin typeface="Helvetica" pitchFamily="2" charset="0"/>
                </a:rPr>
                <a:t> 2018, 2022, White et al. 2017, Huang et al. 2022 </a:t>
              </a:r>
              <a:endParaRPr lang="en-US" sz="1100" dirty="0"/>
            </a:p>
          </p:txBody>
        </p:sp>
      </p:grpSp>
      <p:sp>
        <p:nvSpPr>
          <p:cNvPr id="10" name="TextBox 9">
            <a:extLst>
              <a:ext uri="{FF2B5EF4-FFF2-40B4-BE49-F238E27FC236}">
                <a16:creationId xmlns:a16="http://schemas.microsoft.com/office/drawing/2014/main" id="{CC0F8D7A-9AC3-20C6-C6C2-EBAB6519EA22}"/>
              </a:ext>
            </a:extLst>
          </p:cNvPr>
          <p:cNvSpPr txBox="1"/>
          <p:nvPr/>
        </p:nvSpPr>
        <p:spPr>
          <a:xfrm>
            <a:off x="3888894" y="1838348"/>
            <a:ext cx="8104986" cy="261610"/>
          </a:xfrm>
          <a:prstGeom prst="rect">
            <a:avLst/>
          </a:prstGeom>
          <a:noFill/>
        </p:spPr>
        <p:txBody>
          <a:bodyPr wrap="square">
            <a:spAutoFit/>
          </a:bodyPr>
          <a:lstStyle/>
          <a:p>
            <a:r>
              <a:rPr lang="en-US" sz="1100" dirty="0" err="1">
                <a:latin typeface="Helvetica" pitchFamily="2" charset="0"/>
              </a:rPr>
              <a:t>Hacquard</a:t>
            </a:r>
            <a:r>
              <a:rPr lang="en-US" sz="1100" dirty="0">
                <a:latin typeface="Helvetica" pitchFamily="2" charset="0"/>
              </a:rPr>
              <a:t> 2014, Dudley et al. 2015, 2018, Harrigan 2015, Dudley 2017, </a:t>
            </a:r>
            <a:r>
              <a:rPr lang="en-US" sz="1100" dirty="0" err="1">
                <a:latin typeface="Helvetica" pitchFamily="2" charset="0"/>
              </a:rPr>
              <a:t>Hacquard</a:t>
            </a:r>
            <a:r>
              <a:rPr lang="en-US" sz="1100" dirty="0">
                <a:latin typeface="Helvetica" pitchFamily="2" charset="0"/>
              </a:rPr>
              <a:t> and </a:t>
            </a:r>
            <a:r>
              <a:rPr lang="en-US" sz="1100" dirty="0" err="1">
                <a:latin typeface="Helvetica" pitchFamily="2" charset="0"/>
              </a:rPr>
              <a:t>Lidz</a:t>
            </a:r>
            <a:r>
              <a:rPr lang="en-US" sz="1100" dirty="0">
                <a:latin typeface="Helvetica" pitchFamily="2" charset="0"/>
              </a:rPr>
              <a:t> 2018, 2022</a:t>
            </a:r>
            <a:endParaRPr lang="en-US" sz="1100" dirty="0"/>
          </a:p>
        </p:txBody>
      </p:sp>
    </p:spTree>
    <p:extLst>
      <p:ext uri="{BB962C8B-B14F-4D97-AF65-F5344CB8AC3E}">
        <p14:creationId xmlns:p14="http://schemas.microsoft.com/office/powerpoint/2010/main" val="254786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113A6A"/>
        </a:solidFill>
        <a:effectLst/>
      </p:bgPr>
    </p:bg>
    <p:spTree>
      <p:nvGrpSpPr>
        <p:cNvPr id="1" name="">
          <a:extLst>
            <a:ext uri="{FF2B5EF4-FFF2-40B4-BE49-F238E27FC236}">
              <a16:creationId xmlns:a16="http://schemas.microsoft.com/office/drawing/2014/main" id="{81CA2457-B0BD-2A68-90FA-97FD371C4A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2989D7-B05A-2824-3E5B-803D6AF91E08}"/>
              </a:ext>
            </a:extLst>
          </p:cNvPr>
          <p:cNvSpPr>
            <a:spLocks noGrp="1"/>
          </p:cNvSpPr>
          <p:nvPr>
            <p:ph type="title"/>
          </p:nvPr>
        </p:nvSpPr>
        <p:spPr>
          <a:xfrm>
            <a:off x="831850" y="1713401"/>
            <a:ext cx="6442253" cy="2849074"/>
          </a:xfrm>
        </p:spPr>
        <p:txBody>
          <a:bodyPr/>
          <a:lstStyle/>
          <a:p>
            <a:r>
              <a:rPr lang="en-US" b="1" dirty="0">
                <a:solidFill>
                  <a:schemeClr val="bg1"/>
                </a:solidFill>
                <a:latin typeface="Verdana" charset="0"/>
                <a:ea typeface="Verdana" charset="0"/>
                <a:cs typeface="Verdana" charset="0"/>
              </a:rPr>
              <a:t>Thanks!</a:t>
            </a:r>
          </a:p>
        </p:txBody>
      </p:sp>
      <p:pic>
        <p:nvPicPr>
          <p:cNvPr id="3" name="Graphic 5">
            <a:extLst>
              <a:ext uri="{FF2B5EF4-FFF2-40B4-BE49-F238E27FC236}">
                <a16:creationId xmlns:a16="http://schemas.microsoft.com/office/drawing/2014/main" id="{A39D0DC4-1A4F-E886-7D09-3F3286FA57C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7493" y="2746112"/>
            <a:ext cx="3927315" cy="5033242"/>
          </a:xfrm>
          <a:prstGeom prst="rect">
            <a:avLst/>
          </a:prstGeom>
        </p:spPr>
      </p:pic>
    </p:spTree>
    <p:extLst>
      <p:ext uri="{BB962C8B-B14F-4D97-AF65-F5344CB8AC3E}">
        <p14:creationId xmlns:p14="http://schemas.microsoft.com/office/powerpoint/2010/main" val="305913496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transport, wheel&#10;&#10;Description automatically generated">
            <a:extLst>
              <a:ext uri="{FF2B5EF4-FFF2-40B4-BE49-F238E27FC236}">
                <a16:creationId xmlns:a16="http://schemas.microsoft.com/office/drawing/2014/main" id="{D0B8159E-35FE-74E4-E657-C2141C337BDF}"/>
              </a:ext>
            </a:extLst>
          </p:cNvPr>
          <p:cNvPicPr>
            <a:picLocks noChangeAspect="1"/>
          </p:cNvPicPr>
          <p:nvPr/>
        </p:nvPicPr>
        <p:blipFill>
          <a:blip r:embed="rId2"/>
          <a:stretch>
            <a:fillRect/>
          </a:stretch>
        </p:blipFill>
        <p:spPr>
          <a:xfrm>
            <a:off x="1423639" y="2050231"/>
            <a:ext cx="2743200" cy="2757537"/>
          </a:xfrm>
          <a:prstGeom prst="rect">
            <a:avLst/>
          </a:prstGeom>
        </p:spPr>
      </p:pic>
      <p:sp>
        <p:nvSpPr>
          <p:cNvPr id="5" name="TextBox 4">
            <a:extLst>
              <a:ext uri="{FF2B5EF4-FFF2-40B4-BE49-F238E27FC236}">
                <a16:creationId xmlns:a16="http://schemas.microsoft.com/office/drawing/2014/main" id="{56171338-31F8-82B1-53AC-092788FAA81E}"/>
              </a:ext>
            </a:extLst>
          </p:cNvPr>
          <p:cNvSpPr txBox="1"/>
          <p:nvPr/>
        </p:nvSpPr>
        <p:spPr>
          <a:xfrm>
            <a:off x="4356407" y="2967334"/>
            <a:ext cx="596962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Helvetica" pitchFamily="2" charset="0"/>
                <a:ea typeface="Verdana"/>
              </a:rPr>
              <a:t>Supported by NSF-</a:t>
            </a:r>
            <a:r>
              <a:rPr lang="en-US" dirty="0">
                <a:latin typeface="Helvetica" pitchFamily="2" charset="0"/>
                <a:ea typeface="+mn-lt"/>
                <a:cs typeface="+mn-lt"/>
              </a:rPr>
              <a:t>BCS-1748969</a:t>
            </a:r>
            <a:endParaRPr lang="en-US" dirty="0">
              <a:latin typeface="Helvetica" pitchFamily="2" charset="0"/>
              <a:ea typeface="Verdana"/>
              <a:cs typeface="+mn-lt"/>
            </a:endParaRPr>
          </a:p>
          <a:p>
            <a:r>
              <a:rPr lang="en-US" i="1" dirty="0">
                <a:latin typeface="Helvetica" pitchFamily="2" charset="0"/>
                <a:ea typeface="+mn-lt"/>
                <a:cs typeface="+mn-lt"/>
              </a:rPr>
              <a:t>The </a:t>
            </a:r>
            <a:r>
              <a:rPr lang="en-US" i="1" dirty="0" err="1">
                <a:latin typeface="Helvetica" pitchFamily="2" charset="0"/>
                <a:ea typeface="+mn-lt"/>
                <a:cs typeface="+mn-lt"/>
              </a:rPr>
              <a:t>MegaAttitude</a:t>
            </a:r>
            <a:r>
              <a:rPr lang="en-US" i="1" dirty="0">
                <a:latin typeface="Helvetica" pitchFamily="2" charset="0"/>
                <a:ea typeface="+mn-lt"/>
                <a:cs typeface="+mn-lt"/>
              </a:rPr>
              <a:t> Project: Investigating selection and polysemy at the scale of the lexicon</a:t>
            </a:r>
            <a:endParaRPr lang="en-US" dirty="0">
              <a:latin typeface="Helvetica" pitchFamily="2" charset="0"/>
              <a:ea typeface="Verdana"/>
            </a:endParaRPr>
          </a:p>
        </p:txBody>
      </p:sp>
    </p:spTree>
    <p:extLst>
      <p:ext uri="{BB962C8B-B14F-4D97-AF65-F5344CB8AC3E}">
        <p14:creationId xmlns:p14="http://schemas.microsoft.com/office/powerpoint/2010/main" val="38927487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113A6A"/>
        </a:solidFill>
        <a:effectLst/>
      </p:bgPr>
    </p:bg>
    <p:spTree>
      <p:nvGrpSpPr>
        <p:cNvPr id="1" name="">
          <a:extLst>
            <a:ext uri="{FF2B5EF4-FFF2-40B4-BE49-F238E27FC236}">
              <a16:creationId xmlns:a16="http://schemas.microsoft.com/office/drawing/2014/main" id="{1EDD004E-C17C-291B-7ECA-5E6443B959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ADA124-DC67-2726-605A-2D9730ACFE3C}"/>
              </a:ext>
            </a:extLst>
          </p:cNvPr>
          <p:cNvSpPr>
            <a:spLocks noGrp="1"/>
          </p:cNvSpPr>
          <p:nvPr>
            <p:ph type="title"/>
          </p:nvPr>
        </p:nvSpPr>
        <p:spPr>
          <a:xfrm>
            <a:off x="831850" y="1713401"/>
            <a:ext cx="6442253" cy="2849074"/>
          </a:xfrm>
        </p:spPr>
        <p:txBody>
          <a:bodyPr/>
          <a:lstStyle/>
          <a:p>
            <a:r>
              <a:rPr lang="en-US" b="1" dirty="0">
                <a:solidFill>
                  <a:schemeClr val="bg1"/>
                </a:solidFill>
                <a:latin typeface="Verdana" charset="0"/>
                <a:ea typeface="Verdana" charset="0"/>
                <a:cs typeface="Verdana" charset="0"/>
              </a:rPr>
              <a:t>Appendix A</a:t>
            </a:r>
          </a:p>
        </p:txBody>
      </p:sp>
      <p:pic>
        <p:nvPicPr>
          <p:cNvPr id="3" name="Graphic 5">
            <a:extLst>
              <a:ext uri="{FF2B5EF4-FFF2-40B4-BE49-F238E27FC236}">
                <a16:creationId xmlns:a16="http://schemas.microsoft.com/office/drawing/2014/main" id="{B8572541-8309-E439-2AF4-4A5353A120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7493" y="2746112"/>
            <a:ext cx="3927315" cy="5033242"/>
          </a:xfrm>
          <a:prstGeom prst="rect">
            <a:avLst/>
          </a:prstGeom>
        </p:spPr>
      </p:pic>
      <p:sp>
        <p:nvSpPr>
          <p:cNvPr id="4" name="Title 1">
            <a:extLst>
              <a:ext uri="{FF2B5EF4-FFF2-40B4-BE49-F238E27FC236}">
                <a16:creationId xmlns:a16="http://schemas.microsoft.com/office/drawing/2014/main" id="{27DED965-1731-5347-E6ED-6DCAEE7CDC32}"/>
              </a:ext>
            </a:extLst>
          </p:cNvPr>
          <p:cNvSpPr txBox="1">
            <a:spLocks/>
          </p:cNvSpPr>
          <p:nvPr/>
        </p:nvSpPr>
        <p:spPr>
          <a:xfrm>
            <a:off x="831850" y="4297388"/>
            <a:ext cx="7254059" cy="84721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Helvetica" pitchFamily="2" charset="0"/>
                <a:ea typeface="+mj-ea"/>
                <a:cs typeface="+mj-cs"/>
              </a:defRPr>
            </a:lvl1pPr>
          </a:lstStyle>
          <a:p>
            <a:r>
              <a:rPr lang="en-US" sz="3200" dirty="0">
                <a:solidFill>
                  <a:schemeClr val="bg1"/>
                </a:solidFill>
                <a:latin typeface="Verdana" charset="0"/>
                <a:ea typeface="Verdana" charset="0"/>
                <a:cs typeface="Verdana" charset="0"/>
              </a:rPr>
              <a:t>Acceptability Judgments</a:t>
            </a:r>
          </a:p>
        </p:txBody>
      </p:sp>
    </p:spTree>
    <p:extLst>
      <p:ext uri="{BB962C8B-B14F-4D97-AF65-F5344CB8AC3E}">
        <p14:creationId xmlns:p14="http://schemas.microsoft.com/office/powerpoint/2010/main" val="29531414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718AA-844F-D2E4-F5BE-6E5DE231F861}"/>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A98942A8-4965-E790-9DBA-B7AFF424821F}"/>
              </a:ext>
            </a:extLst>
          </p:cNvPr>
          <p:cNvGrpSpPr/>
          <p:nvPr/>
        </p:nvGrpSpPr>
        <p:grpSpPr>
          <a:xfrm>
            <a:off x="8544213" y="1939003"/>
            <a:ext cx="2646301" cy="3030918"/>
            <a:chOff x="803102" y="2261119"/>
            <a:chExt cx="1983347" cy="2271609"/>
          </a:xfrm>
        </p:grpSpPr>
        <p:pic>
          <p:nvPicPr>
            <p:cNvPr id="7" name="Picture 2" descr="urriculum Vitae | Kyle Rawlins">
              <a:extLst>
                <a:ext uri="{FF2B5EF4-FFF2-40B4-BE49-F238E27FC236}">
                  <a16:creationId xmlns:a16="http://schemas.microsoft.com/office/drawing/2014/main" id="{690A2918-F257-ABB5-3744-B32F1B5585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380" r="16621" b="4000"/>
            <a:stretch/>
          </p:blipFill>
          <p:spPr bwMode="auto">
            <a:xfrm>
              <a:off x="880616" y="2261119"/>
              <a:ext cx="1828319" cy="1833332"/>
            </a:xfrm>
            <a:prstGeom prst="ellipse">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EC9CB5D-03EB-7598-E818-D8ED77917713}"/>
                </a:ext>
              </a:extLst>
            </p:cNvPr>
            <p:cNvSpPr txBox="1"/>
            <p:nvPr/>
          </p:nvSpPr>
          <p:spPr>
            <a:xfrm>
              <a:off x="803102" y="4094451"/>
              <a:ext cx="1983347" cy="438277"/>
            </a:xfrm>
            <a:prstGeom prst="rect">
              <a:avLst/>
            </a:prstGeom>
            <a:noFill/>
          </p:spPr>
          <p:txBody>
            <a:bodyPr wrap="square" rtlCol="0">
              <a:spAutoFit/>
            </a:bodyPr>
            <a:lstStyle/>
            <a:p>
              <a:pPr algn="ctr"/>
              <a:r>
                <a:rPr lang="en-US" sz="1600" b="1" dirty="0">
                  <a:latin typeface="Helvetica" pitchFamily="2" charset="0"/>
                  <a:ea typeface="Verdana" charset="0"/>
                  <a:cs typeface="Verdana" charset="0"/>
                </a:rPr>
                <a:t>Kyle Rawlins</a:t>
              </a:r>
            </a:p>
            <a:p>
              <a:pPr algn="ctr"/>
              <a:r>
                <a:rPr lang="en-US" sz="1600" dirty="0">
                  <a:latin typeface="Helvetica" pitchFamily="2" charset="0"/>
                  <a:ea typeface="Verdana" charset="0"/>
                  <a:cs typeface="Verdana" charset="0"/>
                </a:rPr>
                <a:t>Johns Hopkins University</a:t>
              </a:r>
            </a:p>
          </p:txBody>
        </p:sp>
      </p:grpSp>
      <p:pic>
        <p:nvPicPr>
          <p:cNvPr id="3" name="Picture 2" descr="A close-up of a document&#10;&#10;Description automatically generated">
            <a:extLst>
              <a:ext uri="{FF2B5EF4-FFF2-40B4-BE49-F238E27FC236}">
                <a16:creationId xmlns:a16="http://schemas.microsoft.com/office/drawing/2014/main" id="{8C089732-D29D-DAFB-6862-1C20E2CF57B5}"/>
              </a:ext>
            </a:extLst>
          </p:cNvPr>
          <p:cNvPicPr>
            <a:picLocks noChangeAspect="1"/>
          </p:cNvPicPr>
          <p:nvPr/>
        </p:nvPicPr>
        <p:blipFill>
          <a:blip r:embed="rId3"/>
          <a:stretch>
            <a:fillRect/>
          </a:stretch>
        </p:blipFill>
        <p:spPr>
          <a:xfrm>
            <a:off x="459375" y="450612"/>
            <a:ext cx="6169978" cy="3725088"/>
          </a:xfrm>
          <a:prstGeom prst="rect">
            <a:avLst/>
          </a:prstGeom>
          <a:ln>
            <a:solidFill>
              <a:schemeClr val="tx1"/>
            </a:solidFill>
          </a:ln>
        </p:spPr>
      </p:pic>
      <p:pic>
        <p:nvPicPr>
          <p:cNvPr id="5" name="Picture 4" descr="Graphical user interface, text, application, email&#10;&#10;Description automatically generated">
            <a:extLst>
              <a:ext uri="{FF2B5EF4-FFF2-40B4-BE49-F238E27FC236}">
                <a16:creationId xmlns:a16="http://schemas.microsoft.com/office/drawing/2014/main" id="{D53AB80D-0994-E543-E23C-0AB766A70D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3011" y="2233011"/>
            <a:ext cx="5700865" cy="4304268"/>
          </a:xfrm>
          <a:prstGeom prst="rect">
            <a:avLst/>
          </a:prstGeom>
          <a:ln>
            <a:solidFill>
              <a:schemeClr val="tx1"/>
            </a:solidFill>
          </a:ln>
        </p:spPr>
      </p:pic>
    </p:spTree>
    <p:extLst>
      <p:ext uri="{BB962C8B-B14F-4D97-AF65-F5344CB8AC3E}">
        <p14:creationId xmlns:p14="http://schemas.microsoft.com/office/powerpoint/2010/main" val="188769506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7D2B6-2CA2-CC22-C543-BDA4C0BD8089}"/>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59DEAE5E-ACAA-5B06-5D54-7AFF9C1162C1}"/>
              </a:ext>
            </a:extLst>
          </p:cNvPr>
          <p:cNvGrpSpPr/>
          <p:nvPr/>
        </p:nvGrpSpPr>
        <p:grpSpPr>
          <a:xfrm>
            <a:off x="1447800" y="2659559"/>
            <a:ext cx="9296400" cy="1538882"/>
            <a:chOff x="1447800" y="2727343"/>
            <a:chExt cx="9296400" cy="1538882"/>
          </a:xfrm>
        </p:grpSpPr>
        <p:sp>
          <p:nvSpPr>
            <p:cNvPr id="4" name="TextBox 3">
              <a:extLst>
                <a:ext uri="{FF2B5EF4-FFF2-40B4-BE49-F238E27FC236}">
                  <a16:creationId xmlns:a16="http://schemas.microsoft.com/office/drawing/2014/main" id="{FA7C3712-D4C9-C237-AE5E-3FC13D17968B}"/>
                </a:ext>
              </a:extLst>
            </p:cNvPr>
            <p:cNvSpPr txBox="1"/>
            <p:nvPr/>
          </p:nvSpPr>
          <p:spPr>
            <a:xfrm>
              <a:off x="1447800" y="2727343"/>
              <a:ext cx="9296400" cy="584775"/>
            </a:xfrm>
            <a:prstGeom prst="rect">
              <a:avLst/>
            </a:prstGeom>
            <a:noFill/>
          </p:spPr>
          <p:txBody>
            <a:bodyPr wrap="square" rtlCol="0">
              <a:spAutoFit/>
            </a:bodyPr>
            <a:lstStyle/>
            <a:p>
              <a:r>
                <a:rPr lang="en-US" sz="3200" b="1" dirty="0" err="1">
                  <a:latin typeface="Helvetica" pitchFamily="2" charset="0"/>
                </a:rPr>
                <a:t>MegaAcceptability</a:t>
              </a:r>
              <a:r>
                <a:rPr lang="en-US" sz="3200" b="1" dirty="0">
                  <a:latin typeface="Helvetica" pitchFamily="2" charset="0"/>
                </a:rPr>
                <a:t> Dataset</a:t>
              </a:r>
              <a:endParaRPr lang="en-US" sz="1100" b="1" dirty="0">
                <a:latin typeface="Helvetica" pitchFamily="2" charset="0"/>
              </a:endParaRPr>
            </a:p>
          </p:txBody>
        </p:sp>
        <p:sp>
          <p:nvSpPr>
            <p:cNvPr id="6" name="TextBox 5">
              <a:extLst>
                <a:ext uri="{FF2B5EF4-FFF2-40B4-BE49-F238E27FC236}">
                  <a16:creationId xmlns:a16="http://schemas.microsoft.com/office/drawing/2014/main" id="{0F0935FB-BCD4-82C8-9C26-23F356D67DAC}"/>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ea typeface="Verdana" charset="0"/>
                  <a:cs typeface="Verdana" charset="0"/>
                </a:rPr>
                <a:t>Acceptability for 1,000 verbs in 50 syntactic frames focused on clause-embedding.</a:t>
              </a:r>
              <a:endParaRPr lang="en-US" sz="2800" dirty="0">
                <a:latin typeface="Helvetica" pitchFamily="2" charset="0"/>
              </a:endParaRPr>
            </a:p>
          </p:txBody>
        </p:sp>
      </p:grpSp>
    </p:spTree>
    <p:extLst>
      <p:ext uri="{BB962C8B-B14F-4D97-AF65-F5344CB8AC3E}">
        <p14:creationId xmlns:p14="http://schemas.microsoft.com/office/powerpoint/2010/main" val="282379260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79074-80D2-BD0B-ECA3-7D925258E9DB}"/>
            </a:ext>
          </a:extLst>
        </p:cNvPr>
        <p:cNvGrpSpPr/>
        <p:nvPr/>
      </p:nvGrpSpPr>
      <p:grpSpPr>
        <a:xfrm>
          <a:off x="0" y="0"/>
          <a:ext cx="0" cy="0"/>
          <a:chOff x="0" y="0"/>
          <a:chExt cx="0" cy="0"/>
        </a:xfrm>
      </p:grpSpPr>
      <p:grpSp>
        <p:nvGrpSpPr>
          <p:cNvPr id="23" name="Group 22">
            <a:extLst>
              <a:ext uri="{FF2B5EF4-FFF2-40B4-BE49-F238E27FC236}">
                <a16:creationId xmlns:a16="http://schemas.microsoft.com/office/drawing/2014/main" id="{B2BF4C96-4246-CF9E-DF66-B5291FB84ED9}"/>
              </a:ext>
            </a:extLst>
          </p:cNvPr>
          <p:cNvGrpSpPr/>
          <p:nvPr/>
        </p:nvGrpSpPr>
        <p:grpSpPr>
          <a:xfrm>
            <a:off x="1143571" y="832900"/>
            <a:ext cx="2816964" cy="1607540"/>
            <a:chOff x="2246466" y="832900"/>
            <a:chExt cx="2816964" cy="1607540"/>
          </a:xfrm>
        </p:grpSpPr>
        <p:sp>
          <p:nvSpPr>
            <p:cNvPr id="12" name="Title 1">
              <a:extLst>
                <a:ext uri="{FF2B5EF4-FFF2-40B4-BE49-F238E27FC236}">
                  <a16:creationId xmlns:a16="http://schemas.microsoft.com/office/drawing/2014/main" id="{AACE7DE3-6057-D948-339E-C13C2D9298FC}"/>
                </a:ext>
              </a:extLst>
            </p:cNvPr>
            <p:cNvSpPr txBox="1">
              <a:spLocks/>
            </p:cNvSpPr>
            <p:nvPr/>
          </p:nvSpPr>
          <p:spPr>
            <a:xfrm>
              <a:off x="2251480" y="832900"/>
              <a:ext cx="1518557" cy="534725"/>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Consolas"/>
                  <a:ea typeface="+mj-lt"/>
                  <a:cs typeface="+mj-lt"/>
                </a:rPr>
                <a:t>think</a:t>
              </a:r>
            </a:p>
          </p:txBody>
        </p:sp>
        <p:sp>
          <p:nvSpPr>
            <p:cNvPr id="13" name="Title 1">
              <a:extLst>
                <a:ext uri="{FF2B5EF4-FFF2-40B4-BE49-F238E27FC236}">
                  <a16:creationId xmlns:a16="http://schemas.microsoft.com/office/drawing/2014/main" id="{C52AC665-ED21-2BEE-E87F-64B759C7950C}"/>
                </a:ext>
              </a:extLst>
            </p:cNvPr>
            <p:cNvSpPr txBox="1">
              <a:spLocks/>
            </p:cNvSpPr>
            <p:nvPr/>
          </p:nvSpPr>
          <p:spPr>
            <a:xfrm>
              <a:off x="2246466" y="1369307"/>
              <a:ext cx="2350741" cy="534725"/>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Consolas"/>
                  <a:ea typeface="+mj-lt"/>
                  <a:cs typeface="+mj-lt"/>
                </a:rPr>
                <a:t>know</a:t>
              </a:r>
              <a:endParaRPr lang="en-US"/>
            </a:p>
          </p:txBody>
        </p:sp>
        <p:sp>
          <p:nvSpPr>
            <p:cNvPr id="14" name="Title 1">
              <a:extLst>
                <a:ext uri="{FF2B5EF4-FFF2-40B4-BE49-F238E27FC236}">
                  <a16:creationId xmlns:a16="http://schemas.microsoft.com/office/drawing/2014/main" id="{2AEEEE9B-AC10-BA8E-49A6-372628CEB093}"/>
                </a:ext>
              </a:extLst>
            </p:cNvPr>
            <p:cNvSpPr txBox="1">
              <a:spLocks/>
            </p:cNvSpPr>
            <p:nvPr/>
          </p:nvSpPr>
          <p:spPr>
            <a:xfrm>
              <a:off x="2251479" y="1905715"/>
              <a:ext cx="2811951" cy="534725"/>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Consolas"/>
                  <a:ea typeface="+mj-lt"/>
                  <a:cs typeface="+mj-lt"/>
                </a:rPr>
                <a:t>wonder</a:t>
              </a:r>
              <a:endParaRPr lang="en-US"/>
            </a:p>
          </p:txBody>
        </p:sp>
      </p:grpSp>
      <p:grpSp>
        <p:nvGrpSpPr>
          <p:cNvPr id="24" name="Group 23">
            <a:extLst>
              <a:ext uri="{FF2B5EF4-FFF2-40B4-BE49-F238E27FC236}">
                <a16:creationId xmlns:a16="http://schemas.microsoft.com/office/drawing/2014/main" id="{B24B04ED-56D0-8E17-964E-3E413CA55E27}"/>
              </a:ext>
            </a:extLst>
          </p:cNvPr>
          <p:cNvGrpSpPr/>
          <p:nvPr/>
        </p:nvGrpSpPr>
        <p:grpSpPr>
          <a:xfrm>
            <a:off x="1148583" y="2442123"/>
            <a:ext cx="4085293" cy="1071134"/>
            <a:chOff x="2251478" y="2442123"/>
            <a:chExt cx="4085293" cy="1071134"/>
          </a:xfrm>
        </p:grpSpPr>
        <p:sp>
          <p:nvSpPr>
            <p:cNvPr id="15" name="Title 1">
              <a:extLst>
                <a:ext uri="{FF2B5EF4-FFF2-40B4-BE49-F238E27FC236}">
                  <a16:creationId xmlns:a16="http://schemas.microsoft.com/office/drawing/2014/main" id="{568A0061-6150-2503-5A83-E8623C5A9FBA}"/>
                </a:ext>
              </a:extLst>
            </p:cNvPr>
            <p:cNvSpPr txBox="1">
              <a:spLocks/>
            </p:cNvSpPr>
            <p:nvPr/>
          </p:nvSpPr>
          <p:spPr>
            <a:xfrm>
              <a:off x="2251478" y="2442123"/>
              <a:ext cx="4085293" cy="534725"/>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Consolas"/>
                  <a:ea typeface="+mj-lt"/>
                  <a:cs typeface="+mj-lt"/>
                </a:rPr>
                <a:t>love</a:t>
              </a:r>
              <a:endParaRPr lang="en-US"/>
            </a:p>
          </p:txBody>
        </p:sp>
        <p:sp>
          <p:nvSpPr>
            <p:cNvPr id="16" name="Title 1">
              <a:extLst>
                <a:ext uri="{FF2B5EF4-FFF2-40B4-BE49-F238E27FC236}">
                  <a16:creationId xmlns:a16="http://schemas.microsoft.com/office/drawing/2014/main" id="{70955058-C60C-513F-258C-B8F636265160}"/>
                </a:ext>
              </a:extLst>
            </p:cNvPr>
            <p:cNvSpPr txBox="1">
              <a:spLocks/>
            </p:cNvSpPr>
            <p:nvPr/>
          </p:nvSpPr>
          <p:spPr>
            <a:xfrm>
              <a:off x="2251479" y="2978532"/>
              <a:ext cx="3629096" cy="534725"/>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Consolas"/>
                </a:rPr>
                <a:t>surprise</a:t>
              </a:r>
            </a:p>
          </p:txBody>
        </p:sp>
      </p:grpSp>
      <p:grpSp>
        <p:nvGrpSpPr>
          <p:cNvPr id="25" name="Group 24">
            <a:extLst>
              <a:ext uri="{FF2B5EF4-FFF2-40B4-BE49-F238E27FC236}">
                <a16:creationId xmlns:a16="http://schemas.microsoft.com/office/drawing/2014/main" id="{751610E9-9BF7-6E9B-D64F-E8CDE16D81BE}"/>
              </a:ext>
            </a:extLst>
          </p:cNvPr>
          <p:cNvGrpSpPr/>
          <p:nvPr/>
        </p:nvGrpSpPr>
        <p:grpSpPr>
          <a:xfrm>
            <a:off x="1143571" y="3514939"/>
            <a:ext cx="4090305" cy="1071132"/>
            <a:chOff x="2246466" y="3514939"/>
            <a:chExt cx="4090305" cy="1071132"/>
          </a:xfrm>
        </p:grpSpPr>
        <p:sp>
          <p:nvSpPr>
            <p:cNvPr id="17" name="Title 1">
              <a:extLst>
                <a:ext uri="{FF2B5EF4-FFF2-40B4-BE49-F238E27FC236}">
                  <a16:creationId xmlns:a16="http://schemas.microsoft.com/office/drawing/2014/main" id="{796B1C57-F8A1-F193-7363-DBBE0092B338}"/>
                </a:ext>
              </a:extLst>
            </p:cNvPr>
            <p:cNvSpPr txBox="1">
              <a:spLocks/>
            </p:cNvSpPr>
            <p:nvPr/>
          </p:nvSpPr>
          <p:spPr>
            <a:xfrm>
              <a:off x="2246466" y="3514939"/>
              <a:ext cx="4050201" cy="534725"/>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Consolas"/>
                  <a:ea typeface="+mj-lt"/>
                  <a:cs typeface="+mj-lt"/>
                </a:rPr>
                <a:t>tell</a:t>
              </a:r>
              <a:endParaRPr lang="en-US"/>
            </a:p>
          </p:txBody>
        </p:sp>
        <p:sp>
          <p:nvSpPr>
            <p:cNvPr id="18" name="Title 1">
              <a:extLst>
                <a:ext uri="{FF2B5EF4-FFF2-40B4-BE49-F238E27FC236}">
                  <a16:creationId xmlns:a16="http://schemas.microsoft.com/office/drawing/2014/main" id="{9A40063E-212E-9B4D-F351-1AE5A1F5859F}"/>
                </a:ext>
              </a:extLst>
            </p:cNvPr>
            <p:cNvSpPr txBox="1">
              <a:spLocks/>
            </p:cNvSpPr>
            <p:nvPr/>
          </p:nvSpPr>
          <p:spPr>
            <a:xfrm>
              <a:off x="2251478" y="4051346"/>
              <a:ext cx="4085293" cy="534725"/>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Consolas"/>
                  <a:ea typeface="+mj-lt"/>
                  <a:cs typeface="+mj-lt"/>
                </a:rPr>
                <a:t>say</a:t>
              </a:r>
            </a:p>
          </p:txBody>
        </p:sp>
      </p:grpSp>
      <p:grpSp>
        <p:nvGrpSpPr>
          <p:cNvPr id="26" name="Group 25">
            <a:extLst>
              <a:ext uri="{FF2B5EF4-FFF2-40B4-BE49-F238E27FC236}">
                <a16:creationId xmlns:a16="http://schemas.microsoft.com/office/drawing/2014/main" id="{8E5A517B-752B-F38A-0A50-A4AFCD35A3F7}"/>
              </a:ext>
            </a:extLst>
          </p:cNvPr>
          <p:cNvGrpSpPr/>
          <p:nvPr/>
        </p:nvGrpSpPr>
        <p:grpSpPr>
          <a:xfrm>
            <a:off x="1148581" y="4587753"/>
            <a:ext cx="4085294" cy="1071132"/>
            <a:chOff x="2251476" y="4587753"/>
            <a:chExt cx="4085294" cy="1071132"/>
          </a:xfrm>
        </p:grpSpPr>
        <p:sp>
          <p:nvSpPr>
            <p:cNvPr id="19" name="Title 1">
              <a:extLst>
                <a:ext uri="{FF2B5EF4-FFF2-40B4-BE49-F238E27FC236}">
                  <a16:creationId xmlns:a16="http://schemas.microsoft.com/office/drawing/2014/main" id="{61C54D41-58B7-E9D1-E416-0FDECD64014A}"/>
                </a:ext>
              </a:extLst>
            </p:cNvPr>
            <p:cNvSpPr txBox="1">
              <a:spLocks/>
            </p:cNvSpPr>
            <p:nvPr/>
          </p:nvSpPr>
          <p:spPr>
            <a:xfrm>
              <a:off x="2251477" y="4587753"/>
              <a:ext cx="4085293" cy="534725"/>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Consolas"/>
                  <a:ea typeface="+mj-lt"/>
                  <a:cs typeface="+mj-lt"/>
                </a:rPr>
                <a:t>start</a:t>
              </a:r>
            </a:p>
          </p:txBody>
        </p:sp>
        <p:sp>
          <p:nvSpPr>
            <p:cNvPr id="20" name="Title 1">
              <a:extLst>
                <a:ext uri="{FF2B5EF4-FFF2-40B4-BE49-F238E27FC236}">
                  <a16:creationId xmlns:a16="http://schemas.microsoft.com/office/drawing/2014/main" id="{BE598010-3DAF-33FA-ED91-5A47F9383F8D}"/>
                </a:ext>
              </a:extLst>
            </p:cNvPr>
            <p:cNvSpPr txBox="1">
              <a:spLocks/>
            </p:cNvSpPr>
            <p:nvPr/>
          </p:nvSpPr>
          <p:spPr>
            <a:xfrm>
              <a:off x="2251476" y="5124160"/>
              <a:ext cx="4085293" cy="534725"/>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Consolas"/>
                  <a:ea typeface="+mj-lt"/>
                  <a:cs typeface="+mj-lt"/>
                </a:rPr>
                <a:t>stop</a:t>
              </a:r>
            </a:p>
          </p:txBody>
        </p:sp>
      </p:grpSp>
      <p:sp>
        <p:nvSpPr>
          <p:cNvPr id="21" name="Title 1">
            <a:extLst>
              <a:ext uri="{FF2B5EF4-FFF2-40B4-BE49-F238E27FC236}">
                <a16:creationId xmlns:a16="http://schemas.microsoft.com/office/drawing/2014/main" id="{C7B3D688-4FE8-BE69-EA4A-3BBC0BECE44D}"/>
              </a:ext>
            </a:extLst>
          </p:cNvPr>
          <p:cNvSpPr txBox="1">
            <a:spLocks/>
          </p:cNvSpPr>
          <p:nvPr/>
        </p:nvSpPr>
        <p:spPr>
          <a:xfrm>
            <a:off x="1148580" y="5660567"/>
            <a:ext cx="4085293" cy="534725"/>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Consolas"/>
                <a:ea typeface="+mj-lt"/>
                <a:cs typeface="+mj-lt"/>
              </a:rPr>
              <a:t>...</a:t>
            </a:r>
          </a:p>
        </p:txBody>
      </p:sp>
      <p:sp>
        <p:nvSpPr>
          <p:cNvPr id="22" name="TextBox 21">
            <a:extLst>
              <a:ext uri="{FF2B5EF4-FFF2-40B4-BE49-F238E27FC236}">
                <a16:creationId xmlns:a16="http://schemas.microsoft.com/office/drawing/2014/main" id="{552C2ACC-FFB5-26BA-2E45-70C297A06201}"/>
              </a:ext>
            </a:extLst>
          </p:cNvPr>
          <p:cNvSpPr txBox="1"/>
          <p:nvPr/>
        </p:nvSpPr>
        <p:spPr>
          <a:xfrm>
            <a:off x="1145309" y="309419"/>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dirty="0">
                <a:latin typeface="Helvetica" pitchFamily="2" charset="0"/>
                <a:ea typeface="Verdana" charset="0"/>
                <a:cs typeface="Verdana" charset="0"/>
              </a:rPr>
              <a:t>Verbs</a:t>
            </a:r>
          </a:p>
        </p:txBody>
      </p:sp>
    </p:spTree>
    <p:extLst>
      <p:ext uri="{BB962C8B-B14F-4D97-AF65-F5344CB8AC3E}">
        <p14:creationId xmlns:p14="http://schemas.microsoft.com/office/powerpoint/2010/main" val="113069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752E1-11BD-E7FE-748B-E991AFD30E48}"/>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3709A235-DE66-1B83-4B52-3F54B42C81D0}"/>
              </a:ext>
            </a:extLst>
          </p:cNvPr>
          <p:cNvGrpSpPr/>
          <p:nvPr/>
        </p:nvGrpSpPr>
        <p:grpSpPr>
          <a:xfrm>
            <a:off x="1447800" y="2659559"/>
            <a:ext cx="9296400" cy="1538882"/>
            <a:chOff x="1447800" y="2727343"/>
            <a:chExt cx="9296400" cy="1538882"/>
          </a:xfrm>
        </p:grpSpPr>
        <p:sp>
          <p:nvSpPr>
            <p:cNvPr id="4" name="TextBox 3">
              <a:extLst>
                <a:ext uri="{FF2B5EF4-FFF2-40B4-BE49-F238E27FC236}">
                  <a16:creationId xmlns:a16="http://schemas.microsoft.com/office/drawing/2014/main" id="{2BCD8A10-09DE-938C-E29B-7978DF0FF6C9}"/>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Bleaching Method</a:t>
              </a:r>
              <a:endParaRPr lang="en-US" sz="1100" b="1" dirty="0">
                <a:latin typeface="Helvetica" pitchFamily="2" charset="0"/>
              </a:endParaRPr>
            </a:p>
          </p:txBody>
        </p:sp>
        <p:sp>
          <p:nvSpPr>
            <p:cNvPr id="6" name="TextBox 5">
              <a:extLst>
                <a:ext uri="{FF2B5EF4-FFF2-40B4-BE49-F238E27FC236}">
                  <a16:creationId xmlns:a16="http://schemas.microsoft.com/office/drawing/2014/main" id="{AF79F380-196E-D501-2B82-42061F1DC906}"/>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ea typeface="Verdana" charset="0"/>
                  <a:cs typeface="Verdana" charset="0"/>
                </a:rPr>
                <a:t>Frame templates (e.g. </a:t>
              </a:r>
              <a:r>
                <a:rPr lang="en-US" sz="2800" b="1" dirty="0">
                  <a:latin typeface="Consolas" charset="0"/>
                  <a:ea typeface="Consolas" charset="0"/>
                  <a:cs typeface="Consolas" charset="0"/>
                </a:rPr>
                <a:t>NP __ that S</a:t>
              </a:r>
              <a:r>
                <a:rPr lang="en-US" sz="2800" dirty="0">
                  <a:latin typeface="Helvetica" pitchFamily="2" charset="0"/>
                  <a:ea typeface="Verdana" charset="0"/>
                  <a:cs typeface="Verdana" charset="0"/>
                </a:rPr>
                <a:t>) instantiated by semantically bleached fillers.</a:t>
              </a:r>
            </a:p>
          </p:txBody>
        </p:sp>
      </p:grpSp>
    </p:spTree>
    <p:extLst>
      <p:ext uri="{BB962C8B-B14F-4D97-AF65-F5344CB8AC3E}">
        <p14:creationId xmlns:p14="http://schemas.microsoft.com/office/powerpoint/2010/main" val="271818424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EDD44-22A7-7F17-CD7B-7C39ED99A2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B19F25-274E-0A5A-F297-357FA69C6C47}"/>
              </a:ext>
            </a:extLst>
          </p:cNvPr>
          <p:cNvSpPr txBox="1">
            <a:spLocks/>
          </p:cNvSpPr>
          <p:nvPr/>
        </p:nvSpPr>
        <p:spPr>
          <a:xfrm>
            <a:off x="3790520" y="832900"/>
            <a:ext cx="8000570" cy="529712"/>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Consolas"/>
                <a:ea typeface="+mj-lt"/>
                <a:cs typeface="+mj-lt"/>
              </a:rPr>
              <a:t>Someone __</a:t>
            </a:r>
            <a:r>
              <a:rPr lang="en-US" sz="2400" err="1">
                <a:latin typeface="Consolas"/>
                <a:ea typeface="+mj-lt"/>
                <a:cs typeface="+mj-lt"/>
              </a:rPr>
              <a:t>ed</a:t>
            </a:r>
            <a:r>
              <a:rPr lang="en-US" sz="2400">
                <a:latin typeface="Consolas"/>
                <a:ea typeface="+mj-lt"/>
                <a:cs typeface="+mj-lt"/>
              </a:rPr>
              <a:t> something happened</a:t>
            </a:r>
          </a:p>
        </p:txBody>
      </p:sp>
      <p:sp>
        <p:nvSpPr>
          <p:cNvPr id="3" name="Title 1">
            <a:extLst>
              <a:ext uri="{FF2B5EF4-FFF2-40B4-BE49-F238E27FC236}">
                <a16:creationId xmlns:a16="http://schemas.microsoft.com/office/drawing/2014/main" id="{1C27DFCA-CAA2-FDD0-B826-8FD29E7A3CB0}"/>
              </a:ext>
            </a:extLst>
          </p:cNvPr>
          <p:cNvSpPr txBox="1">
            <a:spLocks/>
          </p:cNvSpPr>
          <p:nvPr/>
        </p:nvSpPr>
        <p:spPr>
          <a:xfrm>
            <a:off x="3795532" y="1364294"/>
            <a:ext cx="8030649" cy="534725"/>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Consolas"/>
                <a:ea typeface="+mj-lt"/>
                <a:cs typeface="+mj-lt"/>
              </a:rPr>
              <a:t>Someone __</a:t>
            </a:r>
            <a:r>
              <a:rPr lang="en-US" sz="2400" err="1">
                <a:latin typeface="Consolas"/>
                <a:ea typeface="+mj-lt"/>
                <a:cs typeface="+mj-lt"/>
              </a:rPr>
              <a:t>ed</a:t>
            </a:r>
            <a:r>
              <a:rPr lang="en-US" sz="2400">
                <a:latin typeface="Consolas"/>
                <a:ea typeface="+mj-lt"/>
                <a:cs typeface="+mj-lt"/>
              </a:rPr>
              <a:t> that something happened</a:t>
            </a:r>
          </a:p>
        </p:txBody>
      </p:sp>
      <p:grpSp>
        <p:nvGrpSpPr>
          <p:cNvPr id="27" name="Group 26">
            <a:extLst>
              <a:ext uri="{FF2B5EF4-FFF2-40B4-BE49-F238E27FC236}">
                <a16:creationId xmlns:a16="http://schemas.microsoft.com/office/drawing/2014/main" id="{AF73D9B3-CC39-FD4D-0F73-E76FAA25BCF4}"/>
              </a:ext>
            </a:extLst>
          </p:cNvPr>
          <p:cNvGrpSpPr/>
          <p:nvPr/>
        </p:nvGrpSpPr>
        <p:grpSpPr>
          <a:xfrm>
            <a:off x="3790518" y="1900702"/>
            <a:ext cx="8030648" cy="1076146"/>
            <a:chOff x="6106597" y="1900702"/>
            <a:chExt cx="8030648" cy="1076146"/>
          </a:xfrm>
        </p:grpSpPr>
        <p:sp>
          <p:nvSpPr>
            <p:cNvPr id="4" name="Title 1">
              <a:extLst>
                <a:ext uri="{FF2B5EF4-FFF2-40B4-BE49-F238E27FC236}">
                  <a16:creationId xmlns:a16="http://schemas.microsoft.com/office/drawing/2014/main" id="{1338990E-E50B-5F5A-198D-D0BC582FEB26}"/>
                </a:ext>
              </a:extLst>
            </p:cNvPr>
            <p:cNvSpPr txBox="1">
              <a:spLocks/>
            </p:cNvSpPr>
            <p:nvPr/>
          </p:nvSpPr>
          <p:spPr>
            <a:xfrm>
              <a:off x="6106598" y="1900702"/>
              <a:ext cx="8000569" cy="539738"/>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Consolas"/>
                  <a:ea typeface="+mj-lt"/>
                  <a:cs typeface="+mj-lt"/>
                </a:rPr>
                <a:t>Someone __</a:t>
              </a:r>
              <a:r>
                <a:rPr lang="en-US" sz="2400" err="1">
                  <a:latin typeface="Consolas"/>
                  <a:ea typeface="+mj-lt"/>
                  <a:cs typeface="+mj-lt"/>
                </a:rPr>
                <a:t>ed</a:t>
              </a:r>
              <a:r>
                <a:rPr lang="en-US" sz="2400">
                  <a:latin typeface="Consolas"/>
                  <a:ea typeface="+mj-lt"/>
                  <a:cs typeface="+mj-lt"/>
                </a:rPr>
                <a:t> whether something happened</a:t>
              </a:r>
            </a:p>
          </p:txBody>
        </p:sp>
        <p:sp>
          <p:nvSpPr>
            <p:cNvPr id="5" name="Title 1">
              <a:extLst>
                <a:ext uri="{FF2B5EF4-FFF2-40B4-BE49-F238E27FC236}">
                  <a16:creationId xmlns:a16="http://schemas.microsoft.com/office/drawing/2014/main" id="{7DE849E8-8EC7-74DF-7A12-38F70748198D}"/>
                </a:ext>
              </a:extLst>
            </p:cNvPr>
            <p:cNvSpPr txBox="1">
              <a:spLocks/>
            </p:cNvSpPr>
            <p:nvPr/>
          </p:nvSpPr>
          <p:spPr>
            <a:xfrm>
              <a:off x="6106597" y="2442123"/>
              <a:ext cx="8030648" cy="534725"/>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Consolas"/>
                  <a:ea typeface="+mj-lt"/>
                  <a:cs typeface="+mj-lt"/>
                </a:rPr>
                <a:t>Someone __</a:t>
              </a:r>
              <a:r>
                <a:rPr lang="en-US" sz="2400" err="1">
                  <a:latin typeface="Consolas"/>
                  <a:ea typeface="+mj-lt"/>
                  <a:cs typeface="+mj-lt"/>
                </a:rPr>
                <a:t>ed</a:t>
              </a:r>
              <a:r>
                <a:rPr lang="en-US" sz="2400">
                  <a:latin typeface="Consolas"/>
                  <a:ea typeface="+mj-lt"/>
                  <a:cs typeface="+mj-lt"/>
                </a:rPr>
                <a:t> which someone something happened</a:t>
              </a:r>
            </a:p>
          </p:txBody>
        </p:sp>
      </p:grpSp>
      <p:grpSp>
        <p:nvGrpSpPr>
          <p:cNvPr id="28" name="Group 27">
            <a:extLst>
              <a:ext uri="{FF2B5EF4-FFF2-40B4-BE49-F238E27FC236}">
                <a16:creationId xmlns:a16="http://schemas.microsoft.com/office/drawing/2014/main" id="{66707C16-72C3-AB8B-8506-8F62CC1A8ABA}"/>
              </a:ext>
            </a:extLst>
          </p:cNvPr>
          <p:cNvGrpSpPr/>
          <p:nvPr/>
        </p:nvGrpSpPr>
        <p:grpSpPr>
          <a:xfrm>
            <a:off x="3790519" y="2978532"/>
            <a:ext cx="8161995" cy="1071132"/>
            <a:chOff x="6106598" y="2978532"/>
            <a:chExt cx="8161995" cy="1071132"/>
          </a:xfrm>
        </p:grpSpPr>
        <p:sp>
          <p:nvSpPr>
            <p:cNvPr id="6" name="Title 1">
              <a:extLst>
                <a:ext uri="{FF2B5EF4-FFF2-40B4-BE49-F238E27FC236}">
                  <a16:creationId xmlns:a16="http://schemas.microsoft.com/office/drawing/2014/main" id="{47A3C82E-D34A-CEC1-BF83-E15B70BC27FD}"/>
                </a:ext>
              </a:extLst>
            </p:cNvPr>
            <p:cNvSpPr txBox="1">
              <a:spLocks/>
            </p:cNvSpPr>
            <p:nvPr/>
          </p:nvSpPr>
          <p:spPr>
            <a:xfrm>
              <a:off x="6106598" y="2978532"/>
              <a:ext cx="7995556" cy="534725"/>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Consolas"/>
                  <a:ea typeface="+mj-lt"/>
                  <a:cs typeface="+mj-lt"/>
                </a:rPr>
                <a:t>Someone __</a:t>
              </a:r>
              <a:r>
                <a:rPr lang="en-US" sz="2400" err="1">
                  <a:latin typeface="Consolas"/>
                  <a:ea typeface="+mj-lt"/>
                  <a:cs typeface="+mj-lt"/>
                </a:rPr>
                <a:t>ed</a:t>
              </a:r>
              <a:r>
                <a:rPr lang="en-US" sz="2400">
                  <a:latin typeface="Consolas"/>
                  <a:ea typeface="+mj-lt"/>
                  <a:cs typeface="+mj-lt"/>
                </a:rPr>
                <a:t> someone that something happened</a:t>
              </a:r>
            </a:p>
          </p:txBody>
        </p:sp>
        <p:sp>
          <p:nvSpPr>
            <p:cNvPr id="7" name="Title 1">
              <a:extLst>
                <a:ext uri="{FF2B5EF4-FFF2-40B4-BE49-F238E27FC236}">
                  <a16:creationId xmlns:a16="http://schemas.microsoft.com/office/drawing/2014/main" id="{44F4CA16-09D1-DD4B-59C0-78192FC4183A}"/>
                </a:ext>
              </a:extLst>
            </p:cNvPr>
            <p:cNvSpPr txBox="1">
              <a:spLocks/>
            </p:cNvSpPr>
            <p:nvPr/>
          </p:nvSpPr>
          <p:spPr>
            <a:xfrm>
              <a:off x="6111611" y="3509926"/>
              <a:ext cx="8156982" cy="539738"/>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Consolas"/>
                  <a:ea typeface="+mj-lt"/>
                  <a:cs typeface="+mj-lt"/>
                </a:rPr>
                <a:t>Someone __</a:t>
              </a:r>
              <a:r>
                <a:rPr lang="en-US" sz="2400" err="1">
                  <a:latin typeface="Consolas"/>
                  <a:ea typeface="+mj-lt"/>
                  <a:cs typeface="+mj-lt"/>
                </a:rPr>
                <a:t>ed</a:t>
              </a:r>
              <a:r>
                <a:rPr lang="en-US" sz="2400">
                  <a:latin typeface="Consolas"/>
                  <a:ea typeface="+mj-lt"/>
                  <a:cs typeface="+mj-lt"/>
                </a:rPr>
                <a:t> someone whether something happened</a:t>
              </a:r>
            </a:p>
          </p:txBody>
        </p:sp>
      </p:grpSp>
      <p:sp>
        <p:nvSpPr>
          <p:cNvPr id="8" name="Title 1">
            <a:extLst>
              <a:ext uri="{FF2B5EF4-FFF2-40B4-BE49-F238E27FC236}">
                <a16:creationId xmlns:a16="http://schemas.microsoft.com/office/drawing/2014/main" id="{8D99000F-6A8E-F42C-6218-07F2D346541C}"/>
              </a:ext>
            </a:extLst>
          </p:cNvPr>
          <p:cNvSpPr txBox="1">
            <a:spLocks/>
          </p:cNvSpPr>
          <p:nvPr/>
        </p:nvSpPr>
        <p:spPr>
          <a:xfrm>
            <a:off x="3790518" y="4051346"/>
            <a:ext cx="8401482" cy="534725"/>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Consolas"/>
                <a:ea typeface="+mj-lt"/>
                <a:cs typeface="+mj-lt"/>
              </a:rPr>
              <a:t>Someone __</a:t>
            </a:r>
            <a:r>
              <a:rPr lang="en-US" sz="2400" err="1">
                <a:latin typeface="Consolas"/>
                <a:ea typeface="+mj-lt"/>
                <a:cs typeface="+mj-lt"/>
              </a:rPr>
              <a:t>ed</a:t>
            </a:r>
            <a:r>
              <a:rPr lang="en-US" sz="2400">
                <a:latin typeface="Consolas"/>
                <a:ea typeface="+mj-lt"/>
                <a:cs typeface="+mj-lt"/>
              </a:rPr>
              <a:t> to someone that something happened</a:t>
            </a:r>
          </a:p>
        </p:txBody>
      </p:sp>
      <p:grpSp>
        <p:nvGrpSpPr>
          <p:cNvPr id="29" name="Group 28">
            <a:extLst>
              <a:ext uri="{FF2B5EF4-FFF2-40B4-BE49-F238E27FC236}">
                <a16:creationId xmlns:a16="http://schemas.microsoft.com/office/drawing/2014/main" id="{0AE8F18F-1FD7-57C4-9B8B-2E215E7B5827}"/>
              </a:ext>
            </a:extLst>
          </p:cNvPr>
          <p:cNvGrpSpPr/>
          <p:nvPr/>
        </p:nvGrpSpPr>
        <p:grpSpPr>
          <a:xfrm>
            <a:off x="3790516" y="4587753"/>
            <a:ext cx="8000569" cy="1071132"/>
            <a:chOff x="6106595" y="4587753"/>
            <a:chExt cx="8000569" cy="1071132"/>
          </a:xfrm>
        </p:grpSpPr>
        <p:sp>
          <p:nvSpPr>
            <p:cNvPr id="9" name="Title 1">
              <a:extLst>
                <a:ext uri="{FF2B5EF4-FFF2-40B4-BE49-F238E27FC236}">
                  <a16:creationId xmlns:a16="http://schemas.microsoft.com/office/drawing/2014/main" id="{39041001-FF88-7A0A-0E1A-9C6D3F318F2D}"/>
                </a:ext>
              </a:extLst>
            </p:cNvPr>
            <p:cNvSpPr txBox="1">
              <a:spLocks/>
            </p:cNvSpPr>
            <p:nvPr/>
          </p:nvSpPr>
          <p:spPr>
            <a:xfrm>
              <a:off x="6106596" y="4587753"/>
              <a:ext cx="7995556" cy="534725"/>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Consolas"/>
                  <a:ea typeface="+mj-lt"/>
                  <a:cs typeface="+mj-lt"/>
                </a:rPr>
                <a:t>Someone __</a:t>
              </a:r>
              <a:r>
                <a:rPr lang="en-US" sz="2400" err="1">
                  <a:latin typeface="Consolas"/>
                  <a:ea typeface="+mj-lt"/>
                  <a:cs typeface="+mj-lt"/>
                </a:rPr>
                <a:t>ed</a:t>
              </a:r>
              <a:r>
                <a:rPr lang="en-US" sz="2400">
                  <a:latin typeface="Consolas"/>
                  <a:ea typeface="+mj-lt"/>
                  <a:cs typeface="+mj-lt"/>
                </a:rPr>
                <a:t> to do something</a:t>
              </a:r>
            </a:p>
          </p:txBody>
        </p:sp>
        <p:sp>
          <p:nvSpPr>
            <p:cNvPr id="10" name="Title 1">
              <a:extLst>
                <a:ext uri="{FF2B5EF4-FFF2-40B4-BE49-F238E27FC236}">
                  <a16:creationId xmlns:a16="http://schemas.microsoft.com/office/drawing/2014/main" id="{3BEC7CAB-71D7-B00C-DFA9-B99DB72D21DA}"/>
                </a:ext>
              </a:extLst>
            </p:cNvPr>
            <p:cNvSpPr txBox="1">
              <a:spLocks/>
            </p:cNvSpPr>
            <p:nvPr/>
          </p:nvSpPr>
          <p:spPr>
            <a:xfrm>
              <a:off x="6106595" y="5119147"/>
              <a:ext cx="8000569" cy="539738"/>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Consolas"/>
                  <a:ea typeface="+mj-lt"/>
                  <a:cs typeface="+mj-lt"/>
                </a:rPr>
                <a:t>Someone __</a:t>
              </a:r>
              <a:r>
                <a:rPr lang="en-US" sz="2400" err="1">
                  <a:latin typeface="Consolas"/>
                  <a:ea typeface="+mj-lt"/>
                  <a:cs typeface="+mj-lt"/>
                </a:rPr>
                <a:t>ed</a:t>
              </a:r>
              <a:r>
                <a:rPr lang="en-US" sz="2400">
                  <a:latin typeface="Consolas"/>
                  <a:ea typeface="+mj-lt"/>
                  <a:cs typeface="+mj-lt"/>
                </a:rPr>
                <a:t> someone to do something</a:t>
              </a:r>
            </a:p>
          </p:txBody>
        </p:sp>
      </p:grpSp>
      <p:sp>
        <p:nvSpPr>
          <p:cNvPr id="11" name="Title 1">
            <a:extLst>
              <a:ext uri="{FF2B5EF4-FFF2-40B4-BE49-F238E27FC236}">
                <a16:creationId xmlns:a16="http://schemas.microsoft.com/office/drawing/2014/main" id="{E06FFA73-AC69-8B4B-30D5-0C2CAA545225}"/>
              </a:ext>
            </a:extLst>
          </p:cNvPr>
          <p:cNvSpPr txBox="1">
            <a:spLocks/>
          </p:cNvSpPr>
          <p:nvPr/>
        </p:nvSpPr>
        <p:spPr>
          <a:xfrm>
            <a:off x="3795528" y="5655554"/>
            <a:ext cx="4085293" cy="534725"/>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Consolas"/>
                <a:ea typeface="+mj-lt"/>
                <a:cs typeface="+mj-lt"/>
              </a:rPr>
              <a:t>...</a:t>
            </a:r>
          </a:p>
        </p:txBody>
      </p:sp>
      <p:grpSp>
        <p:nvGrpSpPr>
          <p:cNvPr id="23" name="Group 22">
            <a:extLst>
              <a:ext uri="{FF2B5EF4-FFF2-40B4-BE49-F238E27FC236}">
                <a16:creationId xmlns:a16="http://schemas.microsoft.com/office/drawing/2014/main" id="{BAAD60F6-07AF-DFD8-DAF1-9A997D2CC4C3}"/>
              </a:ext>
            </a:extLst>
          </p:cNvPr>
          <p:cNvGrpSpPr/>
          <p:nvPr/>
        </p:nvGrpSpPr>
        <p:grpSpPr>
          <a:xfrm>
            <a:off x="1143571" y="832900"/>
            <a:ext cx="2816964" cy="1607540"/>
            <a:chOff x="2246466" y="832900"/>
            <a:chExt cx="2816964" cy="1607540"/>
          </a:xfrm>
        </p:grpSpPr>
        <p:sp>
          <p:nvSpPr>
            <p:cNvPr id="12" name="Title 1">
              <a:extLst>
                <a:ext uri="{FF2B5EF4-FFF2-40B4-BE49-F238E27FC236}">
                  <a16:creationId xmlns:a16="http://schemas.microsoft.com/office/drawing/2014/main" id="{18E6274D-717C-2DDC-E161-B053F5181521}"/>
                </a:ext>
              </a:extLst>
            </p:cNvPr>
            <p:cNvSpPr txBox="1">
              <a:spLocks/>
            </p:cNvSpPr>
            <p:nvPr/>
          </p:nvSpPr>
          <p:spPr>
            <a:xfrm>
              <a:off x="2251480" y="832900"/>
              <a:ext cx="1518557" cy="534725"/>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Consolas"/>
                  <a:ea typeface="+mj-lt"/>
                  <a:cs typeface="+mj-lt"/>
                </a:rPr>
                <a:t>think</a:t>
              </a:r>
            </a:p>
          </p:txBody>
        </p:sp>
        <p:sp>
          <p:nvSpPr>
            <p:cNvPr id="13" name="Title 1">
              <a:extLst>
                <a:ext uri="{FF2B5EF4-FFF2-40B4-BE49-F238E27FC236}">
                  <a16:creationId xmlns:a16="http://schemas.microsoft.com/office/drawing/2014/main" id="{29A91F8B-841A-FC16-098A-4A86265D2299}"/>
                </a:ext>
              </a:extLst>
            </p:cNvPr>
            <p:cNvSpPr txBox="1">
              <a:spLocks/>
            </p:cNvSpPr>
            <p:nvPr/>
          </p:nvSpPr>
          <p:spPr>
            <a:xfrm>
              <a:off x="2246466" y="1369307"/>
              <a:ext cx="2350741" cy="534725"/>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Consolas"/>
                  <a:ea typeface="+mj-lt"/>
                  <a:cs typeface="+mj-lt"/>
                </a:rPr>
                <a:t>know</a:t>
              </a:r>
              <a:endParaRPr lang="en-US"/>
            </a:p>
          </p:txBody>
        </p:sp>
        <p:sp>
          <p:nvSpPr>
            <p:cNvPr id="14" name="Title 1">
              <a:extLst>
                <a:ext uri="{FF2B5EF4-FFF2-40B4-BE49-F238E27FC236}">
                  <a16:creationId xmlns:a16="http://schemas.microsoft.com/office/drawing/2014/main" id="{D05901FE-276D-CE68-3F1B-E8D5EA13A630}"/>
                </a:ext>
              </a:extLst>
            </p:cNvPr>
            <p:cNvSpPr txBox="1">
              <a:spLocks/>
            </p:cNvSpPr>
            <p:nvPr/>
          </p:nvSpPr>
          <p:spPr>
            <a:xfrm>
              <a:off x="2251479" y="1905715"/>
              <a:ext cx="2811951" cy="534725"/>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Consolas"/>
                  <a:ea typeface="+mj-lt"/>
                  <a:cs typeface="+mj-lt"/>
                </a:rPr>
                <a:t>wonder</a:t>
              </a:r>
              <a:endParaRPr lang="en-US"/>
            </a:p>
          </p:txBody>
        </p:sp>
      </p:grpSp>
      <p:grpSp>
        <p:nvGrpSpPr>
          <p:cNvPr id="24" name="Group 23">
            <a:extLst>
              <a:ext uri="{FF2B5EF4-FFF2-40B4-BE49-F238E27FC236}">
                <a16:creationId xmlns:a16="http://schemas.microsoft.com/office/drawing/2014/main" id="{6195CAE2-0D59-7B99-DE13-4B6795575140}"/>
              </a:ext>
            </a:extLst>
          </p:cNvPr>
          <p:cNvGrpSpPr/>
          <p:nvPr/>
        </p:nvGrpSpPr>
        <p:grpSpPr>
          <a:xfrm>
            <a:off x="1148583" y="2442123"/>
            <a:ext cx="4085293" cy="1071134"/>
            <a:chOff x="2251478" y="2442123"/>
            <a:chExt cx="4085293" cy="1071134"/>
          </a:xfrm>
        </p:grpSpPr>
        <p:sp>
          <p:nvSpPr>
            <p:cNvPr id="15" name="Title 1">
              <a:extLst>
                <a:ext uri="{FF2B5EF4-FFF2-40B4-BE49-F238E27FC236}">
                  <a16:creationId xmlns:a16="http://schemas.microsoft.com/office/drawing/2014/main" id="{19671EA8-8450-08AA-21AE-7FEA6263760A}"/>
                </a:ext>
              </a:extLst>
            </p:cNvPr>
            <p:cNvSpPr txBox="1">
              <a:spLocks/>
            </p:cNvSpPr>
            <p:nvPr/>
          </p:nvSpPr>
          <p:spPr>
            <a:xfrm>
              <a:off x="2251478" y="2442123"/>
              <a:ext cx="4085293" cy="534725"/>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Consolas"/>
                  <a:ea typeface="+mj-lt"/>
                  <a:cs typeface="+mj-lt"/>
                </a:rPr>
                <a:t>love</a:t>
              </a:r>
              <a:endParaRPr lang="en-US"/>
            </a:p>
          </p:txBody>
        </p:sp>
        <p:sp>
          <p:nvSpPr>
            <p:cNvPr id="16" name="Title 1">
              <a:extLst>
                <a:ext uri="{FF2B5EF4-FFF2-40B4-BE49-F238E27FC236}">
                  <a16:creationId xmlns:a16="http://schemas.microsoft.com/office/drawing/2014/main" id="{50A8C1D6-DFF7-8B43-2C9D-7406E689B4C5}"/>
                </a:ext>
              </a:extLst>
            </p:cNvPr>
            <p:cNvSpPr txBox="1">
              <a:spLocks/>
            </p:cNvSpPr>
            <p:nvPr/>
          </p:nvSpPr>
          <p:spPr>
            <a:xfrm>
              <a:off x="2251479" y="2978532"/>
              <a:ext cx="3629096" cy="534725"/>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Consolas"/>
                </a:rPr>
                <a:t>surprise</a:t>
              </a:r>
            </a:p>
          </p:txBody>
        </p:sp>
      </p:grpSp>
      <p:grpSp>
        <p:nvGrpSpPr>
          <p:cNvPr id="25" name="Group 24">
            <a:extLst>
              <a:ext uri="{FF2B5EF4-FFF2-40B4-BE49-F238E27FC236}">
                <a16:creationId xmlns:a16="http://schemas.microsoft.com/office/drawing/2014/main" id="{4239C065-7D13-75C5-FE1C-70BFFB05325F}"/>
              </a:ext>
            </a:extLst>
          </p:cNvPr>
          <p:cNvGrpSpPr/>
          <p:nvPr/>
        </p:nvGrpSpPr>
        <p:grpSpPr>
          <a:xfrm>
            <a:off x="1143571" y="3514939"/>
            <a:ext cx="4090305" cy="1071132"/>
            <a:chOff x="2246466" y="3514939"/>
            <a:chExt cx="4090305" cy="1071132"/>
          </a:xfrm>
        </p:grpSpPr>
        <p:sp>
          <p:nvSpPr>
            <p:cNvPr id="17" name="Title 1">
              <a:extLst>
                <a:ext uri="{FF2B5EF4-FFF2-40B4-BE49-F238E27FC236}">
                  <a16:creationId xmlns:a16="http://schemas.microsoft.com/office/drawing/2014/main" id="{6802821F-78AB-C874-60E7-FA94F4F1349B}"/>
                </a:ext>
              </a:extLst>
            </p:cNvPr>
            <p:cNvSpPr txBox="1">
              <a:spLocks/>
            </p:cNvSpPr>
            <p:nvPr/>
          </p:nvSpPr>
          <p:spPr>
            <a:xfrm>
              <a:off x="2246466" y="3514939"/>
              <a:ext cx="4050201" cy="534725"/>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Consolas"/>
                  <a:ea typeface="+mj-lt"/>
                  <a:cs typeface="+mj-lt"/>
                </a:rPr>
                <a:t>tell</a:t>
              </a:r>
              <a:endParaRPr lang="en-US"/>
            </a:p>
          </p:txBody>
        </p:sp>
        <p:sp>
          <p:nvSpPr>
            <p:cNvPr id="18" name="Title 1">
              <a:extLst>
                <a:ext uri="{FF2B5EF4-FFF2-40B4-BE49-F238E27FC236}">
                  <a16:creationId xmlns:a16="http://schemas.microsoft.com/office/drawing/2014/main" id="{F8AC2BBE-7194-370D-2323-B79EDBA59E6D}"/>
                </a:ext>
              </a:extLst>
            </p:cNvPr>
            <p:cNvSpPr txBox="1">
              <a:spLocks/>
            </p:cNvSpPr>
            <p:nvPr/>
          </p:nvSpPr>
          <p:spPr>
            <a:xfrm>
              <a:off x="2251478" y="4051346"/>
              <a:ext cx="4085293" cy="534725"/>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Consolas"/>
                  <a:ea typeface="+mj-lt"/>
                  <a:cs typeface="+mj-lt"/>
                </a:rPr>
                <a:t>say</a:t>
              </a:r>
            </a:p>
          </p:txBody>
        </p:sp>
      </p:grpSp>
      <p:grpSp>
        <p:nvGrpSpPr>
          <p:cNvPr id="26" name="Group 25">
            <a:extLst>
              <a:ext uri="{FF2B5EF4-FFF2-40B4-BE49-F238E27FC236}">
                <a16:creationId xmlns:a16="http://schemas.microsoft.com/office/drawing/2014/main" id="{2DF2174C-BCDC-73E0-77AC-AF80AF848F56}"/>
              </a:ext>
            </a:extLst>
          </p:cNvPr>
          <p:cNvGrpSpPr/>
          <p:nvPr/>
        </p:nvGrpSpPr>
        <p:grpSpPr>
          <a:xfrm>
            <a:off x="1148581" y="4587753"/>
            <a:ext cx="4085294" cy="1071132"/>
            <a:chOff x="2251476" y="4587753"/>
            <a:chExt cx="4085294" cy="1071132"/>
          </a:xfrm>
        </p:grpSpPr>
        <p:sp>
          <p:nvSpPr>
            <p:cNvPr id="19" name="Title 1">
              <a:extLst>
                <a:ext uri="{FF2B5EF4-FFF2-40B4-BE49-F238E27FC236}">
                  <a16:creationId xmlns:a16="http://schemas.microsoft.com/office/drawing/2014/main" id="{C144FACB-88E3-6ABF-E98A-C502C46EC09A}"/>
                </a:ext>
              </a:extLst>
            </p:cNvPr>
            <p:cNvSpPr txBox="1">
              <a:spLocks/>
            </p:cNvSpPr>
            <p:nvPr/>
          </p:nvSpPr>
          <p:spPr>
            <a:xfrm>
              <a:off x="2251477" y="4587753"/>
              <a:ext cx="4085293" cy="534725"/>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Consolas"/>
                  <a:ea typeface="+mj-lt"/>
                  <a:cs typeface="+mj-lt"/>
                </a:rPr>
                <a:t>start</a:t>
              </a:r>
            </a:p>
          </p:txBody>
        </p:sp>
        <p:sp>
          <p:nvSpPr>
            <p:cNvPr id="20" name="Title 1">
              <a:extLst>
                <a:ext uri="{FF2B5EF4-FFF2-40B4-BE49-F238E27FC236}">
                  <a16:creationId xmlns:a16="http://schemas.microsoft.com/office/drawing/2014/main" id="{50C70EF0-2AA6-60AA-E467-478FE8324074}"/>
                </a:ext>
              </a:extLst>
            </p:cNvPr>
            <p:cNvSpPr txBox="1">
              <a:spLocks/>
            </p:cNvSpPr>
            <p:nvPr/>
          </p:nvSpPr>
          <p:spPr>
            <a:xfrm>
              <a:off x="2251476" y="5124160"/>
              <a:ext cx="4085293" cy="534725"/>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Consolas"/>
                  <a:ea typeface="+mj-lt"/>
                  <a:cs typeface="+mj-lt"/>
                </a:rPr>
                <a:t>stop</a:t>
              </a:r>
            </a:p>
          </p:txBody>
        </p:sp>
      </p:grpSp>
      <p:sp>
        <p:nvSpPr>
          <p:cNvPr id="21" name="Title 1">
            <a:extLst>
              <a:ext uri="{FF2B5EF4-FFF2-40B4-BE49-F238E27FC236}">
                <a16:creationId xmlns:a16="http://schemas.microsoft.com/office/drawing/2014/main" id="{52FDB753-8816-6AA8-447D-306A92D51223}"/>
              </a:ext>
            </a:extLst>
          </p:cNvPr>
          <p:cNvSpPr txBox="1">
            <a:spLocks/>
          </p:cNvSpPr>
          <p:nvPr/>
        </p:nvSpPr>
        <p:spPr>
          <a:xfrm>
            <a:off x="1148580" y="5660567"/>
            <a:ext cx="4085293" cy="534725"/>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Consolas"/>
                <a:ea typeface="+mj-lt"/>
                <a:cs typeface="+mj-lt"/>
              </a:rPr>
              <a:t>...</a:t>
            </a:r>
          </a:p>
        </p:txBody>
      </p:sp>
      <p:sp>
        <p:nvSpPr>
          <p:cNvPr id="30" name="Title 1">
            <a:extLst>
              <a:ext uri="{FF2B5EF4-FFF2-40B4-BE49-F238E27FC236}">
                <a16:creationId xmlns:a16="http://schemas.microsoft.com/office/drawing/2014/main" id="{AC8F3766-B4B5-12CA-94D2-DA2D34A16510}"/>
              </a:ext>
            </a:extLst>
          </p:cNvPr>
          <p:cNvSpPr txBox="1">
            <a:spLocks/>
          </p:cNvSpPr>
          <p:nvPr/>
        </p:nvSpPr>
        <p:spPr>
          <a:xfrm>
            <a:off x="1930637" y="2978530"/>
            <a:ext cx="2350741" cy="534725"/>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latin typeface="Consolas"/>
                <a:ea typeface="+mj-lt"/>
                <a:cs typeface="+mj-lt"/>
              </a:rPr>
              <a:t>x</a:t>
            </a:r>
            <a:endParaRPr lang="en-US" b="1"/>
          </a:p>
        </p:txBody>
      </p:sp>
      <p:sp>
        <p:nvSpPr>
          <p:cNvPr id="22" name="TextBox 21">
            <a:extLst>
              <a:ext uri="{FF2B5EF4-FFF2-40B4-BE49-F238E27FC236}">
                <a16:creationId xmlns:a16="http://schemas.microsoft.com/office/drawing/2014/main" id="{9C5E6ED5-F123-FE2B-806B-D3C28D103B78}"/>
              </a:ext>
            </a:extLst>
          </p:cNvPr>
          <p:cNvSpPr txBox="1"/>
          <p:nvPr/>
        </p:nvSpPr>
        <p:spPr>
          <a:xfrm>
            <a:off x="1145309" y="309419"/>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dirty="0">
                <a:latin typeface="Helvetica" pitchFamily="2" charset="0"/>
                <a:ea typeface="Verdana" charset="0"/>
                <a:cs typeface="Verdana" charset="0"/>
              </a:rPr>
              <a:t>Verbs</a:t>
            </a:r>
          </a:p>
        </p:txBody>
      </p:sp>
      <p:sp>
        <p:nvSpPr>
          <p:cNvPr id="32" name="TextBox 31">
            <a:extLst>
              <a:ext uri="{FF2B5EF4-FFF2-40B4-BE49-F238E27FC236}">
                <a16:creationId xmlns:a16="http://schemas.microsoft.com/office/drawing/2014/main" id="{422BDB42-EC2F-A922-CC22-66E7C94C9C66}"/>
              </a:ext>
            </a:extLst>
          </p:cNvPr>
          <p:cNvSpPr txBox="1"/>
          <p:nvPr/>
        </p:nvSpPr>
        <p:spPr>
          <a:xfrm>
            <a:off x="3791527" y="309418"/>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dirty="0">
                <a:latin typeface="Helvetica" pitchFamily="2" charset="0"/>
                <a:ea typeface="Verdana" charset="0"/>
                <a:cs typeface="Verdana" charset="0"/>
              </a:rPr>
              <a:t>Frames</a:t>
            </a:r>
          </a:p>
        </p:txBody>
      </p:sp>
    </p:spTree>
    <p:extLst>
      <p:ext uri="{BB962C8B-B14F-4D97-AF65-F5344CB8AC3E}">
        <p14:creationId xmlns:p14="http://schemas.microsoft.com/office/powerpoint/2010/main" val="242767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P spid="11"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0C51E-A90F-19C4-61C3-304E3FD15805}"/>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B3DC9962-07D7-253E-4385-C8850263C9B3}"/>
              </a:ext>
            </a:extLst>
          </p:cNvPr>
          <p:cNvGrpSpPr/>
          <p:nvPr/>
        </p:nvGrpSpPr>
        <p:grpSpPr>
          <a:xfrm>
            <a:off x="1447800" y="1597731"/>
            <a:ext cx="9296400" cy="1538882"/>
            <a:chOff x="1447800" y="973017"/>
            <a:chExt cx="9296400" cy="1538882"/>
          </a:xfrm>
        </p:grpSpPr>
        <p:sp>
          <p:nvSpPr>
            <p:cNvPr id="3" name="TextBox 2">
              <a:extLst>
                <a:ext uri="{FF2B5EF4-FFF2-40B4-BE49-F238E27FC236}">
                  <a16:creationId xmlns:a16="http://schemas.microsoft.com/office/drawing/2014/main" id="{3EA46103-424C-2A48-605C-47B59DE448E7}"/>
                </a:ext>
              </a:extLst>
            </p:cNvPr>
            <p:cNvSpPr txBox="1"/>
            <p:nvPr/>
          </p:nvSpPr>
          <p:spPr>
            <a:xfrm>
              <a:off x="1447800" y="973017"/>
              <a:ext cx="9296400" cy="584775"/>
            </a:xfrm>
            <a:prstGeom prst="rect">
              <a:avLst/>
            </a:prstGeom>
            <a:noFill/>
          </p:spPr>
          <p:txBody>
            <a:bodyPr wrap="square" rtlCol="0">
              <a:spAutoFit/>
            </a:bodyPr>
            <a:lstStyle/>
            <a:p>
              <a:r>
                <a:rPr lang="en-US" sz="3200" b="1" dirty="0">
                  <a:latin typeface="Helvetica" pitchFamily="2" charset="0"/>
                </a:rPr>
                <a:t>Potential Implication</a:t>
              </a:r>
            </a:p>
          </p:txBody>
        </p:sp>
        <p:sp>
          <p:nvSpPr>
            <p:cNvPr id="2" name="TextBox 1">
              <a:extLst>
                <a:ext uri="{FF2B5EF4-FFF2-40B4-BE49-F238E27FC236}">
                  <a16:creationId xmlns:a16="http://schemas.microsoft.com/office/drawing/2014/main" id="{A04CFA28-56E2-D3AA-E67A-BEE5E260386B}"/>
                </a:ext>
              </a:extLst>
            </p:cNvPr>
            <p:cNvSpPr txBox="1"/>
            <p:nvPr/>
          </p:nvSpPr>
          <p:spPr>
            <a:xfrm>
              <a:off x="1447800" y="1557792"/>
              <a:ext cx="9296400" cy="954107"/>
            </a:xfrm>
            <a:prstGeom prst="rect">
              <a:avLst/>
            </a:prstGeom>
            <a:noFill/>
          </p:spPr>
          <p:txBody>
            <a:bodyPr wrap="square" rtlCol="0">
              <a:spAutoFit/>
            </a:bodyPr>
            <a:lstStyle/>
            <a:p>
              <a:r>
                <a:rPr lang="en-US" sz="2800" dirty="0">
                  <a:latin typeface="Helvetica" pitchFamily="2" charset="0"/>
                  <a:ea typeface="Verdana" charset="0"/>
                  <a:cs typeface="Verdana" charset="0"/>
                </a:rPr>
                <a:t>We cannot reference </a:t>
              </a:r>
              <a:r>
                <a:rPr lang="en-US" sz="2800" dirty="0" err="1">
                  <a:latin typeface="Helvetica" pitchFamily="2" charset="0"/>
                  <a:ea typeface="Verdana" charset="0"/>
                  <a:cs typeface="Verdana" charset="0"/>
                </a:rPr>
                <a:t>factivity</a:t>
              </a:r>
              <a:r>
                <a:rPr lang="en-US" sz="2800" dirty="0">
                  <a:latin typeface="Helvetica" pitchFamily="2" charset="0"/>
                  <a:ea typeface="Verdana" charset="0"/>
                  <a:cs typeface="Verdana" charset="0"/>
                </a:rPr>
                <a:t> (at least as a discrete property) in our lexical semantic generalizations.</a:t>
              </a:r>
              <a:endParaRPr lang="en-US" sz="2800" dirty="0">
                <a:latin typeface="Helvetica" pitchFamily="2" charset="0"/>
              </a:endParaRPr>
            </a:p>
          </p:txBody>
        </p:sp>
      </p:grpSp>
      <p:grpSp>
        <p:nvGrpSpPr>
          <p:cNvPr id="7" name="Group 6">
            <a:extLst>
              <a:ext uri="{FF2B5EF4-FFF2-40B4-BE49-F238E27FC236}">
                <a16:creationId xmlns:a16="http://schemas.microsoft.com/office/drawing/2014/main" id="{1E21B1A2-EF4E-662B-3AAC-BBDAA880D67C}"/>
              </a:ext>
            </a:extLst>
          </p:cNvPr>
          <p:cNvGrpSpPr/>
          <p:nvPr/>
        </p:nvGrpSpPr>
        <p:grpSpPr>
          <a:xfrm>
            <a:off x="1447800" y="3721387"/>
            <a:ext cx="9296400" cy="1538882"/>
            <a:chOff x="1447800" y="2727343"/>
            <a:chExt cx="9296400" cy="1538882"/>
          </a:xfrm>
        </p:grpSpPr>
        <p:sp>
          <p:nvSpPr>
            <p:cNvPr id="10" name="TextBox 9">
              <a:extLst>
                <a:ext uri="{FF2B5EF4-FFF2-40B4-BE49-F238E27FC236}">
                  <a16:creationId xmlns:a16="http://schemas.microsoft.com/office/drawing/2014/main" id="{8B81009F-0997-3B80-DC89-38FE85DB6077}"/>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Possibility</a:t>
              </a:r>
            </a:p>
          </p:txBody>
        </p:sp>
        <p:sp>
          <p:nvSpPr>
            <p:cNvPr id="11" name="TextBox 10">
              <a:extLst>
                <a:ext uri="{FF2B5EF4-FFF2-40B4-BE49-F238E27FC236}">
                  <a16:creationId xmlns:a16="http://schemas.microsoft.com/office/drawing/2014/main" id="{58ECC967-C8EE-776E-5CF3-8BC571DA1EEC}"/>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rPr>
                <a:t>We state our lexical semantic generalizations in terms of continuous measures of our traditional properties.</a:t>
              </a:r>
            </a:p>
          </p:txBody>
        </p:sp>
      </p:grpSp>
    </p:spTree>
    <p:extLst>
      <p:ext uri="{BB962C8B-B14F-4D97-AF65-F5344CB8AC3E}">
        <p14:creationId xmlns:p14="http://schemas.microsoft.com/office/powerpoint/2010/main" val="416047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A5C96-C42E-A68B-DDCD-A33B4D1934DB}"/>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5B5AD6CB-32CB-8C03-A293-F9E43151B1DF}"/>
              </a:ext>
            </a:extLst>
          </p:cNvPr>
          <p:cNvGrpSpPr/>
          <p:nvPr/>
        </p:nvGrpSpPr>
        <p:grpSpPr>
          <a:xfrm>
            <a:off x="1447800" y="2659559"/>
            <a:ext cx="9296400" cy="1538882"/>
            <a:chOff x="1447800" y="2727343"/>
            <a:chExt cx="9296400" cy="1538882"/>
          </a:xfrm>
        </p:grpSpPr>
        <p:sp>
          <p:nvSpPr>
            <p:cNvPr id="4" name="TextBox 3">
              <a:extLst>
                <a:ext uri="{FF2B5EF4-FFF2-40B4-BE49-F238E27FC236}">
                  <a16:creationId xmlns:a16="http://schemas.microsoft.com/office/drawing/2014/main" id="{3419BAC6-D0E7-5FFC-B761-7ABB9E9A05FE}"/>
                </a:ext>
              </a:extLst>
            </p:cNvPr>
            <p:cNvSpPr txBox="1"/>
            <p:nvPr/>
          </p:nvSpPr>
          <p:spPr>
            <a:xfrm>
              <a:off x="1447800" y="2727343"/>
              <a:ext cx="9296400" cy="584775"/>
            </a:xfrm>
            <a:prstGeom prst="rect">
              <a:avLst/>
            </a:prstGeom>
            <a:noFill/>
          </p:spPr>
          <p:txBody>
            <a:bodyPr wrap="square" rtlCol="0">
              <a:spAutoFit/>
            </a:bodyPr>
            <a:lstStyle/>
            <a:p>
              <a:r>
                <a:rPr lang="en-US" sz="3200" b="1" dirty="0" err="1">
                  <a:latin typeface="Helvetica" pitchFamily="2" charset="0"/>
                </a:rPr>
                <a:t>MegaAcceptability</a:t>
              </a:r>
              <a:r>
                <a:rPr lang="en-US" sz="3200" b="1" dirty="0">
                  <a:latin typeface="Helvetica" pitchFamily="2" charset="0"/>
                </a:rPr>
                <a:t> Dataset</a:t>
              </a:r>
              <a:endParaRPr lang="en-US" sz="1100" b="1" dirty="0">
                <a:latin typeface="Helvetica" pitchFamily="2" charset="0"/>
              </a:endParaRPr>
            </a:p>
          </p:txBody>
        </p:sp>
        <p:sp>
          <p:nvSpPr>
            <p:cNvPr id="6" name="TextBox 5">
              <a:extLst>
                <a:ext uri="{FF2B5EF4-FFF2-40B4-BE49-F238E27FC236}">
                  <a16:creationId xmlns:a16="http://schemas.microsoft.com/office/drawing/2014/main" id="{2C850DB9-2B78-E394-46EB-A633FA38C9E0}"/>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ea typeface="Verdana" charset="0"/>
                  <a:cs typeface="Verdana" charset="0"/>
                </a:rPr>
                <a:t>Acceptability for 1,000 verbs in 50 syntactic frames focused on clause-embedding.</a:t>
              </a:r>
              <a:endParaRPr lang="en-US" sz="2800" dirty="0">
                <a:latin typeface="Helvetica" pitchFamily="2" charset="0"/>
              </a:endParaRPr>
            </a:p>
          </p:txBody>
        </p:sp>
      </p:grpSp>
      <p:sp>
        <p:nvSpPr>
          <p:cNvPr id="2" name="Title 1">
            <a:extLst>
              <a:ext uri="{FF2B5EF4-FFF2-40B4-BE49-F238E27FC236}">
                <a16:creationId xmlns:a16="http://schemas.microsoft.com/office/drawing/2014/main" id="{148D9247-789F-371A-C8CA-AB5BB1DED42A}"/>
              </a:ext>
            </a:extLst>
          </p:cNvPr>
          <p:cNvSpPr txBox="1">
            <a:spLocks/>
          </p:cNvSpPr>
          <p:nvPr/>
        </p:nvSpPr>
        <p:spPr>
          <a:xfrm>
            <a:off x="1447800" y="4496824"/>
            <a:ext cx="9296400" cy="894746"/>
          </a:xfrm>
          <a:prstGeom prst="rect">
            <a:avLst/>
          </a:prstGeom>
        </p:spPr>
        <p:txBody>
          <a:bodyPr lIns="91440" tIns="45720" rIns="91440" bIns="4572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Verdana" panose="020B0604030504040204" pitchFamily="34" charset="0"/>
                <a:cs typeface="Verdana" panose="020B0604030504040204" pitchFamily="34" charset="0"/>
              </a:defRPr>
            </a:lvl1pPr>
          </a:lstStyle>
          <a:p>
            <a:r>
              <a:rPr lang="en-US" sz="3200" dirty="0">
                <a:solidFill>
                  <a:srgbClr val="000000"/>
                </a:solidFill>
                <a:latin typeface="Helvetica" pitchFamily="2" charset="0"/>
                <a:ea typeface="Verdana" charset="0"/>
                <a:cs typeface="Verdana" charset="0"/>
              </a:rPr>
              <a:t>50,000 total items x 5 judgments per item</a:t>
            </a:r>
          </a:p>
          <a:p>
            <a:endParaRPr lang="en-US" sz="3200" dirty="0">
              <a:solidFill>
                <a:srgbClr val="000000"/>
              </a:solidFill>
              <a:latin typeface="Helvetica" pitchFamily="2" charset="0"/>
              <a:ea typeface="Verdana" charset="0"/>
              <a:cs typeface="Verdana" charset="0"/>
            </a:endParaRPr>
          </a:p>
        </p:txBody>
      </p:sp>
    </p:spTree>
    <p:extLst>
      <p:ext uri="{BB962C8B-B14F-4D97-AF65-F5344CB8AC3E}">
        <p14:creationId xmlns:p14="http://schemas.microsoft.com/office/powerpoint/2010/main" val="360570335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8704A-DDE6-9712-00F5-297F90C74F9F}"/>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A23B77DF-02F1-CAA9-3B2E-9D6DD0A8320F}"/>
              </a:ext>
            </a:extLst>
          </p:cNvPr>
          <p:cNvGrpSpPr/>
          <p:nvPr/>
        </p:nvGrpSpPr>
        <p:grpSpPr>
          <a:xfrm>
            <a:off x="1447800" y="2659559"/>
            <a:ext cx="9296400" cy="1538882"/>
            <a:chOff x="1447800" y="2727343"/>
            <a:chExt cx="9296400" cy="1538882"/>
          </a:xfrm>
        </p:grpSpPr>
        <p:sp>
          <p:nvSpPr>
            <p:cNvPr id="4" name="TextBox 3">
              <a:extLst>
                <a:ext uri="{FF2B5EF4-FFF2-40B4-BE49-F238E27FC236}">
                  <a16:creationId xmlns:a16="http://schemas.microsoft.com/office/drawing/2014/main" id="{6951E1DC-34EB-7A1D-056D-535E5A0489EC}"/>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Question</a:t>
              </a:r>
              <a:endParaRPr lang="en-US" sz="1100" b="1" dirty="0">
                <a:latin typeface="Helvetica" pitchFamily="2" charset="0"/>
              </a:endParaRPr>
            </a:p>
          </p:txBody>
        </p:sp>
        <p:sp>
          <p:nvSpPr>
            <p:cNvPr id="6" name="TextBox 5">
              <a:extLst>
                <a:ext uri="{FF2B5EF4-FFF2-40B4-BE49-F238E27FC236}">
                  <a16:creationId xmlns:a16="http://schemas.microsoft.com/office/drawing/2014/main" id="{A71C30C9-7996-4E72-F493-568AA3631258}"/>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ea typeface="Verdana" charset="0"/>
                  <a:cs typeface="Verdana" charset="0"/>
                </a:rPr>
                <a:t>Is bleaching a valid method for capturing the acceptability of a verb in a frame?</a:t>
              </a:r>
            </a:p>
          </p:txBody>
        </p:sp>
      </p:grpSp>
    </p:spTree>
    <p:extLst>
      <p:ext uri="{BB962C8B-B14F-4D97-AF65-F5344CB8AC3E}">
        <p14:creationId xmlns:p14="http://schemas.microsoft.com/office/powerpoint/2010/main" val="364984478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FEB77-64A6-CFBE-D460-9CCF8DE3831E}"/>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B0230996-37D8-634C-10F9-0932FEA78324}"/>
              </a:ext>
            </a:extLst>
          </p:cNvPr>
          <p:cNvGrpSpPr/>
          <p:nvPr/>
        </p:nvGrpSpPr>
        <p:grpSpPr>
          <a:xfrm>
            <a:off x="1447800" y="1597731"/>
            <a:ext cx="9296400" cy="1538882"/>
            <a:chOff x="1447800" y="973017"/>
            <a:chExt cx="9296400" cy="1538882"/>
          </a:xfrm>
        </p:grpSpPr>
        <p:sp>
          <p:nvSpPr>
            <p:cNvPr id="3" name="TextBox 2">
              <a:extLst>
                <a:ext uri="{FF2B5EF4-FFF2-40B4-BE49-F238E27FC236}">
                  <a16:creationId xmlns:a16="http://schemas.microsoft.com/office/drawing/2014/main" id="{03CE5232-89A3-7C32-9824-244F3B1AC402}"/>
                </a:ext>
              </a:extLst>
            </p:cNvPr>
            <p:cNvSpPr txBox="1"/>
            <p:nvPr/>
          </p:nvSpPr>
          <p:spPr>
            <a:xfrm>
              <a:off x="1447800" y="973017"/>
              <a:ext cx="9296400" cy="584775"/>
            </a:xfrm>
            <a:prstGeom prst="rect">
              <a:avLst/>
            </a:prstGeom>
            <a:noFill/>
          </p:spPr>
          <p:txBody>
            <a:bodyPr wrap="square" rtlCol="0">
              <a:spAutoFit/>
            </a:bodyPr>
            <a:lstStyle/>
            <a:p>
              <a:r>
                <a:rPr lang="en-US" sz="3200" b="1" dirty="0">
                  <a:latin typeface="Helvetica" pitchFamily="2" charset="0"/>
                </a:rPr>
                <a:t>Validation Strategy #1</a:t>
              </a:r>
              <a:endParaRPr lang="en-US" sz="1100" b="1" dirty="0">
                <a:latin typeface="Helvetica" pitchFamily="2" charset="0"/>
              </a:endParaRPr>
            </a:p>
          </p:txBody>
        </p:sp>
        <p:sp>
          <p:nvSpPr>
            <p:cNvPr id="2" name="TextBox 1">
              <a:extLst>
                <a:ext uri="{FF2B5EF4-FFF2-40B4-BE49-F238E27FC236}">
                  <a16:creationId xmlns:a16="http://schemas.microsoft.com/office/drawing/2014/main" id="{99EAA14E-D5CB-C2D2-5A84-9D450F1D6576}"/>
                </a:ext>
              </a:extLst>
            </p:cNvPr>
            <p:cNvSpPr txBox="1"/>
            <p:nvPr/>
          </p:nvSpPr>
          <p:spPr>
            <a:xfrm>
              <a:off x="1447800" y="1557792"/>
              <a:ext cx="9296400" cy="954107"/>
            </a:xfrm>
            <a:prstGeom prst="rect">
              <a:avLst/>
            </a:prstGeom>
            <a:noFill/>
          </p:spPr>
          <p:txBody>
            <a:bodyPr wrap="square" rtlCol="0">
              <a:spAutoFit/>
            </a:bodyPr>
            <a:lstStyle/>
            <a:p>
              <a:r>
                <a:rPr lang="en-US" sz="2800" dirty="0">
                  <a:latin typeface="Helvetica" pitchFamily="2" charset="0"/>
                  <a:ea typeface="Verdana" charset="0"/>
                  <a:cs typeface="Verdana" charset="0"/>
                </a:rPr>
                <a:t>Compare judgments for bleached items against judgments from trained linguists. </a:t>
              </a:r>
              <a:endParaRPr lang="en-US" sz="2800" dirty="0">
                <a:solidFill>
                  <a:srgbClr val="000000"/>
                </a:solidFill>
                <a:latin typeface="Helvetica" pitchFamily="2" charset="0"/>
                <a:ea typeface="Verdana" charset="0"/>
                <a:cs typeface="Verdana" charset="0"/>
              </a:endParaRPr>
            </a:p>
          </p:txBody>
        </p:sp>
      </p:grpSp>
      <p:grpSp>
        <p:nvGrpSpPr>
          <p:cNvPr id="9" name="Group 8">
            <a:extLst>
              <a:ext uri="{FF2B5EF4-FFF2-40B4-BE49-F238E27FC236}">
                <a16:creationId xmlns:a16="http://schemas.microsoft.com/office/drawing/2014/main" id="{4B9CFA52-2D30-73A6-CA27-1E027F25CF18}"/>
              </a:ext>
            </a:extLst>
          </p:cNvPr>
          <p:cNvGrpSpPr/>
          <p:nvPr/>
        </p:nvGrpSpPr>
        <p:grpSpPr>
          <a:xfrm>
            <a:off x="1447800" y="3721387"/>
            <a:ext cx="9296400" cy="1538882"/>
            <a:chOff x="1447800" y="2727343"/>
            <a:chExt cx="9296400" cy="1538882"/>
          </a:xfrm>
        </p:grpSpPr>
        <p:sp>
          <p:nvSpPr>
            <p:cNvPr id="4" name="TextBox 3">
              <a:extLst>
                <a:ext uri="{FF2B5EF4-FFF2-40B4-BE49-F238E27FC236}">
                  <a16:creationId xmlns:a16="http://schemas.microsoft.com/office/drawing/2014/main" id="{27EA8589-0715-2678-773C-5D413DA9A75D}"/>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Validation Strategy #2</a:t>
              </a:r>
              <a:endParaRPr lang="en-US" sz="1100" b="1" dirty="0">
                <a:latin typeface="Helvetica" pitchFamily="2" charset="0"/>
              </a:endParaRPr>
            </a:p>
          </p:txBody>
        </p:sp>
        <p:sp>
          <p:nvSpPr>
            <p:cNvPr id="6" name="TextBox 5">
              <a:extLst>
                <a:ext uri="{FF2B5EF4-FFF2-40B4-BE49-F238E27FC236}">
                  <a16:creationId xmlns:a16="http://schemas.microsoft.com/office/drawing/2014/main" id="{E4A4CA43-089B-B245-4B8D-81024C76A130}"/>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ea typeface="Verdana" charset="0"/>
                  <a:cs typeface="Verdana" charset="0"/>
                </a:rPr>
                <a:t>Assess generalization drawn from linguist hand-coding of acceptability across many predicates.</a:t>
              </a:r>
              <a:endParaRPr lang="en-US" sz="2800" dirty="0">
                <a:solidFill>
                  <a:srgbClr val="000000"/>
                </a:solidFill>
                <a:latin typeface="Helvetica" pitchFamily="2" charset="0"/>
                <a:ea typeface="Verdana" charset="0"/>
                <a:cs typeface="Verdana" charset="0"/>
              </a:endParaRPr>
            </a:p>
          </p:txBody>
        </p:sp>
      </p:grpSp>
    </p:spTree>
    <p:extLst>
      <p:ext uri="{BB962C8B-B14F-4D97-AF65-F5344CB8AC3E}">
        <p14:creationId xmlns:p14="http://schemas.microsoft.com/office/powerpoint/2010/main" val="381205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AE86AFB-C119-401C-A03A-39F4CDC2844A}"/>
              </a:ext>
            </a:extLst>
          </p:cNvPr>
          <p:cNvSpPr txBox="1">
            <a:spLocks/>
          </p:cNvSpPr>
          <p:nvPr/>
        </p:nvSpPr>
        <p:spPr>
          <a:xfrm>
            <a:off x="836863" y="2130842"/>
            <a:ext cx="10516364" cy="3449687"/>
          </a:xfrm>
          <a:prstGeom prst="rect">
            <a:avLst/>
          </a:prstGeom>
        </p:spPr>
        <p:txBody>
          <a:bodyPr lIns="91440" tIns="45720" rIns="91440" bIns="4572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Verdana" panose="020B0604030504040204" pitchFamily="34" charset="0"/>
                <a:cs typeface="Verdana" panose="020B0604030504040204" pitchFamily="34" charset="0"/>
              </a:defRPr>
            </a:lvl1pPr>
          </a:lstStyle>
          <a:p>
            <a:r>
              <a:rPr lang="en-US" sz="3200" b="1">
                <a:latin typeface="Verdana" charset="0"/>
                <a:ea typeface="Verdana" charset="0"/>
                <a:cs typeface="Verdana" charset="0"/>
              </a:rPr>
              <a:t>Validation data</a:t>
            </a:r>
          </a:p>
          <a:p>
            <a:pPr marL="742950" indent="-742950">
              <a:buAutoNum type="arabicPeriod"/>
            </a:pPr>
            <a:r>
              <a:rPr lang="en-US" sz="3200">
                <a:latin typeface="Verdana" charset="0"/>
                <a:ea typeface="Verdana" charset="0"/>
                <a:cs typeface="Verdana" charset="0"/>
              </a:rPr>
              <a:t>Select 30 verbs from across </a:t>
            </a:r>
            <a:r>
              <a:rPr lang="en-US" sz="3200" err="1">
                <a:latin typeface="Verdana" charset="0"/>
                <a:ea typeface="Verdana" charset="0"/>
                <a:cs typeface="Verdana" charset="0"/>
              </a:rPr>
              <a:t>Hacquard</a:t>
            </a:r>
            <a:r>
              <a:rPr lang="en-US" sz="3200">
                <a:latin typeface="Verdana" charset="0"/>
                <a:ea typeface="Verdana" charset="0"/>
                <a:cs typeface="Verdana" charset="0"/>
              </a:rPr>
              <a:t> &amp; </a:t>
            </a:r>
            <a:r>
              <a:rPr lang="en-US" sz="3200" err="1">
                <a:latin typeface="Verdana" charset="0"/>
                <a:ea typeface="Verdana" charset="0"/>
                <a:cs typeface="Verdana" charset="0"/>
              </a:rPr>
              <a:t>Wellwood's</a:t>
            </a:r>
            <a:r>
              <a:rPr lang="en-US" sz="3200">
                <a:latin typeface="Verdana" charset="0"/>
                <a:ea typeface="Verdana" charset="0"/>
                <a:cs typeface="Verdana" charset="0"/>
              </a:rPr>
              <a:t> (2012) classification</a:t>
            </a:r>
          </a:p>
          <a:p>
            <a:pPr marL="742950" indent="-742950">
              <a:buAutoNum type="arabicPeriod"/>
            </a:pPr>
            <a:r>
              <a:rPr lang="en-US" sz="3200">
                <a:latin typeface="Verdana" charset="0"/>
                <a:ea typeface="Verdana" charset="0"/>
                <a:cs typeface="Verdana" charset="0"/>
              </a:rPr>
              <a:t>Gather judgments for these verbs in all 50 syntactic frames from:</a:t>
            </a:r>
          </a:p>
          <a:p>
            <a:pPr marL="1200150" lvl="1" indent="-742950">
              <a:buAutoNum type="alphaLcPeriod"/>
            </a:pPr>
            <a:r>
              <a:rPr lang="en-US" sz="3200">
                <a:latin typeface="Verdana" charset="0"/>
                <a:ea typeface="Verdana" charset="0"/>
                <a:cs typeface="Verdana" charset="0"/>
              </a:rPr>
              <a:t>trained linguists</a:t>
            </a:r>
          </a:p>
          <a:p>
            <a:pPr marL="1200150" lvl="1" indent="-742950">
              <a:buAutoNum type="alphaLcPeriod"/>
            </a:pPr>
            <a:r>
              <a:rPr lang="en-US" sz="3200">
                <a:latin typeface="Verdana" charset="0"/>
                <a:ea typeface="Verdana" charset="0"/>
                <a:cs typeface="Verdana" charset="0"/>
              </a:rPr>
              <a:t>naïve speakers </a:t>
            </a:r>
            <a:endParaRPr lang="en-US" sz="3200">
              <a:solidFill>
                <a:srgbClr val="000000"/>
              </a:solidFill>
              <a:latin typeface="Verdana" charset="0"/>
              <a:ea typeface="Verdana" charset="0"/>
              <a:cs typeface="Verdana" charset="0"/>
            </a:endParaRPr>
          </a:p>
          <a:p>
            <a:endParaRPr lang="en-US" sz="3200">
              <a:solidFill>
                <a:srgbClr val="000000"/>
              </a:solidFill>
              <a:latin typeface="Verdana" charset="0"/>
              <a:ea typeface="Verdana" charset="0"/>
              <a:cs typeface="Verdana" charset="0"/>
            </a:endParaRPr>
          </a:p>
        </p:txBody>
      </p:sp>
    </p:spTree>
    <p:extLst>
      <p:ext uri="{BB962C8B-B14F-4D97-AF65-F5344CB8AC3E}">
        <p14:creationId xmlns:p14="http://schemas.microsoft.com/office/powerpoint/2010/main" val="18595533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AE86AFB-C119-401C-A03A-39F4CDC2844A}"/>
              </a:ext>
            </a:extLst>
          </p:cNvPr>
          <p:cNvSpPr txBox="1">
            <a:spLocks/>
          </p:cNvSpPr>
          <p:nvPr/>
        </p:nvSpPr>
        <p:spPr>
          <a:xfrm>
            <a:off x="836863" y="2130842"/>
            <a:ext cx="10781396" cy="5354302"/>
          </a:xfrm>
          <a:prstGeom prst="rect">
            <a:avLst/>
          </a:prstGeom>
        </p:spPr>
        <p:txBody>
          <a:bodyPr lIns="91440" tIns="45720" rIns="91440" bIns="4572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Verdana" panose="020B0604030504040204" pitchFamily="34" charset="0"/>
                <a:cs typeface="Verdana" panose="020B0604030504040204" pitchFamily="34" charset="0"/>
              </a:defRPr>
            </a:lvl1pPr>
          </a:lstStyle>
          <a:p>
            <a:r>
              <a:rPr lang="en-US" sz="3200" b="1">
                <a:latin typeface="Verdana" charset="0"/>
                <a:ea typeface="Verdana" charset="0"/>
                <a:cs typeface="Verdana" charset="0"/>
              </a:rPr>
              <a:t>Comparison</a:t>
            </a:r>
          </a:p>
          <a:p>
            <a:r>
              <a:rPr lang="en-US" sz="3200">
                <a:latin typeface="Verdana" charset="0"/>
                <a:ea typeface="Verdana" charset="0"/>
                <a:cs typeface="Verdana" charset="0"/>
              </a:rPr>
              <a:t>Correlation between judgments from LI and </a:t>
            </a:r>
            <a:r>
              <a:rPr lang="en-US" sz="3200" err="1">
                <a:latin typeface="Verdana" charset="0"/>
                <a:ea typeface="Verdana" charset="0"/>
                <a:cs typeface="Verdana" charset="0"/>
              </a:rPr>
              <a:t>Sprouse</a:t>
            </a:r>
            <a:r>
              <a:rPr lang="en-US" sz="3200">
                <a:latin typeface="Verdana" charset="0"/>
                <a:ea typeface="Verdana" charset="0"/>
                <a:cs typeface="Verdana" charset="0"/>
              </a:rPr>
              <a:t> et al.'s (2013) dataset</a:t>
            </a:r>
          </a:p>
          <a:p>
            <a:endParaRPr lang="en-US" sz="3200">
              <a:latin typeface="Verdana" charset="0"/>
              <a:ea typeface="Verdana" charset="0"/>
              <a:cs typeface="Verdana" charset="0"/>
            </a:endParaRPr>
          </a:p>
          <a:p>
            <a:endParaRPr lang="en-US" sz="3200">
              <a:solidFill>
                <a:srgbClr val="000000"/>
              </a:solidFill>
              <a:latin typeface="Verdana" charset="0"/>
              <a:ea typeface="Verdana" charset="0"/>
              <a:cs typeface="Verdana" charset="0"/>
            </a:endParaRPr>
          </a:p>
        </p:txBody>
      </p:sp>
    </p:spTree>
    <p:extLst>
      <p:ext uri="{BB962C8B-B14F-4D97-AF65-F5344CB8AC3E}">
        <p14:creationId xmlns:p14="http://schemas.microsoft.com/office/powerpoint/2010/main" val="1763564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hart, bar chart&#10;&#10;Description automatically generated">
            <a:extLst>
              <a:ext uri="{FF2B5EF4-FFF2-40B4-BE49-F238E27FC236}">
                <a16:creationId xmlns:a16="http://schemas.microsoft.com/office/drawing/2014/main" id="{79C5D6FD-6A4B-4C41-8A41-3688597BA3D5}"/>
              </a:ext>
            </a:extLst>
          </p:cNvPr>
          <p:cNvPicPr>
            <a:picLocks noChangeAspect="1"/>
          </p:cNvPicPr>
          <p:nvPr/>
        </p:nvPicPr>
        <p:blipFill>
          <a:blip r:embed="rId2"/>
          <a:stretch>
            <a:fillRect/>
          </a:stretch>
        </p:blipFill>
        <p:spPr>
          <a:xfrm>
            <a:off x="3210427" y="543427"/>
            <a:ext cx="6162173" cy="6162173"/>
          </a:xfrm>
          <a:prstGeom prst="rect">
            <a:avLst/>
          </a:prstGeom>
        </p:spPr>
      </p:pic>
      <p:sp>
        <p:nvSpPr>
          <p:cNvPr id="4" name="Rectangle 3">
            <a:extLst>
              <a:ext uri="{FF2B5EF4-FFF2-40B4-BE49-F238E27FC236}">
                <a16:creationId xmlns:a16="http://schemas.microsoft.com/office/drawing/2014/main" id="{472F95A3-22D2-4252-A4A7-5624DB5EC638}"/>
              </a:ext>
            </a:extLst>
          </p:cNvPr>
          <p:cNvSpPr/>
          <p:nvPr/>
        </p:nvSpPr>
        <p:spPr>
          <a:xfrm>
            <a:off x="3563353" y="6370721"/>
            <a:ext cx="6361696" cy="47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CAF27D9-56C4-4ACC-BD6F-CFDBD9AC46B3}"/>
              </a:ext>
            </a:extLst>
          </p:cNvPr>
          <p:cNvSpPr/>
          <p:nvPr/>
        </p:nvSpPr>
        <p:spPr>
          <a:xfrm>
            <a:off x="6475997" y="1713498"/>
            <a:ext cx="2556709" cy="4652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788803A-A5FA-49C6-A425-D0C589E2666F}"/>
              </a:ext>
            </a:extLst>
          </p:cNvPr>
          <p:cNvSpPr txBox="1"/>
          <p:nvPr/>
        </p:nvSpPr>
        <p:spPr>
          <a:xfrm rot="-5400000">
            <a:off x="3779420" y="3817082"/>
            <a:ext cx="444767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FFFFFF"/>
                </a:solidFill>
              </a:rPr>
              <a:t>Sprouse Linguistic Inquiry</a:t>
            </a:r>
          </a:p>
        </p:txBody>
      </p:sp>
      <p:sp>
        <p:nvSpPr>
          <p:cNvPr id="8" name="TextBox 7">
            <a:extLst>
              <a:ext uri="{FF2B5EF4-FFF2-40B4-BE49-F238E27FC236}">
                <a16:creationId xmlns:a16="http://schemas.microsoft.com/office/drawing/2014/main" id="{59D2966A-D37D-4646-9F23-48E0D9953416}"/>
              </a:ext>
            </a:extLst>
          </p:cNvPr>
          <p:cNvSpPr txBox="1"/>
          <p:nvPr/>
        </p:nvSpPr>
        <p:spPr>
          <a:xfrm rot="-5400000">
            <a:off x="6406314" y="3817082"/>
            <a:ext cx="444767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err="1">
                <a:solidFill>
                  <a:srgbClr val="FFFFFF"/>
                </a:solidFill>
              </a:rPr>
              <a:t>MegaAcceptability</a:t>
            </a:r>
            <a:endParaRPr lang="en-US" err="1"/>
          </a:p>
        </p:txBody>
      </p:sp>
      <p:sp>
        <p:nvSpPr>
          <p:cNvPr id="9" name="Rectangle 8">
            <a:extLst>
              <a:ext uri="{FF2B5EF4-FFF2-40B4-BE49-F238E27FC236}">
                <a16:creationId xmlns:a16="http://schemas.microsoft.com/office/drawing/2014/main" id="{FC8191EE-8D14-4C36-A1B7-62F5A804DDB1}"/>
              </a:ext>
            </a:extLst>
          </p:cNvPr>
          <p:cNvSpPr/>
          <p:nvPr/>
        </p:nvSpPr>
        <p:spPr>
          <a:xfrm>
            <a:off x="3788944" y="1713497"/>
            <a:ext cx="2556709" cy="4652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8C59EF88-B328-4994-A082-808DF074933D}"/>
              </a:ext>
            </a:extLst>
          </p:cNvPr>
          <p:cNvCxnSpPr/>
          <p:nvPr/>
        </p:nvCxnSpPr>
        <p:spPr>
          <a:xfrm>
            <a:off x="3560846" y="6368214"/>
            <a:ext cx="5614736" cy="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5938A51-AB72-486A-92B6-B1FE4DCA0FA9}"/>
              </a:ext>
            </a:extLst>
          </p:cNvPr>
          <p:cNvSpPr txBox="1"/>
          <p:nvPr/>
        </p:nvSpPr>
        <p:spPr>
          <a:xfrm rot="16200000">
            <a:off x="1320466" y="3090111"/>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latin typeface="Verdana" charset="0"/>
                <a:ea typeface="Verdana" charset="0"/>
                <a:cs typeface="Verdana" charset="0"/>
              </a:rPr>
              <a:t>Correlation</a:t>
            </a:r>
          </a:p>
        </p:txBody>
      </p:sp>
    </p:spTree>
    <p:extLst>
      <p:ext uri="{BB962C8B-B14F-4D97-AF65-F5344CB8AC3E}">
        <p14:creationId xmlns:p14="http://schemas.microsoft.com/office/powerpoint/2010/main" val="245881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625DC-C66C-9EBA-9CB3-569D24586C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5EE7D5-F802-09DD-318E-B17B8C5A17E8}"/>
              </a:ext>
            </a:extLst>
          </p:cNvPr>
          <p:cNvSpPr>
            <a:spLocks noGrp="1"/>
          </p:cNvSpPr>
          <p:nvPr>
            <p:ph type="title"/>
          </p:nvPr>
        </p:nvSpPr>
        <p:spPr>
          <a:xfrm>
            <a:off x="957180" y="2246145"/>
            <a:ext cx="10262200" cy="2366461"/>
          </a:xfrm>
        </p:spPr>
        <p:txBody>
          <a:bodyPr>
            <a:normAutofit/>
          </a:bodyPr>
          <a:lstStyle/>
          <a:p>
            <a:r>
              <a:rPr lang="en-US" sz="3200" b="1" dirty="0">
                <a:latin typeface="Verdana" panose="020B0604030504040204" pitchFamily="34" charset="0"/>
                <a:cs typeface="Futura Medium" charset="0"/>
              </a:rPr>
              <a:t>Case Study</a:t>
            </a:r>
            <a:br>
              <a:rPr lang="en-US" sz="3200" b="1" dirty="0">
                <a:latin typeface="Verdana" panose="020B0604030504040204" pitchFamily="34" charset="0"/>
                <a:cs typeface="Futura Medium" charset="0"/>
              </a:rPr>
            </a:br>
            <a:r>
              <a:rPr lang="en-US" sz="3200" dirty="0">
                <a:latin typeface="Verdana" panose="020B0604030504040204" pitchFamily="34" charset="0"/>
                <a:cs typeface="Futura Medium" charset="0"/>
              </a:rPr>
              <a:t>The vast majority of</a:t>
            </a:r>
            <a:r>
              <a:rPr lang="en-US" sz="3200" b="1" dirty="0">
                <a:latin typeface="Verdana" panose="020B0604030504040204" pitchFamily="34" charset="0"/>
                <a:cs typeface="Futura Medium" charset="0"/>
              </a:rPr>
              <a:t> </a:t>
            </a:r>
            <a:r>
              <a:rPr lang="en-US" sz="3200" i="1" dirty="0">
                <a:latin typeface="Verdana" panose="020B0604030504040204" pitchFamily="34" charset="0"/>
                <a:cs typeface="Futura Medium" charset="0"/>
              </a:rPr>
              <a:t>about-</a:t>
            </a:r>
            <a:r>
              <a:rPr lang="en-US" sz="3200" dirty="0">
                <a:latin typeface="Verdana" panose="020B0604030504040204" pitchFamily="34" charset="0"/>
                <a:cs typeface="Futura Medium" charset="0"/>
              </a:rPr>
              <a:t>PPs are adjuncts.</a:t>
            </a:r>
            <a:br>
              <a:rPr lang="en-US" sz="3200" dirty="0">
                <a:latin typeface="Verdana" panose="020B0604030504040204" pitchFamily="34" charset="0"/>
                <a:cs typeface="Futura Medium" charset="0"/>
              </a:rPr>
            </a:br>
            <a:endParaRPr lang="en-US" sz="3200" dirty="0">
              <a:latin typeface="Verdana" panose="020B0604030504040204" pitchFamily="34" charset="0"/>
              <a:cs typeface="Futura Medium" charset="0"/>
            </a:endParaRPr>
          </a:p>
        </p:txBody>
      </p:sp>
      <p:sp>
        <p:nvSpPr>
          <p:cNvPr id="3" name="TextBox 2">
            <a:extLst>
              <a:ext uri="{FF2B5EF4-FFF2-40B4-BE49-F238E27FC236}">
                <a16:creationId xmlns:a16="http://schemas.microsoft.com/office/drawing/2014/main" id="{660189E3-EC0D-71A6-D307-A19200DDD7B6}"/>
              </a:ext>
            </a:extLst>
          </p:cNvPr>
          <p:cNvSpPr txBox="1"/>
          <p:nvPr/>
        </p:nvSpPr>
        <p:spPr>
          <a:xfrm>
            <a:off x="7260771" y="4071257"/>
            <a:ext cx="3646715" cy="369332"/>
          </a:xfrm>
          <a:prstGeom prst="rect">
            <a:avLst/>
          </a:prstGeom>
          <a:noFill/>
        </p:spPr>
        <p:txBody>
          <a:bodyPr wrap="square" rtlCol="0">
            <a:spAutoFit/>
          </a:bodyPr>
          <a:lstStyle/>
          <a:p>
            <a:r>
              <a:rPr lang="en-US">
                <a:latin typeface="Verdana" panose="020B0604030504040204" pitchFamily="34" charset="0"/>
                <a:ea typeface="Verdana" panose="020B0604030504040204" pitchFamily="34" charset="0"/>
                <a:cs typeface="Futura Medium" charset="0"/>
              </a:rPr>
              <a:t>Rawlins 2013, 2014</a:t>
            </a:r>
          </a:p>
        </p:txBody>
      </p:sp>
    </p:spTree>
    <p:extLst>
      <p:ext uri="{BB962C8B-B14F-4D97-AF65-F5344CB8AC3E}">
        <p14:creationId xmlns:p14="http://schemas.microsoft.com/office/powerpoint/2010/main" val="90491425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BECFB-44C1-1F4E-E430-99AB62180E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A5B42C-4206-6AD8-4840-0DDEB7A34D7F}"/>
              </a:ext>
            </a:extLst>
          </p:cNvPr>
          <p:cNvSpPr>
            <a:spLocks noGrp="1"/>
          </p:cNvSpPr>
          <p:nvPr>
            <p:ph type="title"/>
          </p:nvPr>
        </p:nvSpPr>
        <p:spPr>
          <a:xfrm>
            <a:off x="967206" y="1845093"/>
            <a:ext cx="7459845" cy="732172"/>
          </a:xfrm>
        </p:spPr>
        <p:txBody>
          <a:bodyPr>
            <a:normAutofit/>
          </a:bodyPr>
          <a:lstStyle/>
          <a:p>
            <a:r>
              <a:rPr lang="en-US" sz="4000">
                <a:latin typeface="Consolas"/>
                <a:ea typeface="Futura Medium" charset="0"/>
                <a:cs typeface="Futura Medium" charset="0"/>
              </a:rPr>
              <a:t>XP</a:t>
            </a:r>
            <a:r>
              <a:rPr lang="en-US" sz="4000" baseline="-25000">
                <a:latin typeface="Consolas"/>
                <a:ea typeface="Futura Medium" charset="0"/>
                <a:cs typeface="Futura Medium" charset="0"/>
              </a:rPr>
              <a:t>1</a:t>
            </a:r>
            <a:r>
              <a:rPr lang="en-US" sz="4000">
                <a:latin typeface="Consolas"/>
                <a:ea typeface="Futura Medium" charset="0"/>
                <a:cs typeface="Futura Medium" charset="0"/>
              </a:rPr>
              <a:t> </a:t>
            </a:r>
            <a:r>
              <a:rPr lang="en-US" sz="4000">
                <a:solidFill>
                  <a:srgbClr val="CD5400"/>
                </a:solidFill>
                <a:latin typeface="Consolas"/>
                <a:ea typeface="Futura Medium" charset="0"/>
                <a:cs typeface="Futura Medium" charset="0"/>
              </a:rPr>
              <a:t>V</a:t>
            </a:r>
            <a:r>
              <a:rPr lang="en-US" sz="4000">
                <a:latin typeface="Consolas"/>
                <a:ea typeface="Futura Medium" charset="0"/>
                <a:cs typeface="Futura Medium" charset="0"/>
              </a:rPr>
              <a:t> (XP</a:t>
            </a:r>
            <a:r>
              <a:rPr lang="en-US" sz="4000" baseline="-25000">
                <a:latin typeface="Consolas"/>
                <a:ea typeface="Futura Medium" charset="0"/>
                <a:cs typeface="Futura Medium" charset="0"/>
              </a:rPr>
              <a:t>2</a:t>
            </a:r>
            <a:r>
              <a:rPr lang="en-US" sz="4000">
                <a:latin typeface="Consolas"/>
                <a:ea typeface="Futura Medium" charset="0"/>
                <a:cs typeface="Futura Medium" charset="0"/>
              </a:rPr>
              <a:t>) (XP</a:t>
            </a:r>
            <a:r>
              <a:rPr lang="en-US" sz="4000" baseline="-25000">
                <a:latin typeface="Consolas"/>
                <a:ea typeface="Futura Medium" charset="0"/>
                <a:cs typeface="Futura Medium" charset="0"/>
              </a:rPr>
              <a:t>3</a:t>
            </a:r>
            <a:r>
              <a:rPr lang="en-US" sz="4000">
                <a:latin typeface="Consolas"/>
                <a:ea typeface="Futura Medium" charset="0"/>
                <a:cs typeface="Futura Medium" charset="0"/>
              </a:rPr>
              <a:t>) </a:t>
            </a:r>
            <a:r>
              <a:rPr lang="en-US" sz="4000">
                <a:solidFill>
                  <a:srgbClr val="113A6B"/>
                </a:solidFill>
                <a:latin typeface="Consolas"/>
                <a:ea typeface="Futura Medium" charset="0"/>
                <a:cs typeface="Futura Medium" charset="0"/>
              </a:rPr>
              <a:t>about XP</a:t>
            </a:r>
            <a:r>
              <a:rPr lang="en-US" sz="4000" baseline="-25000">
                <a:solidFill>
                  <a:srgbClr val="113A6B"/>
                </a:solidFill>
                <a:latin typeface="Consolas"/>
                <a:ea typeface="Futura Medium" charset="0"/>
                <a:cs typeface="Futura Medium" charset="0"/>
              </a:rPr>
              <a:t>4</a:t>
            </a:r>
            <a:endParaRPr lang="en-US">
              <a:solidFill>
                <a:srgbClr val="113A6B"/>
              </a:solidFill>
            </a:endParaRPr>
          </a:p>
        </p:txBody>
      </p:sp>
      <p:sp>
        <p:nvSpPr>
          <p:cNvPr id="7" name="Title 1">
            <a:extLst>
              <a:ext uri="{FF2B5EF4-FFF2-40B4-BE49-F238E27FC236}">
                <a16:creationId xmlns:a16="http://schemas.microsoft.com/office/drawing/2014/main" id="{51866B69-7FD8-2E14-8E9C-6444FBE61AAC}"/>
              </a:ext>
            </a:extLst>
          </p:cNvPr>
          <p:cNvSpPr txBox="1">
            <a:spLocks/>
          </p:cNvSpPr>
          <p:nvPr/>
        </p:nvSpPr>
        <p:spPr>
          <a:xfrm>
            <a:off x="8428790" y="1842085"/>
            <a:ext cx="3760135" cy="73217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Verdana" panose="020B0604030504040204" pitchFamily="34" charset="0"/>
                <a:cs typeface="Verdana" panose="020B0604030504040204" pitchFamily="34" charset="0"/>
              </a:defRPr>
            </a:lvl1pPr>
          </a:lstStyle>
          <a:p>
            <a:r>
              <a:rPr lang="en-US" sz="3200" dirty="0">
                <a:latin typeface="Verdana" panose="020B0604030504040204" pitchFamily="34" charset="0"/>
              </a:rPr>
              <a:t>is acceptable</a:t>
            </a:r>
          </a:p>
        </p:txBody>
      </p:sp>
      <p:sp>
        <p:nvSpPr>
          <p:cNvPr id="5" name="Title 1">
            <a:extLst>
              <a:ext uri="{FF2B5EF4-FFF2-40B4-BE49-F238E27FC236}">
                <a16:creationId xmlns:a16="http://schemas.microsoft.com/office/drawing/2014/main" id="{13C6A060-ED10-3EBE-0B42-65FCE1593876}"/>
              </a:ext>
            </a:extLst>
          </p:cNvPr>
          <p:cNvSpPr txBox="1">
            <a:spLocks/>
          </p:cNvSpPr>
          <p:nvPr/>
        </p:nvSpPr>
        <p:spPr>
          <a:xfrm>
            <a:off x="969211" y="4353676"/>
            <a:ext cx="8913661" cy="73217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Verdana" panose="020B0604030504040204" pitchFamily="34" charset="0"/>
                <a:cs typeface="Verdana" panose="020B0604030504040204" pitchFamily="34" charset="0"/>
              </a:defRPr>
            </a:lvl1pPr>
          </a:lstStyle>
          <a:p>
            <a:r>
              <a:rPr lang="en-US" sz="4000">
                <a:latin typeface="Consolas"/>
                <a:ea typeface="Futura Medium" charset="0"/>
                <a:cs typeface="Futura Medium" charset="0"/>
              </a:rPr>
              <a:t>XP</a:t>
            </a:r>
            <a:r>
              <a:rPr lang="en-US" sz="4000" baseline="-25000">
                <a:latin typeface="Consolas"/>
                <a:ea typeface="Futura Medium" charset="0"/>
                <a:cs typeface="Futura Medium" charset="0"/>
              </a:rPr>
              <a:t>1</a:t>
            </a:r>
            <a:r>
              <a:rPr lang="en-US" sz="4000">
                <a:latin typeface="Consolas"/>
                <a:ea typeface="Futura Medium" charset="0"/>
                <a:cs typeface="Futura Medium" charset="0"/>
              </a:rPr>
              <a:t> </a:t>
            </a:r>
            <a:r>
              <a:rPr lang="en-US" sz="4000">
                <a:solidFill>
                  <a:srgbClr val="CD5400"/>
                </a:solidFill>
                <a:latin typeface="Consolas"/>
                <a:ea typeface="Futura Medium" charset="0"/>
                <a:cs typeface="Futura Medium" charset="0"/>
              </a:rPr>
              <a:t>V</a:t>
            </a:r>
            <a:r>
              <a:rPr lang="en-US" sz="4000">
                <a:latin typeface="Consolas"/>
                <a:ea typeface="Futura Medium" charset="0"/>
                <a:cs typeface="Futura Medium" charset="0"/>
              </a:rPr>
              <a:t> (XP</a:t>
            </a:r>
            <a:r>
              <a:rPr lang="en-US" sz="4000" baseline="-25000">
                <a:latin typeface="Consolas"/>
                <a:ea typeface="Futura Medium" charset="0"/>
                <a:cs typeface="Futura Medium" charset="0"/>
              </a:rPr>
              <a:t>2</a:t>
            </a:r>
            <a:r>
              <a:rPr lang="en-US" sz="4000">
                <a:latin typeface="Consolas"/>
                <a:ea typeface="Futura Medium" charset="0"/>
                <a:cs typeface="Futura Medium" charset="0"/>
              </a:rPr>
              <a:t>) (XP</a:t>
            </a:r>
            <a:r>
              <a:rPr lang="en-US" sz="4000" baseline="-25000">
                <a:latin typeface="Consolas"/>
                <a:ea typeface="Futura Medium" charset="0"/>
                <a:cs typeface="Futura Medium" charset="0"/>
              </a:rPr>
              <a:t>3</a:t>
            </a:r>
            <a:r>
              <a:rPr lang="en-US" sz="4000">
                <a:latin typeface="Consolas"/>
                <a:ea typeface="Futura Medium" charset="0"/>
                <a:cs typeface="Futura Medium" charset="0"/>
              </a:rPr>
              <a:t>)</a:t>
            </a:r>
            <a:endParaRPr lang="en-US" sz="4000" baseline="-25000">
              <a:latin typeface="Consolas"/>
              <a:ea typeface="Futura Medium" charset="0"/>
              <a:cs typeface="Futura Medium" charset="0"/>
            </a:endParaRPr>
          </a:p>
        </p:txBody>
      </p:sp>
      <p:sp>
        <p:nvSpPr>
          <p:cNvPr id="8" name="Title 1">
            <a:extLst>
              <a:ext uri="{FF2B5EF4-FFF2-40B4-BE49-F238E27FC236}">
                <a16:creationId xmlns:a16="http://schemas.microsoft.com/office/drawing/2014/main" id="{AAF4FD2C-EAD2-B3CB-C974-D914E1BB3AF4}"/>
              </a:ext>
            </a:extLst>
          </p:cNvPr>
          <p:cNvSpPr txBox="1">
            <a:spLocks/>
          </p:cNvSpPr>
          <p:nvPr/>
        </p:nvSpPr>
        <p:spPr>
          <a:xfrm>
            <a:off x="8428789" y="4348664"/>
            <a:ext cx="4091003" cy="73217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Verdana" panose="020B0604030504040204" pitchFamily="34" charset="0"/>
                <a:cs typeface="Verdana" panose="020B0604030504040204" pitchFamily="34" charset="0"/>
              </a:defRPr>
            </a:lvl1pPr>
          </a:lstStyle>
          <a:p>
            <a:r>
              <a:rPr lang="en-US" sz="3200">
                <a:latin typeface="Verdana" panose="020B0604030504040204" pitchFamily="34" charset="0"/>
              </a:rPr>
              <a:t>is acceptable</a:t>
            </a:r>
          </a:p>
        </p:txBody>
      </p:sp>
      <p:cxnSp>
        <p:nvCxnSpPr>
          <p:cNvPr id="10" name="Straight Arrow Connector 9">
            <a:extLst>
              <a:ext uri="{FF2B5EF4-FFF2-40B4-BE49-F238E27FC236}">
                <a16:creationId xmlns:a16="http://schemas.microsoft.com/office/drawing/2014/main" id="{A45BAADF-F20D-FFFD-1C91-71C89B517393}"/>
              </a:ext>
            </a:extLst>
          </p:cNvPr>
          <p:cNvCxnSpPr/>
          <p:nvPr/>
        </p:nvCxnSpPr>
        <p:spPr>
          <a:xfrm>
            <a:off x="5423234" y="2946734"/>
            <a:ext cx="12032" cy="112996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15F8028-031F-BD14-3B09-F4AD54762CC2}"/>
              </a:ext>
            </a:extLst>
          </p:cNvPr>
          <p:cNvCxnSpPr>
            <a:cxnSpLocks/>
          </p:cNvCxnSpPr>
          <p:nvPr/>
        </p:nvCxnSpPr>
        <p:spPr>
          <a:xfrm flipH="1" flipV="1">
            <a:off x="6974303" y="2923672"/>
            <a:ext cx="18048" cy="117107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AAC6015-1E90-AFC5-D7E2-0639F49016BD}"/>
              </a:ext>
            </a:extLst>
          </p:cNvPr>
          <p:cNvSpPr txBox="1"/>
          <p:nvPr/>
        </p:nvSpPr>
        <p:spPr>
          <a:xfrm>
            <a:off x="6674518" y="3235493"/>
            <a:ext cx="61762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t>X</a:t>
            </a:r>
            <a:endParaRPr lang="en-US"/>
          </a:p>
        </p:txBody>
      </p:sp>
    </p:spTree>
    <p:extLst>
      <p:ext uri="{BB962C8B-B14F-4D97-AF65-F5344CB8AC3E}">
        <p14:creationId xmlns:p14="http://schemas.microsoft.com/office/powerpoint/2010/main" val="147294290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0A1B3-59E4-43DF-3651-8A67E64AD83F}"/>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21EC1932-EB55-0816-9C8E-2834AF9CB2D3}"/>
              </a:ext>
            </a:extLst>
          </p:cNvPr>
          <p:cNvPicPr>
            <a:picLocks noChangeAspect="1"/>
          </p:cNvPicPr>
          <p:nvPr/>
        </p:nvPicPr>
        <p:blipFill rotWithShape="1">
          <a:blip r:embed="rId2"/>
          <a:srcRect l="10546" r="11281"/>
          <a:stretch/>
        </p:blipFill>
        <p:spPr>
          <a:xfrm>
            <a:off x="2732314" y="-890335"/>
            <a:ext cx="6749143" cy="8633657"/>
          </a:xfrm>
          <a:prstGeom prst="rect">
            <a:avLst/>
          </a:prstGeom>
        </p:spPr>
      </p:pic>
      <p:pic>
        <p:nvPicPr>
          <p:cNvPr id="4" name="Picture 2">
            <a:extLst>
              <a:ext uri="{FF2B5EF4-FFF2-40B4-BE49-F238E27FC236}">
                <a16:creationId xmlns:a16="http://schemas.microsoft.com/office/drawing/2014/main" id="{09DA7167-D17F-3214-8FA4-5D5027BB841A}"/>
              </a:ext>
            </a:extLst>
          </p:cNvPr>
          <p:cNvPicPr>
            <a:picLocks noChangeAspect="1"/>
          </p:cNvPicPr>
          <p:nvPr/>
        </p:nvPicPr>
        <p:blipFill rotWithShape="1">
          <a:blip r:embed="rId3"/>
          <a:srcRect l="-262" r="150"/>
          <a:stretch/>
        </p:blipFill>
        <p:spPr>
          <a:xfrm>
            <a:off x="1796144" y="-894203"/>
            <a:ext cx="8643256" cy="8633657"/>
          </a:xfrm>
          <a:prstGeom prst="rect">
            <a:avLst/>
          </a:prstGeom>
        </p:spPr>
      </p:pic>
      <p:sp>
        <p:nvSpPr>
          <p:cNvPr id="5" name="TextBox 4">
            <a:extLst>
              <a:ext uri="{FF2B5EF4-FFF2-40B4-BE49-F238E27FC236}">
                <a16:creationId xmlns:a16="http://schemas.microsoft.com/office/drawing/2014/main" id="{7E9DD423-4DDC-6673-9E66-826E78F948CE}"/>
              </a:ext>
            </a:extLst>
          </p:cNvPr>
          <p:cNvSpPr txBox="1"/>
          <p:nvPr/>
        </p:nvSpPr>
        <p:spPr>
          <a:xfrm>
            <a:off x="1581399" y="2965578"/>
            <a:ext cx="397156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Consolas"/>
              </a:rPr>
              <a:t>NP _</a:t>
            </a:r>
            <a:r>
              <a:rPr lang="en-US" sz="2400" err="1">
                <a:latin typeface="Consolas"/>
              </a:rPr>
              <a:t>ed</a:t>
            </a:r>
            <a:r>
              <a:rPr lang="en-US" sz="2400">
                <a:latin typeface="Futura"/>
              </a:rPr>
              <a:t>  </a:t>
            </a:r>
          </a:p>
        </p:txBody>
      </p:sp>
      <p:sp>
        <p:nvSpPr>
          <p:cNvPr id="6" name="TextBox 5">
            <a:extLst>
              <a:ext uri="{FF2B5EF4-FFF2-40B4-BE49-F238E27FC236}">
                <a16:creationId xmlns:a16="http://schemas.microsoft.com/office/drawing/2014/main" id="{3B5AC98B-BD05-F697-5333-1B41B172AA7F}"/>
              </a:ext>
            </a:extLst>
          </p:cNvPr>
          <p:cNvSpPr txBox="1"/>
          <p:nvPr/>
        </p:nvSpPr>
        <p:spPr>
          <a:xfrm rot="16200000">
            <a:off x="4415113" y="1066823"/>
            <a:ext cx="294365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Consolas"/>
              </a:rPr>
              <a:t>NP _</a:t>
            </a:r>
            <a:r>
              <a:rPr lang="en-US" sz="2400" err="1">
                <a:latin typeface="Consolas"/>
              </a:rPr>
              <a:t>ed</a:t>
            </a:r>
            <a:r>
              <a:rPr lang="en-US" sz="2400">
                <a:latin typeface="Consolas"/>
              </a:rPr>
              <a:t> about XP</a:t>
            </a:r>
            <a:r>
              <a:rPr lang="en-US" sz="2400">
                <a:latin typeface="Futura"/>
              </a:rPr>
              <a:t>  </a:t>
            </a:r>
          </a:p>
        </p:txBody>
      </p:sp>
    </p:spTree>
    <p:extLst>
      <p:ext uri="{BB962C8B-B14F-4D97-AF65-F5344CB8AC3E}">
        <p14:creationId xmlns:p14="http://schemas.microsoft.com/office/powerpoint/2010/main" val="4026653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BDC69-BD48-9FED-2D10-86C22ED95538}"/>
            </a:ext>
          </a:extLst>
        </p:cNvPr>
        <p:cNvGrpSpPr/>
        <p:nvPr/>
      </p:nvGrpSpPr>
      <p:grpSpPr>
        <a:xfrm>
          <a:off x="0" y="0"/>
          <a:ext cx="0" cy="0"/>
          <a:chOff x="0" y="0"/>
          <a:chExt cx="0" cy="0"/>
        </a:xfrm>
      </p:grpSpPr>
      <p:pic>
        <p:nvPicPr>
          <p:cNvPr id="2" name="Picture 2" descr="Table&#10;&#10;Description automatically generated">
            <a:extLst>
              <a:ext uri="{FF2B5EF4-FFF2-40B4-BE49-F238E27FC236}">
                <a16:creationId xmlns:a16="http://schemas.microsoft.com/office/drawing/2014/main" id="{F549512E-7A5A-B1BA-90F4-22CBA2C6094F}"/>
              </a:ext>
            </a:extLst>
          </p:cNvPr>
          <p:cNvPicPr>
            <a:picLocks noChangeAspect="1"/>
          </p:cNvPicPr>
          <p:nvPr/>
        </p:nvPicPr>
        <p:blipFill>
          <a:blip r:embed="rId2"/>
          <a:stretch>
            <a:fillRect/>
          </a:stretch>
        </p:blipFill>
        <p:spPr>
          <a:xfrm>
            <a:off x="2388268" y="2345362"/>
            <a:ext cx="7410450" cy="2167276"/>
          </a:xfrm>
          <a:prstGeom prst="rect">
            <a:avLst/>
          </a:prstGeom>
        </p:spPr>
      </p:pic>
      <p:sp>
        <p:nvSpPr>
          <p:cNvPr id="4" name="TextBox 3">
            <a:extLst>
              <a:ext uri="{FF2B5EF4-FFF2-40B4-BE49-F238E27FC236}">
                <a16:creationId xmlns:a16="http://schemas.microsoft.com/office/drawing/2014/main" id="{B7A0B073-66A0-CF12-DE45-B0F99F894E1F}"/>
              </a:ext>
            </a:extLst>
          </p:cNvPr>
          <p:cNvSpPr txBox="1"/>
          <p:nvPr/>
        </p:nvSpPr>
        <p:spPr>
          <a:xfrm>
            <a:off x="8143087" y="4722968"/>
            <a:ext cx="3646715" cy="369332"/>
          </a:xfrm>
          <a:prstGeom prst="rect">
            <a:avLst/>
          </a:prstGeom>
          <a:noFill/>
        </p:spPr>
        <p:txBody>
          <a:bodyPr wrap="square" lIns="91440" tIns="45720" rIns="91440" bIns="45720" rtlCol="0" anchor="t">
            <a:spAutoFit/>
          </a:bodyPr>
          <a:lstStyle/>
          <a:p>
            <a:r>
              <a:rPr lang="en-US" dirty="0">
                <a:latin typeface="Verdana" panose="020B0604030504040204" pitchFamily="34" charset="0"/>
                <a:ea typeface="Verdana" panose="020B0604030504040204" pitchFamily="34" charset="0"/>
                <a:cs typeface="Verdana" panose="020B0604030504040204" pitchFamily="34" charset="0"/>
              </a:rPr>
              <a:t>Rawlins 2014</a:t>
            </a:r>
          </a:p>
        </p:txBody>
      </p:sp>
    </p:spTree>
    <p:extLst>
      <p:ext uri="{BB962C8B-B14F-4D97-AF65-F5344CB8AC3E}">
        <p14:creationId xmlns:p14="http://schemas.microsoft.com/office/powerpoint/2010/main" val="3279230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CF2C4-44BC-7388-B81B-BA4A860B756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65B16C3-8273-786D-BC03-FE9CDD94B050}"/>
              </a:ext>
            </a:extLst>
          </p:cNvPr>
          <p:cNvSpPr txBox="1"/>
          <p:nvPr/>
        </p:nvSpPr>
        <p:spPr>
          <a:xfrm>
            <a:off x="10412729" y="6488057"/>
            <a:ext cx="1614405" cy="261610"/>
          </a:xfrm>
          <a:prstGeom prst="rect">
            <a:avLst/>
          </a:prstGeom>
          <a:noFill/>
        </p:spPr>
        <p:txBody>
          <a:bodyPr wrap="square">
            <a:spAutoFit/>
          </a:bodyPr>
          <a:lstStyle/>
          <a:p>
            <a:pPr algn="r"/>
            <a:r>
              <a:rPr lang="en-US" sz="1100" dirty="0">
                <a:latin typeface="Helvetica" pitchFamily="2" charset="0"/>
              </a:rPr>
              <a:t>White 2021</a:t>
            </a:r>
            <a:endParaRPr lang="en-US" sz="1100" dirty="0"/>
          </a:p>
        </p:txBody>
      </p:sp>
      <p:grpSp>
        <p:nvGrpSpPr>
          <p:cNvPr id="3" name="Group 2">
            <a:extLst>
              <a:ext uri="{FF2B5EF4-FFF2-40B4-BE49-F238E27FC236}">
                <a16:creationId xmlns:a16="http://schemas.microsoft.com/office/drawing/2014/main" id="{7E1E89A4-B46E-9592-A1E1-2F8E779B1FF1}"/>
              </a:ext>
            </a:extLst>
          </p:cNvPr>
          <p:cNvGrpSpPr/>
          <p:nvPr/>
        </p:nvGrpSpPr>
        <p:grpSpPr>
          <a:xfrm>
            <a:off x="943983" y="1323023"/>
            <a:ext cx="5012413" cy="4211953"/>
            <a:chOff x="1523299" y="-5"/>
            <a:chExt cx="7554719" cy="6348263"/>
          </a:xfrm>
        </p:grpSpPr>
        <p:pic>
          <p:nvPicPr>
            <p:cNvPr id="4" name="Picture 3">
              <a:extLst>
                <a:ext uri="{FF2B5EF4-FFF2-40B4-BE49-F238E27FC236}">
                  <a16:creationId xmlns:a16="http://schemas.microsoft.com/office/drawing/2014/main" id="{4BF844B5-D8F7-99AF-B876-F97C55C5D3B7}"/>
                </a:ext>
              </a:extLst>
            </p:cNvPr>
            <p:cNvPicPr>
              <a:picLocks noChangeAspect="1"/>
            </p:cNvPicPr>
            <p:nvPr/>
          </p:nvPicPr>
          <p:blipFill rotWithShape="1">
            <a:blip r:embed="rId2"/>
            <a:srcRect l="4951" b="5631"/>
            <a:stretch/>
          </p:blipFill>
          <p:spPr>
            <a:xfrm>
              <a:off x="2594611" y="270137"/>
              <a:ext cx="6250740" cy="4964803"/>
            </a:xfrm>
            <a:prstGeom prst="rect">
              <a:avLst/>
            </a:prstGeom>
          </p:spPr>
        </p:pic>
        <p:sp>
          <p:nvSpPr>
            <p:cNvPr id="6" name="TextBox 5">
              <a:extLst>
                <a:ext uri="{FF2B5EF4-FFF2-40B4-BE49-F238E27FC236}">
                  <a16:creationId xmlns:a16="http://schemas.microsoft.com/office/drawing/2014/main" id="{254177FD-774D-1869-665B-58F66B5871D6}"/>
                </a:ext>
              </a:extLst>
            </p:cNvPr>
            <p:cNvSpPr txBox="1"/>
            <p:nvPr/>
          </p:nvSpPr>
          <p:spPr>
            <a:xfrm rot="16200000">
              <a:off x="-695325" y="2390073"/>
              <a:ext cx="5063488" cy="626239"/>
            </a:xfrm>
            <a:prstGeom prst="rect">
              <a:avLst/>
            </a:prstGeom>
            <a:noFill/>
          </p:spPr>
          <p:txBody>
            <a:bodyPr wrap="square" rtlCol="0">
              <a:spAutoFit/>
            </a:bodyPr>
            <a:lstStyle/>
            <a:p>
              <a:r>
                <a:rPr lang="en-US" sz="1050" b="1" dirty="0"/>
                <a:t>Someone did</a:t>
              </a:r>
              <a:r>
                <a:rPr lang="en-US" sz="1050" b="1" dirty="0">
                  <a:solidFill>
                    <a:srgbClr val="C00000"/>
                  </a:solidFill>
                </a:rPr>
                <a:t>n’t</a:t>
              </a:r>
              <a:r>
                <a:rPr lang="en-US" sz="1050" b="1" dirty="0"/>
                <a:t> __ that a particular thing happened?</a:t>
              </a:r>
            </a:p>
            <a:p>
              <a:r>
                <a:rPr lang="en-US" sz="1050" i="1" dirty="0"/>
                <a:t>Did that thing happen?</a:t>
              </a:r>
            </a:p>
          </p:txBody>
        </p:sp>
        <p:sp>
          <p:nvSpPr>
            <p:cNvPr id="7" name="TextBox 6">
              <a:extLst>
                <a:ext uri="{FF2B5EF4-FFF2-40B4-BE49-F238E27FC236}">
                  <a16:creationId xmlns:a16="http://schemas.microsoft.com/office/drawing/2014/main" id="{6BCDBBD8-D79A-ECB8-5CBC-5637A669A165}"/>
                </a:ext>
              </a:extLst>
            </p:cNvPr>
            <p:cNvSpPr txBox="1"/>
            <p:nvPr/>
          </p:nvSpPr>
          <p:spPr>
            <a:xfrm>
              <a:off x="3385878" y="5698824"/>
              <a:ext cx="5063490" cy="649434"/>
            </a:xfrm>
            <a:prstGeom prst="rect">
              <a:avLst/>
            </a:prstGeom>
            <a:noFill/>
          </p:spPr>
          <p:txBody>
            <a:bodyPr wrap="square" rtlCol="0">
              <a:spAutoFit/>
            </a:bodyPr>
            <a:lstStyle/>
            <a:p>
              <a:r>
                <a:rPr lang="en-US" sz="1050" b="1" dirty="0"/>
                <a:t>Someone  __ed that a particular thing happened?</a:t>
              </a:r>
            </a:p>
            <a:p>
              <a:r>
                <a:rPr lang="en-US" sz="1050" i="1" dirty="0"/>
                <a:t>Did that thing happen?</a:t>
              </a:r>
            </a:p>
          </p:txBody>
        </p:sp>
        <p:sp>
          <p:nvSpPr>
            <p:cNvPr id="8" name="TextBox 7">
              <a:extLst>
                <a:ext uri="{FF2B5EF4-FFF2-40B4-BE49-F238E27FC236}">
                  <a16:creationId xmlns:a16="http://schemas.microsoft.com/office/drawing/2014/main" id="{085908C9-0139-C88B-FD93-2131FAADCBB0}"/>
                </a:ext>
              </a:extLst>
            </p:cNvPr>
            <p:cNvSpPr txBox="1"/>
            <p:nvPr/>
          </p:nvSpPr>
          <p:spPr>
            <a:xfrm>
              <a:off x="2947032" y="5086235"/>
              <a:ext cx="802006" cy="695822"/>
            </a:xfrm>
            <a:prstGeom prst="rect">
              <a:avLst/>
            </a:prstGeom>
            <a:noFill/>
          </p:spPr>
          <p:txBody>
            <a:bodyPr wrap="square" rtlCol="0">
              <a:spAutoFit/>
            </a:bodyPr>
            <a:lstStyle/>
            <a:p>
              <a:r>
                <a:rPr lang="en-US" sz="2400" i="1" dirty="0"/>
                <a:t>no</a:t>
              </a:r>
            </a:p>
          </p:txBody>
        </p:sp>
        <p:sp>
          <p:nvSpPr>
            <p:cNvPr id="9" name="TextBox 8">
              <a:extLst>
                <a:ext uri="{FF2B5EF4-FFF2-40B4-BE49-F238E27FC236}">
                  <a16:creationId xmlns:a16="http://schemas.microsoft.com/office/drawing/2014/main" id="{580EC692-2747-8F0E-8166-7833488C525C}"/>
                </a:ext>
              </a:extLst>
            </p:cNvPr>
            <p:cNvSpPr txBox="1"/>
            <p:nvPr/>
          </p:nvSpPr>
          <p:spPr>
            <a:xfrm>
              <a:off x="7922201" y="5086117"/>
              <a:ext cx="1155817" cy="695822"/>
            </a:xfrm>
            <a:prstGeom prst="rect">
              <a:avLst/>
            </a:prstGeom>
            <a:noFill/>
          </p:spPr>
          <p:txBody>
            <a:bodyPr wrap="square" rtlCol="0">
              <a:spAutoFit/>
            </a:bodyPr>
            <a:lstStyle/>
            <a:p>
              <a:r>
                <a:rPr lang="en-US" sz="2400" i="1" dirty="0"/>
                <a:t>yes</a:t>
              </a:r>
            </a:p>
          </p:txBody>
        </p:sp>
        <p:sp>
          <p:nvSpPr>
            <p:cNvPr id="11" name="TextBox 10">
              <a:extLst>
                <a:ext uri="{FF2B5EF4-FFF2-40B4-BE49-F238E27FC236}">
                  <a16:creationId xmlns:a16="http://schemas.microsoft.com/office/drawing/2014/main" id="{89FC6DB8-A138-7828-1CCF-2D3196155780}"/>
                </a:ext>
              </a:extLst>
            </p:cNvPr>
            <p:cNvSpPr txBox="1"/>
            <p:nvPr/>
          </p:nvSpPr>
          <p:spPr>
            <a:xfrm rot="16200000">
              <a:off x="1731521" y="229993"/>
              <a:ext cx="1155817" cy="695822"/>
            </a:xfrm>
            <a:prstGeom prst="rect">
              <a:avLst/>
            </a:prstGeom>
            <a:noFill/>
          </p:spPr>
          <p:txBody>
            <a:bodyPr wrap="square" rtlCol="0">
              <a:spAutoFit/>
            </a:bodyPr>
            <a:lstStyle/>
            <a:p>
              <a:r>
                <a:rPr lang="en-US" sz="2400" i="1" dirty="0"/>
                <a:t>yes</a:t>
              </a:r>
            </a:p>
          </p:txBody>
        </p:sp>
      </p:grpSp>
      <p:grpSp>
        <p:nvGrpSpPr>
          <p:cNvPr id="38" name="Group 37">
            <a:extLst>
              <a:ext uri="{FF2B5EF4-FFF2-40B4-BE49-F238E27FC236}">
                <a16:creationId xmlns:a16="http://schemas.microsoft.com/office/drawing/2014/main" id="{20C6FF13-2761-E6B6-BDC0-F117640CF368}"/>
              </a:ext>
            </a:extLst>
          </p:cNvPr>
          <p:cNvGrpSpPr/>
          <p:nvPr/>
        </p:nvGrpSpPr>
        <p:grpSpPr>
          <a:xfrm>
            <a:off x="1151734" y="4796308"/>
            <a:ext cx="10023002" cy="738668"/>
            <a:chOff x="1151710" y="4796308"/>
            <a:chExt cx="10023002" cy="738668"/>
          </a:xfrm>
        </p:grpSpPr>
        <p:grpSp>
          <p:nvGrpSpPr>
            <p:cNvPr id="28" name="Group 27">
              <a:extLst>
                <a:ext uri="{FF2B5EF4-FFF2-40B4-BE49-F238E27FC236}">
                  <a16:creationId xmlns:a16="http://schemas.microsoft.com/office/drawing/2014/main" id="{B920A86F-8055-32C3-D28E-0759CA047F1A}"/>
                </a:ext>
              </a:extLst>
            </p:cNvPr>
            <p:cNvGrpSpPr/>
            <p:nvPr/>
          </p:nvGrpSpPr>
          <p:grpSpPr>
            <a:xfrm>
              <a:off x="7245187" y="4853482"/>
              <a:ext cx="3929525" cy="369332"/>
              <a:chOff x="6154775" y="4928401"/>
              <a:chExt cx="3929525" cy="369332"/>
            </a:xfrm>
          </p:grpSpPr>
          <p:sp>
            <p:nvSpPr>
              <p:cNvPr id="5" name="TextBox 4">
                <a:extLst>
                  <a:ext uri="{FF2B5EF4-FFF2-40B4-BE49-F238E27FC236}">
                    <a16:creationId xmlns:a16="http://schemas.microsoft.com/office/drawing/2014/main" id="{B00570A1-03BF-166A-7E58-911CC0A6E47B}"/>
                  </a:ext>
                </a:extLst>
              </p:cNvPr>
              <p:cNvSpPr txBox="1"/>
              <p:nvPr/>
            </p:nvSpPr>
            <p:spPr>
              <a:xfrm>
                <a:off x="6154775" y="4928401"/>
                <a:ext cx="3929525" cy="369332"/>
              </a:xfrm>
              <a:prstGeom prst="rect">
                <a:avLst/>
              </a:prstGeom>
              <a:noFill/>
            </p:spPr>
            <p:txBody>
              <a:bodyPr wrap="square" rtlCol="0">
                <a:spAutoFit/>
              </a:bodyPr>
              <a:lstStyle/>
              <a:p>
                <a:r>
                  <a:rPr lang="en-US" dirty="0" err="1">
                    <a:latin typeface="Helvetica" pitchFamily="2" charset="0"/>
                  </a:rPr>
                  <a:t>Factivity</a:t>
                </a:r>
                <a:r>
                  <a:rPr lang="en-US" dirty="0">
                    <a:latin typeface="Helvetica" pitchFamily="2" charset="0"/>
                  </a:rPr>
                  <a:t> = max(0, min(         ,         ))</a:t>
                </a:r>
              </a:p>
            </p:txBody>
          </p:sp>
          <p:sp>
            <p:nvSpPr>
              <p:cNvPr id="18" name="Rectangle 17">
                <a:extLst>
                  <a:ext uri="{FF2B5EF4-FFF2-40B4-BE49-F238E27FC236}">
                    <a16:creationId xmlns:a16="http://schemas.microsoft.com/office/drawing/2014/main" id="{660A6A71-E36A-59DE-0361-25C8A9C0A01C}"/>
                  </a:ext>
                </a:extLst>
              </p:cNvPr>
              <p:cNvSpPr/>
              <p:nvPr/>
            </p:nvSpPr>
            <p:spPr>
              <a:xfrm>
                <a:off x="8625461" y="4965813"/>
                <a:ext cx="475951" cy="309060"/>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9B619BC-B54D-B279-1DD5-53F6E4EC4AD8}"/>
                  </a:ext>
                </a:extLst>
              </p:cNvPr>
              <p:cNvSpPr/>
              <p:nvPr/>
            </p:nvSpPr>
            <p:spPr>
              <a:xfrm>
                <a:off x="9233494" y="4965813"/>
                <a:ext cx="475951" cy="3090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1" name="Curved Connector 20">
              <a:extLst>
                <a:ext uri="{FF2B5EF4-FFF2-40B4-BE49-F238E27FC236}">
                  <a16:creationId xmlns:a16="http://schemas.microsoft.com/office/drawing/2014/main" id="{AB99E339-E0A4-F6E2-7557-8ED8C01C17F3}"/>
                </a:ext>
              </a:extLst>
            </p:cNvPr>
            <p:cNvCxnSpPr>
              <a:cxnSpLocks/>
              <a:stCxn id="6" idx="1"/>
              <a:endCxn id="18" idx="2"/>
            </p:cNvCxnSpPr>
            <p:nvPr/>
          </p:nvCxnSpPr>
          <p:spPr>
            <a:xfrm rot="16200000" flipH="1">
              <a:off x="5350957" y="597061"/>
              <a:ext cx="403645" cy="8802140"/>
            </a:xfrm>
            <a:prstGeom prst="curvedConnector3">
              <a:avLst>
                <a:gd name="adj1" fmla="val 393164"/>
              </a:avLst>
            </a:prstGeom>
            <a:ln>
              <a:tailEnd type="triangle"/>
            </a:ln>
          </p:spPr>
          <p:style>
            <a:lnRef idx="2">
              <a:schemeClr val="dk1"/>
            </a:lnRef>
            <a:fillRef idx="0">
              <a:schemeClr val="dk1"/>
            </a:fillRef>
            <a:effectRef idx="1">
              <a:schemeClr val="dk1"/>
            </a:effectRef>
            <a:fontRef idx="minor">
              <a:schemeClr val="tx1"/>
            </a:fontRef>
          </p:style>
        </p:cxnSp>
        <p:cxnSp>
          <p:nvCxnSpPr>
            <p:cNvPr id="24" name="Curved Connector 23">
              <a:extLst>
                <a:ext uri="{FF2B5EF4-FFF2-40B4-BE49-F238E27FC236}">
                  <a16:creationId xmlns:a16="http://schemas.microsoft.com/office/drawing/2014/main" id="{4AD49B9E-6FA2-F5EE-A6C3-76A68EF51BFB}"/>
                </a:ext>
              </a:extLst>
            </p:cNvPr>
            <p:cNvCxnSpPr>
              <a:cxnSpLocks/>
              <a:stCxn id="7" idx="2"/>
              <a:endCxn id="19" idx="2"/>
            </p:cNvCxnSpPr>
            <p:nvPr/>
          </p:nvCxnSpPr>
          <p:spPr>
            <a:xfrm rot="5400000" flipH="1" flipV="1">
              <a:off x="7043185" y="2016279"/>
              <a:ext cx="335022" cy="6702372"/>
            </a:xfrm>
            <a:prstGeom prst="curvedConnector3">
              <a:avLst>
                <a:gd name="adj1" fmla="val -176606"/>
              </a:avLst>
            </a:prstGeom>
            <a:ln>
              <a:tailEnd type="triangle"/>
            </a:ln>
          </p:spPr>
          <p:style>
            <a:lnRef idx="2">
              <a:schemeClr val="dk1"/>
            </a:lnRef>
            <a:fillRef idx="0">
              <a:schemeClr val="dk1"/>
            </a:fillRef>
            <a:effectRef idx="1">
              <a:schemeClr val="dk1"/>
            </a:effectRef>
            <a:fontRef idx="minor">
              <a:schemeClr val="tx1"/>
            </a:fontRef>
          </p:style>
        </p:cxnSp>
      </p:grpSp>
      <p:pic>
        <p:nvPicPr>
          <p:cNvPr id="32" name="Picture 31">
            <a:extLst>
              <a:ext uri="{FF2B5EF4-FFF2-40B4-BE49-F238E27FC236}">
                <a16:creationId xmlns:a16="http://schemas.microsoft.com/office/drawing/2014/main" id="{D4D4EDFD-825F-DFFC-CEC7-F6F5BDA7414F}"/>
              </a:ext>
            </a:extLst>
          </p:cNvPr>
          <p:cNvPicPr>
            <a:picLocks noChangeAspect="1"/>
          </p:cNvPicPr>
          <p:nvPr/>
        </p:nvPicPr>
        <p:blipFill>
          <a:blip r:embed="rId3"/>
          <a:srcRect/>
          <a:stretch/>
        </p:blipFill>
        <p:spPr>
          <a:xfrm>
            <a:off x="7090841" y="1500311"/>
            <a:ext cx="4234527" cy="3387622"/>
          </a:xfrm>
          <a:prstGeom prst="rect">
            <a:avLst/>
          </a:prstGeom>
        </p:spPr>
      </p:pic>
      <p:grpSp>
        <p:nvGrpSpPr>
          <p:cNvPr id="77" name="Group 76">
            <a:extLst>
              <a:ext uri="{FF2B5EF4-FFF2-40B4-BE49-F238E27FC236}">
                <a16:creationId xmlns:a16="http://schemas.microsoft.com/office/drawing/2014/main" id="{61E71C67-6C05-DF27-EFBD-7F07FA07B343}"/>
              </a:ext>
            </a:extLst>
          </p:cNvPr>
          <p:cNvGrpSpPr/>
          <p:nvPr/>
        </p:nvGrpSpPr>
        <p:grpSpPr>
          <a:xfrm>
            <a:off x="4944617" y="1391603"/>
            <a:ext cx="4898630" cy="2288394"/>
            <a:chOff x="4460525" y="1391603"/>
            <a:chExt cx="4898630" cy="2288394"/>
          </a:xfrm>
        </p:grpSpPr>
        <p:sp>
          <p:nvSpPr>
            <p:cNvPr id="78" name="Oval 77">
              <a:extLst>
                <a:ext uri="{FF2B5EF4-FFF2-40B4-BE49-F238E27FC236}">
                  <a16:creationId xmlns:a16="http://schemas.microsoft.com/office/drawing/2014/main" id="{0106DE97-8110-D09B-2C3A-383EB11C165A}"/>
                </a:ext>
              </a:extLst>
            </p:cNvPr>
            <p:cNvSpPr/>
            <p:nvPr/>
          </p:nvSpPr>
          <p:spPr>
            <a:xfrm>
              <a:off x="4460525" y="1391603"/>
              <a:ext cx="907700" cy="1283017"/>
            </a:xfrm>
            <a:prstGeom prst="ellipse">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Straight Arrow Connector 78">
              <a:extLst>
                <a:ext uri="{FF2B5EF4-FFF2-40B4-BE49-F238E27FC236}">
                  <a16:creationId xmlns:a16="http://schemas.microsoft.com/office/drawing/2014/main" id="{D125CC3F-A067-E8B2-EFDC-9D5F12952E6A}"/>
                </a:ext>
              </a:extLst>
            </p:cNvPr>
            <p:cNvCxnSpPr>
              <a:cxnSpLocks/>
              <a:stCxn id="78" idx="6"/>
            </p:cNvCxnSpPr>
            <p:nvPr/>
          </p:nvCxnSpPr>
          <p:spPr>
            <a:xfrm>
              <a:off x="5368225" y="2033112"/>
              <a:ext cx="3990930" cy="1646885"/>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grpSp>
      <p:grpSp>
        <p:nvGrpSpPr>
          <p:cNvPr id="80" name="Group 79">
            <a:extLst>
              <a:ext uri="{FF2B5EF4-FFF2-40B4-BE49-F238E27FC236}">
                <a16:creationId xmlns:a16="http://schemas.microsoft.com/office/drawing/2014/main" id="{AF3F0A75-5E44-1F17-B828-5CBE302E690F}"/>
              </a:ext>
            </a:extLst>
          </p:cNvPr>
          <p:cNvGrpSpPr/>
          <p:nvPr/>
        </p:nvGrpSpPr>
        <p:grpSpPr>
          <a:xfrm>
            <a:off x="2003612" y="2748864"/>
            <a:ext cx="5983941" cy="1907985"/>
            <a:chOff x="3290796" y="1391603"/>
            <a:chExt cx="5983941" cy="1907985"/>
          </a:xfrm>
        </p:grpSpPr>
        <p:sp>
          <p:nvSpPr>
            <p:cNvPr id="81" name="Oval 80">
              <a:extLst>
                <a:ext uri="{FF2B5EF4-FFF2-40B4-BE49-F238E27FC236}">
                  <a16:creationId xmlns:a16="http://schemas.microsoft.com/office/drawing/2014/main" id="{B1BFC0FE-9C84-885E-1E05-6D4F68EC7939}"/>
                </a:ext>
              </a:extLst>
            </p:cNvPr>
            <p:cNvSpPr/>
            <p:nvPr/>
          </p:nvSpPr>
          <p:spPr>
            <a:xfrm>
              <a:off x="3290796" y="1391603"/>
              <a:ext cx="3771519" cy="1907985"/>
            </a:xfrm>
            <a:prstGeom prst="ellipse">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2" name="Straight Arrow Connector 81">
              <a:extLst>
                <a:ext uri="{FF2B5EF4-FFF2-40B4-BE49-F238E27FC236}">
                  <a16:creationId xmlns:a16="http://schemas.microsoft.com/office/drawing/2014/main" id="{C04E3DC0-A7F6-465B-045A-8024A1C03632}"/>
                </a:ext>
              </a:extLst>
            </p:cNvPr>
            <p:cNvCxnSpPr>
              <a:cxnSpLocks/>
              <a:stCxn id="81" idx="6"/>
            </p:cNvCxnSpPr>
            <p:nvPr/>
          </p:nvCxnSpPr>
          <p:spPr>
            <a:xfrm>
              <a:off x="7062315" y="2345596"/>
              <a:ext cx="2212422" cy="140371"/>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85515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2EEBD-368C-2FAA-7241-D874FF78EF11}"/>
            </a:ext>
          </a:extLst>
        </p:cNvPr>
        <p:cNvGrpSpPr/>
        <p:nvPr/>
      </p:nvGrpSpPr>
      <p:grpSpPr>
        <a:xfrm>
          <a:off x="0" y="0"/>
          <a:ext cx="0" cy="0"/>
          <a:chOff x="0" y="0"/>
          <a:chExt cx="0" cy="0"/>
        </a:xfrm>
      </p:grpSpPr>
      <p:pic>
        <p:nvPicPr>
          <p:cNvPr id="2" name="Picture 2" descr="Shape, circle&#10;&#10;Description automatically generated">
            <a:extLst>
              <a:ext uri="{FF2B5EF4-FFF2-40B4-BE49-F238E27FC236}">
                <a16:creationId xmlns:a16="http://schemas.microsoft.com/office/drawing/2014/main" id="{40A92BE0-0A1E-4E3D-BCBF-055527E9F6BF}"/>
              </a:ext>
            </a:extLst>
          </p:cNvPr>
          <p:cNvPicPr>
            <a:picLocks noChangeAspect="1"/>
          </p:cNvPicPr>
          <p:nvPr/>
        </p:nvPicPr>
        <p:blipFill>
          <a:blip r:embed="rId2"/>
          <a:stretch>
            <a:fillRect/>
          </a:stretch>
        </p:blipFill>
        <p:spPr>
          <a:xfrm>
            <a:off x="1821782" y="-890335"/>
            <a:ext cx="8633657" cy="8633657"/>
          </a:xfrm>
          <a:prstGeom prst="rect">
            <a:avLst/>
          </a:prstGeom>
        </p:spPr>
      </p:pic>
      <p:sp>
        <p:nvSpPr>
          <p:cNvPr id="6" name="TextBox 5">
            <a:extLst>
              <a:ext uri="{FF2B5EF4-FFF2-40B4-BE49-F238E27FC236}">
                <a16:creationId xmlns:a16="http://schemas.microsoft.com/office/drawing/2014/main" id="{6A128933-B8D1-37FE-9BD4-7FB3D5EA756E}"/>
              </a:ext>
            </a:extLst>
          </p:cNvPr>
          <p:cNvSpPr txBox="1"/>
          <p:nvPr/>
        </p:nvSpPr>
        <p:spPr>
          <a:xfrm rot="16200000">
            <a:off x="4415113" y="1066823"/>
            <a:ext cx="294365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Consolas"/>
              </a:rPr>
              <a:t>NP _</a:t>
            </a:r>
            <a:r>
              <a:rPr lang="en-US" sz="2400" err="1">
                <a:latin typeface="Consolas"/>
              </a:rPr>
              <a:t>ed</a:t>
            </a:r>
            <a:r>
              <a:rPr lang="en-US" sz="2400">
                <a:latin typeface="Consolas"/>
              </a:rPr>
              <a:t> about XP</a:t>
            </a:r>
            <a:r>
              <a:rPr lang="en-US" sz="2400">
                <a:latin typeface="Futura"/>
              </a:rPr>
              <a:t>  </a:t>
            </a:r>
          </a:p>
        </p:txBody>
      </p:sp>
      <p:sp>
        <p:nvSpPr>
          <p:cNvPr id="3" name="TextBox 2">
            <a:extLst>
              <a:ext uri="{FF2B5EF4-FFF2-40B4-BE49-F238E27FC236}">
                <a16:creationId xmlns:a16="http://schemas.microsoft.com/office/drawing/2014/main" id="{B9D0DD9B-FF6F-0812-7033-EE6F79B72898}"/>
              </a:ext>
            </a:extLst>
          </p:cNvPr>
          <p:cNvSpPr txBox="1"/>
          <p:nvPr/>
        </p:nvSpPr>
        <p:spPr>
          <a:xfrm>
            <a:off x="1581399" y="2965578"/>
            <a:ext cx="397156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Consolas"/>
              </a:rPr>
              <a:t>NP _</a:t>
            </a:r>
            <a:r>
              <a:rPr lang="en-US" sz="2400" err="1">
                <a:latin typeface="Consolas"/>
              </a:rPr>
              <a:t>ed</a:t>
            </a:r>
            <a:r>
              <a:rPr lang="en-US" sz="2400">
                <a:latin typeface="Futura"/>
              </a:rPr>
              <a:t>  </a:t>
            </a:r>
          </a:p>
        </p:txBody>
      </p:sp>
    </p:spTree>
    <p:extLst>
      <p:ext uri="{BB962C8B-B14F-4D97-AF65-F5344CB8AC3E}">
        <p14:creationId xmlns:p14="http://schemas.microsoft.com/office/powerpoint/2010/main" val="194326838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C9406-F6D1-37DB-20E2-B1DFA7B14B8D}"/>
            </a:ext>
          </a:extLst>
        </p:cNvPr>
        <p:cNvGrpSpPr/>
        <p:nvPr/>
      </p:nvGrpSpPr>
      <p:grpSpPr>
        <a:xfrm>
          <a:off x="0" y="0"/>
          <a:ext cx="0" cy="0"/>
          <a:chOff x="0" y="0"/>
          <a:chExt cx="0" cy="0"/>
        </a:xfrm>
      </p:grpSpPr>
      <p:pic>
        <p:nvPicPr>
          <p:cNvPr id="2" name="Picture 2" descr="A picture containing outdoor, outdoor object, flock, light&#10;&#10;Description automatically generated">
            <a:extLst>
              <a:ext uri="{FF2B5EF4-FFF2-40B4-BE49-F238E27FC236}">
                <a16:creationId xmlns:a16="http://schemas.microsoft.com/office/drawing/2014/main" id="{54344BC4-991E-6921-8434-C07E2620C93A}"/>
              </a:ext>
            </a:extLst>
          </p:cNvPr>
          <p:cNvPicPr>
            <a:picLocks noChangeAspect="1"/>
          </p:cNvPicPr>
          <p:nvPr/>
        </p:nvPicPr>
        <p:blipFill>
          <a:blip r:embed="rId2"/>
          <a:stretch>
            <a:fillRect/>
          </a:stretch>
        </p:blipFill>
        <p:spPr>
          <a:xfrm>
            <a:off x="1821782" y="-890335"/>
            <a:ext cx="8633657" cy="8633657"/>
          </a:xfrm>
          <a:prstGeom prst="rect">
            <a:avLst/>
          </a:prstGeom>
        </p:spPr>
      </p:pic>
      <p:sp>
        <p:nvSpPr>
          <p:cNvPr id="6" name="TextBox 5">
            <a:extLst>
              <a:ext uri="{FF2B5EF4-FFF2-40B4-BE49-F238E27FC236}">
                <a16:creationId xmlns:a16="http://schemas.microsoft.com/office/drawing/2014/main" id="{52B765EA-6D30-B7C8-949F-A31FA65EC173}"/>
              </a:ext>
            </a:extLst>
          </p:cNvPr>
          <p:cNvSpPr txBox="1"/>
          <p:nvPr/>
        </p:nvSpPr>
        <p:spPr>
          <a:xfrm rot="16200000">
            <a:off x="4415113" y="1066823"/>
            <a:ext cx="294365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Consolas"/>
              </a:rPr>
              <a:t>NP _</a:t>
            </a:r>
            <a:r>
              <a:rPr lang="en-US" sz="2400" err="1">
                <a:latin typeface="Consolas"/>
              </a:rPr>
              <a:t>ed</a:t>
            </a:r>
            <a:r>
              <a:rPr lang="en-US" sz="2400">
                <a:latin typeface="Consolas"/>
              </a:rPr>
              <a:t> about XP</a:t>
            </a:r>
            <a:r>
              <a:rPr lang="en-US" sz="2400">
                <a:latin typeface="Futura"/>
              </a:rPr>
              <a:t>  </a:t>
            </a:r>
          </a:p>
        </p:txBody>
      </p:sp>
      <p:sp>
        <p:nvSpPr>
          <p:cNvPr id="3" name="TextBox 2">
            <a:extLst>
              <a:ext uri="{FF2B5EF4-FFF2-40B4-BE49-F238E27FC236}">
                <a16:creationId xmlns:a16="http://schemas.microsoft.com/office/drawing/2014/main" id="{54C4978C-D801-E9B1-40C7-F8936AB84AD3}"/>
              </a:ext>
            </a:extLst>
          </p:cNvPr>
          <p:cNvSpPr txBox="1"/>
          <p:nvPr/>
        </p:nvSpPr>
        <p:spPr>
          <a:xfrm>
            <a:off x="1581399" y="2965578"/>
            <a:ext cx="397156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Consolas"/>
              </a:rPr>
              <a:t>NP _</a:t>
            </a:r>
            <a:r>
              <a:rPr lang="en-US" sz="2400" err="1">
                <a:latin typeface="Consolas"/>
              </a:rPr>
              <a:t>ed</a:t>
            </a:r>
            <a:r>
              <a:rPr lang="en-US" sz="2400">
                <a:latin typeface="Futura"/>
              </a:rPr>
              <a:t>  </a:t>
            </a:r>
          </a:p>
        </p:txBody>
      </p:sp>
    </p:spTree>
    <p:extLst>
      <p:ext uri="{BB962C8B-B14F-4D97-AF65-F5344CB8AC3E}">
        <p14:creationId xmlns:p14="http://schemas.microsoft.com/office/powerpoint/2010/main" val="183677109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DBD67-F022-119E-AE89-7DE531A244B8}"/>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5F396CC1-4705-D45B-8BAC-F71E950FF913}"/>
              </a:ext>
            </a:extLst>
          </p:cNvPr>
          <p:cNvPicPr>
            <a:picLocks noChangeAspect="1"/>
          </p:cNvPicPr>
          <p:nvPr/>
        </p:nvPicPr>
        <p:blipFill>
          <a:blip r:embed="rId2"/>
          <a:stretch>
            <a:fillRect/>
          </a:stretch>
        </p:blipFill>
        <p:spPr>
          <a:xfrm>
            <a:off x="1821782" y="-890335"/>
            <a:ext cx="8633657" cy="8633657"/>
          </a:xfrm>
          <a:prstGeom prst="rect">
            <a:avLst/>
          </a:prstGeom>
        </p:spPr>
      </p:pic>
      <p:sp>
        <p:nvSpPr>
          <p:cNvPr id="5" name="TextBox 4">
            <a:extLst>
              <a:ext uri="{FF2B5EF4-FFF2-40B4-BE49-F238E27FC236}">
                <a16:creationId xmlns:a16="http://schemas.microsoft.com/office/drawing/2014/main" id="{24E30C28-0298-FA4E-50A6-D149DC0C0252}"/>
              </a:ext>
            </a:extLst>
          </p:cNvPr>
          <p:cNvSpPr txBox="1"/>
          <p:nvPr/>
        </p:nvSpPr>
        <p:spPr>
          <a:xfrm>
            <a:off x="500744" y="2960960"/>
            <a:ext cx="397156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Consolas"/>
              </a:rPr>
              <a:t>NP _</a:t>
            </a:r>
            <a:r>
              <a:rPr lang="en-US" sz="2400" err="1">
                <a:latin typeface="Consolas"/>
              </a:rPr>
              <a:t>ed</a:t>
            </a:r>
            <a:r>
              <a:rPr lang="en-US" sz="2400">
                <a:latin typeface="Futura"/>
              </a:rPr>
              <a:t>  </a:t>
            </a:r>
          </a:p>
        </p:txBody>
      </p:sp>
      <p:sp>
        <p:nvSpPr>
          <p:cNvPr id="6" name="TextBox 5">
            <a:extLst>
              <a:ext uri="{FF2B5EF4-FFF2-40B4-BE49-F238E27FC236}">
                <a16:creationId xmlns:a16="http://schemas.microsoft.com/office/drawing/2014/main" id="{9799E222-8DA8-CE42-6E92-1E25B75B9730}"/>
              </a:ext>
            </a:extLst>
          </p:cNvPr>
          <p:cNvSpPr txBox="1"/>
          <p:nvPr/>
        </p:nvSpPr>
        <p:spPr>
          <a:xfrm rot="16200000">
            <a:off x="4415113" y="1066823"/>
            <a:ext cx="294365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Consolas"/>
              </a:rPr>
              <a:t>NP _</a:t>
            </a:r>
            <a:r>
              <a:rPr lang="en-US" sz="2400" err="1">
                <a:latin typeface="Consolas"/>
              </a:rPr>
              <a:t>ed</a:t>
            </a:r>
            <a:r>
              <a:rPr lang="en-US" sz="2400">
                <a:latin typeface="Consolas"/>
              </a:rPr>
              <a:t> about XP</a:t>
            </a:r>
            <a:r>
              <a:rPr lang="en-US" sz="2400">
                <a:latin typeface="Futura"/>
              </a:rPr>
              <a:t>  </a:t>
            </a:r>
          </a:p>
        </p:txBody>
      </p:sp>
    </p:spTree>
    <p:extLst>
      <p:ext uri="{BB962C8B-B14F-4D97-AF65-F5344CB8AC3E}">
        <p14:creationId xmlns:p14="http://schemas.microsoft.com/office/powerpoint/2010/main" val="262601170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AE2A6-A2F0-E216-0C58-D9E1F90C1ACB}"/>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0D0ECFC6-FA87-A994-62CD-8DA786FF3042}"/>
              </a:ext>
            </a:extLst>
          </p:cNvPr>
          <p:cNvPicPr>
            <a:picLocks noChangeAspect="1"/>
          </p:cNvPicPr>
          <p:nvPr/>
        </p:nvPicPr>
        <p:blipFill>
          <a:blip r:embed="rId2"/>
          <a:stretch>
            <a:fillRect/>
          </a:stretch>
        </p:blipFill>
        <p:spPr>
          <a:xfrm>
            <a:off x="1821782" y="-890335"/>
            <a:ext cx="8633657" cy="8633657"/>
          </a:xfrm>
          <a:prstGeom prst="rect">
            <a:avLst/>
          </a:prstGeom>
        </p:spPr>
      </p:pic>
      <p:sp>
        <p:nvSpPr>
          <p:cNvPr id="6" name="TextBox 5">
            <a:extLst>
              <a:ext uri="{FF2B5EF4-FFF2-40B4-BE49-F238E27FC236}">
                <a16:creationId xmlns:a16="http://schemas.microsoft.com/office/drawing/2014/main" id="{35D832AA-46B5-A7C0-4161-4F652CABB058}"/>
              </a:ext>
            </a:extLst>
          </p:cNvPr>
          <p:cNvSpPr txBox="1"/>
          <p:nvPr/>
        </p:nvSpPr>
        <p:spPr>
          <a:xfrm rot="16200000">
            <a:off x="4415113" y="1066823"/>
            <a:ext cx="294365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Consolas"/>
              </a:rPr>
              <a:t>NP _</a:t>
            </a:r>
            <a:r>
              <a:rPr lang="en-US" sz="2400" err="1">
                <a:latin typeface="Consolas"/>
              </a:rPr>
              <a:t>ed</a:t>
            </a:r>
            <a:r>
              <a:rPr lang="en-US" sz="2400">
                <a:latin typeface="Consolas"/>
              </a:rPr>
              <a:t> about XP</a:t>
            </a:r>
            <a:r>
              <a:rPr lang="en-US" sz="2400">
                <a:latin typeface="Futura"/>
              </a:rPr>
              <a:t>  </a:t>
            </a:r>
          </a:p>
        </p:txBody>
      </p:sp>
      <p:sp>
        <p:nvSpPr>
          <p:cNvPr id="3" name="TextBox 2">
            <a:extLst>
              <a:ext uri="{FF2B5EF4-FFF2-40B4-BE49-F238E27FC236}">
                <a16:creationId xmlns:a16="http://schemas.microsoft.com/office/drawing/2014/main" id="{3DF9018C-1830-8200-FBC5-0152D2D2ADB4}"/>
              </a:ext>
            </a:extLst>
          </p:cNvPr>
          <p:cNvSpPr txBox="1"/>
          <p:nvPr/>
        </p:nvSpPr>
        <p:spPr>
          <a:xfrm>
            <a:off x="1581399" y="2965578"/>
            <a:ext cx="397156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Consolas"/>
              </a:rPr>
              <a:t>NP _</a:t>
            </a:r>
            <a:r>
              <a:rPr lang="en-US" sz="2400" err="1">
                <a:latin typeface="Consolas"/>
              </a:rPr>
              <a:t>ed</a:t>
            </a:r>
            <a:r>
              <a:rPr lang="en-US" sz="2400">
                <a:latin typeface="Futura"/>
              </a:rPr>
              <a:t>  </a:t>
            </a:r>
          </a:p>
        </p:txBody>
      </p:sp>
    </p:spTree>
    <p:extLst>
      <p:ext uri="{BB962C8B-B14F-4D97-AF65-F5344CB8AC3E}">
        <p14:creationId xmlns:p14="http://schemas.microsoft.com/office/powerpoint/2010/main" val="336110327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BAE16-3572-8427-C3CA-3DBDF8648F95}"/>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04D30461-D787-18FF-B55F-86C261704831}"/>
              </a:ext>
            </a:extLst>
          </p:cNvPr>
          <p:cNvPicPr>
            <a:picLocks noChangeAspect="1"/>
          </p:cNvPicPr>
          <p:nvPr/>
        </p:nvPicPr>
        <p:blipFill>
          <a:blip r:embed="rId2"/>
          <a:stretch>
            <a:fillRect/>
          </a:stretch>
        </p:blipFill>
        <p:spPr>
          <a:xfrm>
            <a:off x="1821782" y="-890335"/>
            <a:ext cx="8633657" cy="8633657"/>
          </a:xfrm>
          <a:prstGeom prst="rect">
            <a:avLst/>
          </a:prstGeom>
        </p:spPr>
      </p:pic>
      <p:sp>
        <p:nvSpPr>
          <p:cNvPr id="5" name="TextBox 4">
            <a:extLst>
              <a:ext uri="{FF2B5EF4-FFF2-40B4-BE49-F238E27FC236}">
                <a16:creationId xmlns:a16="http://schemas.microsoft.com/office/drawing/2014/main" id="{A9F6F00B-6E0A-97B1-DBBA-A20F8E5CDE81}"/>
              </a:ext>
            </a:extLst>
          </p:cNvPr>
          <p:cNvSpPr txBox="1"/>
          <p:nvPr/>
        </p:nvSpPr>
        <p:spPr>
          <a:xfrm>
            <a:off x="500744" y="2960960"/>
            <a:ext cx="397156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Consolas"/>
              </a:rPr>
              <a:t>NP _</a:t>
            </a:r>
            <a:r>
              <a:rPr lang="en-US" sz="2400" err="1">
                <a:latin typeface="Consolas"/>
              </a:rPr>
              <a:t>ed</a:t>
            </a:r>
            <a:r>
              <a:rPr lang="en-US" sz="2400">
                <a:latin typeface="Futura"/>
              </a:rPr>
              <a:t>  </a:t>
            </a:r>
          </a:p>
        </p:txBody>
      </p:sp>
      <p:sp>
        <p:nvSpPr>
          <p:cNvPr id="6" name="TextBox 5">
            <a:extLst>
              <a:ext uri="{FF2B5EF4-FFF2-40B4-BE49-F238E27FC236}">
                <a16:creationId xmlns:a16="http://schemas.microsoft.com/office/drawing/2014/main" id="{8E0CFE8B-BDCC-A48B-4488-9E68E6C71C1F}"/>
              </a:ext>
            </a:extLst>
          </p:cNvPr>
          <p:cNvSpPr txBox="1"/>
          <p:nvPr/>
        </p:nvSpPr>
        <p:spPr>
          <a:xfrm rot="16200000">
            <a:off x="4415113" y="1066823"/>
            <a:ext cx="294365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Consolas"/>
              </a:rPr>
              <a:t>NP _</a:t>
            </a:r>
            <a:r>
              <a:rPr lang="en-US" sz="2400" err="1">
                <a:latin typeface="Consolas"/>
              </a:rPr>
              <a:t>ed</a:t>
            </a:r>
            <a:r>
              <a:rPr lang="en-US" sz="2400">
                <a:latin typeface="Consolas"/>
              </a:rPr>
              <a:t> about XP</a:t>
            </a:r>
            <a:r>
              <a:rPr lang="en-US" sz="2400">
                <a:latin typeface="Futura"/>
              </a:rPr>
              <a:t>  </a:t>
            </a:r>
          </a:p>
        </p:txBody>
      </p:sp>
    </p:spTree>
    <p:extLst>
      <p:ext uri="{BB962C8B-B14F-4D97-AF65-F5344CB8AC3E}">
        <p14:creationId xmlns:p14="http://schemas.microsoft.com/office/powerpoint/2010/main" val="236883396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3D6F5-5B91-81FD-A178-761671E42B95}"/>
            </a:ext>
          </a:extLst>
        </p:cNvPr>
        <p:cNvGrpSpPr/>
        <p:nvPr/>
      </p:nvGrpSpPr>
      <p:grpSpPr>
        <a:xfrm>
          <a:off x="0" y="0"/>
          <a:ext cx="0" cy="0"/>
          <a:chOff x="0" y="0"/>
          <a:chExt cx="0" cy="0"/>
        </a:xfrm>
      </p:grpSpPr>
      <p:pic>
        <p:nvPicPr>
          <p:cNvPr id="2" name="Picture 2" descr="A picture containing outdoor object, light&#10;&#10;Description automatically generated">
            <a:extLst>
              <a:ext uri="{FF2B5EF4-FFF2-40B4-BE49-F238E27FC236}">
                <a16:creationId xmlns:a16="http://schemas.microsoft.com/office/drawing/2014/main" id="{06DCEC6A-4188-4D19-406D-49302F46B78D}"/>
              </a:ext>
            </a:extLst>
          </p:cNvPr>
          <p:cNvPicPr>
            <a:picLocks noChangeAspect="1"/>
          </p:cNvPicPr>
          <p:nvPr/>
        </p:nvPicPr>
        <p:blipFill>
          <a:blip r:embed="rId2"/>
          <a:stretch>
            <a:fillRect/>
          </a:stretch>
        </p:blipFill>
        <p:spPr>
          <a:xfrm>
            <a:off x="1821782" y="-890335"/>
            <a:ext cx="8633657" cy="8633657"/>
          </a:xfrm>
          <a:prstGeom prst="rect">
            <a:avLst/>
          </a:prstGeom>
        </p:spPr>
      </p:pic>
      <p:sp>
        <p:nvSpPr>
          <p:cNvPr id="6" name="TextBox 5">
            <a:extLst>
              <a:ext uri="{FF2B5EF4-FFF2-40B4-BE49-F238E27FC236}">
                <a16:creationId xmlns:a16="http://schemas.microsoft.com/office/drawing/2014/main" id="{FC9EEA05-BA20-5C52-910E-3F736A970F73}"/>
              </a:ext>
            </a:extLst>
          </p:cNvPr>
          <p:cNvSpPr txBox="1"/>
          <p:nvPr/>
        </p:nvSpPr>
        <p:spPr>
          <a:xfrm rot="16200000">
            <a:off x="4415113" y="1066823"/>
            <a:ext cx="294365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Consolas"/>
              </a:rPr>
              <a:t>NP _</a:t>
            </a:r>
            <a:r>
              <a:rPr lang="en-US" sz="2400" err="1">
                <a:latin typeface="Consolas"/>
              </a:rPr>
              <a:t>ed</a:t>
            </a:r>
            <a:r>
              <a:rPr lang="en-US" sz="2400">
                <a:latin typeface="Consolas"/>
              </a:rPr>
              <a:t> about XP</a:t>
            </a:r>
            <a:r>
              <a:rPr lang="en-US" sz="2400">
                <a:latin typeface="Futura"/>
              </a:rPr>
              <a:t>  </a:t>
            </a:r>
          </a:p>
        </p:txBody>
      </p:sp>
      <p:sp>
        <p:nvSpPr>
          <p:cNvPr id="3" name="TextBox 2">
            <a:extLst>
              <a:ext uri="{FF2B5EF4-FFF2-40B4-BE49-F238E27FC236}">
                <a16:creationId xmlns:a16="http://schemas.microsoft.com/office/drawing/2014/main" id="{5BEF1780-C9A8-FD02-470C-71CC1D909B95}"/>
              </a:ext>
            </a:extLst>
          </p:cNvPr>
          <p:cNvSpPr txBox="1"/>
          <p:nvPr/>
        </p:nvSpPr>
        <p:spPr>
          <a:xfrm>
            <a:off x="1581399" y="2965578"/>
            <a:ext cx="397156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Consolas"/>
              </a:rPr>
              <a:t>NP _</a:t>
            </a:r>
            <a:r>
              <a:rPr lang="en-US" sz="2400" err="1">
                <a:latin typeface="Consolas"/>
              </a:rPr>
              <a:t>ed</a:t>
            </a:r>
            <a:r>
              <a:rPr lang="en-US" sz="2400">
                <a:latin typeface="Futura"/>
              </a:rPr>
              <a:t>  </a:t>
            </a:r>
          </a:p>
        </p:txBody>
      </p:sp>
    </p:spTree>
    <p:extLst>
      <p:ext uri="{BB962C8B-B14F-4D97-AF65-F5344CB8AC3E}">
        <p14:creationId xmlns:p14="http://schemas.microsoft.com/office/powerpoint/2010/main" val="252240479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E3A6B-4F7E-53BC-F48A-5F2C6F289F95}"/>
            </a:ext>
          </a:extLst>
        </p:cNvPr>
        <p:cNvGrpSpPr/>
        <p:nvPr/>
      </p:nvGrpSpPr>
      <p:grpSpPr>
        <a:xfrm>
          <a:off x="0" y="0"/>
          <a:ext cx="0" cy="0"/>
          <a:chOff x="0" y="0"/>
          <a:chExt cx="0" cy="0"/>
        </a:xfrm>
      </p:grpSpPr>
      <p:pic>
        <p:nvPicPr>
          <p:cNvPr id="2" name="Picture 2" descr="Chart, radar chart&#10;&#10;Description automatically generated">
            <a:extLst>
              <a:ext uri="{FF2B5EF4-FFF2-40B4-BE49-F238E27FC236}">
                <a16:creationId xmlns:a16="http://schemas.microsoft.com/office/drawing/2014/main" id="{1C688844-4678-D209-AFE2-91D28C471F1A}"/>
              </a:ext>
            </a:extLst>
          </p:cNvPr>
          <p:cNvPicPr>
            <a:picLocks noChangeAspect="1"/>
          </p:cNvPicPr>
          <p:nvPr/>
        </p:nvPicPr>
        <p:blipFill>
          <a:blip r:embed="rId2"/>
          <a:stretch>
            <a:fillRect/>
          </a:stretch>
        </p:blipFill>
        <p:spPr>
          <a:xfrm>
            <a:off x="2012283" y="714876"/>
            <a:ext cx="8162422" cy="5433259"/>
          </a:xfrm>
          <a:prstGeom prst="rect">
            <a:avLst/>
          </a:prstGeom>
        </p:spPr>
      </p:pic>
      <p:sp>
        <p:nvSpPr>
          <p:cNvPr id="3" name="TextBox 2">
            <a:extLst>
              <a:ext uri="{FF2B5EF4-FFF2-40B4-BE49-F238E27FC236}">
                <a16:creationId xmlns:a16="http://schemas.microsoft.com/office/drawing/2014/main" id="{B554F611-8B6A-72F8-64DB-9985C74FE48E}"/>
              </a:ext>
            </a:extLst>
          </p:cNvPr>
          <p:cNvSpPr txBox="1"/>
          <p:nvPr/>
        </p:nvSpPr>
        <p:spPr>
          <a:xfrm>
            <a:off x="2323584" y="6143124"/>
            <a:ext cx="841001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atin typeface="Verdana"/>
                <a:ea typeface="Verdana"/>
              </a:rPr>
              <a:t>Noise variance / acceptability variance </a:t>
            </a:r>
          </a:p>
        </p:txBody>
      </p:sp>
      <p:sp>
        <p:nvSpPr>
          <p:cNvPr id="4" name="TextBox 3">
            <a:extLst>
              <a:ext uri="{FF2B5EF4-FFF2-40B4-BE49-F238E27FC236}">
                <a16:creationId xmlns:a16="http://schemas.microsoft.com/office/drawing/2014/main" id="{51040BD0-AF3E-21E1-7CBD-69662487FD16}"/>
              </a:ext>
            </a:extLst>
          </p:cNvPr>
          <p:cNvSpPr txBox="1"/>
          <p:nvPr/>
        </p:nvSpPr>
        <p:spPr>
          <a:xfrm rot="-5400000">
            <a:off x="-937963" y="3017995"/>
            <a:ext cx="5029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atin typeface="Verdana"/>
                <a:ea typeface="Verdana"/>
              </a:rPr>
              <a:t>Proportion violations</a:t>
            </a:r>
            <a:endParaRPr lang="en-US">
              <a:latin typeface="Verdana"/>
              <a:ea typeface="Verdana"/>
            </a:endParaRPr>
          </a:p>
        </p:txBody>
      </p:sp>
      <p:cxnSp>
        <p:nvCxnSpPr>
          <p:cNvPr id="5" name="Straight Arrow Connector 4">
            <a:extLst>
              <a:ext uri="{FF2B5EF4-FFF2-40B4-BE49-F238E27FC236}">
                <a16:creationId xmlns:a16="http://schemas.microsoft.com/office/drawing/2014/main" id="{3DEC00A2-C2FB-ACF6-37DC-034BC01CB66E}"/>
              </a:ext>
            </a:extLst>
          </p:cNvPr>
          <p:cNvCxnSpPr/>
          <p:nvPr/>
        </p:nvCxnSpPr>
        <p:spPr>
          <a:xfrm>
            <a:off x="2578268" y="1004136"/>
            <a:ext cx="7454564" cy="20052"/>
          </a:xfrm>
          <a:prstGeom prst="straightConnector1">
            <a:avLst/>
          </a:prstGeom>
          <a:ln w="28575">
            <a:solidFill>
              <a:srgbClr val="113A6B"/>
            </a:solidFill>
            <a:prstDash val="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A8DECF3-01BB-37C2-E9E0-70D93B965D63}"/>
              </a:ext>
            </a:extLst>
          </p:cNvPr>
          <p:cNvSpPr txBox="1"/>
          <p:nvPr/>
        </p:nvSpPr>
        <p:spPr>
          <a:xfrm>
            <a:off x="2157662" y="568492"/>
            <a:ext cx="314425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Futura"/>
              </a:rPr>
              <a:t>Independence</a:t>
            </a:r>
            <a:endParaRPr lang="en-US"/>
          </a:p>
        </p:txBody>
      </p:sp>
      <p:sp>
        <p:nvSpPr>
          <p:cNvPr id="10" name="Rectangle 9">
            <a:extLst>
              <a:ext uri="{FF2B5EF4-FFF2-40B4-BE49-F238E27FC236}">
                <a16:creationId xmlns:a16="http://schemas.microsoft.com/office/drawing/2014/main" id="{F99F296C-3E16-0B1C-2F92-8CA8EE0CAAD1}"/>
              </a:ext>
            </a:extLst>
          </p:cNvPr>
          <p:cNvSpPr/>
          <p:nvPr/>
        </p:nvSpPr>
        <p:spPr>
          <a:xfrm>
            <a:off x="2577767" y="402056"/>
            <a:ext cx="7509708" cy="134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222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378E1-F3A6-00FD-19E6-9133AA96352C}"/>
            </a:ext>
          </a:extLst>
        </p:cNvPr>
        <p:cNvGrpSpPr/>
        <p:nvPr/>
      </p:nvGrpSpPr>
      <p:grpSpPr>
        <a:xfrm>
          <a:off x="0" y="0"/>
          <a:ext cx="0" cy="0"/>
          <a:chOff x="0" y="0"/>
          <a:chExt cx="0" cy="0"/>
        </a:xfrm>
      </p:grpSpPr>
      <p:pic>
        <p:nvPicPr>
          <p:cNvPr id="2" name="Picture 2" descr="Chart, radar chart&#10;&#10;Description automatically generated">
            <a:extLst>
              <a:ext uri="{FF2B5EF4-FFF2-40B4-BE49-F238E27FC236}">
                <a16:creationId xmlns:a16="http://schemas.microsoft.com/office/drawing/2014/main" id="{D9525490-0FA4-49BB-609A-00A34BFB3EA1}"/>
              </a:ext>
            </a:extLst>
          </p:cNvPr>
          <p:cNvPicPr>
            <a:picLocks noChangeAspect="1"/>
          </p:cNvPicPr>
          <p:nvPr/>
        </p:nvPicPr>
        <p:blipFill>
          <a:blip r:embed="rId2"/>
          <a:stretch>
            <a:fillRect/>
          </a:stretch>
        </p:blipFill>
        <p:spPr>
          <a:xfrm>
            <a:off x="2012283" y="714876"/>
            <a:ext cx="8162422" cy="5433259"/>
          </a:xfrm>
          <a:prstGeom prst="rect">
            <a:avLst/>
          </a:prstGeom>
        </p:spPr>
      </p:pic>
      <p:sp>
        <p:nvSpPr>
          <p:cNvPr id="3" name="TextBox 2">
            <a:extLst>
              <a:ext uri="{FF2B5EF4-FFF2-40B4-BE49-F238E27FC236}">
                <a16:creationId xmlns:a16="http://schemas.microsoft.com/office/drawing/2014/main" id="{76EF3423-B3C2-CA66-5CAE-9BC3F72948C3}"/>
              </a:ext>
            </a:extLst>
          </p:cNvPr>
          <p:cNvSpPr txBox="1"/>
          <p:nvPr/>
        </p:nvSpPr>
        <p:spPr>
          <a:xfrm>
            <a:off x="2323584" y="6143124"/>
            <a:ext cx="841001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atin typeface="Verdana"/>
                <a:ea typeface="Verdana"/>
              </a:rPr>
              <a:t>Noise variance / acceptability variance </a:t>
            </a:r>
          </a:p>
        </p:txBody>
      </p:sp>
      <p:sp>
        <p:nvSpPr>
          <p:cNvPr id="4" name="TextBox 3">
            <a:extLst>
              <a:ext uri="{FF2B5EF4-FFF2-40B4-BE49-F238E27FC236}">
                <a16:creationId xmlns:a16="http://schemas.microsoft.com/office/drawing/2014/main" id="{FB9EA5AD-4E4A-BE90-14D5-7AA7127B7A80}"/>
              </a:ext>
            </a:extLst>
          </p:cNvPr>
          <p:cNvSpPr txBox="1"/>
          <p:nvPr/>
        </p:nvSpPr>
        <p:spPr>
          <a:xfrm rot="-5400000">
            <a:off x="-937963" y="3017995"/>
            <a:ext cx="5029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atin typeface="Verdana"/>
                <a:ea typeface="Verdana"/>
              </a:rPr>
              <a:t>Proportion violations</a:t>
            </a:r>
            <a:endParaRPr lang="en-US">
              <a:latin typeface="Verdana"/>
              <a:ea typeface="Verdana"/>
            </a:endParaRPr>
          </a:p>
        </p:txBody>
      </p:sp>
      <p:cxnSp>
        <p:nvCxnSpPr>
          <p:cNvPr id="5" name="Straight Arrow Connector 4">
            <a:extLst>
              <a:ext uri="{FF2B5EF4-FFF2-40B4-BE49-F238E27FC236}">
                <a16:creationId xmlns:a16="http://schemas.microsoft.com/office/drawing/2014/main" id="{DC826C75-8EAD-954F-B6FD-F0E728022D59}"/>
              </a:ext>
            </a:extLst>
          </p:cNvPr>
          <p:cNvCxnSpPr/>
          <p:nvPr/>
        </p:nvCxnSpPr>
        <p:spPr>
          <a:xfrm>
            <a:off x="2578268" y="1004136"/>
            <a:ext cx="7454564" cy="20052"/>
          </a:xfrm>
          <a:prstGeom prst="straightConnector1">
            <a:avLst/>
          </a:prstGeom>
          <a:ln w="28575">
            <a:solidFill>
              <a:srgbClr val="113A6B"/>
            </a:solidFill>
            <a:prstDash val="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FD314B5-97A7-5A96-2104-779ED427D39D}"/>
              </a:ext>
            </a:extLst>
          </p:cNvPr>
          <p:cNvSpPr txBox="1"/>
          <p:nvPr/>
        </p:nvSpPr>
        <p:spPr>
          <a:xfrm>
            <a:off x="2157662" y="568492"/>
            <a:ext cx="314425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Futura"/>
              </a:rPr>
              <a:t>Independence</a:t>
            </a:r>
            <a:endParaRPr lang="en-US"/>
          </a:p>
        </p:txBody>
      </p:sp>
      <p:sp>
        <p:nvSpPr>
          <p:cNvPr id="8" name="Rectangle 7">
            <a:extLst>
              <a:ext uri="{FF2B5EF4-FFF2-40B4-BE49-F238E27FC236}">
                <a16:creationId xmlns:a16="http://schemas.microsoft.com/office/drawing/2014/main" id="{7A8F7F1B-FC59-3480-6768-985921611085}"/>
              </a:ext>
            </a:extLst>
          </p:cNvPr>
          <p:cNvSpPr/>
          <p:nvPr/>
        </p:nvSpPr>
        <p:spPr>
          <a:xfrm>
            <a:off x="2650959" y="1934077"/>
            <a:ext cx="7499682" cy="3699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E38B7AC-3E7D-FEB4-11E2-575AA0E2757E}"/>
              </a:ext>
            </a:extLst>
          </p:cNvPr>
          <p:cNvSpPr/>
          <p:nvPr/>
        </p:nvSpPr>
        <p:spPr>
          <a:xfrm>
            <a:off x="2577767" y="402056"/>
            <a:ext cx="7509708" cy="134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257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E8CA3-4702-5485-EE13-CBD4AF04C5B5}"/>
            </a:ext>
          </a:extLst>
        </p:cNvPr>
        <p:cNvGrpSpPr/>
        <p:nvPr/>
      </p:nvGrpSpPr>
      <p:grpSpPr>
        <a:xfrm>
          <a:off x="0" y="0"/>
          <a:ext cx="0" cy="0"/>
          <a:chOff x="0" y="0"/>
          <a:chExt cx="0" cy="0"/>
        </a:xfrm>
      </p:grpSpPr>
      <p:pic>
        <p:nvPicPr>
          <p:cNvPr id="2" name="Picture 2" descr="A picture containing night, outdoor object, dark, web&#10;&#10;Description automatically generated">
            <a:extLst>
              <a:ext uri="{FF2B5EF4-FFF2-40B4-BE49-F238E27FC236}">
                <a16:creationId xmlns:a16="http://schemas.microsoft.com/office/drawing/2014/main" id="{7CC75872-FC60-E1D8-239D-16302A0E64C5}"/>
              </a:ext>
            </a:extLst>
          </p:cNvPr>
          <p:cNvPicPr>
            <a:picLocks noChangeAspect="1"/>
          </p:cNvPicPr>
          <p:nvPr/>
        </p:nvPicPr>
        <p:blipFill>
          <a:blip r:embed="rId3"/>
          <a:stretch>
            <a:fillRect/>
          </a:stretch>
        </p:blipFill>
        <p:spPr>
          <a:xfrm>
            <a:off x="2884572" y="-123323"/>
            <a:ext cx="6422856" cy="6422856"/>
          </a:xfrm>
          <a:prstGeom prst="rect">
            <a:avLst/>
          </a:prstGeom>
        </p:spPr>
      </p:pic>
      <p:sp>
        <p:nvSpPr>
          <p:cNvPr id="4" name="TextBox 3">
            <a:extLst>
              <a:ext uri="{FF2B5EF4-FFF2-40B4-BE49-F238E27FC236}">
                <a16:creationId xmlns:a16="http://schemas.microsoft.com/office/drawing/2014/main" id="{7CA8AE35-873F-F421-D864-CB14DDFCC746}"/>
              </a:ext>
            </a:extLst>
          </p:cNvPr>
          <p:cNvSpPr txBox="1"/>
          <p:nvPr/>
        </p:nvSpPr>
        <p:spPr>
          <a:xfrm>
            <a:off x="1726532" y="6317295"/>
            <a:ext cx="957111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Consolas"/>
              </a:rPr>
              <a:t>NP (was) _</a:t>
            </a:r>
            <a:r>
              <a:rPr lang="en-US" sz="2400" err="1">
                <a:latin typeface="Consolas"/>
              </a:rPr>
              <a:t>ed</a:t>
            </a:r>
            <a:r>
              <a:rPr lang="en-US" sz="2400">
                <a:latin typeface="Futura"/>
              </a:rPr>
              <a:t>  </a:t>
            </a:r>
          </a:p>
        </p:txBody>
      </p:sp>
      <p:sp>
        <p:nvSpPr>
          <p:cNvPr id="5" name="TextBox 4">
            <a:extLst>
              <a:ext uri="{FF2B5EF4-FFF2-40B4-BE49-F238E27FC236}">
                <a16:creationId xmlns:a16="http://schemas.microsoft.com/office/drawing/2014/main" id="{01F497C6-A5B6-5A69-561E-F5201EB0FA29}"/>
              </a:ext>
            </a:extLst>
          </p:cNvPr>
          <p:cNvSpPr txBox="1"/>
          <p:nvPr/>
        </p:nvSpPr>
        <p:spPr>
          <a:xfrm rot="-5400000">
            <a:off x="-2193375" y="2984227"/>
            <a:ext cx="957111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Consolas"/>
              </a:rPr>
              <a:t>NP (was) _</a:t>
            </a:r>
            <a:r>
              <a:rPr lang="en-US" sz="2400" err="1">
                <a:latin typeface="Consolas"/>
              </a:rPr>
              <a:t>ed</a:t>
            </a:r>
            <a:r>
              <a:rPr lang="en-US" sz="2400">
                <a:latin typeface="Consolas"/>
              </a:rPr>
              <a:t> about whether S</a:t>
            </a:r>
            <a:r>
              <a:rPr lang="en-US" sz="2400">
                <a:latin typeface="Futura"/>
              </a:rPr>
              <a:t>  </a:t>
            </a:r>
          </a:p>
        </p:txBody>
      </p:sp>
    </p:spTree>
    <p:extLst>
      <p:ext uri="{BB962C8B-B14F-4D97-AF65-F5344CB8AC3E}">
        <p14:creationId xmlns:p14="http://schemas.microsoft.com/office/powerpoint/2010/main" val="143683466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3A24C-5311-8267-7BD9-D44EC2F569EA}"/>
            </a:ext>
          </a:extLst>
        </p:cNvPr>
        <p:cNvGrpSpPr/>
        <p:nvPr/>
      </p:nvGrpSpPr>
      <p:grpSpPr>
        <a:xfrm>
          <a:off x="0" y="0"/>
          <a:ext cx="0" cy="0"/>
          <a:chOff x="0" y="0"/>
          <a:chExt cx="0" cy="0"/>
        </a:xfrm>
      </p:grpSpPr>
      <p:pic>
        <p:nvPicPr>
          <p:cNvPr id="2" name="Picture 2" descr="A picture containing outdoor object, night, web&#10;&#10;Description automatically generated">
            <a:extLst>
              <a:ext uri="{FF2B5EF4-FFF2-40B4-BE49-F238E27FC236}">
                <a16:creationId xmlns:a16="http://schemas.microsoft.com/office/drawing/2014/main" id="{97012EF9-F78D-1A3B-E9D9-2BB2562DE84E}"/>
              </a:ext>
            </a:extLst>
          </p:cNvPr>
          <p:cNvPicPr>
            <a:picLocks noChangeAspect="1"/>
          </p:cNvPicPr>
          <p:nvPr/>
        </p:nvPicPr>
        <p:blipFill>
          <a:blip r:embed="rId2"/>
          <a:stretch>
            <a:fillRect/>
          </a:stretch>
        </p:blipFill>
        <p:spPr>
          <a:xfrm>
            <a:off x="2884572" y="-123323"/>
            <a:ext cx="6422856" cy="6422856"/>
          </a:xfrm>
          <a:prstGeom prst="rect">
            <a:avLst/>
          </a:prstGeom>
        </p:spPr>
      </p:pic>
      <p:sp>
        <p:nvSpPr>
          <p:cNvPr id="7" name="TextBox 6">
            <a:extLst>
              <a:ext uri="{FF2B5EF4-FFF2-40B4-BE49-F238E27FC236}">
                <a16:creationId xmlns:a16="http://schemas.microsoft.com/office/drawing/2014/main" id="{D2FFD2CA-13DA-7A2E-E6D2-8D695DD007DA}"/>
              </a:ext>
            </a:extLst>
          </p:cNvPr>
          <p:cNvSpPr txBox="1"/>
          <p:nvPr/>
        </p:nvSpPr>
        <p:spPr>
          <a:xfrm rot="-5400000">
            <a:off x="-2193375" y="2984227"/>
            <a:ext cx="957111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Consolas"/>
              </a:rPr>
              <a:t>NP (was) _</a:t>
            </a:r>
            <a:r>
              <a:rPr lang="en-US" sz="2400" err="1">
                <a:latin typeface="Consolas"/>
              </a:rPr>
              <a:t>ed</a:t>
            </a:r>
            <a:r>
              <a:rPr lang="en-US" sz="2400">
                <a:latin typeface="Consolas"/>
              </a:rPr>
              <a:t> about whether S</a:t>
            </a:r>
            <a:r>
              <a:rPr lang="en-US" sz="2400">
                <a:latin typeface="Futura"/>
              </a:rPr>
              <a:t>  </a:t>
            </a:r>
          </a:p>
        </p:txBody>
      </p:sp>
      <p:sp>
        <p:nvSpPr>
          <p:cNvPr id="8" name="TextBox 7">
            <a:extLst>
              <a:ext uri="{FF2B5EF4-FFF2-40B4-BE49-F238E27FC236}">
                <a16:creationId xmlns:a16="http://schemas.microsoft.com/office/drawing/2014/main" id="{3A6A7783-197E-B87F-740D-664FF796D60B}"/>
              </a:ext>
            </a:extLst>
          </p:cNvPr>
          <p:cNvSpPr txBox="1"/>
          <p:nvPr/>
        </p:nvSpPr>
        <p:spPr>
          <a:xfrm>
            <a:off x="1726532" y="6317295"/>
            <a:ext cx="957111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Consolas"/>
              </a:rPr>
              <a:t>NP (was) _</a:t>
            </a:r>
            <a:r>
              <a:rPr lang="en-US" sz="2400" err="1">
                <a:latin typeface="Consolas"/>
              </a:rPr>
              <a:t>ed</a:t>
            </a:r>
            <a:r>
              <a:rPr lang="en-US" sz="2400">
                <a:latin typeface="Futura"/>
              </a:rPr>
              <a:t>  </a:t>
            </a:r>
          </a:p>
        </p:txBody>
      </p:sp>
    </p:spTree>
    <p:extLst>
      <p:ext uri="{BB962C8B-B14F-4D97-AF65-F5344CB8AC3E}">
        <p14:creationId xmlns:p14="http://schemas.microsoft.com/office/powerpoint/2010/main" val="3657266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ED5B2-3368-EC9D-2479-C6593FD68CED}"/>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97D03F36-0AF5-1295-DEFD-8DFFFBCDFCE4}"/>
              </a:ext>
            </a:extLst>
          </p:cNvPr>
          <p:cNvGrpSpPr/>
          <p:nvPr/>
        </p:nvGrpSpPr>
        <p:grpSpPr>
          <a:xfrm>
            <a:off x="1447800" y="1597731"/>
            <a:ext cx="9296400" cy="1107995"/>
            <a:chOff x="1447800" y="973017"/>
            <a:chExt cx="9296400" cy="1107995"/>
          </a:xfrm>
        </p:grpSpPr>
        <p:sp>
          <p:nvSpPr>
            <p:cNvPr id="3" name="TextBox 2">
              <a:extLst>
                <a:ext uri="{FF2B5EF4-FFF2-40B4-BE49-F238E27FC236}">
                  <a16:creationId xmlns:a16="http://schemas.microsoft.com/office/drawing/2014/main" id="{81F6EB48-D5BB-5B55-8C59-2F2814A68A18}"/>
                </a:ext>
              </a:extLst>
            </p:cNvPr>
            <p:cNvSpPr txBox="1"/>
            <p:nvPr/>
          </p:nvSpPr>
          <p:spPr>
            <a:xfrm>
              <a:off x="1447800" y="973017"/>
              <a:ext cx="9296400" cy="584775"/>
            </a:xfrm>
            <a:prstGeom prst="rect">
              <a:avLst/>
            </a:prstGeom>
            <a:noFill/>
          </p:spPr>
          <p:txBody>
            <a:bodyPr wrap="square" rtlCol="0">
              <a:spAutoFit/>
            </a:bodyPr>
            <a:lstStyle/>
            <a:p>
              <a:r>
                <a:rPr lang="en-US" sz="3200" b="1" dirty="0">
                  <a:latin typeface="Helvetica" pitchFamily="2" charset="0"/>
                </a:rPr>
                <a:t>Example #1</a:t>
              </a:r>
            </a:p>
          </p:txBody>
        </p:sp>
        <p:sp>
          <p:nvSpPr>
            <p:cNvPr id="2" name="TextBox 1">
              <a:extLst>
                <a:ext uri="{FF2B5EF4-FFF2-40B4-BE49-F238E27FC236}">
                  <a16:creationId xmlns:a16="http://schemas.microsoft.com/office/drawing/2014/main" id="{488F0AF0-470A-1F5E-F451-3D0A0B4CD60B}"/>
                </a:ext>
              </a:extLst>
            </p:cNvPr>
            <p:cNvSpPr txBox="1"/>
            <p:nvPr/>
          </p:nvSpPr>
          <p:spPr>
            <a:xfrm>
              <a:off x="1447800" y="1557792"/>
              <a:ext cx="9296400" cy="523220"/>
            </a:xfrm>
            <a:prstGeom prst="rect">
              <a:avLst/>
            </a:prstGeom>
            <a:noFill/>
          </p:spPr>
          <p:txBody>
            <a:bodyPr wrap="square" rtlCol="0">
              <a:spAutoFit/>
            </a:bodyPr>
            <a:lstStyle/>
            <a:p>
              <a:r>
                <a:rPr lang="en-US" sz="2800" dirty="0" err="1">
                  <a:latin typeface="Helvetica" pitchFamily="2" charset="0"/>
                  <a:ea typeface="Verdana" charset="0"/>
                  <a:cs typeface="Verdana" charset="0"/>
                </a:rPr>
                <a:t>Factives</a:t>
              </a:r>
              <a:r>
                <a:rPr lang="en-US" sz="2800" dirty="0">
                  <a:latin typeface="Helvetica" pitchFamily="2" charset="0"/>
                  <a:ea typeface="Verdana" charset="0"/>
                  <a:cs typeface="Verdana" charset="0"/>
                </a:rPr>
                <a:t> are not neg-raisers. </a:t>
              </a:r>
              <a:endParaRPr lang="en-US" sz="2800" dirty="0">
                <a:latin typeface="Helvetica" pitchFamily="2" charset="0"/>
              </a:endParaRPr>
            </a:p>
          </p:txBody>
        </p:sp>
      </p:grpSp>
      <p:sp>
        <p:nvSpPr>
          <p:cNvPr id="4" name="TextBox 3">
            <a:extLst>
              <a:ext uri="{FF2B5EF4-FFF2-40B4-BE49-F238E27FC236}">
                <a16:creationId xmlns:a16="http://schemas.microsoft.com/office/drawing/2014/main" id="{D275B1C1-B2F4-57AC-1325-75296EFF1971}"/>
              </a:ext>
            </a:extLst>
          </p:cNvPr>
          <p:cNvSpPr txBox="1"/>
          <p:nvPr/>
        </p:nvSpPr>
        <p:spPr>
          <a:xfrm>
            <a:off x="3669028" y="1859996"/>
            <a:ext cx="5637018" cy="261610"/>
          </a:xfrm>
          <a:prstGeom prst="rect">
            <a:avLst/>
          </a:prstGeom>
          <a:noFill/>
        </p:spPr>
        <p:txBody>
          <a:bodyPr wrap="square">
            <a:spAutoFit/>
          </a:bodyPr>
          <a:lstStyle/>
          <a:p>
            <a:pPr algn="r"/>
            <a:r>
              <a:rPr lang="en-US" sz="1100" dirty="0">
                <a:latin typeface="Helvetica" pitchFamily="2" charset="0"/>
              </a:rPr>
              <a:t>see Fillmore 1963, Bartsch 1973, Horn 1971, 1978, 1989, </a:t>
            </a:r>
            <a:r>
              <a:rPr lang="en-US" sz="1100" dirty="0" err="1">
                <a:latin typeface="Helvetica" pitchFamily="2" charset="0"/>
              </a:rPr>
              <a:t>Gajewski</a:t>
            </a:r>
            <a:r>
              <a:rPr lang="en-US" sz="1100" dirty="0">
                <a:latin typeface="Helvetica" pitchFamily="2" charset="0"/>
              </a:rPr>
              <a:t> 2007, </a:t>
            </a:r>
            <a:r>
              <a:rPr lang="en-US" sz="1100" dirty="0" err="1">
                <a:latin typeface="Helvetica" pitchFamily="2" charset="0"/>
              </a:rPr>
              <a:t>Romoli</a:t>
            </a:r>
            <a:r>
              <a:rPr lang="en-US" sz="1100" dirty="0">
                <a:latin typeface="Helvetica" pitchFamily="2" charset="0"/>
              </a:rPr>
              <a:t> 2013</a:t>
            </a:r>
            <a:endParaRPr lang="en-US" sz="1100" i="1" dirty="0"/>
          </a:p>
        </p:txBody>
      </p:sp>
    </p:spTree>
    <p:extLst>
      <p:ext uri="{BB962C8B-B14F-4D97-AF65-F5344CB8AC3E}">
        <p14:creationId xmlns:p14="http://schemas.microsoft.com/office/powerpoint/2010/main" val="365962192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989D8-7A38-AA90-2635-216C8F89E0CC}"/>
            </a:ext>
          </a:extLst>
        </p:cNvPr>
        <p:cNvGrpSpPr/>
        <p:nvPr/>
      </p:nvGrpSpPr>
      <p:grpSpPr>
        <a:xfrm>
          <a:off x="0" y="0"/>
          <a:ext cx="0" cy="0"/>
          <a:chOff x="0" y="0"/>
          <a:chExt cx="0" cy="0"/>
        </a:xfrm>
      </p:grpSpPr>
      <p:pic>
        <p:nvPicPr>
          <p:cNvPr id="2" name="Picture 2" descr="A picture containing night, outdoor object, web, night sky&#10;&#10;Description automatically generated">
            <a:extLst>
              <a:ext uri="{FF2B5EF4-FFF2-40B4-BE49-F238E27FC236}">
                <a16:creationId xmlns:a16="http://schemas.microsoft.com/office/drawing/2014/main" id="{8C423E4F-8588-A309-4017-E7D09DDC050C}"/>
              </a:ext>
            </a:extLst>
          </p:cNvPr>
          <p:cNvPicPr>
            <a:picLocks noChangeAspect="1"/>
          </p:cNvPicPr>
          <p:nvPr/>
        </p:nvPicPr>
        <p:blipFill>
          <a:blip r:embed="rId2"/>
          <a:stretch>
            <a:fillRect/>
          </a:stretch>
        </p:blipFill>
        <p:spPr>
          <a:xfrm>
            <a:off x="2884572" y="-123323"/>
            <a:ext cx="6422856" cy="6422856"/>
          </a:xfrm>
          <a:prstGeom prst="rect">
            <a:avLst/>
          </a:prstGeom>
        </p:spPr>
      </p:pic>
      <p:sp>
        <p:nvSpPr>
          <p:cNvPr id="7" name="TextBox 6">
            <a:extLst>
              <a:ext uri="{FF2B5EF4-FFF2-40B4-BE49-F238E27FC236}">
                <a16:creationId xmlns:a16="http://schemas.microsoft.com/office/drawing/2014/main" id="{65E69D29-1430-D182-8FE7-111F5DBEF839}"/>
              </a:ext>
            </a:extLst>
          </p:cNvPr>
          <p:cNvSpPr txBox="1"/>
          <p:nvPr/>
        </p:nvSpPr>
        <p:spPr>
          <a:xfrm rot="-5400000">
            <a:off x="-2193375" y="2984227"/>
            <a:ext cx="957111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Consolas"/>
              </a:rPr>
              <a:t>NP (was) _</a:t>
            </a:r>
            <a:r>
              <a:rPr lang="en-US" sz="2400" err="1">
                <a:latin typeface="Consolas"/>
              </a:rPr>
              <a:t>ed</a:t>
            </a:r>
            <a:r>
              <a:rPr lang="en-US" sz="2400">
                <a:latin typeface="Consolas"/>
              </a:rPr>
              <a:t> about whether S</a:t>
            </a:r>
            <a:r>
              <a:rPr lang="en-US" sz="2400">
                <a:latin typeface="Futura"/>
              </a:rPr>
              <a:t>  </a:t>
            </a:r>
          </a:p>
        </p:txBody>
      </p:sp>
      <p:sp>
        <p:nvSpPr>
          <p:cNvPr id="8" name="TextBox 7">
            <a:extLst>
              <a:ext uri="{FF2B5EF4-FFF2-40B4-BE49-F238E27FC236}">
                <a16:creationId xmlns:a16="http://schemas.microsoft.com/office/drawing/2014/main" id="{AEECFAB1-29A5-F735-49A7-2FF44DB4A697}"/>
              </a:ext>
            </a:extLst>
          </p:cNvPr>
          <p:cNvSpPr txBox="1"/>
          <p:nvPr/>
        </p:nvSpPr>
        <p:spPr>
          <a:xfrm>
            <a:off x="1726532" y="6317295"/>
            <a:ext cx="957111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Consolas"/>
              </a:rPr>
              <a:t>NP (was) _</a:t>
            </a:r>
            <a:r>
              <a:rPr lang="en-US" sz="2400" err="1">
                <a:latin typeface="Consolas"/>
              </a:rPr>
              <a:t>ed</a:t>
            </a:r>
            <a:r>
              <a:rPr lang="en-US" sz="2400">
                <a:latin typeface="Futura"/>
              </a:rPr>
              <a:t>  </a:t>
            </a:r>
          </a:p>
        </p:txBody>
      </p:sp>
    </p:spTree>
    <p:extLst>
      <p:ext uri="{BB962C8B-B14F-4D97-AF65-F5344CB8AC3E}">
        <p14:creationId xmlns:p14="http://schemas.microsoft.com/office/powerpoint/2010/main" val="220330196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1D8C3-6EB3-0E1D-672C-0F057F46D23D}"/>
            </a:ext>
          </a:extLst>
        </p:cNvPr>
        <p:cNvGrpSpPr/>
        <p:nvPr/>
      </p:nvGrpSpPr>
      <p:grpSpPr>
        <a:xfrm>
          <a:off x="0" y="0"/>
          <a:ext cx="0" cy="0"/>
          <a:chOff x="0" y="0"/>
          <a:chExt cx="0" cy="0"/>
        </a:xfrm>
      </p:grpSpPr>
      <p:pic>
        <p:nvPicPr>
          <p:cNvPr id="2" name="Picture 2" descr="A picture containing night, outdoor object, dark&#10;&#10;Description automatically generated">
            <a:extLst>
              <a:ext uri="{FF2B5EF4-FFF2-40B4-BE49-F238E27FC236}">
                <a16:creationId xmlns:a16="http://schemas.microsoft.com/office/drawing/2014/main" id="{36F841F3-418A-DEC0-0E79-B0BE9FA078BD}"/>
              </a:ext>
            </a:extLst>
          </p:cNvPr>
          <p:cNvPicPr>
            <a:picLocks noChangeAspect="1"/>
          </p:cNvPicPr>
          <p:nvPr/>
        </p:nvPicPr>
        <p:blipFill>
          <a:blip r:embed="rId2"/>
          <a:stretch>
            <a:fillRect/>
          </a:stretch>
        </p:blipFill>
        <p:spPr>
          <a:xfrm>
            <a:off x="2884572" y="-123323"/>
            <a:ext cx="6422856" cy="6422856"/>
          </a:xfrm>
          <a:prstGeom prst="rect">
            <a:avLst/>
          </a:prstGeom>
        </p:spPr>
      </p:pic>
      <p:sp>
        <p:nvSpPr>
          <p:cNvPr id="7" name="TextBox 6">
            <a:extLst>
              <a:ext uri="{FF2B5EF4-FFF2-40B4-BE49-F238E27FC236}">
                <a16:creationId xmlns:a16="http://schemas.microsoft.com/office/drawing/2014/main" id="{840ECFD9-C23D-F02D-DE1C-E87A1A9440E7}"/>
              </a:ext>
            </a:extLst>
          </p:cNvPr>
          <p:cNvSpPr txBox="1"/>
          <p:nvPr/>
        </p:nvSpPr>
        <p:spPr>
          <a:xfrm rot="-5400000">
            <a:off x="-2193375" y="2984227"/>
            <a:ext cx="957111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Consolas"/>
              </a:rPr>
              <a:t>NP (was) _</a:t>
            </a:r>
            <a:r>
              <a:rPr lang="en-US" sz="2400" err="1">
                <a:latin typeface="Consolas"/>
              </a:rPr>
              <a:t>ed</a:t>
            </a:r>
            <a:r>
              <a:rPr lang="en-US" sz="2400">
                <a:latin typeface="Consolas"/>
              </a:rPr>
              <a:t> about whether S</a:t>
            </a:r>
            <a:r>
              <a:rPr lang="en-US" sz="2400">
                <a:latin typeface="Futura"/>
              </a:rPr>
              <a:t>  </a:t>
            </a:r>
          </a:p>
        </p:txBody>
      </p:sp>
      <p:sp>
        <p:nvSpPr>
          <p:cNvPr id="8" name="TextBox 7">
            <a:extLst>
              <a:ext uri="{FF2B5EF4-FFF2-40B4-BE49-F238E27FC236}">
                <a16:creationId xmlns:a16="http://schemas.microsoft.com/office/drawing/2014/main" id="{D9292BDB-2A74-8C4B-C8DD-171F642C6CD6}"/>
              </a:ext>
            </a:extLst>
          </p:cNvPr>
          <p:cNvSpPr txBox="1"/>
          <p:nvPr/>
        </p:nvSpPr>
        <p:spPr>
          <a:xfrm>
            <a:off x="1726532" y="6317295"/>
            <a:ext cx="957111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Consolas"/>
              </a:rPr>
              <a:t>NP (was) _</a:t>
            </a:r>
            <a:r>
              <a:rPr lang="en-US" sz="2400" err="1">
                <a:latin typeface="Consolas"/>
              </a:rPr>
              <a:t>ed</a:t>
            </a:r>
            <a:r>
              <a:rPr lang="en-US" sz="2400">
                <a:latin typeface="Futura"/>
              </a:rPr>
              <a:t>  </a:t>
            </a:r>
          </a:p>
        </p:txBody>
      </p:sp>
    </p:spTree>
    <p:extLst>
      <p:ext uri="{BB962C8B-B14F-4D97-AF65-F5344CB8AC3E}">
        <p14:creationId xmlns:p14="http://schemas.microsoft.com/office/powerpoint/2010/main" val="365884062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896FA-BC21-F637-F184-CADF02579B64}"/>
            </a:ext>
          </a:extLst>
        </p:cNvPr>
        <p:cNvGrpSpPr/>
        <p:nvPr/>
      </p:nvGrpSpPr>
      <p:grpSpPr>
        <a:xfrm>
          <a:off x="0" y="0"/>
          <a:ext cx="0" cy="0"/>
          <a:chOff x="0" y="0"/>
          <a:chExt cx="0" cy="0"/>
        </a:xfrm>
      </p:grpSpPr>
      <p:pic>
        <p:nvPicPr>
          <p:cNvPr id="2" name="Picture 2" descr="Chart, line chart&#10;&#10;Description automatically generated">
            <a:extLst>
              <a:ext uri="{FF2B5EF4-FFF2-40B4-BE49-F238E27FC236}">
                <a16:creationId xmlns:a16="http://schemas.microsoft.com/office/drawing/2014/main" id="{C0BC273F-0977-E0A3-E348-CB5E97218DBB}"/>
              </a:ext>
            </a:extLst>
          </p:cNvPr>
          <p:cNvPicPr>
            <a:picLocks noChangeAspect="1"/>
          </p:cNvPicPr>
          <p:nvPr/>
        </p:nvPicPr>
        <p:blipFill>
          <a:blip r:embed="rId2"/>
          <a:stretch>
            <a:fillRect/>
          </a:stretch>
        </p:blipFill>
        <p:spPr>
          <a:xfrm>
            <a:off x="2018550" y="714876"/>
            <a:ext cx="8149888" cy="5433259"/>
          </a:xfrm>
          <a:prstGeom prst="rect">
            <a:avLst/>
          </a:prstGeom>
        </p:spPr>
      </p:pic>
      <p:sp>
        <p:nvSpPr>
          <p:cNvPr id="3" name="TextBox 2">
            <a:extLst>
              <a:ext uri="{FF2B5EF4-FFF2-40B4-BE49-F238E27FC236}">
                <a16:creationId xmlns:a16="http://schemas.microsoft.com/office/drawing/2014/main" id="{D0F33714-413F-7806-2257-BE196E4D0744}"/>
              </a:ext>
            </a:extLst>
          </p:cNvPr>
          <p:cNvSpPr txBox="1"/>
          <p:nvPr/>
        </p:nvSpPr>
        <p:spPr>
          <a:xfrm>
            <a:off x="2563729" y="6143124"/>
            <a:ext cx="761097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atin typeface="Futura"/>
              </a:rPr>
              <a:t>Acceptability threshold </a:t>
            </a:r>
          </a:p>
        </p:txBody>
      </p:sp>
      <p:sp>
        <p:nvSpPr>
          <p:cNvPr id="4" name="TextBox 3">
            <a:extLst>
              <a:ext uri="{FF2B5EF4-FFF2-40B4-BE49-F238E27FC236}">
                <a16:creationId xmlns:a16="http://schemas.microsoft.com/office/drawing/2014/main" id="{086FA318-C29B-1FC4-A218-791122152D23}"/>
              </a:ext>
            </a:extLst>
          </p:cNvPr>
          <p:cNvSpPr txBox="1"/>
          <p:nvPr/>
        </p:nvSpPr>
        <p:spPr>
          <a:xfrm rot="-5400000">
            <a:off x="-937963" y="3017995"/>
            <a:ext cx="5029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atin typeface="Futura"/>
              </a:rPr>
              <a:t>Proportion violations</a:t>
            </a:r>
            <a:endParaRPr lang="en-US"/>
          </a:p>
        </p:txBody>
      </p:sp>
      <p:sp>
        <p:nvSpPr>
          <p:cNvPr id="7" name="Rectangle 6">
            <a:extLst>
              <a:ext uri="{FF2B5EF4-FFF2-40B4-BE49-F238E27FC236}">
                <a16:creationId xmlns:a16="http://schemas.microsoft.com/office/drawing/2014/main" id="{48838DE9-CBF2-4E2E-08B7-C98D62850AE2}"/>
              </a:ext>
            </a:extLst>
          </p:cNvPr>
          <p:cNvSpPr/>
          <p:nvPr/>
        </p:nvSpPr>
        <p:spPr>
          <a:xfrm>
            <a:off x="2716130" y="896353"/>
            <a:ext cx="7499682" cy="3699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21CA987-27E3-B9C8-A5EF-9616A4F9D3F2}"/>
              </a:ext>
            </a:extLst>
          </p:cNvPr>
          <p:cNvSpPr/>
          <p:nvPr/>
        </p:nvSpPr>
        <p:spPr>
          <a:xfrm>
            <a:off x="2716129" y="4591049"/>
            <a:ext cx="7499682" cy="126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102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61B4F-883A-2426-D78A-981D9831EA06}"/>
            </a:ext>
          </a:extLst>
        </p:cNvPr>
        <p:cNvGrpSpPr/>
        <p:nvPr/>
      </p:nvGrpSpPr>
      <p:grpSpPr>
        <a:xfrm>
          <a:off x="0" y="0"/>
          <a:ext cx="0" cy="0"/>
          <a:chOff x="0" y="0"/>
          <a:chExt cx="0" cy="0"/>
        </a:xfrm>
      </p:grpSpPr>
      <p:pic>
        <p:nvPicPr>
          <p:cNvPr id="2" name="Picture 2" descr="Chart, radar chart&#10;&#10;Description automatically generated">
            <a:extLst>
              <a:ext uri="{FF2B5EF4-FFF2-40B4-BE49-F238E27FC236}">
                <a16:creationId xmlns:a16="http://schemas.microsoft.com/office/drawing/2014/main" id="{F7FFC707-7081-ED39-2E36-38A1037AE4EC}"/>
              </a:ext>
            </a:extLst>
          </p:cNvPr>
          <p:cNvPicPr>
            <a:picLocks noChangeAspect="1"/>
          </p:cNvPicPr>
          <p:nvPr/>
        </p:nvPicPr>
        <p:blipFill>
          <a:blip r:embed="rId2"/>
          <a:stretch>
            <a:fillRect/>
          </a:stretch>
        </p:blipFill>
        <p:spPr>
          <a:xfrm>
            <a:off x="2012283" y="714876"/>
            <a:ext cx="8162422" cy="5433259"/>
          </a:xfrm>
          <a:prstGeom prst="rect">
            <a:avLst/>
          </a:prstGeom>
        </p:spPr>
      </p:pic>
      <p:sp>
        <p:nvSpPr>
          <p:cNvPr id="3" name="TextBox 2">
            <a:extLst>
              <a:ext uri="{FF2B5EF4-FFF2-40B4-BE49-F238E27FC236}">
                <a16:creationId xmlns:a16="http://schemas.microsoft.com/office/drawing/2014/main" id="{BF2D244A-161C-8436-D995-8FD9D3B99AFB}"/>
              </a:ext>
            </a:extLst>
          </p:cNvPr>
          <p:cNvSpPr txBox="1"/>
          <p:nvPr/>
        </p:nvSpPr>
        <p:spPr>
          <a:xfrm>
            <a:off x="2563729" y="6143124"/>
            <a:ext cx="775423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atin typeface="Futura"/>
              </a:rPr>
              <a:t>Noise variance / acceptability variance </a:t>
            </a:r>
          </a:p>
        </p:txBody>
      </p:sp>
      <p:sp>
        <p:nvSpPr>
          <p:cNvPr id="4" name="TextBox 3">
            <a:extLst>
              <a:ext uri="{FF2B5EF4-FFF2-40B4-BE49-F238E27FC236}">
                <a16:creationId xmlns:a16="http://schemas.microsoft.com/office/drawing/2014/main" id="{818F315B-3191-5619-3B08-B86A8145D9CE}"/>
              </a:ext>
            </a:extLst>
          </p:cNvPr>
          <p:cNvSpPr txBox="1"/>
          <p:nvPr/>
        </p:nvSpPr>
        <p:spPr>
          <a:xfrm rot="-5400000">
            <a:off x="-937963" y="3017995"/>
            <a:ext cx="5029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atin typeface="Futura"/>
              </a:rPr>
              <a:t>Proportion violations</a:t>
            </a:r>
            <a:endParaRPr lang="en-US"/>
          </a:p>
        </p:txBody>
      </p:sp>
      <p:cxnSp>
        <p:nvCxnSpPr>
          <p:cNvPr id="5" name="Straight Arrow Connector 4">
            <a:extLst>
              <a:ext uri="{FF2B5EF4-FFF2-40B4-BE49-F238E27FC236}">
                <a16:creationId xmlns:a16="http://schemas.microsoft.com/office/drawing/2014/main" id="{C56726BC-A7C4-5202-C7C9-E289FEDE316E}"/>
              </a:ext>
            </a:extLst>
          </p:cNvPr>
          <p:cNvCxnSpPr/>
          <p:nvPr/>
        </p:nvCxnSpPr>
        <p:spPr>
          <a:xfrm>
            <a:off x="2578268" y="1004136"/>
            <a:ext cx="7454564" cy="20052"/>
          </a:xfrm>
          <a:prstGeom prst="straightConnector1">
            <a:avLst/>
          </a:prstGeom>
          <a:ln w="28575">
            <a:solidFill>
              <a:srgbClr val="113A6B"/>
            </a:solidFill>
            <a:prstDash val="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0A681CB-20FE-F2E3-F8A2-A28C20712CC2}"/>
              </a:ext>
            </a:extLst>
          </p:cNvPr>
          <p:cNvSpPr txBox="1"/>
          <p:nvPr/>
        </p:nvSpPr>
        <p:spPr>
          <a:xfrm>
            <a:off x="2157662" y="568492"/>
            <a:ext cx="314425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Futura"/>
              </a:rPr>
              <a:t>Independence</a:t>
            </a:r>
            <a:endParaRPr lang="en-US" sz="2400"/>
          </a:p>
        </p:txBody>
      </p:sp>
    </p:spTree>
    <p:extLst>
      <p:ext uri="{BB962C8B-B14F-4D97-AF65-F5344CB8AC3E}">
        <p14:creationId xmlns:p14="http://schemas.microsoft.com/office/powerpoint/2010/main" val="406789913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EF03A-BF1A-CE6A-9396-13A7CE3424FC}"/>
            </a:ext>
          </a:extLst>
        </p:cNvPr>
        <p:cNvGrpSpPr/>
        <p:nvPr/>
      </p:nvGrpSpPr>
      <p:grpSpPr>
        <a:xfrm>
          <a:off x="0" y="0"/>
          <a:ext cx="0" cy="0"/>
          <a:chOff x="0" y="0"/>
          <a:chExt cx="0" cy="0"/>
        </a:xfrm>
      </p:grpSpPr>
      <p:pic>
        <p:nvPicPr>
          <p:cNvPr id="2" name="Picture 2" descr="Chart, line chart&#10;&#10;Description automatically generated">
            <a:extLst>
              <a:ext uri="{FF2B5EF4-FFF2-40B4-BE49-F238E27FC236}">
                <a16:creationId xmlns:a16="http://schemas.microsoft.com/office/drawing/2014/main" id="{EF877A4E-8AE2-74DA-74DC-2A0F191FB463}"/>
              </a:ext>
            </a:extLst>
          </p:cNvPr>
          <p:cNvPicPr>
            <a:picLocks noChangeAspect="1"/>
          </p:cNvPicPr>
          <p:nvPr/>
        </p:nvPicPr>
        <p:blipFill>
          <a:blip r:embed="rId2"/>
          <a:stretch>
            <a:fillRect/>
          </a:stretch>
        </p:blipFill>
        <p:spPr>
          <a:xfrm>
            <a:off x="2018550" y="714876"/>
            <a:ext cx="8149888" cy="5433259"/>
          </a:xfrm>
          <a:prstGeom prst="rect">
            <a:avLst/>
          </a:prstGeom>
        </p:spPr>
      </p:pic>
      <p:sp>
        <p:nvSpPr>
          <p:cNvPr id="3" name="TextBox 2">
            <a:extLst>
              <a:ext uri="{FF2B5EF4-FFF2-40B4-BE49-F238E27FC236}">
                <a16:creationId xmlns:a16="http://schemas.microsoft.com/office/drawing/2014/main" id="{16A1A1E2-0115-154F-FA30-C20A653992BC}"/>
              </a:ext>
            </a:extLst>
          </p:cNvPr>
          <p:cNvSpPr txBox="1"/>
          <p:nvPr/>
        </p:nvSpPr>
        <p:spPr>
          <a:xfrm>
            <a:off x="2563729" y="6143124"/>
            <a:ext cx="761097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atin typeface="Futura"/>
              </a:rPr>
              <a:t>Acceptability threshold </a:t>
            </a:r>
          </a:p>
        </p:txBody>
      </p:sp>
      <p:sp>
        <p:nvSpPr>
          <p:cNvPr id="4" name="TextBox 3">
            <a:extLst>
              <a:ext uri="{FF2B5EF4-FFF2-40B4-BE49-F238E27FC236}">
                <a16:creationId xmlns:a16="http://schemas.microsoft.com/office/drawing/2014/main" id="{8C78AE47-A93B-606B-145C-8B37673B5615}"/>
              </a:ext>
            </a:extLst>
          </p:cNvPr>
          <p:cNvSpPr txBox="1"/>
          <p:nvPr/>
        </p:nvSpPr>
        <p:spPr>
          <a:xfrm rot="-5400000">
            <a:off x="-937963" y="3017995"/>
            <a:ext cx="5029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atin typeface="Futura"/>
              </a:rPr>
              <a:t>Proportion violations</a:t>
            </a:r>
            <a:endParaRPr lang="en-US"/>
          </a:p>
        </p:txBody>
      </p:sp>
      <p:sp>
        <p:nvSpPr>
          <p:cNvPr id="8" name="Rectangle 7">
            <a:extLst>
              <a:ext uri="{FF2B5EF4-FFF2-40B4-BE49-F238E27FC236}">
                <a16:creationId xmlns:a16="http://schemas.microsoft.com/office/drawing/2014/main" id="{A70FE988-BCA5-405D-90EA-0FF567D61E65}"/>
              </a:ext>
            </a:extLst>
          </p:cNvPr>
          <p:cNvSpPr/>
          <p:nvPr/>
        </p:nvSpPr>
        <p:spPr>
          <a:xfrm>
            <a:off x="2716129" y="4591049"/>
            <a:ext cx="7499682" cy="126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448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935D0-0CA6-C665-52FE-740661253E30}"/>
            </a:ext>
          </a:extLst>
        </p:cNvPr>
        <p:cNvGrpSpPr/>
        <p:nvPr/>
      </p:nvGrpSpPr>
      <p:grpSpPr>
        <a:xfrm>
          <a:off x="0" y="0"/>
          <a:ext cx="0" cy="0"/>
          <a:chOff x="0" y="0"/>
          <a:chExt cx="0" cy="0"/>
        </a:xfrm>
      </p:grpSpPr>
      <p:pic>
        <p:nvPicPr>
          <p:cNvPr id="2" name="Picture 2" descr="Chart, line chart&#10;&#10;Description automatically generated">
            <a:extLst>
              <a:ext uri="{FF2B5EF4-FFF2-40B4-BE49-F238E27FC236}">
                <a16:creationId xmlns:a16="http://schemas.microsoft.com/office/drawing/2014/main" id="{DE416164-1343-B586-D02D-525A972B0B59}"/>
              </a:ext>
            </a:extLst>
          </p:cNvPr>
          <p:cNvPicPr>
            <a:picLocks noChangeAspect="1"/>
          </p:cNvPicPr>
          <p:nvPr/>
        </p:nvPicPr>
        <p:blipFill>
          <a:blip r:embed="rId2"/>
          <a:stretch>
            <a:fillRect/>
          </a:stretch>
        </p:blipFill>
        <p:spPr>
          <a:xfrm>
            <a:off x="2018550" y="714876"/>
            <a:ext cx="8149888" cy="5433259"/>
          </a:xfrm>
          <a:prstGeom prst="rect">
            <a:avLst/>
          </a:prstGeom>
        </p:spPr>
      </p:pic>
      <p:sp>
        <p:nvSpPr>
          <p:cNvPr id="3" name="TextBox 2">
            <a:extLst>
              <a:ext uri="{FF2B5EF4-FFF2-40B4-BE49-F238E27FC236}">
                <a16:creationId xmlns:a16="http://schemas.microsoft.com/office/drawing/2014/main" id="{C70D4517-5860-09F1-6FA0-33C9A506FFD8}"/>
              </a:ext>
            </a:extLst>
          </p:cNvPr>
          <p:cNvSpPr txBox="1"/>
          <p:nvPr/>
        </p:nvSpPr>
        <p:spPr>
          <a:xfrm>
            <a:off x="2563729" y="6143124"/>
            <a:ext cx="761097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atin typeface="Futura"/>
              </a:rPr>
              <a:t>Acceptability threshold </a:t>
            </a:r>
          </a:p>
        </p:txBody>
      </p:sp>
      <p:sp>
        <p:nvSpPr>
          <p:cNvPr id="4" name="TextBox 3">
            <a:extLst>
              <a:ext uri="{FF2B5EF4-FFF2-40B4-BE49-F238E27FC236}">
                <a16:creationId xmlns:a16="http://schemas.microsoft.com/office/drawing/2014/main" id="{8011D766-1F61-F740-3F6D-C2FB3F178D10}"/>
              </a:ext>
            </a:extLst>
          </p:cNvPr>
          <p:cNvSpPr txBox="1"/>
          <p:nvPr/>
        </p:nvSpPr>
        <p:spPr>
          <a:xfrm rot="-5400000">
            <a:off x="-937963" y="3017995"/>
            <a:ext cx="5029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atin typeface="Futura"/>
              </a:rPr>
              <a:t>Proportion violations</a:t>
            </a:r>
            <a:endParaRPr lang="en-US"/>
          </a:p>
        </p:txBody>
      </p:sp>
    </p:spTree>
    <p:extLst>
      <p:ext uri="{BB962C8B-B14F-4D97-AF65-F5344CB8AC3E}">
        <p14:creationId xmlns:p14="http://schemas.microsoft.com/office/powerpoint/2010/main" val="363394077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113A6A"/>
        </a:solidFill>
        <a:effectLst/>
      </p:bgPr>
    </p:bg>
    <p:spTree>
      <p:nvGrpSpPr>
        <p:cNvPr id="1" name="">
          <a:extLst>
            <a:ext uri="{FF2B5EF4-FFF2-40B4-BE49-F238E27FC236}">
              <a16:creationId xmlns:a16="http://schemas.microsoft.com/office/drawing/2014/main" id="{11BC5D56-628E-49B3-A42F-CF4AE2F715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CFC6BE-B446-101F-B970-5741D506EA38}"/>
              </a:ext>
            </a:extLst>
          </p:cNvPr>
          <p:cNvSpPr>
            <a:spLocks noGrp="1"/>
          </p:cNvSpPr>
          <p:nvPr>
            <p:ph type="title"/>
          </p:nvPr>
        </p:nvSpPr>
        <p:spPr>
          <a:xfrm>
            <a:off x="831850" y="1713401"/>
            <a:ext cx="6442253" cy="2849074"/>
          </a:xfrm>
        </p:spPr>
        <p:txBody>
          <a:bodyPr/>
          <a:lstStyle/>
          <a:p>
            <a:r>
              <a:rPr lang="en-US" b="1" dirty="0">
                <a:solidFill>
                  <a:schemeClr val="bg1"/>
                </a:solidFill>
                <a:latin typeface="Verdana" charset="0"/>
                <a:ea typeface="Verdana" charset="0"/>
                <a:cs typeface="Verdana" charset="0"/>
              </a:rPr>
              <a:t>Appendix B</a:t>
            </a:r>
          </a:p>
        </p:txBody>
      </p:sp>
      <p:pic>
        <p:nvPicPr>
          <p:cNvPr id="3" name="Graphic 5">
            <a:extLst>
              <a:ext uri="{FF2B5EF4-FFF2-40B4-BE49-F238E27FC236}">
                <a16:creationId xmlns:a16="http://schemas.microsoft.com/office/drawing/2014/main" id="{2A7D3230-0DB1-BCA2-BA97-937991253D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7493" y="2746112"/>
            <a:ext cx="3927315" cy="5033242"/>
          </a:xfrm>
          <a:prstGeom prst="rect">
            <a:avLst/>
          </a:prstGeom>
        </p:spPr>
      </p:pic>
      <p:sp>
        <p:nvSpPr>
          <p:cNvPr id="4" name="Title 1">
            <a:extLst>
              <a:ext uri="{FF2B5EF4-FFF2-40B4-BE49-F238E27FC236}">
                <a16:creationId xmlns:a16="http://schemas.microsoft.com/office/drawing/2014/main" id="{4833FFAF-0EE3-E939-8926-630053C7D95D}"/>
              </a:ext>
            </a:extLst>
          </p:cNvPr>
          <p:cNvSpPr txBox="1">
            <a:spLocks/>
          </p:cNvSpPr>
          <p:nvPr/>
        </p:nvSpPr>
        <p:spPr>
          <a:xfrm>
            <a:off x="831850" y="4297388"/>
            <a:ext cx="7240996" cy="84721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Helvetica" pitchFamily="2" charset="0"/>
                <a:ea typeface="+mj-ea"/>
                <a:cs typeface="+mj-cs"/>
              </a:defRPr>
            </a:lvl1pPr>
          </a:lstStyle>
          <a:p>
            <a:r>
              <a:rPr lang="en-US" sz="3200" dirty="0">
                <a:solidFill>
                  <a:schemeClr val="bg1"/>
                </a:solidFill>
                <a:latin typeface="Verdana" charset="0"/>
                <a:ea typeface="Verdana" charset="0"/>
                <a:cs typeface="Verdana" charset="0"/>
              </a:rPr>
              <a:t>Inference Judgments</a:t>
            </a:r>
          </a:p>
        </p:txBody>
      </p:sp>
    </p:spTree>
    <p:extLst>
      <p:ext uri="{BB962C8B-B14F-4D97-AF65-F5344CB8AC3E}">
        <p14:creationId xmlns:p14="http://schemas.microsoft.com/office/powerpoint/2010/main" val="116448354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DF42A-E6B0-BE22-63D7-D8554650CE4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3D3D4BE-3A98-7179-F6FF-2684CEB73C09}"/>
              </a:ext>
            </a:extLst>
          </p:cNvPr>
          <p:cNvSpPr txBox="1">
            <a:spLocks/>
          </p:cNvSpPr>
          <p:nvPr/>
        </p:nvSpPr>
        <p:spPr>
          <a:xfrm>
            <a:off x="849085" y="1450306"/>
            <a:ext cx="5018313" cy="51377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Verdana" panose="020B0604030504040204" pitchFamily="34" charset="0"/>
                <a:cs typeface="Verdana" panose="020B0604030504040204" pitchFamily="34" charset="0"/>
              </a:defRPr>
            </a:lvl1pPr>
          </a:lstStyle>
          <a:p>
            <a:r>
              <a:rPr lang="en-US" sz="2400">
                <a:latin typeface="Consolas"/>
                <a:ea typeface="+mj-lt"/>
                <a:cs typeface="+mj-lt"/>
              </a:rPr>
              <a:t>NP </a:t>
            </a:r>
            <a:r>
              <a:rPr lang="en-US" sz="2400" b="1">
                <a:solidFill>
                  <a:srgbClr val="CD5400"/>
                </a:solidFill>
                <a:latin typeface="Consolas"/>
                <a:ea typeface="+mj-lt"/>
                <a:cs typeface="+mj-lt"/>
              </a:rPr>
              <a:t>V </a:t>
            </a:r>
            <a:r>
              <a:rPr lang="en-US" sz="2400" b="1">
                <a:solidFill>
                  <a:srgbClr val="113A6B"/>
                </a:solidFill>
                <a:latin typeface="Consolas"/>
                <a:ea typeface="+mj-lt"/>
                <a:cs typeface="+mj-lt"/>
              </a:rPr>
              <a:t>S </a:t>
            </a:r>
            <a:r>
              <a:rPr lang="en-US" sz="2400">
                <a:latin typeface="Consolas"/>
                <a:ea typeface="+mj-lt"/>
                <a:cs typeface="+mj-lt"/>
              </a:rPr>
              <a:t>⇝      </a:t>
            </a:r>
            <a:r>
              <a:rPr lang="en-US" sz="2400" b="1">
                <a:solidFill>
                  <a:srgbClr val="113A6B"/>
                </a:solidFill>
                <a:latin typeface="Consolas"/>
                <a:ea typeface="+mj-lt"/>
                <a:cs typeface="+mj-lt"/>
              </a:rPr>
              <a:t>S</a:t>
            </a:r>
            <a:endParaRPr lang="en-US" sz="2400">
              <a:solidFill>
                <a:srgbClr val="113A6B"/>
              </a:solidFill>
              <a:latin typeface="Consolas"/>
              <a:ea typeface="+mj-lt"/>
              <a:cs typeface="+mj-lt"/>
            </a:endParaRPr>
          </a:p>
        </p:txBody>
      </p:sp>
      <p:sp>
        <p:nvSpPr>
          <p:cNvPr id="5" name="TextBox 4">
            <a:extLst>
              <a:ext uri="{FF2B5EF4-FFF2-40B4-BE49-F238E27FC236}">
                <a16:creationId xmlns:a16="http://schemas.microsoft.com/office/drawing/2014/main" id="{E67DD6A6-7D85-6805-5DEE-8BF2B064A3F7}"/>
              </a:ext>
            </a:extLst>
          </p:cNvPr>
          <p:cNvSpPr txBox="1"/>
          <p:nvPr/>
        </p:nvSpPr>
        <p:spPr>
          <a:xfrm>
            <a:off x="448177" y="925429"/>
            <a:ext cx="600175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Verdana" charset="0"/>
                <a:ea typeface="Verdana" charset="0"/>
                <a:cs typeface="Verdana" charset="0"/>
              </a:rPr>
              <a:t>Veridicality inference</a:t>
            </a:r>
          </a:p>
        </p:txBody>
      </p:sp>
      <p:sp>
        <p:nvSpPr>
          <p:cNvPr id="8" name="TextBox 7">
            <a:extLst>
              <a:ext uri="{FF2B5EF4-FFF2-40B4-BE49-F238E27FC236}">
                <a16:creationId xmlns:a16="http://schemas.microsoft.com/office/drawing/2014/main" id="{8BF76AE8-D841-2940-248C-331E2B0C64BD}"/>
              </a:ext>
            </a:extLst>
          </p:cNvPr>
          <p:cNvSpPr txBox="1"/>
          <p:nvPr/>
        </p:nvSpPr>
        <p:spPr>
          <a:xfrm>
            <a:off x="453190" y="2156804"/>
            <a:ext cx="600175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Verdana" charset="0"/>
                <a:ea typeface="Verdana" charset="0"/>
                <a:cs typeface="Verdana" charset="0"/>
              </a:rPr>
              <a:t>Doxastic inference</a:t>
            </a:r>
          </a:p>
        </p:txBody>
      </p:sp>
      <p:sp>
        <p:nvSpPr>
          <p:cNvPr id="9" name="Title 1">
            <a:extLst>
              <a:ext uri="{FF2B5EF4-FFF2-40B4-BE49-F238E27FC236}">
                <a16:creationId xmlns:a16="http://schemas.microsoft.com/office/drawing/2014/main" id="{F49D6CA7-1A08-9E22-ADAE-E20D9E51B255}"/>
              </a:ext>
            </a:extLst>
          </p:cNvPr>
          <p:cNvSpPr txBox="1">
            <a:spLocks/>
          </p:cNvSpPr>
          <p:nvPr/>
        </p:nvSpPr>
        <p:spPr>
          <a:xfrm>
            <a:off x="849086" y="2635548"/>
            <a:ext cx="5312228" cy="61980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Verdana" panose="020B0604030504040204" pitchFamily="34" charset="0"/>
                <a:cs typeface="Verdana" panose="020B0604030504040204" pitchFamily="34" charset="0"/>
              </a:defRPr>
            </a:lvl1pPr>
          </a:lstStyle>
          <a:p>
            <a:r>
              <a:rPr lang="en-US" sz="2400">
                <a:latin typeface="Consolas"/>
                <a:ea typeface="+mj-lt"/>
                <a:cs typeface="+mj-lt"/>
              </a:rPr>
              <a:t>NP </a:t>
            </a:r>
            <a:r>
              <a:rPr lang="en-US" sz="2400" b="1">
                <a:solidFill>
                  <a:srgbClr val="CD5400"/>
                </a:solidFill>
                <a:latin typeface="Consolas"/>
                <a:ea typeface="+mj-lt"/>
                <a:cs typeface="+mj-lt"/>
              </a:rPr>
              <a:t>V </a:t>
            </a:r>
            <a:r>
              <a:rPr lang="en-US" sz="2400" b="1">
                <a:solidFill>
                  <a:srgbClr val="113A6B"/>
                </a:solidFill>
                <a:latin typeface="Consolas"/>
                <a:ea typeface="+mj-lt"/>
                <a:cs typeface="+mj-lt"/>
              </a:rPr>
              <a:t>S</a:t>
            </a:r>
            <a:r>
              <a:rPr lang="en-US" sz="2400">
                <a:latin typeface="Consolas"/>
                <a:ea typeface="+mj-lt"/>
                <a:cs typeface="+mj-lt"/>
              </a:rPr>
              <a:t> ⇝ </a:t>
            </a:r>
            <a:r>
              <a:rPr lang="en-US" sz="2400">
                <a:solidFill>
                  <a:srgbClr val="000000"/>
                </a:solidFill>
                <a:latin typeface="Consolas"/>
                <a:ea typeface="+mj-lt"/>
                <a:cs typeface="+mj-lt"/>
              </a:rPr>
              <a:t>NP      believe </a:t>
            </a:r>
            <a:r>
              <a:rPr lang="en-US" sz="2400" b="1">
                <a:solidFill>
                  <a:srgbClr val="113A6B"/>
                </a:solidFill>
                <a:latin typeface="Consolas"/>
                <a:ea typeface="+mj-lt"/>
                <a:cs typeface="+mj-lt"/>
              </a:rPr>
              <a:t>S</a:t>
            </a:r>
            <a:endParaRPr lang="en-US" sz="2400">
              <a:latin typeface="Consolas"/>
              <a:ea typeface="+mj-lt"/>
              <a:cs typeface="+mj-lt"/>
            </a:endParaRPr>
          </a:p>
        </p:txBody>
      </p:sp>
      <p:sp>
        <p:nvSpPr>
          <p:cNvPr id="11" name="TextBox 10">
            <a:extLst>
              <a:ext uri="{FF2B5EF4-FFF2-40B4-BE49-F238E27FC236}">
                <a16:creationId xmlns:a16="http://schemas.microsoft.com/office/drawing/2014/main" id="{4E32ED83-1B8A-6607-19BD-7794984DC788}"/>
              </a:ext>
            </a:extLst>
          </p:cNvPr>
          <p:cNvSpPr txBox="1"/>
          <p:nvPr/>
        </p:nvSpPr>
        <p:spPr>
          <a:xfrm>
            <a:off x="458203" y="3543159"/>
            <a:ext cx="600175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err="1">
                <a:latin typeface="Verdana" charset="0"/>
                <a:ea typeface="Verdana" charset="0"/>
                <a:cs typeface="Verdana" charset="0"/>
              </a:rPr>
              <a:t>Bouletic</a:t>
            </a:r>
            <a:r>
              <a:rPr lang="en-US" sz="3200" b="1">
                <a:latin typeface="Verdana" charset="0"/>
                <a:ea typeface="Verdana" charset="0"/>
                <a:cs typeface="Verdana" charset="0"/>
              </a:rPr>
              <a:t> inference</a:t>
            </a:r>
          </a:p>
        </p:txBody>
      </p:sp>
      <p:sp>
        <p:nvSpPr>
          <p:cNvPr id="12" name="Title 1">
            <a:extLst>
              <a:ext uri="{FF2B5EF4-FFF2-40B4-BE49-F238E27FC236}">
                <a16:creationId xmlns:a16="http://schemas.microsoft.com/office/drawing/2014/main" id="{838D0BE0-DCDF-6AA6-8B39-85186D26B150}"/>
              </a:ext>
            </a:extLst>
          </p:cNvPr>
          <p:cNvSpPr txBox="1">
            <a:spLocks/>
          </p:cNvSpPr>
          <p:nvPr/>
        </p:nvSpPr>
        <p:spPr>
          <a:xfrm>
            <a:off x="849086" y="4127934"/>
            <a:ext cx="5018314" cy="53472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Verdana" panose="020B0604030504040204" pitchFamily="34" charset="0"/>
                <a:cs typeface="Verdana" panose="020B0604030504040204" pitchFamily="34" charset="0"/>
              </a:defRPr>
            </a:lvl1pPr>
          </a:lstStyle>
          <a:p>
            <a:r>
              <a:rPr lang="en-US" sz="2400">
                <a:latin typeface="Consolas"/>
                <a:ea typeface="+mj-lt"/>
                <a:cs typeface="+mj-lt"/>
              </a:rPr>
              <a:t>NP </a:t>
            </a:r>
            <a:r>
              <a:rPr lang="en-US" sz="2400" b="1">
                <a:solidFill>
                  <a:srgbClr val="CD5400"/>
                </a:solidFill>
                <a:latin typeface="Consolas"/>
                <a:ea typeface="+mj-lt"/>
                <a:cs typeface="+mj-lt"/>
              </a:rPr>
              <a:t>V</a:t>
            </a:r>
            <a:r>
              <a:rPr lang="en-US" sz="2400">
                <a:latin typeface="Consolas"/>
                <a:ea typeface="+mj-lt"/>
                <a:cs typeface="+mj-lt"/>
              </a:rPr>
              <a:t> </a:t>
            </a:r>
            <a:r>
              <a:rPr lang="en-US" sz="2400" b="1">
                <a:solidFill>
                  <a:srgbClr val="113A6B"/>
                </a:solidFill>
                <a:latin typeface="Consolas"/>
                <a:ea typeface="+mj-lt"/>
                <a:cs typeface="+mj-lt"/>
              </a:rPr>
              <a:t>S</a:t>
            </a:r>
            <a:r>
              <a:rPr lang="en-US" sz="2400">
                <a:latin typeface="Consolas"/>
                <a:ea typeface="+mj-lt"/>
                <a:cs typeface="+mj-lt"/>
              </a:rPr>
              <a:t> ⇝ </a:t>
            </a:r>
            <a:r>
              <a:rPr lang="en-US" sz="2400">
                <a:solidFill>
                  <a:srgbClr val="000000"/>
                </a:solidFill>
                <a:latin typeface="Consolas"/>
                <a:ea typeface="+mj-lt"/>
                <a:cs typeface="+mj-lt"/>
              </a:rPr>
              <a:t>NP      want </a:t>
            </a:r>
            <a:r>
              <a:rPr lang="en-US" sz="2400" b="1">
                <a:solidFill>
                  <a:srgbClr val="113A6B"/>
                </a:solidFill>
                <a:latin typeface="Consolas"/>
                <a:ea typeface="+mj-lt"/>
                <a:cs typeface="+mj-lt"/>
              </a:rPr>
              <a:t>S</a:t>
            </a:r>
            <a:endParaRPr lang="en-US" sz="2400">
              <a:latin typeface="Consolas"/>
              <a:ea typeface="+mj-lt"/>
              <a:cs typeface="+mj-lt"/>
            </a:endParaRPr>
          </a:p>
        </p:txBody>
      </p:sp>
      <p:grpSp>
        <p:nvGrpSpPr>
          <p:cNvPr id="7" name="Group 6">
            <a:extLst>
              <a:ext uri="{FF2B5EF4-FFF2-40B4-BE49-F238E27FC236}">
                <a16:creationId xmlns:a16="http://schemas.microsoft.com/office/drawing/2014/main" id="{CBF06811-3408-1D93-D3B4-1C6CB3414BBA}"/>
              </a:ext>
            </a:extLst>
          </p:cNvPr>
          <p:cNvGrpSpPr/>
          <p:nvPr/>
        </p:nvGrpSpPr>
        <p:grpSpPr>
          <a:xfrm>
            <a:off x="6357256" y="1450306"/>
            <a:ext cx="7043058" cy="3212353"/>
            <a:chOff x="6357256" y="993106"/>
            <a:chExt cx="5584373" cy="3212353"/>
          </a:xfrm>
        </p:grpSpPr>
        <p:sp>
          <p:nvSpPr>
            <p:cNvPr id="13" name="Title 1">
              <a:extLst>
                <a:ext uri="{FF2B5EF4-FFF2-40B4-BE49-F238E27FC236}">
                  <a16:creationId xmlns:a16="http://schemas.microsoft.com/office/drawing/2014/main" id="{33FAE215-AA5C-4956-8007-3C059FB11355}"/>
                </a:ext>
              </a:extLst>
            </p:cNvPr>
            <p:cNvSpPr txBox="1">
              <a:spLocks/>
            </p:cNvSpPr>
            <p:nvPr/>
          </p:nvSpPr>
          <p:spPr>
            <a:xfrm>
              <a:off x="6357256" y="993106"/>
              <a:ext cx="5584371" cy="51377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Verdana" panose="020B0604030504040204" pitchFamily="34" charset="0"/>
                  <a:cs typeface="Verdana" panose="020B0604030504040204" pitchFamily="34" charset="0"/>
                </a:defRPr>
              </a:lvl1pPr>
            </a:lstStyle>
            <a:p>
              <a:r>
                <a:rPr lang="en-US" sz="2400">
                  <a:latin typeface="Consolas"/>
                  <a:ea typeface="+mj-lt"/>
                  <a:cs typeface="+mj-lt"/>
                </a:rPr>
                <a:t>NP </a:t>
              </a:r>
              <a:r>
                <a:rPr lang="en-US" sz="2400">
                  <a:solidFill>
                    <a:srgbClr val="C00000"/>
                  </a:solidFill>
                  <a:latin typeface="Consolas"/>
                  <a:ea typeface="+mj-lt"/>
                  <a:cs typeface="+mj-lt"/>
                </a:rPr>
                <a:t>not</a:t>
              </a:r>
              <a:r>
                <a:rPr lang="en-US" sz="2400">
                  <a:latin typeface="Consolas"/>
                  <a:ea typeface="+mj-lt"/>
                  <a:cs typeface="+mj-lt"/>
                </a:rPr>
                <a:t> </a:t>
              </a:r>
              <a:r>
                <a:rPr lang="en-US" sz="2400" b="1">
                  <a:solidFill>
                    <a:srgbClr val="CD5400"/>
                  </a:solidFill>
                  <a:latin typeface="Consolas"/>
                  <a:ea typeface="+mj-lt"/>
                  <a:cs typeface="+mj-lt"/>
                </a:rPr>
                <a:t>V </a:t>
              </a:r>
              <a:r>
                <a:rPr lang="en-US" sz="2400" b="1">
                  <a:solidFill>
                    <a:srgbClr val="113A6B"/>
                  </a:solidFill>
                  <a:latin typeface="Consolas"/>
                  <a:ea typeface="+mj-lt"/>
                  <a:cs typeface="+mj-lt"/>
                </a:rPr>
                <a:t>S </a:t>
              </a:r>
              <a:r>
                <a:rPr lang="en-US" sz="2400">
                  <a:latin typeface="Consolas"/>
                  <a:ea typeface="+mj-lt"/>
                  <a:cs typeface="+mj-lt"/>
                </a:rPr>
                <a:t>⇝ (</a:t>
              </a:r>
              <a:r>
                <a:rPr lang="en-US" sz="2400">
                  <a:solidFill>
                    <a:srgbClr val="C00000"/>
                  </a:solidFill>
                  <a:latin typeface="Consolas"/>
                  <a:ea typeface="+mj-lt"/>
                  <a:cs typeface="+mj-lt"/>
                </a:rPr>
                <a:t>not</a:t>
              </a:r>
              <a:r>
                <a:rPr lang="en-US" sz="2400">
                  <a:latin typeface="Consolas"/>
                  <a:ea typeface="+mj-lt"/>
                  <a:cs typeface="+mj-lt"/>
                </a:rPr>
                <a:t>) </a:t>
              </a:r>
              <a:r>
                <a:rPr lang="en-US" sz="2400" b="1">
                  <a:solidFill>
                    <a:srgbClr val="113A6B"/>
                  </a:solidFill>
                  <a:latin typeface="Consolas"/>
                  <a:ea typeface="+mj-lt"/>
                  <a:cs typeface="+mj-lt"/>
                </a:rPr>
                <a:t>S    </a:t>
              </a:r>
              <a:endParaRPr lang="en-US" sz="2400">
                <a:solidFill>
                  <a:srgbClr val="113A6B"/>
                </a:solidFill>
                <a:latin typeface="Consolas"/>
                <a:ea typeface="+mj-lt"/>
                <a:cs typeface="+mj-lt"/>
              </a:endParaRPr>
            </a:p>
          </p:txBody>
        </p:sp>
        <p:sp>
          <p:nvSpPr>
            <p:cNvPr id="14" name="Title 1">
              <a:extLst>
                <a:ext uri="{FF2B5EF4-FFF2-40B4-BE49-F238E27FC236}">
                  <a16:creationId xmlns:a16="http://schemas.microsoft.com/office/drawing/2014/main" id="{6C1A87E2-83E9-03BE-7864-5D71269DBF4C}"/>
                </a:ext>
              </a:extLst>
            </p:cNvPr>
            <p:cNvSpPr txBox="1">
              <a:spLocks/>
            </p:cNvSpPr>
            <p:nvPr/>
          </p:nvSpPr>
          <p:spPr>
            <a:xfrm>
              <a:off x="6357257" y="2178348"/>
              <a:ext cx="5584371" cy="61980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Verdana" panose="020B0604030504040204" pitchFamily="34" charset="0"/>
                  <a:cs typeface="Verdana" panose="020B0604030504040204" pitchFamily="34" charset="0"/>
                </a:defRPr>
              </a:lvl1pPr>
            </a:lstStyle>
            <a:p>
              <a:r>
                <a:rPr lang="en-US" sz="2400">
                  <a:latin typeface="Consolas"/>
                  <a:ea typeface="+mj-lt"/>
                  <a:cs typeface="+mj-lt"/>
                </a:rPr>
                <a:t>NP </a:t>
              </a:r>
              <a:r>
                <a:rPr lang="en-US" sz="2400">
                  <a:solidFill>
                    <a:srgbClr val="C00000"/>
                  </a:solidFill>
                  <a:latin typeface="Consolas"/>
                  <a:ea typeface="+mj-lt"/>
                  <a:cs typeface="+mj-lt"/>
                </a:rPr>
                <a:t>not</a:t>
              </a:r>
              <a:r>
                <a:rPr lang="en-US" sz="2400">
                  <a:latin typeface="Consolas"/>
                  <a:ea typeface="+mj-lt"/>
                  <a:cs typeface="+mj-lt"/>
                </a:rPr>
                <a:t> </a:t>
              </a:r>
              <a:r>
                <a:rPr lang="en-US" sz="2400" b="1">
                  <a:solidFill>
                    <a:srgbClr val="CD5400"/>
                  </a:solidFill>
                  <a:latin typeface="Consolas"/>
                  <a:ea typeface="+mj-lt"/>
                  <a:cs typeface="+mj-lt"/>
                </a:rPr>
                <a:t>V </a:t>
              </a:r>
              <a:r>
                <a:rPr lang="en-US" sz="2400" b="1">
                  <a:solidFill>
                    <a:srgbClr val="113A6B"/>
                  </a:solidFill>
                  <a:latin typeface="Consolas"/>
                  <a:ea typeface="+mj-lt"/>
                  <a:cs typeface="+mj-lt"/>
                </a:rPr>
                <a:t>S</a:t>
              </a:r>
              <a:r>
                <a:rPr lang="en-US" sz="2400">
                  <a:latin typeface="Consolas"/>
                  <a:ea typeface="+mj-lt"/>
                  <a:cs typeface="+mj-lt"/>
                </a:rPr>
                <a:t> ⇝ </a:t>
              </a:r>
              <a:r>
                <a:rPr lang="en-US" sz="2400">
                  <a:solidFill>
                    <a:srgbClr val="000000"/>
                  </a:solidFill>
                  <a:latin typeface="Consolas"/>
                  <a:ea typeface="+mj-lt"/>
                  <a:cs typeface="+mj-lt"/>
                </a:rPr>
                <a:t>NP (</a:t>
              </a:r>
              <a:r>
                <a:rPr lang="en-US" sz="2400">
                  <a:solidFill>
                    <a:srgbClr val="C00000"/>
                  </a:solidFill>
                  <a:latin typeface="Consolas"/>
                  <a:ea typeface="+mj-lt"/>
                  <a:cs typeface="+mj-lt"/>
                </a:rPr>
                <a:t>not</a:t>
              </a:r>
              <a:r>
                <a:rPr lang="en-US" sz="2400">
                  <a:solidFill>
                    <a:srgbClr val="000000"/>
                  </a:solidFill>
                  <a:latin typeface="Consolas"/>
                  <a:ea typeface="+mj-lt"/>
                  <a:cs typeface="+mj-lt"/>
                </a:rPr>
                <a:t>) believe </a:t>
              </a:r>
              <a:r>
                <a:rPr lang="en-US" sz="2400" b="1">
                  <a:solidFill>
                    <a:srgbClr val="113A6B"/>
                  </a:solidFill>
                  <a:latin typeface="Consolas"/>
                  <a:ea typeface="+mj-lt"/>
                  <a:cs typeface="+mj-lt"/>
                </a:rPr>
                <a:t>S</a:t>
              </a:r>
              <a:endParaRPr lang="en-US" sz="2400">
                <a:latin typeface="Consolas"/>
                <a:ea typeface="+mj-lt"/>
                <a:cs typeface="+mj-lt"/>
              </a:endParaRPr>
            </a:p>
          </p:txBody>
        </p:sp>
        <p:sp>
          <p:nvSpPr>
            <p:cNvPr id="15" name="Title 1">
              <a:extLst>
                <a:ext uri="{FF2B5EF4-FFF2-40B4-BE49-F238E27FC236}">
                  <a16:creationId xmlns:a16="http://schemas.microsoft.com/office/drawing/2014/main" id="{0A864880-4221-A7BC-C799-AD89DFB9AB4C}"/>
                </a:ext>
              </a:extLst>
            </p:cNvPr>
            <p:cNvSpPr txBox="1">
              <a:spLocks/>
            </p:cNvSpPr>
            <p:nvPr/>
          </p:nvSpPr>
          <p:spPr>
            <a:xfrm>
              <a:off x="6357257" y="3670734"/>
              <a:ext cx="5584372" cy="53472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Verdana" panose="020B0604030504040204" pitchFamily="34" charset="0"/>
                  <a:cs typeface="Verdana" panose="020B0604030504040204" pitchFamily="34" charset="0"/>
                </a:defRPr>
              </a:lvl1pPr>
            </a:lstStyle>
            <a:p>
              <a:r>
                <a:rPr lang="en-US" sz="2400">
                  <a:latin typeface="Consolas"/>
                  <a:ea typeface="+mj-lt"/>
                  <a:cs typeface="+mj-lt"/>
                </a:rPr>
                <a:t>NP </a:t>
              </a:r>
              <a:r>
                <a:rPr lang="en-US" sz="2400">
                  <a:solidFill>
                    <a:srgbClr val="C00000"/>
                  </a:solidFill>
                  <a:latin typeface="Consolas"/>
                  <a:ea typeface="+mj-lt"/>
                  <a:cs typeface="+mj-lt"/>
                </a:rPr>
                <a:t>not</a:t>
              </a:r>
              <a:r>
                <a:rPr lang="en-US" sz="2400">
                  <a:latin typeface="Consolas"/>
                  <a:ea typeface="+mj-lt"/>
                  <a:cs typeface="+mj-lt"/>
                </a:rPr>
                <a:t> </a:t>
              </a:r>
              <a:r>
                <a:rPr lang="en-US" sz="2400" b="1">
                  <a:solidFill>
                    <a:srgbClr val="CD5400"/>
                  </a:solidFill>
                  <a:latin typeface="Consolas"/>
                  <a:ea typeface="+mj-lt"/>
                  <a:cs typeface="+mj-lt"/>
                </a:rPr>
                <a:t>V</a:t>
              </a:r>
              <a:r>
                <a:rPr lang="en-US" sz="2400">
                  <a:latin typeface="Consolas"/>
                  <a:ea typeface="+mj-lt"/>
                  <a:cs typeface="+mj-lt"/>
                </a:rPr>
                <a:t> </a:t>
              </a:r>
              <a:r>
                <a:rPr lang="en-US" sz="2400" b="1">
                  <a:solidFill>
                    <a:srgbClr val="113A6B"/>
                  </a:solidFill>
                  <a:latin typeface="Consolas"/>
                  <a:ea typeface="+mj-lt"/>
                  <a:cs typeface="+mj-lt"/>
                </a:rPr>
                <a:t>S</a:t>
              </a:r>
              <a:r>
                <a:rPr lang="en-US" sz="2400">
                  <a:latin typeface="Consolas"/>
                  <a:ea typeface="+mj-lt"/>
                  <a:cs typeface="+mj-lt"/>
                </a:rPr>
                <a:t> ⇝ </a:t>
              </a:r>
              <a:r>
                <a:rPr lang="en-US" sz="2400">
                  <a:solidFill>
                    <a:srgbClr val="000000"/>
                  </a:solidFill>
                  <a:latin typeface="Consolas"/>
                  <a:ea typeface="+mj-lt"/>
                  <a:cs typeface="+mj-lt"/>
                </a:rPr>
                <a:t>NP (</a:t>
              </a:r>
              <a:r>
                <a:rPr lang="en-US" sz="2400">
                  <a:solidFill>
                    <a:srgbClr val="C00000"/>
                  </a:solidFill>
                  <a:latin typeface="Consolas"/>
                  <a:ea typeface="+mj-lt"/>
                  <a:cs typeface="+mj-lt"/>
                </a:rPr>
                <a:t>not</a:t>
              </a:r>
              <a:r>
                <a:rPr lang="en-US" sz="2400">
                  <a:solidFill>
                    <a:srgbClr val="000000"/>
                  </a:solidFill>
                  <a:latin typeface="Consolas"/>
                  <a:ea typeface="+mj-lt"/>
                  <a:cs typeface="+mj-lt"/>
                </a:rPr>
                <a:t>) want </a:t>
              </a:r>
              <a:r>
                <a:rPr lang="en-US" sz="2400" b="1">
                  <a:solidFill>
                    <a:srgbClr val="113A6B"/>
                  </a:solidFill>
                  <a:latin typeface="Consolas"/>
                  <a:ea typeface="+mj-lt"/>
                  <a:cs typeface="+mj-lt"/>
                </a:rPr>
                <a:t>S</a:t>
              </a:r>
              <a:endParaRPr lang="en-US" sz="2400">
                <a:latin typeface="Consolas"/>
                <a:ea typeface="+mj-lt"/>
                <a:cs typeface="+mj-lt"/>
              </a:endParaRPr>
            </a:p>
          </p:txBody>
        </p:sp>
      </p:grpSp>
      <p:grpSp>
        <p:nvGrpSpPr>
          <p:cNvPr id="19" name="Group 18">
            <a:extLst>
              <a:ext uri="{FF2B5EF4-FFF2-40B4-BE49-F238E27FC236}">
                <a16:creationId xmlns:a16="http://schemas.microsoft.com/office/drawing/2014/main" id="{64B75D3C-B33D-39B1-1BFA-2CEE11C01732}"/>
              </a:ext>
            </a:extLst>
          </p:cNvPr>
          <p:cNvGrpSpPr/>
          <p:nvPr/>
        </p:nvGrpSpPr>
        <p:grpSpPr>
          <a:xfrm>
            <a:off x="2256066" y="1433682"/>
            <a:ext cx="1695448" cy="3239862"/>
            <a:chOff x="2495551" y="954710"/>
            <a:chExt cx="1695448" cy="3239862"/>
          </a:xfrm>
        </p:grpSpPr>
        <p:sp>
          <p:nvSpPr>
            <p:cNvPr id="16" name="Title 1">
              <a:extLst>
                <a:ext uri="{FF2B5EF4-FFF2-40B4-BE49-F238E27FC236}">
                  <a16:creationId xmlns:a16="http://schemas.microsoft.com/office/drawing/2014/main" id="{57202927-B107-991D-607E-C19CA95D9685}"/>
                </a:ext>
              </a:extLst>
            </p:cNvPr>
            <p:cNvSpPr txBox="1">
              <a:spLocks/>
            </p:cNvSpPr>
            <p:nvPr/>
          </p:nvSpPr>
          <p:spPr>
            <a:xfrm>
              <a:off x="3020785" y="3659847"/>
              <a:ext cx="1159328" cy="53472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Verdana" panose="020B0604030504040204" pitchFamily="34" charset="0"/>
                  <a:cs typeface="Verdana" panose="020B0604030504040204" pitchFamily="34" charset="0"/>
                </a:defRPr>
              </a:lvl1pPr>
            </a:lstStyle>
            <a:p>
              <a:r>
                <a:rPr lang="en-US" sz="2400">
                  <a:latin typeface="Consolas"/>
                  <a:ea typeface="+mj-lt"/>
                  <a:cs typeface="+mj-lt"/>
                </a:rPr>
                <a:t>(</a:t>
              </a:r>
              <a:r>
                <a:rPr lang="en-US" sz="2400">
                  <a:solidFill>
                    <a:srgbClr val="C00000"/>
                  </a:solidFill>
                  <a:latin typeface="Consolas"/>
                  <a:ea typeface="+mj-lt"/>
                  <a:cs typeface="+mj-lt"/>
                </a:rPr>
                <a:t>not</a:t>
              </a:r>
              <a:r>
                <a:rPr lang="en-US" sz="2400">
                  <a:latin typeface="Consolas"/>
                  <a:ea typeface="+mj-lt"/>
                  <a:cs typeface="+mj-lt"/>
                </a:rPr>
                <a:t>)</a:t>
              </a:r>
            </a:p>
          </p:txBody>
        </p:sp>
        <p:sp>
          <p:nvSpPr>
            <p:cNvPr id="17" name="Title 1">
              <a:extLst>
                <a:ext uri="{FF2B5EF4-FFF2-40B4-BE49-F238E27FC236}">
                  <a16:creationId xmlns:a16="http://schemas.microsoft.com/office/drawing/2014/main" id="{78E85690-237C-8C17-883B-6B756F1DCC1E}"/>
                </a:ext>
              </a:extLst>
            </p:cNvPr>
            <p:cNvSpPr txBox="1">
              <a:spLocks/>
            </p:cNvSpPr>
            <p:nvPr/>
          </p:nvSpPr>
          <p:spPr>
            <a:xfrm>
              <a:off x="3031671" y="2238071"/>
              <a:ext cx="1159328" cy="53472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Verdana" panose="020B0604030504040204" pitchFamily="34" charset="0"/>
                  <a:cs typeface="Verdana" panose="020B0604030504040204" pitchFamily="34" charset="0"/>
                </a:defRPr>
              </a:lvl1pPr>
            </a:lstStyle>
            <a:p>
              <a:r>
                <a:rPr lang="en-US" sz="2400">
                  <a:latin typeface="Consolas"/>
                  <a:ea typeface="+mj-lt"/>
                  <a:cs typeface="+mj-lt"/>
                </a:rPr>
                <a:t>(</a:t>
              </a:r>
              <a:r>
                <a:rPr lang="en-US" sz="2400">
                  <a:solidFill>
                    <a:srgbClr val="C00000"/>
                  </a:solidFill>
                  <a:latin typeface="Consolas"/>
                  <a:ea typeface="+mj-lt"/>
                  <a:cs typeface="+mj-lt"/>
                </a:rPr>
                <a:t>not</a:t>
              </a:r>
              <a:r>
                <a:rPr lang="en-US" sz="2400">
                  <a:latin typeface="Consolas"/>
                  <a:ea typeface="+mj-lt"/>
                  <a:cs typeface="+mj-lt"/>
                </a:rPr>
                <a:t>)</a:t>
              </a:r>
            </a:p>
          </p:txBody>
        </p:sp>
        <p:sp>
          <p:nvSpPr>
            <p:cNvPr id="18" name="Title 1">
              <a:extLst>
                <a:ext uri="{FF2B5EF4-FFF2-40B4-BE49-F238E27FC236}">
                  <a16:creationId xmlns:a16="http://schemas.microsoft.com/office/drawing/2014/main" id="{D49749A7-5111-8E47-C149-24CC24B5D493}"/>
                </a:ext>
              </a:extLst>
            </p:cNvPr>
            <p:cNvSpPr txBox="1">
              <a:spLocks/>
            </p:cNvSpPr>
            <p:nvPr/>
          </p:nvSpPr>
          <p:spPr>
            <a:xfrm>
              <a:off x="2495551" y="954710"/>
              <a:ext cx="1159328" cy="53472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Verdana" panose="020B0604030504040204" pitchFamily="34" charset="0"/>
                  <a:cs typeface="Verdana" panose="020B0604030504040204" pitchFamily="34" charset="0"/>
                </a:defRPr>
              </a:lvl1pPr>
            </a:lstStyle>
            <a:p>
              <a:r>
                <a:rPr lang="en-US" sz="2400">
                  <a:latin typeface="Consolas"/>
                  <a:ea typeface="+mj-lt"/>
                  <a:cs typeface="+mj-lt"/>
                </a:rPr>
                <a:t>(</a:t>
              </a:r>
              <a:r>
                <a:rPr lang="en-US" sz="2400">
                  <a:solidFill>
                    <a:srgbClr val="C00000"/>
                  </a:solidFill>
                  <a:latin typeface="Consolas"/>
                  <a:ea typeface="+mj-lt"/>
                  <a:cs typeface="+mj-lt"/>
                </a:rPr>
                <a:t>not</a:t>
              </a:r>
              <a:r>
                <a:rPr lang="en-US" sz="2400">
                  <a:latin typeface="Consolas"/>
                  <a:ea typeface="+mj-lt"/>
                  <a:cs typeface="+mj-lt"/>
                </a:rPr>
                <a:t>)</a:t>
              </a:r>
            </a:p>
          </p:txBody>
        </p:sp>
      </p:grpSp>
      <p:grpSp>
        <p:nvGrpSpPr>
          <p:cNvPr id="22" name="Group 21">
            <a:extLst>
              <a:ext uri="{FF2B5EF4-FFF2-40B4-BE49-F238E27FC236}">
                <a16:creationId xmlns:a16="http://schemas.microsoft.com/office/drawing/2014/main" id="{0413E08E-F215-4885-8062-D86E9E59F2C6}"/>
              </a:ext>
            </a:extLst>
          </p:cNvPr>
          <p:cNvGrpSpPr/>
          <p:nvPr/>
        </p:nvGrpSpPr>
        <p:grpSpPr>
          <a:xfrm>
            <a:off x="458203" y="4929514"/>
            <a:ext cx="12942110" cy="1140454"/>
            <a:chOff x="458203" y="4929514"/>
            <a:chExt cx="12942110" cy="1140454"/>
          </a:xfrm>
        </p:grpSpPr>
        <p:sp>
          <p:nvSpPr>
            <p:cNvPr id="20" name="TextBox 19">
              <a:extLst>
                <a:ext uri="{FF2B5EF4-FFF2-40B4-BE49-F238E27FC236}">
                  <a16:creationId xmlns:a16="http://schemas.microsoft.com/office/drawing/2014/main" id="{5D1DE9E5-6372-EDF4-47F3-2808A1C3FC30}"/>
                </a:ext>
              </a:extLst>
            </p:cNvPr>
            <p:cNvSpPr txBox="1"/>
            <p:nvPr/>
          </p:nvSpPr>
          <p:spPr>
            <a:xfrm>
              <a:off x="458203" y="4929514"/>
              <a:ext cx="600175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err="1">
                  <a:latin typeface="Verdana" charset="0"/>
                  <a:ea typeface="Verdana" charset="0"/>
                  <a:cs typeface="Verdana" charset="0"/>
                </a:rPr>
                <a:t>Neg</a:t>
              </a:r>
              <a:r>
                <a:rPr lang="en-US" sz="3200" b="1">
                  <a:latin typeface="Verdana" charset="0"/>
                  <a:ea typeface="Verdana" charset="0"/>
                  <a:cs typeface="Verdana" charset="0"/>
                </a:rPr>
                <a:t>-raising inference</a:t>
              </a:r>
            </a:p>
          </p:txBody>
        </p:sp>
        <p:sp>
          <p:nvSpPr>
            <p:cNvPr id="21" name="Title 1">
              <a:extLst>
                <a:ext uri="{FF2B5EF4-FFF2-40B4-BE49-F238E27FC236}">
                  <a16:creationId xmlns:a16="http://schemas.microsoft.com/office/drawing/2014/main" id="{37D9936F-7E7D-21E4-E179-84CFD46822B3}"/>
                </a:ext>
              </a:extLst>
            </p:cNvPr>
            <p:cNvSpPr txBox="1">
              <a:spLocks/>
            </p:cNvSpPr>
            <p:nvPr/>
          </p:nvSpPr>
          <p:spPr>
            <a:xfrm>
              <a:off x="6357256" y="5535243"/>
              <a:ext cx="7043057" cy="53472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Verdana" panose="020B0604030504040204" pitchFamily="34" charset="0"/>
                  <a:cs typeface="Verdana" panose="020B0604030504040204" pitchFamily="34" charset="0"/>
                </a:defRPr>
              </a:lvl1pPr>
            </a:lstStyle>
            <a:p>
              <a:r>
                <a:rPr lang="en-US" sz="2400">
                  <a:latin typeface="Consolas"/>
                  <a:ea typeface="+mj-lt"/>
                  <a:cs typeface="+mj-lt"/>
                </a:rPr>
                <a:t>NP </a:t>
              </a:r>
              <a:r>
                <a:rPr lang="en-US" sz="2400">
                  <a:solidFill>
                    <a:srgbClr val="C00000"/>
                  </a:solidFill>
                  <a:latin typeface="Consolas"/>
                  <a:ea typeface="+mj-lt"/>
                  <a:cs typeface="+mj-lt"/>
                </a:rPr>
                <a:t>not</a:t>
              </a:r>
              <a:r>
                <a:rPr lang="en-US" sz="2400">
                  <a:latin typeface="Consolas"/>
                  <a:ea typeface="+mj-lt"/>
                  <a:cs typeface="+mj-lt"/>
                </a:rPr>
                <a:t> </a:t>
              </a:r>
              <a:r>
                <a:rPr lang="en-US" sz="2400" b="1">
                  <a:solidFill>
                    <a:srgbClr val="CD5400"/>
                  </a:solidFill>
                  <a:latin typeface="Consolas"/>
                  <a:ea typeface="+mj-lt"/>
                  <a:cs typeface="+mj-lt"/>
                </a:rPr>
                <a:t>V</a:t>
              </a:r>
              <a:r>
                <a:rPr lang="en-US" sz="2400">
                  <a:latin typeface="Consolas"/>
                  <a:ea typeface="+mj-lt"/>
                  <a:cs typeface="+mj-lt"/>
                </a:rPr>
                <a:t> </a:t>
              </a:r>
              <a:r>
                <a:rPr lang="en-US" sz="2400" b="1">
                  <a:solidFill>
                    <a:srgbClr val="113A6B"/>
                  </a:solidFill>
                  <a:latin typeface="Consolas"/>
                  <a:ea typeface="+mj-lt"/>
                  <a:cs typeface="+mj-lt"/>
                </a:rPr>
                <a:t>S</a:t>
              </a:r>
              <a:r>
                <a:rPr lang="en-US" sz="2400">
                  <a:latin typeface="Consolas"/>
                  <a:ea typeface="+mj-lt"/>
                  <a:cs typeface="+mj-lt"/>
                </a:rPr>
                <a:t> ⇝ NP </a:t>
              </a:r>
              <a:r>
                <a:rPr lang="en-US" sz="2400" b="1">
                  <a:solidFill>
                    <a:srgbClr val="CD5400"/>
                  </a:solidFill>
                  <a:latin typeface="Consolas"/>
                  <a:ea typeface="+mj-lt"/>
                  <a:cs typeface="+mj-lt"/>
                </a:rPr>
                <a:t>V</a:t>
              </a:r>
              <a:r>
                <a:rPr lang="en-US" sz="2400">
                  <a:latin typeface="Consolas"/>
                  <a:ea typeface="+mj-lt"/>
                  <a:cs typeface="+mj-lt"/>
                </a:rPr>
                <a:t> </a:t>
              </a:r>
              <a:r>
                <a:rPr lang="en-US" sz="2400">
                  <a:solidFill>
                    <a:srgbClr val="C00000"/>
                  </a:solidFill>
                  <a:latin typeface="Consolas"/>
                  <a:ea typeface="+mj-lt"/>
                  <a:cs typeface="+mj-lt"/>
                </a:rPr>
                <a:t>not</a:t>
              </a:r>
              <a:r>
                <a:rPr lang="en-US" sz="2400">
                  <a:latin typeface="Consolas"/>
                  <a:ea typeface="+mj-lt"/>
                  <a:cs typeface="+mj-lt"/>
                </a:rPr>
                <a:t> </a:t>
              </a:r>
              <a:r>
                <a:rPr lang="en-US" sz="2400" b="1">
                  <a:solidFill>
                    <a:srgbClr val="113A6B"/>
                  </a:solidFill>
                  <a:latin typeface="Consolas"/>
                  <a:ea typeface="+mj-lt"/>
                  <a:cs typeface="+mj-lt"/>
                </a:rPr>
                <a:t>S</a:t>
              </a:r>
              <a:endParaRPr lang="en-US" sz="2400">
                <a:latin typeface="Consolas"/>
                <a:ea typeface="+mj-lt"/>
                <a:cs typeface="+mj-lt"/>
              </a:endParaRPr>
            </a:p>
          </p:txBody>
        </p:sp>
      </p:grpSp>
    </p:spTree>
    <p:extLst>
      <p:ext uri="{BB962C8B-B14F-4D97-AF65-F5344CB8AC3E}">
        <p14:creationId xmlns:p14="http://schemas.microsoft.com/office/powerpoint/2010/main" val="257091043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13D5F-9DB0-8FA7-E38C-1272C9335B13}"/>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9AFA0160-3DF3-5BD9-B06E-CBFEBAC78F13}"/>
              </a:ext>
            </a:extLst>
          </p:cNvPr>
          <p:cNvSpPr txBox="1">
            <a:spLocks/>
          </p:cNvSpPr>
          <p:nvPr/>
        </p:nvSpPr>
        <p:spPr>
          <a:xfrm>
            <a:off x="1077296" y="2049469"/>
            <a:ext cx="9699561" cy="5354302"/>
          </a:xfrm>
          <a:prstGeom prst="rect">
            <a:avLst/>
          </a:prstGeom>
        </p:spPr>
        <p:txBody>
          <a:bodyPr lIns="91440" tIns="45720" rIns="91440" bIns="4572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Verdana" panose="020B0604030504040204" pitchFamily="34" charset="0"/>
                <a:cs typeface="Verdana" panose="020B0604030504040204" pitchFamily="34" charset="0"/>
              </a:defRPr>
            </a:lvl1pPr>
          </a:lstStyle>
          <a:p>
            <a:r>
              <a:rPr lang="en-US" sz="3200" b="1" dirty="0">
                <a:latin typeface="Helvetica" pitchFamily="2" charset="0"/>
                <a:ea typeface="Verdana" charset="0"/>
                <a:cs typeface="Verdana" charset="0"/>
              </a:rPr>
              <a:t>Recipe</a:t>
            </a:r>
          </a:p>
          <a:p>
            <a:pPr marL="742950" indent="-742950">
              <a:buAutoNum type="arabicPeriod"/>
            </a:pPr>
            <a:r>
              <a:rPr lang="en-US" sz="3200" dirty="0">
                <a:latin typeface="Helvetica" pitchFamily="2" charset="0"/>
                <a:ea typeface="Verdana" charset="0"/>
                <a:cs typeface="Verdana" charset="0"/>
              </a:rPr>
              <a:t>Validate a bleaching paradigm for collecting judgments for an inference type.</a:t>
            </a:r>
          </a:p>
          <a:p>
            <a:pPr marL="742950" indent="-742950">
              <a:buAutoNum type="arabicPeriod"/>
            </a:pPr>
            <a:r>
              <a:rPr lang="en-US" sz="3200" dirty="0">
                <a:latin typeface="Helvetica" pitchFamily="2" charset="0"/>
                <a:ea typeface="Verdana" charset="0"/>
                <a:cs typeface="Verdana" charset="0"/>
              </a:rPr>
              <a:t>Select a set of frames of interest.</a:t>
            </a:r>
          </a:p>
          <a:p>
            <a:pPr marL="742950" indent="-742950">
              <a:buAutoNum type="arabicPeriod"/>
            </a:pPr>
            <a:r>
              <a:rPr lang="en-US" sz="3200" dirty="0">
                <a:solidFill>
                  <a:srgbClr val="000000"/>
                </a:solidFill>
                <a:latin typeface="Helvetica" pitchFamily="2" charset="0"/>
                <a:ea typeface="Verdana" charset="0"/>
                <a:cs typeface="Verdana" charset="0"/>
              </a:rPr>
              <a:t>Select predicates acceptable in those frames using </a:t>
            </a:r>
            <a:r>
              <a:rPr lang="en-US" sz="3200" dirty="0" err="1">
                <a:solidFill>
                  <a:srgbClr val="000000"/>
                </a:solidFill>
                <a:latin typeface="Helvetica" pitchFamily="2" charset="0"/>
                <a:ea typeface="Verdana" charset="0"/>
                <a:cs typeface="Verdana" charset="0"/>
              </a:rPr>
              <a:t>MegaAcceptability</a:t>
            </a:r>
            <a:r>
              <a:rPr lang="en-US" sz="3200" dirty="0">
                <a:solidFill>
                  <a:srgbClr val="000000"/>
                </a:solidFill>
                <a:latin typeface="Helvetica" pitchFamily="2" charset="0"/>
                <a:ea typeface="Verdana" charset="0"/>
                <a:cs typeface="Verdana" charset="0"/>
              </a:rPr>
              <a:t>.</a:t>
            </a:r>
          </a:p>
          <a:p>
            <a:pPr marL="742950" indent="-742950">
              <a:buAutoNum type="arabicPeriod"/>
            </a:pPr>
            <a:r>
              <a:rPr lang="en-US" sz="3200" dirty="0">
                <a:solidFill>
                  <a:srgbClr val="000000"/>
                </a:solidFill>
                <a:latin typeface="Helvetica" pitchFamily="2" charset="0"/>
                <a:ea typeface="Verdana" charset="0"/>
                <a:cs typeface="Verdana" charset="0"/>
              </a:rPr>
              <a:t>Collect judgments using the paradigm.</a:t>
            </a:r>
          </a:p>
          <a:p>
            <a:endParaRPr lang="en-US" sz="3200" dirty="0">
              <a:solidFill>
                <a:srgbClr val="000000"/>
              </a:solidFill>
              <a:latin typeface="Helvetica" pitchFamily="2" charset="0"/>
              <a:ea typeface="Verdana" charset="0"/>
              <a:cs typeface="Verdana" charset="0"/>
            </a:endParaRPr>
          </a:p>
        </p:txBody>
      </p:sp>
    </p:spTree>
    <p:extLst>
      <p:ext uri="{BB962C8B-B14F-4D97-AF65-F5344CB8AC3E}">
        <p14:creationId xmlns:p14="http://schemas.microsoft.com/office/powerpoint/2010/main" val="341945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5BCC9-600F-236F-F937-72C6CBB18FB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3D53767-422D-3D83-C4EE-FEA05C8B22C7}"/>
              </a:ext>
            </a:extLst>
          </p:cNvPr>
          <p:cNvSpPr txBox="1"/>
          <p:nvPr/>
        </p:nvSpPr>
        <p:spPr>
          <a:xfrm>
            <a:off x="969212" y="699398"/>
            <a:ext cx="939741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dirty="0">
                <a:latin typeface="Helvetica" pitchFamily="2" charset="0"/>
                <a:ea typeface="Verdana" charset="0"/>
                <a:cs typeface="Verdana" charset="0"/>
              </a:rPr>
              <a:t>Veridicality task</a:t>
            </a:r>
          </a:p>
        </p:txBody>
      </p:sp>
    </p:spTree>
    <p:extLst>
      <p:ext uri="{BB962C8B-B14F-4D97-AF65-F5344CB8AC3E}">
        <p14:creationId xmlns:p14="http://schemas.microsoft.com/office/powerpoint/2010/main" val="1324898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35526-26C8-B976-A604-845332ADAFE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9DD84A2-DDF3-90AC-74CB-A7C89D7E487D}"/>
              </a:ext>
            </a:extLst>
          </p:cNvPr>
          <p:cNvPicPr>
            <a:picLocks noChangeAspect="1"/>
          </p:cNvPicPr>
          <p:nvPr/>
        </p:nvPicPr>
        <p:blipFill>
          <a:blip r:embed="rId2"/>
          <a:srcRect t="358" b="358"/>
          <a:stretch/>
        </p:blipFill>
        <p:spPr>
          <a:xfrm>
            <a:off x="3251275" y="356349"/>
            <a:ext cx="7161454" cy="5688160"/>
          </a:xfrm>
          <a:prstGeom prst="rect">
            <a:avLst/>
          </a:prstGeom>
        </p:spPr>
      </p:pic>
      <p:sp>
        <p:nvSpPr>
          <p:cNvPr id="20" name="TextBox 19">
            <a:extLst>
              <a:ext uri="{FF2B5EF4-FFF2-40B4-BE49-F238E27FC236}">
                <a16:creationId xmlns:a16="http://schemas.microsoft.com/office/drawing/2014/main" id="{30AEA648-D048-2D66-65CF-54396FD48EDD}"/>
              </a:ext>
            </a:extLst>
          </p:cNvPr>
          <p:cNvSpPr txBox="1"/>
          <p:nvPr/>
        </p:nvSpPr>
        <p:spPr>
          <a:xfrm>
            <a:off x="5200598" y="6095642"/>
            <a:ext cx="3823350" cy="523220"/>
          </a:xfrm>
          <a:prstGeom prst="rect">
            <a:avLst/>
          </a:prstGeom>
          <a:noFill/>
        </p:spPr>
        <p:txBody>
          <a:bodyPr wrap="square" rtlCol="0">
            <a:spAutoFit/>
          </a:bodyPr>
          <a:lstStyle/>
          <a:p>
            <a:pPr algn="ctr"/>
            <a:r>
              <a:rPr lang="en-US" sz="2800" b="1" dirty="0" err="1">
                <a:latin typeface="Helvetica" pitchFamily="2" charset="0"/>
              </a:rPr>
              <a:t>Factivity</a:t>
            </a:r>
            <a:endParaRPr lang="en-US" sz="2800" b="1" dirty="0">
              <a:latin typeface="Helvetica" pitchFamily="2" charset="0"/>
            </a:endParaRPr>
          </a:p>
        </p:txBody>
      </p:sp>
      <p:sp>
        <p:nvSpPr>
          <p:cNvPr id="43" name="TextBox 42">
            <a:extLst>
              <a:ext uri="{FF2B5EF4-FFF2-40B4-BE49-F238E27FC236}">
                <a16:creationId xmlns:a16="http://schemas.microsoft.com/office/drawing/2014/main" id="{61F6DEA7-167E-3F4C-BA2B-C7E7F63EA0E7}"/>
              </a:ext>
            </a:extLst>
          </p:cNvPr>
          <p:cNvSpPr txBox="1"/>
          <p:nvPr/>
        </p:nvSpPr>
        <p:spPr>
          <a:xfrm rot="16200000">
            <a:off x="1027545" y="2742877"/>
            <a:ext cx="3823350" cy="523220"/>
          </a:xfrm>
          <a:prstGeom prst="rect">
            <a:avLst/>
          </a:prstGeom>
          <a:noFill/>
        </p:spPr>
        <p:txBody>
          <a:bodyPr wrap="square" rtlCol="0">
            <a:spAutoFit/>
          </a:bodyPr>
          <a:lstStyle/>
          <a:p>
            <a:pPr algn="ctr"/>
            <a:r>
              <a:rPr lang="en-US" sz="2800" b="1" dirty="0">
                <a:latin typeface="Helvetica" pitchFamily="2" charset="0"/>
              </a:rPr>
              <a:t>Neg-raising</a:t>
            </a:r>
          </a:p>
        </p:txBody>
      </p:sp>
      <p:sp>
        <p:nvSpPr>
          <p:cNvPr id="44" name="Rectangle 43">
            <a:extLst>
              <a:ext uri="{FF2B5EF4-FFF2-40B4-BE49-F238E27FC236}">
                <a16:creationId xmlns:a16="http://schemas.microsoft.com/office/drawing/2014/main" id="{E2076175-596D-D9D1-5B3B-8113CE455DF2}"/>
              </a:ext>
            </a:extLst>
          </p:cNvPr>
          <p:cNvSpPr/>
          <p:nvPr/>
        </p:nvSpPr>
        <p:spPr>
          <a:xfrm>
            <a:off x="3657316" y="425797"/>
            <a:ext cx="6620252" cy="53485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E6BC8D90-EC1C-96D8-64A3-FEE21456F74F}"/>
              </a:ext>
            </a:extLst>
          </p:cNvPr>
          <p:cNvSpPr txBox="1"/>
          <p:nvPr/>
        </p:nvSpPr>
        <p:spPr>
          <a:xfrm>
            <a:off x="3863859" y="808505"/>
            <a:ext cx="1460495" cy="369332"/>
          </a:xfrm>
          <a:prstGeom prst="rect">
            <a:avLst/>
          </a:prstGeom>
          <a:noFill/>
        </p:spPr>
        <p:txBody>
          <a:bodyPr wrap="square" rtlCol="0">
            <a:spAutoFit/>
          </a:bodyPr>
          <a:lstStyle/>
          <a:p>
            <a:pPr algn="ctr"/>
            <a:r>
              <a:rPr lang="en-US" b="1" dirty="0">
                <a:solidFill>
                  <a:srgbClr val="113A6A"/>
                </a:solidFill>
                <a:latin typeface="Helvetica" pitchFamily="2" charset="0"/>
              </a:rPr>
              <a:t>Neg-raising</a:t>
            </a:r>
          </a:p>
        </p:txBody>
      </p:sp>
      <p:sp>
        <p:nvSpPr>
          <p:cNvPr id="50" name="TextBox 49">
            <a:extLst>
              <a:ext uri="{FF2B5EF4-FFF2-40B4-BE49-F238E27FC236}">
                <a16:creationId xmlns:a16="http://schemas.microsoft.com/office/drawing/2014/main" id="{0428EFFA-81E6-16F8-7999-637585853311}"/>
              </a:ext>
            </a:extLst>
          </p:cNvPr>
          <p:cNvSpPr txBox="1"/>
          <p:nvPr/>
        </p:nvSpPr>
        <p:spPr>
          <a:xfrm>
            <a:off x="8095725" y="4720227"/>
            <a:ext cx="2039229" cy="923330"/>
          </a:xfrm>
          <a:prstGeom prst="rect">
            <a:avLst/>
          </a:prstGeom>
          <a:noFill/>
        </p:spPr>
        <p:txBody>
          <a:bodyPr wrap="square" rtlCol="0">
            <a:spAutoFit/>
          </a:bodyPr>
          <a:lstStyle/>
          <a:p>
            <a:pPr algn="ctr"/>
            <a:r>
              <a:rPr lang="en-US" b="1" dirty="0" err="1">
                <a:solidFill>
                  <a:srgbClr val="113A6A"/>
                </a:solidFill>
                <a:latin typeface="Helvetica" pitchFamily="2" charset="0"/>
              </a:rPr>
              <a:t>Factive</a:t>
            </a:r>
            <a:endParaRPr lang="en-US" b="1" dirty="0">
              <a:solidFill>
                <a:srgbClr val="113A6A"/>
              </a:solidFill>
              <a:latin typeface="Helvetica" pitchFamily="2" charset="0"/>
            </a:endParaRPr>
          </a:p>
          <a:p>
            <a:pPr algn="ctr"/>
            <a:r>
              <a:rPr lang="en-US" b="1" dirty="0">
                <a:solidFill>
                  <a:srgbClr val="113A6A"/>
                </a:solidFill>
                <a:latin typeface="Helvetica" pitchFamily="2" charset="0"/>
              </a:rPr>
              <a:t>Non-neg-raising</a:t>
            </a:r>
          </a:p>
          <a:p>
            <a:pPr algn="ctr"/>
            <a:endParaRPr lang="en-US" b="1" dirty="0">
              <a:solidFill>
                <a:srgbClr val="113A6A"/>
              </a:solidFill>
              <a:latin typeface="Helvetica" pitchFamily="2" charset="0"/>
            </a:endParaRPr>
          </a:p>
        </p:txBody>
      </p:sp>
      <p:sp>
        <p:nvSpPr>
          <p:cNvPr id="51" name="TextBox 50">
            <a:extLst>
              <a:ext uri="{FF2B5EF4-FFF2-40B4-BE49-F238E27FC236}">
                <a16:creationId xmlns:a16="http://schemas.microsoft.com/office/drawing/2014/main" id="{C47E2799-94C9-A5C8-A6EF-BE6DDFEF05AB}"/>
              </a:ext>
            </a:extLst>
          </p:cNvPr>
          <p:cNvSpPr txBox="1"/>
          <p:nvPr/>
        </p:nvSpPr>
        <p:spPr>
          <a:xfrm>
            <a:off x="3863859" y="4720227"/>
            <a:ext cx="2039230" cy="646331"/>
          </a:xfrm>
          <a:prstGeom prst="rect">
            <a:avLst/>
          </a:prstGeom>
          <a:noFill/>
        </p:spPr>
        <p:txBody>
          <a:bodyPr wrap="square" rtlCol="0">
            <a:spAutoFit/>
          </a:bodyPr>
          <a:lstStyle/>
          <a:p>
            <a:pPr algn="ctr"/>
            <a:r>
              <a:rPr lang="en-US" b="1" dirty="0" err="1">
                <a:solidFill>
                  <a:srgbClr val="113A6A"/>
                </a:solidFill>
                <a:latin typeface="Helvetica" pitchFamily="2" charset="0"/>
              </a:rPr>
              <a:t>Nonfactive</a:t>
            </a:r>
            <a:endParaRPr lang="en-US" b="1" dirty="0">
              <a:solidFill>
                <a:srgbClr val="113A6A"/>
              </a:solidFill>
              <a:latin typeface="Helvetica" pitchFamily="2" charset="0"/>
            </a:endParaRPr>
          </a:p>
          <a:p>
            <a:pPr algn="ctr"/>
            <a:r>
              <a:rPr lang="en-US" b="1" dirty="0">
                <a:solidFill>
                  <a:srgbClr val="113A6A"/>
                </a:solidFill>
                <a:latin typeface="Helvetica" pitchFamily="2" charset="0"/>
              </a:rPr>
              <a:t>Non-neg-raising</a:t>
            </a:r>
          </a:p>
        </p:txBody>
      </p:sp>
      <p:sp>
        <p:nvSpPr>
          <p:cNvPr id="52" name="TextBox 51">
            <a:extLst>
              <a:ext uri="{FF2B5EF4-FFF2-40B4-BE49-F238E27FC236}">
                <a16:creationId xmlns:a16="http://schemas.microsoft.com/office/drawing/2014/main" id="{8C4E4E22-CF82-515B-437C-D661432AFECE}"/>
              </a:ext>
            </a:extLst>
          </p:cNvPr>
          <p:cNvSpPr txBox="1"/>
          <p:nvPr/>
        </p:nvSpPr>
        <p:spPr>
          <a:xfrm>
            <a:off x="8297939" y="808505"/>
            <a:ext cx="1460495" cy="369332"/>
          </a:xfrm>
          <a:prstGeom prst="rect">
            <a:avLst/>
          </a:prstGeom>
          <a:noFill/>
        </p:spPr>
        <p:txBody>
          <a:bodyPr wrap="square" rtlCol="0">
            <a:spAutoFit/>
          </a:bodyPr>
          <a:lstStyle/>
          <a:p>
            <a:pPr algn="ctr"/>
            <a:r>
              <a:rPr lang="en-US" b="1" dirty="0">
                <a:solidFill>
                  <a:srgbClr val="C00000"/>
                </a:solidFill>
                <a:latin typeface="Helvetica" pitchFamily="2" charset="0"/>
              </a:rPr>
              <a:t>X</a:t>
            </a:r>
          </a:p>
        </p:txBody>
      </p:sp>
    </p:spTree>
    <p:extLst>
      <p:ext uri="{BB962C8B-B14F-4D97-AF65-F5344CB8AC3E}">
        <p14:creationId xmlns:p14="http://schemas.microsoft.com/office/powerpoint/2010/main" val="206793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9" grpId="0"/>
      <p:bldP spid="50" grpId="0"/>
      <p:bldP spid="51" grpId="0"/>
      <p:bldP spid="52"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92D46-9498-2A3E-26A7-C44CF4FD2E1F}"/>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AAC0458E-52A4-0B60-4CBA-F48186A846B4}"/>
              </a:ext>
            </a:extLst>
          </p:cNvPr>
          <p:cNvGrpSpPr/>
          <p:nvPr/>
        </p:nvGrpSpPr>
        <p:grpSpPr>
          <a:xfrm>
            <a:off x="9672494" y="651640"/>
            <a:ext cx="1983347" cy="2294997"/>
            <a:chOff x="803102" y="2261119"/>
            <a:chExt cx="1983347" cy="2294997"/>
          </a:xfrm>
        </p:grpSpPr>
        <p:pic>
          <p:nvPicPr>
            <p:cNvPr id="3" name="Picture 2" descr="urriculum Vitae | Kyle Rawlins">
              <a:extLst>
                <a:ext uri="{FF2B5EF4-FFF2-40B4-BE49-F238E27FC236}">
                  <a16:creationId xmlns:a16="http://schemas.microsoft.com/office/drawing/2014/main" id="{4AB2D2EF-269F-0970-24AF-F33C598A63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380" r="16621" b="4000"/>
            <a:stretch/>
          </p:blipFill>
          <p:spPr bwMode="auto">
            <a:xfrm>
              <a:off x="880616" y="2261119"/>
              <a:ext cx="1828319" cy="1833332"/>
            </a:xfrm>
            <a:prstGeom prst="ellipse">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EE717D4-F79B-5750-9787-5B04CDCEB315}"/>
                </a:ext>
              </a:extLst>
            </p:cNvPr>
            <p:cNvSpPr txBox="1"/>
            <p:nvPr/>
          </p:nvSpPr>
          <p:spPr>
            <a:xfrm>
              <a:off x="803102" y="4094451"/>
              <a:ext cx="1983347" cy="461665"/>
            </a:xfrm>
            <a:prstGeom prst="rect">
              <a:avLst/>
            </a:prstGeom>
            <a:noFill/>
          </p:spPr>
          <p:txBody>
            <a:bodyPr wrap="square" rtlCol="0">
              <a:spAutoFit/>
            </a:bodyPr>
            <a:lstStyle/>
            <a:p>
              <a:pPr algn="ctr"/>
              <a:r>
                <a:rPr lang="en-US" sz="1200" b="1" dirty="0">
                  <a:latin typeface="Helvetica" pitchFamily="2" charset="0"/>
                  <a:ea typeface="Verdana" charset="0"/>
                  <a:cs typeface="Verdana" charset="0"/>
                </a:rPr>
                <a:t>Kyle Rawlins</a:t>
              </a:r>
            </a:p>
            <a:p>
              <a:pPr algn="ctr"/>
              <a:r>
                <a:rPr lang="en-US" sz="1200" dirty="0">
                  <a:latin typeface="Helvetica" pitchFamily="2" charset="0"/>
                  <a:ea typeface="Verdana" charset="0"/>
                  <a:cs typeface="Verdana" charset="0"/>
                </a:rPr>
                <a:t>Johns Hopkins University</a:t>
              </a:r>
            </a:p>
          </p:txBody>
        </p:sp>
      </p:grpSp>
      <p:grpSp>
        <p:nvGrpSpPr>
          <p:cNvPr id="5" name="Group 4">
            <a:extLst>
              <a:ext uri="{FF2B5EF4-FFF2-40B4-BE49-F238E27FC236}">
                <a16:creationId xmlns:a16="http://schemas.microsoft.com/office/drawing/2014/main" id="{F817AAA3-3DE2-3EC9-6DF4-71D955A0AFD4}"/>
              </a:ext>
            </a:extLst>
          </p:cNvPr>
          <p:cNvGrpSpPr/>
          <p:nvPr/>
        </p:nvGrpSpPr>
        <p:grpSpPr>
          <a:xfrm>
            <a:off x="7728541" y="2276897"/>
            <a:ext cx="1983347" cy="2330677"/>
            <a:chOff x="3265938" y="906828"/>
            <a:chExt cx="1983347" cy="2330677"/>
          </a:xfrm>
        </p:grpSpPr>
        <p:pic>
          <p:nvPicPr>
            <p:cNvPr id="6" name="Picture 5" descr="A picture containing person, tree, outdoor&#10;&#10;Description automatically generated">
              <a:extLst>
                <a:ext uri="{FF2B5EF4-FFF2-40B4-BE49-F238E27FC236}">
                  <a16:creationId xmlns:a16="http://schemas.microsoft.com/office/drawing/2014/main" id="{C041768A-88CD-5A12-8D39-0F549F7EB918}"/>
                </a:ext>
              </a:extLst>
            </p:cNvPr>
            <p:cNvPicPr>
              <a:picLocks noChangeAspect="1"/>
            </p:cNvPicPr>
            <p:nvPr/>
          </p:nvPicPr>
          <p:blipFill rotWithShape="1">
            <a:blip r:embed="rId3">
              <a:extLst>
                <a:ext uri="{28A0092B-C50C-407E-A947-70E740481C1C}">
                  <a14:useLocalDpi xmlns:a14="http://schemas.microsoft.com/office/drawing/2010/main" val="0"/>
                </a:ext>
              </a:extLst>
            </a:blip>
            <a:srcRect l="1762" b="7528"/>
            <a:stretch/>
          </p:blipFill>
          <p:spPr>
            <a:xfrm>
              <a:off x="3302558" y="906828"/>
              <a:ext cx="1828547" cy="1828801"/>
            </a:xfrm>
            <a:prstGeom prst="ellipse">
              <a:avLst/>
            </a:prstGeom>
          </p:spPr>
        </p:pic>
        <p:sp>
          <p:nvSpPr>
            <p:cNvPr id="7" name="TextBox 6">
              <a:extLst>
                <a:ext uri="{FF2B5EF4-FFF2-40B4-BE49-F238E27FC236}">
                  <a16:creationId xmlns:a16="http://schemas.microsoft.com/office/drawing/2014/main" id="{B8E52588-5B27-AFD5-4043-B9A56772921D}"/>
                </a:ext>
              </a:extLst>
            </p:cNvPr>
            <p:cNvSpPr txBox="1"/>
            <p:nvPr/>
          </p:nvSpPr>
          <p:spPr>
            <a:xfrm>
              <a:off x="3265938" y="2775840"/>
              <a:ext cx="1983347" cy="461665"/>
            </a:xfrm>
            <a:prstGeom prst="rect">
              <a:avLst/>
            </a:prstGeom>
            <a:noFill/>
          </p:spPr>
          <p:txBody>
            <a:bodyPr wrap="square" rtlCol="0">
              <a:spAutoFit/>
            </a:bodyPr>
            <a:lstStyle/>
            <a:p>
              <a:pPr algn="ctr"/>
              <a:r>
                <a:rPr lang="en-US" sz="1200" b="1" dirty="0">
                  <a:latin typeface="Helvetica" pitchFamily="2" charset="0"/>
                  <a:ea typeface="Verdana" charset="0"/>
                  <a:cs typeface="Verdana" charset="0"/>
                </a:rPr>
                <a:t>Ben Van Durme</a:t>
              </a:r>
            </a:p>
            <a:p>
              <a:pPr algn="ctr"/>
              <a:r>
                <a:rPr lang="en-US" sz="1200" dirty="0">
                  <a:latin typeface="Helvetica" pitchFamily="2" charset="0"/>
                  <a:ea typeface="Verdana" charset="0"/>
                  <a:cs typeface="Verdana" charset="0"/>
                </a:rPr>
                <a:t>Johns Hopkins University</a:t>
              </a:r>
            </a:p>
          </p:txBody>
        </p:sp>
      </p:grpSp>
      <p:grpSp>
        <p:nvGrpSpPr>
          <p:cNvPr id="8" name="Group 7">
            <a:extLst>
              <a:ext uri="{FF2B5EF4-FFF2-40B4-BE49-F238E27FC236}">
                <a16:creationId xmlns:a16="http://schemas.microsoft.com/office/drawing/2014/main" id="{68B0B0BE-AC09-65D1-95F9-2C5D0E7F376A}"/>
              </a:ext>
            </a:extLst>
          </p:cNvPr>
          <p:cNvGrpSpPr/>
          <p:nvPr/>
        </p:nvGrpSpPr>
        <p:grpSpPr>
          <a:xfrm>
            <a:off x="9672494" y="3609307"/>
            <a:ext cx="1983347" cy="2305895"/>
            <a:chOff x="3162550" y="900542"/>
            <a:chExt cx="1983347" cy="2305895"/>
          </a:xfrm>
        </p:grpSpPr>
        <p:pic>
          <p:nvPicPr>
            <p:cNvPr id="9" name="Picture 8" descr="A person wearing glasses&#10;&#10;Description automatically generated with low confidence">
              <a:extLst>
                <a:ext uri="{FF2B5EF4-FFF2-40B4-BE49-F238E27FC236}">
                  <a16:creationId xmlns:a16="http://schemas.microsoft.com/office/drawing/2014/main" id="{6ACF4AF5-C9A8-D33A-8149-0B29A99D07F3}"/>
                </a:ext>
              </a:extLst>
            </p:cNvPr>
            <p:cNvPicPr>
              <a:picLocks noChangeAspect="1"/>
            </p:cNvPicPr>
            <p:nvPr/>
          </p:nvPicPr>
          <p:blipFill rotWithShape="1">
            <a:blip r:embed="rId4">
              <a:extLst>
                <a:ext uri="{28A0092B-C50C-407E-A947-70E740481C1C}">
                  <a14:useLocalDpi xmlns:a14="http://schemas.microsoft.com/office/drawing/2010/main" val="0"/>
                </a:ext>
              </a:extLst>
            </a:blip>
            <a:srcRect r="9749"/>
            <a:stretch/>
          </p:blipFill>
          <p:spPr>
            <a:xfrm>
              <a:off x="3241338" y="900542"/>
              <a:ext cx="1825773" cy="1822437"/>
            </a:xfrm>
            <a:prstGeom prst="ellipse">
              <a:avLst/>
            </a:prstGeom>
          </p:spPr>
        </p:pic>
        <p:sp>
          <p:nvSpPr>
            <p:cNvPr id="10" name="TextBox 9">
              <a:extLst>
                <a:ext uri="{FF2B5EF4-FFF2-40B4-BE49-F238E27FC236}">
                  <a16:creationId xmlns:a16="http://schemas.microsoft.com/office/drawing/2014/main" id="{056F0F93-C47F-1203-6CBB-88E31A8009F9}"/>
                </a:ext>
              </a:extLst>
            </p:cNvPr>
            <p:cNvSpPr txBox="1"/>
            <p:nvPr/>
          </p:nvSpPr>
          <p:spPr>
            <a:xfrm>
              <a:off x="3162550" y="2744772"/>
              <a:ext cx="1983347" cy="461665"/>
            </a:xfrm>
            <a:prstGeom prst="rect">
              <a:avLst/>
            </a:prstGeom>
            <a:noFill/>
          </p:spPr>
          <p:txBody>
            <a:bodyPr wrap="square" rtlCol="0">
              <a:spAutoFit/>
            </a:bodyPr>
            <a:lstStyle/>
            <a:p>
              <a:pPr algn="ctr"/>
              <a:r>
                <a:rPr lang="en-US" sz="1200" b="1" dirty="0">
                  <a:latin typeface="Helvetica" pitchFamily="2" charset="0"/>
                  <a:ea typeface="Verdana" charset="0"/>
                  <a:cs typeface="Verdana" charset="0"/>
                </a:rPr>
                <a:t>Rachel </a:t>
              </a:r>
              <a:r>
                <a:rPr lang="en-US" sz="1200" b="1" dirty="0" err="1">
                  <a:latin typeface="Helvetica" pitchFamily="2" charset="0"/>
                  <a:ea typeface="Verdana" charset="0"/>
                  <a:cs typeface="Verdana" charset="0"/>
                </a:rPr>
                <a:t>Rudinger</a:t>
              </a:r>
              <a:endParaRPr lang="en-US" sz="1200" b="1" dirty="0">
                <a:latin typeface="Helvetica" pitchFamily="2" charset="0"/>
                <a:ea typeface="Verdana" charset="0"/>
                <a:cs typeface="Verdana" charset="0"/>
              </a:endParaRPr>
            </a:p>
            <a:p>
              <a:pPr algn="ctr"/>
              <a:r>
                <a:rPr lang="en-US" sz="1200" dirty="0">
                  <a:latin typeface="Helvetica" pitchFamily="2" charset="0"/>
                  <a:ea typeface="Verdana" charset="0"/>
                  <a:cs typeface="Verdana" charset="0"/>
                </a:rPr>
                <a:t>University of Maryland</a:t>
              </a:r>
            </a:p>
          </p:txBody>
        </p:sp>
      </p:grpSp>
      <p:pic>
        <p:nvPicPr>
          <p:cNvPr id="14" name="Picture 13" descr="Graphical user interface, text, application, email&#10;&#10;Description automatically generated">
            <a:extLst>
              <a:ext uri="{FF2B5EF4-FFF2-40B4-BE49-F238E27FC236}">
                <a16:creationId xmlns:a16="http://schemas.microsoft.com/office/drawing/2014/main" id="{3FFBC516-812A-8260-943C-62E11C734D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591" y="462115"/>
            <a:ext cx="6269591" cy="3643584"/>
          </a:xfrm>
          <a:prstGeom prst="rect">
            <a:avLst/>
          </a:prstGeom>
          <a:ln>
            <a:solidFill>
              <a:schemeClr val="tx1"/>
            </a:solidFill>
          </a:ln>
        </p:spPr>
      </p:pic>
      <p:pic>
        <p:nvPicPr>
          <p:cNvPr id="12" name="Picture 11" descr="Text&#10;&#10;Description automatically generated with medium confidence">
            <a:extLst>
              <a:ext uri="{FF2B5EF4-FFF2-40B4-BE49-F238E27FC236}">
                <a16:creationId xmlns:a16="http://schemas.microsoft.com/office/drawing/2014/main" id="{DF134B80-1631-8220-8345-74983BA39B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8202" y="2060836"/>
            <a:ext cx="5609663" cy="4170147"/>
          </a:xfrm>
          <a:prstGeom prst="rect">
            <a:avLst/>
          </a:prstGeom>
          <a:ln>
            <a:solidFill>
              <a:schemeClr val="tx1"/>
            </a:solidFill>
          </a:ln>
        </p:spPr>
      </p:pic>
    </p:spTree>
    <p:extLst>
      <p:ext uri="{BB962C8B-B14F-4D97-AF65-F5344CB8AC3E}">
        <p14:creationId xmlns:p14="http://schemas.microsoft.com/office/powerpoint/2010/main" val="91102170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62F98-F6C3-1250-D386-05DA18F591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980FB1-714B-DBC4-E497-70B79D8032AB}"/>
              </a:ext>
            </a:extLst>
          </p:cNvPr>
          <p:cNvSpPr>
            <a:spLocks noGrp="1"/>
          </p:cNvSpPr>
          <p:nvPr>
            <p:ph type="title"/>
          </p:nvPr>
        </p:nvSpPr>
        <p:spPr>
          <a:xfrm>
            <a:off x="972220" y="1980413"/>
            <a:ext cx="10487791" cy="1273593"/>
          </a:xfrm>
        </p:spPr>
        <p:txBody>
          <a:bodyPr>
            <a:noAutofit/>
          </a:bodyPr>
          <a:lstStyle/>
          <a:p>
            <a:r>
              <a:rPr lang="en-US" sz="4000" b="1">
                <a:latin typeface="Consolas"/>
                <a:ea typeface="Verdana"/>
              </a:rPr>
              <a:t>Someone was irritated that a particular thing happened.</a:t>
            </a:r>
            <a:endParaRPr lang="en-US" sz="4000" b="1">
              <a:latin typeface="Consolas"/>
            </a:endParaRPr>
          </a:p>
        </p:txBody>
      </p:sp>
      <p:sp>
        <p:nvSpPr>
          <p:cNvPr id="4" name="Title 1">
            <a:extLst>
              <a:ext uri="{FF2B5EF4-FFF2-40B4-BE49-F238E27FC236}">
                <a16:creationId xmlns:a16="http://schemas.microsoft.com/office/drawing/2014/main" id="{936A1F07-7F68-54D8-E718-304C07E11EC2}"/>
              </a:ext>
            </a:extLst>
          </p:cNvPr>
          <p:cNvSpPr txBox="1">
            <a:spLocks/>
          </p:cNvSpPr>
          <p:nvPr/>
        </p:nvSpPr>
        <p:spPr>
          <a:xfrm>
            <a:off x="969212" y="2844796"/>
            <a:ext cx="10487791" cy="12735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Verdana" panose="020B0604030504040204" pitchFamily="34" charset="0"/>
                <a:cs typeface="Verdana" panose="020B0604030504040204" pitchFamily="34" charset="0"/>
              </a:defRPr>
            </a:lvl1pPr>
          </a:lstStyle>
          <a:p>
            <a:r>
              <a:rPr lang="en-US" sz="4000" i="1">
                <a:latin typeface="Consolas"/>
                <a:ea typeface="Verdana"/>
              </a:rPr>
              <a:t>Did that thing happen?</a:t>
            </a:r>
            <a:endParaRPr lang="en-US" sz="4000" i="1">
              <a:latin typeface="Consolas"/>
            </a:endParaRPr>
          </a:p>
        </p:txBody>
      </p:sp>
      <p:sp>
        <p:nvSpPr>
          <p:cNvPr id="12" name="Title 1">
            <a:extLst>
              <a:ext uri="{FF2B5EF4-FFF2-40B4-BE49-F238E27FC236}">
                <a16:creationId xmlns:a16="http://schemas.microsoft.com/office/drawing/2014/main" id="{99D90408-35E7-E97E-15E6-51E299CE6C1C}"/>
              </a:ext>
            </a:extLst>
          </p:cNvPr>
          <p:cNvSpPr txBox="1">
            <a:spLocks/>
          </p:cNvSpPr>
          <p:nvPr/>
        </p:nvSpPr>
        <p:spPr>
          <a:xfrm>
            <a:off x="969212" y="3976835"/>
            <a:ext cx="10487791" cy="1273593"/>
          </a:xfrm>
          <a:prstGeom prst="rect">
            <a:avLst/>
          </a:prstGeom>
        </p:spPr>
        <p:txBody>
          <a:bodyPr vert="horz" lIns="91440" tIns="45720" rIns="91440" bIns="45720" rtlCol="0"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a:latin typeface="Consolas"/>
                <a:ea typeface="Verdana"/>
              </a:rPr>
              <a:t>no      maybe or maybe not       yes</a:t>
            </a:r>
          </a:p>
        </p:txBody>
      </p:sp>
      <p:sp>
        <p:nvSpPr>
          <p:cNvPr id="5" name="TextBox 4">
            <a:extLst>
              <a:ext uri="{FF2B5EF4-FFF2-40B4-BE49-F238E27FC236}">
                <a16:creationId xmlns:a16="http://schemas.microsoft.com/office/drawing/2014/main" id="{4E4601E3-177B-0E41-E79C-4CF10722C06D}"/>
              </a:ext>
            </a:extLst>
          </p:cNvPr>
          <p:cNvSpPr txBox="1"/>
          <p:nvPr/>
        </p:nvSpPr>
        <p:spPr>
          <a:xfrm>
            <a:off x="969212" y="699398"/>
            <a:ext cx="939741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dirty="0">
                <a:latin typeface="Helvetica" pitchFamily="2" charset="0"/>
                <a:ea typeface="Verdana" charset="0"/>
                <a:cs typeface="Verdana" charset="0"/>
              </a:rPr>
              <a:t>Veridicality task</a:t>
            </a:r>
          </a:p>
        </p:txBody>
      </p:sp>
      <p:sp>
        <p:nvSpPr>
          <p:cNvPr id="6" name="Rectangle: Rounded Corners 5">
            <a:extLst>
              <a:ext uri="{FF2B5EF4-FFF2-40B4-BE49-F238E27FC236}">
                <a16:creationId xmlns:a16="http://schemas.microsoft.com/office/drawing/2014/main" id="{054D7E55-91AB-B950-1E7E-C53A6616DB62}"/>
              </a:ext>
            </a:extLst>
          </p:cNvPr>
          <p:cNvSpPr/>
          <p:nvPr/>
        </p:nvSpPr>
        <p:spPr>
          <a:xfrm>
            <a:off x="10095345" y="4627416"/>
            <a:ext cx="1145915" cy="666888"/>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945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8FF91-602A-5D94-F83B-1E48C53B05CE}"/>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D69C14C8-1CA1-EF04-F4DC-2588643E2D54}"/>
              </a:ext>
            </a:extLst>
          </p:cNvPr>
          <p:cNvGrpSpPr/>
          <p:nvPr/>
        </p:nvGrpSpPr>
        <p:grpSpPr>
          <a:xfrm>
            <a:off x="1102659" y="646284"/>
            <a:ext cx="10744200" cy="769442"/>
            <a:chOff x="1102659" y="646284"/>
            <a:chExt cx="10744200" cy="769442"/>
          </a:xfrm>
        </p:grpSpPr>
        <p:sp>
          <p:nvSpPr>
            <p:cNvPr id="4" name="TextBox 3">
              <a:extLst>
                <a:ext uri="{FF2B5EF4-FFF2-40B4-BE49-F238E27FC236}">
                  <a16:creationId xmlns:a16="http://schemas.microsoft.com/office/drawing/2014/main" id="{C061BC35-F069-7BB3-6FCD-F9DF708D314C}"/>
                </a:ext>
              </a:extLst>
            </p:cNvPr>
            <p:cNvSpPr txBox="1"/>
            <p:nvPr/>
          </p:nvSpPr>
          <p:spPr>
            <a:xfrm>
              <a:off x="1102659" y="1046394"/>
              <a:ext cx="10744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onsolas" charset="0"/>
                  <a:ea typeface="Consolas" charset="0"/>
                  <a:cs typeface="Consolas" charset="0"/>
                </a:rPr>
                <a:t>Someone {</a:t>
              </a:r>
              <a:r>
                <a:rPr lang="en-US" b="1">
                  <a:solidFill>
                    <a:srgbClr val="CD5400"/>
                  </a:solidFill>
                  <a:latin typeface="Consolas" charset="0"/>
                  <a:ea typeface="Consolas" charset="0"/>
                  <a:cs typeface="Consolas" charset="0"/>
                </a:rPr>
                <a:t>knew</a:t>
              </a:r>
              <a:r>
                <a:rPr lang="en-US">
                  <a:latin typeface="Consolas" charset="0"/>
                  <a:ea typeface="Consolas" charset="0"/>
                  <a:cs typeface="Consolas" charset="0"/>
                </a:rPr>
                <a:t>, didn't </a:t>
              </a:r>
              <a:r>
                <a:rPr lang="en-US" b="1">
                  <a:solidFill>
                    <a:srgbClr val="CD5400"/>
                  </a:solidFill>
                  <a:latin typeface="Consolas" charset="0"/>
                  <a:ea typeface="Consolas" charset="0"/>
                  <a:cs typeface="Consolas" charset="0"/>
                </a:rPr>
                <a:t>know</a:t>
              </a:r>
              <a:r>
                <a:rPr lang="en-US">
                  <a:latin typeface="Consolas" charset="0"/>
                  <a:ea typeface="Consolas" charset="0"/>
                  <a:cs typeface="Consolas" charset="0"/>
                </a:rPr>
                <a:t>} </a:t>
              </a:r>
              <a:r>
                <a:rPr lang="en-US" b="1">
                  <a:solidFill>
                    <a:srgbClr val="113A6B"/>
                  </a:solidFill>
                  <a:latin typeface="Consolas" charset="0"/>
                  <a:ea typeface="Consolas" charset="0"/>
                  <a:cs typeface="Consolas" charset="0"/>
                </a:rPr>
                <a:t>that a particular thing happened</a:t>
              </a:r>
              <a:r>
                <a:rPr lang="en-US">
                  <a:latin typeface="Consolas" charset="0"/>
                  <a:ea typeface="Consolas" charset="0"/>
                  <a:cs typeface="Consolas" charset="0"/>
                </a:rPr>
                <a:t>.</a:t>
              </a:r>
            </a:p>
          </p:txBody>
        </p:sp>
        <p:sp>
          <p:nvSpPr>
            <p:cNvPr id="12" name="TextBox 11">
              <a:extLst>
                <a:ext uri="{FF2B5EF4-FFF2-40B4-BE49-F238E27FC236}">
                  <a16:creationId xmlns:a16="http://schemas.microsoft.com/office/drawing/2014/main" id="{DAB3A566-CBCB-C200-DCED-549821A6B52E}"/>
                </a:ext>
              </a:extLst>
            </p:cNvPr>
            <p:cNvSpPr txBox="1"/>
            <p:nvPr/>
          </p:nvSpPr>
          <p:spPr>
            <a:xfrm>
              <a:off x="1102659" y="646284"/>
              <a:ext cx="187816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Verdana" charset="0"/>
                  <a:ea typeface="Verdana" charset="0"/>
                  <a:cs typeface="Verdana" charset="0"/>
                </a:rPr>
                <a:t>NP _ that S</a:t>
              </a:r>
            </a:p>
          </p:txBody>
        </p:sp>
      </p:grpSp>
      <p:grpSp>
        <p:nvGrpSpPr>
          <p:cNvPr id="20" name="Group 19">
            <a:extLst>
              <a:ext uri="{FF2B5EF4-FFF2-40B4-BE49-F238E27FC236}">
                <a16:creationId xmlns:a16="http://schemas.microsoft.com/office/drawing/2014/main" id="{A4836887-E033-A0BE-B1FF-BE1BFF9769AB}"/>
              </a:ext>
            </a:extLst>
          </p:cNvPr>
          <p:cNvGrpSpPr/>
          <p:nvPr/>
        </p:nvGrpSpPr>
        <p:grpSpPr>
          <a:xfrm>
            <a:off x="1102659" y="1415726"/>
            <a:ext cx="10923494" cy="769442"/>
            <a:chOff x="1102659" y="1415726"/>
            <a:chExt cx="10923494" cy="769442"/>
          </a:xfrm>
        </p:grpSpPr>
        <p:sp>
          <p:nvSpPr>
            <p:cNvPr id="2" name="Rectangle 1">
              <a:extLst>
                <a:ext uri="{FF2B5EF4-FFF2-40B4-BE49-F238E27FC236}">
                  <a16:creationId xmlns:a16="http://schemas.microsoft.com/office/drawing/2014/main" id="{213821F2-3146-BA94-5184-54EE156CA2A4}"/>
                </a:ext>
              </a:extLst>
            </p:cNvPr>
            <p:cNvSpPr/>
            <p:nvPr/>
          </p:nvSpPr>
          <p:spPr>
            <a:xfrm>
              <a:off x="1102659" y="1815836"/>
              <a:ext cx="10923494" cy="369332"/>
            </a:xfrm>
            <a:prstGeom prst="rect">
              <a:avLst/>
            </a:prstGeom>
          </p:spPr>
          <p:txBody>
            <a:bodyPr wrap="square">
              <a:spAutoFit/>
            </a:bodyPr>
            <a:lstStyle/>
            <a:p>
              <a:r>
                <a:rPr lang="en-US">
                  <a:latin typeface="Consolas" charset="0"/>
                  <a:ea typeface="Consolas" charset="0"/>
                  <a:cs typeface="Consolas" charset="0"/>
                </a:rPr>
                <a:t>Someone {was, wasn't} </a:t>
              </a:r>
              <a:r>
                <a:rPr lang="en-US" b="1">
                  <a:solidFill>
                    <a:srgbClr val="CD5400"/>
                  </a:solidFill>
                  <a:latin typeface="Consolas" charset="0"/>
                  <a:ea typeface="Consolas" charset="0"/>
                  <a:cs typeface="Consolas" charset="0"/>
                </a:rPr>
                <a:t>surprised</a:t>
              </a:r>
              <a:r>
                <a:rPr lang="en-US">
                  <a:latin typeface="Consolas" charset="0"/>
                  <a:ea typeface="Consolas" charset="0"/>
                  <a:cs typeface="Consolas" charset="0"/>
                </a:rPr>
                <a:t> </a:t>
              </a:r>
              <a:r>
                <a:rPr lang="en-US" b="1">
                  <a:solidFill>
                    <a:srgbClr val="113A6B"/>
                  </a:solidFill>
                  <a:latin typeface="Consolas" charset="0"/>
                  <a:ea typeface="Consolas" charset="0"/>
                  <a:cs typeface="Consolas" charset="0"/>
                </a:rPr>
                <a:t>that a particular thing happened</a:t>
              </a:r>
              <a:r>
                <a:rPr lang="en-US">
                  <a:latin typeface="Consolas" charset="0"/>
                  <a:ea typeface="Consolas" charset="0"/>
                  <a:cs typeface="Consolas" charset="0"/>
                </a:rPr>
                <a:t>.</a:t>
              </a:r>
            </a:p>
          </p:txBody>
        </p:sp>
        <p:sp>
          <p:nvSpPr>
            <p:cNvPr id="13" name="TextBox 12">
              <a:extLst>
                <a:ext uri="{FF2B5EF4-FFF2-40B4-BE49-F238E27FC236}">
                  <a16:creationId xmlns:a16="http://schemas.microsoft.com/office/drawing/2014/main" id="{B6A08D9E-E83F-833F-9D64-9A7D249CF86B}"/>
                </a:ext>
              </a:extLst>
            </p:cNvPr>
            <p:cNvSpPr txBox="1"/>
            <p:nvPr/>
          </p:nvSpPr>
          <p:spPr>
            <a:xfrm>
              <a:off x="1102659" y="1415726"/>
              <a:ext cx="233978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Verdana" charset="0"/>
                  <a:ea typeface="Verdana" charset="0"/>
                  <a:cs typeface="Verdana" charset="0"/>
                </a:rPr>
                <a:t>NP be _ that S</a:t>
              </a:r>
            </a:p>
          </p:txBody>
        </p:sp>
      </p:grpSp>
      <p:grpSp>
        <p:nvGrpSpPr>
          <p:cNvPr id="21" name="Group 20">
            <a:extLst>
              <a:ext uri="{FF2B5EF4-FFF2-40B4-BE49-F238E27FC236}">
                <a16:creationId xmlns:a16="http://schemas.microsoft.com/office/drawing/2014/main" id="{6821AAAE-7469-88FD-7CE9-57DAD02332E2}"/>
              </a:ext>
            </a:extLst>
          </p:cNvPr>
          <p:cNvGrpSpPr/>
          <p:nvPr/>
        </p:nvGrpSpPr>
        <p:grpSpPr>
          <a:xfrm>
            <a:off x="1102658" y="2185168"/>
            <a:ext cx="10923495" cy="738664"/>
            <a:chOff x="1102658" y="2185168"/>
            <a:chExt cx="10923495" cy="738664"/>
          </a:xfrm>
        </p:grpSpPr>
        <p:sp>
          <p:nvSpPr>
            <p:cNvPr id="3" name="Rectangle 2">
              <a:extLst>
                <a:ext uri="{FF2B5EF4-FFF2-40B4-BE49-F238E27FC236}">
                  <a16:creationId xmlns:a16="http://schemas.microsoft.com/office/drawing/2014/main" id="{94F0A4EB-DDA6-B5E4-9FD8-BBAAB1C7B724}"/>
                </a:ext>
              </a:extLst>
            </p:cNvPr>
            <p:cNvSpPr/>
            <p:nvPr/>
          </p:nvSpPr>
          <p:spPr>
            <a:xfrm>
              <a:off x="1102659" y="2554500"/>
              <a:ext cx="10923494" cy="369332"/>
            </a:xfrm>
            <a:prstGeom prst="rect">
              <a:avLst/>
            </a:prstGeom>
          </p:spPr>
          <p:txBody>
            <a:bodyPr wrap="square">
              <a:spAutoFit/>
            </a:bodyPr>
            <a:lstStyle/>
            <a:p>
              <a:r>
                <a:rPr lang="en-US">
                  <a:latin typeface="Consolas" charset="0"/>
                  <a:ea typeface="Consolas" charset="0"/>
                  <a:cs typeface="Consolas" charset="0"/>
                </a:rPr>
                <a:t>Someone {</a:t>
              </a:r>
              <a:r>
                <a:rPr lang="en-US" b="1">
                  <a:solidFill>
                    <a:srgbClr val="CD5400"/>
                  </a:solidFill>
                  <a:latin typeface="Consolas" charset="0"/>
                  <a:ea typeface="Consolas" charset="0"/>
                  <a:cs typeface="Consolas" charset="0"/>
                </a:rPr>
                <a:t>needed</a:t>
              </a:r>
              <a:r>
                <a:rPr lang="en-US">
                  <a:latin typeface="Consolas" charset="0"/>
                  <a:ea typeface="Consolas" charset="0"/>
                  <a:cs typeface="Consolas" charset="0"/>
                </a:rPr>
                <a:t>, didn’t </a:t>
              </a:r>
              <a:r>
                <a:rPr lang="en-US" b="1">
                  <a:solidFill>
                    <a:srgbClr val="CD5400"/>
                  </a:solidFill>
                  <a:latin typeface="Consolas" charset="0"/>
                  <a:ea typeface="Consolas" charset="0"/>
                  <a:cs typeface="Consolas" charset="0"/>
                </a:rPr>
                <a:t>need</a:t>
              </a:r>
              <a:r>
                <a:rPr lang="en-US">
                  <a:latin typeface="Consolas" charset="0"/>
                  <a:ea typeface="Consolas" charset="0"/>
                  <a:cs typeface="Consolas" charset="0"/>
                </a:rPr>
                <a:t>} </a:t>
              </a:r>
              <a:r>
                <a:rPr lang="en-US" b="1">
                  <a:solidFill>
                    <a:srgbClr val="113A6B"/>
                  </a:solidFill>
                  <a:latin typeface="Consolas" charset="0"/>
                  <a:ea typeface="Consolas" charset="0"/>
                  <a:cs typeface="Consolas" charset="0"/>
                </a:rPr>
                <a:t>for a particular thing to happen</a:t>
              </a:r>
              <a:r>
                <a:rPr lang="en-US">
                  <a:latin typeface="Consolas" charset="0"/>
                  <a:ea typeface="Consolas" charset="0"/>
                  <a:cs typeface="Consolas" charset="0"/>
                </a:rPr>
                <a:t>. </a:t>
              </a:r>
            </a:p>
          </p:txBody>
        </p:sp>
        <p:sp>
          <p:nvSpPr>
            <p:cNvPr id="14" name="TextBox 13">
              <a:extLst>
                <a:ext uri="{FF2B5EF4-FFF2-40B4-BE49-F238E27FC236}">
                  <a16:creationId xmlns:a16="http://schemas.microsoft.com/office/drawing/2014/main" id="{756B004D-9A30-E038-E6B5-EE4A81E08664}"/>
                </a:ext>
              </a:extLst>
            </p:cNvPr>
            <p:cNvSpPr txBox="1"/>
            <p:nvPr/>
          </p:nvSpPr>
          <p:spPr>
            <a:xfrm>
              <a:off x="1102658" y="2185168"/>
              <a:ext cx="341555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Verdana" charset="0"/>
                  <a:ea typeface="Verdana" charset="0"/>
                  <a:cs typeface="Verdana" charset="0"/>
                </a:rPr>
                <a:t>NP _ for NP to VP</a:t>
              </a:r>
            </a:p>
          </p:txBody>
        </p:sp>
      </p:grpSp>
      <p:grpSp>
        <p:nvGrpSpPr>
          <p:cNvPr id="22" name="Group 21">
            <a:extLst>
              <a:ext uri="{FF2B5EF4-FFF2-40B4-BE49-F238E27FC236}">
                <a16:creationId xmlns:a16="http://schemas.microsoft.com/office/drawing/2014/main" id="{5B4C6A43-05F1-6CDD-6820-7013A357595C}"/>
              </a:ext>
            </a:extLst>
          </p:cNvPr>
          <p:cNvGrpSpPr/>
          <p:nvPr/>
        </p:nvGrpSpPr>
        <p:grpSpPr>
          <a:xfrm>
            <a:off x="1102657" y="2893054"/>
            <a:ext cx="10744202" cy="1138774"/>
            <a:chOff x="1102657" y="2893054"/>
            <a:chExt cx="10744202" cy="1138774"/>
          </a:xfrm>
        </p:grpSpPr>
        <p:sp>
          <p:nvSpPr>
            <p:cNvPr id="5" name="Rectangle 4">
              <a:extLst>
                <a:ext uri="{FF2B5EF4-FFF2-40B4-BE49-F238E27FC236}">
                  <a16:creationId xmlns:a16="http://schemas.microsoft.com/office/drawing/2014/main" id="{BCE8D616-007C-2F96-ED7B-2B02320325CE}"/>
                </a:ext>
              </a:extLst>
            </p:cNvPr>
            <p:cNvSpPr/>
            <p:nvPr/>
          </p:nvSpPr>
          <p:spPr>
            <a:xfrm>
              <a:off x="1102659" y="3293164"/>
              <a:ext cx="10744200" cy="369332"/>
            </a:xfrm>
            <a:prstGeom prst="rect">
              <a:avLst/>
            </a:prstGeom>
          </p:spPr>
          <p:txBody>
            <a:bodyPr wrap="square">
              <a:spAutoFit/>
            </a:bodyPr>
            <a:lstStyle/>
            <a:p>
              <a:r>
                <a:rPr lang="en-US">
                  <a:latin typeface="Consolas" charset="0"/>
                  <a:ea typeface="Consolas" charset="0"/>
                  <a:cs typeface="Consolas" charset="0"/>
                </a:rPr>
                <a:t>Someone {</a:t>
              </a:r>
              <a:r>
                <a:rPr lang="en-US" b="1">
                  <a:solidFill>
                    <a:srgbClr val="CD5400"/>
                  </a:solidFill>
                  <a:latin typeface="Consolas" charset="0"/>
                  <a:ea typeface="Consolas" charset="0"/>
                  <a:cs typeface="Consolas" charset="0"/>
                </a:rPr>
                <a:t>told</a:t>
              </a:r>
              <a:r>
                <a:rPr lang="en-US">
                  <a:latin typeface="Consolas" charset="0"/>
                  <a:ea typeface="Consolas" charset="0"/>
                  <a:cs typeface="Consolas" charset="0"/>
                </a:rPr>
                <a:t>, didn’t </a:t>
              </a:r>
              <a:r>
                <a:rPr lang="en-US" b="1">
                  <a:solidFill>
                    <a:srgbClr val="CD5400"/>
                  </a:solidFill>
                  <a:latin typeface="Consolas" charset="0"/>
                  <a:ea typeface="Consolas" charset="0"/>
                  <a:cs typeface="Consolas" charset="0"/>
                </a:rPr>
                <a:t>tell</a:t>
              </a:r>
              <a:r>
                <a:rPr lang="en-US">
                  <a:latin typeface="Consolas" charset="0"/>
                  <a:ea typeface="Consolas" charset="0"/>
                  <a:cs typeface="Consolas" charset="0"/>
                </a:rPr>
                <a:t>} </a:t>
              </a:r>
              <a:r>
                <a:rPr lang="en-US" b="1">
                  <a:solidFill>
                    <a:srgbClr val="113A6B"/>
                  </a:solidFill>
                  <a:latin typeface="Consolas" charset="0"/>
                  <a:ea typeface="Consolas" charset="0"/>
                  <a:cs typeface="Consolas" charset="0"/>
                </a:rPr>
                <a:t>a particular person to do a particular thing</a:t>
              </a:r>
              <a:r>
                <a:rPr lang="en-US">
                  <a:latin typeface="Consolas" charset="0"/>
                  <a:ea typeface="Consolas" charset="0"/>
                  <a:cs typeface="Consolas" charset="0"/>
                </a:rPr>
                <a:t>. </a:t>
              </a:r>
            </a:p>
          </p:txBody>
        </p:sp>
        <p:sp>
          <p:nvSpPr>
            <p:cNvPr id="6" name="Rectangle 5">
              <a:extLst>
                <a:ext uri="{FF2B5EF4-FFF2-40B4-BE49-F238E27FC236}">
                  <a16:creationId xmlns:a16="http://schemas.microsoft.com/office/drawing/2014/main" id="{02341601-D356-985F-BD12-0DB3B5A11CAC}"/>
                </a:ext>
              </a:extLst>
            </p:cNvPr>
            <p:cNvSpPr/>
            <p:nvPr/>
          </p:nvSpPr>
          <p:spPr>
            <a:xfrm>
              <a:off x="1102659" y="3662496"/>
              <a:ext cx="10744200" cy="369332"/>
            </a:xfrm>
            <a:prstGeom prst="rect">
              <a:avLst/>
            </a:prstGeom>
          </p:spPr>
          <p:txBody>
            <a:bodyPr wrap="square">
              <a:spAutoFit/>
            </a:bodyPr>
            <a:lstStyle/>
            <a:p>
              <a:r>
                <a:rPr lang="en-US">
                  <a:latin typeface="Consolas" charset="0"/>
                  <a:ea typeface="Consolas" charset="0"/>
                  <a:cs typeface="Consolas" charset="0"/>
                </a:rPr>
                <a:t>Someone {</a:t>
              </a:r>
              <a:r>
                <a:rPr lang="en-US" b="1">
                  <a:solidFill>
                    <a:srgbClr val="CD5400"/>
                  </a:solidFill>
                  <a:latin typeface="Consolas" charset="0"/>
                  <a:ea typeface="Consolas" charset="0"/>
                  <a:cs typeface="Consolas" charset="0"/>
                </a:rPr>
                <a:t>believed</a:t>
              </a:r>
              <a:r>
                <a:rPr lang="en-US">
                  <a:latin typeface="Consolas" charset="0"/>
                  <a:ea typeface="Consolas" charset="0"/>
                  <a:cs typeface="Consolas" charset="0"/>
                </a:rPr>
                <a:t>, didn’t </a:t>
              </a:r>
              <a:r>
                <a:rPr lang="en-US" b="1">
                  <a:solidFill>
                    <a:srgbClr val="CD5400"/>
                  </a:solidFill>
                  <a:latin typeface="Consolas" charset="0"/>
                  <a:ea typeface="Consolas" charset="0"/>
                  <a:cs typeface="Consolas" charset="0"/>
                </a:rPr>
                <a:t>believe</a:t>
              </a:r>
              <a:r>
                <a:rPr lang="en-US">
                  <a:latin typeface="Consolas" charset="0"/>
                  <a:ea typeface="Consolas" charset="0"/>
                  <a:cs typeface="Consolas" charset="0"/>
                </a:rPr>
                <a:t>} </a:t>
              </a:r>
              <a:r>
                <a:rPr lang="en-US" b="1">
                  <a:solidFill>
                    <a:srgbClr val="113A6B"/>
                  </a:solidFill>
                  <a:latin typeface="Consolas" charset="0"/>
                  <a:ea typeface="Consolas" charset="0"/>
                  <a:cs typeface="Consolas" charset="0"/>
                </a:rPr>
                <a:t>a particular person to have a particular thing</a:t>
              </a:r>
              <a:r>
                <a:rPr lang="en-US">
                  <a:latin typeface="Consolas" charset="0"/>
                  <a:ea typeface="Consolas" charset="0"/>
                  <a:cs typeface="Consolas" charset="0"/>
                </a:rPr>
                <a:t>. </a:t>
              </a:r>
            </a:p>
          </p:txBody>
        </p:sp>
        <p:sp>
          <p:nvSpPr>
            <p:cNvPr id="15" name="TextBox 14">
              <a:extLst>
                <a:ext uri="{FF2B5EF4-FFF2-40B4-BE49-F238E27FC236}">
                  <a16:creationId xmlns:a16="http://schemas.microsoft.com/office/drawing/2014/main" id="{2F6FD2DC-8CA9-254E-4EB5-3E3ABF05BE39}"/>
                </a:ext>
              </a:extLst>
            </p:cNvPr>
            <p:cNvSpPr txBox="1"/>
            <p:nvPr/>
          </p:nvSpPr>
          <p:spPr>
            <a:xfrm>
              <a:off x="1102657" y="2893054"/>
              <a:ext cx="422237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Verdana" charset="0"/>
                  <a:ea typeface="Verdana" charset="0"/>
                  <a:cs typeface="Verdana" charset="0"/>
                </a:rPr>
                <a:t>NP _ NP to VP[+/-</a:t>
              </a:r>
              <a:r>
                <a:rPr lang="en-US" sz="2000" b="1" err="1">
                  <a:latin typeface="Verdana" charset="0"/>
                  <a:ea typeface="Verdana" charset="0"/>
                  <a:cs typeface="Verdana" charset="0"/>
                </a:rPr>
                <a:t>eventive</a:t>
              </a:r>
              <a:r>
                <a:rPr lang="en-US" sz="2000" b="1">
                  <a:latin typeface="Verdana" charset="0"/>
                  <a:ea typeface="Verdana" charset="0"/>
                  <a:cs typeface="Verdana" charset="0"/>
                </a:rPr>
                <a:t>]</a:t>
              </a:r>
            </a:p>
          </p:txBody>
        </p:sp>
      </p:grpSp>
      <p:grpSp>
        <p:nvGrpSpPr>
          <p:cNvPr id="23" name="Group 22">
            <a:extLst>
              <a:ext uri="{FF2B5EF4-FFF2-40B4-BE49-F238E27FC236}">
                <a16:creationId xmlns:a16="http://schemas.microsoft.com/office/drawing/2014/main" id="{70C81D05-81A9-7D28-A427-3982EE2029DF}"/>
              </a:ext>
            </a:extLst>
          </p:cNvPr>
          <p:cNvGrpSpPr/>
          <p:nvPr/>
        </p:nvGrpSpPr>
        <p:grpSpPr>
          <a:xfrm>
            <a:off x="1102657" y="4028130"/>
            <a:ext cx="10744202" cy="1135076"/>
            <a:chOff x="1102657" y="4028130"/>
            <a:chExt cx="10744202" cy="1135076"/>
          </a:xfrm>
        </p:grpSpPr>
        <p:sp>
          <p:nvSpPr>
            <p:cNvPr id="8" name="Rectangle 7">
              <a:extLst>
                <a:ext uri="{FF2B5EF4-FFF2-40B4-BE49-F238E27FC236}">
                  <a16:creationId xmlns:a16="http://schemas.microsoft.com/office/drawing/2014/main" id="{BE7C8D5C-02AF-835A-3E74-AC38F23B19AA}"/>
                </a:ext>
              </a:extLst>
            </p:cNvPr>
            <p:cNvSpPr/>
            <p:nvPr/>
          </p:nvSpPr>
          <p:spPr>
            <a:xfrm>
              <a:off x="1102659" y="4428240"/>
              <a:ext cx="10744200" cy="369332"/>
            </a:xfrm>
            <a:prstGeom prst="rect">
              <a:avLst/>
            </a:prstGeom>
          </p:spPr>
          <p:txBody>
            <a:bodyPr wrap="square">
              <a:spAutoFit/>
            </a:bodyPr>
            <a:lstStyle/>
            <a:p>
              <a:r>
                <a:rPr lang="en-US">
                  <a:latin typeface="Consolas" charset="0"/>
                  <a:ea typeface="Consolas" charset="0"/>
                  <a:cs typeface="Consolas" charset="0"/>
                </a:rPr>
                <a:t>A particular person {was, wasn’t} </a:t>
              </a:r>
              <a:r>
                <a:rPr lang="en-US" b="1">
                  <a:solidFill>
                    <a:srgbClr val="CD5400"/>
                  </a:solidFill>
                  <a:latin typeface="Consolas" charset="0"/>
                  <a:ea typeface="Consolas" charset="0"/>
                  <a:cs typeface="Consolas" charset="0"/>
                </a:rPr>
                <a:t>excited</a:t>
              </a:r>
              <a:r>
                <a:rPr lang="en-US">
                  <a:latin typeface="Consolas" charset="0"/>
                  <a:ea typeface="Consolas" charset="0"/>
                  <a:cs typeface="Consolas" charset="0"/>
                </a:rPr>
                <a:t> </a:t>
              </a:r>
              <a:r>
                <a:rPr lang="en-US" b="1">
                  <a:solidFill>
                    <a:srgbClr val="113A6B"/>
                  </a:solidFill>
                  <a:latin typeface="Consolas" charset="0"/>
                  <a:ea typeface="Consolas" charset="0"/>
                  <a:cs typeface="Consolas" charset="0"/>
                </a:rPr>
                <a:t>to do a particular thing</a:t>
              </a:r>
              <a:r>
                <a:rPr lang="en-US">
                  <a:latin typeface="Consolas" charset="0"/>
                  <a:ea typeface="Consolas" charset="0"/>
                  <a:cs typeface="Consolas" charset="0"/>
                </a:rPr>
                <a:t>. </a:t>
              </a:r>
            </a:p>
          </p:txBody>
        </p:sp>
        <p:sp>
          <p:nvSpPr>
            <p:cNvPr id="9" name="Rectangle 8">
              <a:extLst>
                <a:ext uri="{FF2B5EF4-FFF2-40B4-BE49-F238E27FC236}">
                  <a16:creationId xmlns:a16="http://schemas.microsoft.com/office/drawing/2014/main" id="{EFB4C59D-AD5E-D46F-AA4A-0A127854DA86}"/>
                </a:ext>
              </a:extLst>
            </p:cNvPr>
            <p:cNvSpPr/>
            <p:nvPr/>
          </p:nvSpPr>
          <p:spPr>
            <a:xfrm>
              <a:off x="1102659" y="4793874"/>
              <a:ext cx="10744200" cy="369332"/>
            </a:xfrm>
            <a:prstGeom prst="rect">
              <a:avLst/>
            </a:prstGeom>
          </p:spPr>
          <p:txBody>
            <a:bodyPr wrap="square">
              <a:spAutoFit/>
            </a:bodyPr>
            <a:lstStyle/>
            <a:p>
              <a:r>
                <a:rPr lang="en-US">
                  <a:latin typeface="Consolas" charset="0"/>
                  <a:ea typeface="Consolas" charset="0"/>
                  <a:cs typeface="Consolas" charset="0"/>
                </a:rPr>
                <a:t>A particular person {was, wasn’t} </a:t>
              </a:r>
              <a:r>
                <a:rPr lang="en-US" b="1">
                  <a:solidFill>
                    <a:srgbClr val="CD5400"/>
                  </a:solidFill>
                  <a:latin typeface="Consolas" charset="0"/>
                  <a:ea typeface="Consolas" charset="0"/>
                  <a:cs typeface="Consolas" charset="0"/>
                </a:rPr>
                <a:t>suspected</a:t>
              </a:r>
              <a:r>
                <a:rPr lang="en-US">
                  <a:latin typeface="Consolas" charset="0"/>
                  <a:ea typeface="Consolas" charset="0"/>
                  <a:cs typeface="Consolas" charset="0"/>
                </a:rPr>
                <a:t> </a:t>
              </a:r>
              <a:r>
                <a:rPr lang="en-US" b="1">
                  <a:solidFill>
                    <a:srgbClr val="113A6B"/>
                  </a:solidFill>
                  <a:latin typeface="Consolas" charset="0"/>
                  <a:ea typeface="Consolas" charset="0"/>
                  <a:cs typeface="Consolas" charset="0"/>
                </a:rPr>
                <a:t>to have a particular thing</a:t>
              </a:r>
              <a:r>
                <a:rPr lang="en-US">
                  <a:latin typeface="Consolas" charset="0"/>
                  <a:ea typeface="Consolas" charset="0"/>
                  <a:cs typeface="Consolas" charset="0"/>
                </a:rPr>
                <a:t>. </a:t>
              </a:r>
            </a:p>
          </p:txBody>
        </p:sp>
        <p:sp>
          <p:nvSpPr>
            <p:cNvPr id="17" name="TextBox 16">
              <a:extLst>
                <a:ext uri="{FF2B5EF4-FFF2-40B4-BE49-F238E27FC236}">
                  <a16:creationId xmlns:a16="http://schemas.microsoft.com/office/drawing/2014/main" id="{69A04007-CE1D-6C0A-7774-E7D3CD4A8566}"/>
                </a:ext>
              </a:extLst>
            </p:cNvPr>
            <p:cNvSpPr txBox="1"/>
            <p:nvPr/>
          </p:nvSpPr>
          <p:spPr>
            <a:xfrm>
              <a:off x="1102657" y="4028130"/>
              <a:ext cx="505609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Verdana" charset="0"/>
                  <a:ea typeface="Verdana" charset="0"/>
                  <a:cs typeface="Verdana" charset="0"/>
                </a:rPr>
                <a:t>NP be _ to VP[+/-</a:t>
              </a:r>
              <a:r>
                <a:rPr lang="en-US" sz="2000" b="1" err="1">
                  <a:latin typeface="Verdana" charset="0"/>
                  <a:ea typeface="Verdana" charset="0"/>
                  <a:cs typeface="Verdana" charset="0"/>
                </a:rPr>
                <a:t>eventive</a:t>
              </a:r>
              <a:r>
                <a:rPr lang="en-US" sz="2000" b="1">
                  <a:latin typeface="Verdana" charset="0"/>
                  <a:ea typeface="Verdana" charset="0"/>
                  <a:cs typeface="Verdana" charset="0"/>
                </a:rPr>
                <a:t>]</a:t>
              </a:r>
            </a:p>
          </p:txBody>
        </p:sp>
      </p:grpSp>
      <p:grpSp>
        <p:nvGrpSpPr>
          <p:cNvPr id="24" name="Group 23">
            <a:extLst>
              <a:ext uri="{FF2B5EF4-FFF2-40B4-BE49-F238E27FC236}">
                <a16:creationId xmlns:a16="http://schemas.microsoft.com/office/drawing/2014/main" id="{AB9E1FA7-D42A-36CB-7C25-C08AD0786D7F}"/>
              </a:ext>
            </a:extLst>
          </p:cNvPr>
          <p:cNvGrpSpPr/>
          <p:nvPr/>
        </p:nvGrpSpPr>
        <p:grpSpPr>
          <a:xfrm>
            <a:off x="1102657" y="5115398"/>
            <a:ext cx="10744202" cy="1133407"/>
            <a:chOff x="1102657" y="5115398"/>
            <a:chExt cx="10744202" cy="1133407"/>
          </a:xfrm>
        </p:grpSpPr>
        <p:sp>
          <p:nvSpPr>
            <p:cNvPr id="10" name="Rectangle 9">
              <a:extLst>
                <a:ext uri="{FF2B5EF4-FFF2-40B4-BE49-F238E27FC236}">
                  <a16:creationId xmlns:a16="http://schemas.microsoft.com/office/drawing/2014/main" id="{E2E044DE-42EC-A075-D9A3-EBF1AD1B7CFD}"/>
                </a:ext>
              </a:extLst>
            </p:cNvPr>
            <p:cNvSpPr/>
            <p:nvPr/>
          </p:nvSpPr>
          <p:spPr>
            <a:xfrm>
              <a:off x="1102659" y="5510141"/>
              <a:ext cx="10744200" cy="369332"/>
            </a:xfrm>
            <a:prstGeom prst="rect">
              <a:avLst/>
            </a:prstGeom>
          </p:spPr>
          <p:txBody>
            <a:bodyPr wrap="square">
              <a:spAutoFit/>
            </a:bodyPr>
            <a:lstStyle/>
            <a:p>
              <a:r>
                <a:rPr lang="en-US">
                  <a:latin typeface="Consolas" charset="0"/>
                  <a:ea typeface="Consolas" charset="0"/>
                  <a:cs typeface="Consolas" charset="0"/>
                </a:rPr>
                <a:t>A particular person {</a:t>
              </a:r>
              <a:r>
                <a:rPr lang="en-US" b="1">
                  <a:solidFill>
                    <a:srgbClr val="CD5400"/>
                  </a:solidFill>
                  <a:latin typeface="Consolas" charset="0"/>
                  <a:ea typeface="Consolas" charset="0"/>
                  <a:cs typeface="Consolas" charset="0"/>
                </a:rPr>
                <a:t>managed</a:t>
              </a:r>
              <a:r>
                <a:rPr lang="en-US">
                  <a:latin typeface="Consolas" charset="0"/>
                  <a:ea typeface="Consolas" charset="0"/>
                  <a:cs typeface="Consolas" charset="0"/>
                </a:rPr>
                <a:t>, didn’t </a:t>
              </a:r>
              <a:r>
                <a:rPr lang="en-US" b="1">
                  <a:solidFill>
                    <a:srgbClr val="CD5400"/>
                  </a:solidFill>
                  <a:latin typeface="Consolas" charset="0"/>
                  <a:ea typeface="Consolas" charset="0"/>
                  <a:cs typeface="Consolas" charset="0"/>
                </a:rPr>
                <a:t>manage</a:t>
              </a:r>
              <a:r>
                <a:rPr lang="en-US">
                  <a:latin typeface="Consolas" charset="0"/>
                  <a:ea typeface="Consolas" charset="0"/>
                  <a:cs typeface="Consolas" charset="0"/>
                </a:rPr>
                <a:t>} </a:t>
              </a:r>
              <a:r>
                <a:rPr lang="en-US" b="1">
                  <a:solidFill>
                    <a:srgbClr val="113A6B"/>
                  </a:solidFill>
                  <a:latin typeface="Consolas" charset="0"/>
                  <a:ea typeface="Consolas" charset="0"/>
                  <a:cs typeface="Consolas" charset="0"/>
                </a:rPr>
                <a:t>to do a particular thing</a:t>
              </a:r>
              <a:r>
                <a:rPr lang="en-US">
                  <a:latin typeface="Consolas" charset="0"/>
                  <a:ea typeface="Consolas" charset="0"/>
                  <a:cs typeface="Consolas" charset="0"/>
                </a:rPr>
                <a:t>. </a:t>
              </a:r>
            </a:p>
          </p:txBody>
        </p:sp>
        <p:sp>
          <p:nvSpPr>
            <p:cNvPr id="11" name="Rectangle 10">
              <a:extLst>
                <a:ext uri="{FF2B5EF4-FFF2-40B4-BE49-F238E27FC236}">
                  <a16:creationId xmlns:a16="http://schemas.microsoft.com/office/drawing/2014/main" id="{DD3264E7-7A00-3A91-6EDD-B2DD69048448}"/>
                </a:ext>
              </a:extLst>
            </p:cNvPr>
            <p:cNvSpPr/>
            <p:nvPr/>
          </p:nvSpPr>
          <p:spPr>
            <a:xfrm>
              <a:off x="1102659" y="5879473"/>
              <a:ext cx="10744200" cy="369332"/>
            </a:xfrm>
            <a:prstGeom prst="rect">
              <a:avLst/>
            </a:prstGeom>
          </p:spPr>
          <p:txBody>
            <a:bodyPr wrap="square">
              <a:spAutoFit/>
            </a:bodyPr>
            <a:lstStyle/>
            <a:p>
              <a:r>
                <a:rPr lang="en-US">
                  <a:latin typeface="Consolas" charset="0"/>
                  <a:ea typeface="Consolas" charset="0"/>
                  <a:cs typeface="Consolas" charset="0"/>
                </a:rPr>
                <a:t>A particular person {</a:t>
              </a:r>
              <a:r>
                <a:rPr lang="en-US" b="1">
                  <a:solidFill>
                    <a:srgbClr val="CD5400"/>
                  </a:solidFill>
                  <a:latin typeface="Consolas" charset="0"/>
                  <a:ea typeface="Consolas" charset="0"/>
                  <a:cs typeface="Consolas" charset="0"/>
                </a:rPr>
                <a:t>seemed</a:t>
              </a:r>
              <a:r>
                <a:rPr lang="en-US">
                  <a:latin typeface="Consolas" charset="0"/>
                  <a:ea typeface="Consolas" charset="0"/>
                  <a:cs typeface="Consolas" charset="0"/>
                </a:rPr>
                <a:t>, didn’t </a:t>
              </a:r>
              <a:r>
                <a:rPr lang="en-US" b="1">
                  <a:solidFill>
                    <a:srgbClr val="CD5400"/>
                  </a:solidFill>
                  <a:latin typeface="Consolas" charset="0"/>
                  <a:ea typeface="Consolas" charset="0"/>
                  <a:cs typeface="Consolas" charset="0"/>
                </a:rPr>
                <a:t>seem</a:t>
              </a:r>
              <a:r>
                <a:rPr lang="en-US">
                  <a:latin typeface="Consolas" charset="0"/>
                  <a:ea typeface="Consolas" charset="0"/>
                  <a:cs typeface="Consolas" charset="0"/>
                </a:rPr>
                <a:t>} </a:t>
              </a:r>
              <a:r>
                <a:rPr lang="en-US" b="1">
                  <a:solidFill>
                    <a:srgbClr val="113A6B"/>
                  </a:solidFill>
                  <a:latin typeface="Consolas" charset="0"/>
                  <a:ea typeface="Consolas" charset="0"/>
                  <a:cs typeface="Consolas" charset="0"/>
                </a:rPr>
                <a:t>to have a particular thing</a:t>
              </a:r>
              <a:r>
                <a:rPr lang="en-US">
                  <a:latin typeface="Consolas" charset="0"/>
                  <a:ea typeface="Consolas" charset="0"/>
                  <a:cs typeface="Consolas" charset="0"/>
                </a:rPr>
                <a:t>.</a:t>
              </a:r>
            </a:p>
          </p:txBody>
        </p:sp>
        <p:sp>
          <p:nvSpPr>
            <p:cNvPr id="18" name="TextBox 17">
              <a:extLst>
                <a:ext uri="{FF2B5EF4-FFF2-40B4-BE49-F238E27FC236}">
                  <a16:creationId xmlns:a16="http://schemas.microsoft.com/office/drawing/2014/main" id="{6462B619-460B-0EA8-7BE4-DC7EF21A9D0B}"/>
                </a:ext>
              </a:extLst>
            </p:cNvPr>
            <p:cNvSpPr txBox="1"/>
            <p:nvPr/>
          </p:nvSpPr>
          <p:spPr>
            <a:xfrm>
              <a:off x="1102657" y="5115398"/>
              <a:ext cx="505609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Verdana" charset="0"/>
                  <a:ea typeface="Verdana" charset="0"/>
                  <a:cs typeface="Verdana" charset="0"/>
                </a:rPr>
                <a:t>NP _ to VP[+/-</a:t>
              </a:r>
              <a:r>
                <a:rPr lang="en-US" sz="2000" b="1" err="1">
                  <a:latin typeface="Verdana" charset="0"/>
                  <a:ea typeface="Verdana" charset="0"/>
                  <a:cs typeface="Verdana" charset="0"/>
                </a:rPr>
                <a:t>eventive</a:t>
              </a:r>
              <a:r>
                <a:rPr lang="en-US" sz="2000" b="1">
                  <a:latin typeface="Verdana" charset="0"/>
                  <a:ea typeface="Verdana" charset="0"/>
                  <a:cs typeface="Verdana" charset="0"/>
                </a:rPr>
                <a:t>]</a:t>
              </a:r>
            </a:p>
          </p:txBody>
        </p:sp>
      </p:grpSp>
    </p:spTree>
    <p:extLst>
      <p:ext uri="{BB962C8B-B14F-4D97-AF65-F5344CB8AC3E}">
        <p14:creationId xmlns:p14="http://schemas.microsoft.com/office/powerpoint/2010/main" val="1036673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5519C-A1F0-57EF-B202-54982532D47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850DF65-4C6A-F95A-3B4B-314998283735}"/>
              </a:ext>
            </a:extLst>
          </p:cNvPr>
          <p:cNvSpPr txBox="1"/>
          <p:nvPr/>
        </p:nvSpPr>
        <p:spPr>
          <a:xfrm>
            <a:off x="969212" y="699398"/>
            <a:ext cx="939741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dirty="0">
                <a:latin typeface="Helvetica" pitchFamily="2" charset="0"/>
                <a:ea typeface="Verdana" charset="0"/>
                <a:cs typeface="Verdana" charset="0"/>
              </a:rPr>
              <a:t>Neg-raising task</a:t>
            </a:r>
          </a:p>
        </p:txBody>
      </p:sp>
    </p:spTree>
    <p:extLst>
      <p:ext uri="{BB962C8B-B14F-4D97-AF65-F5344CB8AC3E}">
        <p14:creationId xmlns:p14="http://schemas.microsoft.com/office/powerpoint/2010/main" val="414551660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200FE-6D02-BE62-EF2B-016F08B7477A}"/>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A811E15E-4C28-3372-535B-CF4222C26F72}"/>
              </a:ext>
            </a:extLst>
          </p:cNvPr>
          <p:cNvGrpSpPr/>
          <p:nvPr/>
        </p:nvGrpSpPr>
        <p:grpSpPr>
          <a:xfrm>
            <a:off x="8239411" y="1872298"/>
            <a:ext cx="2772577" cy="3138853"/>
            <a:chOff x="5120208" y="2261119"/>
            <a:chExt cx="1983347" cy="2245361"/>
          </a:xfrm>
        </p:grpSpPr>
        <p:pic>
          <p:nvPicPr>
            <p:cNvPr id="5" name="Picture 2" descr="annah An">
              <a:extLst>
                <a:ext uri="{FF2B5EF4-FFF2-40B4-BE49-F238E27FC236}">
                  <a16:creationId xmlns:a16="http://schemas.microsoft.com/office/drawing/2014/main" id="{B64B2DCC-18F3-5200-8BBE-9FBE2F70E1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7482" y="2261119"/>
              <a:ext cx="1828800" cy="1827107"/>
            </a:xfrm>
            <a:prstGeom prst="ellipse">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4189390-23CB-99FC-FB8E-4C3FC7AF2128}"/>
                </a:ext>
              </a:extLst>
            </p:cNvPr>
            <p:cNvSpPr txBox="1"/>
            <p:nvPr/>
          </p:nvSpPr>
          <p:spPr>
            <a:xfrm>
              <a:off x="5120208" y="4088164"/>
              <a:ext cx="1983347" cy="418316"/>
            </a:xfrm>
            <a:prstGeom prst="rect">
              <a:avLst/>
            </a:prstGeom>
            <a:noFill/>
          </p:spPr>
          <p:txBody>
            <a:bodyPr wrap="square" lIns="91440" tIns="45720" rIns="91440" bIns="45720" rtlCol="0" anchor="t">
              <a:spAutoFit/>
            </a:bodyPr>
            <a:lstStyle/>
            <a:p>
              <a:pPr algn="ctr"/>
              <a:r>
                <a:rPr lang="en-US" sz="1600" b="1" dirty="0">
                  <a:latin typeface="Helvetica" pitchFamily="2" charset="0"/>
                  <a:ea typeface="Verdana" charset="0"/>
                  <a:cs typeface="Verdana" charset="0"/>
                </a:rPr>
                <a:t>Hannah An</a:t>
              </a:r>
            </a:p>
            <a:p>
              <a:pPr algn="ctr"/>
              <a:r>
                <a:rPr lang="en-US" sz="1600" dirty="0">
                  <a:latin typeface="Helvetica" pitchFamily="2" charset="0"/>
                  <a:ea typeface="Verdana" charset="0"/>
                  <a:cs typeface="Verdana" charset="0"/>
                </a:rPr>
                <a:t>University of Rochester</a:t>
              </a:r>
              <a:endParaRPr lang="en-US" sz="1600" b="1" dirty="0">
                <a:latin typeface="Helvetica" pitchFamily="2" charset="0"/>
                <a:ea typeface="Verdana" charset="0"/>
                <a:cs typeface="Verdana" charset="0"/>
              </a:endParaRPr>
            </a:p>
          </p:txBody>
        </p:sp>
      </p:grpSp>
      <p:pic>
        <p:nvPicPr>
          <p:cNvPr id="8" name="Picture 7" descr="Text&#10;&#10;Description automatically generated">
            <a:extLst>
              <a:ext uri="{FF2B5EF4-FFF2-40B4-BE49-F238E27FC236}">
                <a16:creationId xmlns:a16="http://schemas.microsoft.com/office/drawing/2014/main" id="{7247C85D-E14E-BF5A-08AA-139CB84063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454" y="1127620"/>
            <a:ext cx="6392272" cy="4602759"/>
          </a:xfrm>
          <a:prstGeom prst="rect">
            <a:avLst/>
          </a:prstGeom>
          <a:ln>
            <a:solidFill>
              <a:schemeClr val="tx1"/>
            </a:solidFill>
          </a:ln>
        </p:spPr>
      </p:pic>
    </p:spTree>
    <p:extLst>
      <p:ext uri="{BB962C8B-B14F-4D97-AF65-F5344CB8AC3E}">
        <p14:creationId xmlns:p14="http://schemas.microsoft.com/office/powerpoint/2010/main" val="421897626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8A351-E08B-C152-FF8C-B990E3F048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D825F0-9328-5BD0-FE61-74D284F3C31F}"/>
              </a:ext>
            </a:extLst>
          </p:cNvPr>
          <p:cNvSpPr>
            <a:spLocks noGrp="1"/>
          </p:cNvSpPr>
          <p:nvPr>
            <p:ph type="title"/>
          </p:nvPr>
        </p:nvSpPr>
        <p:spPr>
          <a:xfrm>
            <a:off x="969211" y="1880172"/>
            <a:ext cx="10487791" cy="2392532"/>
          </a:xfrm>
        </p:spPr>
        <p:txBody>
          <a:bodyPr>
            <a:noAutofit/>
          </a:bodyPr>
          <a:lstStyle/>
          <a:p>
            <a:r>
              <a:rPr lang="en-US" sz="4000">
                <a:latin typeface="Consolas" charset="0"/>
                <a:ea typeface="Consolas" charset="0"/>
                <a:cs typeface="Consolas" charset="0"/>
              </a:rPr>
              <a:t>If I were to say </a:t>
            </a:r>
            <a:r>
              <a:rPr lang="en-US" sz="4000" b="1">
                <a:latin typeface="Consolas" charset="0"/>
                <a:ea typeface="Consolas" charset="0"/>
                <a:cs typeface="Consolas" charset="0"/>
              </a:rPr>
              <a:t>I don’t think that a particular thing happened</a:t>
            </a:r>
            <a:r>
              <a:rPr lang="en-US" sz="4000">
                <a:latin typeface="Consolas" charset="0"/>
                <a:ea typeface="Consolas" charset="0"/>
                <a:cs typeface="Consolas" charset="0"/>
              </a:rPr>
              <a:t>, how likely is it that I mean </a:t>
            </a:r>
            <a:r>
              <a:rPr lang="en-US" sz="4000" b="1">
                <a:latin typeface="Consolas" charset="0"/>
                <a:ea typeface="Consolas" charset="0"/>
                <a:cs typeface="Consolas" charset="0"/>
              </a:rPr>
              <a:t>I think that that thing didn’t happen</a:t>
            </a:r>
            <a:r>
              <a:rPr lang="en-US" sz="4000">
                <a:latin typeface="Consolas" charset="0"/>
                <a:ea typeface="Consolas" charset="0"/>
                <a:cs typeface="Consolas" charset="0"/>
              </a:rPr>
              <a:t>?</a:t>
            </a:r>
            <a:endParaRPr lang="en-US" sz="4000" b="1">
              <a:latin typeface="Consolas" charset="0"/>
              <a:ea typeface="Consolas" charset="0"/>
              <a:cs typeface="Consolas" charset="0"/>
            </a:endParaRPr>
          </a:p>
        </p:txBody>
      </p:sp>
      <p:sp>
        <p:nvSpPr>
          <p:cNvPr id="5" name="TextBox 4">
            <a:extLst>
              <a:ext uri="{FF2B5EF4-FFF2-40B4-BE49-F238E27FC236}">
                <a16:creationId xmlns:a16="http://schemas.microsoft.com/office/drawing/2014/main" id="{1D42C662-8A9F-9360-7DFA-8A20ACCA739C}"/>
              </a:ext>
            </a:extLst>
          </p:cNvPr>
          <p:cNvSpPr txBox="1"/>
          <p:nvPr/>
        </p:nvSpPr>
        <p:spPr>
          <a:xfrm>
            <a:off x="969212" y="699398"/>
            <a:ext cx="939741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dirty="0">
                <a:latin typeface="Helvetica" pitchFamily="2" charset="0"/>
                <a:ea typeface="Verdana" charset="0"/>
                <a:cs typeface="Verdana" charset="0"/>
              </a:rPr>
              <a:t>Neg-raising task</a:t>
            </a:r>
          </a:p>
        </p:txBody>
      </p:sp>
      <p:sp>
        <p:nvSpPr>
          <p:cNvPr id="3" name="Rectangle 2">
            <a:extLst>
              <a:ext uri="{FF2B5EF4-FFF2-40B4-BE49-F238E27FC236}">
                <a16:creationId xmlns:a16="http://schemas.microsoft.com/office/drawing/2014/main" id="{034F6505-7E8D-36E3-467E-4665FD02D90D}"/>
              </a:ext>
            </a:extLst>
          </p:cNvPr>
          <p:cNvSpPr/>
          <p:nvPr/>
        </p:nvSpPr>
        <p:spPr>
          <a:xfrm>
            <a:off x="1681543" y="5054885"/>
            <a:ext cx="8507002" cy="143839"/>
          </a:xfrm>
          <a:prstGeom prst="rect">
            <a:avLst/>
          </a:prstGeom>
          <a:gradFill flip="none" rotWithShape="1">
            <a:gsLst>
              <a:gs pos="0">
                <a:srgbClr val="113A6B">
                  <a:tint val="66000"/>
                  <a:satMod val="160000"/>
                </a:srgbClr>
              </a:gs>
              <a:gs pos="50000">
                <a:srgbClr val="113A6B">
                  <a:tint val="44500"/>
                  <a:satMod val="160000"/>
                </a:srgbClr>
              </a:gs>
              <a:gs pos="100000">
                <a:srgbClr val="113A6B">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9EBBD88F-8A93-E1D1-E3AE-AE8953C5D00A}"/>
              </a:ext>
            </a:extLst>
          </p:cNvPr>
          <p:cNvSpPr txBox="1">
            <a:spLocks/>
          </p:cNvSpPr>
          <p:nvPr/>
        </p:nvSpPr>
        <p:spPr>
          <a:xfrm>
            <a:off x="635308" y="5137080"/>
            <a:ext cx="2683244" cy="48288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Verdana" panose="020B0604030504040204" pitchFamily="34" charset="0"/>
                <a:cs typeface="Verdana" panose="020B0604030504040204" pitchFamily="34" charset="0"/>
              </a:defRPr>
            </a:lvl1pPr>
          </a:lstStyle>
          <a:p>
            <a:r>
              <a:rPr lang="en-US" sz="1800">
                <a:latin typeface="Consolas" charset="0"/>
                <a:ea typeface="Consolas" charset="0"/>
                <a:cs typeface="Consolas" charset="0"/>
              </a:rPr>
              <a:t>Extremely unlikely</a:t>
            </a:r>
            <a:endParaRPr lang="en-US" sz="1800" b="1">
              <a:latin typeface="Consolas" charset="0"/>
              <a:ea typeface="Consolas" charset="0"/>
              <a:cs typeface="Consolas" charset="0"/>
            </a:endParaRPr>
          </a:p>
        </p:txBody>
      </p:sp>
      <p:sp>
        <p:nvSpPr>
          <p:cNvPr id="9" name="Title 1">
            <a:extLst>
              <a:ext uri="{FF2B5EF4-FFF2-40B4-BE49-F238E27FC236}">
                <a16:creationId xmlns:a16="http://schemas.microsoft.com/office/drawing/2014/main" id="{F5455EB0-1814-0B65-5B7B-E0F95CF8911F}"/>
              </a:ext>
            </a:extLst>
          </p:cNvPr>
          <p:cNvSpPr txBox="1">
            <a:spLocks/>
          </p:cNvSpPr>
          <p:nvPr/>
        </p:nvSpPr>
        <p:spPr>
          <a:xfrm>
            <a:off x="8846923" y="5212416"/>
            <a:ext cx="2683244" cy="48288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Verdana" panose="020B0604030504040204" pitchFamily="34" charset="0"/>
                <a:cs typeface="Verdana" panose="020B0604030504040204" pitchFamily="34" charset="0"/>
              </a:defRPr>
            </a:lvl1pPr>
          </a:lstStyle>
          <a:p>
            <a:r>
              <a:rPr lang="en-US" sz="1800">
                <a:latin typeface="Consolas" charset="0"/>
                <a:ea typeface="Consolas" charset="0"/>
                <a:cs typeface="Consolas" charset="0"/>
              </a:rPr>
              <a:t>Extremely likely</a:t>
            </a:r>
            <a:endParaRPr lang="en-US" sz="1800" b="1">
              <a:latin typeface="Consolas" charset="0"/>
              <a:ea typeface="Consolas" charset="0"/>
              <a:cs typeface="Consolas" charset="0"/>
            </a:endParaRPr>
          </a:p>
        </p:txBody>
      </p:sp>
      <p:sp>
        <p:nvSpPr>
          <p:cNvPr id="6" name="Rectangle 5">
            <a:extLst>
              <a:ext uri="{FF2B5EF4-FFF2-40B4-BE49-F238E27FC236}">
                <a16:creationId xmlns:a16="http://schemas.microsoft.com/office/drawing/2014/main" id="{F7C085AB-6934-55F7-D4F2-4CB8561438F9}"/>
              </a:ext>
            </a:extLst>
          </p:cNvPr>
          <p:cNvSpPr/>
          <p:nvPr/>
        </p:nvSpPr>
        <p:spPr>
          <a:xfrm>
            <a:off x="5825456" y="5019608"/>
            <a:ext cx="219175" cy="219175"/>
          </a:xfrm>
          <a:prstGeom prst="rect">
            <a:avLst/>
          </a:prstGeom>
          <a:solidFill>
            <a:srgbClr val="113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445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04167E-6 3.33333E-6 L 0.34114 0.00115 " pathEditMode="relative" rAng="0" ptsTypes="AA">
                                      <p:cBhvr>
                                        <p:cTn id="6" dur="2000" fill="hold"/>
                                        <p:tgtEl>
                                          <p:spTgt spid="6"/>
                                        </p:tgtEl>
                                        <p:attrNameLst>
                                          <p:attrName>ppt_x</p:attrName>
                                          <p:attrName>ppt_y</p:attrName>
                                        </p:attrNameLst>
                                      </p:cBhvr>
                                      <p:rCtr x="17057"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2C993-CE11-709F-3EC5-AEF94FA46240}"/>
            </a:ext>
          </a:extLst>
        </p:cNvPr>
        <p:cNvGrpSpPr/>
        <p:nvPr/>
      </p:nvGrpSpPr>
      <p:grpSpPr>
        <a:xfrm>
          <a:off x="0" y="0"/>
          <a:ext cx="0" cy="0"/>
          <a:chOff x="0" y="0"/>
          <a:chExt cx="0" cy="0"/>
        </a:xfrm>
      </p:grpSpPr>
      <p:grpSp>
        <p:nvGrpSpPr>
          <p:cNvPr id="34" name="Group 33">
            <a:extLst>
              <a:ext uri="{FF2B5EF4-FFF2-40B4-BE49-F238E27FC236}">
                <a16:creationId xmlns:a16="http://schemas.microsoft.com/office/drawing/2014/main" id="{43E7755F-0FD2-8ACD-2FC6-5BD1A1DCA33C}"/>
              </a:ext>
            </a:extLst>
          </p:cNvPr>
          <p:cNvGrpSpPr/>
          <p:nvPr/>
        </p:nvGrpSpPr>
        <p:grpSpPr>
          <a:xfrm>
            <a:off x="1089212" y="706785"/>
            <a:ext cx="10058402" cy="1225589"/>
            <a:chOff x="1089212" y="706785"/>
            <a:chExt cx="10058402" cy="1225589"/>
          </a:xfrm>
        </p:grpSpPr>
        <p:sp>
          <p:nvSpPr>
            <p:cNvPr id="4" name="TextBox 3">
              <a:extLst>
                <a:ext uri="{FF2B5EF4-FFF2-40B4-BE49-F238E27FC236}">
                  <a16:creationId xmlns:a16="http://schemas.microsoft.com/office/drawing/2014/main" id="{72BD626E-DC8D-825A-405C-F882A18ED5D4}"/>
                </a:ext>
              </a:extLst>
            </p:cNvPr>
            <p:cNvSpPr txBox="1"/>
            <p:nvPr/>
          </p:nvSpPr>
          <p:spPr>
            <a:xfrm>
              <a:off x="6091518" y="1334968"/>
              <a:ext cx="50560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CD5400"/>
                  </a:solidFill>
                  <a:latin typeface="Consolas" charset="0"/>
                  <a:ea typeface="Consolas" charset="0"/>
                  <a:cs typeface="Consolas" charset="0"/>
                </a:rPr>
                <a:t>know</a:t>
              </a:r>
              <a:r>
                <a:rPr lang="en-US">
                  <a:latin typeface="Consolas" charset="0"/>
                  <a:ea typeface="Consolas" charset="0"/>
                  <a:cs typeface="Consolas" charset="0"/>
                </a:rPr>
                <a:t> </a:t>
              </a:r>
              <a:r>
                <a:rPr lang="en-US" b="1">
                  <a:solidFill>
                    <a:srgbClr val="113A6B"/>
                  </a:solidFill>
                  <a:latin typeface="Consolas" charset="0"/>
                  <a:ea typeface="Consolas" charset="0"/>
                  <a:cs typeface="Consolas" charset="0"/>
                </a:rPr>
                <a:t>that a particular thing happened</a:t>
              </a:r>
              <a:r>
                <a:rPr lang="en-US">
                  <a:latin typeface="Consolas" charset="0"/>
                  <a:ea typeface="Consolas" charset="0"/>
                  <a:cs typeface="Consolas" charset="0"/>
                </a:rPr>
                <a:t>.</a:t>
              </a:r>
            </a:p>
          </p:txBody>
        </p:sp>
        <p:sp>
          <p:nvSpPr>
            <p:cNvPr id="12" name="TextBox 11">
              <a:extLst>
                <a:ext uri="{FF2B5EF4-FFF2-40B4-BE49-F238E27FC236}">
                  <a16:creationId xmlns:a16="http://schemas.microsoft.com/office/drawing/2014/main" id="{3C6EC64A-96BF-9FAE-A1A3-22E5F9487E88}"/>
                </a:ext>
              </a:extLst>
            </p:cNvPr>
            <p:cNvSpPr txBox="1"/>
            <p:nvPr/>
          </p:nvSpPr>
          <p:spPr>
            <a:xfrm>
              <a:off x="1089212" y="706785"/>
              <a:ext cx="187816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Verdana" charset="0"/>
                  <a:ea typeface="Verdana" charset="0"/>
                  <a:cs typeface="Verdana" charset="0"/>
                </a:rPr>
                <a:t>NP _ that S</a:t>
              </a:r>
            </a:p>
          </p:txBody>
        </p:sp>
        <p:grpSp>
          <p:nvGrpSpPr>
            <p:cNvPr id="21" name="Group 20">
              <a:extLst>
                <a:ext uri="{FF2B5EF4-FFF2-40B4-BE49-F238E27FC236}">
                  <a16:creationId xmlns:a16="http://schemas.microsoft.com/office/drawing/2014/main" id="{051D6566-5058-6A1A-2290-136C21863070}"/>
                </a:ext>
              </a:extLst>
            </p:cNvPr>
            <p:cNvGrpSpPr/>
            <p:nvPr/>
          </p:nvGrpSpPr>
          <p:grpSpPr>
            <a:xfrm>
              <a:off x="1089212" y="1106895"/>
              <a:ext cx="5002306" cy="825479"/>
              <a:chOff x="1425388" y="1106895"/>
              <a:chExt cx="4054830" cy="825479"/>
            </a:xfrm>
          </p:grpSpPr>
          <p:sp>
            <p:nvSpPr>
              <p:cNvPr id="7" name="Rectangle 6">
                <a:extLst>
                  <a:ext uri="{FF2B5EF4-FFF2-40B4-BE49-F238E27FC236}">
                    <a16:creationId xmlns:a16="http://schemas.microsoft.com/office/drawing/2014/main" id="{944F031B-8396-FCE5-A93B-696E3843C10C}"/>
                  </a:ext>
                </a:extLst>
              </p:cNvPr>
              <p:cNvSpPr/>
              <p:nvPr/>
            </p:nvSpPr>
            <p:spPr>
              <a:xfrm>
                <a:off x="1509641" y="1547385"/>
                <a:ext cx="3929923" cy="369332"/>
              </a:xfrm>
              <a:prstGeom prst="rect">
                <a:avLst/>
              </a:prstGeom>
            </p:spPr>
            <p:txBody>
              <a:bodyPr wrap="square">
                <a:spAutoFit/>
              </a:bodyPr>
              <a:lstStyle/>
              <a:p>
                <a:pPr algn="ctr"/>
                <a:r>
                  <a:rPr lang="en-US">
                    <a:latin typeface="Consolas" charset="0"/>
                    <a:ea typeface="Consolas" charset="0"/>
                    <a:cs typeface="Consolas" charset="0"/>
                  </a:rPr>
                  <a:t>A particular person {didn’t, doesn’t} </a:t>
                </a:r>
                <a:endParaRPr lang="en-US"/>
              </a:p>
            </p:txBody>
          </p:sp>
          <p:sp>
            <p:nvSpPr>
              <p:cNvPr id="16" name="Rectangle 15">
                <a:extLst>
                  <a:ext uri="{FF2B5EF4-FFF2-40B4-BE49-F238E27FC236}">
                    <a16:creationId xmlns:a16="http://schemas.microsoft.com/office/drawing/2014/main" id="{0AA071CD-2D14-AE17-CC96-5E00C77A0054}"/>
                  </a:ext>
                </a:extLst>
              </p:cNvPr>
              <p:cNvSpPr/>
              <p:nvPr/>
            </p:nvSpPr>
            <p:spPr>
              <a:xfrm>
                <a:off x="1588889" y="1204908"/>
                <a:ext cx="3771427" cy="369332"/>
              </a:xfrm>
              <a:prstGeom prst="rect">
                <a:avLst/>
              </a:prstGeom>
            </p:spPr>
            <p:txBody>
              <a:bodyPr wrap="square">
                <a:spAutoFit/>
              </a:bodyPr>
              <a:lstStyle/>
              <a:p>
                <a:pPr algn="ctr"/>
                <a:r>
                  <a:rPr lang="en-US">
                    <a:latin typeface="Consolas" charset="0"/>
                    <a:ea typeface="Consolas" charset="0"/>
                    <a:cs typeface="Consolas" charset="0"/>
                  </a:rPr>
                  <a:t>I {didn’t, don’t} </a:t>
                </a:r>
                <a:endParaRPr lang="en-US"/>
              </a:p>
            </p:txBody>
          </p:sp>
          <p:sp>
            <p:nvSpPr>
              <p:cNvPr id="19" name="Double Brace 18">
                <a:extLst>
                  <a:ext uri="{FF2B5EF4-FFF2-40B4-BE49-F238E27FC236}">
                    <a16:creationId xmlns:a16="http://schemas.microsoft.com/office/drawing/2014/main" id="{8C4B7266-59A8-5188-5FCB-93D827A02886}"/>
                  </a:ext>
                </a:extLst>
              </p:cNvPr>
              <p:cNvSpPr/>
              <p:nvPr/>
            </p:nvSpPr>
            <p:spPr>
              <a:xfrm>
                <a:off x="1425388" y="1106895"/>
                <a:ext cx="4054830" cy="825479"/>
              </a:xfrm>
              <a:prstGeom prst="brace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35" name="Group 34">
            <a:extLst>
              <a:ext uri="{FF2B5EF4-FFF2-40B4-BE49-F238E27FC236}">
                <a16:creationId xmlns:a16="http://schemas.microsoft.com/office/drawing/2014/main" id="{79E6051D-BA3B-FE26-FF33-1DDB31D0CD7B}"/>
              </a:ext>
            </a:extLst>
          </p:cNvPr>
          <p:cNvGrpSpPr/>
          <p:nvPr/>
        </p:nvGrpSpPr>
        <p:grpSpPr>
          <a:xfrm>
            <a:off x="1089212" y="2040247"/>
            <a:ext cx="10768293" cy="1507838"/>
            <a:chOff x="1089212" y="2040247"/>
            <a:chExt cx="10768293" cy="1507838"/>
          </a:xfrm>
        </p:grpSpPr>
        <p:sp>
          <p:nvSpPr>
            <p:cNvPr id="2" name="Rectangle 1">
              <a:extLst>
                <a:ext uri="{FF2B5EF4-FFF2-40B4-BE49-F238E27FC236}">
                  <a16:creationId xmlns:a16="http://schemas.microsoft.com/office/drawing/2014/main" id="{CADEDF5F-8CD6-4AA4-C75B-898AC7A2EC22}"/>
                </a:ext>
              </a:extLst>
            </p:cNvPr>
            <p:cNvSpPr/>
            <p:nvPr/>
          </p:nvSpPr>
          <p:spPr>
            <a:xfrm>
              <a:off x="5833223" y="2674507"/>
              <a:ext cx="6024282" cy="369332"/>
            </a:xfrm>
            <a:prstGeom prst="rect">
              <a:avLst/>
            </a:prstGeom>
          </p:spPr>
          <p:txBody>
            <a:bodyPr wrap="square">
              <a:spAutoFit/>
            </a:bodyPr>
            <a:lstStyle/>
            <a:p>
              <a:r>
                <a:rPr lang="en-US" b="1">
                  <a:solidFill>
                    <a:srgbClr val="CD5400"/>
                  </a:solidFill>
                  <a:latin typeface="Consolas" charset="0"/>
                  <a:ea typeface="Consolas" charset="0"/>
                  <a:cs typeface="Consolas" charset="0"/>
                </a:rPr>
                <a:t>surprised</a:t>
              </a:r>
              <a:r>
                <a:rPr lang="en-US">
                  <a:latin typeface="Consolas" charset="0"/>
                  <a:ea typeface="Consolas" charset="0"/>
                  <a:cs typeface="Consolas" charset="0"/>
                </a:rPr>
                <a:t> </a:t>
              </a:r>
              <a:r>
                <a:rPr lang="en-US" b="1">
                  <a:solidFill>
                    <a:srgbClr val="113A6B"/>
                  </a:solidFill>
                  <a:latin typeface="Consolas" charset="0"/>
                  <a:ea typeface="Consolas" charset="0"/>
                  <a:cs typeface="Consolas" charset="0"/>
                </a:rPr>
                <a:t>that a particular thing happened</a:t>
              </a:r>
              <a:r>
                <a:rPr lang="en-US">
                  <a:latin typeface="Consolas" charset="0"/>
                  <a:ea typeface="Consolas" charset="0"/>
                  <a:cs typeface="Consolas" charset="0"/>
                </a:rPr>
                <a:t>.</a:t>
              </a:r>
            </a:p>
          </p:txBody>
        </p:sp>
        <p:sp>
          <p:nvSpPr>
            <p:cNvPr id="13" name="TextBox 12">
              <a:extLst>
                <a:ext uri="{FF2B5EF4-FFF2-40B4-BE49-F238E27FC236}">
                  <a16:creationId xmlns:a16="http://schemas.microsoft.com/office/drawing/2014/main" id="{33458AFE-82DB-828D-5F30-9C4ED567F55E}"/>
                </a:ext>
              </a:extLst>
            </p:cNvPr>
            <p:cNvSpPr txBox="1"/>
            <p:nvPr/>
          </p:nvSpPr>
          <p:spPr>
            <a:xfrm>
              <a:off x="1089212" y="2040247"/>
              <a:ext cx="233978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Verdana" charset="0"/>
                  <a:ea typeface="Verdana" charset="0"/>
                  <a:cs typeface="Verdana" charset="0"/>
                </a:rPr>
                <a:t>NP be _ that S</a:t>
              </a:r>
            </a:p>
          </p:txBody>
        </p:sp>
        <p:grpSp>
          <p:nvGrpSpPr>
            <p:cNvPr id="22" name="Group 21">
              <a:extLst>
                <a:ext uri="{FF2B5EF4-FFF2-40B4-BE49-F238E27FC236}">
                  <a16:creationId xmlns:a16="http://schemas.microsoft.com/office/drawing/2014/main" id="{0984FB56-8D23-DD71-CA5B-CDD6B59795C0}"/>
                </a:ext>
              </a:extLst>
            </p:cNvPr>
            <p:cNvGrpSpPr/>
            <p:nvPr/>
          </p:nvGrpSpPr>
          <p:grpSpPr>
            <a:xfrm>
              <a:off x="1102666" y="2442252"/>
              <a:ext cx="4717103" cy="1105833"/>
              <a:chOff x="1553170" y="1106895"/>
              <a:chExt cx="3201763" cy="1105833"/>
            </a:xfrm>
          </p:grpSpPr>
          <p:sp>
            <p:nvSpPr>
              <p:cNvPr id="23" name="Rectangle 22">
                <a:extLst>
                  <a:ext uri="{FF2B5EF4-FFF2-40B4-BE49-F238E27FC236}">
                    <a16:creationId xmlns:a16="http://schemas.microsoft.com/office/drawing/2014/main" id="{DDA2A822-79BF-0FEE-6879-74BA59C8D633}"/>
                  </a:ext>
                </a:extLst>
              </p:cNvPr>
              <p:cNvSpPr/>
              <p:nvPr/>
            </p:nvSpPr>
            <p:spPr>
              <a:xfrm>
                <a:off x="1618968" y="1566397"/>
                <a:ext cx="3135965" cy="646331"/>
              </a:xfrm>
              <a:prstGeom prst="rect">
                <a:avLst/>
              </a:prstGeom>
            </p:spPr>
            <p:txBody>
              <a:bodyPr wrap="square">
                <a:spAutoFit/>
              </a:bodyPr>
              <a:lstStyle/>
              <a:p>
                <a:pPr algn="ctr"/>
                <a:r>
                  <a:rPr lang="en-US">
                    <a:latin typeface="Consolas" charset="0"/>
                    <a:ea typeface="Consolas" charset="0"/>
                    <a:cs typeface="Consolas" charset="0"/>
                  </a:rPr>
                  <a:t>A particular person {wasn’t, isn’t} </a:t>
                </a:r>
                <a:endParaRPr lang="en-US"/>
              </a:p>
            </p:txBody>
          </p:sp>
          <p:sp>
            <p:nvSpPr>
              <p:cNvPr id="24" name="Rectangle 23">
                <a:extLst>
                  <a:ext uri="{FF2B5EF4-FFF2-40B4-BE49-F238E27FC236}">
                    <a16:creationId xmlns:a16="http://schemas.microsoft.com/office/drawing/2014/main" id="{C22B5EB8-B6FE-C4D9-90AF-DB83A8043C28}"/>
                  </a:ext>
                </a:extLst>
              </p:cNvPr>
              <p:cNvSpPr/>
              <p:nvPr/>
            </p:nvSpPr>
            <p:spPr>
              <a:xfrm>
                <a:off x="1618968" y="1204908"/>
                <a:ext cx="3135965" cy="369332"/>
              </a:xfrm>
              <a:prstGeom prst="rect">
                <a:avLst/>
              </a:prstGeom>
            </p:spPr>
            <p:txBody>
              <a:bodyPr wrap="square">
                <a:spAutoFit/>
              </a:bodyPr>
              <a:lstStyle/>
              <a:p>
                <a:pPr algn="ctr"/>
                <a:r>
                  <a:rPr lang="en-US">
                    <a:latin typeface="Consolas" charset="0"/>
                    <a:ea typeface="Consolas" charset="0"/>
                    <a:cs typeface="Consolas" charset="0"/>
                  </a:rPr>
                  <a:t>I {wasn’t, ‘m not} </a:t>
                </a:r>
                <a:endParaRPr lang="en-US"/>
              </a:p>
            </p:txBody>
          </p:sp>
          <p:sp>
            <p:nvSpPr>
              <p:cNvPr id="25" name="Double Brace 24">
                <a:extLst>
                  <a:ext uri="{FF2B5EF4-FFF2-40B4-BE49-F238E27FC236}">
                    <a16:creationId xmlns:a16="http://schemas.microsoft.com/office/drawing/2014/main" id="{8EC4A249-220B-CE8F-AEFB-5DB62321F745}"/>
                  </a:ext>
                </a:extLst>
              </p:cNvPr>
              <p:cNvSpPr/>
              <p:nvPr/>
            </p:nvSpPr>
            <p:spPr>
              <a:xfrm>
                <a:off x="1553170" y="1106895"/>
                <a:ext cx="3201763" cy="825479"/>
              </a:xfrm>
              <a:prstGeom prst="brace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36" name="Group 35">
            <a:extLst>
              <a:ext uri="{FF2B5EF4-FFF2-40B4-BE49-F238E27FC236}">
                <a16:creationId xmlns:a16="http://schemas.microsoft.com/office/drawing/2014/main" id="{140D9099-3B56-A2FB-2B29-E7FDBBB12FB6}"/>
              </a:ext>
            </a:extLst>
          </p:cNvPr>
          <p:cNvGrpSpPr/>
          <p:nvPr/>
        </p:nvGrpSpPr>
        <p:grpSpPr>
          <a:xfrm>
            <a:off x="1089212" y="3413171"/>
            <a:ext cx="9705971" cy="1530139"/>
            <a:chOff x="1089212" y="3413171"/>
            <a:chExt cx="9705971" cy="1530139"/>
          </a:xfrm>
        </p:grpSpPr>
        <p:sp>
          <p:nvSpPr>
            <p:cNvPr id="8" name="Rectangle 7">
              <a:extLst>
                <a:ext uri="{FF2B5EF4-FFF2-40B4-BE49-F238E27FC236}">
                  <a16:creationId xmlns:a16="http://schemas.microsoft.com/office/drawing/2014/main" id="{4CFB1928-0254-25BF-751D-44C009612719}"/>
                </a:ext>
              </a:extLst>
            </p:cNvPr>
            <p:cNvSpPr/>
            <p:nvPr/>
          </p:nvSpPr>
          <p:spPr>
            <a:xfrm>
              <a:off x="5833223" y="3935490"/>
              <a:ext cx="4195480" cy="369332"/>
            </a:xfrm>
            <a:prstGeom prst="rect">
              <a:avLst/>
            </a:prstGeom>
          </p:spPr>
          <p:txBody>
            <a:bodyPr wrap="square">
              <a:spAutoFit/>
            </a:bodyPr>
            <a:lstStyle/>
            <a:p>
              <a:r>
                <a:rPr lang="en-US" b="1">
                  <a:solidFill>
                    <a:srgbClr val="CD5400"/>
                  </a:solidFill>
                  <a:latin typeface="Consolas" charset="0"/>
                  <a:ea typeface="Consolas" charset="0"/>
                  <a:cs typeface="Consolas" charset="0"/>
                </a:rPr>
                <a:t>told</a:t>
              </a:r>
              <a:r>
                <a:rPr lang="en-US">
                  <a:latin typeface="Consolas" charset="0"/>
                  <a:ea typeface="Consolas" charset="0"/>
                  <a:cs typeface="Consolas" charset="0"/>
                </a:rPr>
                <a:t> </a:t>
              </a:r>
              <a:r>
                <a:rPr lang="en-US" b="1">
                  <a:solidFill>
                    <a:srgbClr val="113A6B"/>
                  </a:solidFill>
                  <a:latin typeface="Consolas" charset="0"/>
                  <a:ea typeface="Consolas" charset="0"/>
                  <a:cs typeface="Consolas" charset="0"/>
                </a:rPr>
                <a:t>to do a particular thing</a:t>
              </a:r>
              <a:r>
                <a:rPr lang="en-US">
                  <a:latin typeface="Consolas" charset="0"/>
                  <a:ea typeface="Consolas" charset="0"/>
                  <a:cs typeface="Consolas" charset="0"/>
                </a:rPr>
                <a:t>. </a:t>
              </a:r>
            </a:p>
          </p:txBody>
        </p:sp>
        <p:sp>
          <p:nvSpPr>
            <p:cNvPr id="9" name="Rectangle 8">
              <a:extLst>
                <a:ext uri="{FF2B5EF4-FFF2-40B4-BE49-F238E27FC236}">
                  <a16:creationId xmlns:a16="http://schemas.microsoft.com/office/drawing/2014/main" id="{8E41B4F2-8EF1-649F-0CCF-EEF1EC9548E6}"/>
                </a:ext>
              </a:extLst>
            </p:cNvPr>
            <p:cNvSpPr/>
            <p:nvPr/>
          </p:nvSpPr>
          <p:spPr>
            <a:xfrm>
              <a:off x="5819769" y="4290087"/>
              <a:ext cx="4975414" cy="369332"/>
            </a:xfrm>
            <a:prstGeom prst="rect">
              <a:avLst/>
            </a:prstGeom>
          </p:spPr>
          <p:txBody>
            <a:bodyPr wrap="square">
              <a:spAutoFit/>
            </a:bodyPr>
            <a:lstStyle/>
            <a:p>
              <a:r>
                <a:rPr lang="en-US" b="1">
                  <a:solidFill>
                    <a:srgbClr val="CD5400"/>
                  </a:solidFill>
                  <a:latin typeface="Consolas" charset="0"/>
                  <a:ea typeface="Consolas" charset="0"/>
                  <a:cs typeface="Consolas" charset="0"/>
                </a:rPr>
                <a:t>believed</a:t>
              </a:r>
              <a:r>
                <a:rPr lang="en-US">
                  <a:latin typeface="Consolas" charset="0"/>
                  <a:ea typeface="Consolas" charset="0"/>
                  <a:cs typeface="Consolas" charset="0"/>
                </a:rPr>
                <a:t> </a:t>
              </a:r>
              <a:r>
                <a:rPr lang="en-US" b="1">
                  <a:solidFill>
                    <a:srgbClr val="113A6B"/>
                  </a:solidFill>
                  <a:latin typeface="Consolas" charset="0"/>
                  <a:ea typeface="Consolas" charset="0"/>
                  <a:cs typeface="Consolas" charset="0"/>
                </a:rPr>
                <a:t>to have a particular thing</a:t>
              </a:r>
              <a:r>
                <a:rPr lang="en-US">
                  <a:latin typeface="Consolas" charset="0"/>
                  <a:ea typeface="Consolas" charset="0"/>
                  <a:cs typeface="Consolas" charset="0"/>
                </a:rPr>
                <a:t>. </a:t>
              </a:r>
            </a:p>
          </p:txBody>
        </p:sp>
        <p:sp>
          <p:nvSpPr>
            <p:cNvPr id="17" name="TextBox 16">
              <a:extLst>
                <a:ext uri="{FF2B5EF4-FFF2-40B4-BE49-F238E27FC236}">
                  <a16:creationId xmlns:a16="http://schemas.microsoft.com/office/drawing/2014/main" id="{BC7177AD-8987-A201-32DA-263F4F51AC9D}"/>
                </a:ext>
              </a:extLst>
            </p:cNvPr>
            <p:cNvSpPr txBox="1"/>
            <p:nvPr/>
          </p:nvSpPr>
          <p:spPr>
            <a:xfrm>
              <a:off x="1089212" y="3413171"/>
              <a:ext cx="505609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Verdana" charset="0"/>
                  <a:ea typeface="Verdana" charset="0"/>
                  <a:cs typeface="Verdana" charset="0"/>
                </a:rPr>
                <a:t>NP be _ to VP[+/-</a:t>
              </a:r>
              <a:r>
                <a:rPr lang="en-US" sz="2000" b="1" err="1">
                  <a:latin typeface="Verdana" charset="0"/>
                  <a:ea typeface="Verdana" charset="0"/>
                  <a:cs typeface="Verdana" charset="0"/>
                </a:rPr>
                <a:t>eventive</a:t>
              </a:r>
              <a:r>
                <a:rPr lang="en-US" sz="2000" b="1">
                  <a:latin typeface="Verdana" charset="0"/>
                  <a:ea typeface="Verdana" charset="0"/>
                  <a:cs typeface="Verdana" charset="0"/>
                </a:rPr>
                <a:t>]</a:t>
              </a:r>
            </a:p>
          </p:txBody>
        </p:sp>
        <p:grpSp>
          <p:nvGrpSpPr>
            <p:cNvPr id="26" name="Group 25">
              <a:extLst>
                <a:ext uri="{FF2B5EF4-FFF2-40B4-BE49-F238E27FC236}">
                  <a16:creationId xmlns:a16="http://schemas.microsoft.com/office/drawing/2014/main" id="{8488CF0B-4499-2021-999A-739F70784EA8}"/>
                </a:ext>
              </a:extLst>
            </p:cNvPr>
            <p:cNvGrpSpPr/>
            <p:nvPr/>
          </p:nvGrpSpPr>
          <p:grpSpPr>
            <a:xfrm>
              <a:off x="1102666" y="3837477"/>
              <a:ext cx="4717103" cy="1105833"/>
              <a:chOff x="1553170" y="1106895"/>
              <a:chExt cx="3201763" cy="1105833"/>
            </a:xfrm>
          </p:grpSpPr>
          <p:sp>
            <p:nvSpPr>
              <p:cNvPr id="27" name="Rectangle 26">
                <a:extLst>
                  <a:ext uri="{FF2B5EF4-FFF2-40B4-BE49-F238E27FC236}">
                    <a16:creationId xmlns:a16="http://schemas.microsoft.com/office/drawing/2014/main" id="{530F8C2F-E1C9-6B0F-4FB9-FF89D81064F7}"/>
                  </a:ext>
                </a:extLst>
              </p:cNvPr>
              <p:cNvSpPr/>
              <p:nvPr/>
            </p:nvSpPr>
            <p:spPr>
              <a:xfrm>
                <a:off x="1618968" y="1566397"/>
                <a:ext cx="3135965" cy="646331"/>
              </a:xfrm>
              <a:prstGeom prst="rect">
                <a:avLst/>
              </a:prstGeom>
            </p:spPr>
            <p:txBody>
              <a:bodyPr wrap="square">
                <a:spAutoFit/>
              </a:bodyPr>
              <a:lstStyle/>
              <a:p>
                <a:pPr algn="ctr"/>
                <a:r>
                  <a:rPr lang="en-US">
                    <a:latin typeface="Consolas" charset="0"/>
                    <a:ea typeface="Consolas" charset="0"/>
                    <a:cs typeface="Consolas" charset="0"/>
                  </a:rPr>
                  <a:t>A particular person {wasn’t, isn’t} </a:t>
                </a:r>
                <a:endParaRPr lang="en-US"/>
              </a:p>
            </p:txBody>
          </p:sp>
          <p:sp>
            <p:nvSpPr>
              <p:cNvPr id="28" name="Rectangle 27">
                <a:extLst>
                  <a:ext uri="{FF2B5EF4-FFF2-40B4-BE49-F238E27FC236}">
                    <a16:creationId xmlns:a16="http://schemas.microsoft.com/office/drawing/2014/main" id="{D2C8BB9F-A4D0-0705-A3A2-A5A17AC680A4}"/>
                  </a:ext>
                </a:extLst>
              </p:cNvPr>
              <p:cNvSpPr/>
              <p:nvPr/>
            </p:nvSpPr>
            <p:spPr>
              <a:xfrm>
                <a:off x="1618968" y="1204908"/>
                <a:ext cx="3135965" cy="369332"/>
              </a:xfrm>
              <a:prstGeom prst="rect">
                <a:avLst/>
              </a:prstGeom>
            </p:spPr>
            <p:txBody>
              <a:bodyPr wrap="square">
                <a:spAutoFit/>
              </a:bodyPr>
              <a:lstStyle/>
              <a:p>
                <a:pPr algn="ctr"/>
                <a:r>
                  <a:rPr lang="en-US">
                    <a:latin typeface="Consolas" charset="0"/>
                    <a:ea typeface="Consolas" charset="0"/>
                    <a:cs typeface="Consolas" charset="0"/>
                  </a:rPr>
                  <a:t>I {wasn’t, ‘m not} </a:t>
                </a:r>
                <a:endParaRPr lang="en-US"/>
              </a:p>
            </p:txBody>
          </p:sp>
          <p:sp>
            <p:nvSpPr>
              <p:cNvPr id="29" name="Double Brace 28">
                <a:extLst>
                  <a:ext uri="{FF2B5EF4-FFF2-40B4-BE49-F238E27FC236}">
                    <a16:creationId xmlns:a16="http://schemas.microsoft.com/office/drawing/2014/main" id="{71B9E1CE-90B1-82E4-4A8B-93A512D2680E}"/>
                  </a:ext>
                </a:extLst>
              </p:cNvPr>
              <p:cNvSpPr/>
              <p:nvPr/>
            </p:nvSpPr>
            <p:spPr>
              <a:xfrm>
                <a:off x="1553170" y="1106895"/>
                <a:ext cx="3201763" cy="825479"/>
              </a:xfrm>
              <a:prstGeom prst="brace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37" name="Group 36">
            <a:extLst>
              <a:ext uri="{FF2B5EF4-FFF2-40B4-BE49-F238E27FC236}">
                <a16:creationId xmlns:a16="http://schemas.microsoft.com/office/drawing/2014/main" id="{E2514EA4-7EB4-92D1-DA35-8169A819AC80}"/>
              </a:ext>
            </a:extLst>
          </p:cNvPr>
          <p:cNvGrpSpPr/>
          <p:nvPr/>
        </p:nvGrpSpPr>
        <p:grpSpPr>
          <a:xfrm>
            <a:off x="1089212" y="4781628"/>
            <a:ext cx="9520516" cy="1368457"/>
            <a:chOff x="1089212" y="4781628"/>
            <a:chExt cx="9520516" cy="1368457"/>
          </a:xfrm>
        </p:grpSpPr>
        <p:sp>
          <p:nvSpPr>
            <p:cNvPr id="10" name="Rectangle 9">
              <a:extLst>
                <a:ext uri="{FF2B5EF4-FFF2-40B4-BE49-F238E27FC236}">
                  <a16:creationId xmlns:a16="http://schemas.microsoft.com/office/drawing/2014/main" id="{F3E8F98E-408A-69E3-CDD7-8423CB8C6552}"/>
                </a:ext>
              </a:extLst>
            </p:cNvPr>
            <p:cNvSpPr/>
            <p:nvPr/>
          </p:nvSpPr>
          <p:spPr>
            <a:xfrm>
              <a:off x="6091518" y="5395764"/>
              <a:ext cx="4518210" cy="369332"/>
            </a:xfrm>
            <a:prstGeom prst="rect">
              <a:avLst/>
            </a:prstGeom>
          </p:spPr>
          <p:txBody>
            <a:bodyPr wrap="square">
              <a:spAutoFit/>
            </a:bodyPr>
            <a:lstStyle/>
            <a:p>
              <a:r>
                <a:rPr lang="en-US" b="1">
                  <a:solidFill>
                    <a:srgbClr val="CD5400"/>
                  </a:solidFill>
                  <a:latin typeface="Consolas" charset="0"/>
                  <a:ea typeface="Consolas" charset="0"/>
                  <a:cs typeface="Consolas" charset="0"/>
                </a:rPr>
                <a:t>managed</a:t>
              </a:r>
              <a:r>
                <a:rPr lang="en-US">
                  <a:latin typeface="Consolas" charset="0"/>
                  <a:ea typeface="Consolas" charset="0"/>
                  <a:cs typeface="Consolas" charset="0"/>
                </a:rPr>
                <a:t> </a:t>
              </a:r>
              <a:r>
                <a:rPr lang="en-US" b="1">
                  <a:solidFill>
                    <a:srgbClr val="113A6B"/>
                  </a:solidFill>
                  <a:latin typeface="Consolas" charset="0"/>
                  <a:ea typeface="Consolas" charset="0"/>
                  <a:cs typeface="Consolas" charset="0"/>
                </a:rPr>
                <a:t>to do a particular thing</a:t>
              </a:r>
              <a:r>
                <a:rPr lang="en-US">
                  <a:latin typeface="Consolas" charset="0"/>
                  <a:ea typeface="Consolas" charset="0"/>
                  <a:cs typeface="Consolas" charset="0"/>
                </a:rPr>
                <a:t>. </a:t>
              </a:r>
            </a:p>
          </p:txBody>
        </p:sp>
        <p:sp>
          <p:nvSpPr>
            <p:cNvPr id="11" name="Rectangle 10">
              <a:extLst>
                <a:ext uri="{FF2B5EF4-FFF2-40B4-BE49-F238E27FC236}">
                  <a16:creationId xmlns:a16="http://schemas.microsoft.com/office/drawing/2014/main" id="{B1A15730-6B97-913E-0CC0-D8494D8FD490}"/>
                </a:ext>
              </a:extLst>
            </p:cNvPr>
            <p:cNvSpPr/>
            <p:nvPr/>
          </p:nvSpPr>
          <p:spPr>
            <a:xfrm>
              <a:off x="6091518" y="5765096"/>
              <a:ext cx="4518210" cy="369332"/>
            </a:xfrm>
            <a:prstGeom prst="rect">
              <a:avLst/>
            </a:prstGeom>
          </p:spPr>
          <p:txBody>
            <a:bodyPr wrap="square">
              <a:spAutoFit/>
            </a:bodyPr>
            <a:lstStyle/>
            <a:p>
              <a:r>
                <a:rPr lang="en-US" b="1">
                  <a:solidFill>
                    <a:srgbClr val="CD5400"/>
                  </a:solidFill>
                  <a:latin typeface="Consolas" charset="0"/>
                  <a:ea typeface="Consolas" charset="0"/>
                  <a:cs typeface="Consolas" charset="0"/>
                </a:rPr>
                <a:t>seemed </a:t>
              </a:r>
              <a:r>
                <a:rPr lang="en-US" b="1">
                  <a:solidFill>
                    <a:srgbClr val="113A6B"/>
                  </a:solidFill>
                  <a:latin typeface="Consolas" charset="0"/>
                  <a:ea typeface="Consolas" charset="0"/>
                  <a:cs typeface="Consolas" charset="0"/>
                </a:rPr>
                <a:t>to have a particular thing</a:t>
              </a:r>
              <a:r>
                <a:rPr lang="en-US">
                  <a:latin typeface="Consolas" charset="0"/>
                  <a:ea typeface="Consolas" charset="0"/>
                  <a:cs typeface="Consolas" charset="0"/>
                </a:rPr>
                <a:t>.</a:t>
              </a:r>
            </a:p>
          </p:txBody>
        </p:sp>
        <p:sp>
          <p:nvSpPr>
            <p:cNvPr id="18" name="TextBox 17">
              <a:extLst>
                <a:ext uri="{FF2B5EF4-FFF2-40B4-BE49-F238E27FC236}">
                  <a16:creationId xmlns:a16="http://schemas.microsoft.com/office/drawing/2014/main" id="{956E2665-FD2E-E51F-B3D5-70E48A34F6B8}"/>
                </a:ext>
              </a:extLst>
            </p:cNvPr>
            <p:cNvSpPr txBox="1"/>
            <p:nvPr/>
          </p:nvSpPr>
          <p:spPr>
            <a:xfrm>
              <a:off x="1089212" y="4781628"/>
              <a:ext cx="505609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Verdana" charset="0"/>
                  <a:ea typeface="Verdana" charset="0"/>
                  <a:cs typeface="Verdana" charset="0"/>
                </a:rPr>
                <a:t>NP _ to VP[+/-</a:t>
              </a:r>
              <a:r>
                <a:rPr lang="en-US" sz="2000" b="1" err="1">
                  <a:latin typeface="Verdana" charset="0"/>
                  <a:ea typeface="Verdana" charset="0"/>
                  <a:cs typeface="Verdana" charset="0"/>
                </a:rPr>
                <a:t>eventive</a:t>
              </a:r>
              <a:r>
                <a:rPr lang="en-US" sz="2000" b="1">
                  <a:latin typeface="Verdana" charset="0"/>
                  <a:ea typeface="Verdana" charset="0"/>
                  <a:cs typeface="Verdana" charset="0"/>
                </a:rPr>
                <a:t>]</a:t>
              </a:r>
            </a:p>
          </p:txBody>
        </p:sp>
        <p:grpSp>
          <p:nvGrpSpPr>
            <p:cNvPr id="30" name="Group 29">
              <a:extLst>
                <a:ext uri="{FF2B5EF4-FFF2-40B4-BE49-F238E27FC236}">
                  <a16:creationId xmlns:a16="http://schemas.microsoft.com/office/drawing/2014/main" id="{75F6A61F-224C-68B4-1917-A7ADF332E69E}"/>
                </a:ext>
              </a:extLst>
            </p:cNvPr>
            <p:cNvGrpSpPr/>
            <p:nvPr/>
          </p:nvGrpSpPr>
          <p:grpSpPr>
            <a:xfrm>
              <a:off x="1089212" y="5324606"/>
              <a:ext cx="5002306" cy="825479"/>
              <a:chOff x="1425388" y="1106895"/>
              <a:chExt cx="4054830" cy="825479"/>
            </a:xfrm>
          </p:grpSpPr>
          <p:sp>
            <p:nvSpPr>
              <p:cNvPr id="31" name="Rectangle 30">
                <a:extLst>
                  <a:ext uri="{FF2B5EF4-FFF2-40B4-BE49-F238E27FC236}">
                    <a16:creationId xmlns:a16="http://schemas.microsoft.com/office/drawing/2014/main" id="{CE672E05-8518-13AA-41B9-8D33C5519E03}"/>
                  </a:ext>
                </a:extLst>
              </p:cNvPr>
              <p:cNvSpPr/>
              <p:nvPr/>
            </p:nvSpPr>
            <p:spPr>
              <a:xfrm>
                <a:off x="1509641" y="1547385"/>
                <a:ext cx="3929923" cy="369332"/>
              </a:xfrm>
              <a:prstGeom prst="rect">
                <a:avLst/>
              </a:prstGeom>
            </p:spPr>
            <p:txBody>
              <a:bodyPr wrap="square">
                <a:spAutoFit/>
              </a:bodyPr>
              <a:lstStyle/>
              <a:p>
                <a:pPr algn="ctr"/>
                <a:r>
                  <a:rPr lang="en-US">
                    <a:latin typeface="Consolas" charset="0"/>
                    <a:ea typeface="Consolas" charset="0"/>
                    <a:cs typeface="Consolas" charset="0"/>
                  </a:rPr>
                  <a:t>A particular person {didn’t, doesn’t} </a:t>
                </a:r>
                <a:endParaRPr lang="en-US"/>
              </a:p>
            </p:txBody>
          </p:sp>
          <p:sp>
            <p:nvSpPr>
              <p:cNvPr id="32" name="Rectangle 31">
                <a:extLst>
                  <a:ext uri="{FF2B5EF4-FFF2-40B4-BE49-F238E27FC236}">
                    <a16:creationId xmlns:a16="http://schemas.microsoft.com/office/drawing/2014/main" id="{3931B7E0-1B79-D415-D080-0C5350E2D50B}"/>
                  </a:ext>
                </a:extLst>
              </p:cNvPr>
              <p:cNvSpPr/>
              <p:nvPr/>
            </p:nvSpPr>
            <p:spPr>
              <a:xfrm>
                <a:off x="1588889" y="1204908"/>
                <a:ext cx="3771427" cy="369332"/>
              </a:xfrm>
              <a:prstGeom prst="rect">
                <a:avLst/>
              </a:prstGeom>
            </p:spPr>
            <p:txBody>
              <a:bodyPr wrap="square">
                <a:spAutoFit/>
              </a:bodyPr>
              <a:lstStyle/>
              <a:p>
                <a:pPr algn="ctr"/>
                <a:r>
                  <a:rPr lang="en-US">
                    <a:latin typeface="Consolas" charset="0"/>
                    <a:ea typeface="Consolas" charset="0"/>
                    <a:cs typeface="Consolas" charset="0"/>
                  </a:rPr>
                  <a:t>I {didn’t, don’t} </a:t>
                </a:r>
                <a:endParaRPr lang="en-US"/>
              </a:p>
            </p:txBody>
          </p:sp>
          <p:sp>
            <p:nvSpPr>
              <p:cNvPr id="33" name="Double Brace 32">
                <a:extLst>
                  <a:ext uri="{FF2B5EF4-FFF2-40B4-BE49-F238E27FC236}">
                    <a16:creationId xmlns:a16="http://schemas.microsoft.com/office/drawing/2014/main" id="{781C484E-3D27-DA6F-C055-3D30F593338C}"/>
                  </a:ext>
                </a:extLst>
              </p:cNvPr>
              <p:cNvSpPr/>
              <p:nvPr/>
            </p:nvSpPr>
            <p:spPr>
              <a:xfrm>
                <a:off x="1425388" y="1106895"/>
                <a:ext cx="4054830" cy="825479"/>
              </a:xfrm>
              <a:prstGeom prst="brace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Tree>
    <p:extLst>
      <p:ext uri="{BB962C8B-B14F-4D97-AF65-F5344CB8AC3E}">
        <p14:creationId xmlns:p14="http://schemas.microsoft.com/office/powerpoint/2010/main" val="86450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3C0AC-4310-8D45-6330-7F4697614A9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350A031-40FD-38F4-AA3D-8D87402F7DD9}"/>
              </a:ext>
            </a:extLst>
          </p:cNvPr>
          <p:cNvSpPr txBox="1"/>
          <p:nvPr/>
        </p:nvSpPr>
        <p:spPr>
          <a:xfrm>
            <a:off x="969212" y="699398"/>
            <a:ext cx="939741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dirty="0">
                <a:latin typeface="Verdana" charset="0"/>
                <a:ea typeface="Verdana" charset="0"/>
                <a:cs typeface="Verdana" charset="0"/>
              </a:rPr>
              <a:t>Belief task</a:t>
            </a:r>
          </a:p>
        </p:txBody>
      </p:sp>
    </p:spTree>
    <p:extLst>
      <p:ext uri="{BB962C8B-B14F-4D97-AF65-F5344CB8AC3E}">
        <p14:creationId xmlns:p14="http://schemas.microsoft.com/office/powerpoint/2010/main" val="15920010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685B1-7166-83E3-0D07-356F3B10E872}"/>
            </a:ext>
          </a:extLst>
        </p:cNvPr>
        <p:cNvGrpSpPr/>
        <p:nvPr/>
      </p:nvGrpSpPr>
      <p:grpSpPr>
        <a:xfrm>
          <a:off x="0" y="0"/>
          <a:ext cx="0" cy="0"/>
          <a:chOff x="0" y="0"/>
          <a:chExt cx="0" cy="0"/>
        </a:xfrm>
      </p:grpSpPr>
      <p:pic>
        <p:nvPicPr>
          <p:cNvPr id="12" name="Picture 11" descr="A document with text on it&#10;&#10;Description automatically generated">
            <a:extLst>
              <a:ext uri="{FF2B5EF4-FFF2-40B4-BE49-F238E27FC236}">
                <a16:creationId xmlns:a16="http://schemas.microsoft.com/office/drawing/2014/main" id="{CBBB237C-2163-BB18-3331-42F185C072F8}"/>
              </a:ext>
            </a:extLst>
          </p:cNvPr>
          <p:cNvPicPr>
            <a:picLocks noChangeAspect="1"/>
          </p:cNvPicPr>
          <p:nvPr/>
        </p:nvPicPr>
        <p:blipFill>
          <a:blip r:embed="rId2"/>
          <a:stretch>
            <a:fillRect/>
          </a:stretch>
        </p:blipFill>
        <p:spPr>
          <a:xfrm>
            <a:off x="1163215" y="928076"/>
            <a:ext cx="6414178" cy="5363475"/>
          </a:xfrm>
          <a:prstGeom prst="rect">
            <a:avLst/>
          </a:prstGeom>
          <a:ln>
            <a:solidFill>
              <a:schemeClr val="tx1"/>
            </a:solidFill>
          </a:ln>
        </p:spPr>
      </p:pic>
      <p:grpSp>
        <p:nvGrpSpPr>
          <p:cNvPr id="3" name="Group 2">
            <a:extLst>
              <a:ext uri="{FF2B5EF4-FFF2-40B4-BE49-F238E27FC236}">
                <a16:creationId xmlns:a16="http://schemas.microsoft.com/office/drawing/2014/main" id="{1FF1EE9B-EE20-52FF-508B-58A025BED4E1}"/>
              </a:ext>
            </a:extLst>
          </p:cNvPr>
          <p:cNvGrpSpPr/>
          <p:nvPr/>
        </p:nvGrpSpPr>
        <p:grpSpPr>
          <a:xfrm>
            <a:off x="8490095" y="738938"/>
            <a:ext cx="2538690" cy="2870876"/>
            <a:chOff x="7314934" y="2261119"/>
            <a:chExt cx="1983347" cy="2242867"/>
          </a:xfrm>
        </p:grpSpPr>
        <p:pic>
          <p:nvPicPr>
            <p:cNvPr id="4" name="Picture 3">
              <a:extLst>
                <a:ext uri="{FF2B5EF4-FFF2-40B4-BE49-F238E27FC236}">
                  <a16:creationId xmlns:a16="http://schemas.microsoft.com/office/drawing/2014/main" id="{7E170CCA-69F2-913E-94B1-FD2FE313E021}"/>
                </a:ext>
              </a:extLst>
            </p:cNvPr>
            <p:cNvPicPr>
              <a:picLocks noChangeAspect="1"/>
            </p:cNvPicPr>
            <p:nvPr/>
          </p:nvPicPr>
          <p:blipFill rotWithShape="1">
            <a:blip r:embed="rId3">
              <a:extLst>
                <a:ext uri="{28A0092B-C50C-407E-A947-70E740481C1C}">
                  <a14:useLocalDpi xmlns:a14="http://schemas.microsoft.com/office/drawing/2010/main" val="0"/>
                </a:ext>
              </a:extLst>
            </a:blip>
            <a:srcRect t="-1" b="3072"/>
            <a:stretch/>
          </p:blipFill>
          <p:spPr>
            <a:xfrm>
              <a:off x="7392334" y="2261119"/>
              <a:ext cx="1828547" cy="1828800"/>
            </a:xfrm>
            <a:prstGeom prst="ellipse">
              <a:avLst/>
            </a:prstGeom>
          </p:spPr>
        </p:pic>
        <p:sp>
          <p:nvSpPr>
            <p:cNvPr id="5" name="TextBox 4">
              <a:extLst>
                <a:ext uri="{FF2B5EF4-FFF2-40B4-BE49-F238E27FC236}">
                  <a16:creationId xmlns:a16="http://schemas.microsoft.com/office/drawing/2014/main" id="{A8D5D225-61EB-44AD-456D-1D4AE048C4D7}"/>
                </a:ext>
              </a:extLst>
            </p:cNvPr>
            <p:cNvSpPr txBox="1"/>
            <p:nvPr/>
          </p:nvSpPr>
          <p:spPr>
            <a:xfrm>
              <a:off x="7314934" y="4095221"/>
              <a:ext cx="1983347" cy="408765"/>
            </a:xfrm>
            <a:prstGeom prst="rect">
              <a:avLst/>
            </a:prstGeom>
            <a:noFill/>
          </p:spPr>
          <p:txBody>
            <a:bodyPr wrap="square" lIns="91440" tIns="45720" rIns="91440" bIns="45720" rtlCol="0" anchor="t">
              <a:spAutoFit/>
            </a:bodyPr>
            <a:lstStyle/>
            <a:p>
              <a:pPr algn="ctr"/>
              <a:r>
                <a:rPr lang="en-US" sz="1400" b="1" dirty="0">
                  <a:latin typeface="Helvetica" pitchFamily="2" charset="0"/>
                  <a:ea typeface="Verdana" charset="0"/>
                  <a:cs typeface="Verdana" charset="0"/>
                </a:rPr>
                <a:t>Ben Kane</a:t>
              </a:r>
            </a:p>
            <a:p>
              <a:pPr algn="ctr"/>
              <a:r>
                <a:rPr lang="en-US" sz="1400" dirty="0" err="1">
                  <a:latin typeface="Helvetica" pitchFamily="2" charset="0"/>
                  <a:ea typeface="Verdana" charset="0"/>
                  <a:cs typeface="Verdana" charset="0"/>
                </a:rPr>
                <a:t>OpenStream.AI</a:t>
              </a:r>
              <a:endParaRPr lang="en-US" sz="1400" b="1" dirty="0">
                <a:latin typeface="Helvetica" pitchFamily="2" charset="0"/>
                <a:ea typeface="Verdana" charset="0"/>
                <a:cs typeface="Verdana" charset="0"/>
              </a:endParaRPr>
            </a:p>
          </p:txBody>
        </p:sp>
      </p:grpSp>
      <p:grpSp>
        <p:nvGrpSpPr>
          <p:cNvPr id="6" name="Group 5">
            <a:extLst>
              <a:ext uri="{FF2B5EF4-FFF2-40B4-BE49-F238E27FC236}">
                <a16:creationId xmlns:a16="http://schemas.microsoft.com/office/drawing/2014/main" id="{9F0ECF6D-60A1-FF6A-C17D-9CFBAFC2EEA5}"/>
              </a:ext>
            </a:extLst>
          </p:cNvPr>
          <p:cNvGrpSpPr/>
          <p:nvPr/>
        </p:nvGrpSpPr>
        <p:grpSpPr>
          <a:xfrm>
            <a:off x="8490094" y="3690867"/>
            <a:ext cx="2538690" cy="2864089"/>
            <a:chOff x="9434939" y="2261181"/>
            <a:chExt cx="1983347" cy="2237565"/>
          </a:xfrm>
        </p:grpSpPr>
        <p:pic>
          <p:nvPicPr>
            <p:cNvPr id="7" name="Picture 6">
              <a:extLst>
                <a:ext uri="{FF2B5EF4-FFF2-40B4-BE49-F238E27FC236}">
                  <a16:creationId xmlns:a16="http://schemas.microsoft.com/office/drawing/2014/main" id="{377170AC-E63A-F7FF-F492-F79B2FB6FED1}"/>
                </a:ext>
              </a:extLst>
            </p:cNvPr>
            <p:cNvPicPr>
              <a:picLocks noChangeAspect="1"/>
            </p:cNvPicPr>
            <p:nvPr/>
          </p:nvPicPr>
          <p:blipFill rotWithShape="1">
            <a:blip r:embed="rId4">
              <a:extLst>
                <a:ext uri="{28A0092B-C50C-407E-A947-70E740481C1C}">
                  <a14:useLocalDpi xmlns:a14="http://schemas.microsoft.com/office/drawing/2010/main" val="0"/>
                </a:ext>
              </a:extLst>
            </a:blip>
            <a:srcRect b="18053"/>
            <a:stretch/>
          </p:blipFill>
          <p:spPr>
            <a:xfrm>
              <a:off x="9513017" y="2261181"/>
              <a:ext cx="1827192" cy="1828800"/>
            </a:xfrm>
            <a:prstGeom prst="ellipse">
              <a:avLst/>
            </a:prstGeom>
          </p:spPr>
        </p:pic>
        <p:sp>
          <p:nvSpPr>
            <p:cNvPr id="8" name="TextBox 7">
              <a:extLst>
                <a:ext uri="{FF2B5EF4-FFF2-40B4-BE49-F238E27FC236}">
                  <a16:creationId xmlns:a16="http://schemas.microsoft.com/office/drawing/2014/main" id="{6025CC18-B6AE-E821-8168-72A9F5E4E061}"/>
                </a:ext>
              </a:extLst>
            </p:cNvPr>
            <p:cNvSpPr txBox="1"/>
            <p:nvPr/>
          </p:nvSpPr>
          <p:spPr>
            <a:xfrm>
              <a:off x="9434939" y="4089981"/>
              <a:ext cx="1983347" cy="408765"/>
            </a:xfrm>
            <a:prstGeom prst="rect">
              <a:avLst/>
            </a:prstGeom>
            <a:noFill/>
          </p:spPr>
          <p:txBody>
            <a:bodyPr wrap="square" lIns="91440" tIns="45720" rIns="91440" bIns="45720" rtlCol="0" anchor="t">
              <a:spAutoFit/>
            </a:bodyPr>
            <a:lstStyle/>
            <a:p>
              <a:pPr algn="ctr"/>
              <a:r>
                <a:rPr lang="en-US" sz="1400" b="1" dirty="0">
                  <a:latin typeface="Helvetica" pitchFamily="2" charset="0"/>
                  <a:ea typeface="Verdana" charset="0"/>
                  <a:cs typeface="Verdana" charset="0"/>
                </a:rPr>
                <a:t>Will Gantt</a:t>
              </a:r>
            </a:p>
            <a:p>
              <a:pPr algn="ctr"/>
              <a:r>
                <a:rPr lang="en-US" sz="1400" dirty="0">
                  <a:latin typeface="Helvetica" pitchFamily="2" charset="0"/>
                  <a:ea typeface="Verdana" charset="0"/>
                  <a:cs typeface="Verdana" charset="0"/>
                </a:rPr>
                <a:t>Johns Hopkins University</a:t>
              </a:r>
            </a:p>
          </p:txBody>
        </p:sp>
      </p:grpSp>
    </p:spTree>
    <p:extLst>
      <p:ext uri="{BB962C8B-B14F-4D97-AF65-F5344CB8AC3E}">
        <p14:creationId xmlns:p14="http://schemas.microsoft.com/office/powerpoint/2010/main" val="341927315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1D7CF-ECB5-CF8A-E602-E6B21DAA61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CAB832-BA7D-3D09-988C-44289D5181A3}"/>
              </a:ext>
            </a:extLst>
          </p:cNvPr>
          <p:cNvSpPr>
            <a:spLocks noGrp="1"/>
          </p:cNvSpPr>
          <p:nvPr>
            <p:ph type="title"/>
          </p:nvPr>
        </p:nvSpPr>
        <p:spPr>
          <a:xfrm>
            <a:off x="969211" y="1880172"/>
            <a:ext cx="10487791" cy="2392532"/>
          </a:xfrm>
        </p:spPr>
        <p:txBody>
          <a:bodyPr>
            <a:noAutofit/>
          </a:bodyPr>
          <a:lstStyle/>
          <a:p>
            <a:r>
              <a:rPr lang="en-US" sz="4000">
                <a:latin typeface="Consolas" charset="0"/>
                <a:ea typeface="Consolas" charset="0"/>
                <a:cs typeface="Consolas" charset="0"/>
              </a:rPr>
              <a:t>If</a:t>
            </a:r>
            <a:r>
              <a:rPr lang="en-US" sz="4000" b="1">
                <a:latin typeface="Consolas" charset="0"/>
                <a:ea typeface="Consolas" charset="0"/>
                <a:cs typeface="Consolas" charset="0"/>
              </a:rPr>
              <a:t> A knew that C happened, </a:t>
            </a:r>
            <a:r>
              <a:rPr lang="en-US" sz="4000">
                <a:latin typeface="Consolas" charset="0"/>
                <a:ea typeface="Consolas" charset="0"/>
                <a:cs typeface="Consolas" charset="0"/>
              </a:rPr>
              <a:t>how likely is it that </a:t>
            </a:r>
            <a:r>
              <a:rPr lang="en-US" sz="4000" b="1">
                <a:latin typeface="Consolas" charset="0"/>
                <a:ea typeface="Consolas" charset="0"/>
                <a:cs typeface="Consolas" charset="0"/>
              </a:rPr>
              <a:t>A believed that C happened</a:t>
            </a:r>
            <a:r>
              <a:rPr lang="en-US" sz="4000">
                <a:latin typeface="Consolas" charset="0"/>
                <a:ea typeface="Consolas" charset="0"/>
                <a:cs typeface="Consolas" charset="0"/>
              </a:rPr>
              <a:t>?</a:t>
            </a:r>
          </a:p>
        </p:txBody>
      </p:sp>
      <p:sp>
        <p:nvSpPr>
          <p:cNvPr id="5" name="TextBox 4">
            <a:extLst>
              <a:ext uri="{FF2B5EF4-FFF2-40B4-BE49-F238E27FC236}">
                <a16:creationId xmlns:a16="http://schemas.microsoft.com/office/drawing/2014/main" id="{E44C7F0A-14E1-19D5-A490-B6E795743D4A}"/>
              </a:ext>
            </a:extLst>
          </p:cNvPr>
          <p:cNvSpPr txBox="1"/>
          <p:nvPr/>
        </p:nvSpPr>
        <p:spPr>
          <a:xfrm>
            <a:off x="969212" y="699398"/>
            <a:ext cx="939741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dirty="0">
                <a:latin typeface="Verdana" charset="0"/>
                <a:ea typeface="Verdana" charset="0"/>
                <a:cs typeface="Verdana" charset="0"/>
              </a:rPr>
              <a:t>Belief task</a:t>
            </a:r>
          </a:p>
        </p:txBody>
      </p:sp>
      <p:sp>
        <p:nvSpPr>
          <p:cNvPr id="3" name="Rectangle 2">
            <a:extLst>
              <a:ext uri="{FF2B5EF4-FFF2-40B4-BE49-F238E27FC236}">
                <a16:creationId xmlns:a16="http://schemas.microsoft.com/office/drawing/2014/main" id="{4D98C440-E9F6-17C6-575B-D8B55380A6E2}"/>
              </a:ext>
            </a:extLst>
          </p:cNvPr>
          <p:cNvSpPr/>
          <p:nvPr/>
        </p:nvSpPr>
        <p:spPr>
          <a:xfrm>
            <a:off x="1681543" y="5054885"/>
            <a:ext cx="8507002" cy="143839"/>
          </a:xfrm>
          <a:prstGeom prst="rect">
            <a:avLst/>
          </a:prstGeom>
          <a:gradFill flip="none" rotWithShape="1">
            <a:gsLst>
              <a:gs pos="0">
                <a:srgbClr val="113A6B">
                  <a:tint val="66000"/>
                  <a:satMod val="160000"/>
                </a:srgbClr>
              </a:gs>
              <a:gs pos="50000">
                <a:srgbClr val="113A6B">
                  <a:tint val="44500"/>
                  <a:satMod val="160000"/>
                </a:srgbClr>
              </a:gs>
              <a:gs pos="100000">
                <a:srgbClr val="113A6B">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1A7882-1D43-1C77-3E08-271255F6712E}"/>
              </a:ext>
            </a:extLst>
          </p:cNvPr>
          <p:cNvSpPr/>
          <p:nvPr/>
        </p:nvSpPr>
        <p:spPr>
          <a:xfrm>
            <a:off x="5825456" y="5027492"/>
            <a:ext cx="219175" cy="219175"/>
          </a:xfrm>
          <a:prstGeom prst="rect">
            <a:avLst/>
          </a:prstGeom>
          <a:solidFill>
            <a:srgbClr val="113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DAF54B1-4A87-DEFF-8765-23326A282438}"/>
              </a:ext>
            </a:extLst>
          </p:cNvPr>
          <p:cNvSpPr txBox="1">
            <a:spLocks/>
          </p:cNvSpPr>
          <p:nvPr/>
        </p:nvSpPr>
        <p:spPr>
          <a:xfrm>
            <a:off x="635308" y="5137080"/>
            <a:ext cx="2683244" cy="48288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Verdana" panose="020B0604030504040204" pitchFamily="34" charset="0"/>
                <a:cs typeface="Verdana" panose="020B0604030504040204" pitchFamily="34" charset="0"/>
              </a:defRPr>
            </a:lvl1pPr>
          </a:lstStyle>
          <a:p>
            <a:r>
              <a:rPr lang="en-US" sz="1800">
                <a:latin typeface="Consolas" charset="0"/>
                <a:ea typeface="Consolas" charset="0"/>
                <a:cs typeface="Consolas" charset="0"/>
              </a:rPr>
              <a:t>Extremely unlikely</a:t>
            </a:r>
            <a:endParaRPr lang="en-US" sz="1800" b="1">
              <a:latin typeface="Consolas" charset="0"/>
              <a:ea typeface="Consolas" charset="0"/>
              <a:cs typeface="Consolas" charset="0"/>
            </a:endParaRPr>
          </a:p>
        </p:txBody>
      </p:sp>
      <p:sp>
        <p:nvSpPr>
          <p:cNvPr id="9" name="Title 1">
            <a:extLst>
              <a:ext uri="{FF2B5EF4-FFF2-40B4-BE49-F238E27FC236}">
                <a16:creationId xmlns:a16="http://schemas.microsoft.com/office/drawing/2014/main" id="{8EF9CC5D-96D8-E266-FCAF-09675023E3CB}"/>
              </a:ext>
            </a:extLst>
          </p:cNvPr>
          <p:cNvSpPr txBox="1">
            <a:spLocks/>
          </p:cNvSpPr>
          <p:nvPr/>
        </p:nvSpPr>
        <p:spPr>
          <a:xfrm>
            <a:off x="8846923" y="5212416"/>
            <a:ext cx="2683244" cy="48288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Verdana" panose="020B0604030504040204" pitchFamily="34" charset="0"/>
                <a:cs typeface="Verdana" panose="020B0604030504040204" pitchFamily="34" charset="0"/>
              </a:defRPr>
            </a:lvl1pPr>
          </a:lstStyle>
          <a:p>
            <a:r>
              <a:rPr lang="en-US" sz="1800">
                <a:latin typeface="Consolas" charset="0"/>
                <a:ea typeface="Consolas" charset="0"/>
                <a:cs typeface="Consolas" charset="0"/>
              </a:rPr>
              <a:t>Extremely likely</a:t>
            </a:r>
            <a:endParaRPr lang="en-US" sz="1800" b="1">
              <a:latin typeface="Consolas" charset="0"/>
              <a:ea typeface="Consolas" charset="0"/>
              <a:cs typeface="Consolas" charset="0"/>
            </a:endParaRPr>
          </a:p>
        </p:txBody>
      </p:sp>
    </p:spTree>
    <p:extLst>
      <p:ext uri="{BB962C8B-B14F-4D97-AF65-F5344CB8AC3E}">
        <p14:creationId xmlns:p14="http://schemas.microsoft.com/office/powerpoint/2010/main" val="260811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04167E-6 -4.07407E-6 L 0.34271 -4.07407E-6 " pathEditMode="relative" rAng="0" ptsTypes="AA">
                                      <p:cBhvr>
                                        <p:cTn id="6" dur="2000" fill="hold"/>
                                        <p:tgtEl>
                                          <p:spTgt spid="7"/>
                                        </p:tgtEl>
                                        <p:attrNameLst>
                                          <p:attrName>ppt_x</p:attrName>
                                          <p:attrName>ppt_y</p:attrName>
                                        </p:attrNameLst>
                                      </p:cBhvr>
                                      <p:rCtr x="1713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05599-EF36-340E-70CB-F089BA7DBCD9}"/>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22060269-0794-E21A-1A2E-47F4CBE72E2E}"/>
              </a:ext>
            </a:extLst>
          </p:cNvPr>
          <p:cNvGrpSpPr/>
          <p:nvPr/>
        </p:nvGrpSpPr>
        <p:grpSpPr>
          <a:xfrm>
            <a:off x="8239411" y="1872298"/>
            <a:ext cx="2772577" cy="3138853"/>
            <a:chOff x="5120208" y="2261119"/>
            <a:chExt cx="1983347" cy="2245361"/>
          </a:xfrm>
        </p:grpSpPr>
        <p:pic>
          <p:nvPicPr>
            <p:cNvPr id="5" name="Picture 2" descr="annah An">
              <a:extLst>
                <a:ext uri="{FF2B5EF4-FFF2-40B4-BE49-F238E27FC236}">
                  <a16:creationId xmlns:a16="http://schemas.microsoft.com/office/drawing/2014/main" id="{0FBEC105-56D1-033B-8319-23005B829F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7482" y="2261119"/>
              <a:ext cx="1828800" cy="1827107"/>
            </a:xfrm>
            <a:prstGeom prst="ellipse">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7BFAC84-CD5B-FAF1-32C2-6E073EBA0E53}"/>
                </a:ext>
              </a:extLst>
            </p:cNvPr>
            <p:cNvSpPr txBox="1"/>
            <p:nvPr/>
          </p:nvSpPr>
          <p:spPr>
            <a:xfrm>
              <a:off x="5120208" y="4088164"/>
              <a:ext cx="1983347" cy="418316"/>
            </a:xfrm>
            <a:prstGeom prst="rect">
              <a:avLst/>
            </a:prstGeom>
            <a:noFill/>
          </p:spPr>
          <p:txBody>
            <a:bodyPr wrap="square" lIns="91440" tIns="45720" rIns="91440" bIns="45720" rtlCol="0" anchor="t">
              <a:spAutoFit/>
            </a:bodyPr>
            <a:lstStyle/>
            <a:p>
              <a:pPr algn="ctr"/>
              <a:r>
                <a:rPr lang="en-US" sz="1600" b="1" dirty="0">
                  <a:latin typeface="Helvetica" pitchFamily="2" charset="0"/>
                  <a:ea typeface="Verdana" charset="0"/>
                  <a:cs typeface="Verdana" charset="0"/>
                </a:rPr>
                <a:t>Hannah An</a:t>
              </a:r>
            </a:p>
            <a:p>
              <a:pPr algn="ctr"/>
              <a:r>
                <a:rPr lang="en-US" sz="1600" dirty="0">
                  <a:latin typeface="Helvetica" pitchFamily="2" charset="0"/>
                  <a:ea typeface="Verdana" charset="0"/>
                  <a:cs typeface="Verdana" charset="0"/>
                </a:rPr>
                <a:t>University of Rochester</a:t>
              </a:r>
              <a:endParaRPr lang="en-US" sz="1600" b="1" dirty="0">
                <a:latin typeface="Helvetica" pitchFamily="2" charset="0"/>
                <a:ea typeface="Verdana" charset="0"/>
                <a:cs typeface="Verdana" charset="0"/>
              </a:endParaRPr>
            </a:p>
          </p:txBody>
        </p:sp>
      </p:grpSp>
      <p:pic>
        <p:nvPicPr>
          <p:cNvPr id="8" name="Picture 7" descr="Text&#10;&#10;Description automatically generated">
            <a:extLst>
              <a:ext uri="{FF2B5EF4-FFF2-40B4-BE49-F238E27FC236}">
                <a16:creationId xmlns:a16="http://schemas.microsoft.com/office/drawing/2014/main" id="{84A03332-3FE8-C4AF-AE40-77024670CC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454" y="1127620"/>
            <a:ext cx="6392272" cy="4602759"/>
          </a:xfrm>
          <a:prstGeom prst="rect">
            <a:avLst/>
          </a:prstGeom>
          <a:ln>
            <a:solidFill>
              <a:schemeClr val="tx1"/>
            </a:solidFill>
          </a:ln>
        </p:spPr>
      </p:pic>
      <p:grpSp>
        <p:nvGrpSpPr>
          <p:cNvPr id="2" name="Group 1">
            <a:extLst>
              <a:ext uri="{FF2B5EF4-FFF2-40B4-BE49-F238E27FC236}">
                <a16:creationId xmlns:a16="http://schemas.microsoft.com/office/drawing/2014/main" id="{351AFE50-0A78-E172-54F6-CC56EF2C07F9}"/>
              </a:ext>
            </a:extLst>
          </p:cNvPr>
          <p:cNvGrpSpPr/>
          <p:nvPr/>
        </p:nvGrpSpPr>
        <p:grpSpPr>
          <a:xfrm>
            <a:off x="3620279" y="5191770"/>
            <a:ext cx="7465265" cy="1077218"/>
            <a:chOff x="3715879" y="2123211"/>
            <a:chExt cx="7465265" cy="1077218"/>
          </a:xfrm>
        </p:grpSpPr>
        <p:sp>
          <p:nvSpPr>
            <p:cNvPr id="3" name="TextBox 2">
              <a:extLst>
                <a:ext uri="{FF2B5EF4-FFF2-40B4-BE49-F238E27FC236}">
                  <a16:creationId xmlns:a16="http://schemas.microsoft.com/office/drawing/2014/main" id="{62960175-747B-9273-C3D7-974AE4F25130}"/>
                </a:ext>
              </a:extLst>
            </p:cNvPr>
            <p:cNvSpPr txBox="1"/>
            <p:nvPr/>
          </p:nvSpPr>
          <p:spPr>
            <a:xfrm>
              <a:off x="3715879" y="2123211"/>
              <a:ext cx="7465265" cy="1077218"/>
            </a:xfrm>
            <a:prstGeom prst="rect">
              <a:avLst/>
            </a:prstGeom>
            <a:solidFill>
              <a:schemeClr val="bg1"/>
            </a:solidFill>
            <a:ln>
              <a:solidFill>
                <a:schemeClr val="tx1"/>
              </a:solidFill>
            </a:ln>
          </p:spPr>
          <p:txBody>
            <a:bodyPr wrap="square" rtlCol="0">
              <a:spAutoFit/>
            </a:bodyPr>
            <a:lstStyle/>
            <a:p>
              <a:r>
                <a:rPr lang="en-US" sz="1600" dirty="0"/>
                <a:t>If I were to say</a:t>
              </a:r>
            </a:p>
            <a:p>
              <a:r>
                <a:rPr lang="en-US" sz="1600" b="1" dirty="0"/>
                <a:t>a particular person {did, does, is, was}</a:t>
              </a:r>
              <a:r>
                <a:rPr lang="en-US" sz="1600" b="1" dirty="0" err="1"/>
                <a:t>n’t</a:t>
              </a:r>
              <a:r>
                <a:rPr lang="en-US" sz="1600" b="1" dirty="0"/>
                <a:t>  __ that a particular thing happened</a:t>
              </a:r>
              <a:r>
                <a:rPr lang="en-US" sz="1600" dirty="0"/>
                <a:t>, </a:t>
              </a:r>
            </a:p>
            <a:p>
              <a:r>
                <a:rPr lang="en-US" sz="1600" dirty="0"/>
                <a:t>how likely is it that I mean</a:t>
              </a:r>
            </a:p>
            <a:p>
              <a:r>
                <a:rPr lang="en-US" sz="1600" b="1" dirty="0"/>
                <a:t>that person __ that that thing didn’t happen</a:t>
              </a:r>
              <a:r>
                <a:rPr lang="en-US" sz="1600" dirty="0"/>
                <a:t>?</a:t>
              </a:r>
              <a:r>
                <a:rPr lang="en-US" sz="1600" b="1" dirty="0"/>
                <a:t> </a:t>
              </a:r>
              <a:r>
                <a:rPr lang="en-US" sz="1600" dirty="0"/>
                <a:t> </a:t>
              </a:r>
              <a:endParaRPr lang="en-US" sz="1600" i="1" dirty="0"/>
            </a:p>
          </p:txBody>
        </p:sp>
        <p:sp>
          <p:nvSpPr>
            <p:cNvPr id="7" name="TextBox 6">
              <a:extLst>
                <a:ext uri="{FF2B5EF4-FFF2-40B4-BE49-F238E27FC236}">
                  <a16:creationId xmlns:a16="http://schemas.microsoft.com/office/drawing/2014/main" id="{26A57306-A34E-67AE-06B6-1568A28D8506}"/>
                </a:ext>
              </a:extLst>
            </p:cNvPr>
            <p:cNvSpPr txBox="1"/>
            <p:nvPr/>
          </p:nvSpPr>
          <p:spPr>
            <a:xfrm>
              <a:off x="9490786" y="2898718"/>
              <a:ext cx="1614405" cy="261610"/>
            </a:xfrm>
            <a:prstGeom prst="rect">
              <a:avLst/>
            </a:prstGeom>
            <a:noFill/>
          </p:spPr>
          <p:txBody>
            <a:bodyPr wrap="square">
              <a:spAutoFit/>
            </a:bodyPr>
            <a:lstStyle/>
            <a:p>
              <a:pPr algn="r"/>
              <a:r>
                <a:rPr lang="en-US" sz="1100" dirty="0">
                  <a:latin typeface="Helvetica" pitchFamily="2" charset="0"/>
                </a:rPr>
                <a:t>An &amp; White 2020</a:t>
              </a:r>
              <a:endParaRPr lang="en-US" sz="1100" dirty="0"/>
            </a:p>
          </p:txBody>
        </p:sp>
      </p:grpSp>
    </p:spTree>
    <p:extLst>
      <p:ext uri="{BB962C8B-B14F-4D97-AF65-F5344CB8AC3E}">
        <p14:creationId xmlns:p14="http://schemas.microsoft.com/office/powerpoint/2010/main" val="286820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F9683-DB39-D8AA-A62B-7798A802F2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649940-7E51-1665-C313-DA15E55F9AF4}"/>
              </a:ext>
            </a:extLst>
          </p:cNvPr>
          <p:cNvSpPr>
            <a:spLocks noGrp="1"/>
          </p:cNvSpPr>
          <p:nvPr>
            <p:ph type="title"/>
          </p:nvPr>
        </p:nvSpPr>
        <p:spPr>
          <a:xfrm>
            <a:off x="969211" y="1880172"/>
            <a:ext cx="10487791" cy="2392532"/>
          </a:xfrm>
        </p:spPr>
        <p:txBody>
          <a:bodyPr>
            <a:noAutofit/>
          </a:bodyPr>
          <a:lstStyle/>
          <a:p>
            <a:r>
              <a:rPr lang="en-US" sz="4000" dirty="0">
                <a:latin typeface="Consolas" charset="0"/>
                <a:ea typeface="Consolas" charset="0"/>
                <a:cs typeface="Consolas" charset="0"/>
              </a:rPr>
              <a:t>If</a:t>
            </a:r>
            <a:r>
              <a:rPr lang="en-US" sz="4000" b="1" dirty="0">
                <a:latin typeface="Consolas" charset="0"/>
                <a:ea typeface="Consolas" charset="0"/>
                <a:cs typeface="Consolas" charset="0"/>
              </a:rPr>
              <a:t> A persuaded B that C happened, </a:t>
            </a:r>
            <a:r>
              <a:rPr lang="en-US" sz="4000" dirty="0">
                <a:latin typeface="Consolas" charset="0"/>
                <a:ea typeface="Consolas" charset="0"/>
                <a:cs typeface="Consolas" charset="0"/>
              </a:rPr>
              <a:t>how likely is it that </a:t>
            </a:r>
            <a:r>
              <a:rPr lang="en-US" sz="4000" b="1" dirty="0">
                <a:latin typeface="Consolas" charset="0"/>
                <a:ea typeface="Consolas" charset="0"/>
                <a:cs typeface="Consolas" charset="0"/>
              </a:rPr>
              <a:t>B believed that C happened</a:t>
            </a:r>
            <a:r>
              <a:rPr lang="en-US" sz="4000" dirty="0">
                <a:latin typeface="Consolas" charset="0"/>
                <a:ea typeface="Consolas" charset="0"/>
                <a:cs typeface="Consolas" charset="0"/>
              </a:rPr>
              <a:t>?</a:t>
            </a:r>
          </a:p>
        </p:txBody>
      </p:sp>
      <p:sp>
        <p:nvSpPr>
          <p:cNvPr id="5" name="TextBox 4">
            <a:extLst>
              <a:ext uri="{FF2B5EF4-FFF2-40B4-BE49-F238E27FC236}">
                <a16:creationId xmlns:a16="http://schemas.microsoft.com/office/drawing/2014/main" id="{6B89771D-29F1-273F-6986-8844EAC50B11}"/>
              </a:ext>
            </a:extLst>
          </p:cNvPr>
          <p:cNvSpPr txBox="1"/>
          <p:nvPr/>
        </p:nvSpPr>
        <p:spPr>
          <a:xfrm>
            <a:off x="969212" y="699398"/>
            <a:ext cx="939741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dirty="0">
                <a:latin typeface="Helvetica" pitchFamily="2" charset="0"/>
                <a:ea typeface="Verdana" charset="0"/>
                <a:cs typeface="Verdana" charset="0"/>
              </a:rPr>
              <a:t>Belief task</a:t>
            </a:r>
          </a:p>
        </p:txBody>
      </p:sp>
      <p:sp>
        <p:nvSpPr>
          <p:cNvPr id="3" name="Rectangle 2">
            <a:extLst>
              <a:ext uri="{FF2B5EF4-FFF2-40B4-BE49-F238E27FC236}">
                <a16:creationId xmlns:a16="http://schemas.microsoft.com/office/drawing/2014/main" id="{9268AC06-9641-FCB6-1B41-4ED050C8AF10}"/>
              </a:ext>
            </a:extLst>
          </p:cNvPr>
          <p:cNvSpPr/>
          <p:nvPr/>
        </p:nvSpPr>
        <p:spPr>
          <a:xfrm>
            <a:off x="1681543" y="5054885"/>
            <a:ext cx="8507002" cy="143839"/>
          </a:xfrm>
          <a:prstGeom prst="rect">
            <a:avLst/>
          </a:prstGeom>
          <a:gradFill flip="none" rotWithShape="1">
            <a:gsLst>
              <a:gs pos="0">
                <a:srgbClr val="113A6B">
                  <a:tint val="66000"/>
                  <a:satMod val="160000"/>
                </a:srgbClr>
              </a:gs>
              <a:gs pos="50000">
                <a:srgbClr val="113A6B">
                  <a:tint val="44500"/>
                  <a:satMod val="160000"/>
                </a:srgbClr>
              </a:gs>
              <a:gs pos="100000">
                <a:srgbClr val="113A6B">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EF22712-FF46-5FBE-6C69-9243E4403840}"/>
              </a:ext>
            </a:extLst>
          </p:cNvPr>
          <p:cNvSpPr/>
          <p:nvPr/>
        </p:nvSpPr>
        <p:spPr>
          <a:xfrm>
            <a:off x="5822655" y="5027492"/>
            <a:ext cx="219175" cy="219175"/>
          </a:xfrm>
          <a:prstGeom prst="rect">
            <a:avLst/>
          </a:prstGeom>
          <a:solidFill>
            <a:srgbClr val="113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F44FC6E-465B-0F88-3271-02F869892CC9}"/>
              </a:ext>
            </a:extLst>
          </p:cNvPr>
          <p:cNvSpPr txBox="1">
            <a:spLocks/>
          </p:cNvSpPr>
          <p:nvPr/>
        </p:nvSpPr>
        <p:spPr>
          <a:xfrm>
            <a:off x="635308" y="5137080"/>
            <a:ext cx="2683244" cy="48288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Verdana" panose="020B0604030504040204" pitchFamily="34" charset="0"/>
                <a:cs typeface="Verdana" panose="020B0604030504040204" pitchFamily="34" charset="0"/>
              </a:defRPr>
            </a:lvl1pPr>
          </a:lstStyle>
          <a:p>
            <a:r>
              <a:rPr lang="en-US" sz="1800">
                <a:latin typeface="Consolas" charset="0"/>
                <a:ea typeface="Consolas" charset="0"/>
                <a:cs typeface="Consolas" charset="0"/>
              </a:rPr>
              <a:t>Extremely unlikely</a:t>
            </a:r>
            <a:endParaRPr lang="en-US" sz="1800" b="1">
              <a:latin typeface="Consolas" charset="0"/>
              <a:ea typeface="Consolas" charset="0"/>
              <a:cs typeface="Consolas" charset="0"/>
            </a:endParaRPr>
          </a:p>
        </p:txBody>
      </p:sp>
      <p:sp>
        <p:nvSpPr>
          <p:cNvPr id="9" name="Title 1">
            <a:extLst>
              <a:ext uri="{FF2B5EF4-FFF2-40B4-BE49-F238E27FC236}">
                <a16:creationId xmlns:a16="http://schemas.microsoft.com/office/drawing/2014/main" id="{A748D530-760F-3C0E-3FD8-0495FC39E8F7}"/>
              </a:ext>
            </a:extLst>
          </p:cNvPr>
          <p:cNvSpPr txBox="1">
            <a:spLocks/>
          </p:cNvSpPr>
          <p:nvPr/>
        </p:nvSpPr>
        <p:spPr>
          <a:xfrm>
            <a:off x="8846923" y="5212416"/>
            <a:ext cx="2683244" cy="48288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Verdana" panose="020B0604030504040204" pitchFamily="34" charset="0"/>
                <a:cs typeface="Verdana" panose="020B0604030504040204" pitchFamily="34" charset="0"/>
              </a:defRPr>
            </a:lvl1pPr>
          </a:lstStyle>
          <a:p>
            <a:r>
              <a:rPr lang="en-US" sz="1800">
                <a:latin typeface="Consolas" charset="0"/>
                <a:ea typeface="Consolas" charset="0"/>
                <a:cs typeface="Consolas" charset="0"/>
              </a:rPr>
              <a:t>Extremely likely</a:t>
            </a:r>
            <a:endParaRPr lang="en-US" sz="1800" b="1">
              <a:latin typeface="Consolas" charset="0"/>
              <a:ea typeface="Consolas" charset="0"/>
              <a:cs typeface="Consolas" charset="0"/>
            </a:endParaRPr>
          </a:p>
        </p:txBody>
      </p:sp>
    </p:spTree>
    <p:extLst>
      <p:ext uri="{BB962C8B-B14F-4D97-AF65-F5344CB8AC3E}">
        <p14:creationId xmlns:p14="http://schemas.microsoft.com/office/powerpoint/2010/main" val="7463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45833E-6 -4.07407E-6 L 0.34297 -4.07407E-6 " pathEditMode="relative" rAng="0" ptsTypes="AA">
                                      <p:cBhvr>
                                        <p:cTn id="6" dur="2000" fill="hold"/>
                                        <p:tgtEl>
                                          <p:spTgt spid="7"/>
                                        </p:tgtEl>
                                        <p:attrNameLst>
                                          <p:attrName>ppt_x</p:attrName>
                                          <p:attrName>ppt_y</p:attrName>
                                        </p:attrNameLst>
                                      </p:cBhvr>
                                      <p:rCtr x="1714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801C5-0DF9-BB51-325D-111FE54DC4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C830C3-EC97-D650-4853-A87FC71244B0}"/>
              </a:ext>
            </a:extLst>
          </p:cNvPr>
          <p:cNvSpPr>
            <a:spLocks noGrp="1"/>
          </p:cNvSpPr>
          <p:nvPr>
            <p:ph type="title"/>
          </p:nvPr>
        </p:nvSpPr>
        <p:spPr>
          <a:xfrm>
            <a:off x="969211" y="1880172"/>
            <a:ext cx="10487791" cy="2392532"/>
          </a:xfrm>
        </p:spPr>
        <p:txBody>
          <a:bodyPr>
            <a:noAutofit/>
          </a:bodyPr>
          <a:lstStyle/>
          <a:p>
            <a:r>
              <a:rPr lang="en-US" sz="4000">
                <a:latin typeface="Consolas"/>
                <a:ea typeface="Consolas" charset="0"/>
                <a:cs typeface="Consolas" charset="0"/>
              </a:rPr>
              <a:t>If</a:t>
            </a:r>
            <a:r>
              <a:rPr lang="en-US" sz="4000" b="1">
                <a:latin typeface="Consolas"/>
                <a:ea typeface="Consolas" charset="0"/>
                <a:cs typeface="Consolas" charset="0"/>
              </a:rPr>
              <a:t> A was appalled that C happened</a:t>
            </a:r>
            <a:r>
              <a:rPr lang="en-US" sz="4000">
                <a:latin typeface="Consolas"/>
                <a:ea typeface="Consolas" charset="0"/>
                <a:cs typeface="Consolas" charset="0"/>
              </a:rPr>
              <a:t>,</a:t>
            </a:r>
            <a:r>
              <a:rPr lang="en-US" sz="4000" b="1">
                <a:latin typeface="Consolas"/>
                <a:ea typeface="Consolas" charset="0"/>
                <a:cs typeface="Consolas" charset="0"/>
              </a:rPr>
              <a:t> </a:t>
            </a:r>
            <a:r>
              <a:rPr lang="en-US" sz="4000">
                <a:latin typeface="Consolas"/>
                <a:ea typeface="Consolas" charset="0"/>
                <a:cs typeface="Consolas" charset="0"/>
              </a:rPr>
              <a:t>how likely is it that </a:t>
            </a:r>
            <a:r>
              <a:rPr lang="en-US" sz="4000" b="1">
                <a:latin typeface="Consolas"/>
                <a:ea typeface="Consolas" charset="0"/>
                <a:cs typeface="Consolas" charset="0"/>
              </a:rPr>
              <a:t>A wanted C to have happened</a:t>
            </a:r>
            <a:r>
              <a:rPr lang="en-US" sz="4000">
                <a:latin typeface="Consolas"/>
                <a:ea typeface="Consolas" charset="0"/>
                <a:cs typeface="Consolas" charset="0"/>
              </a:rPr>
              <a:t>?</a:t>
            </a:r>
          </a:p>
        </p:txBody>
      </p:sp>
      <p:sp>
        <p:nvSpPr>
          <p:cNvPr id="5" name="TextBox 4">
            <a:extLst>
              <a:ext uri="{FF2B5EF4-FFF2-40B4-BE49-F238E27FC236}">
                <a16:creationId xmlns:a16="http://schemas.microsoft.com/office/drawing/2014/main" id="{A7BFF47C-DAD7-71F0-3559-B75CB4642DB7}"/>
              </a:ext>
            </a:extLst>
          </p:cNvPr>
          <p:cNvSpPr txBox="1"/>
          <p:nvPr/>
        </p:nvSpPr>
        <p:spPr>
          <a:xfrm>
            <a:off x="969212" y="699398"/>
            <a:ext cx="939741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dirty="0">
                <a:latin typeface="Helvetica" pitchFamily="2" charset="0"/>
                <a:ea typeface="Verdana" charset="0"/>
                <a:cs typeface="Verdana" charset="0"/>
              </a:rPr>
              <a:t>Desire task</a:t>
            </a:r>
          </a:p>
        </p:txBody>
      </p:sp>
      <p:sp>
        <p:nvSpPr>
          <p:cNvPr id="3" name="Rectangle 2">
            <a:extLst>
              <a:ext uri="{FF2B5EF4-FFF2-40B4-BE49-F238E27FC236}">
                <a16:creationId xmlns:a16="http://schemas.microsoft.com/office/drawing/2014/main" id="{4C53A767-6790-4FB1-AD91-DE1F8E36B979}"/>
              </a:ext>
            </a:extLst>
          </p:cNvPr>
          <p:cNvSpPr/>
          <p:nvPr/>
        </p:nvSpPr>
        <p:spPr>
          <a:xfrm>
            <a:off x="1681543" y="5054885"/>
            <a:ext cx="8507002" cy="143839"/>
          </a:xfrm>
          <a:prstGeom prst="rect">
            <a:avLst/>
          </a:prstGeom>
          <a:gradFill flip="none" rotWithShape="1">
            <a:gsLst>
              <a:gs pos="0">
                <a:srgbClr val="113A6B">
                  <a:tint val="66000"/>
                  <a:satMod val="160000"/>
                </a:srgbClr>
              </a:gs>
              <a:gs pos="50000">
                <a:srgbClr val="113A6B">
                  <a:tint val="44500"/>
                  <a:satMod val="160000"/>
                </a:srgbClr>
              </a:gs>
              <a:gs pos="100000">
                <a:srgbClr val="113A6B">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6072C30-8AB2-EEB2-696E-5EF3A65F357E}"/>
              </a:ext>
            </a:extLst>
          </p:cNvPr>
          <p:cNvSpPr/>
          <p:nvPr/>
        </p:nvSpPr>
        <p:spPr>
          <a:xfrm>
            <a:off x="6020804" y="5017216"/>
            <a:ext cx="219175" cy="219175"/>
          </a:xfrm>
          <a:prstGeom prst="rect">
            <a:avLst/>
          </a:prstGeom>
          <a:solidFill>
            <a:srgbClr val="113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3508B0F2-3C65-BCF8-C281-18A0BFD50831}"/>
              </a:ext>
            </a:extLst>
          </p:cNvPr>
          <p:cNvSpPr txBox="1">
            <a:spLocks/>
          </p:cNvSpPr>
          <p:nvPr/>
        </p:nvSpPr>
        <p:spPr>
          <a:xfrm>
            <a:off x="635308" y="5137080"/>
            <a:ext cx="2683244" cy="48288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Verdana" panose="020B0604030504040204" pitchFamily="34" charset="0"/>
                <a:cs typeface="Verdana" panose="020B0604030504040204" pitchFamily="34" charset="0"/>
              </a:defRPr>
            </a:lvl1pPr>
          </a:lstStyle>
          <a:p>
            <a:r>
              <a:rPr lang="en-US" sz="1800">
                <a:latin typeface="Consolas" charset="0"/>
                <a:ea typeface="Consolas" charset="0"/>
                <a:cs typeface="Consolas" charset="0"/>
              </a:rPr>
              <a:t>Extremely unlikely</a:t>
            </a:r>
            <a:endParaRPr lang="en-US" sz="1800" b="1">
              <a:latin typeface="Consolas" charset="0"/>
              <a:ea typeface="Consolas" charset="0"/>
              <a:cs typeface="Consolas" charset="0"/>
            </a:endParaRPr>
          </a:p>
        </p:txBody>
      </p:sp>
      <p:sp>
        <p:nvSpPr>
          <p:cNvPr id="9" name="Title 1">
            <a:extLst>
              <a:ext uri="{FF2B5EF4-FFF2-40B4-BE49-F238E27FC236}">
                <a16:creationId xmlns:a16="http://schemas.microsoft.com/office/drawing/2014/main" id="{07E7B30B-216F-207B-F623-261DCDFEF841}"/>
              </a:ext>
            </a:extLst>
          </p:cNvPr>
          <p:cNvSpPr txBox="1">
            <a:spLocks/>
          </p:cNvSpPr>
          <p:nvPr/>
        </p:nvSpPr>
        <p:spPr>
          <a:xfrm>
            <a:off x="8846923" y="5212416"/>
            <a:ext cx="2683244" cy="48288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Verdana" panose="020B0604030504040204" pitchFamily="34" charset="0"/>
                <a:cs typeface="Verdana" panose="020B0604030504040204" pitchFamily="34" charset="0"/>
              </a:defRPr>
            </a:lvl1pPr>
          </a:lstStyle>
          <a:p>
            <a:r>
              <a:rPr lang="en-US" sz="1800">
                <a:latin typeface="Consolas" charset="0"/>
                <a:ea typeface="Consolas" charset="0"/>
                <a:cs typeface="Consolas" charset="0"/>
              </a:rPr>
              <a:t>Extremely likely</a:t>
            </a:r>
            <a:endParaRPr lang="en-US" sz="1800" b="1">
              <a:latin typeface="Consolas" charset="0"/>
              <a:ea typeface="Consolas" charset="0"/>
              <a:cs typeface="Consolas" charset="0"/>
            </a:endParaRPr>
          </a:p>
        </p:txBody>
      </p:sp>
    </p:spTree>
    <p:extLst>
      <p:ext uri="{BB962C8B-B14F-4D97-AF65-F5344CB8AC3E}">
        <p14:creationId xmlns:p14="http://schemas.microsoft.com/office/powerpoint/2010/main" val="39608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58333E-6 -3.7037E-6 L -0.3582 0.00162 " pathEditMode="relative" rAng="0" ptsTypes="AA">
                                      <p:cBhvr>
                                        <p:cTn id="6" dur="2000" fill="hold"/>
                                        <p:tgtEl>
                                          <p:spTgt spid="7"/>
                                        </p:tgtEl>
                                        <p:attrNameLst>
                                          <p:attrName>ppt_x</p:attrName>
                                          <p:attrName>ppt_y</p:attrName>
                                        </p:attrNameLst>
                                      </p:cBhvr>
                                      <p:rCtr x="-17917"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1ED4B-D6DE-85BA-86A2-9315E46DF0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CEB3D7-9D39-7B93-7ED4-CD430C466017}"/>
              </a:ext>
            </a:extLst>
          </p:cNvPr>
          <p:cNvSpPr>
            <a:spLocks noGrp="1"/>
          </p:cNvSpPr>
          <p:nvPr>
            <p:ph type="title"/>
          </p:nvPr>
        </p:nvSpPr>
        <p:spPr>
          <a:xfrm>
            <a:off x="969211" y="1880172"/>
            <a:ext cx="10487791" cy="2392532"/>
          </a:xfrm>
        </p:spPr>
        <p:txBody>
          <a:bodyPr>
            <a:noAutofit/>
          </a:bodyPr>
          <a:lstStyle/>
          <a:p>
            <a:r>
              <a:rPr lang="en-US" sz="4000">
                <a:latin typeface="Consolas"/>
                <a:ea typeface="Consolas" charset="0"/>
                <a:cs typeface="Consolas" charset="0"/>
              </a:rPr>
              <a:t>If</a:t>
            </a:r>
            <a:r>
              <a:rPr lang="en-US" sz="4000" b="1">
                <a:latin typeface="Consolas"/>
                <a:ea typeface="Consolas" charset="0"/>
                <a:cs typeface="Consolas" charset="0"/>
              </a:rPr>
              <a:t> A apologized to B that C happened</a:t>
            </a:r>
            <a:r>
              <a:rPr lang="en-US" sz="4000">
                <a:latin typeface="Consolas"/>
                <a:ea typeface="Consolas" charset="0"/>
                <a:cs typeface="Consolas" charset="0"/>
              </a:rPr>
              <a:t>,</a:t>
            </a:r>
            <a:r>
              <a:rPr lang="en-US" sz="4000" b="1">
                <a:latin typeface="Consolas"/>
                <a:ea typeface="Consolas" charset="0"/>
                <a:cs typeface="Consolas" charset="0"/>
              </a:rPr>
              <a:t> </a:t>
            </a:r>
            <a:r>
              <a:rPr lang="en-US" sz="4000">
                <a:latin typeface="Consolas"/>
                <a:ea typeface="Consolas" charset="0"/>
                <a:cs typeface="Consolas" charset="0"/>
              </a:rPr>
              <a:t>how likely is it that </a:t>
            </a:r>
            <a:r>
              <a:rPr lang="en-US" sz="4000" b="1">
                <a:latin typeface="Consolas"/>
                <a:ea typeface="Consolas" charset="0"/>
                <a:cs typeface="Consolas" charset="0"/>
              </a:rPr>
              <a:t>B wanted C to have happened</a:t>
            </a:r>
            <a:r>
              <a:rPr lang="en-US" sz="4000">
                <a:latin typeface="Consolas"/>
                <a:ea typeface="Consolas" charset="0"/>
                <a:cs typeface="Consolas" charset="0"/>
              </a:rPr>
              <a:t>?</a:t>
            </a:r>
          </a:p>
        </p:txBody>
      </p:sp>
      <p:sp>
        <p:nvSpPr>
          <p:cNvPr id="5" name="TextBox 4">
            <a:extLst>
              <a:ext uri="{FF2B5EF4-FFF2-40B4-BE49-F238E27FC236}">
                <a16:creationId xmlns:a16="http://schemas.microsoft.com/office/drawing/2014/main" id="{322BA3AF-3E63-F137-CD9A-86E78D08C685}"/>
              </a:ext>
            </a:extLst>
          </p:cNvPr>
          <p:cNvSpPr txBox="1"/>
          <p:nvPr/>
        </p:nvSpPr>
        <p:spPr>
          <a:xfrm>
            <a:off x="969212" y="699398"/>
            <a:ext cx="939741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dirty="0">
                <a:latin typeface="Helvetica" pitchFamily="2" charset="0"/>
                <a:ea typeface="Verdana" charset="0"/>
                <a:cs typeface="Verdana" charset="0"/>
              </a:rPr>
              <a:t>Desire task</a:t>
            </a:r>
          </a:p>
        </p:txBody>
      </p:sp>
      <p:sp>
        <p:nvSpPr>
          <p:cNvPr id="3" name="Rectangle 2">
            <a:extLst>
              <a:ext uri="{FF2B5EF4-FFF2-40B4-BE49-F238E27FC236}">
                <a16:creationId xmlns:a16="http://schemas.microsoft.com/office/drawing/2014/main" id="{47B774DD-6447-B234-4039-99FEDD0E710E}"/>
              </a:ext>
            </a:extLst>
          </p:cNvPr>
          <p:cNvSpPr/>
          <p:nvPr/>
        </p:nvSpPr>
        <p:spPr>
          <a:xfrm>
            <a:off x="1681543" y="5054885"/>
            <a:ext cx="8507002" cy="143839"/>
          </a:xfrm>
          <a:prstGeom prst="rect">
            <a:avLst/>
          </a:prstGeom>
          <a:gradFill flip="none" rotWithShape="1">
            <a:gsLst>
              <a:gs pos="0">
                <a:srgbClr val="113A6B">
                  <a:tint val="66000"/>
                  <a:satMod val="160000"/>
                </a:srgbClr>
              </a:gs>
              <a:gs pos="50000">
                <a:srgbClr val="113A6B">
                  <a:tint val="44500"/>
                  <a:satMod val="160000"/>
                </a:srgbClr>
              </a:gs>
              <a:gs pos="100000">
                <a:srgbClr val="113A6B">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7763DF8-2C88-4A65-3B4B-C2958414143D}"/>
              </a:ext>
            </a:extLst>
          </p:cNvPr>
          <p:cNvSpPr/>
          <p:nvPr/>
        </p:nvSpPr>
        <p:spPr>
          <a:xfrm>
            <a:off x="5986412" y="5027492"/>
            <a:ext cx="219175" cy="219175"/>
          </a:xfrm>
          <a:prstGeom prst="rect">
            <a:avLst/>
          </a:prstGeom>
          <a:solidFill>
            <a:srgbClr val="113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1261F98A-E6DB-8DB2-307F-0C412BBF6D59}"/>
              </a:ext>
            </a:extLst>
          </p:cNvPr>
          <p:cNvSpPr txBox="1">
            <a:spLocks/>
          </p:cNvSpPr>
          <p:nvPr/>
        </p:nvSpPr>
        <p:spPr>
          <a:xfrm>
            <a:off x="635308" y="5137080"/>
            <a:ext cx="2683244" cy="48288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Verdana" panose="020B0604030504040204" pitchFamily="34" charset="0"/>
                <a:cs typeface="Verdana" panose="020B0604030504040204" pitchFamily="34" charset="0"/>
              </a:defRPr>
            </a:lvl1pPr>
          </a:lstStyle>
          <a:p>
            <a:r>
              <a:rPr lang="en-US" sz="1800">
                <a:latin typeface="Consolas" charset="0"/>
                <a:ea typeface="Consolas" charset="0"/>
                <a:cs typeface="Consolas" charset="0"/>
              </a:rPr>
              <a:t>Extremely unlikely</a:t>
            </a:r>
            <a:endParaRPr lang="en-US" sz="1800" b="1">
              <a:latin typeface="Consolas" charset="0"/>
              <a:ea typeface="Consolas" charset="0"/>
              <a:cs typeface="Consolas" charset="0"/>
            </a:endParaRPr>
          </a:p>
        </p:txBody>
      </p:sp>
      <p:sp>
        <p:nvSpPr>
          <p:cNvPr id="9" name="Title 1">
            <a:extLst>
              <a:ext uri="{FF2B5EF4-FFF2-40B4-BE49-F238E27FC236}">
                <a16:creationId xmlns:a16="http://schemas.microsoft.com/office/drawing/2014/main" id="{DF34AE62-919C-FF57-237A-7FF12FA370EF}"/>
              </a:ext>
            </a:extLst>
          </p:cNvPr>
          <p:cNvSpPr txBox="1">
            <a:spLocks/>
          </p:cNvSpPr>
          <p:nvPr/>
        </p:nvSpPr>
        <p:spPr>
          <a:xfrm>
            <a:off x="8846923" y="5212416"/>
            <a:ext cx="2683244" cy="48288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Verdana" panose="020B0604030504040204" pitchFamily="34" charset="0"/>
                <a:cs typeface="Verdana" panose="020B0604030504040204" pitchFamily="34" charset="0"/>
              </a:defRPr>
            </a:lvl1pPr>
          </a:lstStyle>
          <a:p>
            <a:r>
              <a:rPr lang="en-US" sz="1800">
                <a:latin typeface="Consolas" charset="0"/>
                <a:ea typeface="Consolas" charset="0"/>
                <a:cs typeface="Consolas" charset="0"/>
              </a:rPr>
              <a:t>Extremely likely</a:t>
            </a:r>
            <a:endParaRPr lang="en-US" sz="1800" b="1">
              <a:latin typeface="Consolas" charset="0"/>
              <a:ea typeface="Consolas" charset="0"/>
              <a:cs typeface="Consolas" charset="0"/>
            </a:endParaRPr>
          </a:p>
        </p:txBody>
      </p:sp>
    </p:spTree>
    <p:extLst>
      <p:ext uri="{BB962C8B-B14F-4D97-AF65-F5344CB8AC3E}">
        <p14:creationId xmlns:p14="http://schemas.microsoft.com/office/powerpoint/2010/main" val="199716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4.07407E-6 L -0.31589 -4.07407E-6 " pathEditMode="relative" rAng="0" ptsTypes="AA">
                                      <p:cBhvr>
                                        <p:cTn id="6" dur="2000" fill="hold"/>
                                        <p:tgtEl>
                                          <p:spTgt spid="7"/>
                                        </p:tgtEl>
                                        <p:attrNameLst>
                                          <p:attrName>ppt_x</p:attrName>
                                          <p:attrName>ppt_y</p:attrName>
                                        </p:attrNameLst>
                                      </p:cBhvr>
                                      <p:rCtr x="-157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72672-1B86-7695-4DF5-F44797523A2F}"/>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C7FDD478-FAE1-A18E-A4F6-20777DC356E4}"/>
              </a:ext>
            </a:extLst>
          </p:cNvPr>
          <p:cNvGrpSpPr/>
          <p:nvPr/>
        </p:nvGrpSpPr>
        <p:grpSpPr>
          <a:xfrm>
            <a:off x="1102658" y="431131"/>
            <a:ext cx="10744201" cy="769442"/>
            <a:chOff x="1102658" y="646284"/>
            <a:chExt cx="10744201" cy="769442"/>
          </a:xfrm>
        </p:grpSpPr>
        <p:sp>
          <p:nvSpPr>
            <p:cNvPr id="4" name="TextBox 3">
              <a:extLst>
                <a:ext uri="{FF2B5EF4-FFF2-40B4-BE49-F238E27FC236}">
                  <a16:creationId xmlns:a16="http://schemas.microsoft.com/office/drawing/2014/main" id="{9C2A7342-66E1-AE52-D5A3-63D757028AFA}"/>
                </a:ext>
              </a:extLst>
            </p:cNvPr>
            <p:cNvSpPr txBox="1"/>
            <p:nvPr/>
          </p:nvSpPr>
          <p:spPr>
            <a:xfrm>
              <a:off x="1102659" y="1046394"/>
              <a:ext cx="10744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onsolas" charset="0"/>
                  <a:ea typeface="Consolas" charset="0"/>
                  <a:cs typeface="Consolas" charset="0"/>
                </a:rPr>
                <a:t>A {</a:t>
              </a:r>
              <a:r>
                <a:rPr lang="en-US" b="1">
                  <a:solidFill>
                    <a:srgbClr val="CD5400"/>
                  </a:solidFill>
                  <a:latin typeface="Consolas" charset="0"/>
                  <a:ea typeface="Consolas" charset="0"/>
                  <a:cs typeface="Consolas" charset="0"/>
                </a:rPr>
                <a:t>knew</a:t>
              </a:r>
              <a:r>
                <a:rPr lang="en-US">
                  <a:latin typeface="Consolas" charset="0"/>
                  <a:ea typeface="Consolas" charset="0"/>
                  <a:cs typeface="Consolas" charset="0"/>
                </a:rPr>
                <a:t>, didn't </a:t>
              </a:r>
              <a:r>
                <a:rPr lang="en-US" b="1">
                  <a:solidFill>
                    <a:srgbClr val="CD5400"/>
                  </a:solidFill>
                  <a:latin typeface="Consolas" charset="0"/>
                  <a:ea typeface="Consolas" charset="0"/>
                  <a:cs typeface="Consolas" charset="0"/>
                </a:rPr>
                <a:t>know</a:t>
              </a:r>
              <a:r>
                <a:rPr lang="en-US">
                  <a:latin typeface="Consolas" charset="0"/>
                  <a:ea typeface="Consolas" charset="0"/>
                  <a:cs typeface="Consolas" charset="0"/>
                </a:rPr>
                <a:t>} </a:t>
              </a:r>
              <a:r>
                <a:rPr lang="en-US" b="1">
                  <a:solidFill>
                    <a:srgbClr val="113A6B"/>
                  </a:solidFill>
                  <a:latin typeface="Consolas" charset="0"/>
                  <a:ea typeface="Consolas" charset="0"/>
                  <a:cs typeface="Consolas" charset="0"/>
                </a:rPr>
                <a:t>that C happened</a:t>
              </a:r>
              <a:r>
                <a:rPr lang="en-US">
                  <a:latin typeface="Consolas" charset="0"/>
                  <a:ea typeface="Consolas" charset="0"/>
                  <a:cs typeface="Consolas" charset="0"/>
                </a:rPr>
                <a:t>.</a:t>
              </a:r>
            </a:p>
          </p:txBody>
        </p:sp>
        <p:sp>
          <p:nvSpPr>
            <p:cNvPr id="5" name="TextBox 4">
              <a:extLst>
                <a:ext uri="{FF2B5EF4-FFF2-40B4-BE49-F238E27FC236}">
                  <a16:creationId xmlns:a16="http://schemas.microsoft.com/office/drawing/2014/main" id="{D5C0ED51-BE13-5B5B-E61A-B7C51212424C}"/>
                </a:ext>
              </a:extLst>
            </p:cNvPr>
            <p:cNvSpPr txBox="1"/>
            <p:nvPr/>
          </p:nvSpPr>
          <p:spPr>
            <a:xfrm>
              <a:off x="1102658" y="646284"/>
              <a:ext cx="547295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Verdana" charset="0"/>
                  <a:ea typeface="Verdana" charset="0"/>
                  <a:cs typeface="Verdana" charset="0"/>
                </a:rPr>
                <a:t>NP _ that S</a:t>
              </a:r>
            </a:p>
          </p:txBody>
        </p:sp>
      </p:grpSp>
      <p:grpSp>
        <p:nvGrpSpPr>
          <p:cNvPr id="6" name="Group 5">
            <a:extLst>
              <a:ext uri="{FF2B5EF4-FFF2-40B4-BE49-F238E27FC236}">
                <a16:creationId xmlns:a16="http://schemas.microsoft.com/office/drawing/2014/main" id="{BE39BF75-3E73-FCF0-12D4-1788D345DEFE}"/>
              </a:ext>
            </a:extLst>
          </p:cNvPr>
          <p:cNvGrpSpPr/>
          <p:nvPr/>
        </p:nvGrpSpPr>
        <p:grpSpPr>
          <a:xfrm>
            <a:off x="1102658" y="1200573"/>
            <a:ext cx="10744201" cy="769442"/>
            <a:chOff x="1102658" y="646284"/>
            <a:chExt cx="10744201" cy="769442"/>
          </a:xfrm>
        </p:grpSpPr>
        <p:sp>
          <p:nvSpPr>
            <p:cNvPr id="7" name="TextBox 6">
              <a:extLst>
                <a:ext uri="{FF2B5EF4-FFF2-40B4-BE49-F238E27FC236}">
                  <a16:creationId xmlns:a16="http://schemas.microsoft.com/office/drawing/2014/main" id="{D13DEADE-7873-973F-2779-8047B2AACE9C}"/>
                </a:ext>
              </a:extLst>
            </p:cNvPr>
            <p:cNvSpPr txBox="1"/>
            <p:nvPr/>
          </p:nvSpPr>
          <p:spPr>
            <a:xfrm>
              <a:off x="1102659" y="1046394"/>
              <a:ext cx="10744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onsolas" charset="0"/>
                  <a:ea typeface="Consolas" charset="0"/>
                  <a:cs typeface="Consolas" charset="0"/>
                </a:rPr>
                <a:t>A {</a:t>
              </a:r>
              <a:r>
                <a:rPr lang="en-US" b="1">
                  <a:solidFill>
                    <a:srgbClr val="CD5400"/>
                  </a:solidFill>
                  <a:latin typeface="Consolas" charset="0"/>
                  <a:ea typeface="Consolas" charset="0"/>
                  <a:cs typeface="Consolas" charset="0"/>
                </a:rPr>
                <a:t>told</a:t>
              </a:r>
              <a:r>
                <a:rPr lang="en-US">
                  <a:latin typeface="Consolas" charset="0"/>
                  <a:ea typeface="Consolas" charset="0"/>
                  <a:cs typeface="Consolas" charset="0"/>
                </a:rPr>
                <a:t>, didn't </a:t>
              </a:r>
              <a:r>
                <a:rPr lang="en-US" b="1">
                  <a:solidFill>
                    <a:srgbClr val="CD5400"/>
                  </a:solidFill>
                  <a:latin typeface="Consolas" charset="0"/>
                  <a:ea typeface="Consolas" charset="0"/>
                  <a:cs typeface="Consolas" charset="0"/>
                </a:rPr>
                <a:t>tell</a:t>
              </a:r>
              <a:r>
                <a:rPr lang="en-US">
                  <a:latin typeface="Consolas" charset="0"/>
                  <a:ea typeface="Consolas" charset="0"/>
                  <a:cs typeface="Consolas" charset="0"/>
                </a:rPr>
                <a:t>} B </a:t>
              </a:r>
              <a:r>
                <a:rPr lang="en-US" b="1">
                  <a:solidFill>
                    <a:srgbClr val="113A6B"/>
                  </a:solidFill>
                  <a:latin typeface="Consolas" charset="0"/>
                  <a:ea typeface="Consolas" charset="0"/>
                  <a:cs typeface="Consolas" charset="0"/>
                </a:rPr>
                <a:t>that C happened</a:t>
              </a:r>
              <a:r>
                <a:rPr lang="en-US">
                  <a:latin typeface="Consolas" charset="0"/>
                  <a:ea typeface="Consolas" charset="0"/>
                  <a:cs typeface="Consolas" charset="0"/>
                </a:rPr>
                <a:t>.</a:t>
              </a:r>
            </a:p>
          </p:txBody>
        </p:sp>
        <p:sp>
          <p:nvSpPr>
            <p:cNvPr id="8" name="TextBox 7">
              <a:extLst>
                <a:ext uri="{FF2B5EF4-FFF2-40B4-BE49-F238E27FC236}">
                  <a16:creationId xmlns:a16="http://schemas.microsoft.com/office/drawing/2014/main" id="{F7A16C22-24F0-62B7-75C1-CDEAFA78F289}"/>
                </a:ext>
              </a:extLst>
            </p:cNvPr>
            <p:cNvSpPr txBox="1"/>
            <p:nvPr/>
          </p:nvSpPr>
          <p:spPr>
            <a:xfrm>
              <a:off x="1102658" y="646284"/>
              <a:ext cx="547295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Verdana" charset="0"/>
                  <a:ea typeface="Verdana" charset="0"/>
                  <a:cs typeface="Verdana" charset="0"/>
                </a:rPr>
                <a:t>NP _ NP that S</a:t>
              </a:r>
            </a:p>
          </p:txBody>
        </p:sp>
      </p:grpSp>
      <p:grpSp>
        <p:nvGrpSpPr>
          <p:cNvPr id="9" name="Group 8">
            <a:extLst>
              <a:ext uri="{FF2B5EF4-FFF2-40B4-BE49-F238E27FC236}">
                <a16:creationId xmlns:a16="http://schemas.microsoft.com/office/drawing/2014/main" id="{EB62002B-7F44-ABF4-5FAD-CBF8B76FFD8B}"/>
              </a:ext>
            </a:extLst>
          </p:cNvPr>
          <p:cNvGrpSpPr/>
          <p:nvPr/>
        </p:nvGrpSpPr>
        <p:grpSpPr>
          <a:xfrm>
            <a:off x="1102659" y="1970015"/>
            <a:ext cx="10744200" cy="769442"/>
            <a:chOff x="1102659" y="646284"/>
            <a:chExt cx="10744200" cy="769442"/>
          </a:xfrm>
        </p:grpSpPr>
        <p:sp>
          <p:nvSpPr>
            <p:cNvPr id="10" name="TextBox 9">
              <a:extLst>
                <a:ext uri="{FF2B5EF4-FFF2-40B4-BE49-F238E27FC236}">
                  <a16:creationId xmlns:a16="http://schemas.microsoft.com/office/drawing/2014/main" id="{A324731E-40BB-82CC-5AAE-446E92B5E7A5}"/>
                </a:ext>
              </a:extLst>
            </p:cNvPr>
            <p:cNvSpPr txBox="1"/>
            <p:nvPr/>
          </p:nvSpPr>
          <p:spPr>
            <a:xfrm>
              <a:off x="1102659" y="1046394"/>
              <a:ext cx="10744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onsolas" charset="0"/>
                  <a:ea typeface="Consolas" charset="0"/>
                  <a:cs typeface="Consolas" charset="0"/>
                </a:rPr>
                <a:t>A {</a:t>
              </a:r>
              <a:r>
                <a:rPr lang="en-US" b="1">
                  <a:solidFill>
                    <a:srgbClr val="CD5400"/>
                  </a:solidFill>
                  <a:latin typeface="Consolas" charset="0"/>
                  <a:ea typeface="Consolas" charset="0"/>
                  <a:cs typeface="Consolas" charset="0"/>
                </a:rPr>
                <a:t>said</a:t>
              </a:r>
              <a:r>
                <a:rPr lang="en-US">
                  <a:latin typeface="Consolas" charset="0"/>
                  <a:ea typeface="Consolas" charset="0"/>
                  <a:cs typeface="Consolas" charset="0"/>
                </a:rPr>
                <a:t>, didn't </a:t>
              </a:r>
              <a:r>
                <a:rPr lang="en-US" b="1">
                  <a:solidFill>
                    <a:srgbClr val="CD5400"/>
                  </a:solidFill>
                  <a:latin typeface="Consolas" charset="0"/>
                  <a:ea typeface="Consolas" charset="0"/>
                  <a:cs typeface="Consolas" charset="0"/>
                </a:rPr>
                <a:t>say</a:t>
              </a:r>
              <a:r>
                <a:rPr lang="en-US">
                  <a:latin typeface="Consolas" charset="0"/>
                  <a:ea typeface="Consolas" charset="0"/>
                  <a:cs typeface="Consolas" charset="0"/>
                </a:rPr>
                <a:t>} to B </a:t>
              </a:r>
              <a:r>
                <a:rPr lang="en-US" b="1">
                  <a:solidFill>
                    <a:srgbClr val="113A6B"/>
                  </a:solidFill>
                  <a:latin typeface="Consolas" charset="0"/>
                  <a:ea typeface="Consolas" charset="0"/>
                  <a:cs typeface="Consolas" charset="0"/>
                </a:rPr>
                <a:t>that C happened</a:t>
              </a:r>
              <a:r>
                <a:rPr lang="en-US">
                  <a:latin typeface="Consolas" charset="0"/>
                  <a:ea typeface="Consolas" charset="0"/>
                  <a:cs typeface="Consolas" charset="0"/>
                </a:rPr>
                <a:t>.</a:t>
              </a:r>
            </a:p>
          </p:txBody>
        </p:sp>
        <p:sp>
          <p:nvSpPr>
            <p:cNvPr id="11" name="TextBox 10">
              <a:extLst>
                <a:ext uri="{FF2B5EF4-FFF2-40B4-BE49-F238E27FC236}">
                  <a16:creationId xmlns:a16="http://schemas.microsoft.com/office/drawing/2014/main" id="{331BFB3F-8B22-C4DB-1A15-497EB80F1A7B}"/>
                </a:ext>
              </a:extLst>
            </p:cNvPr>
            <p:cNvSpPr txBox="1"/>
            <p:nvPr/>
          </p:nvSpPr>
          <p:spPr>
            <a:xfrm>
              <a:off x="1102659" y="646284"/>
              <a:ext cx="302558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Verdana" charset="0"/>
                  <a:ea typeface="Verdana" charset="0"/>
                  <a:cs typeface="Verdana" charset="0"/>
                </a:rPr>
                <a:t>NP _ to NP that S</a:t>
              </a:r>
            </a:p>
          </p:txBody>
        </p:sp>
      </p:grpSp>
      <p:grpSp>
        <p:nvGrpSpPr>
          <p:cNvPr id="12" name="Group 11">
            <a:extLst>
              <a:ext uri="{FF2B5EF4-FFF2-40B4-BE49-F238E27FC236}">
                <a16:creationId xmlns:a16="http://schemas.microsoft.com/office/drawing/2014/main" id="{EEA2765D-6F4D-E3D0-3BDA-8713DC0B8412}"/>
              </a:ext>
            </a:extLst>
          </p:cNvPr>
          <p:cNvGrpSpPr/>
          <p:nvPr/>
        </p:nvGrpSpPr>
        <p:grpSpPr>
          <a:xfrm>
            <a:off x="1102658" y="2743171"/>
            <a:ext cx="10744201" cy="769442"/>
            <a:chOff x="1102658" y="646284"/>
            <a:chExt cx="10744201" cy="769442"/>
          </a:xfrm>
        </p:grpSpPr>
        <p:sp>
          <p:nvSpPr>
            <p:cNvPr id="13" name="TextBox 12">
              <a:extLst>
                <a:ext uri="{FF2B5EF4-FFF2-40B4-BE49-F238E27FC236}">
                  <a16:creationId xmlns:a16="http://schemas.microsoft.com/office/drawing/2014/main" id="{D4B3751C-D625-8AB4-8E7A-D12A36D257FF}"/>
                </a:ext>
              </a:extLst>
            </p:cNvPr>
            <p:cNvSpPr txBox="1"/>
            <p:nvPr/>
          </p:nvSpPr>
          <p:spPr>
            <a:xfrm>
              <a:off x="1102659" y="1046394"/>
              <a:ext cx="10744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onsolas" charset="0"/>
                  <a:ea typeface="Consolas" charset="0"/>
                  <a:cs typeface="Consolas" charset="0"/>
                </a:rPr>
                <a:t>A {was, wasn’t} </a:t>
              </a:r>
              <a:r>
                <a:rPr lang="en-US" b="1">
                  <a:solidFill>
                    <a:srgbClr val="CD5400"/>
                  </a:solidFill>
                  <a:latin typeface="Consolas" charset="0"/>
                  <a:ea typeface="Consolas" charset="0"/>
                  <a:cs typeface="Consolas" charset="0"/>
                </a:rPr>
                <a:t>surprised</a:t>
              </a:r>
              <a:r>
                <a:rPr lang="en-US">
                  <a:latin typeface="Consolas" charset="0"/>
                  <a:ea typeface="Consolas" charset="0"/>
                  <a:cs typeface="Consolas" charset="0"/>
                </a:rPr>
                <a:t> </a:t>
              </a:r>
              <a:r>
                <a:rPr lang="en-US" b="1">
                  <a:solidFill>
                    <a:srgbClr val="113A6B"/>
                  </a:solidFill>
                  <a:latin typeface="Consolas" charset="0"/>
                  <a:ea typeface="Consolas" charset="0"/>
                  <a:cs typeface="Consolas" charset="0"/>
                </a:rPr>
                <a:t>that C happened</a:t>
              </a:r>
              <a:r>
                <a:rPr lang="en-US">
                  <a:latin typeface="Consolas" charset="0"/>
                  <a:ea typeface="Consolas" charset="0"/>
                  <a:cs typeface="Consolas" charset="0"/>
                </a:rPr>
                <a:t>.</a:t>
              </a:r>
            </a:p>
          </p:txBody>
        </p:sp>
        <p:sp>
          <p:nvSpPr>
            <p:cNvPr id="14" name="TextBox 13">
              <a:extLst>
                <a:ext uri="{FF2B5EF4-FFF2-40B4-BE49-F238E27FC236}">
                  <a16:creationId xmlns:a16="http://schemas.microsoft.com/office/drawing/2014/main" id="{1EB8CA07-176F-6609-F2C3-BE348CBDEA9D}"/>
                </a:ext>
              </a:extLst>
            </p:cNvPr>
            <p:cNvSpPr txBox="1"/>
            <p:nvPr/>
          </p:nvSpPr>
          <p:spPr>
            <a:xfrm>
              <a:off x="1102658" y="646284"/>
              <a:ext cx="547295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Verdana" charset="0"/>
                  <a:ea typeface="Verdana" charset="0"/>
                  <a:cs typeface="Verdana" charset="0"/>
                </a:rPr>
                <a:t>NP _ that S</a:t>
              </a:r>
            </a:p>
          </p:txBody>
        </p:sp>
      </p:grpSp>
      <p:grpSp>
        <p:nvGrpSpPr>
          <p:cNvPr id="15" name="Group 14">
            <a:extLst>
              <a:ext uri="{FF2B5EF4-FFF2-40B4-BE49-F238E27FC236}">
                <a16:creationId xmlns:a16="http://schemas.microsoft.com/office/drawing/2014/main" id="{0FE2E4A3-4394-A070-F3B5-1A9DC3717385}"/>
              </a:ext>
            </a:extLst>
          </p:cNvPr>
          <p:cNvGrpSpPr/>
          <p:nvPr/>
        </p:nvGrpSpPr>
        <p:grpSpPr>
          <a:xfrm>
            <a:off x="1102658" y="3497224"/>
            <a:ext cx="10744201" cy="769442"/>
            <a:chOff x="1102658" y="646284"/>
            <a:chExt cx="10744201" cy="769442"/>
          </a:xfrm>
        </p:grpSpPr>
        <p:sp>
          <p:nvSpPr>
            <p:cNvPr id="16" name="TextBox 15">
              <a:extLst>
                <a:ext uri="{FF2B5EF4-FFF2-40B4-BE49-F238E27FC236}">
                  <a16:creationId xmlns:a16="http://schemas.microsoft.com/office/drawing/2014/main" id="{5E916B0F-3A47-A401-7E16-6B7E0AA18FF8}"/>
                </a:ext>
              </a:extLst>
            </p:cNvPr>
            <p:cNvSpPr txBox="1"/>
            <p:nvPr/>
          </p:nvSpPr>
          <p:spPr>
            <a:xfrm>
              <a:off x="1102659" y="1046394"/>
              <a:ext cx="10744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onsolas" charset="0"/>
                  <a:ea typeface="Consolas" charset="0"/>
                  <a:cs typeface="Consolas" charset="0"/>
                </a:rPr>
                <a:t>A {</a:t>
              </a:r>
              <a:r>
                <a:rPr lang="en-US" b="1">
                  <a:solidFill>
                    <a:srgbClr val="CD5400"/>
                  </a:solidFill>
                  <a:latin typeface="Consolas" charset="0"/>
                  <a:ea typeface="Consolas" charset="0"/>
                  <a:cs typeface="Consolas" charset="0"/>
                </a:rPr>
                <a:t>hoped</a:t>
              </a:r>
              <a:r>
                <a:rPr lang="en-US">
                  <a:latin typeface="Consolas" charset="0"/>
                  <a:ea typeface="Consolas" charset="0"/>
                  <a:cs typeface="Consolas" charset="0"/>
                </a:rPr>
                <a:t>, didn't </a:t>
              </a:r>
              <a:r>
                <a:rPr lang="en-US" b="1">
                  <a:solidFill>
                    <a:srgbClr val="CD5400"/>
                  </a:solidFill>
                  <a:latin typeface="Consolas" charset="0"/>
                  <a:ea typeface="Consolas" charset="0"/>
                  <a:cs typeface="Consolas" charset="0"/>
                </a:rPr>
                <a:t>hope</a:t>
              </a:r>
              <a:r>
                <a:rPr lang="en-US">
                  <a:latin typeface="Consolas" charset="0"/>
                  <a:ea typeface="Consolas" charset="0"/>
                  <a:cs typeface="Consolas" charset="0"/>
                </a:rPr>
                <a:t>} </a:t>
              </a:r>
              <a:r>
                <a:rPr lang="en-US" b="1">
                  <a:solidFill>
                    <a:srgbClr val="113A6B"/>
                  </a:solidFill>
                  <a:latin typeface="Consolas" charset="0"/>
                  <a:ea typeface="Consolas" charset="0"/>
                  <a:cs typeface="Consolas" charset="0"/>
                </a:rPr>
                <a:t>that C would happen</a:t>
              </a:r>
              <a:r>
                <a:rPr lang="en-US">
                  <a:latin typeface="Consolas" charset="0"/>
                  <a:ea typeface="Consolas" charset="0"/>
                  <a:cs typeface="Consolas" charset="0"/>
                </a:rPr>
                <a:t>.</a:t>
              </a:r>
            </a:p>
          </p:txBody>
        </p:sp>
        <p:sp>
          <p:nvSpPr>
            <p:cNvPr id="17" name="TextBox 16">
              <a:extLst>
                <a:ext uri="{FF2B5EF4-FFF2-40B4-BE49-F238E27FC236}">
                  <a16:creationId xmlns:a16="http://schemas.microsoft.com/office/drawing/2014/main" id="{71BD4609-8775-56AB-E8CE-AE1A00FBE797}"/>
                </a:ext>
              </a:extLst>
            </p:cNvPr>
            <p:cNvSpPr txBox="1"/>
            <p:nvPr/>
          </p:nvSpPr>
          <p:spPr>
            <a:xfrm>
              <a:off x="1102658" y="646284"/>
              <a:ext cx="547295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Verdana" charset="0"/>
                  <a:ea typeface="Verdana" charset="0"/>
                  <a:cs typeface="Verdana" charset="0"/>
                </a:rPr>
                <a:t>NP _ that S[+future]</a:t>
              </a:r>
            </a:p>
          </p:txBody>
        </p:sp>
      </p:grpSp>
      <p:grpSp>
        <p:nvGrpSpPr>
          <p:cNvPr id="18" name="Group 17">
            <a:extLst>
              <a:ext uri="{FF2B5EF4-FFF2-40B4-BE49-F238E27FC236}">
                <a16:creationId xmlns:a16="http://schemas.microsoft.com/office/drawing/2014/main" id="{AD5045E5-1AFB-7DBF-9616-0DABEBA18760}"/>
              </a:ext>
            </a:extLst>
          </p:cNvPr>
          <p:cNvGrpSpPr/>
          <p:nvPr/>
        </p:nvGrpSpPr>
        <p:grpSpPr>
          <a:xfrm>
            <a:off x="1102658" y="4266666"/>
            <a:ext cx="10744201" cy="769442"/>
            <a:chOff x="1102658" y="646284"/>
            <a:chExt cx="10744201" cy="769442"/>
          </a:xfrm>
        </p:grpSpPr>
        <p:sp>
          <p:nvSpPr>
            <p:cNvPr id="19" name="TextBox 18">
              <a:extLst>
                <a:ext uri="{FF2B5EF4-FFF2-40B4-BE49-F238E27FC236}">
                  <a16:creationId xmlns:a16="http://schemas.microsoft.com/office/drawing/2014/main" id="{E5AFDA5D-53A0-F3E2-1485-A6AB9A812A31}"/>
                </a:ext>
              </a:extLst>
            </p:cNvPr>
            <p:cNvSpPr txBox="1"/>
            <p:nvPr/>
          </p:nvSpPr>
          <p:spPr>
            <a:xfrm>
              <a:off x="1102659" y="1046394"/>
              <a:ext cx="10744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onsolas" charset="0"/>
                  <a:ea typeface="Consolas" charset="0"/>
                  <a:cs typeface="Consolas" charset="0"/>
                </a:rPr>
                <a:t>A {</a:t>
              </a:r>
              <a:r>
                <a:rPr lang="en-US" b="1">
                  <a:solidFill>
                    <a:srgbClr val="CD5400"/>
                  </a:solidFill>
                  <a:latin typeface="Consolas" charset="0"/>
                  <a:ea typeface="Consolas" charset="0"/>
                  <a:cs typeface="Consolas" charset="0"/>
                </a:rPr>
                <a:t>promised</a:t>
              </a:r>
              <a:r>
                <a:rPr lang="en-US">
                  <a:latin typeface="Consolas" charset="0"/>
                  <a:ea typeface="Consolas" charset="0"/>
                  <a:cs typeface="Consolas" charset="0"/>
                </a:rPr>
                <a:t>, didn't </a:t>
              </a:r>
              <a:r>
                <a:rPr lang="en-US" b="1">
                  <a:solidFill>
                    <a:srgbClr val="CD5400"/>
                  </a:solidFill>
                  <a:latin typeface="Consolas" charset="0"/>
                  <a:ea typeface="Consolas" charset="0"/>
                  <a:cs typeface="Consolas" charset="0"/>
                </a:rPr>
                <a:t>promise</a:t>
              </a:r>
              <a:r>
                <a:rPr lang="en-US">
                  <a:latin typeface="Consolas" charset="0"/>
                  <a:ea typeface="Consolas" charset="0"/>
                  <a:cs typeface="Consolas" charset="0"/>
                </a:rPr>
                <a:t>} B </a:t>
              </a:r>
              <a:r>
                <a:rPr lang="en-US" b="1">
                  <a:solidFill>
                    <a:srgbClr val="113A6B"/>
                  </a:solidFill>
                  <a:latin typeface="Consolas" charset="0"/>
                  <a:ea typeface="Consolas" charset="0"/>
                  <a:cs typeface="Consolas" charset="0"/>
                </a:rPr>
                <a:t>that C would happen</a:t>
              </a:r>
              <a:r>
                <a:rPr lang="en-US">
                  <a:latin typeface="Consolas" charset="0"/>
                  <a:ea typeface="Consolas" charset="0"/>
                  <a:cs typeface="Consolas" charset="0"/>
                </a:rPr>
                <a:t>.</a:t>
              </a:r>
            </a:p>
          </p:txBody>
        </p:sp>
        <p:sp>
          <p:nvSpPr>
            <p:cNvPr id="20" name="TextBox 19">
              <a:extLst>
                <a:ext uri="{FF2B5EF4-FFF2-40B4-BE49-F238E27FC236}">
                  <a16:creationId xmlns:a16="http://schemas.microsoft.com/office/drawing/2014/main" id="{4533ADC4-7BBB-3300-EA42-4F1A2DC5AC5D}"/>
                </a:ext>
              </a:extLst>
            </p:cNvPr>
            <p:cNvSpPr txBox="1"/>
            <p:nvPr/>
          </p:nvSpPr>
          <p:spPr>
            <a:xfrm>
              <a:off x="1102658" y="646284"/>
              <a:ext cx="547295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Verdana" charset="0"/>
                  <a:ea typeface="Verdana" charset="0"/>
                  <a:cs typeface="Verdana" charset="0"/>
                </a:rPr>
                <a:t>NP _ NP that S[+future]</a:t>
              </a:r>
            </a:p>
          </p:txBody>
        </p:sp>
      </p:grpSp>
      <p:grpSp>
        <p:nvGrpSpPr>
          <p:cNvPr id="21" name="Group 20">
            <a:extLst>
              <a:ext uri="{FF2B5EF4-FFF2-40B4-BE49-F238E27FC236}">
                <a16:creationId xmlns:a16="http://schemas.microsoft.com/office/drawing/2014/main" id="{63D7F750-D426-F2BE-0EEE-FFB7A499B560}"/>
              </a:ext>
            </a:extLst>
          </p:cNvPr>
          <p:cNvGrpSpPr/>
          <p:nvPr/>
        </p:nvGrpSpPr>
        <p:grpSpPr>
          <a:xfrm>
            <a:off x="1102659" y="5036108"/>
            <a:ext cx="10744200" cy="769442"/>
            <a:chOff x="1102659" y="646284"/>
            <a:chExt cx="10744200" cy="769442"/>
          </a:xfrm>
        </p:grpSpPr>
        <p:sp>
          <p:nvSpPr>
            <p:cNvPr id="22" name="TextBox 21">
              <a:extLst>
                <a:ext uri="{FF2B5EF4-FFF2-40B4-BE49-F238E27FC236}">
                  <a16:creationId xmlns:a16="http://schemas.microsoft.com/office/drawing/2014/main" id="{DA10569F-CEA5-F278-B448-096397074814}"/>
                </a:ext>
              </a:extLst>
            </p:cNvPr>
            <p:cNvSpPr txBox="1"/>
            <p:nvPr/>
          </p:nvSpPr>
          <p:spPr>
            <a:xfrm>
              <a:off x="1102659" y="1046394"/>
              <a:ext cx="10744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onsolas" charset="0"/>
                  <a:ea typeface="Consolas" charset="0"/>
                  <a:cs typeface="Consolas" charset="0"/>
                </a:rPr>
                <a:t>A {</a:t>
              </a:r>
              <a:r>
                <a:rPr lang="en-US" b="1">
                  <a:solidFill>
                    <a:srgbClr val="CD5400"/>
                  </a:solidFill>
                  <a:latin typeface="Consolas" charset="0"/>
                  <a:ea typeface="Consolas" charset="0"/>
                  <a:cs typeface="Consolas" charset="0"/>
                </a:rPr>
                <a:t>predicted</a:t>
              </a:r>
              <a:r>
                <a:rPr lang="en-US">
                  <a:latin typeface="Consolas" charset="0"/>
                  <a:ea typeface="Consolas" charset="0"/>
                  <a:cs typeface="Consolas" charset="0"/>
                </a:rPr>
                <a:t>, didn't </a:t>
              </a:r>
              <a:r>
                <a:rPr lang="en-US" b="1">
                  <a:solidFill>
                    <a:srgbClr val="CD5400"/>
                  </a:solidFill>
                  <a:latin typeface="Consolas" charset="0"/>
                  <a:ea typeface="Consolas" charset="0"/>
                  <a:cs typeface="Consolas" charset="0"/>
                </a:rPr>
                <a:t>predict</a:t>
              </a:r>
              <a:r>
                <a:rPr lang="en-US">
                  <a:latin typeface="Consolas" charset="0"/>
                  <a:ea typeface="Consolas" charset="0"/>
                  <a:cs typeface="Consolas" charset="0"/>
                </a:rPr>
                <a:t>} to B </a:t>
              </a:r>
              <a:r>
                <a:rPr lang="en-US" b="1">
                  <a:solidFill>
                    <a:srgbClr val="113A6B"/>
                  </a:solidFill>
                  <a:latin typeface="Consolas" charset="0"/>
                  <a:ea typeface="Consolas" charset="0"/>
                  <a:cs typeface="Consolas" charset="0"/>
                </a:rPr>
                <a:t>that C would happen</a:t>
              </a:r>
              <a:r>
                <a:rPr lang="en-US">
                  <a:latin typeface="Consolas" charset="0"/>
                  <a:ea typeface="Consolas" charset="0"/>
                  <a:cs typeface="Consolas" charset="0"/>
                </a:rPr>
                <a:t>.</a:t>
              </a:r>
            </a:p>
          </p:txBody>
        </p:sp>
        <p:sp>
          <p:nvSpPr>
            <p:cNvPr id="23" name="TextBox 22">
              <a:extLst>
                <a:ext uri="{FF2B5EF4-FFF2-40B4-BE49-F238E27FC236}">
                  <a16:creationId xmlns:a16="http://schemas.microsoft.com/office/drawing/2014/main" id="{F185F1CC-5CF7-A524-250D-FCF50AE4AA3A}"/>
                </a:ext>
              </a:extLst>
            </p:cNvPr>
            <p:cNvSpPr txBox="1"/>
            <p:nvPr/>
          </p:nvSpPr>
          <p:spPr>
            <a:xfrm>
              <a:off x="1102659" y="646284"/>
              <a:ext cx="42896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Verdana" charset="0"/>
                  <a:ea typeface="Verdana" charset="0"/>
                  <a:cs typeface="Verdana" charset="0"/>
                </a:rPr>
                <a:t>NP _ to NP that S[+future]</a:t>
              </a:r>
            </a:p>
          </p:txBody>
        </p:sp>
      </p:grpSp>
      <p:grpSp>
        <p:nvGrpSpPr>
          <p:cNvPr id="24" name="Group 23">
            <a:extLst>
              <a:ext uri="{FF2B5EF4-FFF2-40B4-BE49-F238E27FC236}">
                <a16:creationId xmlns:a16="http://schemas.microsoft.com/office/drawing/2014/main" id="{C7B33CBD-E291-3CE4-B262-7ACEC56F3415}"/>
              </a:ext>
            </a:extLst>
          </p:cNvPr>
          <p:cNvGrpSpPr/>
          <p:nvPr/>
        </p:nvGrpSpPr>
        <p:grpSpPr>
          <a:xfrm>
            <a:off x="1102658" y="5809264"/>
            <a:ext cx="10744201" cy="769442"/>
            <a:chOff x="1102658" y="646284"/>
            <a:chExt cx="10744201" cy="769442"/>
          </a:xfrm>
        </p:grpSpPr>
        <p:sp>
          <p:nvSpPr>
            <p:cNvPr id="25" name="TextBox 24">
              <a:extLst>
                <a:ext uri="{FF2B5EF4-FFF2-40B4-BE49-F238E27FC236}">
                  <a16:creationId xmlns:a16="http://schemas.microsoft.com/office/drawing/2014/main" id="{757C238A-71C6-A9A3-E79D-A487A5A2EE33}"/>
                </a:ext>
              </a:extLst>
            </p:cNvPr>
            <p:cNvSpPr txBox="1"/>
            <p:nvPr/>
          </p:nvSpPr>
          <p:spPr>
            <a:xfrm>
              <a:off x="1102659" y="1046394"/>
              <a:ext cx="10744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onsolas" charset="0"/>
                  <a:ea typeface="Consolas" charset="0"/>
                  <a:cs typeface="Consolas" charset="0"/>
                </a:rPr>
                <a:t>A {was, wasn’t} </a:t>
              </a:r>
              <a:r>
                <a:rPr lang="en-US" b="1">
                  <a:solidFill>
                    <a:srgbClr val="CD5400"/>
                  </a:solidFill>
                  <a:latin typeface="Consolas" charset="0"/>
                  <a:ea typeface="Consolas" charset="0"/>
                  <a:cs typeface="Consolas" charset="0"/>
                </a:rPr>
                <a:t>excited</a:t>
              </a:r>
              <a:r>
                <a:rPr lang="en-US">
                  <a:latin typeface="Consolas" charset="0"/>
                  <a:ea typeface="Consolas" charset="0"/>
                  <a:cs typeface="Consolas" charset="0"/>
                </a:rPr>
                <a:t> </a:t>
              </a:r>
              <a:r>
                <a:rPr lang="en-US" b="1">
                  <a:solidFill>
                    <a:srgbClr val="113A6B"/>
                  </a:solidFill>
                  <a:latin typeface="Consolas" charset="0"/>
                  <a:ea typeface="Consolas" charset="0"/>
                  <a:cs typeface="Consolas" charset="0"/>
                </a:rPr>
                <a:t>that C would happen</a:t>
              </a:r>
              <a:r>
                <a:rPr lang="en-US">
                  <a:latin typeface="Consolas" charset="0"/>
                  <a:ea typeface="Consolas" charset="0"/>
                  <a:cs typeface="Consolas" charset="0"/>
                </a:rPr>
                <a:t>.</a:t>
              </a:r>
            </a:p>
          </p:txBody>
        </p:sp>
        <p:sp>
          <p:nvSpPr>
            <p:cNvPr id="26" name="TextBox 25">
              <a:extLst>
                <a:ext uri="{FF2B5EF4-FFF2-40B4-BE49-F238E27FC236}">
                  <a16:creationId xmlns:a16="http://schemas.microsoft.com/office/drawing/2014/main" id="{92A04A75-FD9A-6083-168F-447543C4E2A9}"/>
                </a:ext>
              </a:extLst>
            </p:cNvPr>
            <p:cNvSpPr txBox="1"/>
            <p:nvPr/>
          </p:nvSpPr>
          <p:spPr>
            <a:xfrm>
              <a:off x="1102658" y="646284"/>
              <a:ext cx="547295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Verdana" charset="0"/>
                  <a:ea typeface="Verdana" charset="0"/>
                  <a:cs typeface="Verdana" charset="0"/>
                </a:rPr>
                <a:t>NP _ that S[+future]</a:t>
              </a:r>
            </a:p>
          </p:txBody>
        </p:sp>
      </p:grpSp>
    </p:spTree>
    <p:extLst>
      <p:ext uri="{BB962C8B-B14F-4D97-AF65-F5344CB8AC3E}">
        <p14:creationId xmlns:p14="http://schemas.microsoft.com/office/powerpoint/2010/main" val="240528829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F19F8-676D-05B0-9450-FF5F23971D71}"/>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16F42A87-76ED-CE77-E687-FB54079B959B}"/>
              </a:ext>
            </a:extLst>
          </p:cNvPr>
          <p:cNvGrpSpPr/>
          <p:nvPr/>
        </p:nvGrpSpPr>
        <p:grpSpPr>
          <a:xfrm>
            <a:off x="8490095" y="738938"/>
            <a:ext cx="2538690" cy="2870876"/>
            <a:chOff x="7314934" y="2261119"/>
            <a:chExt cx="1983347" cy="2242867"/>
          </a:xfrm>
        </p:grpSpPr>
        <p:pic>
          <p:nvPicPr>
            <p:cNvPr id="4" name="Picture 3">
              <a:extLst>
                <a:ext uri="{FF2B5EF4-FFF2-40B4-BE49-F238E27FC236}">
                  <a16:creationId xmlns:a16="http://schemas.microsoft.com/office/drawing/2014/main" id="{BDB94C6B-F58B-FC5E-0034-0EE9D5A565EF}"/>
                </a:ext>
              </a:extLst>
            </p:cNvPr>
            <p:cNvPicPr>
              <a:picLocks noChangeAspect="1"/>
            </p:cNvPicPr>
            <p:nvPr/>
          </p:nvPicPr>
          <p:blipFill rotWithShape="1">
            <a:blip r:embed="rId2">
              <a:extLst>
                <a:ext uri="{28A0092B-C50C-407E-A947-70E740481C1C}">
                  <a14:useLocalDpi xmlns:a14="http://schemas.microsoft.com/office/drawing/2010/main" val="0"/>
                </a:ext>
              </a:extLst>
            </a:blip>
            <a:srcRect t="-1" b="3072"/>
            <a:stretch/>
          </p:blipFill>
          <p:spPr>
            <a:xfrm>
              <a:off x="7392334" y="2261119"/>
              <a:ext cx="1828547" cy="1828800"/>
            </a:xfrm>
            <a:prstGeom prst="ellipse">
              <a:avLst/>
            </a:prstGeom>
          </p:spPr>
        </p:pic>
        <p:sp>
          <p:nvSpPr>
            <p:cNvPr id="5" name="TextBox 4">
              <a:extLst>
                <a:ext uri="{FF2B5EF4-FFF2-40B4-BE49-F238E27FC236}">
                  <a16:creationId xmlns:a16="http://schemas.microsoft.com/office/drawing/2014/main" id="{CAB4723B-ADB2-936F-1F85-39500CB09495}"/>
                </a:ext>
              </a:extLst>
            </p:cNvPr>
            <p:cNvSpPr txBox="1"/>
            <p:nvPr/>
          </p:nvSpPr>
          <p:spPr>
            <a:xfrm>
              <a:off x="7314934" y="4095221"/>
              <a:ext cx="1983347" cy="408765"/>
            </a:xfrm>
            <a:prstGeom prst="rect">
              <a:avLst/>
            </a:prstGeom>
            <a:noFill/>
          </p:spPr>
          <p:txBody>
            <a:bodyPr wrap="square" lIns="91440" tIns="45720" rIns="91440" bIns="45720" rtlCol="0" anchor="t">
              <a:spAutoFit/>
            </a:bodyPr>
            <a:lstStyle/>
            <a:p>
              <a:pPr algn="ctr"/>
              <a:r>
                <a:rPr lang="en-US" sz="1400" b="1" dirty="0">
                  <a:latin typeface="Verdana" charset="0"/>
                  <a:ea typeface="Verdana" charset="0"/>
                  <a:cs typeface="Verdana" charset="0"/>
                </a:rPr>
                <a:t>Ben Kane</a:t>
              </a:r>
            </a:p>
            <a:p>
              <a:pPr algn="ctr"/>
              <a:r>
                <a:rPr lang="en-US" sz="1400" dirty="0" err="1">
                  <a:latin typeface="Verdana" charset="0"/>
                  <a:ea typeface="Verdana" charset="0"/>
                  <a:cs typeface="Verdana" charset="0"/>
                </a:rPr>
                <a:t>OpenStream.AI</a:t>
              </a:r>
              <a:endParaRPr lang="en-US" sz="1400" b="1" dirty="0">
                <a:latin typeface="Verdana" charset="0"/>
                <a:ea typeface="Verdana" charset="0"/>
                <a:cs typeface="Verdana" charset="0"/>
              </a:endParaRPr>
            </a:p>
          </p:txBody>
        </p:sp>
      </p:grpSp>
      <p:grpSp>
        <p:nvGrpSpPr>
          <p:cNvPr id="6" name="Group 5">
            <a:extLst>
              <a:ext uri="{FF2B5EF4-FFF2-40B4-BE49-F238E27FC236}">
                <a16:creationId xmlns:a16="http://schemas.microsoft.com/office/drawing/2014/main" id="{6096B4AA-86D7-F08A-6AF8-44976F97DE52}"/>
              </a:ext>
            </a:extLst>
          </p:cNvPr>
          <p:cNvGrpSpPr/>
          <p:nvPr/>
        </p:nvGrpSpPr>
        <p:grpSpPr>
          <a:xfrm>
            <a:off x="8490094" y="3690867"/>
            <a:ext cx="2538690" cy="2864089"/>
            <a:chOff x="9434939" y="2261181"/>
            <a:chExt cx="1983347" cy="2237565"/>
          </a:xfrm>
        </p:grpSpPr>
        <p:pic>
          <p:nvPicPr>
            <p:cNvPr id="7" name="Picture 6">
              <a:extLst>
                <a:ext uri="{FF2B5EF4-FFF2-40B4-BE49-F238E27FC236}">
                  <a16:creationId xmlns:a16="http://schemas.microsoft.com/office/drawing/2014/main" id="{4F401DFD-F71C-773F-696D-AA5D33518D17}"/>
                </a:ext>
              </a:extLst>
            </p:cNvPr>
            <p:cNvPicPr>
              <a:picLocks noChangeAspect="1"/>
            </p:cNvPicPr>
            <p:nvPr/>
          </p:nvPicPr>
          <p:blipFill rotWithShape="1">
            <a:blip r:embed="rId3">
              <a:extLst>
                <a:ext uri="{28A0092B-C50C-407E-A947-70E740481C1C}">
                  <a14:useLocalDpi xmlns:a14="http://schemas.microsoft.com/office/drawing/2010/main" val="0"/>
                </a:ext>
              </a:extLst>
            </a:blip>
            <a:srcRect b="18053"/>
            <a:stretch/>
          </p:blipFill>
          <p:spPr>
            <a:xfrm>
              <a:off x="9513017" y="2261181"/>
              <a:ext cx="1827192" cy="1828800"/>
            </a:xfrm>
            <a:prstGeom prst="ellipse">
              <a:avLst/>
            </a:prstGeom>
          </p:spPr>
        </p:pic>
        <p:sp>
          <p:nvSpPr>
            <p:cNvPr id="8" name="TextBox 7">
              <a:extLst>
                <a:ext uri="{FF2B5EF4-FFF2-40B4-BE49-F238E27FC236}">
                  <a16:creationId xmlns:a16="http://schemas.microsoft.com/office/drawing/2014/main" id="{94FD2438-B20C-1A25-83F5-6FB1332D95C0}"/>
                </a:ext>
              </a:extLst>
            </p:cNvPr>
            <p:cNvSpPr txBox="1"/>
            <p:nvPr/>
          </p:nvSpPr>
          <p:spPr>
            <a:xfrm>
              <a:off x="9434939" y="4089981"/>
              <a:ext cx="1983347" cy="408765"/>
            </a:xfrm>
            <a:prstGeom prst="rect">
              <a:avLst/>
            </a:prstGeom>
            <a:noFill/>
          </p:spPr>
          <p:txBody>
            <a:bodyPr wrap="square" lIns="91440" tIns="45720" rIns="91440" bIns="45720" rtlCol="0" anchor="t">
              <a:spAutoFit/>
            </a:bodyPr>
            <a:lstStyle/>
            <a:p>
              <a:pPr algn="ctr"/>
              <a:r>
                <a:rPr lang="en-US" sz="1400" b="1" dirty="0">
                  <a:latin typeface="Verdana" charset="0"/>
                  <a:ea typeface="Verdana" charset="0"/>
                  <a:cs typeface="Verdana" charset="0"/>
                </a:rPr>
                <a:t>Will Gantt</a:t>
              </a:r>
            </a:p>
            <a:p>
              <a:pPr algn="ctr"/>
              <a:r>
                <a:rPr lang="en-US" sz="1400" dirty="0">
                  <a:latin typeface="Verdana" charset="0"/>
                  <a:ea typeface="Verdana" charset="0"/>
                  <a:cs typeface="Verdana" charset="0"/>
                </a:rPr>
                <a:t>Johns Hopkins University</a:t>
              </a:r>
            </a:p>
          </p:txBody>
        </p:sp>
      </p:grpSp>
      <p:grpSp>
        <p:nvGrpSpPr>
          <p:cNvPr id="10" name="Group 9">
            <a:extLst>
              <a:ext uri="{FF2B5EF4-FFF2-40B4-BE49-F238E27FC236}">
                <a16:creationId xmlns:a16="http://schemas.microsoft.com/office/drawing/2014/main" id="{C69C7493-F65B-3639-3387-C3214486BB25}"/>
              </a:ext>
            </a:extLst>
          </p:cNvPr>
          <p:cNvGrpSpPr/>
          <p:nvPr/>
        </p:nvGrpSpPr>
        <p:grpSpPr>
          <a:xfrm>
            <a:off x="1262287" y="1084089"/>
            <a:ext cx="6283759" cy="5051449"/>
            <a:chOff x="1054644" y="903275"/>
            <a:chExt cx="6283759" cy="5051449"/>
          </a:xfrm>
        </p:grpSpPr>
        <p:pic>
          <p:nvPicPr>
            <p:cNvPr id="2" name="Picture 1">
              <a:extLst>
                <a:ext uri="{FF2B5EF4-FFF2-40B4-BE49-F238E27FC236}">
                  <a16:creationId xmlns:a16="http://schemas.microsoft.com/office/drawing/2014/main" id="{55DF9260-DBD8-4DC0-B683-D056C6DFA7F3}"/>
                </a:ext>
              </a:extLst>
            </p:cNvPr>
            <p:cNvPicPr>
              <a:picLocks noChangeAspect="1"/>
            </p:cNvPicPr>
            <p:nvPr/>
          </p:nvPicPr>
          <p:blipFill>
            <a:blip r:embed="rId4"/>
            <a:stretch>
              <a:fillRect/>
            </a:stretch>
          </p:blipFill>
          <p:spPr>
            <a:xfrm>
              <a:off x="1054644" y="903275"/>
              <a:ext cx="6283759" cy="5051449"/>
            </a:xfrm>
            <a:prstGeom prst="rect">
              <a:avLst/>
            </a:prstGeom>
            <a:ln>
              <a:solidFill>
                <a:schemeClr val="tx1"/>
              </a:solidFill>
            </a:ln>
          </p:spPr>
        </p:pic>
        <p:sp>
          <p:nvSpPr>
            <p:cNvPr id="9" name="TextBox 8">
              <a:extLst>
                <a:ext uri="{FF2B5EF4-FFF2-40B4-BE49-F238E27FC236}">
                  <a16:creationId xmlns:a16="http://schemas.microsoft.com/office/drawing/2014/main" id="{98D45016-19CB-94AA-BA7D-38C6C967DEB1}"/>
                </a:ext>
              </a:extLst>
            </p:cNvPr>
            <p:cNvSpPr txBox="1"/>
            <p:nvPr/>
          </p:nvSpPr>
          <p:spPr>
            <a:xfrm>
              <a:off x="2552064" y="2717261"/>
              <a:ext cx="3288917" cy="523220"/>
            </a:xfrm>
            <a:prstGeom prst="rect">
              <a:avLst/>
            </a:prstGeom>
            <a:noFill/>
          </p:spPr>
          <p:txBody>
            <a:bodyPr wrap="square" rtlCol="0">
              <a:spAutoFit/>
            </a:bodyPr>
            <a:lstStyle/>
            <a:p>
              <a:pPr algn="ctr"/>
              <a:r>
                <a:rPr lang="en-US" sz="2800" b="1" dirty="0">
                  <a:solidFill>
                    <a:srgbClr val="C00000"/>
                  </a:solidFill>
                  <a:latin typeface="Helvetica" pitchFamily="2" charset="0"/>
                </a:rPr>
                <a:t>In preparation!</a:t>
              </a:r>
            </a:p>
          </p:txBody>
        </p:sp>
      </p:grpSp>
    </p:spTree>
    <p:extLst>
      <p:ext uri="{BB962C8B-B14F-4D97-AF65-F5344CB8AC3E}">
        <p14:creationId xmlns:p14="http://schemas.microsoft.com/office/powerpoint/2010/main" val="87368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4D7BA-AE1E-EB37-0442-882749E3D01F}"/>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BF1C0F0F-C55D-8FFD-DA76-F546729009BB}"/>
              </a:ext>
            </a:extLst>
          </p:cNvPr>
          <p:cNvGrpSpPr/>
          <p:nvPr/>
        </p:nvGrpSpPr>
        <p:grpSpPr>
          <a:xfrm>
            <a:off x="1102658" y="1476166"/>
            <a:ext cx="10744201" cy="769442"/>
            <a:chOff x="1102658" y="646284"/>
            <a:chExt cx="10744201" cy="769442"/>
          </a:xfrm>
        </p:grpSpPr>
        <p:sp>
          <p:nvSpPr>
            <p:cNvPr id="4" name="TextBox 3">
              <a:extLst>
                <a:ext uri="{FF2B5EF4-FFF2-40B4-BE49-F238E27FC236}">
                  <a16:creationId xmlns:a16="http://schemas.microsoft.com/office/drawing/2014/main" id="{0BC23F55-39C2-5DAA-EB0C-8CB112E34666}"/>
                </a:ext>
              </a:extLst>
            </p:cNvPr>
            <p:cNvSpPr txBox="1"/>
            <p:nvPr/>
          </p:nvSpPr>
          <p:spPr>
            <a:xfrm>
              <a:off x="1102659" y="1046394"/>
              <a:ext cx="10744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onsolas" charset="0"/>
                  <a:ea typeface="Consolas" charset="0"/>
                  <a:cs typeface="Consolas" charset="0"/>
                </a:rPr>
                <a:t>A {</a:t>
              </a:r>
              <a:r>
                <a:rPr lang="en-US" b="1" dirty="0">
                  <a:solidFill>
                    <a:srgbClr val="CD5400"/>
                  </a:solidFill>
                  <a:latin typeface="Consolas" charset="0"/>
                  <a:ea typeface="Consolas" charset="0"/>
                  <a:cs typeface="Consolas" charset="0"/>
                </a:rPr>
                <a:t>hoped</a:t>
              </a:r>
              <a:r>
                <a:rPr lang="en-US" dirty="0">
                  <a:latin typeface="Consolas" charset="0"/>
                  <a:ea typeface="Consolas" charset="0"/>
                  <a:cs typeface="Consolas" charset="0"/>
                </a:rPr>
                <a:t>, didn’t </a:t>
              </a:r>
              <a:r>
                <a:rPr lang="en-US" b="1" dirty="0">
                  <a:solidFill>
                    <a:srgbClr val="CD5400"/>
                  </a:solidFill>
                  <a:latin typeface="Consolas" charset="0"/>
                  <a:ea typeface="Consolas" charset="0"/>
                  <a:cs typeface="Consolas" charset="0"/>
                </a:rPr>
                <a:t>hope</a:t>
              </a:r>
              <a:r>
                <a:rPr lang="en-US" dirty="0">
                  <a:latin typeface="Consolas" charset="0"/>
                  <a:ea typeface="Consolas" charset="0"/>
                  <a:cs typeface="Consolas" charset="0"/>
                </a:rPr>
                <a:t>} </a:t>
              </a:r>
              <a:r>
                <a:rPr lang="en-US" b="1" dirty="0">
                  <a:solidFill>
                    <a:srgbClr val="113A6B"/>
                  </a:solidFill>
                  <a:latin typeface="Consolas" charset="0"/>
                  <a:ea typeface="Consolas" charset="0"/>
                  <a:cs typeface="Consolas" charset="0"/>
                </a:rPr>
                <a:t>to {do, have} C</a:t>
              </a:r>
              <a:r>
                <a:rPr lang="en-US" dirty="0">
                  <a:latin typeface="Consolas" charset="0"/>
                  <a:ea typeface="Consolas" charset="0"/>
                  <a:cs typeface="Consolas" charset="0"/>
                </a:rPr>
                <a:t>.</a:t>
              </a:r>
            </a:p>
          </p:txBody>
        </p:sp>
        <p:sp>
          <p:nvSpPr>
            <p:cNvPr id="5" name="TextBox 4">
              <a:extLst>
                <a:ext uri="{FF2B5EF4-FFF2-40B4-BE49-F238E27FC236}">
                  <a16:creationId xmlns:a16="http://schemas.microsoft.com/office/drawing/2014/main" id="{D5B622F4-E833-9A0F-5C20-E0E6141DA251}"/>
                </a:ext>
              </a:extLst>
            </p:cNvPr>
            <p:cNvSpPr txBox="1"/>
            <p:nvPr/>
          </p:nvSpPr>
          <p:spPr>
            <a:xfrm>
              <a:off x="1102658" y="646284"/>
              <a:ext cx="547295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Verdana" charset="0"/>
                  <a:ea typeface="Verdana" charset="0"/>
                  <a:cs typeface="Verdana" charset="0"/>
                </a:rPr>
                <a:t>NP _ to VP[+/-</a:t>
              </a:r>
              <a:r>
                <a:rPr lang="en-US" sz="2000" b="1" dirty="0" err="1">
                  <a:latin typeface="Verdana" charset="0"/>
                  <a:ea typeface="Verdana" charset="0"/>
                  <a:cs typeface="Verdana" charset="0"/>
                </a:rPr>
                <a:t>eventive</a:t>
              </a:r>
              <a:r>
                <a:rPr lang="en-US" sz="2000" b="1" dirty="0">
                  <a:latin typeface="Verdana" charset="0"/>
                  <a:ea typeface="Verdana" charset="0"/>
                  <a:cs typeface="Verdana" charset="0"/>
                </a:rPr>
                <a:t>]</a:t>
              </a:r>
            </a:p>
          </p:txBody>
        </p:sp>
      </p:grpSp>
      <p:grpSp>
        <p:nvGrpSpPr>
          <p:cNvPr id="6" name="Group 5">
            <a:extLst>
              <a:ext uri="{FF2B5EF4-FFF2-40B4-BE49-F238E27FC236}">
                <a16:creationId xmlns:a16="http://schemas.microsoft.com/office/drawing/2014/main" id="{01963F7C-D40B-4324-FDBD-58AF95392DB0}"/>
              </a:ext>
            </a:extLst>
          </p:cNvPr>
          <p:cNvGrpSpPr/>
          <p:nvPr/>
        </p:nvGrpSpPr>
        <p:grpSpPr>
          <a:xfrm>
            <a:off x="1102658" y="2245608"/>
            <a:ext cx="10744201" cy="769442"/>
            <a:chOff x="1102658" y="646284"/>
            <a:chExt cx="10744201" cy="769442"/>
          </a:xfrm>
        </p:grpSpPr>
        <p:sp>
          <p:nvSpPr>
            <p:cNvPr id="7" name="TextBox 6">
              <a:extLst>
                <a:ext uri="{FF2B5EF4-FFF2-40B4-BE49-F238E27FC236}">
                  <a16:creationId xmlns:a16="http://schemas.microsoft.com/office/drawing/2014/main" id="{0D9C7137-8D75-40F8-5465-7362F2090F4C}"/>
                </a:ext>
              </a:extLst>
            </p:cNvPr>
            <p:cNvSpPr txBox="1"/>
            <p:nvPr/>
          </p:nvSpPr>
          <p:spPr>
            <a:xfrm>
              <a:off x="1102659" y="1046394"/>
              <a:ext cx="10744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onsolas" charset="0"/>
                  <a:ea typeface="Consolas" charset="0"/>
                  <a:cs typeface="Consolas" charset="0"/>
                </a:rPr>
                <a:t>A {</a:t>
              </a:r>
              <a:r>
                <a:rPr lang="en-US" b="1" dirty="0">
                  <a:solidFill>
                    <a:srgbClr val="CD5400"/>
                  </a:solidFill>
                  <a:latin typeface="Consolas" charset="0"/>
                  <a:ea typeface="Consolas" charset="0"/>
                  <a:cs typeface="Consolas" charset="0"/>
                </a:rPr>
                <a:t>told</a:t>
              </a:r>
              <a:r>
                <a:rPr lang="en-US" dirty="0">
                  <a:latin typeface="Consolas" charset="0"/>
                  <a:ea typeface="Consolas" charset="0"/>
                  <a:cs typeface="Consolas" charset="0"/>
                </a:rPr>
                <a:t>, didn't </a:t>
              </a:r>
              <a:r>
                <a:rPr lang="en-US" b="1" dirty="0">
                  <a:solidFill>
                    <a:srgbClr val="CD5400"/>
                  </a:solidFill>
                  <a:latin typeface="Consolas" charset="0"/>
                  <a:ea typeface="Consolas" charset="0"/>
                  <a:cs typeface="Consolas" charset="0"/>
                </a:rPr>
                <a:t>tell</a:t>
              </a:r>
              <a:r>
                <a:rPr lang="en-US" dirty="0">
                  <a:latin typeface="Consolas" charset="0"/>
                  <a:ea typeface="Consolas" charset="0"/>
                  <a:cs typeface="Consolas" charset="0"/>
                </a:rPr>
                <a:t>} B </a:t>
              </a:r>
              <a:r>
                <a:rPr lang="en-US" b="1" dirty="0">
                  <a:solidFill>
                    <a:srgbClr val="113A6B"/>
                  </a:solidFill>
                  <a:latin typeface="Consolas" charset="0"/>
                  <a:ea typeface="Consolas" charset="0"/>
                  <a:cs typeface="Consolas" charset="0"/>
                </a:rPr>
                <a:t>to {do, have} C</a:t>
              </a:r>
              <a:r>
                <a:rPr lang="en-US" dirty="0">
                  <a:latin typeface="Consolas" charset="0"/>
                  <a:ea typeface="Consolas" charset="0"/>
                  <a:cs typeface="Consolas" charset="0"/>
                </a:rPr>
                <a:t>.</a:t>
              </a:r>
            </a:p>
          </p:txBody>
        </p:sp>
        <p:sp>
          <p:nvSpPr>
            <p:cNvPr id="8" name="TextBox 7">
              <a:extLst>
                <a:ext uri="{FF2B5EF4-FFF2-40B4-BE49-F238E27FC236}">
                  <a16:creationId xmlns:a16="http://schemas.microsoft.com/office/drawing/2014/main" id="{1B5F890F-E9CF-C8CF-2408-7A442D40117D}"/>
                </a:ext>
              </a:extLst>
            </p:cNvPr>
            <p:cNvSpPr txBox="1"/>
            <p:nvPr/>
          </p:nvSpPr>
          <p:spPr>
            <a:xfrm>
              <a:off x="1102658" y="646284"/>
              <a:ext cx="547295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Verdana" charset="0"/>
                  <a:ea typeface="Verdana" charset="0"/>
                  <a:cs typeface="Verdana" charset="0"/>
                </a:rPr>
                <a:t>NP _ NP to VP[+/-</a:t>
              </a:r>
              <a:r>
                <a:rPr lang="en-US" sz="2000" b="1" dirty="0" err="1">
                  <a:latin typeface="Verdana" charset="0"/>
                  <a:ea typeface="Verdana" charset="0"/>
                  <a:cs typeface="Verdana" charset="0"/>
                </a:rPr>
                <a:t>eventive</a:t>
              </a:r>
              <a:r>
                <a:rPr lang="en-US" sz="2000" b="1" dirty="0">
                  <a:latin typeface="Verdana" charset="0"/>
                  <a:ea typeface="Verdana" charset="0"/>
                  <a:cs typeface="Verdana" charset="0"/>
                </a:rPr>
                <a:t>]</a:t>
              </a:r>
            </a:p>
          </p:txBody>
        </p:sp>
      </p:grpSp>
      <p:grpSp>
        <p:nvGrpSpPr>
          <p:cNvPr id="9" name="Group 8">
            <a:extLst>
              <a:ext uri="{FF2B5EF4-FFF2-40B4-BE49-F238E27FC236}">
                <a16:creationId xmlns:a16="http://schemas.microsoft.com/office/drawing/2014/main" id="{937E31C0-0521-BB50-BFD8-DBFC7460DBD5}"/>
              </a:ext>
            </a:extLst>
          </p:cNvPr>
          <p:cNvGrpSpPr/>
          <p:nvPr/>
        </p:nvGrpSpPr>
        <p:grpSpPr>
          <a:xfrm>
            <a:off x="1102659" y="3015050"/>
            <a:ext cx="10744200" cy="769442"/>
            <a:chOff x="1102659" y="646284"/>
            <a:chExt cx="10744200" cy="769442"/>
          </a:xfrm>
        </p:grpSpPr>
        <p:sp>
          <p:nvSpPr>
            <p:cNvPr id="10" name="TextBox 9">
              <a:extLst>
                <a:ext uri="{FF2B5EF4-FFF2-40B4-BE49-F238E27FC236}">
                  <a16:creationId xmlns:a16="http://schemas.microsoft.com/office/drawing/2014/main" id="{1343B93C-B0EB-1169-60FA-BB6115488782}"/>
                </a:ext>
              </a:extLst>
            </p:cNvPr>
            <p:cNvSpPr txBox="1"/>
            <p:nvPr/>
          </p:nvSpPr>
          <p:spPr>
            <a:xfrm>
              <a:off x="1102659" y="1046394"/>
              <a:ext cx="10744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onsolas" charset="0"/>
                  <a:ea typeface="Consolas" charset="0"/>
                  <a:cs typeface="Consolas" charset="0"/>
                </a:rPr>
                <a:t>A {</a:t>
              </a:r>
              <a:r>
                <a:rPr lang="en-US" b="1" dirty="0">
                  <a:solidFill>
                    <a:srgbClr val="CD5400"/>
                  </a:solidFill>
                  <a:latin typeface="Consolas" charset="0"/>
                  <a:ea typeface="Consolas" charset="0"/>
                  <a:cs typeface="Consolas" charset="0"/>
                </a:rPr>
                <a:t>said</a:t>
              </a:r>
              <a:r>
                <a:rPr lang="en-US" dirty="0">
                  <a:latin typeface="Consolas" charset="0"/>
                  <a:ea typeface="Consolas" charset="0"/>
                  <a:cs typeface="Consolas" charset="0"/>
                </a:rPr>
                <a:t>, didn't </a:t>
              </a:r>
              <a:r>
                <a:rPr lang="en-US" b="1" dirty="0">
                  <a:solidFill>
                    <a:srgbClr val="CD5400"/>
                  </a:solidFill>
                  <a:latin typeface="Consolas" charset="0"/>
                  <a:ea typeface="Consolas" charset="0"/>
                  <a:cs typeface="Consolas" charset="0"/>
                </a:rPr>
                <a:t>say</a:t>
              </a:r>
              <a:r>
                <a:rPr lang="en-US" dirty="0">
                  <a:latin typeface="Consolas" charset="0"/>
                  <a:ea typeface="Consolas" charset="0"/>
                  <a:cs typeface="Consolas" charset="0"/>
                </a:rPr>
                <a:t>} to B </a:t>
              </a:r>
              <a:r>
                <a:rPr lang="en-US" b="1" dirty="0">
                  <a:solidFill>
                    <a:srgbClr val="113A6B"/>
                  </a:solidFill>
                  <a:latin typeface="Consolas" charset="0"/>
                  <a:ea typeface="Consolas" charset="0"/>
                  <a:cs typeface="Consolas" charset="0"/>
                </a:rPr>
                <a:t>to {do, have} C</a:t>
              </a:r>
              <a:r>
                <a:rPr lang="en-US" dirty="0">
                  <a:latin typeface="Consolas" charset="0"/>
                  <a:ea typeface="Consolas" charset="0"/>
                  <a:cs typeface="Consolas" charset="0"/>
                </a:rPr>
                <a:t>.</a:t>
              </a:r>
            </a:p>
          </p:txBody>
        </p:sp>
        <p:sp>
          <p:nvSpPr>
            <p:cNvPr id="11" name="TextBox 10">
              <a:extLst>
                <a:ext uri="{FF2B5EF4-FFF2-40B4-BE49-F238E27FC236}">
                  <a16:creationId xmlns:a16="http://schemas.microsoft.com/office/drawing/2014/main" id="{FC827C30-DAFE-3645-04F6-2E06D55CAB97}"/>
                </a:ext>
              </a:extLst>
            </p:cNvPr>
            <p:cNvSpPr txBox="1"/>
            <p:nvPr/>
          </p:nvSpPr>
          <p:spPr>
            <a:xfrm>
              <a:off x="1102659" y="646284"/>
              <a:ext cx="460581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Verdana" charset="0"/>
                  <a:ea typeface="Verdana" charset="0"/>
                  <a:cs typeface="Verdana" charset="0"/>
                </a:rPr>
                <a:t>NP _ to NP to VP[+/-</a:t>
              </a:r>
              <a:r>
                <a:rPr lang="en-US" sz="2000" b="1" dirty="0" err="1">
                  <a:latin typeface="Verdana" charset="0"/>
                  <a:ea typeface="Verdana" charset="0"/>
                  <a:cs typeface="Verdana" charset="0"/>
                </a:rPr>
                <a:t>eventive</a:t>
              </a:r>
              <a:r>
                <a:rPr lang="en-US" sz="2000" b="1" dirty="0">
                  <a:latin typeface="Verdana" charset="0"/>
                  <a:ea typeface="Verdana" charset="0"/>
                  <a:cs typeface="Verdana" charset="0"/>
                </a:rPr>
                <a:t>]</a:t>
              </a:r>
            </a:p>
          </p:txBody>
        </p:sp>
      </p:grpSp>
      <p:grpSp>
        <p:nvGrpSpPr>
          <p:cNvPr id="12" name="Group 11">
            <a:extLst>
              <a:ext uri="{FF2B5EF4-FFF2-40B4-BE49-F238E27FC236}">
                <a16:creationId xmlns:a16="http://schemas.microsoft.com/office/drawing/2014/main" id="{257CC113-CAD2-8B21-AEAF-C2A9F624A2D2}"/>
              </a:ext>
            </a:extLst>
          </p:cNvPr>
          <p:cNvGrpSpPr/>
          <p:nvPr/>
        </p:nvGrpSpPr>
        <p:grpSpPr>
          <a:xfrm>
            <a:off x="1102658" y="3788206"/>
            <a:ext cx="10744201" cy="769442"/>
            <a:chOff x="1102658" y="646284"/>
            <a:chExt cx="10744201" cy="769442"/>
          </a:xfrm>
        </p:grpSpPr>
        <p:sp>
          <p:nvSpPr>
            <p:cNvPr id="13" name="TextBox 12">
              <a:extLst>
                <a:ext uri="{FF2B5EF4-FFF2-40B4-BE49-F238E27FC236}">
                  <a16:creationId xmlns:a16="http://schemas.microsoft.com/office/drawing/2014/main" id="{4490AB12-C56E-CA0B-A7EE-61BA85E60C21}"/>
                </a:ext>
              </a:extLst>
            </p:cNvPr>
            <p:cNvSpPr txBox="1"/>
            <p:nvPr/>
          </p:nvSpPr>
          <p:spPr>
            <a:xfrm>
              <a:off x="1102659" y="1046394"/>
              <a:ext cx="10744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onsolas" charset="0"/>
                  <a:ea typeface="Consolas" charset="0"/>
                  <a:cs typeface="Consolas" charset="0"/>
                </a:rPr>
                <a:t>A {was, wasn’t} </a:t>
              </a:r>
              <a:r>
                <a:rPr lang="en-US" b="1" dirty="0">
                  <a:solidFill>
                    <a:srgbClr val="CD5400"/>
                  </a:solidFill>
                  <a:latin typeface="Consolas" charset="0"/>
                  <a:ea typeface="Consolas" charset="0"/>
                  <a:cs typeface="Consolas" charset="0"/>
                </a:rPr>
                <a:t>believed</a:t>
              </a:r>
              <a:r>
                <a:rPr lang="en-US" dirty="0">
                  <a:latin typeface="Consolas" charset="0"/>
                  <a:ea typeface="Consolas" charset="0"/>
                  <a:cs typeface="Consolas" charset="0"/>
                </a:rPr>
                <a:t> </a:t>
              </a:r>
              <a:r>
                <a:rPr lang="en-US" b="1" dirty="0">
                  <a:solidFill>
                    <a:srgbClr val="113A6B"/>
                  </a:solidFill>
                  <a:latin typeface="Consolas" charset="0"/>
                  <a:ea typeface="Consolas" charset="0"/>
                  <a:cs typeface="Consolas" charset="0"/>
                </a:rPr>
                <a:t>to {do, have} C</a:t>
              </a:r>
              <a:r>
                <a:rPr lang="en-US" dirty="0">
                  <a:latin typeface="Consolas" charset="0"/>
                  <a:ea typeface="Consolas" charset="0"/>
                  <a:cs typeface="Consolas" charset="0"/>
                </a:rPr>
                <a:t>.</a:t>
              </a:r>
            </a:p>
          </p:txBody>
        </p:sp>
        <p:sp>
          <p:nvSpPr>
            <p:cNvPr id="14" name="TextBox 13">
              <a:extLst>
                <a:ext uri="{FF2B5EF4-FFF2-40B4-BE49-F238E27FC236}">
                  <a16:creationId xmlns:a16="http://schemas.microsoft.com/office/drawing/2014/main" id="{410B89DE-E9BC-A643-554C-B8770E953DA1}"/>
                </a:ext>
              </a:extLst>
            </p:cNvPr>
            <p:cNvSpPr txBox="1"/>
            <p:nvPr/>
          </p:nvSpPr>
          <p:spPr>
            <a:xfrm>
              <a:off x="1102658" y="646284"/>
              <a:ext cx="547295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Verdana" charset="0"/>
                  <a:ea typeface="Verdana" charset="0"/>
                  <a:cs typeface="Verdana" charset="0"/>
                </a:rPr>
                <a:t>NP be _ to VP[+/-</a:t>
              </a:r>
              <a:r>
                <a:rPr lang="en-US" sz="2000" b="1" dirty="0" err="1">
                  <a:latin typeface="Verdana" charset="0"/>
                  <a:ea typeface="Verdana" charset="0"/>
                  <a:cs typeface="Verdana" charset="0"/>
                </a:rPr>
                <a:t>eventive</a:t>
              </a:r>
              <a:r>
                <a:rPr lang="en-US" sz="2000" b="1" dirty="0">
                  <a:latin typeface="Verdana" charset="0"/>
                  <a:ea typeface="Verdana" charset="0"/>
                  <a:cs typeface="Verdana" charset="0"/>
                </a:rPr>
                <a:t>]</a:t>
              </a:r>
            </a:p>
          </p:txBody>
        </p:sp>
      </p:grpSp>
      <p:grpSp>
        <p:nvGrpSpPr>
          <p:cNvPr id="15" name="Group 14">
            <a:extLst>
              <a:ext uri="{FF2B5EF4-FFF2-40B4-BE49-F238E27FC236}">
                <a16:creationId xmlns:a16="http://schemas.microsoft.com/office/drawing/2014/main" id="{3E796763-F862-20E6-C689-564D33FA74FB}"/>
              </a:ext>
            </a:extLst>
          </p:cNvPr>
          <p:cNvGrpSpPr/>
          <p:nvPr/>
        </p:nvGrpSpPr>
        <p:grpSpPr>
          <a:xfrm>
            <a:off x="1102658" y="4542259"/>
            <a:ext cx="10744201" cy="769442"/>
            <a:chOff x="1102658" y="646284"/>
            <a:chExt cx="10744201" cy="769442"/>
          </a:xfrm>
        </p:grpSpPr>
        <p:sp>
          <p:nvSpPr>
            <p:cNvPr id="16" name="TextBox 15">
              <a:extLst>
                <a:ext uri="{FF2B5EF4-FFF2-40B4-BE49-F238E27FC236}">
                  <a16:creationId xmlns:a16="http://schemas.microsoft.com/office/drawing/2014/main" id="{697A2EDB-13BA-F964-5E2F-9E025C1A43E7}"/>
                </a:ext>
              </a:extLst>
            </p:cNvPr>
            <p:cNvSpPr txBox="1"/>
            <p:nvPr/>
          </p:nvSpPr>
          <p:spPr>
            <a:xfrm>
              <a:off x="1102659" y="1046394"/>
              <a:ext cx="10744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onsolas" charset="0"/>
                  <a:ea typeface="Consolas" charset="0"/>
                  <a:cs typeface="Consolas" charset="0"/>
                </a:rPr>
                <a:t>A {</a:t>
              </a:r>
              <a:r>
                <a:rPr lang="en-US" b="1" dirty="0">
                  <a:solidFill>
                    <a:srgbClr val="CD5400"/>
                  </a:solidFill>
                  <a:latin typeface="Consolas" charset="0"/>
                  <a:ea typeface="Consolas" charset="0"/>
                  <a:cs typeface="Consolas" charset="0"/>
                </a:rPr>
                <a:t>saw</a:t>
              </a:r>
              <a:r>
                <a:rPr lang="en-US" dirty="0">
                  <a:latin typeface="Consolas" charset="0"/>
                  <a:ea typeface="Consolas" charset="0"/>
                  <a:cs typeface="Consolas" charset="0"/>
                </a:rPr>
                <a:t>, didn’t </a:t>
              </a:r>
              <a:r>
                <a:rPr lang="en-US" b="1" dirty="0">
                  <a:solidFill>
                    <a:srgbClr val="CD5400"/>
                  </a:solidFill>
                  <a:latin typeface="Consolas" charset="0"/>
                  <a:ea typeface="Consolas" charset="0"/>
                  <a:cs typeface="Consolas" charset="0"/>
                </a:rPr>
                <a:t>see</a:t>
              </a:r>
              <a:r>
                <a:rPr lang="en-US" dirty="0">
                  <a:latin typeface="Consolas" charset="0"/>
                  <a:ea typeface="Consolas" charset="0"/>
                  <a:cs typeface="Consolas" charset="0"/>
                </a:rPr>
                <a:t>} </a:t>
              </a:r>
              <a:r>
                <a:rPr lang="en-US" b="1" dirty="0">
                  <a:solidFill>
                    <a:srgbClr val="113A6B"/>
                  </a:solidFill>
                  <a:latin typeface="Consolas" charset="0"/>
                  <a:ea typeface="Consolas" charset="0"/>
                  <a:cs typeface="Consolas" charset="0"/>
                </a:rPr>
                <a:t>B do C</a:t>
              </a:r>
              <a:r>
                <a:rPr lang="en-US" dirty="0">
                  <a:latin typeface="Consolas" charset="0"/>
                  <a:ea typeface="Consolas" charset="0"/>
                  <a:cs typeface="Consolas" charset="0"/>
                </a:rPr>
                <a:t>.</a:t>
              </a:r>
            </a:p>
          </p:txBody>
        </p:sp>
        <p:sp>
          <p:nvSpPr>
            <p:cNvPr id="17" name="TextBox 16">
              <a:extLst>
                <a:ext uri="{FF2B5EF4-FFF2-40B4-BE49-F238E27FC236}">
                  <a16:creationId xmlns:a16="http://schemas.microsoft.com/office/drawing/2014/main" id="{AAF685AB-AEFB-7A4C-B1AA-60887DCFDBCE}"/>
                </a:ext>
              </a:extLst>
            </p:cNvPr>
            <p:cNvSpPr txBox="1"/>
            <p:nvPr/>
          </p:nvSpPr>
          <p:spPr>
            <a:xfrm>
              <a:off x="1102658" y="646284"/>
              <a:ext cx="547295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Verdana" charset="0"/>
                  <a:ea typeface="Verdana" charset="0"/>
                  <a:cs typeface="Verdana" charset="0"/>
                </a:rPr>
                <a:t>NP _ NP VP</a:t>
              </a:r>
            </a:p>
          </p:txBody>
        </p:sp>
      </p:grpSp>
      <p:grpSp>
        <p:nvGrpSpPr>
          <p:cNvPr id="18" name="Group 17">
            <a:extLst>
              <a:ext uri="{FF2B5EF4-FFF2-40B4-BE49-F238E27FC236}">
                <a16:creationId xmlns:a16="http://schemas.microsoft.com/office/drawing/2014/main" id="{74566A5D-5723-2306-9AAB-BE83869924AB}"/>
              </a:ext>
            </a:extLst>
          </p:cNvPr>
          <p:cNvGrpSpPr/>
          <p:nvPr/>
        </p:nvGrpSpPr>
        <p:grpSpPr>
          <a:xfrm>
            <a:off x="1102658" y="5311701"/>
            <a:ext cx="10744201" cy="769442"/>
            <a:chOff x="1102658" y="646284"/>
            <a:chExt cx="10744201" cy="769442"/>
          </a:xfrm>
        </p:grpSpPr>
        <p:sp>
          <p:nvSpPr>
            <p:cNvPr id="19" name="TextBox 18">
              <a:extLst>
                <a:ext uri="{FF2B5EF4-FFF2-40B4-BE49-F238E27FC236}">
                  <a16:creationId xmlns:a16="http://schemas.microsoft.com/office/drawing/2014/main" id="{218800DA-D2DF-C0EF-03D0-F21CD372E233}"/>
                </a:ext>
              </a:extLst>
            </p:cNvPr>
            <p:cNvSpPr txBox="1"/>
            <p:nvPr/>
          </p:nvSpPr>
          <p:spPr>
            <a:xfrm>
              <a:off x="1102659" y="1046394"/>
              <a:ext cx="10744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onsolas" charset="0"/>
                  <a:ea typeface="Consolas" charset="0"/>
                  <a:cs typeface="Consolas" charset="0"/>
                </a:rPr>
                <a:t>A {</a:t>
              </a:r>
              <a:r>
                <a:rPr lang="en-US" b="1" dirty="0">
                  <a:solidFill>
                    <a:srgbClr val="CD5400"/>
                  </a:solidFill>
                  <a:latin typeface="Consolas" charset="0"/>
                  <a:ea typeface="Consolas" charset="0"/>
                  <a:cs typeface="Consolas" charset="0"/>
                </a:rPr>
                <a:t>liked</a:t>
              </a:r>
              <a:r>
                <a:rPr lang="en-US" dirty="0">
                  <a:latin typeface="Consolas" charset="0"/>
                  <a:ea typeface="Consolas" charset="0"/>
                  <a:cs typeface="Consolas" charset="0"/>
                </a:rPr>
                <a:t>, didn’t </a:t>
              </a:r>
              <a:r>
                <a:rPr lang="en-US" b="1" dirty="0">
                  <a:solidFill>
                    <a:srgbClr val="CD5400"/>
                  </a:solidFill>
                  <a:latin typeface="Consolas" charset="0"/>
                  <a:ea typeface="Consolas" charset="0"/>
                  <a:cs typeface="Consolas" charset="0"/>
                </a:rPr>
                <a:t>like</a:t>
              </a:r>
              <a:r>
                <a:rPr lang="en-US" dirty="0">
                  <a:latin typeface="Consolas" charset="0"/>
                  <a:ea typeface="Consolas" charset="0"/>
                  <a:cs typeface="Consolas" charset="0"/>
                </a:rPr>
                <a:t>} </a:t>
              </a:r>
              <a:r>
                <a:rPr lang="en-US" b="1" dirty="0">
                  <a:solidFill>
                    <a:srgbClr val="113A6B"/>
                  </a:solidFill>
                  <a:latin typeface="Consolas" charset="0"/>
                  <a:ea typeface="Consolas" charset="0"/>
                  <a:cs typeface="Consolas" charset="0"/>
                </a:rPr>
                <a:t>doing C</a:t>
              </a:r>
              <a:r>
                <a:rPr lang="en-US" dirty="0">
                  <a:latin typeface="Consolas" charset="0"/>
                  <a:ea typeface="Consolas" charset="0"/>
                  <a:cs typeface="Consolas" charset="0"/>
                </a:rPr>
                <a:t>.</a:t>
              </a:r>
            </a:p>
          </p:txBody>
        </p:sp>
        <p:sp>
          <p:nvSpPr>
            <p:cNvPr id="20" name="TextBox 19">
              <a:extLst>
                <a:ext uri="{FF2B5EF4-FFF2-40B4-BE49-F238E27FC236}">
                  <a16:creationId xmlns:a16="http://schemas.microsoft.com/office/drawing/2014/main" id="{FA5D8E42-4600-6229-7A23-E7B9254A8002}"/>
                </a:ext>
              </a:extLst>
            </p:cNvPr>
            <p:cNvSpPr txBox="1"/>
            <p:nvPr/>
          </p:nvSpPr>
          <p:spPr>
            <a:xfrm>
              <a:off x="1102658" y="646284"/>
              <a:ext cx="547295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Verdana" charset="0"/>
                  <a:ea typeface="Verdana" charset="0"/>
                  <a:cs typeface="Verdana" charset="0"/>
                </a:rPr>
                <a:t>NP _ </a:t>
              </a:r>
              <a:r>
                <a:rPr lang="en-US" sz="2000" b="1" dirty="0" err="1">
                  <a:latin typeface="Verdana" charset="0"/>
                  <a:ea typeface="Verdana" charset="0"/>
                  <a:cs typeface="Verdana" charset="0"/>
                </a:rPr>
                <a:t>VPing</a:t>
              </a:r>
              <a:endParaRPr lang="en-US" sz="2000" b="1" dirty="0">
                <a:latin typeface="Verdana" charset="0"/>
                <a:ea typeface="Verdana" charset="0"/>
                <a:cs typeface="Verdana" charset="0"/>
              </a:endParaRPr>
            </a:p>
          </p:txBody>
        </p:sp>
      </p:grpSp>
      <p:grpSp>
        <p:nvGrpSpPr>
          <p:cNvPr id="2" name="Group 1">
            <a:extLst>
              <a:ext uri="{FF2B5EF4-FFF2-40B4-BE49-F238E27FC236}">
                <a16:creationId xmlns:a16="http://schemas.microsoft.com/office/drawing/2014/main" id="{7CEC0E73-8142-112F-338C-87941CEFC8CE}"/>
              </a:ext>
            </a:extLst>
          </p:cNvPr>
          <p:cNvGrpSpPr/>
          <p:nvPr/>
        </p:nvGrpSpPr>
        <p:grpSpPr>
          <a:xfrm>
            <a:off x="1102658" y="726765"/>
            <a:ext cx="10744201" cy="769442"/>
            <a:chOff x="1102658" y="646284"/>
            <a:chExt cx="10744201" cy="769442"/>
          </a:xfrm>
        </p:grpSpPr>
        <p:sp>
          <p:nvSpPr>
            <p:cNvPr id="27" name="TextBox 26">
              <a:extLst>
                <a:ext uri="{FF2B5EF4-FFF2-40B4-BE49-F238E27FC236}">
                  <a16:creationId xmlns:a16="http://schemas.microsoft.com/office/drawing/2014/main" id="{18DC6EB9-A7C6-1E0E-3EB6-3E2C5F97CAA4}"/>
                </a:ext>
              </a:extLst>
            </p:cNvPr>
            <p:cNvSpPr txBox="1"/>
            <p:nvPr/>
          </p:nvSpPr>
          <p:spPr>
            <a:xfrm>
              <a:off x="1102659" y="1046394"/>
              <a:ext cx="10744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onsolas" charset="0"/>
                  <a:ea typeface="Consolas" charset="0"/>
                  <a:cs typeface="Consolas" charset="0"/>
                </a:rPr>
                <a:t>A {</a:t>
              </a:r>
              <a:r>
                <a:rPr lang="en-US" b="1" dirty="0">
                  <a:solidFill>
                    <a:srgbClr val="CD5400"/>
                  </a:solidFill>
                  <a:latin typeface="Consolas" charset="0"/>
                  <a:ea typeface="Consolas" charset="0"/>
                  <a:cs typeface="Consolas" charset="0"/>
                </a:rPr>
                <a:t>wanted</a:t>
              </a:r>
              <a:r>
                <a:rPr lang="en-US" dirty="0">
                  <a:latin typeface="Consolas" charset="0"/>
                  <a:ea typeface="Consolas" charset="0"/>
                  <a:cs typeface="Consolas" charset="0"/>
                </a:rPr>
                <a:t>, didn’t </a:t>
              </a:r>
              <a:r>
                <a:rPr lang="en-US" b="1" dirty="0">
                  <a:solidFill>
                    <a:srgbClr val="CD5400"/>
                  </a:solidFill>
                  <a:latin typeface="Consolas" charset="0"/>
                  <a:ea typeface="Consolas" charset="0"/>
                  <a:cs typeface="Consolas" charset="0"/>
                </a:rPr>
                <a:t>want</a:t>
              </a:r>
              <a:r>
                <a:rPr lang="en-US" dirty="0">
                  <a:latin typeface="Consolas" charset="0"/>
                  <a:ea typeface="Consolas" charset="0"/>
                  <a:cs typeface="Consolas" charset="0"/>
                </a:rPr>
                <a:t>} </a:t>
              </a:r>
              <a:r>
                <a:rPr lang="en-US" b="1" dirty="0">
                  <a:solidFill>
                    <a:srgbClr val="113A6B"/>
                  </a:solidFill>
                  <a:latin typeface="Consolas" charset="0"/>
                  <a:ea typeface="Consolas" charset="0"/>
                  <a:cs typeface="Consolas" charset="0"/>
                </a:rPr>
                <a:t>for B to do C</a:t>
              </a:r>
              <a:r>
                <a:rPr lang="en-US" dirty="0">
                  <a:latin typeface="Consolas" charset="0"/>
                  <a:ea typeface="Consolas" charset="0"/>
                  <a:cs typeface="Consolas" charset="0"/>
                </a:rPr>
                <a:t>.</a:t>
              </a:r>
            </a:p>
          </p:txBody>
        </p:sp>
        <p:sp>
          <p:nvSpPr>
            <p:cNvPr id="28" name="TextBox 27">
              <a:extLst>
                <a:ext uri="{FF2B5EF4-FFF2-40B4-BE49-F238E27FC236}">
                  <a16:creationId xmlns:a16="http://schemas.microsoft.com/office/drawing/2014/main" id="{668A021B-9B9C-D7EA-AD68-75DF57BF6F63}"/>
                </a:ext>
              </a:extLst>
            </p:cNvPr>
            <p:cNvSpPr txBox="1"/>
            <p:nvPr/>
          </p:nvSpPr>
          <p:spPr>
            <a:xfrm>
              <a:off x="1102658" y="646284"/>
              <a:ext cx="547295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Verdana" charset="0"/>
                  <a:ea typeface="Verdana" charset="0"/>
                  <a:cs typeface="Verdana" charset="0"/>
                </a:rPr>
                <a:t>NP _ for NP to VP</a:t>
              </a:r>
            </a:p>
          </p:txBody>
        </p:sp>
      </p:grpSp>
    </p:spTree>
    <p:extLst>
      <p:ext uri="{BB962C8B-B14F-4D97-AF65-F5344CB8AC3E}">
        <p14:creationId xmlns:p14="http://schemas.microsoft.com/office/powerpoint/2010/main" val="139920620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97514-5577-0642-B7D6-003CCA80DA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502CB3-8912-295A-82E3-07ABA24DB921}"/>
              </a:ext>
            </a:extLst>
          </p:cNvPr>
          <p:cNvSpPr>
            <a:spLocks noGrp="1"/>
          </p:cNvSpPr>
          <p:nvPr>
            <p:ph type="title"/>
          </p:nvPr>
        </p:nvSpPr>
        <p:spPr>
          <a:xfrm>
            <a:off x="969211" y="1880172"/>
            <a:ext cx="10487791" cy="2392532"/>
          </a:xfrm>
        </p:spPr>
        <p:txBody>
          <a:bodyPr>
            <a:noAutofit/>
          </a:bodyPr>
          <a:lstStyle/>
          <a:p>
            <a:r>
              <a:rPr lang="en-US" sz="4000" dirty="0">
                <a:latin typeface="Consolas" charset="0"/>
                <a:ea typeface="Consolas" charset="0"/>
                <a:cs typeface="Consolas" charset="0"/>
              </a:rPr>
              <a:t>If</a:t>
            </a:r>
            <a:r>
              <a:rPr lang="en-US" sz="4000" b="1" dirty="0">
                <a:latin typeface="Consolas" charset="0"/>
                <a:ea typeface="Consolas" charset="0"/>
                <a:cs typeface="Consolas" charset="0"/>
              </a:rPr>
              <a:t> A chose to do C, </a:t>
            </a:r>
            <a:r>
              <a:rPr lang="en-US" sz="4000" dirty="0">
                <a:latin typeface="Consolas" charset="0"/>
                <a:ea typeface="Consolas" charset="0"/>
                <a:cs typeface="Consolas" charset="0"/>
              </a:rPr>
              <a:t>how likely is it that </a:t>
            </a:r>
            <a:r>
              <a:rPr lang="en-US" sz="4000" b="1" dirty="0">
                <a:latin typeface="Consolas" charset="0"/>
                <a:ea typeface="Consolas" charset="0"/>
                <a:cs typeface="Consolas" charset="0"/>
              </a:rPr>
              <a:t>A intended to do C</a:t>
            </a:r>
            <a:r>
              <a:rPr lang="en-US" sz="4000" dirty="0">
                <a:latin typeface="Consolas" charset="0"/>
                <a:ea typeface="Consolas" charset="0"/>
                <a:cs typeface="Consolas" charset="0"/>
              </a:rPr>
              <a:t>?</a:t>
            </a:r>
          </a:p>
        </p:txBody>
      </p:sp>
      <p:sp>
        <p:nvSpPr>
          <p:cNvPr id="5" name="TextBox 4">
            <a:extLst>
              <a:ext uri="{FF2B5EF4-FFF2-40B4-BE49-F238E27FC236}">
                <a16:creationId xmlns:a16="http://schemas.microsoft.com/office/drawing/2014/main" id="{CAED7785-CE5C-A432-B97D-EE9E69E9A6D8}"/>
              </a:ext>
            </a:extLst>
          </p:cNvPr>
          <p:cNvSpPr txBox="1"/>
          <p:nvPr/>
        </p:nvSpPr>
        <p:spPr>
          <a:xfrm>
            <a:off x="969212" y="699398"/>
            <a:ext cx="939741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dirty="0">
                <a:latin typeface="Helvetica" pitchFamily="2" charset="0"/>
                <a:ea typeface="Verdana" charset="0"/>
                <a:cs typeface="Verdana" charset="0"/>
              </a:rPr>
              <a:t>Intention task</a:t>
            </a:r>
          </a:p>
        </p:txBody>
      </p:sp>
      <p:sp>
        <p:nvSpPr>
          <p:cNvPr id="3" name="Rectangle 2">
            <a:extLst>
              <a:ext uri="{FF2B5EF4-FFF2-40B4-BE49-F238E27FC236}">
                <a16:creationId xmlns:a16="http://schemas.microsoft.com/office/drawing/2014/main" id="{2979CE32-C350-2EB0-3C0F-F6DD71C01D87}"/>
              </a:ext>
            </a:extLst>
          </p:cNvPr>
          <p:cNvSpPr/>
          <p:nvPr/>
        </p:nvSpPr>
        <p:spPr>
          <a:xfrm>
            <a:off x="1681543" y="5054885"/>
            <a:ext cx="8507002" cy="143839"/>
          </a:xfrm>
          <a:prstGeom prst="rect">
            <a:avLst/>
          </a:prstGeom>
          <a:gradFill flip="none" rotWithShape="1">
            <a:gsLst>
              <a:gs pos="0">
                <a:srgbClr val="113A6B">
                  <a:tint val="66000"/>
                  <a:satMod val="160000"/>
                </a:srgbClr>
              </a:gs>
              <a:gs pos="50000">
                <a:srgbClr val="113A6B">
                  <a:tint val="44500"/>
                  <a:satMod val="160000"/>
                </a:srgbClr>
              </a:gs>
              <a:gs pos="100000">
                <a:srgbClr val="113A6B">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CEB9EA4-A764-648D-6D7D-24EFA62358D1}"/>
              </a:ext>
            </a:extLst>
          </p:cNvPr>
          <p:cNvSpPr/>
          <p:nvPr/>
        </p:nvSpPr>
        <p:spPr>
          <a:xfrm>
            <a:off x="5822655" y="5027492"/>
            <a:ext cx="219175" cy="219175"/>
          </a:xfrm>
          <a:prstGeom prst="rect">
            <a:avLst/>
          </a:prstGeom>
          <a:solidFill>
            <a:srgbClr val="113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EAD03D02-D42E-376F-70AD-7DBB5047F4BA}"/>
              </a:ext>
            </a:extLst>
          </p:cNvPr>
          <p:cNvSpPr txBox="1">
            <a:spLocks/>
          </p:cNvSpPr>
          <p:nvPr/>
        </p:nvSpPr>
        <p:spPr>
          <a:xfrm>
            <a:off x="635308" y="5137080"/>
            <a:ext cx="2683244" cy="48288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Verdana" panose="020B0604030504040204" pitchFamily="34" charset="0"/>
                <a:cs typeface="Verdana" panose="020B0604030504040204" pitchFamily="34" charset="0"/>
              </a:defRPr>
            </a:lvl1pPr>
          </a:lstStyle>
          <a:p>
            <a:r>
              <a:rPr lang="en-US" sz="1800">
                <a:latin typeface="Consolas" charset="0"/>
                <a:ea typeface="Consolas" charset="0"/>
                <a:cs typeface="Consolas" charset="0"/>
              </a:rPr>
              <a:t>Extremely unlikely</a:t>
            </a:r>
            <a:endParaRPr lang="en-US" sz="1800" b="1">
              <a:latin typeface="Consolas" charset="0"/>
              <a:ea typeface="Consolas" charset="0"/>
              <a:cs typeface="Consolas" charset="0"/>
            </a:endParaRPr>
          </a:p>
        </p:txBody>
      </p:sp>
      <p:sp>
        <p:nvSpPr>
          <p:cNvPr id="9" name="Title 1">
            <a:extLst>
              <a:ext uri="{FF2B5EF4-FFF2-40B4-BE49-F238E27FC236}">
                <a16:creationId xmlns:a16="http://schemas.microsoft.com/office/drawing/2014/main" id="{096615AE-493C-65D0-E922-CAC85BEED6BE}"/>
              </a:ext>
            </a:extLst>
          </p:cNvPr>
          <p:cNvSpPr txBox="1">
            <a:spLocks/>
          </p:cNvSpPr>
          <p:nvPr/>
        </p:nvSpPr>
        <p:spPr>
          <a:xfrm>
            <a:off x="8846923" y="5212416"/>
            <a:ext cx="2683244" cy="48288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Verdana" panose="020B0604030504040204" pitchFamily="34" charset="0"/>
                <a:cs typeface="Verdana" panose="020B0604030504040204" pitchFamily="34" charset="0"/>
              </a:defRPr>
            </a:lvl1pPr>
          </a:lstStyle>
          <a:p>
            <a:r>
              <a:rPr lang="en-US" sz="1800">
                <a:latin typeface="Consolas" charset="0"/>
                <a:ea typeface="Consolas" charset="0"/>
                <a:cs typeface="Consolas" charset="0"/>
              </a:rPr>
              <a:t>Extremely likely</a:t>
            </a:r>
            <a:endParaRPr lang="en-US" sz="1800" b="1">
              <a:latin typeface="Consolas" charset="0"/>
              <a:ea typeface="Consolas" charset="0"/>
              <a:cs typeface="Consolas" charset="0"/>
            </a:endParaRPr>
          </a:p>
        </p:txBody>
      </p:sp>
    </p:spTree>
    <p:extLst>
      <p:ext uri="{BB962C8B-B14F-4D97-AF65-F5344CB8AC3E}">
        <p14:creationId xmlns:p14="http://schemas.microsoft.com/office/powerpoint/2010/main" val="167350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45833E-6 -4.07407E-6 L 0.34297 -4.07407E-6 " pathEditMode="relative" rAng="0" ptsTypes="AA">
                                      <p:cBhvr>
                                        <p:cTn id="6" dur="2000" fill="hold"/>
                                        <p:tgtEl>
                                          <p:spTgt spid="7"/>
                                        </p:tgtEl>
                                        <p:attrNameLst>
                                          <p:attrName>ppt_x</p:attrName>
                                          <p:attrName>ppt_y</p:attrName>
                                        </p:attrNameLst>
                                      </p:cBhvr>
                                      <p:rCtr x="1714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0C115-3FC4-159D-9B65-AD70E373AC4A}"/>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1B5E52FC-CA31-8D99-4290-2164DA073105}"/>
              </a:ext>
            </a:extLst>
          </p:cNvPr>
          <p:cNvGrpSpPr/>
          <p:nvPr/>
        </p:nvGrpSpPr>
        <p:grpSpPr>
          <a:xfrm>
            <a:off x="1447800" y="2659559"/>
            <a:ext cx="9296400" cy="1538882"/>
            <a:chOff x="1447800" y="2727343"/>
            <a:chExt cx="9296400" cy="1538882"/>
          </a:xfrm>
        </p:grpSpPr>
        <p:sp>
          <p:nvSpPr>
            <p:cNvPr id="4" name="TextBox 3">
              <a:extLst>
                <a:ext uri="{FF2B5EF4-FFF2-40B4-BE49-F238E27FC236}">
                  <a16:creationId xmlns:a16="http://schemas.microsoft.com/office/drawing/2014/main" id="{95B37003-5BC7-D967-525B-4D12AFFBDFC1}"/>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Question</a:t>
              </a:r>
              <a:endParaRPr lang="en-US" sz="1100" b="1" dirty="0">
                <a:latin typeface="Helvetica" pitchFamily="2" charset="0"/>
              </a:endParaRPr>
            </a:p>
          </p:txBody>
        </p:sp>
        <p:sp>
          <p:nvSpPr>
            <p:cNvPr id="6" name="TextBox 5">
              <a:extLst>
                <a:ext uri="{FF2B5EF4-FFF2-40B4-BE49-F238E27FC236}">
                  <a16:creationId xmlns:a16="http://schemas.microsoft.com/office/drawing/2014/main" id="{2032FD12-4D67-0DC4-31B2-103697A359D1}"/>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ea typeface="Verdana" charset="0"/>
                  <a:cs typeface="Verdana" charset="0"/>
                </a:rPr>
                <a:t>Is bleaching a valid method for capturing inferences associated with a verb in a frame?</a:t>
              </a:r>
            </a:p>
          </p:txBody>
        </p:sp>
      </p:grpSp>
    </p:spTree>
    <p:extLst>
      <p:ext uri="{BB962C8B-B14F-4D97-AF65-F5344CB8AC3E}">
        <p14:creationId xmlns:p14="http://schemas.microsoft.com/office/powerpoint/2010/main" val="39758424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07D8F-9A51-925E-82AC-8B3A785D864D}"/>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02467368-4973-60BF-6EF3-78A5AF15FEE2}"/>
              </a:ext>
            </a:extLst>
          </p:cNvPr>
          <p:cNvGrpSpPr/>
          <p:nvPr/>
        </p:nvGrpSpPr>
        <p:grpSpPr>
          <a:xfrm>
            <a:off x="1447800" y="856884"/>
            <a:ext cx="9296400" cy="1538882"/>
            <a:chOff x="1447800" y="2727343"/>
            <a:chExt cx="9296400" cy="1538882"/>
          </a:xfrm>
        </p:grpSpPr>
        <p:sp>
          <p:nvSpPr>
            <p:cNvPr id="6" name="TextBox 5">
              <a:extLst>
                <a:ext uri="{FF2B5EF4-FFF2-40B4-BE49-F238E27FC236}">
                  <a16:creationId xmlns:a16="http://schemas.microsoft.com/office/drawing/2014/main" id="{FE5C54C2-E3DB-EBBB-B6D0-77799508DA58}"/>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ea typeface="Verdana" charset="0"/>
                  <a:cs typeface="Verdana" charset="0"/>
                </a:rPr>
                <a:t>Validation Strategy #1</a:t>
              </a:r>
              <a:endParaRPr lang="en-US" sz="1100" b="1" dirty="0">
                <a:latin typeface="Helvetica" pitchFamily="2" charset="0"/>
                <a:ea typeface="Verdana" charset="0"/>
                <a:cs typeface="Verdana" charset="0"/>
              </a:endParaRPr>
            </a:p>
          </p:txBody>
        </p:sp>
        <p:sp>
          <p:nvSpPr>
            <p:cNvPr id="7" name="TextBox 6">
              <a:extLst>
                <a:ext uri="{FF2B5EF4-FFF2-40B4-BE49-F238E27FC236}">
                  <a16:creationId xmlns:a16="http://schemas.microsoft.com/office/drawing/2014/main" id="{74742A60-BF6D-565B-40AC-3B731782D7C5}"/>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ea typeface="Verdana" charset="0"/>
                  <a:cs typeface="Verdana" charset="0"/>
                </a:rPr>
                <a:t>Compare judgments for bleached items against judgments from trained linguists. </a:t>
              </a:r>
            </a:p>
          </p:txBody>
        </p:sp>
      </p:grpSp>
      <p:grpSp>
        <p:nvGrpSpPr>
          <p:cNvPr id="8" name="Group 7">
            <a:extLst>
              <a:ext uri="{FF2B5EF4-FFF2-40B4-BE49-F238E27FC236}">
                <a16:creationId xmlns:a16="http://schemas.microsoft.com/office/drawing/2014/main" id="{0CAB94C4-044C-D962-366C-29D78F927013}"/>
              </a:ext>
            </a:extLst>
          </p:cNvPr>
          <p:cNvGrpSpPr/>
          <p:nvPr/>
        </p:nvGrpSpPr>
        <p:grpSpPr>
          <a:xfrm>
            <a:off x="1447800" y="2763800"/>
            <a:ext cx="9296400" cy="1538882"/>
            <a:chOff x="1447800" y="2727343"/>
            <a:chExt cx="9296400" cy="1538882"/>
          </a:xfrm>
        </p:grpSpPr>
        <p:sp>
          <p:nvSpPr>
            <p:cNvPr id="9" name="TextBox 8">
              <a:extLst>
                <a:ext uri="{FF2B5EF4-FFF2-40B4-BE49-F238E27FC236}">
                  <a16:creationId xmlns:a16="http://schemas.microsoft.com/office/drawing/2014/main" id="{F2AFFD60-9730-7262-C506-FC3D0AA98FD9}"/>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ea typeface="Verdana" charset="0"/>
                  <a:cs typeface="Verdana" charset="0"/>
                </a:rPr>
                <a:t>Validation Strategy #2</a:t>
              </a:r>
              <a:endParaRPr lang="en-US" sz="1100" b="1" dirty="0">
                <a:latin typeface="Helvetica" pitchFamily="2" charset="0"/>
                <a:ea typeface="Verdana" charset="0"/>
                <a:cs typeface="Verdana" charset="0"/>
              </a:endParaRPr>
            </a:p>
          </p:txBody>
        </p:sp>
        <p:sp>
          <p:nvSpPr>
            <p:cNvPr id="10" name="TextBox 9">
              <a:extLst>
                <a:ext uri="{FF2B5EF4-FFF2-40B4-BE49-F238E27FC236}">
                  <a16:creationId xmlns:a16="http://schemas.microsoft.com/office/drawing/2014/main" id="{94DAE911-00EA-2B20-A880-FDCC72B4E5EC}"/>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ea typeface="Verdana" charset="0"/>
                  <a:cs typeface="Verdana" charset="0"/>
                </a:rPr>
                <a:t>Compare judgments for bleached items to judgments for more </a:t>
              </a:r>
              <a:r>
                <a:rPr lang="en-US" sz="2800" dirty="0" err="1">
                  <a:latin typeface="Helvetica" pitchFamily="2" charset="0"/>
                  <a:ea typeface="Verdana" charset="0"/>
                  <a:cs typeface="Verdana" charset="0"/>
                </a:rPr>
                <a:t>contentful</a:t>
              </a:r>
              <a:r>
                <a:rPr lang="en-US" sz="2800" dirty="0">
                  <a:latin typeface="Helvetica" pitchFamily="2" charset="0"/>
                  <a:ea typeface="Verdana" charset="0"/>
                  <a:cs typeface="Verdana" charset="0"/>
                </a:rPr>
                <a:t> items.</a:t>
              </a:r>
            </a:p>
          </p:txBody>
        </p:sp>
      </p:grpSp>
      <p:grpSp>
        <p:nvGrpSpPr>
          <p:cNvPr id="11" name="Group 10">
            <a:extLst>
              <a:ext uri="{FF2B5EF4-FFF2-40B4-BE49-F238E27FC236}">
                <a16:creationId xmlns:a16="http://schemas.microsoft.com/office/drawing/2014/main" id="{BCA71D23-ACEF-390C-1E32-B14E04558CBA}"/>
              </a:ext>
            </a:extLst>
          </p:cNvPr>
          <p:cNvGrpSpPr/>
          <p:nvPr/>
        </p:nvGrpSpPr>
        <p:grpSpPr>
          <a:xfrm>
            <a:off x="1447800" y="4607872"/>
            <a:ext cx="9296400" cy="1538882"/>
            <a:chOff x="1447800" y="2727343"/>
            <a:chExt cx="9296400" cy="1538882"/>
          </a:xfrm>
        </p:grpSpPr>
        <p:sp>
          <p:nvSpPr>
            <p:cNvPr id="12" name="TextBox 11">
              <a:extLst>
                <a:ext uri="{FF2B5EF4-FFF2-40B4-BE49-F238E27FC236}">
                  <a16:creationId xmlns:a16="http://schemas.microsoft.com/office/drawing/2014/main" id="{D28C9945-2D89-8C6A-F86A-C32C89B5F0F7}"/>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ea typeface="Verdana" charset="0"/>
                  <a:cs typeface="Verdana" charset="0"/>
                </a:rPr>
                <a:t>Validation Strategy #3</a:t>
              </a:r>
              <a:endParaRPr lang="en-US" sz="1100" b="1" dirty="0">
                <a:latin typeface="Helvetica" pitchFamily="2" charset="0"/>
                <a:ea typeface="Verdana" charset="0"/>
                <a:cs typeface="Verdana" charset="0"/>
              </a:endParaRPr>
            </a:p>
          </p:txBody>
        </p:sp>
        <p:sp>
          <p:nvSpPr>
            <p:cNvPr id="13" name="TextBox 12">
              <a:extLst>
                <a:ext uri="{FF2B5EF4-FFF2-40B4-BE49-F238E27FC236}">
                  <a16:creationId xmlns:a16="http://schemas.microsoft.com/office/drawing/2014/main" id="{F60A62DE-0E5D-30B7-AFB6-887B79C94BB9}"/>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ea typeface="Verdana" charset="0"/>
                  <a:cs typeface="Verdana" charset="0"/>
                </a:rPr>
                <a:t>Compare inference judgments for bleached items to acceptability judgments for distributional diagnostic.</a:t>
              </a:r>
            </a:p>
          </p:txBody>
        </p:sp>
      </p:grpSp>
    </p:spTree>
    <p:extLst>
      <p:ext uri="{BB962C8B-B14F-4D97-AF65-F5344CB8AC3E}">
        <p14:creationId xmlns:p14="http://schemas.microsoft.com/office/powerpoint/2010/main" val="24154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113A6A"/>
        </a:solidFill>
        <a:effectLst/>
      </p:bgPr>
    </p:bg>
    <p:spTree>
      <p:nvGrpSpPr>
        <p:cNvPr id="1" name="">
          <a:extLst>
            <a:ext uri="{FF2B5EF4-FFF2-40B4-BE49-F238E27FC236}">
              <a16:creationId xmlns:a16="http://schemas.microsoft.com/office/drawing/2014/main" id="{4381AE84-EFD6-7D86-30F1-5E7CE2530D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41CD5D-206A-8532-2B48-25D3971C9B1C}"/>
              </a:ext>
            </a:extLst>
          </p:cNvPr>
          <p:cNvSpPr>
            <a:spLocks noGrp="1"/>
          </p:cNvSpPr>
          <p:nvPr>
            <p:ph type="title"/>
          </p:nvPr>
        </p:nvSpPr>
        <p:spPr>
          <a:xfrm>
            <a:off x="831850" y="1713401"/>
            <a:ext cx="6442253" cy="2849074"/>
          </a:xfrm>
        </p:spPr>
        <p:txBody>
          <a:bodyPr/>
          <a:lstStyle/>
          <a:p>
            <a:r>
              <a:rPr lang="en-US" b="1" dirty="0">
                <a:solidFill>
                  <a:schemeClr val="bg1"/>
                </a:solidFill>
                <a:latin typeface="Verdana" charset="0"/>
                <a:ea typeface="Verdana" charset="0"/>
                <a:cs typeface="Verdana" charset="0"/>
              </a:rPr>
              <a:t>Appendix C</a:t>
            </a:r>
          </a:p>
        </p:txBody>
      </p:sp>
      <p:pic>
        <p:nvPicPr>
          <p:cNvPr id="3" name="Graphic 5">
            <a:extLst>
              <a:ext uri="{FF2B5EF4-FFF2-40B4-BE49-F238E27FC236}">
                <a16:creationId xmlns:a16="http://schemas.microsoft.com/office/drawing/2014/main" id="{CF19FDBC-49ED-9C9C-C1B2-D3B29ED2DDE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7493" y="2746112"/>
            <a:ext cx="3927315" cy="5033242"/>
          </a:xfrm>
          <a:prstGeom prst="rect">
            <a:avLst/>
          </a:prstGeom>
        </p:spPr>
      </p:pic>
      <p:sp>
        <p:nvSpPr>
          <p:cNvPr id="4" name="Title 1">
            <a:extLst>
              <a:ext uri="{FF2B5EF4-FFF2-40B4-BE49-F238E27FC236}">
                <a16:creationId xmlns:a16="http://schemas.microsoft.com/office/drawing/2014/main" id="{A82AA1EC-970B-BA65-9241-92E85A3C9541}"/>
              </a:ext>
            </a:extLst>
          </p:cNvPr>
          <p:cNvSpPr txBox="1">
            <a:spLocks/>
          </p:cNvSpPr>
          <p:nvPr/>
        </p:nvSpPr>
        <p:spPr>
          <a:xfrm>
            <a:off x="831850" y="4297388"/>
            <a:ext cx="6442253" cy="84721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Helvetica" pitchFamily="2" charset="0"/>
                <a:ea typeface="+mj-ea"/>
                <a:cs typeface="+mj-cs"/>
              </a:defRPr>
            </a:lvl1pPr>
          </a:lstStyle>
          <a:p>
            <a:r>
              <a:rPr lang="en-US" sz="3200" dirty="0">
                <a:solidFill>
                  <a:schemeClr val="bg1"/>
                </a:solidFill>
                <a:latin typeface="Verdana" charset="0"/>
                <a:ea typeface="Verdana" charset="0"/>
                <a:cs typeface="Verdana" charset="0"/>
              </a:rPr>
              <a:t>Inference Validation #1</a:t>
            </a:r>
          </a:p>
        </p:txBody>
      </p:sp>
    </p:spTree>
    <p:extLst>
      <p:ext uri="{BB962C8B-B14F-4D97-AF65-F5344CB8AC3E}">
        <p14:creationId xmlns:p14="http://schemas.microsoft.com/office/powerpoint/2010/main" val="2758869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0098C-B023-D720-1A92-6E75980C731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5FB0E9B-959B-C44F-1E60-51E58EB02A1E}"/>
              </a:ext>
            </a:extLst>
          </p:cNvPr>
          <p:cNvPicPr>
            <a:picLocks noChangeAspect="1"/>
          </p:cNvPicPr>
          <p:nvPr/>
        </p:nvPicPr>
        <p:blipFill>
          <a:blip r:embed="rId2"/>
          <a:srcRect t="358" b="358"/>
          <a:stretch/>
        </p:blipFill>
        <p:spPr>
          <a:xfrm>
            <a:off x="3251275" y="356349"/>
            <a:ext cx="7161454" cy="5688160"/>
          </a:xfrm>
          <a:prstGeom prst="rect">
            <a:avLst/>
          </a:prstGeom>
        </p:spPr>
      </p:pic>
      <p:sp>
        <p:nvSpPr>
          <p:cNvPr id="20" name="TextBox 19">
            <a:extLst>
              <a:ext uri="{FF2B5EF4-FFF2-40B4-BE49-F238E27FC236}">
                <a16:creationId xmlns:a16="http://schemas.microsoft.com/office/drawing/2014/main" id="{1019EBDC-60C8-E6E9-15DE-C2334F5883C5}"/>
              </a:ext>
            </a:extLst>
          </p:cNvPr>
          <p:cNvSpPr txBox="1"/>
          <p:nvPr/>
        </p:nvSpPr>
        <p:spPr>
          <a:xfrm>
            <a:off x="5200598" y="6095642"/>
            <a:ext cx="3823350" cy="523220"/>
          </a:xfrm>
          <a:prstGeom prst="rect">
            <a:avLst/>
          </a:prstGeom>
          <a:noFill/>
        </p:spPr>
        <p:txBody>
          <a:bodyPr wrap="square" rtlCol="0">
            <a:spAutoFit/>
          </a:bodyPr>
          <a:lstStyle/>
          <a:p>
            <a:pPr algn="ctr"/>
            <a:r>
              <a:rPr lang="en-US" sz="2800" b="1" dirty="0" err="1">
                <a:latin typeface="Helvetica" pitchFamily="2" charset="0"/>
              </a:rPr>
              <a:t>Factivity</a:t>
            </a:r>
            <a:endParaRPr lang="en-US" sz="2800" b="1" dirty="0">
              <a:latin typeface="Helvetica" pitchFamily="2" charset="0"/>
            </a:endParaRPr>
          </a:p>
        </p:txBody>
      </p:sp>
      <p:sp>
        <p:nvSpPr>
          <p:cNvPr id="43" name="TextBox 42">
            <a:extLst>
              <a:ext uri="{FF2B5EF4-FFF2-40B4-BE49-F238E27FC236}">
                <a16:creationId xmlns:a16="http://schemas.microsoft.com/office/drawing/2014/main" id="{284AB080-637E-C7AD-C28E-AB53E085BDE5}"/>
              </a:ext>
            </a:extLst>
          </p:cNvPr>
          <p:cNvSpPr txBox="1"/>
          <p:nvPr/>
        </p:nvSpPr>
        <p:spPr>
          <a:xfrm rot="16200000">
            <a:off x="1027545" y="2742877"/>
            <a:ext cx="3823350" cy="523220"/>
          </a:xfrm>
          <a:prstGeom prst="rect">
            <a:avLst/>
          </a:prstGeom>
          <a:noFill/>
        </p:spPr>
        <p:txBody>
          <a:bodyPr wrap="square" rtlCol="0">
            <a:spAutoFit/>
          </a:bodyPr>
          <a:lstStyle/>
          <a:p>
            <a:pPr algn="ctr"/>
            <a:r>
              <a:rPr lang="en-US" sz="2800" b="1" dirty="0">
                <a:latin typeface="Helvetica" pitchFamily="2" charset="0"/>
              </a:rPr>
              <a:t>Neg-raising</a:t>
            </a:r>
          </a:p>
        </p:txBody>
      </p:sp>
      <p:sp>
        <p:nvSpPr>
          <p:cNvPr id="44" name="Rectangle 43">
            <a:extLst>
              <a:ext uri="{FF2B5EF4-FFF2-40B4-BE49-F238E27FC236}">
                <a16:creationId xmlns:a16="http://schemas.microsoft.com/office/drawing/2014/main" id="{676274B9-E606-02B0-8CB7-1C1F273F5BCF}"/>
              </a:ext>
            </a:extLst>
          </p:cNvPr>
          <p:cNvSpPr/>
          <p:nvPr/>
        </p:nvSpPr>
        <p:spPr>
          <a:xfrm>
            <a:off x="3657316" y="425797"/>
            <a:ext cx="6620252" cy="53485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F324CECD-4758-F9F9-C2BD-5C9F8E530485}"/>
              </a:ext>
            </a:extLst>
          </p:cNvPr>
          <p:cNvSpPr txBox="1"/>
          <p:nvPr/>
        </p:nvSpPr>
        <p:spPr>
          <a:xfrm>
            <a:off x="3863859" y="808505"/>
            <a:ext cx="1460495" cy="369332"/>
          </a:xfrm>
          <a:prstGeom prst="rect">
            <a:avLst/>
          </a:prstGeom>
          <a:noFill/>
        </p:spPr>
        <p:txBody>
          <a:bodyPr wrap="square" rtlCol="0">
            <a:spAutoFit/>
          </a:bodyPr>
          <a:lstStyle/>
          <a:p>
            <a:pPr algn="ctr"/>
            <a:r>
              <a:rPr lang="en-US" b="1" dirty="0">
                <a:solidFill>
                  <a:srgbClr val="113A6A"/>
                </a:solidFill>
                <a:latin typeface="Helvetica" pitchFamily="2" charset="0"/>
              </a:rPr>
              <a:t>Neg-raising</a:t>
            </a:r>
          </a:p>
        </p:txBody>
      </p:sp>
      <p:sp>
        <p:nvSpPr>
          <p:cNvPr id="50" name="TextBox 49">
            <a:extLst>
              <a:ext uri="{FF2B5EF4-FFF2-40B4-BE49-F238E27FC236}">
                <a16:creationId xmlns:a16="http://schemas.microsoft.com/office/drawing/2014/main" id="{E5D73E5B-F7EF-9AF6-0C19-A11CCFC2714D}"/>
              </a:ext>
            </a:extLst>
          </p:cNvPr>
          <p:cNvSpPr txBox="1"/>
          <p:nvPr/>
        </p:nvSpPr>
        <p:spPr>
          <a:xfrm>
            <a:off x="8095725" y="4720227"/>
            <a:ext cx="2039229" cy="923330"/>
          </a:xfrm>
          <a:prstGeom prst="rect">
            <a:avLst/>
          </a:prstGeom>
          <a:noFill/>
        </p:spPr>
        <p:txBody>
          <a:bodyPr wrap="square" rtlCol="0">
            <a:spAutoFit/>
          </a:bodyPr>
          <a:lstStyle/>
          <a:p>
            <a:pPr algn="ctr"/>
            <a:r>
              <a:rPr lang="en-US" b="1" dirty="0" err="1">
                <a:solidFill>
                  <a:srgbClr val="113A6A"/>
                </a:solidFill>
                <a:latin typeface="Helvetica" pitchFamily="2" charset="0"/>
              </a:rPr>
              <a:t>Factive</a:t>
            </a:r>
            <a:endParaRPr lang="en-US" b="1" dirty="0">
              <a:solidFill>
                <a:srgbClr val="113A6A"/>
              </a:solidFill>
              <a:latin typeface="Helvetica" pitchFamily="2" charset="0"/>
            </a:endParaRPr>
          </a:p>
          <a:p>
            <a:pPr algn="ctr"/>
            <a:r>
              <a:rPr lang="en-US" b="1" dirty="0">
                <a:solidFill>
                  <a:srgbClr val="113A6A"/>
                </a:solidFill>
                <a:latin typeface="Helvetica" pitchFamily="2" charset="0"/>
              </a:rPr>
              <a:t>Non-neg-raising</a:t>
            </a:r>
          </a:p>
          <a:p>
            <a:pPr algn="ctr"/>
            <a:endParaRPr lang="en-US" b="1" dirty="0">
              <a:solidFill>
                <a:srgbClr val="113A6A"/>
              </a:solidFill>
              <a:latin typeface="Helvetica" pitchFamily="2" charset="0"/>
            </a:endParaRPr>
          </a:p>
        </p:txBody>
      </p:sp>
      <p:sp>
        <p:nvSpPr>
          <p:cNvPr id="51" name="TextBox 50">
            <a:extLst>
              <a:ext uri="{FF2B5EF4-FFF2-40B4-BE49-F238E27FC236}">
                <a16:creationId xmlns:a16="http://schemas.microsoft.com/office/drawing/2014/main" id="{EF97EC6B-84CD-75B3-5C77-AE9ACDC6462F}"/>
              </a:ext>
            </a:extLst>
          </p:cNvPr>
          <p:cNvSpPr txBox="1"/>
          <p:nvPr/>
        </p:nvSpPr>
        <p:spPr>
          <a:xfrm>
            <a:off x="3863859" y="4720227"/>
            <a:ext cx="2039230" cy="646331"/>
          </a:xfrm>
          <a:prstGeom prst="rect">
            <a:avLst/>
          </a:prstGeom>
          <a:noFill/>
        </p:spPr>
        <p:txBody>
          <a:bodyPr wrap="square" rtlCol="0">
            <a:spAutoFit/>
          </a:bodyPr>
          <a:lstStyle/>
          <a:p>
            <a:pPr algn="ctr"/>
            <a:r>
              <a:rPr lang="en-US" b="1" dirty="0" err="1">
                <a:solidFill>
                  <a:srgbClr val="113A6A"/>
                </a:solidFill>
                <a:latin typeface="Helvetica" pitchFamily="2" charset="0"/>
              </a:rPr>
              <a:t>Nonfactive</a:t>
            </a:r>
            <a:endParaRPr lang="en-US" b="1" dirty="0">
              <a:solidFill>
                <a:srgbClr val="113A6A"/>
              </a:solidFill>
              <a:latin typeface="Helvetica" pitchFamily="2" charset="0"/>
            </a:endParaRPr>
          </a:p>
          <a:p>
            <a:pPr algn="ctr"/>
            <a:r>
              <a:rPr lang="en-US" b="1" dirty="0">
                <a:solidFill>
                  <a:srgbClr val="113A6A"/>
                </a:solidFill>
                <a:latin typeface="Helvetica" pitchFamily="2" charset="0"/>
              </a:rPr>
              <a:t>Non-neg-raising</a:t>
            </a:r>
          </a:p>
        </p:txBody>
      </p:sp>
      <p:sp>
        <p:nvSpPr>
          <p:cNvPr id="52" name="TextBox 51">
            <a:extLst>
              <a:ext uri="{FF2B5EF4-FFF2-40B4-BE49-F238E27FC236}">
                <a16:creationId xmlns:a16="http://schemas.microsoft.com/office/drawing/2014/main" id="{7795D173-0D9C-489B-F267-FB9E556704ED}"/>
              </a:ext>
            </a:extLst>
          </p:cNvPr>
          <p:cNvSpPr txBox="1"/>
          <p:nvPr/>
        </p:nvSpPr>
        <p:spPr>
          <a:xfrm>
            <a:off x="8297939" y="808505"/>
            <a:ext cx="1460495" cy="369332"/>
          </a:xfrm>
          <a:prstGeom prst="rect">
            <a:avLst/>
          </a:prstGeom>
          <a:noFill/>
        </p:spPr>
        <p:txBody>
          <a:bodyPr wrap="square" rtlCol="0">
            <a:spAutoFit/>
          </a:bodyPr>
          <a:lstStyle/>
          <a:p>
            <a:pPr algn="ctr"/>
            <a:r>
              <a:rPr lang="en-US" b="1" dirty="0">
                <a:solidFill>
                  <a:srgbClr val="C00000"/>
                </a:solidFill>
                <a:latin typeface="Helvetica" pitchFamily="2" charset="0"/>
              </a:rPr>
              <a:t>X</a:t>
            </a:r>
          </a:p>
        </p:txBody>
      </p:sp>
    </p:spTree>
    <p:extLst>
      <p:ext uri="{BB962C8B-B14F-4D97-AF65-F5344CB8AC3E}">
        <p14:creationId xmlns:p14="http://schemas.microsoft.com/office/powerpoint/2010/main" val="273518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hidden"/>
                                      </p:to>
                                    </p:set>
                                  </p:childTnLst>
                                </p:cTn>
                              </p:par>
                              <p:par>
                                <p:cTn id="7" presetID="1" presetClass="exit" presetSubtype="0" fill="hold" grpId="1" nodeType="withEffect">
                                  <p:stCondLst>
                                    <p:cond delay="0"/>
                                  </p:stCondLst>
                                  <p:childTnLst>
                                    <p:set>
                                      <p:cBhvr>
                                        <p:cTn id="8" dur="1" fill="hold">
                                          <p:stCondLst>
                                            <p:cond delay="0"/>
                                          </p:stCondLst>
                                        </p:cTn>
                                        <p:tgtEl>
                                          <p:spTgt spid="49"/>
                                        </p:tgtEl>
                                        <p:attrNameLst>
                                          <p:attrName>style.visibility</p:attrName>
                                        </p:attrNameLst>
                                      </p:cBhvr>
                                      <p:to>
                                        <p:strVal val="hidden"/>
                                      </p:to>
                                    </p:set>
                                  </p:childTnLst>
                                </p:cTn>
                              </p:par>
                              <p:par>
                                <p:cTn id="9" presetID="1" presetClass="exit" presetSubtype="0" fill="hold" grpId="1" nodeType="withEffect">
                                  <p:stCondLst>
                                    <p:cond delay="0"/>
                                  </p:stCondLst>
                                  <p:childTnLst>
                                    <p:set>
                                      <p:cBhvr>
                                        <p:cTn id="10" dur="1" fill="hold">
                                          <p:stCondLst>
                                            <p:cond delay="0"/>
                                          </p:stCondLst>
                                        </p:cTn>
                                        <p:tgtEl>
                                          <p:spTgt spid="50"/>
                                        </p:tgtEl>
                                        <p:attrNameLst>
                                          <p:attrName>style.visibility</p:attrName>
                                        </p:attrNameLst>
                                      </p:cBhvr>
                                      <p:to>
                                        <p:strVal val="hidden"/>
                                      </p:to>
                                    </p:set>
                                  </p:childTnLst>
                                </p:cTn>
                              </p:par>
                              <p:par>
                                <p:cTn id="11" presetID="1" presetClass="exit" presetSubtype="0" fill="hold" grpId="1" nodeType="withEffect">
                                  <p:stCondLst>
                                    <p:cond delay="0"/>
                                  </p:stCondLst>
                                  <p:childTnLst>
                                    <p:set>
                                      <p:cBhvr>
                                        <p:cTn id="12" dur="1" fill="hold">
                                          <p:stCondLst>
                                            <p:cond delay="0"/>
                                          </p:stCondLst>
                                        </p:cTn>
                                        <p:tgtEl>
                                          <p:spTgt spid="51"/>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9" grpId="1"/>
      <p:bldP spid="50" grpId="1"/>
      <p:bldP spid="51" grpId="1"/>
      <p:bldP spid="52" grpId="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92009-C1B3-75A5-D47D-A94BC864AA15}"/>
            </a:ext>
          </a:extLst>
        </p:cNvPr>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92A8C100-162C-F3A4-826C-54BE63851CC2}"/>
              </a:ext>
            </a:extLst>
          </p:cNvPr>
          <p:cNvGraphicFramePr>
            <a:graphicFrameLocks noGrp="1"/>
          </p:cNvGraphicFramePr>
          <p:nvPr/>
        </p:nvGraphicFramePr>
        <p:xfrm>
          <a:off x="591673" y="1902311"/>
          <a:ext cx="11026587" cy="3457686"/>
        </p:xfrm>
        <a:graphic>
          <a:graphicData uri="http://schemas.openxmlformats.org/drawingml/2006/table">
            <a:tbl>
              <a:tblPr firstRow="1" bandRow="1">
                <a:tableStyleId>{5C22544A-7EE6-4342-B048-85BDC9FD1C3A}</a:tableStyleId>
              </a:tblPr>
              <a:tblGrid>
                <a:gridCol w="3169765">
                  <a:extLst>
                    <a:ext uri="{9D8B030D-6E8A-4147-A177-3AD203B41FA5}">
                      <a16:colId xmlns:a16="http://schemas.microsoft.com/office/drawing/2014/main" val="20000"/>
                    </a:ext>
                  </a:extLst>
                </a:gridCol>
                <a:gridCol w="3755468">
                  <a:extLst>
                    <a:ext uri="{9D8B030D-6E8A-4147-A177-3AD203B41FA5}">
                      <a16:colId xmlns:a16="http://schemas.microsoft.com/office/drawing/2014/main" val="20001"/>
                    </a:ext>
                  </a:extLst>
                </a:gridCol>
                <a:gridCol w="4101354">
                  <a:extLst>
                    <a:ext uri="{9D8B030D-6E8A-4147-A177-3AD203B41FA5}">
                      <a16:colId xmlns:a16="http://schemas.microsoft.com/office/drawing/2014/main" val="20002"/>
                    </a:ext>
                  </a:extLst>
                </a:gridCol>
              </a:tblGrid>
              <a:tr h="370840">
                <a:tc>
                  <a:txBody>
                    <a:bodyPr/>
                    <a:lstStyle/>
                    <a:p>
                      <a:endParaRPr lang="en-US"/>
                    </a:p>
                  </a:txBody>
                  <a:tcPr>
                    <a:solidFill>
                      <a:srgbClr val="113A6B"/>
                    </a:solidFill>
                  </a:tcPr>
                </a:tc>
                <a:tc>
                  <a:txBody>
                    <a:bodyPr/>
                    <a:lstStyle/>
                    <a:p>
                      <a:r>
                        <a:rPr lang="en-US" sz="2800" err="1"/>
                        <a:t>Neg</a:t>
                      </a:r>
                      <a:r>
                        <a:rPr lang="en-US" sz="2800"/>
                        <a:t>-raising</a:t>
                      </a:r>
                    </a:p>
                  </a:txBody>
                  <a:tcPr>
                    <a:solidFill>
                      <a:srgbClr val="113A6B"/>
                    </a:solidFill>
                  </a:tcPr>
                </a:tc>
                <a:tc>
                  <a:txBody>
                    <a:bodyPr/>
                    <a:lstStyle/>
                    <a:p>
                      <a:r>
                        <a:rPr lang="en-US" sz="2800"/>
                        <a:t>Non-</a:t>
                      </a:r>
                      <a:r>
                        <a:rPr lang="en-US" sz="2800" err="1"/>
                        <a:t>neg</a:t>
                      </a:r>
                      <a:r>
                        <a:rPr lang="en-US" sz="2800"/>
                        <a:t>-raising</a:t>
                      </a:r>
                    </a:p>
                  </a:txBody>
                  <a:tcPr>
                    <a:solidFill>
                      <a:srgbClr val="113A6B"/>
                    </a:solidFill>
                  </a:tcPr>
                </a:tc>
                <a:extLst>
                  <a:ext uri="{0D108BD9-81ED-4DB2-BD59-A6C34878D82A}">
                    <a16:rowId xmlns:a16="http://schemas.microsoft.com/office/drawing/2014/main" val="10000"/>
                  </a:ext>
                </a:extLst>
              </a:tr>
              <a:tr h="1385046">
                <a:tc>
                  <a:txBody>
                    <a:bodyPr/>
                    <a:lstStyle/>
                    <a:p>
                      <a:r>
                        <a:rPr lang="en-US" sz="2800" b="1">
                          <a:solidFill>
                            <a:schemeClr val="bg1"/>
                          </a:solidFill>
                          <a:latin typeface="Verdana" charset="0"/>
                          <a:ea typeface="Verdana" charset="0"/>
                          <a:cs typeface="Verdana" charset="0"/>
                        </a:rPr>
                        <a:t>NP __ that S</a:t>
                      </a:r>
                    </a:p>
                  </a:txBody>
                  <a:tcPr>
                    <a:solidFill>
                      <a:srgbClr val="113A6B"/>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a:latin typeface="Verdana"/>
                          <a:ea typeface="Verdana"/>
                        </a:rPr>
                        <a:t>think, believe, feel, reckon, figure, guess, suppose, imagine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a:latin typeface="Verdana"/>
                          <a:ea typeface="Verdana"/>
                        </a:rPr>
                        <a:t>announce, claim, assert, report, know, realize, notice, find out</a:t>
                      </a:r>
                    </a:p>
                  </a:txBody>
                  <a:tcPr/>
                </a:tc>
                <a:extLst>
                  <a:ext uri="{0D108BD9-81ED-4DB2-BD59-A6C34878D82A}">
                    <a16:rowId xmlns:a16="http://schemas.microsoft.com/office/drawing/2014/main" val="10001"/>
                  </a:ext>
                </a:extLst>
              </a:tr>
              <a:tr h="1245197">
                <a:tc>
                  <a:txBody>
                    <a:bodyPr/>
                    <a:lstStyle/>
                    <a:p>
                      <a:r>
                        <a:rPr lang="en-US" sz="2800" b="1">
                          <a:solidFill>
                            <a:schemeClr val="bg1"/>
                          </a:solidFill>
                          <a:latin typeface="Verdana" charset="0"/>
                          <a:ea typeface="Verdana" charset="0"/>
                          <a:cs typeface="Verdana" charset="0"/>
                        </a:rPr>
                        <a:t>NP __</a:t>
                      </a:r>
                      <a:r>
                        <a:rPr lang="en-US" sz="2800" b="1" baseline="0">
                          <a:solidFill>
                            <a:schemeClr val="bg1"/>
                          </a:solidFill>
                          <a:latin typeface="Verdana" charset="0"/>
                          <a:ea typeface="Verdana" charset="0"/>
                          <a:cs typeface="Verdana" charset="0"/>
                        </a:rPr>
                        <a:t> to VP</a:t>
                      </a:r>
                      <a:endParaRPr lang="en-US" sz="2800" b="1">
                        <a:solidFill>
                          <a:schemeClr val="bg1"/>
                        </a:solidFill>
                        <a:latin typeface="Verdana" charset="0"/>
                        <a:ea typeface="Verdana" charset="0"/>
                        <a:cs typeface="Verdana" charset="0"/>
                      </a:endParaRPr>
                    </a:p>
                  </a:txBody>
                  <a:tcPr>
                    <a:solidFill>
                      <a:srgbClr val="113A6B"/>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a:latin typeface="Verdana"/>
                          <a:ea typeface="Verdana"/>
                        </a:rPr>
                        <a:t>want, wish, happen, seem, plan, intend, mean, turn out</a:t>
                      </a:r>
                    </a:p>
                    <a:p>
                      <a:endParaRPr lang="en-US" sz="240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a:latin typeface="Verdana"/>
                          <a:ea typeface="Verdana"/>
                        </a:rPr>
                        <a:t>love, hate, need, continue, try, like, desire, decide</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56741719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E6BE8-4E42-3BA7-68A5-379D2B83D9B3}"/>
            </a:ext>
          </a:extLst>
        </p:cNvPr>
        <p:cNvGrpSpPr/>
        <p:nvPr/>
      </p:nvGrpSpPr>
      <p:grpSpPr>
        <a:xfrm>
          <a:off x="0" y="0"/>
          <a:ext cx="0" cy="0"/>
          <a:chOff x="0" y="0"/>
          <a:chExt cx="0" cy="0"/>
        </a:xfrm>
      </p:grpSpPr>
      <p:pic>
        <p:nvPicPr>
          <p:cNvPr id="2" name="Picture 2" descr="Chart, box and whisker chart&#10;&#10;Description automatically generated">
            <a:extLst>
              <a:ext uri="{FF2B5EF4-FFF2-40B4-BE49-F238E27FC236}">
                <a16:creationId xmlns:a16="http://schemas.microsoft.com/office/drawing/2014/main" id="{630FDAC3-61FD-9D22-D4BD-7FD67FA6A228}"/>
              </a:ext>
            </a:extLst>
          </p:cNvPr>
          <p:cNvPicPr>
            <a:picLocks noChangeAspect="1"/>
          </p:cNvPicPr>
          <p:nvPr/>
        </p:nvPicPr>
        <p:blipFill>
          <a:blip r:embed="rId2"/>
          <a:stretch>
            <a:fillRect/>
          </a:stretch>
        </p:blipFill>
        <p:spPr>
          <a:xfrm>
            <a:off x="3200401" y="503322"/>
            <a:ext cx="5841331" cy="5846344"/>
          </a:xfrm>
          <a:prstGeom prst="rect">
            <a:avLst/>
          </a:prstGeom>
        </p:spPr>
      </p:pic>
      <p:sp>
        <p:nvSpPr>
          <p:cNvPr id="4" name="TextBox 3">
            <a:extLst>
              <a:ext uri="{FF2B5EF4-FFF2-40B4-BE49-F238E27FC236}">
                <a16:creationId xmlns:a16="http://schemas.microsoft.com/office/drawing/2014/main" id="{C767874D-BCE7-979F-660B-5F9F261A279C}"/>
              </a:ext>
            </a:extLst>
          </p:cNvPr>
          <p:cNvSpPr txBox="1"/>
          <p:nvPr/>
        </p:nvSpPr>
        <p:spPr>
          <a:xfrm>
            <a:off x="3590364" y="6298532"/>
            <a:ext cx="305389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Verdana" charset="0"/>
                <a:ea typeface="Verdana" charset="0"/>
                <a:cs typeface="Verdana" charset="0"/>
              </a:rPr>
              <a:t>Non-</a:t>
            </a:r>
            <a:r>
              <a:rPr lang="en-US" sz="2000" b="1" err="1">
                <a:latin typeface="Verdana" charset="0"/>
                <a:ea typeface="Verdana" charset="0"/>
                <a:cs typeface="Verdana" charset="0"/>
              </a:rPr>
              <a:t>neg</a:t>
            </a:r>
            <a:r>
              <a:rPr lang="en-US" sz="2000" b="1">
                <a:latin typeface="Verdana" charset="0"/>
                <a:ea typeface="Verdana" charset="0"/>
                <a:cs typeface="Verdana" charset="0"/>
              </a:rPr>
              <a:t>-raising</a:t>
            </a:r>
          </a:p>
        </p:txBody>
      </p:sp>
      <p:sp>
        <p:nvSpPr>
          <p:cNvPr id="5" name="TextBox 4">
            <a:extLst>
              <a:ext uri="{FF2B5EF4-FFF2-40B4-BE49-F238E27FC236}">
                <a16:creationId xmlns:a16="http://schemas.microsoft.com/office/drawing/2014/main" id="{330BEF69-9270-092C-8F0A-C4500B5C120C}"/>
              </a:ext>
            </a:extLst>
          </p:cNvPr>
          <p:cNvSpPr txBox="1"/>
          <p:nvPr/>
        </p:nvSpPr>
        <p:spPr>
          <a:xfrm>
            <a:off x="6028176" y="6298532"/>
            <a:ext cx="305389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err="1">
                <a:latin typeface="Verdana" charset="0"/>
                <a:ea typeface="Verdana" charset="0"/>
                <a:cs typeface="Verdana" charset="0"/>
              </a:rPr>
              <a:t>Neg</a:t>
            </a:r>
            <a:r>
              <a:rPr lang="en-US" sz="2000" b="1">
                <a:latin typeface="Verdana" charset="0"/>
                <a:ea typeface="Verdana" charset="0"/>
                <a:cs typeface="Verdana" charset="0"/>
              </a:rPr>
              <a:t>-raising</a:t>
            </a:r>
          </a:p>
        </p:txBody>
      </p:sp>
      <p:pic>
        <p:nvPicPr>
          <p:cNvPr id="7" name="Picture 2" descr="Chart, box and whisker chart&#10;&#10;Description automatically generated">
            <a:extLst>
              <a:ext uri="{FF2B5EF4-FFF2-40B4-BE49-F238E27FC236}">
                <a16:creationId xmlns:a16="http://schemas.microsoft.com/office/drawing/2014/main" id="{CA78C57C-2904-25EC-BA2E-13D896B1D405}"/>
              </a:ext>
            </a:extLst>
          </p:cNvPr>
          <p:cNvPicPr>
            <a:picLocks noChangeAspect="1"/>
          </p:cNvPicPr>
          <p:nvPr/>
        </p:nvPicPr>
        <p:blipFill>
          <a:blip r:embed="rId3"/>
          <a:stretch>
            <a:fillRect/>
          </a:stretch>
        </p:blipFill>
        <p:spPr>
          <a:xfrm>
            <a:off x="3200401" y="505828"/>
            <a:ext cx="5841331" cy="5841331"/>
          </a:xfrm>
          <a:prstGeom prst="rect">
            <a:avLst/>
          </a:prstGeom>
        </p:spPr>
      </p:pic>
      <p:sp>
        <p:nvSpPr>
          <p:cNvPr id="6" name="TextBox 5">
            <a:extLst>
              <a:ext uri="{FF2B5EF4-FFF2-40B4-BE49-F238E27FC236}">
                <a16:creationId xmlns:a16="http://schemas.microsoft.com/office/drawing/2014/main" id="{7EA50287-0842-3491-6712-015BB1E98817}"/>
              </a:ext>
            </a:extLst>
          </p:cNvPr>
          <p:cNvSpPr txBox="1"/>
          <p:nvPr/>
        </p:nvSpPr>
        <p:spPr>
          <a:xfrm rot="16200000">
            <a:off x="-18289" y="2949439"/>
            <a:ext cx="548327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Verdana" charset="0"/>
                <a:ea typeface="Verdana" charset="0"/>
                <a:cs typeface="Verdana" charset="0"/>
              </a:rPr>
              <a:t>Mean rating of bleached example</a:t>
            </a:r>
          </a:p>
        </p:txBody>
      </p:sp>
    </p:spTree>
    <p:extLst>
      <p:ext uri="{BB962C8B-B14F-4D97-AF65-F5344CB8AC3E}">
        <p14:creationId xmlns:p14="http://schemas.microsoft.com/office/powerpoint/2010/main" val="203572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113A6A"/>
        </a:solidFill>
        <a:effectLst/>
      </p:bgPr>
    </p:bg>
    <p:spTree>
      <p:nvGrpSpPr>
        <p:cNvPr id="1" name="">
          <a:extLst>
            <a:ext uri="{FF2B5EF4-FFF2-40B4-BE49-F238E27FC236}">
              <a16:creationId xmlns:a16="http://schemas.microsoft.com/office/drawing/2014/main" id="{E2620BD7-0BD0-5BEA-A3CC-E97D752EB5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3BC108-015A-5F56-2AFD-C2403E217162}"/>
              </a:ext>
            </a:extLst>
          </p:cNvPr>
          <p:cNvSpPr>
            <a:spLocks noGrp="1"/>
          </p:cNvSpPr>
          <p:nvPr>
            <p:ph type="title"/>
          </p:nvPr>
        </p:nvSpPr>
        <p:spPr>
          <a:xfrm>
            <a:off x="831850" y="1713401"/>
            <a:ext cx="6442253" cy="2849074"/>
          </a:xfrm>
        </p:spPr>
        <p:txBody>
          <a:bodyPr/>
          <a:lstStyle/>
          <a:p>
            <a:r>
              <a:rPr lang="en-US" b="1" dirty="0">
                <a:solidFill>
                  <a:schemeClr val="bg1"/>
                </a:solidFill>
                <a:latin typeface="Verdana" charset="0"/>
                <a:ea typeface="Verdana" charset="0"/>
                <a:cs typeface="Verdana" charset="0"/>
              </a:rPr>
              <a:t>Appendix D</a:t>
            </a:r>
          </a:p>
        </p:txBody>
      </p:sp>
      <p:pic>
        <p:nvPicPr>
          <p:cNvPr id="3" name="Graphic 5">
            <a:extLst>
              <a:ext uri="{FF2B5EF4-FFF2-40B4-BE49-F238E27FC236}">
                <a16:creationId xmlns:a16="http://schemas.microsoft.com/office/drawing/2014/main" id="{8FDB159F-77D2-1B7F-853F-641167CC77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7493" y="2746112"/>
            <a:ext cx="3927315" cy="5033242"/>
          </a:xfrm>
          <a:prstGeom prst="rect">
            <a:avLst/>
          </a:prstGeom>
        </p:spPr>
      </p:pic>
      <p:sp>
        <p:nvSpPr>
          <p:cNvPr id="4" name="Title 1">
            <a:extLst>
              <a:ext uri="{FF2B5EF4-FFF2-40B4-BE49-F238E27FC236}">
                <a16:creationId xmlns:a16="http://schemas.microsoft.com/office/drawing/2014/main" id="{634D8CCF-937A-65DA-BCB3-B645FA410534}"/>
              </a:ext>
            </a:extLst>
          </p:cNvPr>
          <p:cNvSpPr txBox="1">
            <a:spLocks/>
          </p:cNvSpPr>
          <p:nvPr/>
        </p:nvSpPr>
        <p:spPr>
          <a:xfrm>
            <a:off x="831850" y="4297388"/>
            <a:ext cx="6442253" cy="84721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Helvetica" pitchFamily="2" charset="0"/>
                <a:ea typeface="+mj-ea"/>
                <a:cs typeface="+mj-cs"/>
              </a:defRPr>
            </a:lvl1pPr>
          </a:lstStyle>
          <a:p>
            <a:r>
              <a:rPr lang="en-US" sz="3200" dirty="0">
                <a:solidFill>
                  <a:schemeClr val="bg1"/>
                </a:solidFill>
                <a:latin typeface="Verdana" charset="0"/>
                <a:ea typeface="Verdana" charset="0"/>
                <a:cs typeface="Verdana" charset="0"/>
              </a:rPr>
              <a:t>Inference Validation #2</a:t>
            </a:r>
          </a:p>
        </p:txBody>
      </p:sp>
    </p:spTree>
    <p:extLst>
      <p:ext uri="{BB962C8B-B14F-4D97-AF65-F5344CB8AC3E}">
        <p14:creationId xmlns:p14="http://schemas.microsoft.com/office/powerpoint/2010/main" val="220778919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4ECF2-55FF-068B-0B20-453416EA2B5A}"/>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71C13140-E10B-B442-478F-971B73C70472}"/>
              </a:ext>
            </a:extLst>
          </p:cNvPr>
          <p:cNvSpPr txBox="1">
            <a:spLocks/>
          </p:cNvSpPr>
          <p:nvPr/>
        </p:nvSpPr>
        <p:spPr>
          <a:xfrm>
            <a:off x="1090743" y="2318656"/>
            <a:ext cx="10516364" cy="4466549"/>
          </a:xfrm>
          <a:prstGeom prst="rect">
            <a:avLst/>
          </a:prstGeom>
        </p:spPr>
        <p:txBody>
          <a:bodyPr lIns="91440" tIns="45720" rIns="91440" bIns="4572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Verdana" panose="020B0604030504040204" pitchFamily="34" charset="0"/>
                <a:cs typeface="Verdana" panose="020B0604030504040204" pitchFamily="34" charset="0"/>
              </a:defRPr>
            </a:lvl1pPr>
          </a:lstStyle>
          <a:p>
            <a:r>
              <a:rPr lang="en-US" sz="3200" b="1">
                <a:latin typeface="Verdana" charset="0"/>
                <a:ea typeface="Verdana" charset="0"/>
                <a:cs typeface="Verdana" charset="0"/>
              </a:rPr>
              <a:t>Implementation</a:t>
            </a:r>
          </a:p>
          <a:p>
            <a:r>
              <a:rPr lang="en-US" sz="3200">
                <a:latin typeface="Verdana" charset="0"/>
                <a:ea typeface="Verdana" charset="0"/>
                <a:cs typeface="Verdana" charset="0"/>
              </a:rPr>
              <a:t>For each verb-frame pair in validation set, sample five items from corpus.</a:t>
            </a:r>
          </a:p>
          <a:p>
            <a:endParaRPr lang="en-US" sz="3200">
              <a:latin typeface="Verdana" charset="0"/>
              <a:ea typeface="Verdana" charset="0"/>
              <a:cs typeface="Verdana" charset="0"/>
            </a:endParaRPr>
          </a:p>
        </p:txBody>
      </p:sp>
    </p:spTree>
    <p:extLst>
      <p:ext uri="{BB962C8B-B14F-4D97-AF65-F5344CB8AC3E}">
        <p14:creationId xmlns:p14="http://schemas.microsoft.com/office/powerpoint/2010/main" val="38485081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E6F70-717E-C4BC-ECA2-88770EA3F543}"/>
            </a:ext>
          </a:extLst>
        </p:cNvPr>
        <p:cNvGrpSpPr/>
        <p:nvPr/>
      </p:nvGrpSpPr>
      <p:grpSpPr>
        <a:xfrm>
          <a:off x="0" y="0"/>
          <a:ext cx="0" cy="0"/>
          <a:chOff x="0" y="0"/>
          <a:chExt cx="0" cy="0"/>
        </a:xfrm>
      </p:grpSpPr>
      <p:pic>
        <p:nvPicPr>
          <p:cNvPr id="2" name="Picture 2" descr="Chart, scatter chart&#10;&#10;Description automatically generated">
            <a:extLst>
              <a:ext uri="{FF2B5EF4-FFF2-40B4-BE49-F238E27FC236}">
                <a16:creationId xmlns:a16="http://schemas.microsoft.com/office/drawing/2014/main" id="{91FAE2AC-F81A-DF66-3F9C-674444D08201}"/>
              </a:ext>
            </a:extLst>
          </p:cNvPr>
          <p:cNvPicPr>
            <a:picLocks noChangeAspect="1"/>
          </p:cNvPicPr>
          <p:nvPr/>
        </p:nvPicPr>
        <p:blipFill>
          <a:blip r:embed="rId2"/>
          <a:stretch>
            <a:fillRect/>
          </a:stretch>
        </p:blipFill>
        <p:spPr>
          <a:xfrm>
            <a:off x="3185361" y="518361"/>
            <a:ext cx="5821278" cy="5821278"/>
          </a:xfrm>
          <a:prstGeom prst="rect">
            <a:avLst/>
          </a:prstGeom>
        </p:spPr>
      </p:pic>
      <p:sp>
        <p:nvSpPr>
          <p:cNvPr id="4" name="TextBox 3">
            <a:extLst>
              <a:ext uri="{FF2B5EF4-FFF2-40B4-BE49-F238E27FC236}">
                <a16:creationId xmlns:a16="http://schemas.microsoft.com/office/drawing/2014/main" id="{E52E2D30-B9FB-0D23-9385-8879D60BA8B3}"/>
              </a:ext>
            </a:extLst>
          </p:cNvPr>
          <p:cNvSpPr txBox="1"/>
          <p:nvPr/>
        </p:nvSpPr>
        <p:spPr>
          <a:xfrm>
            <a:off x="3862136" y="6258426"/>
            <a:ext cx="514739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Verdana" charset="0"/>
                <a:ea typeface="Verdana" charset="0"/>
                <a:cs typeface="Verdana" charset="0"/>
              </a:rPr>
              <a:t>Mean rating of corpus example</a:t>
            </a:r>
          </a:p>
        </p:txBody>
      </p:sp>
      <p:sp>
        <p:nvSpPr>
          <p:cNvPr id="5" name="TextBox 4">
            <a:extLst>
              <a:ext uri="{FF2B5EF4-FFF2-40B4-BE49-F238E27FC236}">
                <a16:creationId xmlns:a16="http://schemas.microsoft.com/office/drawing/2014/main" id="{04E3F41C-6468-22DF-E081-2E5531F08D7B}"/>
              </a:ext>
            </a:extLst>
          </p:cNvPr>
          <p:cNvSpPr txBox="1"/>
          <p:nvPr/>
        </p:nvSpPr>
        <p:spPr>
          <a:xfrm rot="16200000">
            <a:off x="70495" y="3074342"/>
            <a:ext cx="548327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Verdana" charset="0"/>
                <a:ea typeface="Verdana" charset="0"/>
                <a:cs typeface="Verdana" charset="0"/>
              </a:rPr>
              <a:t>Mean rating of bleached example</a:t>
            </a:r>
          </a:p>
        </p:txBody>
      </p:sp>
      <p:sp>
        <p:nvSpPr>
          <p:cNvPr id="3" name="TextBox 2">
            <a:extLst>
              <a:ext uri="{FF2B5EF4-FFF2-40B4-BE49-F238E27FC236}">
                <a16:creationId xmlns:a16="http://schemas.microsoft.com/office/drawing/2014/main" id="{27C6DA07-0205-0FBB-6C72-7363D43F48FE}"/>
              </a:ext>
            </a:extLst>
          </p:cNvPr>
          <p:cNvSpPr txBox="1"/>
          <p:nvPr/>
        </p:nvSpPr>
        <p:spPr>
          <a:xfrm>
            <a:off x="9006639" y="3105150"/>
            <a:ext cx="398144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latin typeface="Verdana" charset="0"/>
                <a:ea typeface="Verdana" charset="0"/>
                <a:cs typeface="Verdana" charset="0"/>
              </a:rPr>
              <a:t>r = 0.8 </a:t>
            </a:r>
            <a:endParaRPr lang="en-US">
              <a:latin typeface="Verdana" charset="0"/>
              <a:ea typeface="Verdana" charset="0"/>
              <a:cs typeface="Verdana" charset="0"/>
            </a:endParaRPr>
          </a:p>
          <a:p>
            <a:r>
              <a:rPr lang="en-US" sz="3600">
                <a:latin typeface="Verdana" charset="0"/>
                <a:ea typeface="Verdana" charset="0"/>
                <a:cs typeface="Verdana" charset="0"/>
              </a:rPr>
              <a:t>(p &lt; 0.001)</a:t>
            </a:r>
            <a:endParaRPr lang="en-US">
              <a:latin typeface="Verdana" charset="0"/>
              <a:ea typeface="Verdana" charset="0"/>
              <a:cs typeface="Verdana" charset="0"/>
            </a:endParaRPr>
          </a:p>
        </p:txBody>
      </p:sp>
      <p:sp>
        <p:nvSpPr>
          <p:cNvPr id="6" name="Rectangle 5">
            <a:extLst>
              <a:ext uri="{FF2B5EF4-FFF2-40B4-BE49-F238E27FC236}">
                <a16:creationId xmlns:a16="http://schemas.microsoft.com/office/drawing/2014/main" id="{A25A5BA6-EA40-A6A7-AB46-4BFF5FFE9AA5}"/>
              </a:ext>
            </a:extLst>
          </p:cNvPr>
          <p:cNvSpPr/>
          <p:nvPr/>
        </p:nvSpPr>
        <p:spPr>
          <a:xfrm>
            <a:off x="3931820" y="733425"/>
            <a:ext cx="4937959" cy="51434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31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113A6A"/>
        </a:solidFill>
        <a:effectLst/>
      </p:bgPr>
    </p:bg>
    <p:spTree>
      <p:nvGrpSpPr>
        <p:cNvPr id="1" name="">
          <a:extLst>
            <a:ext uri="{FF2B5EF4-FFF2-40B4-BE49-F238E27FC236}">
              <a16:creationId xmlns:a16="http://schemas.microsoft.com/office/drawing/2014/main" id="{82468278-B613-B395-AED6-2072D89394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BC6567-6721-ADEE-7876-197678544F2E}"/>
              </a:ext>
            </a:extLst>
          </p:cNvPr>
          <p:cNvSpPr>
            <a:spLocks noGrp="1"/>
          </p:cNvSpPr>
          <p:nvPr>
            <p:ph type="title"/>
          </p:nvPr>
        </p:nvSpPr>
        <p:spPr>
          <a:xfrm>
            <a:off x="831850" y="1713401"/>
            <a:ext cx="6442253" cy="2849074"/>
          </a:xfrm>
        </p:spPr>
        <p:txBody>
          <a:bodyPr/>
          <a:lstStyle/>
          <a:p>
            <a:r>
              <a:rPr lang="en-US" b="1" dirty="0">
                <a:solidFill>
                  <a:schemeClr val="bg1"/>
                </a:solidFill>
                <a:latin typeface="Verdana" charset="0"/>
                <a:ea typeface="Verdana" charset="0"/>
                <a:cs typeface="Verdana" charset="0"/>
              </a:rPr>
              <a:t>Appendix E</a:t>
            </a:r>
          </a:p>
        </p:txBody>
      </p:sp>
      <p:pic>
        <p:nvPicPr>
          <p:cNvPr id="3" name="Graphic 5">
            <a:extLst>
              <a:ext uri="{FF2B5EF4-FFF2-40B4-BE49-F238E27FC236}">
                <a16:creationId xmlns:a16="http://schemas.microsoft.com/office/drawing/2014/main" id="{E88AA49C-80AB-E72D-8BD1-6C33269B2B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7493" y="2746112"/>
            <a:ext cx="3927315" cy="5033242"/>
          </a:xfrm>
          <a:prstGeom prst="rect">
            <a:avLst/>
          </a:prstGeom>
        </p:spPr>
      </p:pic>
      <p:sp>
        <p:nvSpPr>
          <p:cNvPr id="4" name="Title 1">
            <a:extLst>
              <a:ext uri="{FF2B5EF4-FFF2-40B4-BE49-F238E27FC236}">
                <a16:creationId xmlns:a16="http://schemas.microsoft.com/office/drawing/2014/main" id="{F49030D7-95D7-D475-E84E-037BBC8B1B26}"/>
              </a:ext>
            </a:extLst>
          </p:cNvPr>
          <p:cNvSpPr txBox="1">
            <a:spLocks/>
          </p:cNvSpPr>
          <p:nvPr/>
        </p:nvSpPr>
        <p:spPr>
          <a:xfrm>
            <a:off x="831850" y="4297388"/>
            <a:ext cx="6442253" cy="84721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Helvetica" pitchFamily="2" charset="0"/>
                <a:ea typeface="+mj-ea"/>
                <a:cs typeface="+mj-cs"/>
              </a:defRPr>
            </a:lvl1pPr>
          </a:lstStyle>
          <a:p>
            <a:r>
              <a:rPr lang="en-US" sz="3200" dirty="0">
                <a:solidFill>
                  <a:schemeClr val="bg1"/>
                </a:solidFill>
                <a:latin typeface="Verdana" charset="0"/>
                <a:ea typeface="Verdana" charset="0"/>
                <a:cs typeface="Verdana" charset="0"/>
              </a:rPr>
              <a:t>Inference Validation #3</a:t>
            </a:r>
          </a:p>
        </p:txBody>
      </p:sp>
    </p:spTree>
    <p:extLst>
      <p:ext uri="{BB962C8B-B14F-4D97-AF65-F5344CB8AC3E}">
        <p14:creationId xmlns:p14="http://schemas.microsoft.com/office/powerpoint/2010/main" val="410872874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55C89-B6A4-8A60-2272-58EFF98330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B761F4-DCB8-CEC2-7AB4-E6E5B4D36D20}"/>
              </a:ext>
            </a:extLst>
          </p:cNvPr>
          <p:cNvSpPr txBox="1">
            <a:spLocks/>
          </p:cNvSpPr>
          <p:nvPr/>
        </p:nvSpPr>
        <p:spPr>
          <a:xfrm>
            <a:off x="1090743" y="2318656"/>
            <a:ext cx="10516364" cy="4466549"/>
          </a:xfrm>
          <a:prstGeom prst="rect">
            <a:avLst/>
          </a:prstGeom>
        </p:spPr>
        <p:txBody>
          <a:bodyPr lIns="91440" tIns="45720" rIns="91440" bIns="4572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Verdana" panose="020B0604030504040204" pitchFamily="34" charset="0"/>
                <a:cs typeface="Verdana" panose="020B0604030504040204" pitchFamily="34" charset="0"/>
              </a:defRPr>
            </a:lvl1pPr>
          </a:lstStyle>
          <a:p>
            <a:r>
              <a:rPr lang="en-US" sz="3200" b="1">
                <a:latin typeface="Verdana" charset="0"/>
                <a:ea typeface="Verdana" charset="0"/>
                <a:cs typeface="Verdana" charset="0"/>
              </a:rPr>
              <a:t>Implementation</a:t>
            </a:r>
          </a:p>
          <a:p>
            <a:r>
              <a:rPr lang="en-US" sz="3200">
                <a:latin typeface="Verdana" charset="0"/>
                <a:ea typeface="Verdana" charset="0"/>
                <a:cs typeface="Verdana" charset="0"/>
              </a:rPr>
              <a:t>For each verb-frame pair in validation set, collect acceptability of strong NPI (additive </a:t>
            </a:r>
            <a:r>
              <a:rPr lang="en-US" sz="3200" i="1">
                <a:latin typeface="Verdana" charset="0"/>
                <a:ea typeface="Verdana" charset="0"/>
                <a:cs typeface="Verdana" charset="0"/>
              </a:rPr>
              <a:t>either</a:t>
            </a:r>
            <a:r>
              <a:rPr lang="en-US" sz="3200">
                <a:latin typeface="Verdana" charset="0"/>
                <a:ea typeface="Verdana" charset="0"/>
                <a:cs typeface="Verdana" charset="0"/>
              </a:rPr>
              <a:t>).</a:t>
            </a:r>
          </a:p>
          <a:p>
            <a:endParaRPr lang="en-US" sz="3200">
              <a:latin typeface="Verdana" charset="0"/>
              <a:ea typeface="Verdana" charset="0"/>
              <a:cs typeface="Verdana" charset="0"/>
            </a:endParaRPr>
          </a:p>
        </p:txBody>
      </p:sp>
      <p:sp>
        <p:nvSpPr>
          <p:cNvPr id="3" name="TextBox 2">
            <a:extLst>
              <a:ext uri="{FF2B5EF4-FFF2-40B4-BE49-F238E27FC236}">
                <a16:creationId xmlns:a16="http://schemas.microsoft.com/office/drawing/2014/main" id="{500664B1-4D7F-2191-531B-D83262D6BD4E}"/>
              </a:ext>
            </a:extLst>
          </p:cNvPr>
          <p:cNvSpPr txBox="1"/>
          <p:nvPr/>
        </p:nvSpPr>
        <p:spPr>
          <a:xfrm>
            <a:off x="1440365" y="3993777"/>
            <a:ext cx="12523655" cy="461665"/>
          </a:xfrm>
          <a:prstGeom prst="rect">
            <a:avLst/>
          </a:prstGeom>
          <a:noFill/>
        </p:spPr>
        <p:txBody>
          <a:bodyPr wrap="square" rtlCol="0">
            <a:spAutoFit/>
          </a:bodyPr>
          <a:lstStyle/>
          <a:p>
            <a:r>
              <a:rPr lang="en-US" sz="2400">
                <a:latin typeface="Consolas" charset="0"/>
                <a:ea typeface="Consolas" charset="0"/>
                <a:cs typeface="Consolas" charset="0"/>
              </a:rPr>
              <a:t>Jo didn’t do a particular thing, and</a:t>
            </a:r>
            <a:r>
              <a:rPr lang="mr-IN" sz="2400">
                <a:latin typeface="Consolas" charset="0"/>
                <a:ea typeface="Consolas" charset="0"/>
                <a:cs typeface="Consolas" charset="0"/>
              </a:rPr>
              <a:t>…</a:t>
            </a:r>
            <a:endParaRPr lang="en-US" sz="2400">
              <a:latin typeface="Consolas" charset="0"/>
              <a:ea typeface="Consolas" charset="0"/>
              <a:cs typeface="Consolas" charset="0"/>
            </a:endParaRPr>
          </a:p>
        </p:txBody>
      </p:sp>
      <p:sp>
        <p:nvSpPr>
          <p:cNvPr id="4" name="TextBox 3">
            <a:extLst>
              <a:ext uri="{FF2B5EF4-FFF2-40B4-BE49-F238E27FC236}">
                <a16:creationId xmlns:a16="http://schemas.microsoft.com/office/drawing/2014/main" id="{9A1E6DDD-4BBA-3ECA-1ADF-88D2F4EDD747}"/>
              </a:ext>
            </a:extLst>
          </p:cNvPr>
          <p:cNvSpPr txBox="1"/>
          <p:nvPr/>
        </p:nvSpPr>
        <p:spPr>
          <a:xfrm>
            <a:off x="1859499" y="4790385"/>
            <a:ext cx="12273363" cy="461665"/>
          </a:xfrm>
          <a:prstGeom prst="rect">
            <a:avLst/>
          </a:prstGeom>
          <a:noFill/>
        </p:spPr>
        <p:txBody>
          <a:bodyPr wrap="square" rtlCol="0">
            <a:spAutoFit/>
          </a:bodyPr>
          <a:lstStyle/>
          <a:p>
            <a:r>
              <a:rPr lang="mr-IN" sz="2400">
                <a:latin typeface="Consolas" charset="0"/>
                <a:ea typeface="Consolas" charset="0"/>
                <a:cs typeface="Consolas" charset="0"/>
              </a:rPr>
              <a:t>…</a:t>
            </a:r>
            <a:r>
              <a:rPr lang="en-US" sz="2400">
                <a:latin typeface="Consolas" charset="0"/>
                <a:ea typeface="Consolas" charset="0"/>
                <a:cs typeface="Consolas" charset="0"/>
              </a:rPr>
              <a:t>I think that Bo didn’t do that thing either.</a:t>
            </a:r>
          </a:p>
        </p:txBody>
      </p:sp>
      <p:sp>
        <p:nvSpPr>
          <p:cNvPr id="5" name="Rectangle 4">
            <a:extLst>
              <a:ext uri="{FF2B5EF4-FFF2-40B4-BE49-F238E27FC236}">
                <a16:creationId xmlns:a16="http://schemas.microsoft.com/office/drawing/2014/main" id="{DBD4045E-9461-B570-9E0B-3BD34DE4DC51}"/>
              </a:ext>
            </a:extLst>
          </p:cNvPr>
          <p:cNvSpPr/>
          <p:nvPr/>
        </p:nvSpPr>
        <p:spPr>
          <a:xfrm>
            <a:off x="1859499" y="4421053"/>
            <a:ext cx="12273365" cy="461665"/>
          </a:xfrm>
          <a:prstGeom prst="rect">
            <a:avLst/>
          </a:prstGeom>
        </p:spPr>
        <p:txBody>
          <a:bodyPr wrap="square">
            <a:spAutoFit/>
          </a:bodyPr>
          <a:lstStyle/>
          <a:p>
            <a:r>
              <a:rPr lang="mr-IN" sz="2400">
                <a:latin typeface="Consolas" charset="0"/>
                <a:ea typeface="Consolas" charset="0"/>
                <a:cs typeface="Consolas" charset="0"/>
              </a:rPr>
              <a:t>…</a:t>
            </a:r>
            <a:r>
              <a:rPr lang="en-US" sz="2400">
                <a:latin typeface="Consolas" charset="0"/>
                <a:ea typeface="Consolas" charset="0"/>
                <a:cs typeface="Consolas" charset="0"/>
              </a:rPr>
              <a:t>I don’t think that Bo did that thing either.</a:t>
            </a:r>
            <a:endParaRPr lang="en-US" sz="2400"/>
          </a:p>
        </p:txBody>
      </p:sp>
    </p:spTree>
    <p:extLst>
      <p:ext uri="{BB962C8B-B14F-4D97-AF65-F5344CB8AC3E}">
        <p14:creationId xmlns:p14="http://schemas.microsoft.com/office/powerpoint/2010/main" val="29485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6F4DB-D4BB-3D90-4BF7-8AF701C8F0F6}"/>
            </a:ext>
          </a:extLst>
        </p:cNvPr>
        <p:cNvGrpSpPr/>
        <p:nvPr/>
      </p:nvGrpSpPr>
      <p:grpSpPr>
        <a:xfrm>
          <a:off x="0" y="0"/>
          <a:ext cx="0" cy="0"/>
          <a:chOff x="0" y="0"/>
          <a:chExt cx="0" cy="0"/>
        </a:xfrm>
      </p:grpSpPr>
      <p:pic>
        <p:nvPicPr>
          <p:cNvPr id="2" name="Picture 2" descr="Chart, scatter chart&#10;&#10;Description automatically generated">
            <a:extLst>
              <a:ext uri="{FF2B5EF4-FFF2-40B4-BE49-F238E27FC236}">
                <a16:creationId xmlns:a16="http://schemas.microsoft.com/office/drawing/2014/main" id="{5CD35525-5A04-E18E-DB27-55D29A3DEDBE}"/>
              </a:ext>
            </a:extLst>
          </p:cNvPr>
          <p:cNvPicPr>
            <a:picLocks noChangeAspect="1"/>
          </p:cNvPicPr>
          <p:nvPr/>
        </p:nvPicPr>
        <p:blipFill>
          <a:blip r:embed="rId2"/>
          <a:stretch>
            <a:fillRect/>
          </a:stretch>
        </p:blipFill>
        <p:spPr>
          <a:xfrm>
            <a:off x="3185361" y="518361"/>
            <a:ext cx="5821278" cy="5821278"/>
          </a:xfrm>
          <a:prstGeom prst="rect">
            <a:avLst/>
          </a:prstGeom>
        </p:spPr>
      </p:pic>
      <p:sp>
        <p:nvSpPr>
          <p:cNvPr id="4" name="TextBox 3">
            <a:extLst>
              <a:ext uri="{FF2B5EF4-FFF2-40B4-BE49-F238E27FC236}">
                <a16:creationId xmlns:a16="http://schemas.microsoft.com/office/drawing/2014/main" id="{6DB25E74-0266-D61C-553F-62E771C35A39}"/>
              </a:ext>
            </a:extLst>
          </p:cNvPr>
          <p:cNvSpPr txBox="1"/>
          <p:nvPr/>
        </p:nvSpPr>
        <p:spPr>
          <a:xfrm>
            <a:off x="3516228" y="6258426"/>
            <a:ext cx="576902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Verdana" charset="0"/>
                <a:ea typeface="Verdana" charset="0"/>
                <a:cs typeface="Verdana" charset="0"/>
              </a:rPr>
              <a:t>Mean rating of bleached example</a:t>
            </a:r>
          </a:p>
        </p:txBody>
      </p:sp>
      <p:sp>
        <p:nvSpPr>
          <p:cNvPr id="5" name="TextBox 4">
            <a:extLst>
              <a:ext uri="{FF2B5EF4-FFF2-40B4-BE49-F238E27FC236}">
                <a16:creationId xmlns:a16="http://schemas.microsoft.com/office/drawing/2014/main" id="{23AC02FD-8A57-BF9D-BCF2-ECA7B55C2AE8}"/>
              </a:ext>
            </a:extLst>
          </p:cNvPr>
          <p:cNvSpPr txBox="1"/>
          <p:nvPr/>
        </p:nvSpPr>
        <p:spPr>
          <a:xfrm rot="16200000">
            <a:off x="330367" y="3070634"/>
            <a:ext cx="53278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Verdana" charset="0"/>
                <a:ea typeface="Verdana" charset="0"/>
                <a:cs typeface="Verdana" charset="0"/>
              </a:rPr>
              <a:t>Mean acceptability of strong NPI</a:t>
            </a:r>
          </a:p>
        </p:txBody>
      </p:sp>
      <p:sp>
        <p:nvSpPr>
          <p:cNvPr id="3" name="TextBox 2">
            <a:extLst>
              <a:ext uri="{FF2B5EF4-FFF2-40B4-BE49-F238E27FC236}">
                <a16:creationId xmlns:a16="http://schemas.microsoft.com/office/drawing/2014/main" id="{39A4A08A-8A62-FF86-263C-6CAA4F6DEB1D}"/>
              </a:ext>
            </a:extLst>
          </p:cNvPr>
          <p:cNvSpPr txBox="1"/>
          <p:nvPr/>
        </p:nvSpPr>
        <p:spPr>
          <a:xfrm>
            <a:off x="9006639" y="3105150"/>
            <a:ext cx="398144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latin typeface="Verdana" charset="0"/>
                <a:ea typeface="Verdana" charset="0"/>
                <a:cs typeface="Verdana" charset="0"/>
              </a:rPr>
              <a:t>r = 0.77 </a:t>
            </a:r>
            <a:endParaRPr lang="en-US">
              <a:latin typeface="Verdana" charset="0"/>
              <a:ea typeface="Verdana" charset="0"/>
              <a:cs typeface="Verdana" charset="0"/>
            </a:endParaRPr>
          </a:p>
          <a:p>
            <a:r>
              <a:rPr lang="en-US" sz="3600">
                <a:latin typeface="Verdana" charset="0"/>
                <a:ea typeface="Verdana" charset="0"/>
                <a:cs typeface="Verdana" charset="0"/>
              </a:rPr>
              <a:t>(p &lt; 0.001)</a:t>
            </a:r>
            <a:endParaRPr lang="en-US">
              <a:latin typeface="Verdana" charset="0"/>
              <a:ea typeface="Verdana" charset="0"/>
              <a:cs typeface="Verdana" charset="0"/>
            </a:endParaRPr>
          </a:p>
        </p:txBody>
      </p:sp>
      <p:sp>
        <p:nvSpPr>
          <p:cNvPr id="6" name="Rectangle 5">
            <a:extLst>
              <a:ext uri="{FF2B5EF4-FFF2-40B4-BE49-F238E27FC236}">
                <a16:creationId xmlns:a16="http://schemas.microsoft.com/office/drawing/2014/main" id="{CEE0B595-0A7B-5A91-7270-F2D290E32F09}"/>
              </a:ext>
            </a:extLst>
          </p:cNvPr>
          <p:cNvSpPr/>
          <p:nvPr/>
        </p:nvSpPr>
        <p:spPr>
          <a:xfrm>
            <a:off x="3931820" y="733425"/>
            <a:ext cx="4937959" cy="51434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0040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113A6A"/>
        </a:solidFill>
        <a:effectLst/>
      </p:bgPr>
    </p:bg>
    <p:spTree>
      <p:nvGrpSpPr>
        <p:cNvPr id="1" name="">
          <a:extLst>
            <a:ext uri="{FF2B5EF4-FFF2-40B4-BE49-F238E27FC236}">
              <a16:creationId xmlns:a16="http://schemas.microsoft.com/office/drawing/2014/main" id="{E8380F1F-5E44-898B-B87B-D1EDDA5E1B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E46CB5-93A1-DD81-7BA6-6A3332569771}"/>
              </a:ext>
            </a:extLst>
          </p:cNvPr>
          <p:cNvSpPr>
            <a:spLocks noGrp="1"/>
          </p:cNvSpPr>
          <p:nvPr>
            <p:ph type="title"/>
          </p:nvPr>
        </p:nvSpPr>
        <p:spPr>
          <a:xfrm>
            <a:off x="831850" y="1713401"/>
            <a:ext cx="6442253" cy="2849074"/>
          </a:xfrm>
        </p:spPr>
        <p:txBody>
          <a:bodyPr/>
          <a:lstStyle/>
          <a:p>
            <a:r>
              <a:rPr lang="en-US" b="1" dirty="0">
                <a:solidFill>
                  <a:schemeClr val="bg1"/>
                </a:solidFill>
                <a:latin typeface="Verdana" charset="0"/>
                <a:ea typeface="Verdana" charset="0"/>
                <a:cs typeface="Verdana" charset="0"/>
              </a:rPr>
              <a:t>Appendix F</a:t>
            </a:r>
          </a:p>
        </p:txBody>
      </p:sp>
      <p:pic>
        <p:nvPicPr>
          <p:cNvPr id="3" name="Graphic 5">
            <a:extLst>
              <a:ext uri="{FF2B5EF4-FFF2-40B4-BE49-F238E27FC236}">
                <a16:creationId xmlns:a16="http://schemas.microsoft.com/office/drawing/2014/main" id="{79DF91C0-4C09-C24F-4102-38AA7F663F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7493" y="2746112"/>
            <a:ext cx="3927315" cy="5033242"/>
          </a:xfrm>
          <a:prstGeom prst="rect">
            <a:avLst/>
          </a:prstGeom>
        </p:spPr>
      </p:pic>
      <p:sp>
        <p:nvSpPr>
          <p:cNvPr id="4" name="Title 1">
            <a:extLst>
              <a:ext uri="{FF2B5EF4-FFF2-40B4-BE49-F238E27FC236}">
                <a16:creationId xmlns:a16="http://schemas.microsoft.com/office/drawing/2014/main" id="{7C3BA596-2A4E-5F57-3D56-571D74A96383}"/>
              </a:ext>
            </a:extLst>
          </p:cNvPr>
          <p:cNvSpPr txBox="1">
            <a:spLocks/>
          </p:cNvSpPr>
          <p:nvPr/>
        </p:nvSpPr>
        <p:spPr>
          <a:xfrm>
            <a:off x="831850" y="4297388"/>
            <a:ext cx="6442253" cy="84721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Helvetica" pitchFamily="2" charset="0"/>
                <a:ea typeface="+mj-ea"/>
                <a:cs typeface="+mj-cs"/>
              </a:defRPr>
            </a:lvl1pPr>
          </a:lstStyle>
          <a:p>
            <a:r>
              <a:rPr lang="en-US" sz="3200" dirty="0">
                <a:solidFill>
                  <a:schemeClr val="bg1"/>
                </a:solidFill>
                <a:latin typeface="Verdana" charset="0"/>
                <a:ea typeface="Verdana" charset="0"/>
                <a:cs typeface="Verdana" charset="0"/>
              </a:rPr>
              <a:t>Predicates in each class</a:t>
            </a:r>
          </a:p>
        </p:txBody>
      </p:sp>
    </p:spTree>
    <p:extLst>
      <p:ext uri="{BB962C8B-B14F-4D97-AF65-F5344CB8AC3E}">
        <p14:creationId xmlns:p14="http://schemas.microsoft.com/office/powerpoint/2010/main" val="148832619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2EF12-5B15-38D6-112B-8F0DA896FB4D}"/>
            </a:ext>
          </a:extLst>
        </p:cNvPr>
        <p:cNvGrpSpPr/>
        <p:nvPr/>
      </p:nvGrpSpPr>
      <p:grpSpPr>
        <a:xfrm>
          <a:off x="0" y="0"/>
          <a:ext cx="0" cy="0"/>
          <a:chOff x="0" y="0"/>
          <a:chExt cx="0" cy="0"/>
        </a:xfrm>
      </p:grpSpPr>
      <p:pic>
        <p:nvPicPr>
          <p:cNvPr id="5" name="Picture 4" descr="A diagram of a group&#10;&#10;Description automatically generated">
            <a:extLst>
              <a:ext uri="{FF2B5EF4-FFF2-40B4-BE49-F238E27FC236}">
                <a16:creationId xmlns:a16="http://schemas.microsoft.com/office/drawing/2014/main" id="{F8B85DE8-AEAC-6DC3-B6F5-F728D8D7E282}"/>
              </a:ext>
            </a:extLst>
          </p:cNvPr>
          <p:cNvPicPr>
            <a:picLocks noChangeAspect="1"/>
          </p:cNvPicPr>
          <p:nvPr/>
        </p:nvPicPr>
        <p:blipFill>
          <a:blip r:embed="rId2"/>
          <a:stretch>
            <a:fillRect/>
          </a:stretch>
        </p:blipFill>
        <p:spPr>
          <a:xfrm>
            <a:off x="86358" y="474120"/>
            <a:ext cx="12019284" cy="4916978"/>
          </a:xfrm>
          <a:prstGeom prst="rect">
            <a:avLst/>
          </a:prstGeom>
        </p:spPr>
      </p:pic>
      <p:grpSp>
        <p:nvGrpSpPr>
          <p:cNvPr id="10" name="Group 9">
            <a:extLst>
              <a:ext uri="{FF2B5EF4-FFF2-40B4-BE49-F238E27FC236}">
                <a16:creationId xmlns:a16="http://schemas.microsoft.com/office/drawing/2014/main" id="{4A7E0121-0C6F-CEDD-1430-39E2A1D8CB96}"/>
              </a:ext>
            </a:extLst>
          </p:cNvPr>
          <p:cNvGrpSpPr/>
          <p:nvPr/>
        </p:nvGrpSpPr>
        <p:grpSpPr>
          <a:xfrm>
            <a:off x="-204631" y="3704815"/>
            <a:ext cx="4848449" cy="2679065"/>
            <a:chOff x="6300801" y="3704815"/>
            <a:chExt cx="4848449" cy="2679065"/>
          </a:xfrm>
        </p:grpSpPr>
        <p:sp>
          <p:nvSpPr>
            <p:cNvPr id="6" name="Rounded Rectangle 5">
              <a:extLst>
                <a:ext uri="{FF2B5EF4-FFF2-40B4-BE49-F238E27FC236}">
                  <a16:creationId xmlns:a16="http://schemas.microsoft.com/office/drawing/2014/main" id="{9264449E-9A72-38BA-AA02-A05F6D7EDF9C}"/>
                </a:ext>
              </a:extLst>
            </p:cNvPr>
            <p:cNvSpPr/>
            <p:nvPr/>
          </p:nvSpPr>
          <p:spPr>
            <a:xfrm rot="18900000">
              <a:off x="6300801" y="3704815"/>
              <a:ext cx="2601340" cy="362208"/>
            </a:xfrm>
            <a:prstGeom prst="roundRect">
              <a:avLst/>
            </a:prstGeom>
            <a:noFill/>
            <a:ln w="76200">
              <a:solidFill>
                <a:srgbClr val="D727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51BF5F2-6A72-1CCC-4DD6-E2A01847A027}"/>
                </a:ext>
              </a:extLst>
            </p:cNvPr>
            <p:cNvSpPr txBox="1"/>
            <p:nvPr/>
          </p:nvSpPr>
          <p:spPr>
            <a:xfrm>
              <a:off x="8068013" y="5737549"/>
              <a:ext cx="3081237" cy="646331"/>
            </a:xfrm>
            <a:prstGeom prst="rect">
              <a:avLst/>
            </a:prstGeom>
            <a:noFill/>
          </p:spPr>
          <p:txBody>
            <a:bodyPr wrap="square" rtlCol="0">
              <a:spAutoFit/>
            </a:bodyPr>
            <a:lstStyle/>
            <a:p>
              <a:r>
                <a:rPr lang="en-US" dirty="0">
                  <a:latin typeface="Helvetica" pitchFamily="2" charset="0"/>
                </a:rPr>
                <a:t>glare, grin, strut, talk, beam, frown, scowl, sulk, …</a:t>
              </a:r>
            </a:p>
          </p:txBody>
        </p:sp>
      </p:grpSp>
      <p:cxnSp>
        <p:nvCxnSpPr>
          <p:cNvPr id="4" name="Straight Arrow Connector 3">
            <a:extLst>
              <a:ext uri="{FF2B5EF4-FFF2-40B4-BE49-F238E27FC236}">
                <a16:creationId xmlns:a16="http://schemas.microsoft.com/office/drawing/2014/main" id="{7D7C9DD1-D74A-6F03-F077-D768B3B13B26}"/>
              </a:ext>
            </a:extLst>
          </p:cNvPr>
          <p:cNvCxnSpPr>
            <a:cxnSpLocks/>
            <a:stCxn id="6" idx="2"/>
            <a:endCxn id="7" idx="0"/>
          </p:cNvCxnSpPr>
          <p:nvPr/>
        </p:nvCxnSpPr>
        <p:spPr>
          <a:xfrm>
            <a:off x="1224099" y="4013979"/>
            <a:ext cx="1879101" cy="1723570"/>
          </a:xfrm>
          <a:prstGeom prst="straightConnector1">
            <a:avLst/>
          </a:prstGeom>
          <a:ln>
            <a:solidFill>
              <a:srgbClr val="D72727"/>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74117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260BA-1C8A-A947-52AC-0E9982F2791A}"/>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C1E08421-9D1B-CE59-EED0-E3A7B57AF25C}"/>
              </a:ext>
            </a:extLst>
          </p:cNvPr>
          <p:cNvGrpSpPr/>
          <p:nvPr/>
        </p:nvGrpSpPr>
        <p:grpSpPr>
          <a:xfrm>
            <a:off x="1447800" y="1597731"/>
            <a:ext cx="9296400" cy="1538882"/>
            <a:chOff x="1447800" y="973017"/>
            <a:chExt cx="9296400" cy="1538882"/>
          </a:xfrm>
        </p:grpSpPr>
        <p:sp>
          <p:nvSpPr>
            <p:cNvPr id="3" name="TextBox 2">
              <a:extLst>
                <a:ext uri="{FF2B5EF4-FFF2-40B4-BE49-F238E27FC236}">
                  <a16:creationId xmlns:a16="http://schemas.microsoft.com/office/drawing/2014/main" id="{72672AC8-373E-4ABA-80E4-B5B079A02DD6}"/>
                </a:ext>
              </a:extLst>
            </p:cNvPr>
            <p:cNvSpPr txBox="1"/>
            <p:nvPr/>
          </p:nvSpPr>
          <p:spPr>
            <a:xfrm>
              <a:off x="1447800" y="973017"/>
              <a:ext cx="9296400" cy="584775"/>
            </a:xfrm>
            <a:prstGeom prst="rect">
              <a:avLst/>
            </a:prstGeom>
            <a:noFill/>
          </p:spPr>
          <p:txBody>
            <a:bodyPr wrap="square" rtlCol="0">
              <a:spAutoFit/>
            </a:bodyPr>
            <a:lstStyle/>
            <a:p>
              <a:r>
                <a:rPr lang="en-US" sz="3200" b="1" dirty="0">
                  <a:latin typeface="Helvetica" pitchFamily="2" charset="0"/>
                </a:rPr>
                <a:t>Challenge</a:t>
              </a:r>
            </a:p>
          </p:txBody>
        </p:sp>
        <p:sp>
          <p:nvSpPr>
            <p:cNvPr id="2" name="TextBox 1">
              <a:extLst>
                <a:ext uri="{FF2B5EF4-FFF2-40B4-BE49-F238E27FC236}">
                  <a16:creationId xmlns:a16="http://schemas.microsoft.com/office/drawing/2014/main" id="{52BD6316-FABC-0128-F451-30F798C3B9DA}"/>
                </a:ext>
              </a:extLst>
            </p:cNvPr>
            <p:cNvSpPr txBox="1"/>
            <p:nvPr/>
          </p:nvSpPr>
          <p:spPr>
            <a:xfrm>
              <a:off x="1447800" y="1557792"/>
              <a:ext cx="9296400" cy="954107"/>
            </a:xfrm>
            <a:prstGeom prst="rect">
              <a:avLst/>
            </a:prstGeom>
            <a:noFill/>
          </p:spPr>
          <p:txBody>
            <a:bodyPr wrap="square" rtlCol="0">
              <a:spAutoFit/>
            </a:bodyPr>
            <a:lstStyle/>
            <a:p>
              <a:r>
                <a:rPr lang="en-US" sz="2800" dirty="0">
                  <a:latin typeface="Helvetica" pitchFamily="2" charset="0"/>
                  <a:ea typeface="Verdana" charset="0"/>
                  <a:cs typeface="Verdana" charset="0"/>
                </a:rPr>
                <a:t>How do we know what the relationship between measures should look like in any particular case?</a:t>
              </a:r>
              <a:endParaRPr lang="en-US" sz="2800" dirty="0">
                <a:latin typeface="Helvetica" pitchFamily="2" charset="0"/>
              </a:endParaRPr>
            </a:p>
          </p:txBody>
        </p:sp>
      </p:grpSp>
    </p:spTree>
    <p:extLst>
      <p:ext uri="{BB962C8B-B14F-4D97-AF65-F5344CB8AC3E}">
        <p14:creationId xmlns:p14="http://schemas.microsoft.com/office/powerpoint/2010/main" val="152148173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B1C28-C4AE-021E-8BA5-8373DCC8C4E8}"/>
            </a:ext>
          </a:extLst>
        </p:cNvPr>
        <p:cNvGrpSpPr/>
        <p:nvPr/>
      </p:nvGrpSpPr>
      <p:grpSpPr>
        <a:xfrm>
          <a:off x="0" y="0"/>
          <a:ext cx="0" cy="0"/>
          <a:chOff x="0" y="0"/>
          <a:chExt cx="0" cy="0"/>
        </a:xfrm>
      </p:grpSpPr>
      <p:pic>
        <p:nvPicPr>
          <p:cNvPr id="5" name="Picture 4" descr="A diagram of a group&#10;&#10;Description automatically generated">
            <a:extLst>
              <a:ext uri="{FF2B5EF4-FFF2-40B4-BE49-F238E27FC236}">
                <a16:creationId xmlns:a16="http://schemas.microsoft.com/office/drawing/2014/main" id="{B40131AC-1BB1-99F4-CD77-41C893F2026D}"/>
              </a:ext>
            </a:extLst>
          </p:cNvPr>
          <p:cNvPicPr>
            <a:picLocks noChangeAspect="1"/>
          </p:cNvPicPr>
          <p:nvPr/>
        </p:nvPicPr>
        <p:blipFill>
          <a:blip r:embed="rId2"/>
          <a:stretch>
            <a:fillRect/>
          </a:stretch>
        </p:blipFill>
        <p:spPr>
          <a:xfrm>
            <a:off x="86358" y="474120"/>
            <a:ext cx="12019284" cy="4916978"/>
          </a:xfrm>
          <a:prstGeom prst="rect">
            <a:avLst/>
          </a:prstGeom>
        </p:spPr>
      </p:pic>
      <p:grpSp>
        <p:nvGrpSpPr>
          <p:cNvPr id="10" name="Group 9">
            <a:extLst>
              <a:ext uri="{FF2B5EF4-FFF2-40B4-BE49-F238E27FC236}">
                <a16:creationId xmlns:a16="http://schemas.microsoft.com/office/drawing/2014/main" id="{635E21C4-A949-1A84-7AFA-8811D8E3EE13}"/>
              </a:ext>
            </a:extLst>
          </p:cNvPr>
          <p:cNvGrpSpPr/>
          <p:nvPr/>
        </p:nvGrpSpPr>
        <p:grpSpPr>
          <a:xfrm>
            <a:off x="1299124" y="3259333"/>
            <a:ext cx="5257015" cy="3124547"/>
            <a:chOff x="7353142" y="3259333"/>
            <a:chExt cx="5257015" cy="3124547"/>
          </a:xfrm>
        </p:grpSpPr>
        <p:sp>
          <p:nvSpPr>
            <p:cNvPr id="6" name="Rounded Rectangle 5">
              <a:extLst>
                <a:ext uri="{FF2B5EF4-FFF2-40B4-BE49-F238E27FC236}">
                  <a16:creationId xmlns:a16="http://schemas.microsoft.com/office/drawing/2014/main" id="{521D40AA-9E1F-0C79-AEE6-07636D4FD603}"/>
                </a:ext>
              </a:extLst>
            </p:cNvPr>
            <p:cNvSpPr/>
            <p:nvPr/>
          </p:nvSpPr>
          <p:spPr>
            <a:xfrm rot="18900000">
              <a:off x="7353142" y="3259333"/>
              <a:ext cx="1341324" cy="362208"/>
            </a:xfrm>
            <a:prstGeom prst="roundRect">
              <a:avLst/>
            </a:prstGeom>
            <a:noFill/>
            <a:ln w="76200">
              <a:solidFill>
                <a:srgbClr val="D727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6D4122A-FAE5-6060-3C73-03DF366C1971}"/>
                </a:ext>
              </a:extLst>
            </p:cNvPr>
            <p:cNvSpPr txBox="1"/>
            <p:nvPr/>
          </p:nvSpPr>
          <p:spPr>
            <a:xfrm>
              <a:off x="8626094" y="5737549"/>
              <a:ext cx="3984063" cy="646331"/>
            </a:xfrm>
            <a:prstGeom prst="rect">
              <a:avLst/>
            </a:prstGeom>
            <a:noFill/>
          </p:spPr>
          <p:txBody>
            <a:bodyPr wrap="square" rtlCol="0">
              <a:spAutoFit/>
            </a:bodyPr>
            <a:lstStyle/>
            <a:p>
              <a:r>
                <a:rPr lang="en-US" dirty="0">
                  <a:latin typeface="Helvetica" pitchFamily="2" charset="0"/>
                </a:rPr>
                <a:t>hound, pester, educate, interview, badger, brief, bug, challenge, …</a:t>
              </a:r>
            </a:p>
          </p:txBody>
        </p:sp>
      </p:grpSp>
      <p:cxnSp>
        <p:nvCxnSpPr>
          <p:cNvPr id="4" name="Straight Arrow Connector 3">
            <a:extLst>
              <a:ext uri="{FF2B5EF4-FFF2-40B4-BE49-F238E27FC236}">
                <a16:creationId xmlns:a16="http://schemas.microsoft.com/office/drawing/2014/main" id="{8A014655-9483-499B-3428-252CF4149E6D}"/>
              </a:ext>
            </a:extLst>
          </p:cNvPr>
          <p:cNvCxnSpPr>
            <a:cxnSpLocks/>
            <a:stCxn id="6" idx="2"/>
            <a:endCxn id="7" idx="0"/>
          </p:cNvCxnSpPr>
          <p:nvPr/>
        </p:nvCxnSpPr>
        <p:spPr>
          <a:xfrm>
            <a:off x="2097846" y="3568497"/>
            <a:ext cx="2466262" cy="2169052"/>
          </a:xfrm>
          <a:prstGeom prst="straightConnector1">
            <a:avLst/>
          </a:prstGeom>
          <a:ln>
            <a:solidFill>
              <a:srgbClr val="D72727"/>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438895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DE768-5337-D521-4A23-111115FEE89A}"/>
            </a:ext>
          </a:extLst>
        </p:cNvPr>
        <p:cNvGrpSpPr/>
        <p:nvPr/>
      </p:nvGrpSpPr>
      <p:grpSpPr>
        <a:xfrm>
          <a:off x="0" y="0"/>
          <a:ext cx="0" cy="0"/>
          <a:chOff x="0" y="0"/>
          <a:chExt cx="0" cy="0"/>
        </a:xfrm>
      </p:grpSpPr>
      <p:pic>
        <p:nvPicPr>
          <p:cNvPr id="5" name="Picture 4" descr="A diagram of a group&#10;&#10;Description automatically generated">
            <a:extLst>
              <a:ext uri="{FF2B5EF4-FFF2-40B4-BE49-F238E27FC236}">
                <a16:creationId xmlns:a16="http://schemas.microsoft.com/office/drawing/2014/main" id="{8A920F67-4ABC-7134-56B2-E31837283C5F}"/>
              </a:ext>
            </a:extLst>
          </p:cNvPr>
          <p:cNvPicPr>
            <a:picLocks noChangeAspect="1"/>
          </p:cNvPicPr>
          <p:nvPr/>
        </p:nvPicPr>
        <p:blipFill>
          <a:blip r:embed="rId2"/>
          <a:stretch>
            <a:fillRect/>
          </a:stretch>
        </p:blipFill>
        <p:spPr>
          <a:xfrm>
            <a:off x="86358" y="474120"/>
            <a:ext cx="12019284" cy="4916978"/>
          </a:xfrm>
          <a:prstGeom prst="rect">
            <a:avLst/>
          </a:prstGeom>
        </p:spPr>
      </p:pic>
      <p:grpSp>
        <p:nvGrpSpPr>
          <p:cNvPr id="10" name="Group 9">
            <a:extLst>
              <a:ext uri="{FF2B5EF4-FFF2-40B4-BE49-F238E27FC236}">
                <a16:creationId xmlns:a16="http://schemas.microsoft.com/office/drawing/2014/main" id="{337E932E-82BE-AC68-DB5C-68991572DC35}"/>
              </a:ext>
            </a:extLst>
          </p:cNvPr>
          <p:cNvGrpSpPr/>
          <p:nvPr/>
        </p:nvGrpSpPr>
        <p:grpSpPr>
          <a:xfrm>
            <a:off x="302463" y="3835173"/>
            <a:ext cx="5186310" cy="2548707"/>
            <a:chOff x="5962940" y="3835173"/>
            <a:chExt cx="5186310" cy="2548707"/>
          </a:xfrm>
        </p:grpSpPr>
        <p:sp>
          <p:nvSpPr>
            <p:cNvPr id="6" name="Rounded Rectangle 5">
              <a:extLst>
                <a:ext uri="{FF2B5EF4-FFF2-40B4-BE49-F238E27FC236}">
                  <a16:creationId xmlns:a16="http://schemas.microsoft.com/office/drawing/2014/main" id="{04BA53FF-9F71-DE1F-3CB1-26026224372E}"/>
                </a:ext>
              </a:extLst>
            </p:cNvPr>
            <p:cNvSpPr/>
            <p:nvPr/>
          </p:nvSpPr>
          <p:spPr>
            <a:xfrm rot="18900000">
              <a:off x="5962940" y="3835173"/>
              <a:ext cx="2970047" cy="362208"/>
            </a:xfrm>
            <a:prstGeom prst="roundRect">
              <a:avLst/>
            </a:prstGeom>
            <a:noFill/>
            <a:ln w="76200">
              <a:solidFill>
                <a:srgbClr val="D727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B3A1438-58C9-FB4F-80AF-2B7C056D09DD}"/>
                </a:ext>
              </a:extLst>
            </p:cNvPr>
            <p:cNvSpPr txBox="1"/>
            <p:nvPr/>
          </p:nvSpPr>
          <p:spPr>
            <a:xfrm>
              <a:off x="7165187" y="5737549"/>
              <a:ext cx="3984063" cy="646331"/>
            </a:xfrm>
            <a:prstGeom prst="rect">
              <a:avLst/>
            </a:prstGeom>
            <a:noFill/>
          </p:spPr>
          <p:txBody>
            <a:bodyPr wrap="square" rtlCol="0">
              <a:spAutoFit/>
            </a:bodyPr>
            <a:lstStyle/>
            <a:p>
              <a:r>
                <a:rPr lang="en-US" dirty="0">
                  <a:latin typeface="Helvetica" pitchFamily="2" charset="0"/>
                </a:rPr>
                <a:t>bury, come, function, happen, invite, result, …</a:t>
              </a:r>
            </a:p>
          </p:txBody>
        </p:sp>
      </p:grpSp>
      <p:cxnSp>
        <p:nvCxnSpPr>
          <p:cNvPr id="4" name="Straight Arrow Connector 3">
            <a:extLst>
              <a:ext uri="{FF2B5EF4-FFF2-40B4-BE49-F238E27FC236}">
                <a16:creationId xmlns:a16="http://schemas.microsoft.com/office/drawing/2014/main" id="{FC38E9B2-8C8D-350F-E7CD-70DB8622808B}"/>
              </a:ext>
            </a:extLst>
          </p:cNvPr>
          <p:cNvCxnSpPr>
            <a:cxnSpLocks/>
            <a:stCxn id="6" idx="2"/>
            <a:endCxn id="7" idx="0"/>
          </p:cNvCxnSpPr>
          <p:nvPr/>
        </p:nvCxnSpPr>
        <p:spPr>
          <a:xfrm>
            <a:off x="1915547" y="4144337"/>
            <a:ext cx="1581195" cy="1593212"/>
          </a:xfrm>
          <a:prstGeom prst="straightConnector1">
            <a:avLst/>
          </a:prstGeom>
          <a:ln>
            <a:solidFill>
              <a:srgbClr val="D72727"/>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077853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5462B-55BC-5FFA-1DA8-626B98ED2EF2}"/>
            </a:ext>
          </a:extLst>
        </p:cNvPr>
        <p:cNvGrpSpPr/>
        <p:nvPr/>
      </p:nvGrpSpPr>
      <p:grpSpPr>
        <a:xfrm>
          <a:off x="0" y="0"/>
          <a:ext cx="0" cy="0"/>
          <a:chOff x="0" y="0"/>
          <a:chExt cx="0" cy="0"/>
        </a:xfrm>
      </p:grpSpPr>
      <p:pic>
        <p:nvPicPr>
          <p:cNvPr id="5" name="Picture 4" descr="A diagram of a group&#10;&#10;Description automatically generated">
            <a:extLst>
              <a:ext uri="{FF2B5EF4-FFF2-40B4-BE49-F238E27FC236}">
                <a16:creationId xmlns:a16="http://schemas.microsoft.com/office/drawing/2014/main" id="{1A015520-5006-DBE2-FF68-E5F434B2BBD8}"/>
              </a:ext>
            </a:extLst>
          </p:cNvPr>
          <p:cNvPicPr>
            <a:picLocks noChangeAspect="1"/>
          </p:cNvPicPr>
          <p:nvPr/>
        </p:nvPicPr>
        <p:blipFill>
          <a:blip r:embed="rId2"/>
          <a:stretch>
            <a:fillRect/>
          </a:stretch>
        </p:blipFill>
        <p:spPr>
          <a:xfrm>
            <a:off x="86358" y="474120"/>
            <a:ext cx="12019284" cy="4916978"/>
          </a:xfrm>
          <a:prstGeom prst="rect">
            <a:avLst/>
          </a:prstGeom>
        </p:spPr>
      </p:pic>
      <p:grpSp>
        <p:nvGrpSpPr>
          <p:cNvPr id="10" name="Group 9">
            <a:extLst>
              <a:ext uri="{FF2B5EF4-FFF2-40B4-BE49-F238E27FC236}">
                <a16:creationId xmlns:a16="http://schemas.microsoft.com/office/drawing/2014/main" id="{5C622316-EACD-4627-B0AE-1B5129A2BD5B}"/>
              </a:ext>
            </a:extLst>
          </p:cNvPr>
          <p:cNvGrpSpPr/>
          <p:nvPr/>
        </p:nvGrpSpPr>
        <p:grpSpPr>
          <a:xfrm>
            <a:off x="2067439" y="3276695"/>
            <a:ext cx="4937624" cy="3107185"/>
            <a:chOff x="7311225" y="3276695"/>
            <a:chExt cx="4937624" cy="3107185"/>
          </a:xfrm>
        </p:grpSpPr>
        <p:sp>
          <p:nvSpPr>
            <p:cNvPr id="6" name="Rounded Rectangle 5">
              <a:extLst>
                <a:ext uri="{FF2B5EF4-FFF2-40B4-BE49-F238E27FC236}">
                  <a16:creationId xmlns:a16="http://schemas.microsoft.com/office/drawing/2014/main" id="{6DAD8016-37EB-8714-75F8-4186F409623F}"/>
                </a:ext>
              </a:extLst>
            </p:cNvPr>
            <p:cNvSpPr/>
            <p:nvPr/>
          </p:nvSpPr>
          <p:spPr>
            <a:xfrm rot="18900000">
              <a:off x="7311225" y="3276695"/>
              <a:ext cx="1390433" cy="362208"/>
            </a:xfrm>
            <a:prstGeom prst="roundRect">
              <a:avLst/>
            </a:prstGeom>
            <a:noFill/>
            <a:ln w="76200">
              <a:solidFill>
                <a:srgbClr val="D727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A7F99D6-2DC3-FE03-7F6F-3B9B5B4ADE15}"/>
                </a:ext>
              </a:extLst>
            </p:cNvPr>
            <p:cNvSpPr txBox="1"/>
            <p:nvPr/>
          </p:nvSpPr>
          <p:spPr>
            <a:xfrm>
              <a:off x="8264786" y="5737549"/>
              <a:ext cx="3984063" cy="646331"/>
            </a:xfrm>
            <a:prstGeom prst="rect">
              <a:avLst/>
            </a:prstGeom>
            <a:noFill/>
          </p:spPr>
          <p:txBody>
            <a:bodyPr wrap="square" rtlCol="0">
              <a:spAutoFit/>
            </a:bodyPr>
            <a:lstStyle/>
            <a:p>
              <a:r>
                <a:rPr lang="en-US" dirty="0">
                  <a:latin typeface="Helvetica" pitchFamily="2" charset="0"/>
                </a:rPr>
                <a:t>inform, remind, tell, advise, alert, ask, email, notify, warn, …</a:t>
              </a:r>
            </a:p>
          </p:txBody>
        </p:sp>
      </p:grpSp>
      <p:cxnSp>
        <p:nvCxnSpPr>
          <p:cNvPr id="4" name="Straight Arrow Connector 3">
            <a:extLst>
              <a:ext uri="{FF2B5EF4-FFF2-40B4-BE49-F238E27FC236}">
                <a16:creationId xmlns:a16="http://schemas.microsoft.com/office/drawing/2014/main" id="{147C5826-F412-0010-843D-4E378A77A927}"/>
              </a:ext>
            </a:extLst>
          </p:cNvPr>
          <p:cNvCxnSpPr>
            <a:cxnSpLocks/>
            <a:stCxn id="6" idx="2"/>
            <a:endCxn id="7" idx="0"/>
          </p:cNvCxnSpPr>
          <p:nvPr/>
        </p:nvCxnSpPr>
        <p:spPr>
          <a:xfrm>
            <a:off x="2890716" y="3585859"/>
            <a:ext cx="2122316" cy="2151690"/>
          </a:xfrm>
          <a:prstGeom prst="straightConnector1">
            <a:avLst/>
          </a:prstGeom>
          <a:ln>
            <a:solidFill>
              <a:srgbClr val="D72727"/>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3705114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9746B-8AA9-3774-D524-D82CC8E107E6}"/>
            </a:ext>
          </a:extLst>
        </p:cNvPr>
        <p:cNvGrpSpPr/>
        <p:nvPr/>
      </p:nvGrpSpPr>
      <p:grpSpPr>
        <a:xfrm>
          <a:off x="0" y="0"/>
          <a:ext cx="0" cy="0"/>
          <a:chOff x="0" y="0"/>
          <a:chExt cx="0" cy="0"/>
        </a:xfrm>
      </p:grpSpPr>
      <p:pic>
        <p:nvPicPr>
          <p:cNvPr id="5" name="Picture 4" descr="A diagram of a group&#10;&#10;Description automatically generated">
            <a:extLst>
              <a:ext uri="{FF2B5EF4-FFF2-40B4-BE49-F238E27FC236}">
                <a16:creationId xmlns:a16="http://schemas.microsoft.com/office/drawing/2014/main" id="{33F3460D-99F4-C910-1A6F-311D091099FF}"/>
              </a:ext>
            </a:extLst>
          </p:cNvPr>
          <p:cNvPicPr>
            <a:picLocks noChangeAspect="1"/>
          </p:cNvPicPr>
          <p:nvPr/>
        </p:nvPicPr>
        <p:blipFill>
          <a:blip r:embed="rId2"/>
          <a:stretch>
            <a:fillRect/>
          </a:stretch>
        </p:blipFill>
        <p:spPr>
          <a:xfrm>
            <a:off x="86358" y="474120"/>
            <a:ext cx="12019284" cy="4916978"/>
          </a:xfrm>
          <a:prstGeom prst="rect">
            <a:avLst/>
          </a:prstGeom>
        </p:spPr>
      </p:pic>
      <p:grpSp>
        <p:nvGrpSpPr>
          <p:cNvPr id="10" name="Group 9">
            <a:extLst>
              <a:ext uri="{FF2B5EF4-FFF2-40B4-BE49-F238E27FC236}">
                <a16:creationId xmlns:a16="http://schemas.microsoft.com/office/drawing/2014/main" id="{006637C0-9B1F-039A-3BB0-E749CE3F726A}"/>
              </a:ext>
            </a:extLst>
          </p:cNvPr>
          <p:cNvGrpSpPr/>
          <p:nvPr/>
        </p:nvGrpSpPr>
        <p:grpSpPr>
          <a:xfrm>
            <a:off x="2719251" y="3184098"/>
            <a:ext cx="4945568" cy="3199782"/>
            <a:chOff x="7534775" y="3184098"/>
            <a:chExt cx="4945568" cy="3199782"/>
          </a:xfrm>
        </p:grpSpPr>
        <p:sp>
          <p:nvSpPr>
            <p:cNvPr id="6" name="Rounded Rectangle 5">
              <a:extLst>
                <a:ext uri="{FF2B5EF4-FFF2-40B4-BE49-F238E27FC236}">
                  <a16:creationId xmlns:a16="http://schemas.microsoft.com/office/drawing/2014/main" id="{E3FD26C5-A3B1-F677-1D52-B78C169825C3}"/>
                </a:ext>
              </a:extLst>
            </p:cNvPr>
            <p:cNvSpPr/>
            <p:nvPr/>
          </p:nvSpPr>
          <p:spPr>
            <a:xfrm rot="18900000">
              <a:off x="7534775" y="3184098"/>
              <a:ext cx="1128528" cy="362208"/>
            </a:xfrm>
            <a:prstGeom prst="roundRect">
              <a:avLst/>
            </a:prstGeom>
            <a:noFill/>
            <a:ln w="76200">
              <a:solidFill>
                <a:srgbClr val="D727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8223401-AA3F-6F5E-3C70-38864901D76A}"/>
                </a:ext>
              </a:extLst>
            </p:cNvPr>
            <p:cNvSpPr txBox="1"/>
            <p:nvPr/>
          </p:nvSpPr>
          <p:spPr>
            <a:xfrm>
              <a:off x="8565722" y="5737549"/>
              <a:ext cx="3914621" cy="646331"/>
            </a:xfrm>
            <a:prstGeom prst="rect">
              <a:avLst/>
            </a:prstGeom>
            <a:noFill/>
          </p:spPr>
          <p:txBody>
            <a:bodyPr wrap="square" rtlCol="0">
              <a:spAutoFit/>
            </a:bodyPr>
            <a:lstStyle/>
            <a:p>
              <a:r>
                <a:rPr lang="en-US" dirty="0">
                  <a:latin typeface="Helvetica" pitchFamily="2" charset="0"/>
                </a:rPr>
                <a:t>audit, discipline, approach, chastise, compliment, praise, demean, …</a:t>
              </a:r>
            </a:p>
          </p:txBody>
        </p:sp>
      </p:grpSp>
      <p:cxnSp>
        <p:nvCxnSpPr>
          <p:cNvPr id="4" name="Straight Arrow Connector 3">
            <a:extLst>
              <a:ext uri="{FF2B5EF4-FFF2-40B4-BE49-F238E27FC236}">
                <a16:creationId xmlns:a16="http://schemas.microsoft.com/office/drawing/2014/main" id="{6CDC75C7-5D15-D4FC-616C-0A61486513E8}"/>
              </a:ext>
            </a:extLst>
          </p:cNvPr>
          <p:cNvCxnSpPr>
            <a:cxnSpLocks/>
            <a:stCxn id="6" idx="2"/>
            <a:endCxn id="7" idx="0"/>
          </p:cNvCxnSpPr>
          <p:nvPr/>
        </p:nvCxnSpPr>
        <p:spPr>
          <a:xfrm>
            <a:off x="3411575" y="3493262"/>
            <a:ext cx="2295934" cy="2244287"/>
          </a:xfrm>
          <a:prstGeom prst="straightConnector1">
            <a:avLst/>
          </a:prstGeom>
          <a:ln>
            <a:solidFill>
              <a:srgbClr val="D72727"/>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188588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62C9E-B55B-4034-13CD-CDA3838316D5}"/>
            </a:ext>
          </a:extLst>
        </p:cNvPr>
        <p:cNvGrpSpPr/>
        <p:nvPr/>
      </p:nvGrpSpPr>
      <p:grpSpPr>
        <a:xfrm>
          <a:off x="0" y="0"/>
          <a:ext cx="0" cy="0"/>
          <a:chOff x="0" y="0"/>
          <a:chExt cx="0" cy="0"/>
        </a:xfrm>
      </p:grpSpPr>
      <p:pic>
        <p:nvPicPr>
          <p:cNvPr id="5" name="Picture 4" descr="A diagram of a group&#10;&#10;Description automatically generated">
            <a:extLst>
              <a:ext uri="{FF2B5EF4-FFF2-40B4-BE49-F238E27FC236}">
                <a16:creationId xmlns:a16="http://schemas.microsoft.com/office/drawing/2014/main" id="{8D32BFD5-B779-249A-44D3-7411FFBEFCF9}"/>
              </a:ext>
            </a:extLst>
          </p:cNvPr>
          <p:cNvPicPr>
            <a:picLocks noChangeAspect="1"/>
          </p:cNvPicPr>
          <p:nvPr/>
        </p:nvPicPr>
        <p:blipFill>
          <a:blip r:embed="rId2"/>
          <a:stretch>
            <a:fillRect/>
          </a:stretch>
        </p:blipFill>
        <p:spPr>
          <a:xfrm>
            <a:off x="86358" y="474120"/>
            <a:ext cx="12019284" cy="4916978"/>
          </a:xfrm>
          <a:prstGeom prst="rect">
            <a:avLst/>
          </a:prstGeom>
        </p:spPr>
      </p:pic>
      <p:grpSp>
        <p:nvGrpSpPr>
          <p:cNvPr id="10" name="Group 9">
            <a:extLst>
              <a:ext uri="{FF2B5EF4-FFF2-40B4-BE49-F238E27FC236}">
                <a16:creationId xmlns:a16="http://schemas.microsoft.com/office/drawing/2014/main" id="{7857DC74-17E9-B384-20C1-14DEA73BF734}"/>
              </a:ext>
            </a:extLst>
          </p:cNvPr>
          <p:cNvGrpSpPr/>
          <p:nvPr/>
        </p:nvGrpSpPr>
        <p:grpSpPr>
          <a:xfrm>
            <a:off x="2758905" y="3325888"/>
            <a:ext cx="5412822" cy="3057992"/>
            <a:chOff x="7192463" y="3325888"/>
            <a:chExt cx="5412822" cy="3057992"/>
          </a:xfrm>
        </p:grpSpPr>
        <p:sp>
          <p:nvSpPr>
            <p:cNvPr id="6" name="Rounded Rectangle 5">
              <a:extLst>
                <a:ext uri="{FF2B5EF4-FFF2-40B4-BE49-F238E27FC236}">
                  <a16:creationId xmlns:a16="http://schemas.microsoft.com/office/drawing/2014/main" id="{3A5AF11E-25A9-6784-0013-3D2175AB355D}"/>
                </a:ext>
              </a:extLst>
            </p:cNvPr>
            <p:cNvSpPr/>
            <p:nvPr/>
          </p:nvSpPr>
          <p:spPr>
            <a:xfrm rot="18900000">
              <a:off x="7192463" y="3325888"/>
              <a:ext cx="1529571" cy="362208"/>
            </a:xfrm>
            <a:prstGeom prst="roundRect">
              <a:avLst/>
            </a:prstGeom>
            <a:noFill/>
            <a:ln w="76200">
              <a:solidFill>
                <a:srgbClr val="D727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653B166-DC29-B1DE-5065-D0B2E80FE299}"/>
                </a:ext>
              </a:extLst>
            </p:cNvPr>
            <p:cNvSpPr txBox="1"/>
            <p:nvPr/>
          </p:nvSpPr>
          <p:spPr>
            <a:xfrm>
              <a:off x="8033287" y="5737549"/>
              <a:ext cx="4571998" cy="646331"/>
            </a:xfrm>
            <a:prstGeom prst="rect">
              <a:avLst/>
            </a:prstGeom>
            <a:noFill/>
          </p:spPr>
          <p:txBody>
            <a:bodyPr wrap="square" rtlCol="0">
              <a:spAutoFit/>
            </a:bodyPr>
            <a:lstStyle/>
            <a:p>
              <a:r>
                <a:rPr lang="en-US" dirty="0">
                  <a:latin typeface="Helvetica" pitchFamily="2" charset="0"/>
                </a:rPr>
                <a:t>be fazed, be clouded, be gladdened, be affronted, be bored, be blessed, chide, …</a:t>
              </a:r>
            </a:p>
          </p:txBody>
        </p:sp>
      </p:grpSp>
      <p:cxnSp>
        <p:nvCxnSpPr>
          <p:cNvPr id="4" name="Straight Arrow Connector 3">
            <a:extLst>
              <a:ext uri="{FF2B5EF4-FFF2-40B4-BE49-F238E27FC236}">
                <a16:creationId xmlns:a16="http://schemas.microsoft.com/office/drawing/2014/main" id="{09D741CE-A9FA-C078-99EF-91ECC683E80E}"/>
              </a:ext>
            </a:extLst>
          </p:cNvPr>
          <p:cNvCxnSpPr>
            <a:cxnSpLocks/>
            <a:stCxn id="6" idx="2"/>
            <a:endCxn id="7" idx="0"/>
          </p:cNvCxnSpPr>
          <p:nvPr/>
        </p:nvCxnSpPr>
        <p:spPr>
          <a:xfrm>
            <a:off x="3651751" y="3635052"/>
            <a:ext cx="2233977" cy="2102497"/>
          </a:xfrm>
          <a:prstGeom prst="straightConnector1">
            <a:avLst/>
          </a:prstGeom>
          <a:ln>
            <a:solidFill>
              <a:srgbClr val="D72727"/>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430039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CD941-8175-8AE7-D031-DCB842AC8B69}"/>
            </a:ext>
          </a:extLst>
        </p:cNvPr>
        <p:cNvGrpSpPr/>
        <p:nvPr/>
      </p:nvGrpSpPr>
      <p:grpSpPr>
        <a:xfrm>
          <a:off x="0" y="0"/>
          <a:ext cx="0" cy="0"/>
          <a:chOff x="0" y="0"/>
          <a:chExt cx="0" cy="0"/>
        </a:xfrm>
      </p:grpSpPr>
      <p:pic>
        <p:nvPicPr>
          <p:cNvPr id="5" name="Picture 4" descr="A diagram of a group&#10;&#10;Description automatically generated">
            <a:extLst>
              <a:ext uri="{FF2B5EF4-FFF2-40B4-BE49-F238E27FC236}">
                <a16:creationId xmlns:a16="http://schemas.microsoft.com/office/drawing/2014/main" id="{3709AC27-22E8-DE1D-45A7-3E2B3C3E0DC4}"/>
              </a:ext>
            </a:extLst>
          </p:cNvPr>
          <p:cNvPicPr>
            <a:picLocks noChangeAspect="1"/>
          </p:cNvPicPr>
          <p:nvPr/>
        </p:nvPicPr>
        <p:blipFill>
          <a:blip r:embed="rId2"/>
          <a:stretch>
            <a:fillRect/>
          </a:stretch>
        </p:blipFill>
        <p:spPr>
          <a:xfrm>
            <a:off x="86358" y="474120"/>
            <a:ext cx="12019284" cy="4916978"/>
          </a:xfrm>
          <a:prstGeom prst="rect">
            <a:avLst/>
          </a:prstGeom>
        </p:spPr>
      </p:pic>
      <p:grpSp>
        <p:nvGrpSpPr>
          <p:cNvPr id="10" name="Group 9">
            <a:extLst>
              <a:ext uri="{FF2B5EF4-FFF2-40B4-BE49-F238E27FC236}">
                <a16:creationId xmlns:a16="http://schemas.microsoft.com/office/drawing/2014/main" id="{A99D81F9-3730-08DE-4885-1A18AAFA33A3}"/>
              </a:ext>
            </a:extLst>
          </p:cNvPr>
          <p:cNvGrpSpPr/>
          <p:nvPr/>
        </p:nvGrpSpPr>
        <p:grpSpPr>
          <a:xfrm>
            <a:off x="3396747" y="3239078"/>
            <a:ext cx="5203244" cy="3144802"/>
            <a:chOff x="7402041" y="3239078"/>
            <a:chExt cx="5203244" cy="3144802"/>
          </a:xfrm>
        </p:grpSpPr>
        <p:sp>
          <p:nvSpPr>
            <p:cNvPr id="6" name="Rounded Rectangle 5">
              <a:extLst>
                <a:ext uri="{FF2B5EF4-FFF2-40B4-BE49-F238E27FC236}">
                  <a16:creationId xmlns:a16="http://schemas.microsoft.com/office/drawing/2014/main" id="{B2FF92AD-0427-D71A-BD82-0E5CE98826A0}"/>
                </a:ext>
              </a:extLst>
            </p:cNvPr>
            <p:cNvSpPr/>
            <p:nvPr/>
          </p:nvSpPr>
          <p:spPr>
            <a:xfrm rot="18900000">
              <a:off x="7402041" y="3239078"/>
              <a:ext cx="1284035" cy="362208"/>
            </a:xfrm>
            <a:prstGeom prst="roundRect">
              <a:avLst/>
            </a:prstGeom>
            <a:noFill/>
            <a:ln w="76200">
              <a:solidFill>
                <a:srgbClr val="D727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4AAD4C3-A29C-8383-680F-D49C93F72F94}"/>
                </a:ext>
              </a:extLst>
            </p:cNvPr>
            <p:cNvSpPr txBox="1"/>
            <p:nvPr/>
          </p:nvSpPr>
          <p:spPr>
            <a:xfrm>
              <a:off x="8033287" y="5737549"/>
              <a:ext cx="4571998" cy="646331"/>
            </a:xfrm>
            <a:prstGeom prst="rect">
              <a:avLst/>
            </a:prstGeom>
            <a:noFill/>
          </p:spPr>
          <p:txBody>
            <a:bodyPr wrap="square" rtlCol="0">
              <a:spAutoFit/>
            </a:bodyPr>
            <a:lstStyle/>
            <a:p>
              <a:r>
                <a:rPr lang="en-US" dirty="0">
                  <a:latin typeface="Helvetica" pitchFamily="2" charset="0"/>
                </a:rPr>
                <a:t>defend, imitate, portray, address, conceal, depict, describe, detail, …</a:t>
              </a:r>
            </a:p>
          </p:txBody>
        </p:sp>
      </p:grpSp>
      <p:cxnSp>
        <p:nvCxnSpPr>
          <p:cNvPr id="4" name="Straight Arrow Connector 3">
            <a:extLst>
              <a:ext uri="{FF2B5EF4-FFF2-40B4-BE49-F238E27FC236}">
                <a16:creationId xmlns:a16="http://schemas.microsoft.com/office/drawing/2014/main" id="{6DBA2087-BA2C-CA5B-312D-4FCFDE2CD628}"/>
              </a:ext>
            </a:extLst>
          </p:cNvPr>
          <p:cNvCxnSpPr>
            <a:cxnSpLocks/>
            <a:stCxn id="6" idx="2"/>
            <a:endCxn id="7" idx="0"/>
          </p:cNvCxnSpPr>
          <p:nvPr/>
        </p:nvCxnSpPr>
        <p:spPr>
          <a:xfrm>
            <a:off x="4166825" y="3548242"/>
            <a:ext cx="2147167" cy="2189307"/>
          </a:xfrm>
          <a:prstGeom prst="straightConnector1">
            <a:avLst/>
          </a:prstGeom>
          <a:ln>
            <a:solidFill>
              <a:srgbClr val="D72727"/>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624871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9F14B-CFCD-D172-6F86-00BA4617D745}"/>
            </a:ext>
          </a:extLst>
        </p:cNvPr>
        <p:cNvGrpSpPr/>
        <p:nvPr/>
      </p:nvGrpSpPr>
      <p:grpSpPr>
        <a:xfrm>
          <a:off x="0" y="0"/>
          <a:ext cx="0" cy="0"/>
          <a:chOff x="0" y="0"/>
          <a:chExt cx="0" cy="0"/>
        </a:xfrm>
      </p:grpSpPr>
      <p:pic>
        <p:nvPicPr>
          <p:cNvPr id="5" name="Picture 4" descr="A diagram of a group&#10;&#10;Description automatically generated">
            <a:extLst>
              <a:ext uri="{FF2B5EF4-FFF2-40B4-BE49-F238E27FC236}">
                <a16:creationId xmlns:a16="http://schemas.microsoft.com/office/drawing/2014/main" id="{AD321F07-9F57-0D9B-55F5-4B05BC24DCF6}"/>
              </a:ext>
            </a:extLst>
          </p:cNvPr>
          <p:cNvPicPr>
            <a:picLocks noChangeAspect="1"/>
          </p:cNvPicPr>
          <p:nvPr/>
        </p:nvPicPr>
        <p:blipFill>
          <a:blip r:embed="rId2"/>
          <a:stretch>
            <a:fillRect/>
          </a:stretch>
        </p:blipFill>
        <p:spPr>
          <a:xfrm>
            <a:off x="86358" y="474120"/>
            <a:ext cx="12019284" cy="4916978"/>
          </a:xfrm>
          <a:prstGeom prst="rect">
            <a:avLst/>
          </a:prstGeom>
        </p:spPr>
      </p:pic>
      <p:grpSp>
        <p:nvGrpSpPr>
          <p:cNvPr id="10" name="Group 9">
            <a:extLst>
              <a:ext uri="{FF2B5EF4-FFF2-40B4-BE49-F238E27FC236}">
                <a16:creationId xmlns:a16="http://schemas.microsoft.com/office/drawing/2014/main" id="{19CB0858-51FE-B27D-344C-969F68FF12C1}"/>
              </a:ext>
            </a:extLst>
          </p:cNvPr>
          <p:cNvGrpSpPr/>
          <p:nvPr/>
        </p:nvGrpSpPr>
        <p:grpSpPr>
          <a:xfrm>
            <a:off x="2334815" y="3846749"/>
            <a:ext cx="4795190" cy="2537131"/>
            <a:chOff x="5934995" y="3846749"/>
            <a:chExt cx="4795190" cy="2537131"/>
          </a:xfrm>
        </p:grpSpPr>
        <p:sp>
          <p:nvSpPr>
            <p:cNvPr id="6" name="Rounded Rectangle 5">
              <a:extLst>
                <a:ext uri="{FF2B5EF4-FFF2-40B4-BE49-F238E27FC236}">
                  <a16:creationId xmlns:a16="http://schemas.microsoft.com/office/drawing/2014/main" id="{961A4907-A159-02B0-44A3-CA263DFA30F9}"/>
                </a:ext>
              </a:extLst>
            </p:cNvPr>
            <p:cNvSpPr/>
            <p:nvPr/>
          </p:nvSpPr>
          <p:spPr>
            <a:xfrm rot="18900000">
              <a:off x="5934995" y="3846749"/>
              <a:ext cx="3002788" cy="362208"/>
            </a:xfrm>
            <a:prstGeom prst="roundRect">
              <a:avLst/>
            </a:prstGeom>
            <a:noFill/>
            <a:ln w="76200">
              <a:solidFill>
                <a:srgbClr val="D727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87852EC-0D2F-7A15-60C5-F2997238EDD6}"/>
                </a:ext>
              </a:extLst>
            </p:cNvPr>
            <p:cNvSpPr txBox="1"/>
            <p:nvPr/>
          </p:nvSpPr>
          <p:spPr>
            <a:xfrm>
              <a:off x="7824943" y="5737549"/>
              <a:ext cx="2905242" cy="646331"/>
            </a:xfrm>
            <a:prstGeom prst="rect">
              <a:avLst/>
            </a:prstGeom>
            <a:noFill/>
          </p:spPr>
          <p:txBody>
            <a:bodyPr wrap="square" rtlCol="0">
              <a:spAutoFit/>
            </a:bodyPr>
            <a:lstStyle/>
            <a:p>
              <a:r>
                <a:rPr lang="en-US" dirty="0">
                  <a:latin typeface="Helvetica" pitchFamily="2" charset="0"/>
                </a:rPr>
                <a:t>buy, delete, alter, attempt, insert, operate, cause, …</a:t>
              </a:r>
            </a:p>
          </p:txBody>
        </p:sp>
      </p:grpSp>
      <p:cxnSp>
        <p:nvCxnSpPr>
          <p:cNvPr id="4" name="Straight Arrow Connector 3">
            <a:extLst>
              <a:ext uri="{FF2B5EF4-FFF2-40B4-BE49-F238E27FC236}">
                <a16:creationId xmlns:a16="http://schemas.microsoft.com/office/drawing/2014/main" id="{066FA0E8-F22D-E58F-9F69-51AC899B4650}"/>
              </a:ext>
            </a:extLst>
          </p:cNvPr>
          <p:cNvCxnSpPr>
            <a:cxnSpLocks/>
            <a:stCxn id="6" idx="2"/>
            <a:endCxn id="7" idx="0"/>
          </p:cNvCxnSpPr>
          <p:nvPr/>
        </p:nvCxnSpPr>
        <p:spPr>
          <a:xfrm>
            <a:off x="3964269" y="4155913"/>
            <a:ext cx="1713115" cy="1581636"/>
          </a:xfrm>
          <a:prstGeom prst="straightConnector1">
            <a:avLst/>
          </a:prstGeom>
          <a:ln>
            <a:solidFill>
              <a:srgbClr val="D72727"/>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125940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E4776-CE6C-E71F-3C53-9121E16EE1E0}"/>
            </a:ext>
          </a:extLst>
        </p:cNvPr>
        <p:cNvGrpSpPr/>
        <p:nvPr/>
      </p:nvGrpSpPr>
      <p:grpSpPr>
        <a:xfrm>
          <a:off x="0" y="0"/>
          <a:ext cx="0" cy="0"/>
          <a:chOff x="0" y="0"/>
          <a:chExt cx="0" cy="0"/>
        </a:xfrm>
      </p:grpSpPr>
      <p:pic>
        <p:nvPicPr>
          <p:cNvPr id="5" name="Picture 4" descr="A diagram of a group&#10;&#10;Description automatically generated">
            <a:extLst>
              <a:ext uri="{FF2B5EF4-FFF2-40B4-BE49-F238E27FC236}">
                <a16:creationId xmlns:a16="http://schemas.microsoft.com/office/drawing/2014/main" id="{A67D4829-0382-23C3-85D4-64E829996565}"/>
              </a:ext>
            </a:extLst>
          </p:cNvPr>
          <p:cNvPicPr>
            <a:picLocks noChangeAspect="1"/>
          </p:cNvPicPr>
          <p:nvPr/>
        </p:nvPicPr>
        <p:blipFill>
          <a:blip r:embed="rId2"/>
          <a:stretch>
            <a:fillRect/>
          </a:stretch>
        </p:blipFill>
        <p:spPr>
          <a:xfrm>
            <a:off x="86358" y="474120"/>
            <a:ext cx="12019284" cy="4916978"/>
          </a:xfrm>
          <a:prstGeom prst="rect">
            <a:avLst/>
          </a:prstGeom>
        </p:spPr>
      </p:pic>
      <p:grpSp>
        <p:nvGrpSpPr>
          <p:cNvPr id="10" name="Group 9">
            <a:extLst>
              <a:ext uri="{FF2B5EF4-FFF2-40B4-BE49-F238E27FC236}">
                <a16:creationId xmlns:a16="http://schemas.microsoft.com/office/drawing/2014/main" id="{FCA4BE02-6203-0A18-EE08-4090DB0FF502}"/>
              </a:ext>
            </a:extLst>
          </p:cNvPr>
          <p:cNvGrpSpPr/>
          <p:nvPr/>
        </p:nvGrpSpPr>
        <p:grpSpPr>
          <a:xfrm>
            <a:off x="422870" y="3178309"/>
            <a:ext cx="5042958" cy="3205571"/>
            <a:chOff x="3641096" y="3178309"/>
            <a:chExt cx="5042958" cy="3205571"/>
          </a:xfrm>
        </p:grpSpPr>
        <p:sp>
          <p:nvSpPr>
            <p:cNvPr id="6" name="Rounded Rectangle 5">
              <a:extLst>
                <a:ext uri="{FF2B5EF4-FFF2-40B4-BE49-F238E27FC236}">
                  <a16:creationId xmlns:a16="http://schemas.microsoft.com/office/drawing/2014/main" id="{CEB016E7-E67D-406E-A3A8-9F7BD7D30FFA}"/>
                </a:ext>
              </a:extLst>
            </p:cNvPr>
            <p:cNvSpPr/>
            <p:nvPr/>
          </p:nvSpPr>
          <p:spPr>
            <a:xfrm rot="18900000">
              <a:off x="7571901" y="3178309"/>
              <a:ext cx="1112153" cy="362208"/>
            </a:xfrm>
            <a:prstGeom prst="roundRect">
              <a:avLst/>
            </a:prstGeom>
            <a:noFill/>
            <a:ln w="76200">
              <a:solidFill>
                <a:srgbClr val="D727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00A9F20-521E-FB0D-3BC2-46F84CCFA9F7}"/>
                </a:ext>
              </a:extLst>
            </p:cNvPr>
            <p:cNvSpPr txBox="1"/>
            <p:nvPr/>
          </p:nvSpPr>
          <p:spPr>
            <a:xfrm>
              <a:off x="3641096" y="5737549"/>
              <a:ext cx="4114410" cy="646331"/>
            </a:xfrm>
            <a:prstGeom prst="rect">
              <a:avLst/>
            </a:prstGeom>
            <a:noFill/>
          </p:spPr>
          <p:txBody>
            <a:bodyPr wrap="square" rtlCol="0">
              <a:spAutoFit/>
            </a:bodyPr>
            <a:lstStyle/>
            <a:p>
              <a:r>
                <a:rPr lang="en-US" dirty="0">
                  <a:latin typeface="Helvetica" pitchFamily="2" charset="0"/>
                </a:rPr>
                <a:t>coerce, enlist, manipulate, allow, assign, bribe, coax, compel, force, …</a:t>
              </a:r>
            </a:p>
          </p:txBody>
        </p:sp>
      </p:grpSp>
      <p:cxnSp>
        <p:nvCxnSpPr>
          <p:cNvPr id="4" name="Straight Arrow Connector 3">
            <a:extLst>
              <a:ext uri="{FF2B5EF4-FFF2-40B4-BE49-F238E27FC236}">
                <a16:creationId xmlns:a16="http://schemas.microsoft.com/office/drawing/2014/main" id="{38ECAAA9-B63D-E768-29D3-353CBE879DDF}"/>
              </a:ext>
            </a:extLst>
          </p:cNvPr>
          <p:cNvCxnSpPr>
            <a:cxnSpLocks/>
            <a:stCxn id="6" idx="1"/>
            <a:endCxn id="7" idx="0"/>
          </p:cNvCxnSpPr>
          <p:nvPr/>
        </p:nvCxnSpPr>
        <p:spPr>
          <a:xfrm flipH="1">
            <a:off x="2480075" y="3752618"/>
            <a:ext cx="2036471" cy="1984931"/>
          </a:xfrm>
          <a:prstGeom prst="straightConnector1">
            <a:avLst/>
          </a:prstGeom>
          <a:ln>
            <a:solidFill>
              <a:srgbClr val="D72727"/>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915346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2C1E2-0C86-AC37-1387-EC6F190C32CE}"/>
            </a:ext>
          </a:extLst>
        </p:cNvPr>
        <p:cNvGrpSpPr/>
        <p:nvPr/>
      </p:nvGrpSpPr>
      <p:grpSpPr>
        <a:xfrm>
          <a:off x="0" y="0"/>
          <a:ext cx="0" cy="0"/>
          <a:chOff x="0" y="0"/>
          <a:chExt cx="0" cy="0"/>
        </a:xfrm>
      </p:grpSpPr>
      <p:pic>
        <p:nvPicPr>
          <p:cNvPr id="5" name="Picture 4" descr="A diagram of a group&#10;&#10;Description automatically generated">
            <a:extLst>
              <a:ext uri="{FF2B5EF4-FFF2-40B4-BE49-F238E27FC236}">
                <a16:creationId xmlns:a16="http://schemas.microsoft.com/office/drawing/2014/main" id="{1843F817-0589-EDFE-CA8F-6F077CDFCF6A}"/>
              </a:ext>
            </a:extLst>
          </p:cNvPr>
          <p:cNvPicPr>
            <a:picLocks noChangeAspect="1"/>
          </p:cNvPicPr>
          <p:nvPr/>
        </p:nvPicPr>
        <p:blipFill>
          <a:blip r:embed="rId2"/>
          <a:stretch>
            <a:fillRect/>
          </a:stretch>
        </p:blipFill>
        <p:spPr>
          <a:xfrm>
            <a:off x="86358" y="474120"/>
            <a:ext cx="12019284" cy="4916978"/>
          </a:xfrm>
          <a:prstGeom prst="rect">
            <a:avLst/>
          </a:prstGeom>
        </p:spPr>
      </p:pic>
      <p:grpSp>
        <p:nvGrpSpPr>
          <p:cNvPr id="10" name="Group 9">
            <a:extLst>
              <a:ext uri="{FF2B5EF4-FFF2-40B4-BE49-F238E27FC236}">
                <a16:creationId xmlns:a16="http://schemas.microsoft.com/office/drawing/2014/main" id="{CD9103ED-0408-2C21-FC68-9F1EE1D55642}"/>
              </a:ext>
            </a:extLst>
          </p:cNvPr>
          <p:cNvGrpSpPr/>
          <p:nvPr/>
        </p:nvGrpSpPr>
        <p:grpSpPr>
          <a:xfrm>
            <a:off x="1325693" y="3921982"/>
            <a:ext cx="4830142" cy="2461898"/>
            <a:chOff x="4161953" y="3921982"/>
            <a:chExt cx="4830142" cy="2461898"/>
          </a:xfrm>
        </p:grpSpPr>
        <p:sp>
          <p:nvSpPr>
            <p:cNvPr id="6" name="Rounded Rectangle 5">
              <a:extLst>
                <a:ext uri="{FF2B5EF4-FFF2-40B4-BE49-F238E27FC236}">
                  <a16:creationId xmlns:a16="http://schemas.microsoft.com/office/drawing/2014/main" id="{FE8FCA60-EC03-C537-06CB-0799E7A7B597}"/>
                </a:ext>
              </a:extLst>
            </p:cNvPr>
            <p:cNvSpPr/>
            <p:nvPr/>
          </p:nvSpPr>
          <p:spPr>
            <a:xfrm rot="18900000">
              <a:off x="5776515" y="3921982"/>
              <a:ext cx="3215580" cy="362208"/>
            </a:xfrm>
            <a:prstGeom prst="roundRect">
              <a:avLst/>
            </a:prstGeom>
            <a:noFill/>
            <a:ln w="76200">
              <a:solidFill>
                <a:srgbClr val="D727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9B830E-985A-BF3E-F297-E0702D703BA5}"/>
                </a:ext>
              </a:extLst>
            </p:cNvPr>
            <p:cNvSpPr txBox="1"/>
            <p:nvPr/>
          </p:nvSpPr>
          <p:spPr>
            <a:xfrm>
              <a:off x="4161953" y="5737549"/>
              <a:ext cx="3208559" cy="646331"/>
            </a:xfrm>
            <a:prstGeom prst="rect">
              <a:avLst/>
            </a:prstGeom>
            <a:noFill/>
          </p:spPr>
          <p:txBody>
            <a:bodyPr wrap="square" rtlCol="0">
              <a:spAutoFit/>
            </a:bodyPr>
            <a:lstStyle/>
            <a:p>
              <a:r>
                <a:rPr lang="en-US" dirty="0">
                  <a:latin typeface="Helvetica" pitchFamily="2" charset="0"/>
                </a:rPr>
                <a:t>articulate, communicate, explain, write, …</a:t>
              </a:r>
            </a:p>
          </p:txBody>
        </p:sp>
      </p:grpSp>
      <p:cxnSp>
        <p:nvCxnSpPr>
          <p:cNvPr id="4" name="Straight Arrow Connector 3">
            <a:extLst>
              <a:ext uri="{FF2B5EF4-FFF2-40B4-BE49-F238E27FC236}">
                <a16:creationId xmlns:a16="http://schemas.microsoft.com/office/drawing/2014/main" id="{E6113965-41AD-23EB-EC32-6FCFB429A9A5}"/>
              </a:ext>
            </a:extLst>
          </p:cNvPr>
          <p:cNvCxnSpPr>
            <a:cxnSpLocks/>
            <a:stCxn id="6" idx="1"/>
            <a:endCxn id="7" idx="0"/>
          </p:cNvCxnSpPr>
          <p:nvPr/>
        </p:nvCxnSpPr>
        <p:spPr>
          <a:xfrm flipH="1">
            <a:off x="2929973" y="5239965"/>
            <a:ext cx="481193" cy="497584"/>
          </a:xfrm>
          <a:prstGeom prst="straightConnector1">
            <a:avLst/>
          </a:prstGeom>
          <a:ln>
            <a:solidFill>
              <a:srgbClr val="D72727"/>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430325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86C95-F6E0-00F3-8B4F-1051C43871CC}"/>
            </a:ext>
          </a:extLst>
        </p:cNvPr>
        <p:cNvGrpSpPr/>
        <p:nvPr/>
      </p:nvGrpSpPr>
      <p:grpSpPr>
        <a:xfrm>
          <a:off x="0" y="0"/>
          <a:ext cx="0" cy="0"/>
          <a:chOff x="0" y="0"/>
          <a:chExt cx="0" cy="0"/>
        </a:xfrm>
      </p:grpSpPr>
      <p:pic>
        <p:nvPicPr>
          <p:cNvPr id="5" name="Picture 4" descr="A diagram of a group&#10;&#10;Description automatically generated">
            <a:extLst>
              <a:ext uri="{FF2B5EF4-FFF2-40B4-BE49-F238E27FC236}">
                <a16:creationId xmlns:a16="http://schemas.microsoft.com/office/drawing/2014/main" id="{F28F519B-5072-35CD-A59E-7A030A313343}"/>
              </a:ext>
            </a:extLst>
          </p:cNvPr>
          <p:cNvPicPr>
            <a:picLocks noChangeAspect="1"/>
          </p:cNvPicPr>
          <p:nvPr/>
        </p:nvPicPr>
        <p:blipFill>
          <a:blip r:embed="rId2"/>
          <a:stretch>
            <a:fillRect/>
          </a:stretch>
        </p:blipFill>
        <p:spPr>
          <a:xfrm>
            <a:off x="86358" y="474120"/>
            <a:ext cx="12019284" cy="4916978"/>
          </a:xfrm>
          <a:prstGeom prst="rect">
            <a:avLst/>
          </a:prstGeom>
        </p:spPr>
      </p:pic>
      <p:grpSp>
        <p:nvGrpSpPr>
          <p:cNvPr id="10" name="Group 9">
            <a:extLst>
              <a:ext uri="{FF2B5EF4-FFF2-40B4-BE49-F238E27FC236}">
                <a16:creationId xmlns:a16="http://schemas.microsoft.com/office/drawing/2014/main" id="{1E13FBDE-F1FA-86AE-3F27-4D49F0094693}"/>
              </a:ext>
            </a:extLst>
          </p:cNvPr>
          <p:cNvGrpSpPr/>
          <p:nvPr/>
        </p:nvGrpSpPr>
        <p:grpSpPr>
          <a:xfrm>
            <a:off x="1719235" y="3970499"/>
            <a:ext cx="4873388" cy="2413381"/>
            <a:chOff x="4138803" y="3970499"/>
            <a:chExt cx="4873388" cy="2413381"/>
          </a:xfrm>
        </p:grpSpPr>
        <p:sp>
          <p:nvSpPr>
            <p:cNvPr id="6" name="Rounded Rectangle 5">
              <a:extLst>
                <a:ext uri="{FF2B5EF4-FFF2-40B4-BE49-F238E27FC236}">
                  <a16:creationId xmlns:a16="http://schemas.microsoft.com/office/drawing/2014/main" id="{6943E07D-7961-6917-EB48-EFDD56BDD597}"/>
                </a:ext>
              </a:extLst>
            </p:cNvPr>
            <p:cNvSpPr/>
            <p:nvPr/>
          </p:nvSpPr>
          <p:spPr>
            <a:xfrm rot="18900000">
              <a:off x="5659384" y="3970499"/>
              <a:ext cx="3352807" cy="362208"/>
            </a:xfrm>
            <a:prstGeom prst="roundRect">
              <a:avLst/>
            </a:prstGeom>
            <a:noFill/>
            <a:ln w="76200">
              <a:solidFill>
                <a:srgbClr val="D727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87623F2-6768-A3E5-B8E9-8CA107C25093}"/>
                </a:ext>
              </a:extLst>
            </p:cNvPr>
            <p:cNvSpPr txBox="1"/>
            <p:nvPr/>
          </p:nvSpPr>
          <p:spPr>
            <a:xfrm>
              <a:off x="4138803" y="5737549"/>
              <a:ext cx="3208559" cy="646331"/>
            </a:xfrm>
            <a:prstGeom prst="rect">
              <a:avLst/>
            </a:prstGeom>
            <a:noFill/>
          </p:spPr>
          <p:txBody>
            <a:bodyPr wrap="square" rtlCol="0">
              <a:spAutoFit/>
            </a:bodyPr>
            <a:lstStyle/>
            <a:p>
              <a:r>
                <a:rPr lang="en-US" dirty="0">
                  <a:latin typeface="Helvetica" pitchFamily="2" charset="0"/>
                </a:rPr>
                <a:t>affirm, confirm, verify, acknowledge, clarify, …</a:t>
              </a:r>
            </a:p>
          </p:txBody>
        </p:sp>
      </p:grpSp>
      <p:cxnSp>
        <p:nvCxnSpPr>
          <p:cNvPr id="4" name="Straight Arrow Connector 3">
            <a:extLst>
              <a:ext uri="{FF2B5EF4-FFF2-40B4-BE49-F238E27FC236}">
                <a16:creationId xmlns:a16="http://schemas.microsoft.com/office/drawing/2014/main" id="{D2C1A572-3D60-D601-F60C-C495258F80AF}"/>
              </a:ext>
            </a:extLst>
          </p:cNvPr>
          <p:cNvCxnSpPr>
            <a:cxnSpLocks/>
            <a:stCxn id="6" idx="1"/>
            <a:endCxn id="7" idx="0"/>
          </p:cNvCxnSpPr>
          <p:nvPr/>
        </p:nvCxnSpPr>
        <p:spPr>
          <a:xfrm flipH="1">
            <a:off x="3323515" y="5336999"/>
            <a:ext cx="407308" cy="400550"/>
          </a:xfrm>
          <a:prstGeom prst="straightConnector1">
            <a:avLst/>
          </a:prstGeom>
          <a:ln>
            <a:solidFill>
              <a:srgbClr val="D72727"/>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7543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5EBC0-6D5A-35DC-CD6B-D61084AC6A5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1458C80-BE15-9FB9-055A-43763881775E}"/>
              </a:ext>
            </a:extLst>
          </p:cNvPr>
          <p:cNvPicPr>
            <a:picLocks noChangeAspect="1"/>
          </p:cNvPicPr>
          <p:nvPr/>
        </p:nvPicPr>
        <p:blipFill>
          <a:blip r:embed="rId2"/>
          <a:srcRect t="358" b="358"/>
          <a:stretch/>
        </p:blipFill>
        <p:spPr>
          <a:xfrm>
            <a:off x="3251275" y="356349"/>
            <a:ext cx="7161454" cy="5688160"/>
          </a:xfrm>
          <a:prstGeom prst="rect">
            <a:avLst/>
          </a:prstGeom>
        </p:spPr>
      </p:pic>
      <p:sp>
        <p:nvSpPr>
          <p:cNvPr id="20" name="TextBox 19">
            <a:extLst>
              <a:ext uri="{FF2B5EF4-FFF2-40B4-BE49-F238E27FC236}">
                <a16:creationId xmlns:a16="http://schemas.microsoft.com/office/drawing/2014/main" id="{228FEA3B-CC76-C8AD-C8E4-3325B7FA6103}"/>
              </a:ext>
            </a:extLst>
          </p:cNvPr>
          <p:cNvSpPr txBox="1"/>
          <p:nvPr/>
        </p:nvSpPr>
        <p:spPr>
          <a:xfrm>
            <a:off x="5200598" y="6095642"/>
            <a:ext cx="3823350" cy="523220"/>
          </a:xfrm>
          <a:prstGeom prst="rect">
            <a:avLst/>
          </a:prstGeom>
          <a:noFill/>
        </p:spPr>
        <p:txBody>
          <a:bodyPr wrap="square" rtlCol="0">
            <a:spAutoFit/>
          </a:bodyPr>
          <a:lstStyle/>
          <a:p>
            <a:pPr algn="ctr"/>
            <a:r>
              <a:rPr lang="en-US" sz="2800" b="1" dirty="0" err="1">
                <a:latin typeface="Helvetica" pitchFamily="2" charset="0"/>
              </a:rPr>
              <a:t>Factivity</a:t>
            </a:r>
            <a:endParaRPr lang="en-US" sz="2800" b="1" dirty="0">
              <a:latin typeface="Helvetica" pitchFamily="2" charset="0"/>
            </a:endParaRPr>
          </a:p>
        </p:txBody>
      </p:sp>
      <p:sp>
        <p:nvSpPr>
          <p:cNvPr id="41" name="Freeform 40">
            <a:extLst>
              <a:ext uri="{FF2B5EF4-FFF2-40B4-BE49-F238E27FC236}">
                <a16:creationId xmlns:a16="http://schemas.microsoft.com/office/drawing/2014/main" id="{E4AEAAA3-1C4A-587B-693D-CA8100215B9E}"/>
              </a:ext>
            </a:extLst>
          </p:cNvPr>
          <p:cNvSpPr/>
          <p:nvPr/>
        </p:nvSpPr>
        <p:spPr>
          <a:xfrm>
            <a:off x="3991588" y="706056"/>
            <a:ext cx="5522802" cy="3646423"/>
          </a:xfrm>
          <a:custGeom>
            <a:avLst/>
            <a:gdLst>
              <a:gd name="connsiteX0" fmla="*/ 1678 w 5522802"/>
              <a:gd name="connsiteY0" fmla="*/ 0 h 3646423"/>
              <a:gd name="connsiteX1" fmla="*/ 904503 w 5522802"/>
              <a:gd name="connsiteY1" fmla="*/ 3044141 h 3646423"/>
              <a:gd name="connsiteX2" fmla="*/ 5522802 w 5522802"/>
              <a:gd name="connsiteY2" fmla="*/ 3646025 h 3646423"/>
            </a:gdLst>
            <a:ahLst/>
            <a:cxnLst>
              <a:cxn ang="0">
                <a:pos x="connsiteX0" y="connsiteY0"/>
              </a:cxn>
              <a:cxn ang="0">
                <a:pos x="connsiteX1" y="connsiteY1"/>
              </a:cxn>
              <a:cxn ang="0">
                <a:pos x="connsiteX2" y="connsiteY2"/>
              </a:cxn>
            </a:cxnLst>
            <a:rect l="l" t="t" r="r" b="b"/>
            <a:pathLst>
              <a:path w="5522802" h="3646423">
                <a:moveTo>
                  <a:pt x="1678" y="0"/>
                </a:moveTo>
                <a:cubicBezTo>
                  <a:pt x="-7003" y="1218235"/>
                  <a:pt x="-15684" y="2436470"/>
                  <a:pt x="904503" y="3044141"/>
                </a:cubicBezTo>
                <a:cubicBezTo>
                  <a:pt x="1824690" y="3651812"/>
                  <a:pt x="3673746" y="3648918"/>
                  <a:pt x="5522802" y="3646025"/>
                </a:cubicBezTo>
              </a:path>
            </a:pathLst>
          </a:custGeom>
          <a:ln w="762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43" name="TextBox 42">
            <a:extLst>
              <a:ext uri="{FF2B5EF4-FFF2-40B4-BE49-F238E27FC236}">
                <a16:creationId xmlns:a16="http://schemas.microsoft.com/office/drawing/2014/main" id="{F6DF71A1-CE42-5438-7E50-26CBF4B7B394}"/>
              </a:ext>
            </a:extLst>
          </p:cNvPr>
          <p:cNvSpPr txBox="1"/>
          <p:nvPr/>
        </p:nvSpPr>
        <p:spPr>
          <a:xfrm rot="16200000">
            <a:off x="1027545" y="2742877"/>
            <a:ext cx="3823350" cy="523220"/>
          </a:xfrm>
          <a:prstGeom prst="rect">
            <a:avLst/>
          </a:prstGeom>
          <a:noFill/>
        </p:spPr>
        <p:txBody>
          <a:bodyPr wrap="square" rtlCol="0">
            <a:spAutoFit/>
          </a:bodyPr>
          <a:lstStyle/>
          <a:p>
            <a:pPr algn="ctr"/>
            <a:r>
              <a:rPr lang="en-US" sz="2800" b="1" dirty="0">
                <a:latin typeface="Helvetica" pitchFamily="2" charset="0"/>
              </a:rPr>
              <a:t>Neg-raising</a:t>
            </a:r>
          </a:p>
        </p:txBody>
      </p:sp>
    </p:spTree>
    <p:extLst>
      <p:ext uri="{BB962C8B-B14F-4D97-AF65-F5344CB8AC3E}">
        <p14:creationId xmlns:p14="http://schemas.microsoft.com/office/powerpoint/2010/main" val="400568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2FC31-A2A5-671E-E53D-5A648AD87EF1}"/>
            </a:ext>
          </a:extLst>
        </p:cNvPr>
        <p:cNvGrpSpPr/>
        <p:nvPr/>
      </p:nvGrpSpPr>
      <p:grpSpPr>
        <a:xfrm>
          <a:off x="0" y="0"/>
          <a:ext cx="0" cy="0"/>
          <a:chOff x="0" y="0"/>
          <a:chExt cx="0" cy="0"/>
        </a:xfrm>
      </p:grpSpPr>
      <p:pic>
        <p:nvPicPr>
          <p:cNvPr id="5" name="Picture 4" descr="A diagram of a group&#10;&#10;Description automatically generated">
            <a:extLst>
              <a:ext uri="{FF2B5EF4-FFF2-40B4-BE49-F238E27FC236}">
                <a16:creationId xmlns:a16="http://schemas.microsoft.com/office/drawing/2014/main" id="{BF8F5F59-F7BF-5FFB-2CC1-26B445C5B90C}"/>
              </a:ext>
            </a:extLst>
          </p:cNvPr>
          <p:cNvPicPr>
            <a:picLocks noChangeAspect="1"/>
          </p:cNvPicPr>
          <p:nvPr/>
        </p:nvPicPr>
        <p:blipFill>
          <a:blip r:embed="rId2"/>
          <a:stretch>
            <a:fillRect/>
          </a:stretch>
        </p:blipFill>
        <p:spPr>
          <a:xfrm>
            <a:off x="86358" y="474120"/>
            <a:ext cx="12019284" cy="4916978"/>
          </a:xfrm>
          <a:prstGeom prst="rect">
            <a:avLst/>
          </a:prstGeom>
        </p:spPr>
      </p:pic>
      <p:grpSp>
        <p:nvGrpSpPr>
          <p:cNvPr id="10" name="Group 9">
            <a:extLst>
              <a:ext uri="{FF2B5EF4-FFF2-40B4-BE49-F238E27FC236}">
                <a16:creationId xmlns:a16="http://schemas.microsoft.com/office/drawing/2014/main" id="{E520A45B-C90F-F353-831E-E6CA836DC609}"/>
              </a:ext>
            </a:extLst>
          </p:cNvPr>
          <p:cNvGrpSpPr/>
          <p:nvPr/>
        </p:nvGrpSpPr>
        <p:grpSpPr>
          <a:xfrm>
            <a:off x="1494611" y="3704815"/>
            <a:ext cx="5381503" cy="2679065"/>
            <a:chOff x="3520638" y="3704815"/>
            <a:chExt cx="5381503" cy="2679065"/>
          </a:xfrm>
        </p:grpSpPr>
        <p:sp>
          <p:nvSpPr>
            <p:cNvPr id="6" name="Rounded Rectangle 5">
              <a:extLst>
                <a:ext uri="{FF2B5EF4-FFF2-40B4-BE49-F238E27FC236}">
                  <a16:creationId xmlns:a16="http://schemas.microsoft.com/office/drawing/2014/main" id="{C6C08596-2B66-B8C0-FF78-89C203228B8F}"/>
                </a:ext>
              </a:extLst>
            </p:cNvPr>
            <p:cNvSpPr/>
            <p:nvPr/>
          </p:nvSpPr>
          <p:spPr>
            <a:xfrm rot="18900000">
              <a:off x="6300801" y="3704815"/>
              <a:ext cx="2601340" cy="362208"/>
            </a:xfrm>
            <a:prstGeom prst="roundRect">
              <a:avLst/>
            </a:prstGeom>
            <a:noFill/>
            <a:ln w="76200">
              <a:solidFill>
                <a:srgbClr val="D727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9719C7A-90EB-D950-D60A-7580012B3621}"/>
                </a:ext>
              </a:extLst>
            </p:cNvPr>
            <p:cNvSpPr txBox="1"/>
            <p:nvPr/>
          </p:nvSpPr>
          <p:spPr>
            <a:xfrm>
              <a:off x="3520638" y="5737549"/>
              <a:ext cx="4434000" cy="646331"/>
            </a:xfrm>
            <a:prstGeom prst="rect">
              <a:avLst/>
            </a:prstGeom>
            <a:noFill/>
          </p:spPr>
          <p:txBody>
            <a:bodyPr wrap="square" rtlCol="0">
              <a:spAutoFit/>
            </a:bodyPr>
            <a:lstStyle/>
            <a:p>
              <a:r>
                <a:rPr lang="en-US" dirty="0">
                  <a:latin typeface="Helvetica" pitchFamily="2" charset="0"/>
                </a:rPr>
                <a:t>be contented, be relieved, be amused, be charmed, be pleased, be comforted, …</a:t>
              </a:r>
            </a:p>
          </p:txBody>
        </p:sp>
      </p:grpSp>
      <p:cxnSp>
        <p:nvCxnSpPr>
          <p:cNvPr id="4" name="Straight Arrow Connector 3">
            <a:extLst>
              <a:ext uri="{FF2B5EF4-FFF2-40B4-BE49-F238E27FC236}">
                <a16:creationId xmlns:a16="http://schemas.microsoft.com/office/drawing/2014/main" id="{6F561451-293F-DBCC-3533-924E68F9720D}"/>
              </a:ext>
            </a:extLst>
          </p:cNvPr>
          <p:cNvCxnSpPr>
            <a:cxnSpLocks/>
            <a:stCxn id="6" idx="1"/>
            <a:endCxn id="7" idx="0"/>
          </p:cNvCxnSpPr>
          <p:nvPr/>
        </p:nvCxnSpPr>
        <p:spPr>
          <a:xfrm flipH="1">
            <a:off x="3711611" y="4805632"/>
            <a:ext cx="944120" cy="931917"/>
          </a:xfrm>
          <a:prstGeom prst="straightConnector1">
            <a:avLst/>
          </a:prstGeom>
          <a:ln>
            <a:solidFill>
              <a:srgbClr val="D72727"/>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669832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0B82A-C3A1-3B57-9C8A-40381160F33C}"/>
            </a:ext>
          </a:extLst>
        </p:cNvPr>
        <p:cNvGrpSpPr/>
        <p:nvPr/>
      </p:nvGrpSpPr>
      <p:grpSpPr>
        <a:xfrm>
          <a:off x="0" y="0"/>
          <a:ext cx="0" cy="0"/>
          <a:chOff x="0" y="0"/>
          <a:chExt cx="0" cy="0"/>
        </a:xfrm>
      </p:grpSpPr>
      <p:pic>
        <p:nvPicPr>
          <p:cNvPr id="5" name="Picture 4" descr="A diagram of a group&#10;&#10;Description automatically generated">
            <a:extLst>
              <a:ext uri="{FF2B5EF4-FFF2-40B4-BE49-F238E27FC236}">
                <a16:creationId xmlns:a16="http://schemas.microsoft.com/office/drawing/2014/main" id="{C0487D98-C730-89B5-5A6A-B6CEFC866201}"/>
              </a:ext>
            </a:extLst>
          </p:cNvPr>
          <p:cNvPicPr>
            <a:picLocks noChangeAspect="1"/>
          </p:cNvPicPr>
          <p:nvPr/>
        </p:nvPicPr>
        <p:blipFill>
          <a:blip r:embed="rId2"/>
          <a:stretch>
            <a:fillRect/>
          </a:stretch>
        </p:blipFill>
        <p:spPr>
          <a:xfrm>
            <a:off x="86358" y="474120"/>
            <a:ext cx="12019284" cy="4916978"/>
          </a:xfrm>
          <a:prstGeom prst="rect">
            <a:avLst/>
          </a:prstGeom>
        </p:spPr>
      </p:pic>
      <p:grpSp>
        <p:nvGrpSpPr>
          <p:cNvPr id="10" name="Group 9">
            <a:extLst>
              <a:ext uri="{FF2B5EF4-FFF2-40B4-BE49-F238E27FC236}">
                <a16:creationId xmlns:a16="http://schemas.microsoft.com/office/drawing/2014/main" id="{B2366DF5-2EC4-4632-278E-FE28D4DA3EF7}"/>
              </a:ext>
            </a:extLst>
          </p:cNvPr>
          <p:cNvGrpSpPr/>
          <p:nvPr/>
        </p:nvGrpSpPr>
        <p:grpSpPr>
          <a:xfrm>
            <a:off x="2280215" y="3241971"/>
            <a:ext cx="4832448" cy="3141909"/>
            <a:chOff x="3877976" y="3241971"/>
            <a:chExt cx="4832448" cy="3141909"/>
          </a:xfrm>
        </p:grpSpPr>
        <p:sp>
          <p:nvSpPr>
            <p:cNvPr id="6" name="Rounded Rectangle 5">
              <a:extLst>
                <a:ext uri="{FF2B5EF4-FFF2-40B4-BE49-F238E27FC236}">
                  <a16:creationId xmlns:a16="http://schemas.microsoft.com/office/drawing/2014/main" id="{08A0415E-A8B1-5272-4EF5-97910584B392}"/>
                </a:ext>
              </a:extLst>
            </p:cNvPr>
            <p:cNvSpPr/>
            <p:nvPr/>
          </p:nvSpPr>
          <p:spPr>
            <a:xfrm rot="18900000">
              <a:off x="7418205" y="3241971"/>
              <a:ext cx="1292219" cy="362208"/>
            </a:xfrm>
            <a:prstGeom prst="roundRect">
              <a:avLst/>
            </a:prstGeom>
            <a:noFill/>
            <a:ln w="76200">
              <a:solidFill>
                <a:srgbClr val="D727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1A2C8DA-11A5-7626-0C2E-671A75707542}"/>
                </a:ext>
              </a:extLst>
            </p:cNvPr>
            <p:cNvSpPr txBox="1"/>
            <p:nvPr/>
          </p:nvSpPr>
          <p:spPr>
            <a:xfrm>
              <a:off x="3877976" y="5737549"/>
              <a:ext cx="3717849" cy="646331"/>
            </a:xfrm>
            <a:prstGeom prst="rect">
              <a:avLst/>
            </a:prstGeom>
            <a:noFill/>
          </p:spPr>
          <p:txBody>
            <a:bodyPr wrap="square" rtlCol="0">
              <a:spAutoFit/>
            </a:bodyPr>
            <a:lstStyle/>
            <a:p>
              <a:r>
                <a:rPr lang="en-US" dirty="0">
                  <a:latin typeface="Helvetica" pitchFamily="2" charset="0"/>
                </a:rPr>
                <a:t>check, investigate, contemplate, evaluate, examine, explore, …</a:t>
              </a:r>
            </a:p>
          </p:txBody>
        </p:sp>
      </p:grpSp>
      <p:cxnSp>
        <p:nvCxnSpPr>
          <p:cNvPr id="4" name="Straight Arrow Connector 3">
            <a:extLst>
              <a:ext uri="{FF2B5EF4-FFF2-40B4-BE49-F238E27FC236}">
                <a16:creationId xmlns:a16="http://schemas.microsoft.com/office/drawing/2014/main" id="{0D9AC86C-6A0D-C74C-8E76-59D9B10C8B17}"/>
              </a:ext>
            </a:extLst>
          </p:cNvPr>
          <p:cNvCxnSpPr>
            <a:cxnSpLocks/>
            <a:stCxn id="6" idx="1"/>
            <a:endCxn id="7" idx="0"/>
          </p:cNvCxnSpPr>
          <p:nvPr/>
        </p:nvCxnSpPr>
        <p:spPr>
          <a:xfrm flipH="1">
            <a:off x="4139140" y="3879943"/>
            <a:ext cx="1870545" cy="1857606"/>
          </a:xfrm>
          <a:prstGeom prst="straightConnector1">
            <a:avLst/>
          </a:prstGeom>
          <a:ln>
            <a:solidFill>
              <a:srgbClr val="D72727"/>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043345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CBA3B-1A7C-8921-A9B8-6DF897F906C2}"/>
            </a:ext>
          </a:extLst>
        </p:cNvPr>
        <p:cNvGrpSpPr/>
        <p:nvPr/>
      </p:nvGrpSpPr>
      <p:grpSpPr>
        <a:xfrm>
          <a:off x="0" y="0"/>
          <a:ext cx="0" cy="0"/>
          <a:chOff x="0" y="0"/>
          <a:chExt cx="0" cy="0"/>
        </a:xfrm>
      </p:grpSpPr>
      <p:pic>
        <p:nvPicPr>
          <p:cNvPr id="5" name="Picture 4" descr="A diagram of a group&#10;&#10;Description automatically generated">
            <a:extLst>
              <a:ext uri="{FF2B5EF4-FFF2-40B4-BE49-F238E27FC236}">
                <a16:creationId xmlns:a16="http://schemas.microsoft.com/office/drawing/2014/main" id="{A8099F70-70CB-337E-98BF-0D2E1CCD900E}"/>
              </a:ext>
            </a:extLst>
          </p:cNvPr>
          <p:cNvPicPr>
            <a:picLocks noChangeAspect="1"/>
          </p:cNvPicPr>
          <p:nvPr/>
        </p:nvPicPr>
        <p:blipFill>
          <a:blip r:embed="rId2"/>
          <a:stretch>
            <a:fillRect/>
          </a:stretch>
        </p:blipFill>
        <p:spPr>
          <a:xfrm>
            <a:off x="86358" y="474120"/>
            <a:ext cx="12019284" cy="4916978"/>
          </a:xfrm>
          <a:prstGeom prst="rect">
            <a:avLst/>
          </a:prstGeom>
        </p:spPr>
      </p:pic>
      <p:grpSp>
        <p:nvGrpSpPr>
          <p:cNvPr id="10" name="Group 9">
            <a:extLst>
              <a:ext uri="{FF2B5EF4-FFF2-40B4-BE49-F238E27FC236}">
                <a16:creationId xmlns:a16="http://schemas.microsoft.com/office/drawing/2014/main" id="{F3D8552C-C6E5-0DE6-9E6B-694512DE0D40}"/>
              </a:ext>
            </a:extLst>
          </p:cNvPr>
          <p:cNvGrpSpPr/>
          <p:nvPr/>
        </p:nvGrpSpPr>
        <p:grpSpPr>
          <a:xfrm>
            <a:off x="2896306" y="3685229"/>
            <a:ext cx="4795604" cy="2698651"/>
            <a:chOff x="4075273" y="3685229"/>
            <a:chExt cx="4795604" cy="2698651"/>
          </a:xfrm>
        </p:grpSpPr>
        <p:sp>
          <p:nvSpPr>
            <p:cNvPr id="6" name="Rounded Rectangle 5">
              <a:extLst>
                <a:ext uri="{FF2B5EF4-FFF2-40B4-BE49-F238E27FC236}">
                  <a16:creationId xmlns:a16="http://schemas.microsoft.com/office/drawing/2014/main" id="{B50131A5-2E2F-0230-2DC6-269C0BD19D64}"/>
                </a:ext>
              </a:extLst>
            </p:cNvPr>
            <p:cNvSpPr/>
            <p:nvPr/>
          </p:nvSpPr>
          <p:spPr>
            <a:xfrm rot="18900000">
              <a:off x="6324936" y="3685229"/>
              <a:ext cx="2545941" cy="362208"/>
            </a:xfrm>
            <a:prstGeom prst="roundRect">
              <a:avLst/>
            </a:prstGeom>
            <a:noFill/>
            <a:ln w="76200">
              <a:solidFill>
                <a:srgbClr val="D727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FE4C80C-C60B-CBBF-B9D7-1D2920412E55}"/>
                </a:ext>
              </a:extLst>
            </p:cNvPr>
            <p:cNvSpPr txBox="1"/>
            <p:nvPr/>
          </p:nvSpPr>
          <p:spPr>
            <a:xfrm>
              <a:off x="4075273" y="5737549"/>
              <a:ext cx="3344428" cy="646331"/>
            </a:xfrm>
            <a:prstGeom prst="rect">
              <a:avLst/>
            </a:prstGeom>
            <a:noFill/>
          </p:spPr>
          <p:txBody>
            <a:bodyPr wrap="square" rtlCol="0">
              <a:spAutoFit/>
            </a:bodyPr>
            <a:lstStyle/>
            <a:p>
              <a:r>
                <a:rPr lang="en-US" dirty="0">
                  <a:latin typeface="Helvetica" pitchFamily="2" charset="0"/>
                </a:rPr>
                <a:t>aim, appear, compete, hunger, try, lust, attempt, start, …</a:t>
              </a:r>
            </a:p>
          </p:txBody>
        </p:sp>
      </p:grpSp>
      <p:cxnSp>
        <p:nvCxnSpPr>
          <p:cNvPr id="4" name="Straight Arrow Connector 3">
            <a:extLst>
              <a:ext uri="{FF2B5EF4-FFF2-40B4-BE49-F238E27FC236}">
                <a16:creationId xmlns:a16="http://schemas.microsoft.com/office/drawing/2014/main" id="{0CF53446-0C06-B65E-5193-8C8E8298FD36}"/>
              </a:ext>
            </a:extLst>
          </p:cNvPr>
          <p:cNvCxnSpPr>
            <a:cxnSpLocks/>
            <a:stCxn id="6" idx="1"/>
            <a:endCxn id="7" idx="0"/>
          </p:cNvCxnSpPr>
          <p:nvPr/>
        </p:nvCxnSpPr>
        <p:spPr>
          <a:xfrm flipH="1">
            <a:off x="4568520" y="4766459"/>
            <a:ext cx="950293" cy="971090"/>
          </a:xfrm>
          <a:prstGeom prst="straightConnector1">
            <a:avLst/>
          </a:prstGeom>
          <a:ln>
            <a:solidFill>
              <a:srgbClr val="D72727"/>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837318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61293-9424-C0FE-BD6B-030A85F8B6AF}"/>
            </a:ext>
          </a:extLst>
        </p:cNvPr>
        <p:cNvGrpSpPr/>
        <p:nvPr/>
      </p:nvGrpSpPr>
      <p:grpSpPr>
        <a:xfrm>
          <a:off x="0" y="0"/>
          <a:ext cx="0" cy="0"/>
          <a:chOff x="0" y="0"/>
          <a:chExt cx="0" cy="0"/>
        </a:xfrm>
      </p:grpSpPr>
      <p:pic>
        <p:nvPicPr>
          <p:cNvPr id="5" name="Picture 4" descr="A diagram of a group&#10;&#10;Description automatically generated">
            <a:extLst>
              <a:ext uri="{FF2B5EF4-FFF2-40B4-BE49-F238E27FC236}">
                <a16:creationId xmlns:a16="http://schemas.microsoft.com/office/drawing/2014/main" id="{A858213D-BEA7-C265-020D-1C9636F08E05}"/>
              </a:ext>
            </a:extLst>
          </p:cNvPr>
          <p:cNvPicPr>
            <a:picLocks noChangeAspect="1"/>
          </p:cNvPicPr>
          <p:nvPr/>
        </p:nvPicPr>
        <p:blipFill>
          <a:blip r:embed="rId2"/>
          <a:stretch>
            <a:fillRect/>
          </a:stretch>
        </p:blipFill>
        <p:spPr>
          <a:xfrm>
            <a:off x="86358" y="474120"/>
            <a:ext cx="12019284" cy="4916978"/>
          </a:xfrm>
          <a:prstGeom prst="rect">
            <a:avLst/>
          </a:prstGeom>
        </p:spPr>
      </p:pic>
      <p:grpSp>
        <p:nvGrpSpPr>
          <p:cNvPr id="10" name="Group 9">
            <a:extLst>
              <a:ext uri="{FF2B5EF4-FFF2-40B4-BE49-F238E27FC236}">
                <a16:creationId xmlns:a16="http://schemas.microsoft.com/office/drawing/2014/main" id="{EDE0C672-C9F5-27D5-4192-77B5B04920FE}"/>
              </a:ext>
            </a:extLst>
          </p:cNvPr>
          <p:cNvGrpSpPr/>
          <p:nvPr/>
        </p:nvGrpSpPr>
        <p:grpSpPr>
          <a:xfrm>
            <a:off x="3289847" y="3320132"/>
            <a:ext cx="4667526" cy="3063748"/>
            <a:chOff x="4075273" y="3320132"/>
            <a:chExt cx="4667526" cy="3063748"/>
          </a:xfrm>
        </p:grpSpPr>
        <p:sp>
          <p:nvSpPr>
            <p:cNvPr id="6" name="Rounded Rectangle 5">
              <a:extLst>
                <a:ext uri="{FF2B5EF4-FFF2-40B4-BE49-F238E27FC236}">
                  <a16:creationId xmlns:a16="http://schemas.microsoft.com/office/drawing/2014/main" id="{B8B22394-158E-1900-9EEA-25C3E12F56E5}"/>
                </a:ext>
              </a:extLst>
            </p:cNvPr>
            <p:cNvSpPr/>
            <p:nvPr/>
          </p:nvSpPr>
          <p:spPr>
            <a:xfrm rot="18900000">
              <a:off x="7229508" y="3320132"/>
              <a:ext cx="1513291" cy="362208"/>
            </a:xfrm>
            <a:prstGeom prst="roundRect">
              <a:avLst/>
            </a:prstGeom>
            <a:noFill/>
            <a:ln w="76200">
              <a:solidFill>
                <a:srgbClr val="D727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8C2C682-421C-A4D0-40E9-4AF5BDDA6496}"/>
                </a:ext>
              </a:extLst>
            </p:cNvPr>
            <p:cNvSpPr txBox="1"/>
            <p:nvPr/>
          </p:nvSpPr>
          <p:spPr>
            <a:xfrm>
              <a:off x="4075273" y="5737549"/>
              <a:ext cx="3344428" cy="646331"/>
            </a:xfrm>
            <a:prstGeom prst="rect">
              <a:avLst/>
            </a:prstGeom>
            <a:noFill/>
          </p:spPr>
          <p:txBody>
            <a:bodyPr wrap="square" rtlCol="0">
              <a:spAutoFit/>
            </a:bodyPr>
            <a:lstStyle/>
            <a:p>
              <a:r>
                <a:rPr lang="en-US" dirty="0">
                  <a:latin typeface="Helvetica" pitchFamily="2" charset="0"/>
                </a:rPr>
                <a:t>expect, authorize, desire, request, allow, approve, …</a:t>
              </a:r>
            </a:p>
          </p:txBody>
        </p:sp>
      </p:grpSp>
      <p:cxnSp>
        <p:nvCxnSpPr>
          <p:cNvPr id="4" name="Straight Arrow Connector 3">
            <a:extLst>
              <a:ext uri="{FF2B5EF4-FFF2-40B4-BE49-F238E27FC236}">
                <a16:creationId xmlns:a16="http://schemas.microsoft.com/office/drawing/2014/main" id="{35C53740-3CF1-CE0A-38E1-724ED74003A0}"/>
              </a:ext>
            </a:extLst>
          </p:cNvPr>
          <p:cNvCxnSpPr>
            <a:cxnSpLocks/>
            <a:stCxn id="6" idx="1"/>
            <a:endCxn id="7" idx="0"/>
          </p:cNvCxnSpPr>
          <p:nvPr/>
        </p:nvCxnSpPr>
        <p:spPr>
          <a:xfrm flipH="1">
            <a:off x="4962061" y="4036265"/>
            <a:ext cx="1703637" cy="1701284"/>
          </a:xfrm>
          <a:prstGeom prst="straightConnector1">
            <a:avLst/>
          </a:prstGeom>
          <a:ln>
            <a:solidFill>
              <a:srgbClr val="D72727"/>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754573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B5E21-FD38-BAC1-B312-A0E93F737373}"/>
            </a:ext>
          </a:extLst>
        </p:cNvPr>
        <p:cNvGrpSpPr/>
        <p:nvPr/>
      </p:nvGrpSpPr>
      <p:grpSpPr>
        <a:xfrm>
          <a:off x="0" y="0"/>
          <a:ext cx="0" cy="0"/>
          <a:chOff x="0" y="0"/>
          <a:chExt cx="0" cy="0"/>
        </a:xfrm>
      </p:grpSpPr>
      <p:pic>
        <p:nvPicPr>
          <p:cNvPr id="5" name="Picture 4" descr="A diagram of a group&#10;&#10;Description automatically generated">
            <a:extLst>
              <a:ext uri="{FF2B5EF4-FFF2-40B4-BE49-F238E27FC236}">
                <a16:creationId xmlns:a16="http://schemas.microsoft.com/office/drawing/2014/main" id="{BC465321-4AEA-7420-BF14-27130778496F}"/>
              </a:ext>
            </a:extLst>
          </p:cNvPr>
          <p:cNvPicPr>
            <a:picLocks noChangeAspect="1"/>
          </p:cNvPicPr>
          <p:nvPr/>
        </p:nvPicPr>
        <p:blipFill>
          <a:blip r:embed="rId2"/>
          <a:stretch>
            <a:fillRect/>
          </a:stretch>
        </p:blipFill>
        <p:spPr>
          <a:xfrm>
            <a:off x="86358" y="474120"/>
            <a:ext cx="12019284" cy="4916978"/>
          </a:xfrm>
          <a:prstGeom prst="rect">
            <a:avLst/>
          </a:prstGeom>
        </p:spPr>
      </p:pic>
      <p:grpSp>
        <p:nvGrpSpPr>
          <p:cNvPr id="10" name="Group 9">
            <a:extLst>
              <a:ext uri="{FF2B5EF4-FFF2-40B4-BE49-F238E27FC236}">
                <a16:creationId xmlns:a16="http://schemas.microsoft.com/office/drawing/2014/main" id="{A739ED64-B325-6F81-802C-9CB4C0DDCD52}"/>
              </a:ext>
            </a:extLst>
          </p:cNvPr>
          <p:cNvGrpSpPr/>
          <p:nvPr/>
        </p:nvGrpSpPr>
        <p:grpSpPr>
          <a:xfrm>
            <a:off x="3683388" y="3452124"/>
            <a:ext cx="4722199" cy="2931756"/>
            <a:chOff x="4075273" y="3452124"/>
            <a:chExt cx="4722199" cy="2931756"/>
          </a:xfrm>
        </p:grpSpPr>
        <p:sp>
          <p:nvSpPr>
            <p:cNvPr id="6" name="Rounded Rectangle 5">
              <a:extLst>
                <a:ext uri="{FF2B5EF4-FFF2-40B4-BE49-F238E27FC236}">
                  <a16:creationId xmlns:a16="http://schemas.microsoft.com/office/drawing/2014/main" id="{C1A800D3-2B53-3693-51A2-227C69A7FA7F}"/>
                </a:ext>
              </a:extLst>
            </p:cNvPr>
            <p:cNvSpPr/>
            <p:nvPr/>
          </p:nvSpPr>
          <p:spPr>
            <a:xfrm rot="18900000">
              <a:off x="6910851" y="3452124"/>
              <a:ext cx="1886621" cy="362208"/>
            </a:xfrm>
            <a:prstGeom prst="roundRect">
              <a:avLst/>
            </a:prstGeom>
            <a:noFill/>
            <a:ln w="76200">
              <a:solidFill>
                <a:srgbClr val="D727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B1EA8C8-5FC3-FE80-99B6-E5D3EC81FF37}"/>
                </a:ext>
              </a:extLst>
            </p:cNvPr>
            <p:cNvSpPr txBox="1"/>
            <p:nvPr/>
          </p:nvSpPr>
          <p:spPr>
            <a:xfrm>
              <a:off x="4075273" y="5737549"/>
              <a:ext cx="3344428" cy="646331"/>
            </a:xfrm>
            <a:prstGeom prst="rect">
              <a:avLst/>
            </a:prstGeom>
            <a:noFill/>
          </p:spPr>
          <p:txBody>
            <a:bodyPr wrap="square" rtlCol="0">
              <a:spAutoFit/>
            </a:bodyPr>
            <a:lstStyle/>
            <a:p>
              <a:r>
                <a:rPr lang="en-US" dirty="0">
                  <a:latin typeface="Helvetica" pitchFamily="2" charset="0"/>
                </a:rPr>
                <a:t>dream, hope, think, agree, assume, …</a:t>
              </a:r>
            </a:p>
          </p:txBody>
        </p:sp>
      </p:grpSp>
      <p:cxnSp>
        <p:nvCxnSpPr>
          <p:cNvPr id="4" name="Straight Arrow Connector 3">
            <a:extLst>
              <a:ext uri="{FF2B5EF4-FFF2-40B4-BE49-F238E27FC236}">
                <a16:creationId xmlns:a16="http://schemas.microsoft.com/office/drawing/2014/main" id="{450C2878-FA6E-522D-1297-CD533780FB61}"/>
              </a:ext>
            </a:extLst>
          </p:cNvPr>
          <p:cNvCxnSpPr>
            <a:stCxn id="6" idx="1"/>
            <a:endCxn id="7" idx="0"/>
          </p:cNvCxnSpPr>
          <p:nvPr/>
        </p:nvCxnSpPr>
        <p:spPr>
          <a:xfrm flipH="1">
            <a:off x="5355602" y="4300249"/>
            <a:ext cx="1439653" cy="1437300"/>
          </a:xfrm>
          <a:prstGeom prst="straightConnector1">
            <a:avLst/>
          </a:prstGeom>
          <a:ln>
            <a:solidFill>
              <a:srgbClr val="D72727"/>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9667863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A285B-942C-689A-0FF2-49D46BB60733}"/>
            </a:ext>
          </a:extLst>
        </p:cNvPr>
        <p:cNvGrpSpPr/>
        <p:nvPr/>
      </p:nvGrpSpPr>
      <p:grpSpPr>
        <a:xfrm>
          <a:off x="0" y="0"/>
          <a:ext cx="0" cy="0"/>
          <a:chOff x="0" y="0"/>
          <a:chExt cx="0" cy="0"/>
        </a:xfrm>
      </p:grpSpPr>
      <p:pic>
        <p:nvPicPr>
          <p:cNvPr id="5" name="Picture 4" descr="A diagram of a group&#10;&#10;Description automatically generated">
            <a:extLst>
              <a:ext uri="{FF2B5EF4-FFF2-40B4-BE49-F238E27FC236}">
                <a16:creationId xmlns:a16="http://schemas.microsoft.com/office/drawing/2014/main" id="{59F19EAB-7747-0A5B-7680-4C2B62E95AD5}"/>
              </a:ext>
            </a:extLst>
          </p:cNvPr>
          <p:cNvPicPr>
            <a:picLocks noChangeAspect="1"/>
          </p:cNvPicPr>
          <p:nvPr/>
        </p:nvPicPr>
        <p:blipFill>
          <a:blip r:embed="rId2"/>
          <a:stretch>
            <a:fillRect/>
          </a:stretch>
        </p:blipFill>
        <p:spPr>
          <a:xfrm>
            <a:off x="86358" y="474120"/>
            <a:ext cx="12019284" cy="4916978"/>
          </a:xfrm>
          <a:prstGeom prst="rect">
            <a:avLst/>
          </a:prstGeom>
        </p:spPr>
      </p:pic>
      <p:grpSp>
        <p:nvGrpSpPr>
          <p:cNvPr id="10" name="Group 9">
            <a:extLst>
              <a:ext uri="{FF2B5EF4-FFF2-40B4-BE49-F238E27FC236}">
                <a16:creationId xmlns:a16="http://schemas.microsoft.com/office/drawing/2014/main" id="{739807CA-B334-A297-52F2-1781A2456190}"/>
              </a:ext>
            </a:extLst>
          </p:cNvPr>
          <p:cNvGrpSpPr/>
          <p:nvPr/>
        </p:nvGrpSpPr>
        <p:grpSpPr>
          <a:xfrm>
            <a:off x="4075273" y="3651332"/>
            <a:ext cx="4804714" cy="2732548"/>
            <a:chOff x="4075273" y="3651332"/>
            <a:chExt cx="4804714" cy="2732548"/>
          </a:xfrm>
        </p:grpSpPr>
        <p:sp>
          <p:nvSpPr>
            <p:cNvPr id="6" name="Rounded Rectangle 5">
              <a:extLst>
                <a:ext uri="{FF2B5EF4-FFF2-40B4-BE49-F238E27FC236}">
                  <a16:creationId xmlns:a16="http://schemas.microsoft.com/office/drawing/2014/main" id="{569828C7-2E94-AC55-4B79-C2BA37FD83E7}"/>
                </a:ext>
              </a:extLst>
            </p:cNvPr>
            <p:cNvSpPr/>
            <p:nvPr/>
          </p:nvSpPr>
          <p:spPr>
            <a:xfrm rot="18900000">
              <a:off x="6429920" y="3651332"/>
              <a:ext cx="2450067" cy="362208"/>
            </a:xfrm>
            <a:prstGeom prst="roundRect">
              <a:avLst/>
            </a:prstGeom>
            <a:noFill/>
            <a:ln w="76200">
              <a:solidFill>
                <a:srgbClr val="D727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CB0D68-81F2-C850-3FDD-13D2A85416B3}"/>
                </a:ext>
              </a:extLst>
            </p:cNvPr>
            <p:cNvSpPr txBox="1"/>
            <p:nvPr/>
          </p:nvSpPr>
          <p:spPr>
            <a:xfrm>
              <a:off x="4075273" y="5737549"/>
              <a:ext cx="3344428" cy="646331"/>
            </a:xfrm>
            <a:prstGeom prst="rect">
              <a:avLst/>
            </a:prstGeom>
            <a:noFill/>
          </p:spPr>
          <p:txBody>
            <a:bodyPr wrap="square" rtlCol="0">
              <a:spAutoFit/>
            </a:bodyPr>
            <a:lstStyle/>
            <a:p>
              <a:r>
                <a:rPr lang="en-US" dirty="0">
                  <a:latin typeface="Helvetica" pitchFamily="2" charset="0"/>
                </a:rPr>
                <a:t>discover, realize, recognize, know, find out, understand, …</a:t>
              </a:r>
            </a:p>
          </p:txBody>
        </p:sp>
      </p:grpSp>
      <p:cxnSp>
        <p:nvCxnSpPr>
          <p:cNvPr id="3" name="Straight Arrow Connector 2">
            <a:extLst>
              <a:ext uri="{FF2B5EF4-FFF2-40B4-BE49-F238E27FC236}">
                <a16:creationId xmlns:a16="http://schemas.microsoft.com/office/drawing/2014/main" id="{8ECD296A-9C6D-1755-0D89-04B00BDC8AC0}"/>
              </a:ext>
            </a:extLst>
          </p:cNvPr>
          <p:cNvCxnSpPr>
            <a:stCxn id="6" idx="1"/>
            <a:endCxn id="7" idx="0"/>
          </p:cNvCxnSpPr>
          <p:nvPr/>
        </p:nvCxnSpPr>
        <p:spPr>
          <a:xfrm flipH="1">
            <a:off x="5747487" y="4698665"/>
            <a:ext cx="1041237" cy="1038884"/>
          </a:xfrm>
          <a:prstGeom prst="straightConnector1">
            <a:avLst/>
          </a:prstGeom>
          <a:ln>
            <a:solidFill>
              <a:srgbClr val="D72727"/>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0554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7CC46-23DA-B282-42C5-7D4045CBE748}"/>
            </a:ext>
          </a:extLst>
        </p:cNvPr>
        <p:cNvGrpSpPr/>
        <p:nvPr/>
      </p:nvGrpSpPr>
      <p:grpSpPr>
        <a:xfrm>
          <a:off x="0" y="0"/>
          <a:ext cx="0" cy="0"/>
          <a:chOff x="0" y="0"/>
          <a:chExt cx="0" cy="0"/>
        </a:xfrm>
      </p:grpSpPr>
      <p:pic>
        <p:nvPicPr>
          <p:cNvPr id="5" name="Picture 4" descr="A diagram of a group&#10;&#10;Description automatically generated">
            <a:extLst>
              <a:ext uri="{FF2B5EF4-FFF2-40B4-BE49-F238E27FC236}">
                <a16:creationId xmlns:a16="http://schemas.microsoft.com/office/drawing/2014/main" id="{58EFE758-7ECD-3F20-F826-BFA150446C34}"/>
              </a:ext>
            </a:extLst>
          </p:cNvPr>
          <p:cNvPicPr>
            <a:picLocks noChangeAspect="1"/>
          </p:cNvPicPr>
          <p:nvPr/>
        </p:nvPicPr>
        <p:blipFill>
          <a:blip r:embed="rId2"/>
          <a:stretch>
            <a:fillRect/>
          </a:stretch>
        </p:blipFill>
        <p:spPr>
          <a:xfrm>
            <a:off x="86358" y="474120"/>
            <a:ext cx="12019284" cy="4916978"/>
          </a:xfrm>
          <a:prstGeom prst="rect">
            <a:avLst/>
          </a:prstGeom>
        </p:spPr>
      </p:pic>
      <p:grpSp>
        <p:nvGrpSpPr>
          <p:cNvPr id="10" name="Group 9">
            <a:extLst>
              <a:ext uri="{FF2B5EF4-FFF2-40B4-BE49-F238E27FC236}">
                <a16:creationId xmlns:a16="http://schemas.microsoft.com/office/drawing/2014/main" id="{9B2FF5E7-3414-B192-D711-6429B69D48BE}"/>
              </a:ext>
            </a:extLst>
          </p:cNvPr>
          <p:cNvGrpSpPr/>
          <p:nvPr/>
        </p:nvGrpSpPr>
        <p:grpSpPr>
          <a:xfrm>
            <a:off x="4503536" y="3609581"/>
            <a:ext cx="4787421" cy="2774299"/>
            <a:chOff x="4075272" y="3609581"/>
            <a:chExt cx="4787421" cy="2774299"/>
          </a:xfrm>
        </p:grpSpPr>
        <p:sp>
          <p:nvSpPr>
            <p:cNvPr id="6" name="Rounded Rectangle 5">
              <a:extLst>
                <a:ext uri="{FF2B5EF4-FFF2-40B4-BE49-F238E27FC236}">
                  <a16:creationId xmlns:a16="http://schemas.microsoft.com/office/drawing/2014/main" id="{25C731C2-2513-10F1-C253-87DCAE74193A}"/>
                </a:ext>
              </a:extLst>
            </p:cNvPr>
            <p:cNvSpPr/>
            <p:nvPr/>
          </p:nvSpPr>
          <p:spPr>
            <a:xfrm rot="18900000">
              <a:off x="6530716" y="3609581"/>
              <a:ext cx="2331977" cy="362208"/>
            </a:xfrm>
            <a:prstGeom prst="roundRect">
              <a:avLst/>
            </a:prstGeom>
            <a:noFill/>
            <a:ln w="76200">
              <a:solidFill>
                <a:srgbClr val="D727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1FFFD89-D4E6-3294-B13B-75D96470CDB2}"/>
                </a:ext>
              </a:extLst>
            </p:cNvPr>
            <p:cNvSpPr txBox="1"/>
            <p:nvPr/>
          </p:nvSpPr>
          <p:spPr>
            <a:xfrm>
              <a:off x="4075272" y="5737549"/>
              <a:ext cx="3564017" cy="646331"/>
            </a:xfrm>
            <a:prstGeom prst="rect">
              <a:avLst/>
            </a:prstGeom>
            <a:noFill/>
          </p:spPr>
          <p:txBody>
            <a:bodyPr wrap="square" rtlCol="0">
              <a:spAutoFit/>
            </a:bodyPr>
            <a:lstStyle/>
            <a:p>
              <a:r>
                <a:rPr lang="en-US" dirty="0">
                  <a:latin typeface="Helvetica" pitchFamily="2" charset="0"/>
                </a:rPr>
                <a:t>manage, glean, opt, presuppose, signify, conclude, …</a:t>
              </a:r>
            </a:p>
          </p:txBody>
        </p:sp>
      </p:grpSp>
      <p:cxnSp>
        <p:nvCxnSpPr>
          <p:cNvPr id="3" name="Straight Arrow Connector 2">
            <a:extLst>
              <a:ext uri="{FF2B5EF4-FFF2-40B4-BE49-F238E27FC236}">
                <a16:creationId xmlns:a16="http://schemas.microsoft.com/office/drawing/2014/main" id="{ACE84B22-6AD3-A38B-FD57-80110BBBA578}"/>
              </a:ext>
            </a:extLst>
          </p:cNvPr>
          <p:cNvCxnSpPr>
            <a:cxnSpLocks/>
            <a:stCxn id="6" idx="1"/>
            <a:endCxn id="7" idx="0"/>
          </p:cNvCxnSpPr>
          <p:nvPr/>
        </p:nvCxnSpPr>
        <p:spPr>
          <a:xfrm flipH="1">
            <a:off x="6285545" y="4615163"/>
            <a:ext cx="1014945" cy="1122386"/>
          </a:xfrm>
          <a:prstGeom prst="straightConnector1">
            <a:avLst/>
          </a:prstGeom>
          <a:ln>
            <a:solidFill>
              <a:srgbClr val="D72727"/>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306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BB43B-168A-8262-962F-819B8ED12904}"/>
            </a:ext>
          </a:extLst>
        </p:cNvPr>
        <p:cNvGrpSpPr/>
        <p:nvPr/>
      </p:nvGrpSpPr>
      <p:grpSpPr>
        <a:xfrm>
          <a:off x="0" y="0"/>
          <a:ext cx="0" cy="0"/>
          <a:chOff x="0" y="0"/>
          <a:chExt cx="0" cy="0"/>
        </a:xfrm>
      </p:grpSpPr>
      <p:pic>
        <p:nvPicPr>
          <p:cNvPr id="5" name="Picture 4" descr="A diagram of a group&#10;&#10;Description automatically generated">
            <a:extLst>
              <a:ext uri="{FF2B5EF4-FFF2-40B4-BE49-F238E27FC236}">
                <a16:creationId xmlns:a16="http://schemas.microsoft.com/office/drawing/2014/main" id="{C898F66E-143B-60A6-E89A-D3FEB15FAA32}"/>
              </a:ext>
            </a:extLst>
          </p:cNvPr>
          <p:cNvPicPr>
            <a:picLocks noChangeAspect="1"/>
          </p:cNvPicPr>
          <p:nvPr/>
        </p:nvPicPr>
        <p:blipFill>
          <a:blip r:embed="rId2"/>
          <a:stretch>
            <a:fillRect/>
          </a:stretch>
        </p:blipFill>
        <p:spPr>
          <a:xfrm>
            <a:off x="86358" y="474120"/>
            <a:ext cx="12019284" cy="4916978"/>
          </a:xfrm>
          <a:prstGeom prst="rect">
            <a:avLst/>
          </a:prstGeom>
        </p:spPr>
      </p:pic>
      <p:grpSp>
        <p:nvGrpSpPr>
          <p:cNvPr id="10" name="Group 9">
            <a:extLst>
              <a:ext uri="{FF2B5EF4-FFF2-40B4-BE49-F238E27FC236}">
                <a16:creationId xmlns:a16="http://schemas.microsoft.com/office/drawing/2014/main" id="{FBEB024C-2835-C23E-D08E-3081CC06250B}"/>
              </a:ext>
            </a:extLst>
          </p:cNvPr>
          <p:cNvGrpSpPr/>
          <p:nvPr/>
        </p:nvGrpSpPr>
        <p:grpSpPr>
          <a:xfrm>
            <a:off x="4816055" y="3777414"/>
            <a:ext cx="4961113" cy="2606466"/>
            <a:chOff x="3971100" y="3777414"/>
            <a:chExt cx="4961113" cy="2606466"/>
          </a:xfrm>
        </p:grpSpPr>
        <p:sp>
          <p:nvSpPr>
            <p:cNvPr id="6" name="Rounded Rectangle 5">
              <a:extLst>
                <a:ext uri="{FF2B5EF4-FFF2-40B4-BE49-F238E27FC236}">
                  <a16:creationId xmlns:a16="http://schemas.microsoft.com/office/drawing/2014/main" id="{2E8C529E-673B-B7A9-70F7-A94386E25E65}"/>
                </a:ext>
              </a:extLst>
            </p:cNvPr>
            <p:cNvSpPr/>
            <p:nvPr/>
          </p:nvSpPr>
          <p:spPr>
            <a:xfrm rot="18900000">
              <a:off x="6125531" y="3777414"/>
              <a:ext cx="2806682" cy="362208"/>
            </a:xfrm>
            <a:prstGeom prst="roundRect">
              <a:avLst/>
            </a:prstGeom>
            <a:noFill/>
            <a:ln w="76200">
              <a:solidFill>
                <a:srgbClr val="D727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B3A6D24-EEB0-C6F5-1A77-B8D727143AC2}"/>
                </a:ext>
              </a:extLst>
            </p:cNvPr>
            <p:cNvSpPr txBox="1"/>
            <p:nvPr/>
          </p:nvSpPr>
          <p:spPr>
            <a:xfrm>
              <a:off x="3971100" y="5737549"/>
              <a:ext cx="3564017" cy="646331"/>
            </a:xfrm>
            <a:prstGeom prst="rect">
              <a:avLst/>
            </a:prstGeom>
            <a:noFill/>
          </p:spPr>
          <p:txBody>
            <a:bodyPr wrap="square" rtlCol="0">
              <a:spAutoFit/>
            </a:bodyPr>
            <a:lstStyle/>
            <a:p>
              <a:r>
                <a:rPr lang="en-US" dirty="0">
                  <a:latin typeface="Helvetica" pitchFamily="2" charset="0"/>
                </a:rPr>
                <a:t>apologize, complain, cry, gloat, growl, sob, weep, …</a:t>
              </a:r>
            </a:p>
          </p:txBody>
        </p:sp>
      </p:grpSp>
      <p:cxnSp>
        <p:nvCxnSpPr>
          <p:cNvPr id="3" name="Straight Arrow Connector 2">
            <a:extLst>
              <a:ext uri="{FF2B5EF4-FFF2-40B4-BE49-F238E27FC236}">
                <a16:creationId xmlns:a16="http://schemas.microsoft.com/office/drawing/2014/main" id="{D6621A2C-1E8B-1840-B652-47F807FA75EC}"/>
              </a:ext>
            </a:extLst>
          </p:cNvPr>
          <p:cNvCxnSpPr>
            <a:cxnSpLocks/>
            <a:stCxn id="6" idx="1"/>
            <a:endCxn id="7" idx="0"/>
          </p:cNvCxnSpPr>
          <p:nvPr/>
        </p:nvCxnSpPr>
        <p:spPr>
          <a:xfrm flipH="1">
            <a:off x="6598064" y="4950830"/>
            <a:ext cx="783451" cy="786719"/>
          </a:xfrm>
          <a:prstGeom prst="straightConnector1">
            <a:avLst/>
          </a:prstGeom>
          <a:ln>
            <a:solidFill>
              <a:srgbClr val="D72727"/>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546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5ACC7-877E-759A-9952-8168BD1FBB1B}"/>
            </a:ext>
          </a:extLst>
        </p:cNvPr>
        <p:cNvGrpSpPr/>
        <p:nvPr/>
      </p:nvGrpSpPr>
      <p:grpSpPr>
        <a:xfrm>
          <a:off x="0" y="0"/>
          <a:ext cx="0" cy="0"/>
          <a:chOff x="0" y="0"/>
          <a:chExt cx="0" cy="0"/>
        </a:xfrm>
      </p:grpSpPr>
      <p:pic>
        <p:nvPicPr>
          <p:cNvPr id="5" name="Picture 4" descr="A diagram of a group&#10;&#10;Description automatically generated">
            <a:extLst>
              <a:ext uri="{FF2B5EF4-FFF2-40B4-BE49-F238E27FC236}">
                <a16:creationId xmlns:a16="http://schemas.microsoft.com/office/drawing/2014/main" id="{32A75A62-0BD4-2E3C-A3C3-99369B412692}"/>
              </a:ext>
            </a:extLst>
          </p:cNvPr>
          <p:cNvPicPr>
            <a:picLocks noChangeAspect="1"/>
          </p:cNvPicPr>
          <p:nvPr/>
        </p:nvPicPr>
        <p:blipFill>
          <a:blip r:embed="rId2"/>
          <a:stretch>
            <a:fillRect/>
          </a:stretch>
        </p:blipFill>
        <p:spPr>
          <a:xfrm>
            <a:off x="86358" y="474120"/>
            <a:ext cx="12019284" cy="4916978"/>
          </a:xfrm>
          <a:prstGeom prst="rect">
            <a:avLst/>
          </a:prstGeom>
        </p:spPr>
      </p:pic>
      <p:grpSp>
        <p:nvGrpSpPr>
          <p:cNvPr id="10" name="Group 9">
            <a:extLst>
              <a:ext uri="{FF2B5EF4-FFF2-40B4-BE49-F238E27FC236}">
                <a16:creationId xmlns:a16="http://schemas.microsoft.com/office/drawing/2014/main" id="{CB14DB78-9910-BCC2-5796-8A347C519C34}"/>
              </a:ext>
            </a:extLst>
          </p:cNvPr>
          <p:cNvGrpSpPr/>
          <p:nvPr/>
        </p:nvGrpSpPr>
        <p:grpSpPr>
          <a:xfrm>
            <a:off x="2801075" y="3147317"/>
            <a:ext cx="8472668" cy="3236563"/>
            <a:chOff x="1539431" y="3147317"/>
            <a:chExt cx="8472668" cy="3236563"/>
          </a:xfrm>
        </p:grpSpPr>
        <p:sp>
          <p:nvSpPr>
            <p:cNvPr id="6" name="Rounded Rectangle 5">
              <a:extLst>
                <a:ext uri="{FF2B5EF4-FFF2-40B4-BE49-F238E27FC236}">
                  <a16:creationId xmlns:a16="http://schemas.microsoft.com/office/drawing/2014/main" id="{D6644835-0190-9938-DB8F-B2F5C79E6181}"/>
                </a:ext>
              </a:extLst>
            </p:cNvPr>
            <p:cNvSpPr/>
            <p:nvPr/>
          </p:nvSpPr>
          <p:spPr>
            <a:xfrm rot="18900000">
              <a:off x="7646719" y="3147317"/>
              <a:ext cx="1024499" cy="362208"/>
            </a:xfrm>
            <a:prstGeom prst="roundRect">
              <a:avLst/>
            </a:prstGeom>
            <a:noFill/>
            <a:ln w="76200">
              <a:solidFill>
                <a:srgbClr val="D727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8AAD10A-4C15-9C96-3F94-38730BE5E17D}"/>
                </a:ext>
              </a:extLst>
            </p:cNvPr>
            <p:cNvSpPr txBox="1"/>
            <p:nvPr/>
          </p:nvSpPr>
          <p:spPr>
            <a:xfrm>
              <a:off x="1539431" y="5737549"/>
              <a:ext cx="8472668" cy="646331"/>
            </a:xfrm>
            <a:prstGeom prst="rect">
              <a:avLst/>
            </a:prstGeom>
            <a:noFill/>
          </p:spPr>
          <p:txBody>
            <a:bodyPr wrap="square" rtlCol="0">
              <a:spAutoFit/>
            </a:bodyPr>
            <a:lstStyle/>
            <a:p>
              <a:r>
                <a:rPr lang="en-US" dirty="0">
                  <a:latin typeface="Helvetica" pitchFamily="2" charset="0"/>
                </a:rPr>
                <a:t>(be) depress(ed), (be) disappoint(ed), (be) shock(ed), (be) disgust(ed), (be) displease(ed), (be) embarrass(ed), (be) frustrate(ed), (be) surprise(ed), …</a:t>
              </a:r>
            </a:p>
          </p:txBody>
        </p:sp>
      </p:grpSp>
      <p:cxnSp>
        <p:nvCxnSpPr>
          <p:cNvPr id="3" name="Straight Arrow Connector 2">
            <a:extLst>
              <a:ext uri="{FF2B5EF4-FFF2-40B4-BE49-F238E27FC236}">
                <a16:creationId xmlns:a16="http://schemas.microsoft.com/office/drawing/2014/main" id="{4E804DB3-53D3-AEA5-EA78-CC60B25FA84B}"/>
              </a:ext>
            </a:extLst>
          </p:cNvPr>
          <p:cNvCxnSpPr>
            <a:cxnSpLocks/>
            <a:stCxn id="6" idx="1"/>
            <a:endCxn id="7" idx="0"/>
          </p:cNvCxnSpPr>
          <p:nvPr/>
        </p:nvCxnSpPr>
        <p:spPr>
          <a:xfrm flipH="1">
            <a:off x="7037409" y="3690636"/>
            <a:ext cx="2020988" cy="2046913"/>
          </a:xfrm>
          <a:prstGeom prst="straightConnector1">
            <a:avLst/>
          </a:prstGeom>
          <a:ln>
            <a:solidFill>
              <a:srgbClr val="D72727"/>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203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C3FD5-5B1E-CDF3-5766-7E4F678F1948}"/>
            </a:ext>
          </a:extLst>
        </p:cNvPr>
        <p:cNvGrpSpPr/>
        <p:nvPr/>
      </p:nvGrpSpPr>
      <p:grpSpPr>
        <a:xfrm>
          <a:off x="0" y="0"/>
          <a:ext cx="0" cy="0"/>
          <a:chOff x="0" y="0"/>
          <a:chExt cx="0" cy="0"/>
        </a:xfrm>
      </p:grpSpPr>
      <p:pic>
        <p:nvPicPr>
          <p:cNvPr id="5" name="Picture 4" descr="A diagram of a group&#10;&#10;Description automatically generated">
            <a:extLst>
              <a:ext uri="{FF2B5EF4-FFF2-40B4-BE49-F238E27FC236}">
                <a16:creationId xmlns:a16="http://schemas.microsoft.com/office/drawing/2014/main" id="{987189E7-2A9A-6153-667C-9F536ECBB008}"/>
              </a:ext>
            </a:extLst>
          </p:cNvPr>
          <p:cNvPicPr>
            <a:picLocks noChangeAspect="1"/>
          </p:cNvPicPr>
          <p:nvPr/>
        </p:nvPicPr>
        <p:blipFill>
          <a:blip r:embed="rId2"/>
          <a:stretch>
            <a:fillRect/>
          </a:stretch>
        </p:blipFill>
        <p:spPr>
          <a:xfrm>
            <a:off x="86358" y="474120"/>
            <a:ext cx="12019284" cy="4916978"/>
          </a:xfrm>
          <a:prstGeom prst="rect">
            <a:avLst/>
          </a:prstGeom>
        </p:spPr>
      </p:pic>
      <p:grpSp>
        <p:nvGrpSpPr>
          <p:cNvPr id="10" name="Group 9">
            <a:extLst>
              <a:ext uri="{FF2B5EF4-FFF2-40B4-BE49-F238E27FC236}">
                <a16:creationId xmlns:a16="http://schemas.microsoft.com/office/drawing/2014/main" id="{5AEF9573-7F03-46A6-2DC3-6699BE290196}"/>
              </a:ext>
            </a:extLst>
          </p:cNvPr>
          <p:cNvGrpSpPr/>
          <p:nvPr/>
        </p:nvGrpSpPr>
        <p:grpSpPr>
          <a:xfrm>
            <a:off x="5522109" y="3259447"/>
            <a:ext cx="4862311" cy="3124433"/>
            <a:chOff x="3855352" y="3259447"/>
            <a:chExt cx="4862311" cy="3124433"/>
          </a:xfrm>
        </p:grpSpPr>
        <p:sp>
          <p:nvSpPr>
            <p:cNvPr id="6" name="Rounded Rectangle 5">
              <a:extLst>
                <a:ext uri="{FF2B5EF4-FFF2-40B4-BE49-F238E27FC236}">
                  <a16:creationId xmlns:a16="http://schemas.microsoft.com/office/drawing/2014/main" id="{4503D9F8-BD6C-129E-F007-04C9785E6C51}"/>
                </a:ext>
              </a:extLst>
            </p:cNvPr>
            <p:cNvSpPr/>
            <p:nvPr/>
          </p:nvSpPr>
          <p:spPr>
            <a:xfrm rot="18900000">
              <a:off x="7376012" y="3259447"/>
              <a:ext cx="1341651" cy="362208"/>
            </a:xfrm>
            <a:prstGeom prst="roundRect">
              <a:avLst/>
            </a:prstGeom>
            <a:noFill/>
            <a:ln w="76200">
              <a:solidFill>
                <a:srgbClr val="D727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7E6F86C-9F9E-558A-313F-7499DA405EA1}"/>
                </a:ext>
              </a:extLst>
            </p:cNvPr>
            <p:cNvSpPr txBox="1"/>
            <p:nvPr/>
          </p:nvSpPr>
          <p:spPr>
            <a:xfrm>
              <a:off x="3855352" y="5737549"/>
              <a:ext cx="3980705" cy="646331"/>
            </a:xfrm>
            <a:prstGeom prst="rect">
              <a:avLst/>
            </a:prstGeom>
            <a:noFill/>
          </p:spPr>
          <p:txBody>
            <a:bodyPr wrap="square" rtlCol="0">
              <a:spAutoFit/>
            </a:bodyPr>
            <a:lstStyle/>
            <a:p>
              <a:r>
                <a:rPr lang="en-US" dirty="0">
                  <a:latin typeface="Helvetica" pitchFamily="2" charset="0"/>
                </a:rPr>
                <a:t>confuse, distress, freak out, panic, perplex, puzzle, stump, baffle, …</a:t>
              </a:r>
            </a:p>
          </p:txBody>
        </p:sp>
      </p:grpSp>
      <p:cxnSp>
        <p:nvCxnSpPr>
          <p:cNvPr id="3" name="Straight Arrow Connector 2">
            <a:extLst>
              <a:ext uri="{FF2B5EF4-FFF2-40B4-BE49-F238E27FC236}">
                <a16:creationId xmlns:a16="http://schemas.microsoft.com/office/drawing/2014/main" id="{8C2955CA-D628-B520-9327-7CF27AFFC449}"/>
              </a:ext>
            </a:extLst>
          </p:cNvPr>
          <p:cNvCxnSpPr>
            <a:cxnSpLocks/>
            <a:stCxn id="6" idx="1"/>
            <a:endCxn id="7" idx="0"/>
          </p:cNvCxnSpPr>
          <p:nvPr/>
        </p:nvCxnSpPr>
        <p:spPr>
          <a:xfrm flipH="1">
            <a:off x="7512462" y="3914896"/>
            <a:ext cx="1726787" cy="1822653"/>
          </a:xfrm>
          <a:prstGeom prst="straightConnector1">
            <a:avLst/>
          </a:prstGeom>
          <a:ln>
            <a:solidFill>
              <a:srgbClr val="D72727"/>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458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1E7C3-2327-E6A6-D4CC-842D58C7EBA1}"/>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B762F640-2991-1597-E83B-013A3830028E}"/>
              </a:ext>
            </a:extLst>
          </p:cNvPr>
          <p:cNvGrpSpPr/>
          <p:nvPr/>
        </p:nvGrpSpPr>
        <p:grpSpPr>
          <a:xfrm>
            <a:off x="1447800" y="1597731"/>
            <a:ext cx="9296400" cy="1107995"/>
            <a:chOff x="1447800" y="973017"/>
            <a:chExt cx="9296400" cy="1107995"/>
          </a:xfrm>
        </p:grpSpPr>
        <p:sp>
          <p:nvSpPr>
            <p:cNvPr id="3" name="TextBox 2">
              <a:extLst>
                <a:ext uri="{FF2B5EF4-FFF2-40B4-BE49-F238E27FC236}">
                  <a16:creationId xmlns:a16="http://schemas.microsoft.com/office/drawing/2014/main" id="{400B5BBB-AED2-71EA-7FE1-7D70B6C36E30}"/>
                </a:ext>
              </a:extLst>
            </p:cNvPr>
            <p:cNvSpPr txBox="1"/>
            <p:nvPr/>
          </p:nvSpPr>
          <p:spPr>
            <a:xfrm>
              <a:off x="1447800" y="973017"/>
              <a:ext cx="9296400" cy="584775"/>
            </a:xfrm>
            <a:prstGeom prst="rect">
              <a:avLst/>
            </a:prstGeom>
            <a:noFill/>
          </p:spPr>
          <p:txBody>
            <a:bodyPr wrap="square" rtlCol="0">
              <a:spAutoFit/>
            </a:bodyPr>
            <a:lstStyle/>
            <a:p>
              <a:r>
                <a:rPr lang="en-US" sz="3200" b="1" dirty="0">
                  <a:latin typeface="Helvetica" pitchFamily="2" charset="0"/>
                </a:rPr>
                <a:t>Example #1</a:t>
              </a:r>
            </a:p>
          </p:txBody>
        </p:sp>
        <p:sp>
          <p:nvSpPr>
            <p:cNvPr id="2" name="TextBox 1">
              <a:extLst>
                <a:ext uri="{FF2B5EF4-FFF2-40B4-BE49-F238E27FC236}">
                  <a16:creationId xmlns:a16="http://schemas.microsoft.com/office/drawing/2014/main" id="{7DA7C7C8-6D03-008E-9A9C-149F7DBE9A77}"/>
                </a:ext>
              </a:extLst>
            </p:cNvPr>
            <p:cNvSpPr txBox="1"/>
            <p:nvPr/>
          </p:nvSpPr>
          <p:spPr>
            <a:xfrm>
              <a:off x="1447800" y="1557792"/>
              <a:ext cx="9296400" cy="523220"/>
            </a:xfrm>
            <a:prstGeom prst="rect">
              <a:avLst/>
            </a:prstGeom>
            <a:noFill/>
          </p:spPr>
          <p:txBody>
            <a:bodyPr wrap="square" rtlCol="0">
              <a:spAutoFit/>
            </a:bodyPr>
            <a:lstStyle/>
            <a:p>
              <a:r>
                <a:rPr lang="en-US" sz="2800" dirty="0" err="1">
                  <a:latin typeface="Helvetica" pitchFamily="2" charset="0"/>
                  <a:ea typeface="Verdana" charset="0"/>
                  <a:cs typeface="Verdana" charset="0"/>
                </a:rPr>
                <a:t>Factives</a:t>
              </a:r>
              <a:r>
                <a:rPr lang="en-US" sz="2800" dirty="0">
                  <a:latin typeface="Helvetica" pitchFamily="2" charset="0"/>
                  <a:ea typeface="Verdana" charset="0"/>
                  <a:cs typeface="Verdana" charset="0"/>
                </a:rPr>
                <a:t> are not neg-raisers. </a:t>
              </a:r>
              <a:endParaRPr lang="en-US" sz="2800" dirty="0">
                <a:latin typeface="Helvetica" pitchFamily="2" charset="0"/>
              </a:endParaRPr>
            </a:p>
          </p:txBody>
        </p:sp>
      </p:grpSp>
      <p:grpSp>
        <p:nvGrpSpPr>
          <p:cNvPr id="4" name="Group 3">
            <a:extLst>
              <a:ext uri="{FF2B5EF4-FFF2-40B4-BE49-F238E27FC236}">
                <a16:creationId xmlns:a16="http://schemas.microsoft.com/office/drawing/2014/main" id="{F949BEF8-C011-779B-EDB9-D7B21BE87B5D}"/>
              </a:ext>
            </a:extLst>
          </p:cNvPr>
          <p:cNvGrpSpPr/>
          <p:nvPr/>
        </p:nvGrpSpPr>
        <p:grpSpPr>
          <a:xfrm>
            <a:off x="1447800" y="3721387"/>
            <a:ext cx="9296400" cy="1538882"/>
            <a:chOff x="1447800" y="3721387"/>
            <a:chExt cx="9296400" cy="1538882"/>
          </a:xfrm>
        </p:grpSpPr>
        <p:grpSp>
          <p:nvGrpSpPr>
            <p:cNvPr id="7" name="Group 6">
              <a:extLst>
                <a:ext uri="{FF2B5EF4-FFF2-40B4-BE49-F238E27FC236}">
                  <a16:creationId xmlns:a16="http://schemas.microsoft.com/office/drawing/2014/main" id="{3E58A4E7-2DE1-0BD5-BE6C-7F3A9CEAFBDF}"/>
                </a:ext>
              </a:extLst>
            </p:cNvPr>
            <p:cNvGrpSpPr/>
            <p:nvPr/>
          </p:nvGrpSpPr>
          <p:grpSpPr>
            <a:xfrm>
              <a:off x="1447800" y="3721387"/>
              <a:ext cx="9296400" cy="1538882"/>
              <a:chOff x="1447800" y="2727343"/>
              <a:chExt cx="9296400" cy="1538882"/>
            </a:xfrm>
          </p:grpSpPr>
          <p:sp>
            <p:nvSpPr>
              <p:cNvPr id="10" name="TextBox 9">
                <a:extLst>
                  <a:ext uri="{FF2B5EF4-FFF2-40B4-BE49-F238E27FC236}">
                    <a16:creationId xmlns:a16="http://schemas.microsoft.com/office/drawing/2014/main" id="{B8B36742-6487-4D0D-3D64-FF8DFA52C44A}"/>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Example #2</a:t>
                </a:r>
              </a:p>
            </p:txBody>
          </p:sp>
          <p:sp>
            <p:nvSpPr>
              <p:cNvPr id="11" name="TextBox 10">
                <a:extLst>
                  <a:ext uri="{FF2B5EF4-FFF2-40B4-BE49-F238E27FC236}">
                    <a16:creationId xmlns:a16="http://schemas.microsoft.com/office/drawing/2014/main" id="{5AF848A5-3F6E-4FB7-896A-4EF5C00E83A3}"/>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rPr>
                  <a:t>If a predicate gives rise to inferences about both beliefs and preferences, it backgrounds the belief inferences.</a:t>
                </a:r>
              </a:p>
            </p:txBody>
          </p:sp>
        </p:grpSp>
        <p:sp>
          <p:nvSpPr>
            <p:cNvPr id="5" name="TextBox 4">
              <a:extLst>
                <a:ext uri="{FF2B5EF4-FFF2-40B4-BE49-F238E27FC236}">
                  <a16:creationId xmlns:a16="http://schemas.microsoft.com/office/drawing/2014/main" id="{00CD4BBC-7402-3FD8-329B-5E5C38C43AF0}"/>
                </a:ext>
              </a:extLst>
            </p:cNvPr>
            <p:cNvSpPr txBox="1"/>
            <p:nvPr/>
          </p:nvSpPr>
          <p:spPr>
            <a:xfrm>
              <a:off x="3729989" y="3940120"/>
              <a:ext cx="4025050" cy="261490"/>
            </a:xfrm>
            <a:prstGeom prst="rect">
              <a:avLst/>
            </a:prstGeom>
            <a:noFill/>
          </p:spPr>
          <p:txBody>
            <a:bodyPr wrap="square">
              <a:spAutoFit/>
            </a:bodyPr>
            <a:lstStyle/>
            <a:p>
              <a:pPr algn="r"/>
              <a:r>
                <a:rPr lang="en-US" sz="1100" dirty="0">
                  <a:latin typeface="Helvetica" pitchFamily="2" charset="0"/>
                </a:rPr>
                <a:t>Anand &amp; </a:t>
              </a:r>
              <a:r>
                <a:rPr lang="en-US" sz="1100" dirty="0" err="1">
                  <a:latin typeface="Helvetica" pitchFamily="2" charset="0"/>
                </a:rPr>
                <a:t>Hacquard</a:t>
              </a:r>
              <a:r>
                <a:rPr lang="en-US" sz="1100" dirty="0">
                  <a:latin typeface="Helvetica" pitchFamily="2" charset="0"/>
                </a:rPr>
                <a:t> 2014, see Anand &amp; </a:t>
              </a:r>
              <a:r>
                <a:rPr lang="en-US" sz="1100" dirty="0" err="1">
                  <a:latin typeface="Helvetica" pitchFamily="2" charset="0"/>
                </a:rPr>
                <a:t>Hacquard</a:t>
              </a:r>
              <a:r>
                <a:rPr lang="en-US" sz="1100" dirty="0">
                  <a:latin typeface="Helvetica" pitchFamily="2" charset="0"/>
                </a:rPr>
                <a:t> 2009, 2013</a:t>
              </a:r>
              <a:endParaRPr lang="en-US" sz="1100" i="1" dirty="0"/>
            </a:p>
          </p:txBody>
        </p:sp>
      </p:grpSp>
      <p:sp>
        <p:nvSpPr>
          <p:cNvPr id="6" name="TextBox 5">
            <a:extLst>
              <a:ext uri="{FF2B5EF4-FFF2-40B4-BE49-F238E27FC236}">
                <a16:creationId xmlns:a16="http://schemas.microsoft.com/office/drawing/2014/main" id="{2D29026D-BDB4-423D-53B3-E91077C135BD}"/>
              </a:ext>
            </a:extLst>
          </p:cNvPr>
          <p:cNvSpPr txBox="1"/>
          <p:nvPr/>
        </p:nvSpPr>
        <p:spPr>
          <a:xfrm>
            <a:off x="3669028" y="1859996"/>
            <a:ext cx="5637018" cy="261610"/>
          </a:xfrm>
          <a:prstGeom prst="rect">
            <a:avLst/>
          </a:prstGeom>
          <a:noFill/>
        </p:spPr>
        <p:txBody>
          <a:bodyPr wrap="square">
            <a:spAutoFit/>
          </a:bodyPr>
          <a:lstStyle/>
          <a:p>
            <a:pPr algn="r"/>
            <a:r>
              <a:rPr lang="en-US" sz="1100" dirty="0">
                <a:latin typeface="Helvetica" pitchFamily="2" charset="0"/>
              </a:rPr>
              <a:t>see Fillmore 1963, Bartsch 1973, Horn 1971, 1978, 1989, </a:t>
            </a:r>
            <a:r>
              <a:rPr lang="en-US" sz="1100" dirty="0" err="1">
                <a:latin typeface="Helvetica" pitchFamily="2" charset="0"/>
              </a:rPr>
              <a:t>Gajewski</a:t>
            </a:r>
            <a:r>
              <a:rPr lang="en-US" sz="1100" dirty="0">
                <a:latin typeface="Helvetica" pitchFamily="2" charset="0"/>
              </a:rPr>
              <a:t> 2007, </a:t>
            </a:r>
            <a:r>
              <a:rPr lang="en-US" sz="1100" dirty="0" err="1">
                <a:latin typeface="Helvetica" pitchFamily="2" charset="0"/>
              </a:rPr>
              <a:t>Romoli</a:t>
            </a:r>
            <a:r>
              <a:rPr lang="en-US" sz="1100" dirty="0">
                <a:latin typeface="Helvetica" pitchFamily="2" charset="0"/>
              </a:rPr>
              <a:t> 2013</a:t>
            </a:r>
            <a:endParaRPr lang="en-US" sz="1100" i="1" dirty="0"/>
          </a:p>
        </p:txBody>
      </p:sp>
    </p:spTree>
    <p:extLst>
      <p:ext uri="{BB962C8B-B14F-4D97-AF65-F5344CB8AC3E}">
        <p14:creationId xmlns:p14="http://schemas.microsoft.com/office/powerpoint/2010/main" val="134029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C7300-A8BE-BA4A-91E5-095209C02ADC}"/>
            </a:ext>
          </a:extLst>
        </p:cNvPr>
        <p:cNvGrpSpPr/>
        <p:nvPr/>
      </p:nvGrpSpPr>
      <p:grpSpPr>
        <a:xfrm>
          <a:off x="0" y="0"/>
          <a:ext cx="0" cy="0"/>
          <a:chOff x="0" y="0"/>
          <a:chExt cx="0" cy="0"/>
        </a:xfrm>
      </p:grpSpPr>
      <p:pic>
        <p:nvPicPr>
          <p:cNvPr id="5" name="Picture 4" descr="A diagram of a group&#10;&#10;Description automatically generated">
            <a:extLst>
              <a:ext uri="{FF2B5EF4-FFF2-40B4-BE49-F238E27FC236}">
                <a16:creationId xmlns:a16="http://schemas.microsoft.com/office/drawing/2014/main" id="{AB7B9524-BA17-82CB-C4F3-75DDE23883C9}"/>
              </a:ext>
            </a:extLst>
          </p:cNvPr>
          <p:cNvPicPr>
            <a:picLocks noChangeAspect="1"/>
          </p:cNvPicPr>
          <p:nvPr/>
        </p:nvPicPr>
        <p:blipFill>
          <a:blip r:embed="rId2"/>
          <a:stretch>
            <a:fillRect/>
          </a:stretch>
        </p:blipFill>
        <p:spPr>
          <a:xfrm>
            <a:off x="86358" y="474120"/>
            <a:ext cx="12019284" cy="4916978"/>
          </a:xfrm>
          <a:prstGeom prst="rect">
            <a:avLst/>
          </a:prstGeom>
        </p:spPr>
      </p:pic>
      <p:grpSp>
        <p:nvGrpSpPr>
          <p:cNvPr id="10" name="Group 9">
            <a:extLst>
              <a:ext uri="{FF2B5EF4-FFF2-40B4-BE49-F238E27FC236}">
                <a16:creationId xmlns:a16="http://schemas.microsoft.com/office/drawing/2014/main" id="{DBB94AC8-B304-B261-87BF-6C5DC292D47F}"/>
              </a:ext>
            </a:extLst>
          </p:cNvPr>
          <p:cNvGrpSpPr/>
          <p:nvPr/>
        </p:nvGrpSpPr>
        <p:grpSpPr>
          <a:xfrm>
            <a:off x="5834626" y="3366513"/>
            <a:ext cx="4964533" cy="3017367"/>
            <a:chOff x="3797478" y="3366513"/>
            <a:chExt cx="4964533" cy="3017367"/>
          </a:xfrm>
        </p:grpSpPr>
        <p:sp>
          <p:nvSpPr>
            <p:cNvPr id="6" name="Rounded Rectangle 5">
              <a:extLst>
                <a:ext uri="{FF2B5EF4-FFF2-40B4-BE49-F238E27FC236}">
                  <a16:creationId xmlns:a16="http://schemas.microsoft.com/office/drawing/2014/main" id="{B8232778-E527-C7B5-A6C7-069D7BA26D10}"/>
                </a:ext>
              </a:extLst>
            </p:cNvPr>
            <p:cNvSpPr/>
            <p:nvPr/>
          </p:nvSpPr>
          <p:spPr>
            <a:xfrm rot="18900000">
              <a:off x="7117532" y="3366513"/>
              <a:ext cx="1644479" cy="362208"/>
            </a:xfrm>
            <a:prstGeom prst="roundRect">
              <a:avLst/>
            </a:prstGeom>
            <a:noFill/>
            <a:ln w="76200">
              <a:solidFill>
                <a:srgbClr val="D727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2CF53F1-265E-7954-192C-7C4FFB6F2491}"/>
                </a:ext>
              </a:extLst>
            </p:cNvPr>
            <p:cNvSpPr txBox="1"/>
            <p:nvPr/>
          </p:nvSpPr>
          <p:spPr>
            <a:xfrm>
              <a:off x="3797478" y="5737549"/>
              <a:ext cx="3980705" cy="646331"/>
            </a:xfrm>
            <a:prstGeom prst="rect">
              <a:avLst/>
            </a:prstGeom>
            <a:noFill/>
          </p:spPr>
          <p:txBody>
            <a:bodyPr wrap="square" rtlCol="0">
              <a:spAutoFit/>
            </a:bodyPr>
            <a:lstStyle/>
            <a:p>
              <a:r>
                <a:rPr lang="en-US" dirty="0">
                  <a:latin typeface="Helvetica" pitchFamily="2" charset="0"/>
                </a:rPr>
                <a:t>fret, lie, agonize, bitch, brood, object, quarrel, quibble, whine, …</a:t>
              </a:r>
            </a:p>
          </p:txBody>
        </p:sp>
      </p:grpSp>
      <p:cxnSp>
        <p:nvCxnSpPr>
          <p:cNvPr id="3" name="Straight Arrow Connector 2">
            <a:extLst>
              <a:ext uri="{FF2B5EF4-FFF2-40B4-BE49-F238E27FC236}">
                <a16:creationId xmlns:a16="http://schemas.microsoft.com/office/drawing/2014/main" id="{F7D550B3-D2B1-8541-783C-A266715BA6F2}"/>
              </a:ext>
            </a:extLst>
          </p:cNvPr>
          <p:cNvCxnSpPr>
            <a:cxnSpLocks/>
            <a:stCxn id="6" idx="1"/>
            <a:endCxn id="7" idx="0"/>
          </p:cNvCxnSpPr>
          <p:nvPr/>
        </p:nvCxnSpPr>
        <p:spPr>
          <a:xfrm flipH="1">
            <a:off x="7824979" y="4129028"/>
            <a:ext cx="1570529" cy="1608521"/>
          </a:xfrm>
          <a:prstGeom prst="straightConnector1">
            <a:avLst/>
          </a:prstGeom>
          <a:ln>
            <a:solidFill>
              <a:srgbClr val="D72727"/>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232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857AB-F3F3-D1B1-5627-814D26235192}"/>
            </a:ext>
          </a:extLst>
        </p:cNvPr>
        <p:cNvGrpSpPr/>
        <p:nvPr/>
      </p:nvGrpSpPr>
      <p:grpSpPr>
        <a:xfrm>
          <a:off x="0" y="0"/>
          <a:ext cx="0" cy="0"/>
          <a:chOff x="0" y="0"/>
          <a:chExt cx="0" cy="0"/>
        </a:xfrm>
      </p:grpSpPr>
      <p:pic>
        <p:nvPicPr>
          <p:cNvPr id="5" name="Picture 4" descr="A diagram of a group&#10;&#10;Description automatically generated">
            <a:extLst>
              <a:ext uri="{FF2B5EF4-FFF2-40B4-BE49-F238E27FC236}">
                <a16:creationId xmlns:a16="http://schemas.microsoft.com/office/drawing/2014/main" id="{2016C35C-E687-A7F7-AC6D-771D59E6ABAA}"/>
              </a:ext>
            </a:extLst>
          </p:cNvPr>
          <p:cNvPicPr>
            <a:picLocks noChangeAspect="1"/>
          </p:cNvPicPr>
          <p:nvPr/>
        </p:nvPicPr>
        <p:blipFill>
          <a:blip r:embed="rId2"/>
          <a:stretch>
            <a:fillRect/>
          </a:stretch>
        </p:blipFill>
        <p:spPr>
          <a:xfrm>
            <a:off x="86358" y="474120"/>
            <a:ext cx="12019284" cy="4916978"/>
          </a:xfrm>
          <a:prstGeom prst="rect">
            <a:avLst/>
          </a:prstGeom>
        </p:spPr>
      </p:pic>
      <p:grpSp>
        <p:nvGrpSpPr>
          <p:cNvPr id="10" name="Group 9">
            <a:extLst>
              <a:ext uri="{FF2B5EF4-FFF2-40B4-BE49-F238E27FC236}">
                <a16:creationId xmlns:a16="http://schemas.microsoft.com/office/drawing/2014/main" id="{3D746339-3C40-213A-03EF-757A09A96F11}"/>
              </a:ext>
            </a:extLst>
          </p:cNvPr>
          <p:cNvGrpSpPr/>
          <p:nvPr/>
        </p:nvGrpSpPr>
        <p:grpSpPr>
          <a:xfrm>
            <a:off x="6262890" y="3464897"/>
            <a:ext cx="5005286" cy="2918983"/>
            <a:chOff x="3797478" y="3464897"/>
            <a:chExt cx="5005286" cy="2918983"/>
          </a:xfrm>
        </p:grpSpPr>
        <p:sp>
          <p:nvSpPr>
            <p:cNvPr id="6" name="Rounded Rectangle 5">
              <a:extLst>
                <a:ext uri="{FF2B5EF4-FFF2-40B4-BE49-F238E27FC236}">
                  <a16:creationId xmlns:a16="http://schemas.microsoft.com/office/drawing/2014/main" id="{CE761AE2-3054-3859-380B-78E307A3012D}"/>
                </a:ext>
              </a:extLst>
            </p:cNvPr>
            <p:cNvSpPr/>
            <p:nvPr/>
          </p:nvSpPr>
          <p:spPr>
            <a:xfrm rot="18900000">
              <a:off x="6880011" y="3464897"/>
              <a:ext cx="1922753" cy="362208"/>
            </a:xfrm>
            <a:prstGeom prst="roundRect">
              <a:avLst/>
            </a:prstGeom>
            <a:noFill/>
            <a:ln w="76200">
              <a:solidFill>
                <a:srgbClr val="D727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8545EB2-B16D-E0B2-F1A4-CAE6BB1DDF8C}"/>
                </a:ext>
              </a:extLst>
            </p:cNvPr>
            <p:cNvSpPr txBox="1"/>
            <p:nvPr/>
          </p:nvSpPr>
          <p:spPr>
            <a:xfrm>
              <a:off x="3797478" y="5737549"/>
              <a:ext cx="3980705" cy="646331"/>
            </a:xfrm>
            <a:prstGeom prst="rect">
              <a:avLst/>
            </a:prstGeom>
            <a:noFill/>
          </p:spPr>
          <p:txBody>
            <a:bodyPr wrap="square" rtlCol="0">
              <a:spAutoFit/>
            </a:bodyPr>
            <a:lstStyle/>
            <a:p>
              <a:r>
                <a:rPr lang="en-US" dirty="0">
                  <a:latin typeface="Helvetica" pitchFamily="2" charset="0"/>
                </a:rPr>
                <a:t>decline, fail, hate, neglect, refuse, regret, detest, dislike, …</a:t>
              </a:r>
            </a:p>
          </p:txBody>
        </p:sp>
      </p:grpSp>
      <p:cxnSp>
        <p:nvCxnSpPr>
          <p:cNvPr id="3" name="Straight Arrow Connector 2">
            <a:extLst>
              <a:ext uri="{FF2B5EF4-FFF2-40B4-BE49-F238E27FC236}">
                <a16:creationId xmlns:a16="http://schemas.microsoft.com/office/drawing/2014/main" id="{D156F5B6-E1E1-94D7-0ACD-794659378AF0}"/>
              </a:ext>
            </a:extLst>
          </p:cNvPr>
          <p:cNvCxnSpPr>
            <a:cxnSpLocks/>
            <a:stCxn id="6" idx="1"/>
            <a:endCxn id="7" idx="0"/>
          </p:cNvCxnSpPr>
          <p:nvPr/>
        </p:nvCxnSpPr>
        <p:spPr>
          <a:xfrm flipH="1">
            <a:off x="8253243" y="4325797"/>
            <a:ext cx="1373761" cy="1411752"/>
          </a:xfrm>
          <a:prstGeom prst="straightConnector1">
            <a:avLst/>
          </a:prstGeom>
          <a:ln>
            <a:solidFill>
              <a:srgbClr val="D72727"/>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9382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548C4-4276-1DE0-5702-B9363F86BD14}"/>
            </a:ext>
          </a:extLst>
        </p:cNvPr>
        <p:cNvGrpSpPr/>
        <p:nvPr/>
      </p:nvGrpSpPr>
      <p:grpSpPr>
        <a:xfrm>
          <a:off x="0" y="0"/>
          <a:ext cx="0" cy="0"/>
          <a:chOff x="0" y="0"/>
          <a:chExt cx="0" cy="0"/>
        </a:xfrm>
      </p:grpSpPr>
      <p:pic>
        <p:nvPicPr>
          <p:cNvPr id="5" name="Picture 4" descr="A diagram of a group&#10;&#10;Description automatically generated">
            <a:extLst>
              <a:ext uri="{FF2B5EF4-FFF2-40B4-BE49-F238E27FC236}">
                <a16:creationId xmlns:a16="http://schemas.microsoft.com/office/drawing/2014/main" id="{74467FCE-C389-E7EF-4B6C-A46B0D47EFD4}"/>
              </a:ext>
            </a:extLst>
          </p:cNvPr>
          <p:cNvPicPr>
            <a:picLocks noChangeAspect="1"/>
          </p:cNvPicPr>
          <p:nvPr/>
        </p:nvPicPr>
        <p:blipFill>
          <a:blip r:embed="rId2"/>
          <a:stretch>
            <a:fillRect/>
          </a:stretch>
        </p:blipFill>
        <p:spPr>
          <a:xfrm>
            <a:off x="86358" y="474120"/>
            <a:ext cx="12019284" cy="4916978"/>
          </a:xfrm>
          <a:prstGeom prst="rect">
            <a:avLst/>
          </a:prstGeom>
        </p:spPr>
      </p:pic>
      <p:grpSp>
        <p:nvGrpSpPr>
          <p:cNvPr id="10" name="Group 9">
            <a:extLst>
              <a:ext uri="{FF2B5EF4-FFF2-40B4-BE49-F238E27FC236}">
                <a16:creationId xmlns:a16="http://schemas.microsoft.com/office/drawing/2014/main" id="{959975ED-4810-B562-75F7-0D68D7FE36B3}"/>
              </a:ext>
            </a:extLst>
          </p:cNvPr>
          <p:cNvGrpSpPr/>
          <p:nvPr/>
        </p:nvGrpSpPr>
        <p:grpSpPr>
          <a:xfrm>
            <a:off x="6668006" y="3244979"/>
            <a:ext cx="4914192" cy="3138901"/>
            <a:chOff x="3797478" y="3244979"/>
            <a:chExt cx="4914192" cy="3138901"/>
          </a:xfrm>
        </p:grpSpPr>
        <p:sp>
          <p:nvSpPr>
            <p:cNvPr id="6" name="Rounded Rectangle 5">
              <a:extLst>
                <a:ext uri="{FF2B5EF4-FFF2-40B4-BE49-F238E27FC236}">
                  <a16:creationId xmlns:a16="http://schemas.microsoft.com/office/drawing/2014/main" id="{47E0B757-1DC4-FE1F-8A32-11B84BCB11E1}"/>
                </a:ext>
              </a:extLst>
            </p:cNvPr>
            <p:cNvSpPr/>
            <p:nvPr/>
          </p:nvSpPr>
          <p:spPr>
            <a:xfrm rot="18900000">
              <a:off x="7410939" y="3244979"/>
              <a:ext cx="1300731" cy="362208"/>
            </a:xfrm>
            <a:prstGeom prst="roundRect">
              <a:avLst/>
            </a:prstGeom>
            <a:noFill/>
            <a:ln w="76200">
              <a:solidFill>
                <a:srgbClr val="D727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A0DF025-C20E-8D6C-D56E-5C402EF0CBD7}"/>
                </a:ext>
              </a:extLst>
            </p:cNvPr>
            <p:cNvSpPr txBox="1"/>
            <p:nvPr/>
          </p:nvSpPr>
          <p:spPr>
            <a:xfrm>
              <a:off x="3797478" y="5737549"/>
              <a:ext cx="3980705" cy="646331"/>
            </a:xfrm>
            <a:prstGeom prst="rect">
              <a:avLst/>
            </a:prstGeom>
            <a:noFill/>
          </p:spPr>
          <p:txBody>
            <a:bodyPr wrap="square" rtlCol="0">
              <a:spAutoFit/>
            </a:bodyPr>
            <a:lstStyle/>
            <a:p>
              <a:r>
                <a:rPr lang="en-US" dirty="0">
                  <a:latin typeface="Helvetica" pitchFamily="2" charset="0"/>
                </a:rPr>
                <a:t>denounce, disallow, face, prohibit, repress, abhor, admonish, …</a:t>
              </a:r>
            </a:p>
          </p:txBody>
        </p:sp>
      </p:grpSp>
      <p:cxnSp>
        <p:nvCxnSpPr>
          <p:cNvPr id="3" name="Straight Arrow Connector 2">
            <a:extLst>
              <a:ext uri="{FF2B5EF4-FFF2-40B4-BE49-F238E27FC236}">
                <a16:creationId xmlns:a16="http://schemas.microsoft.com/office/drawing/2014/main" id="{0B7EDF48-CF33-1D75-3EED-CD4507222737}"/>
              </a:ext>
            </a:extLst>
          </p:cNvPr>
          <p:cNvCxnSpPr>
            <a:cxnSpLocks/>
            <a:stCxn id="6" idx="1"/>
            <a:endCxn id="7" idx="0"/>
          </p:cNvCxnSpPr>
          <p:nvPr/>
        </p:nvCxnSpPr>
        <p:spPr>
          <a:xfrm flipH="1">
            <a:off x="8658359" y="3885961"/>
            <a:ext cx="1813596" cy="1851588"/>
          </a:xfrm>
          <a:prstGeom prst="straightConnector1">
            <a:avLst/>
          </a:prstGeom>
          <a:ln>
            <a:solidFill>
              <a:srgbClr val="D72727"/>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784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32DC4-CED6-BE8D-CC2F-9DCCCAC35A33}"/>
            </a:ext>
          </a:extLst>
        </p:cNvPr>
        <p:cNvGrpSpPr/>
        <p:nvPr/>
      </p:nvGrpSpPr>
      <p:grpSpPr>
        <a:xfrm>
          <a:off x="0" y="0"/>
          <a:ext cx="0" cy="0"/>
          <a:chOff x="0" y="0"/>
          <a:chExt cx="0" cy="0"/>
        </a:xfrm>
      </p:grpSpPr>
      <p:pic>
        <p:nvPicPr>
          <p:cNvPr id="5" name="Picture 4" descr="A diagram of a group&#10;&#10;Description automatically generated">
            <a:extLst>
              <a:ext uri="{FF2B5EF4-FFF2-40B4-BE49-F238E27FC236}">
                <a16:creationId xmlns:a16="http://schemas.microsoft.com/office/drawing/2014/main" id="{2023D06F-0090-70F5-1E6E-73A50E2AC31B}"/>
              </a:ext>
            </a:extLst>
          </p:cNvPr>
          <p:cNvPicPr>
            <a:picLocks noChangeAspect="1"/>
          </p:cNvPicPr>
          <p:nvPr/>
        </p:nvPicPr>
        <p:blipFill>
          <a:blip r:embed="rId2"/>
          <a:stretch>
            <a:fillRect/>
          </a:stretch>
        </p:blipFill>
        <p:spPr>
          <a:xfrm>
            <a:off x="86358" y="474120"/>
            <a:ext cx="12019284" cy="4916978"/>
          </a:xfrm>
          <a:prstGeom prst="rect">
            <a:avLst/>
          </a:prstGeom>
        </p:spPr>
      </p:pic>
      <p:grpSp>
        <p:nvGrpSpPr>
          <p:cNvPr id="10" name="Group 9">
            <a:extLst>
              <a:ext uri="{FF2B5EF4-FFF2-40B4-BE49-F238E27FC236}">
                <a16:creationId xmlns:a16="http://schemas.microsoft.com/office/drawing/2014/main" id="{00B849BA-4AFE-433D-F92A-72C3CE305A0F}"/>
              </a:ext>
            </a:extLst>
          </p:cNvPr>
          <p:cNvGrpSpPr/>
          <p:nvPr/>
        </p:nvGrpSpPr>
        <p:grpSpPr>
          <a:xfrm>
            <a:off x="7735637" y="3308558"/>
            <a:ext cx="4302971" cy="3075322"/>
            <a:chOff x="4435033" y="3308558"/>
            <a:chExt cx="4302971" cy="3075322"/>
          </a:xfrm>
        </p:grpSpPr>
        <p:sp>
          <p:nvSpPr>
            <p:cNvPr id="6" name="Rounded Rectangle 5">
              <a:extLst>
                <a:ext uri="{FF2B5EF4-FFF2-40B4-BE49-F238E27FC236}">
                  <a16:creationId xmlns:a16="http://schemas.microsoft.com/office/drawing/2014/main" id="{4278B7EB-7762-48B4-07DA-315A342C76BF}"/>
                </a:ext>
              </a:extLst>
            </p:cNvPr>
            <p:cNvSpPr/>
            <p:nvPr/>
          </p:nvSpPr>
          <p:spPr>
            <a:xfrm rot="18900000">
              <a:off x="7257451" y="3308558"/>
              <a:ext cx="1480553" cy="362208"/>
            </a:xfrm>
            <a:prstGeom prst="roundRect">
              <a:avLst/>
            </a:prstGeom>
            <a:noFill/>
            <a:ln w="76200">
              <a:solidFill>
                <a:srgbClr val="D727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F00BB1-946C-D4BE-D7DD-DE2F7183E74A}"/>
                </a:ext>
              </a:extLst>
            </p:cNvPr>
            <p:cNvSpPr txBox="1"/>
            <p:nvPr/>
          </p:nvSpPr>
          <p:spPr>
            <a:xfrm>
              <a:off x="4435033" y="5737549"/>
              <a:ext cx="2844569" cy="646331"/>
            </a:xfrm>
            <a:prstGeom prst="rect">
              <a:avLst/>
            </a:prstGeom>
            <a:noFill/>
          </p:spPr>
          <p:txBody>
            <a:bodyPr wrap="square" rtlCol="0">
              <a:spAutoFit/>
            </a:bodyPr>
            <a:lstStyle/>
            <a:p>
              <a:r>
                <a:rPr lang="en-US" dirty="0">
                  <a:latin typeface="Helvetica" pitchFamily="2" charset="0"/>
                </a:rPr>
                <a:t>doubt, question, dispute, fear, neglect, worry, …</a:t>
              </a:r>
            </a:p>
          </p:txBody>
        </p:sp>
      </p:grpSp>
      <p:cxnSp>
        <p:nvCxnSpPr>
          <p:cNvPr id="4" name="Straight Arrow Connector 3">
            <a:extLst>
              <a:ext uri="{FF2B5EF4-FFF2-40B4-BE49-F238E27FC236}">
                <a16:creationId xmlns:a16="http://schemas.microsoft.com/office/drawing/2014/main" id="{2683186D-DE47-C3DE-733F-FF2050ADC9D2}"/>
              </a:ext>
            </a:extLst>
          </p:cNvPr>
          <p:cNvCxnSpPr>
            <a:cxnSpLocks/>
            <a:stCxn id="6" idx="1"/>
            <a:endCxn id="7" idx="0"/>
          </p:cNvCxnSpPr>
          <p:nvPr/>
        </p:nvCxnSpPr>
        <p:spPr>
          <a:xfrm flipH="1">
            <a:off x="9157922" y="4013117"/>
            <a:ext cx="1616955" cy="1724432"/>
          </a:xfrm>
          <a:prstGeom prst="straightConnector1">
            <a:avLst/>
          </a:prstGeom>
          <a:ln>
            <a:solidFill>
              <a:srgbClr val="D72727"/>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339151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rgbClr val="113A6A"/>
        </a:solidFill>
        <a:effectLst/>
      </p:bgPr>
    </p:bg>
    <p:spTree>
      <p:nvGrpSpPr>
        <p:cNvPr id="1" name="">
          <a:extLst>
            <a:ext uri="{FF2B5EF4-FFF2-40B4-BE49-F238E27FC236}">
              <a16:creationId xmlns:a16="http://schemas.microsoft.com/office/drawing/2014/main" id="{69614419-CC83-A3CB-3DAA-A92E40CD06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5AB769-431A-EDC0-3F20-509B71D7C6BD}"/>
              </a:ext>
            </a:extLst>
          </p:cNvPr>
          <p:cNvSpPr>
            <a:spLocks noGrp="1"/>
          </p:cNvSpPr>
          <p:nvPr>
            <p:ph type="title"/>
          </p:nvPr>
        </p:nvSpPr>
        <p:spPr>
          <a:xfrm>
            <a:off x="831850" y="1713401"/>
            <a:ext cx="6442253" cy="2849074"/>
          </a:xfrm>
        </p:spPr>
        <p:txBody>
          <a:bodyPr/>
          <a:lstStyle/>
          <a:p>
            <a:r>
              <a:rPr lang="en-US" b="1" dirty="0">
                <a:solidFill>
                  <a:schemeClr val="bg1"/>
                </a:solidFill>
                <a:latin typeface="Verdana" charset="0"/>
                <a:ea typeface="Verdana" charset="0"/>
                <a:cs typeface="Verdana" charset="0"/>
              </a:rPr>
              <a:t>Appendix G</a:t>
            </a:r>
          </a:p>
        </p:txBody>
      </p:sp>
      <p:pic>
        <p:nvPicPr>
          <p:cNvPr id="3" name="Graphic 5">
            <a:extLst>
              <a:ext uri="{FF2B5EF4-FFF2-40B4-BE49-F238E27FC236}">
                <a16:creationId xmlns:a16="http://schemas.microsoft.com/office/drawing/2014/main" id="{9881084B-0026-D865-994D-648C5A925B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7493" y="2746112"/>
            <a:ext cx="3927315" cy="5033242"/>
          </a:xfrm>
          <a:prstGeom prst="rect">
            <a:avLst/>
          </a:prstGeom>
        </p:spPr>
      </p:pic>
      <p:sp>
        <p:nvSpPr>
          <p:cNvPr id="4" name="Title 1">
            <a:extLst>
              <a:ext uri="{FF2B5EF4-FFF2-40B4-BE49-F238E27FC236}">
                <a16:creationId xmlns:a16="http://schemas.microsoft.com/office/drawing/2014/main" id="{7AA0B98C-C25E-F6DE-429A-3BC1955C902A}"/>
              </a:ext>
            </a:extLst>
          </p:cNvPr>
          <p:cNvSpPr txBox="1">
            <a:spLocks/>
          </p:cNvSpPr>
          <p:nvPr/>
        </p:nvSpPr>
        <p:spPr>
          <a:xfrm>
            <a:off x="831850" y="4297388"/>
            <a:ext cx="6442253" cy="84721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Helvetica" pitchFamily="2" charset="0"/>
                <a:ea typeface="+mj-ea"/>
                <a:cs typeface="+mj-cs"/>
              </a:defRPr>
            </a:lvl1pPr>
          </a:lstStyle>
          <a:p>
            <a:r>
              <a:rPr lang="en-US" sz="3200" dirty="0">
                <a:solidFill>
                  <a:schemeClr val="bg1"/>
                </a:solidFill>
                <a:latin typeface="Verdana" charset="0"/>
                <a:ea typeface="Verdana" charset="0"/>
                <a:cs typeface="Verdana" charset="0"/>
              </a:rPr>
              <a:t>Class-frame relationship</a:t>
            </a:r>
          </a:p>
        </p:txBody>
      </p:sp>
    </p:spTree>
    <p:extLst>
      <p:ext uri="{BB962C8B-B14F-4D97-AF65-F5344CB8AC3E}">
        <p14:creationId xmlns:p14="http://schemas.microsoft.com/office/powerpoint/2010/main" val="196463269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 shot of a graph&#10;&#10;Description automatically generated">
            <a:extLst>
              <a:ext uri="{FF2B5EF4-FFF2-40B4-BE49-F238E27FC236}">
                <a16:creationId xmlns:a16="http://schemas.microsoft.com/office/drawing/2014/main" id="{98FB35F7-FE19-34B3-9214-A805728CC872}"/>
              </a:ext>
            </a:extLst>
          </p:cNvPr>
          <p:cNvPicPr>
            <a:picLocks noChangeAspect="1"/>
          </p:cNvPicPr>
          <p:nvPr/>
        </p:nvPicPr>
        <p:blipFill>
          <a:blip r:embed="rId2"/>
          <a:stretch>
            <a:fillRect/>
          </a:stretch>
        </p:blipFill>
        <p:spPr>
          <a:xfrm>
            <a:off x="2667000" y="0"/>
            <a:ext cx="6858000" cy="6858000"/>
          </a:xfrm>
          <a:prstGeom prst="rect">
            <a:avLst/>
          </a:prstGeom>
        </p:spPr>
      </p:pic>
      <p:sp>
        <p:nvSpPr>
          <p:cNvPr id="6" name="TextBox 5">
            <a:extLst>
              <a:ext uri="{FF2B5EF4-FFF2-40B4-BE49-F238E27FC236}">
                <a16:creationId xmlns:a16="http://schemas.microsoft.com/office/drawing/2014/main" id="{CC0A2643-E92D-283F-3C74-5819E71CB6B3}"/>
              </a:ext>
            </a:extLst>
          </p:cNvPr>
          <p:cNvSpPr txBox="1"/>
          <p:nvPr/>
        </p:nvSpPr>
        <p:spPr>
          <a:xfrm rot="16200000">
            <a:off x="-509285" y="2632323"/>
            <a:ext cx="5324354" cy="707886"/>
          </a:xfrm>
          <a:prstGeom prst="rect">
            <a:avLst/>
          </a:prstGeom>
          <a:noFill/>
        </p:spPr>
        <p:txBody>
          <a:bodyPr wrap="square" rtlCol="0">
            <a:spAutoFit/>
          </a:bodyPr>
          <a:lstStyle/>
          <a:p>
            <a:pPr algn="ctr"/>
            <a:r>
              <a:rPr lang="en-US" sz="4000" dirty="0">
                <a:latin typeface="Helvetica" pitchFamily="2" charset="0"/>
              </a:rPr>
              <a:t>Simple past matrix</a:t>
            </a:r>
          </a:p>
        </p:txBody>
      </p:sp>
    </p:spTree>
    <p:extLst>
      <p:ext uri="{BB962C8B-B14F-4D97-AF65-F5344CB8AC3E}">
        <p14:creationId xmlns:p14="http://schemas.microsoft.com/office/powerpoint/2010/main" val="381508427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0E267-AA94-5A66-491A-097018D78F0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BC70F97-2425-BE79-C562-6B0F8B9CD033}"/>
              </a:ext>
            </a:extLst>
          </p:cNvPr>
          <p:cNvPicPr>
            <a:picLocks noChangeAspect="1"/>
          </p:cNvPicPr>
          <p:nvPr/>
        </p:nvPicPr>
        <p:blipFill>
          <a:blip r:embed="rId2"/>
          <a:srcRect/>
          <a:stretch/>
        </p:blipFill>
        <p:spPr>
          <a:xfrm>
            <a:off x="2667000" y="0"/>
            <a:ext cx="6858000" cy="6858000"/>
          </a:xfrm>
          <a:prstGeom prst="rect">
            <a:avLst/>
          </a:prstGeom>
        </p:spPr>
      </p:pic>
      <p:sp>
        <p:nvSpPr>
          <p:cNvPr id="2" name="TextBox 1">
            <a:extLst>
              <a:ext uri="{FF2B5EF4-FFF2-40B4-BE49-F238E27FC236}">
                <a16:creationId xmlns:a16="http://schemas.microsoft.com/office/drawing/2014/main" id="{E7C01EC8-B610-124D-0F09-08CEB5207234}"/>
              </a:ext>
            </a:extLst>
          </p:cNvPr>
          <p:cNvSpPr txBox="1"/>
          <p:nvPr/>
        </p:nvSpPr>
        <p:spPr>
          <a:xfrm rot="16200000">
            <a:off x="-509285" y="2632323"/>
            <a:ext cx="5324354" cy="707886"/>
          </a:xfrm>
          <a:prstGeom prst="rect">
            <a:avLst/>
          </a:prstGeom>
          <a:noFill/>
        </p:spPr>
        <p:txBody>
          <a:bodyPr wrap="square" rtlCol="0">
            <a:spAutoFit/>
          </a:bodyPr>
          <a:lstStyle/>
          <a:p>
            <a:pPr algn="ctr"/>
            <a:r>
              <a:rPr lang="en-US" sz="4000" dirty="0">
                <a:latin typeface="Helvetica" pitchFamily="2" charset="0"/>
              </a:rPr>
              <a:t>Simple present matrix</a:t>
            </a:r>
          </a:p>
        </p:txBody>
      </p:sp>
    </p:spTree>
    <p:extLst>
      <p:ext uri="{BB962C8B-B14F-4D97-AF65-F5344CB8AC3E}">
        <p14:creationId xmlns:p14="http://schemas.microsoft.com/office/powerpoint/2010/main" val="25836081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2BAE0-CDC0-AC2A-BDAE-6FF23AD2277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8C6E992-5F51-5342-B745-B732AC3B6ED3}"/>
              </a:ext>
            </a:extLst>
          </p:cNvPr>
          <p:cNvPicPr>
            <a:picLocks noChangeAspect="1"/>
          </p:cNvPicPr>
          <p:nvPr/>
        </p:nvPicPr>
        <p:blipFill>
          <a:blip r:embed="rId2"/>
          <a:srcRect/>
          <a:stretch/>
        </p:blipFill>
        <p:spPr>
          <a:xfrm>
            <a:off x="2667000" y="0"/>
            <a:ext cx="6858000" cy="6858000"/>
          </a:xfrm>
          <a:prstGeom prst="rect">
            <a:avLst/>
          </a:prstGeom>
        </p:spPr>
      </p:pic>
      <p:sp>
        <p:nvSpPr>
          <p:cNvPr id="2" name="TextBox 1">
            <a:extLst>
              <a:ext uri="{FF2B5EF4-FFF2-40B4-BE49-F238E27FC236}">
                <a16:creationId xmlns:a16="http://schemas.microsoft.com/office/drawing/2014/main" id="{03B8295E-F5D2-6834-85BD-050E21494D15}"/>
              </a:ext>
            </a:extLst>
          </p:cNvPr>
          <p:cNvSpPr txBox="1"/>
          <p:nvPr/>
        </p:nvSpPr>
        <p:spPr>
          <a:xfrm rot="16200000">
            <a:off x="-702150" y="2672835"/>
            <a:ext cx="5798916" cy="707886"/>
          </a:xfrm>
          <a:prstGeom prst="rect">
            <a:avLst/>
          </a:prstGeom>
          <a:noFill/>
        </p:spPr>
        <p:txBody>
          <a:bodyPr wrap="square" rtlCol="0">
            <a:spAutoFit/>
          </a:bodyPr>
          <a:lstStyle/>
          <a:p>
            <a:pPr algn="ctr"/>
            <a:r>
              <a:rPr lang="en-US" sz="4000" dirty="0">
                <a:latin typeface="Helvetica" pitchFamily="2" charset="0"/>
              </a:rPr>
              <a:t>Past progressive matrix</a:t>
            </a:r>
          </a:p>
        </p:txBody>
      </p:sp>
    </p:spTree>
    <p:extLst>
      <p:ext uri="{BB962C8B-B14F-4D97-AF65-F5344CB8AC3E}">
        <p14:creationId xmlns:p14="http://schemas.microsoft.com/office/powerpoint/2010/main" val="413931993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rgbClr val="113A6A"/>
        </a:solidFill>
        <a:effectLst/>
      </p:bgPr>
    </p:bg>
    <p:spTree>
      <p:nvGrpSpPr>
        <p:cNvPr id="1" name="">
          <a:extLst>
            <a:ext uri="{FF2B5EF4-FFF2-40B4-BE49-F238E27FC236}">
              <a16:creationId xmlns:a16="http://schemas.microsoft.com/office/drawing/2014/main" id="{D001ED1A-F8BE-488A-DC66-FF2EB2B4A2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5B85A3-1210-8BE0-0D96-ED5C56A7E12E}"/>
              </a:ext>
            </a:extLst>
          </p:cNvPr>
          <p:cNvSpPr>
            <a:spLocks noGrp="1"/>
          </p:cNvSpPr>
          <p:nvPr>
            <p:ph type="title"/>
          </p:nvPr>
        </p:nvSpPr>
        <p:spPr>
          <a:xfrm>
            <a:off x="831850" y="1713401"/>
            <a:ext cx="6442253" cy="2849074"/>
          </a:xfrm>
        </p:spPr>
        <p:txBody>
          <a:bodyPr/>
          <a:lstStyle/>
          <a:p>
            <a:r>
              <a:rPr lang="en-US" b="1" dirty="0">
                <a:solidFill>
                  <a:schemeClr val="bg1"/>
                </a:solidFill>
                <a:latin typeface="Verdana" charset="0"/>
                <a:ea typeface="Verdana" charset="0"/>
                <a:cs typeface="Verdana" charset="0"/>
              </a:rPr>
              <a:t>Appendix H</a:t>
            </a:r>
          </a:p>
        </p:txBody>
      </p:sp>
      <p:pic>
        <p:nvPicPr>
          <p:cNvPr id="3" name="Graphic 5">
            <a:extLst>
              <a:ext uri="{FF2B5EF4-FFF2-40B4-BE49-F238E27FC236}">
                <a16:creationId xmlns:a16="http://schemas.microsoft.com/office/drawing/2014/main" id="{0DEB7739-C72E-8583-2713-41B0C54C07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7493" y="2746112"/>
            <a:ext cx="3927315" cy="5033242"/>
          </a:xfrm>
          <a:prstGeom prst="rect">
            <a:avLst/>
          </a:prstGeom>
        </p:spPr>
      </p:pic>
      <p:sp>
        <p:nvSpPr>
          <p:cNvPr id="4" name="Title 1">
            <a:extLst>
              <a:ext uri="{FF2B5EF4-FFF2-40B4-BE49-F238E27FC236}">
                <a16:creationId xmlns:a16="http://schemas.microsoft.com/office/drawing/2014/main" id="{D6E37A97-3C3D-1A95-1898-9C4CC6B1BBD3}"/>
              </a:ext>
            </a:extLst>
          </p:cNvPr>
          <p:cNvSpPr txBox="1">
            <a:spLocks/>
          </p:cNvSpPr>
          <p:nvPr/>
        </p:nvSpPr>
        <p:spPr>
          <a:xfrm>
            <a:off x="831850" y="4297388"/>
            <a:ext cx="6442253" cy="84721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Helvetica" pitchFamily="2" charset="0"/>
                <a:ea typeface="+mj-ea"/>
                <a:cs typeface="+mj-cs"/>
              </a:defRPr>
            </a:lvl1pPr>
          </a:lstStyle>
          <a:p>
            <a:r>
              <a:rPr lang="en-US" sz="3200" dirty="0">
                <a:solidFill>
                  <a:schemeClr val="bg1"/>
                </a:solidFill>
                <a:latin typeface="Verdana" charset="0"/>
                <a:ea typeface="Verdana" charset="0"/>
                <a:cs typeface="Verdana" charset="0"/>
              </a:rPr>
              <a:t>Class-constituent relationship</a:t>
            </a:r>
          </a:p>
        </p:txBody>
      </p:sp>
    </p:spTree>
    <p:extLst>
      <p:ext uri="{BB962C8B-B14F-4D97-AF65-F5344CB8AC3E}">
        <p14:creationId xmlns:p14="http://schemas.microsoft.com/office/powerpoint/2010/main" val="110347357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79838-BBAC-BC95-FE7D-FD5C89AA0161}"/>
            </a:ext>
          </a:extLst>
        </p:cNvPr>
        <p:cNvGrpSpPr/>
        <p:nvPr/>
      </p:nvGrpSpPr>
      <p:grpSpPr>
        <a:xfrm>
          <a:off x="0" y="0"/>
          <a:ext cx="0" cy="0"/>
          <a:chOff x="0" y="0"/>
          <a:chExt cx="0" cy="0"/>
        </a:xfrm>
      </p:grpSpPr>
      <p:pic>
        <p:nvPicPr>
          <p:cNvPr id="4" name="Picture 3" descr="A close-up of a graph&#10;&#10;Description automatically generated">
            <a:extLst>
              <a:ext uri="{FF2B5EF4-FFF2-40B4-BE49-F238E27FC236}">
                <a16:creationId xmlns:a16="http://schemas.microsoft.com/office/drawing/2014/main" id="{E6B1365B-25AE-360D-FA33-EA7413CEA3B3}"/>
              </a:ext>
            </a:extLst>
          </p:cNvPr>
          <p:cNvPicPr>
            <a:picLocks noChangeAspect="1"/>
          </p:cNvPicPr>
          <p:nvPr/>
        </p:nvPicPr>
        <p:blipFill>
          <a:blip r:embed="rId2"/>
          <a:stretch>
            <a:fillRect/>
          </a:stretch>
        </p:blipFill>
        <p:spPr>
          <a:xfrm>
            <a:off x="910046" y="0"/>
            <a:ext cx="9144000" cy="6858000"/>
          </a:xfrm>
          <a:prstGeom prst="rect">
            <a:avLst/>
          </a:prstGeom>
        </p:spPr>
      </p:pic>
    </p:spTree>
    <p:extLst>
      <p:ext uri="{BB962C8B-B14F-4D97-AF65-F5344CB8AC3E}">
        <p14:creationId xmlns:p14="http://schemas.microsoft.com/office/powerpoint/2010/main" val="2768144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9B47F-CB5C-D3E7-639A-E3ED48546911}"/>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5247648A-7AEB-8DA7-8395-F51E30798488}"/>
              </a:ext>
            </a:extLst>
          </p:cNvPr>
          <p:cNvSpPr/>
          <p:nvPr/>
        </p:nvSpPr>
        <p:spPr>
          <a:xfrm>
            <a:off x="2795111" y="1000125"/>
            <a:ext cx="6601778" cy="880110"/>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Helvetica" pitchFamily="2" charset="0"/>
              </a:rPr>
              <a:t>Lexical semantic constraints</a:t>
            </a:r>
          </a:p>
        </p:txBody>
      </p:sp>
      <p:grpSp>
        <p:nvGrpSpPr>
          <p:cNvPr id="7" name="Group 6">
            <a:extLst>
              <a:ext uri="{FF2B5EF4-FFF2-40B4-BE49-F238E27FC236}">
                <a16:creationId xmlns:a16="http://schemas.microsoft.com/office/drawing/2014/main" id="{7143982B-E03D-FDEA-6194-9920A0CCE232}"/>
              </a:ext>
            </a:extLst>
          </p:cNvPr>
          <p:cNvGrpSpPr/>
          <p:nvPr/>
        </p:nvGrpSpPr>
        <p:grpSpPr>
          <a:xfrm>
            <a:off x="2795111" y="1880235"/>
            <a:ext cx="6601778" cy="1988820"/>
            <a:chOff x="2795111" y="1880235"/>
            <a:chExt cx="6601778" cy="1988820"/>
          </a:xfrm>
        </p:grpSpPr>
        <p:sp>
          <p:nvSpPr>
            <p:cNvPr id="3" name="Rounded Rectangle 2">
              <a:extLst>
                <a:ext uri="{FF2B5EF4-FFF2-40B4-BE49-F238E27FC236}">
                  <a16:creationId xmlns:a16="http://schemas.microsoft.com/office/drawing/2014/main" id="{CC77CB84-CEB2-9814-971C-D83D45B4054A}"/>
                </a:ext>
              </a:extLst>
            </p:cNvPr>
            <p:cNvSpPr/>
            <p:nvPr/>
          </p:nvSpPr>
          <p:spPr>
            <a:xfrm>
              <a:off x="2795111" y="2988945"/>
              <a:ext cx="6601778" cy="880110"/>
            </a:xfrm>
            <a:prstGeom prst="roundRect">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Helvetica" pitchFamily="2" charset="0"/>
                </a:rPr>
                <a:t>Lexical semantic generalizations</a:t>
              </a:r>
            </a:p>
          </p:txBody>
        </p:sp>
        <p:grpSp>
          <p:nvGrpSpPr>
            <p:cNvPr id="6" name="Group 5">
              <a:extLst>
                <a:ext uri="{FF2B5EF4-FFF2-40B4-BE49-F238E27FC236}">
                  <a16:creationId xmlns:a16="http://schemas.microsoft.com/office/drawing/2014/main" id="{2446CF82-257D-7493-36AD-7DE5DD4CE59B}"/>
                </a:ext>
              </a:extLst>
            </p:cNvPr>
            <p:cNvGrpSpPr/>
            <p:nvPr/>
          </p:nvGrpSpPr>
          <p:grpSpPr>
            <a:xfrm>
              <a:off x="5337810" y="1880235"/>
              <a:ext cx="1587819" cy="1108710"/>
              <a:chOff x="5337810" y="1880235"/>
              <a:chExt cx="1587819" cy="1108710"/>
            </a:xfrm>
          </p:grpSpPr>
          <p:cxnSp>
            <p:nvCxnSpPr>
              <p:cNvPr id="8" name="Straight Arrow Connector 7">
                <a:extLst>
                  <a:ext uri="{FF2B5EF4-FFF2-40B4-BE49-F238E27FC236}">
                    <a16:creationId xmlns:a16="http://schemas.microsoft.com/office/drawing/2014/main" id="{BD37B249-14DC-5671-CE6A-39F403316776}"/>
                  </a:ext>
                </a:extLst>
              </p:cNvPr>
              <p:cNvCxnSpPr>
                <a:stCxn id="3" idx="0"/>
                <a:endCxn id="2" idx="2"/>
              </p:cNvCxnSpPr>
              <p:nvPr/>
            </p:nvCxnSpPr>
            <p:spPr>
              <a:xfrm flipV="1">
                <a:off x="6096000" y="1880235"/>
                <a:ext cx="0" cy="1108710"/>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sp>
            <p:nvSpPr>
              <p:cNvPr id="15" name="Rectangle 14">
                <a:extLst>
                  <a:ext uri="{FF2B5EF4-FFF2-40B4-BE49-F238E27FC236}">
                    <a16:creationId xmlns:a16="http://schemas.microsoft.com/office/drawing/2014/main" id="{1057F2E2-8E59-5650-8219-4952AAFCF2EA}"/>
                  </a:ext>
                </a:extLst>
              </p:cNvPr>
              <p:cNvSpPr/>
              <p:nvPr/>
            </p:nvSpPr>
            <p:spPr>
              <a:xfrm>
                <a:off x="5337810" y="2354580"/>
                <a:ext cx="1587819" cy="30861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evidence for</a:t>
                </a:r>
              </a:p>
            </p:txBody>
          </p:sp>
        </p:grpSp>
      </p:grpSp>
      <p:grpSp>
        <p:nvGrpSpPr>
          <p:cNvPr id="26" name="Group 25">
            <a:extLst>
              <a:ext uri="{FF2B5EF4-FFF2-40B4-BE49-F238E27FC236}">
                <a16:creationId xmlns:a16="http://schemas.microsoft.com/office/drawing/2014/main" id="{7CD2B648-ADC9-F748-E565-88D517356FF2}"/>
              </a:ext>
            </a:extLst>
          </p:cNvPr>
          <p:cNvGrpSpPr/>
          <p:nvPr/>
        </p:nvGrpSpPr>
        <p:grpSpPr>
          <a:xfrm>
            <a:off x="342899" y="236905"/>
            <a:ext cx="9053990" cy="1203275"/>
            <a:chOff x="342899" y="236905"/>
            <a:chExt cx="9053990" cy="1203275"/>
          </a:xfrm>
        </p:grpSpPr>
        <p:sp>
          <p:nvSpPr>
            <p:cNvPr id="10" name="TextBox 9">
              <a:extLst>
                <a:ext uri="{FF2B5EF4-FFF2-40B4-BE49-F238E27FC236}">
                  <a16:creationId xmlns:a16="http://schemas.microsoft.com/office/drawing/2014/main" id="{97E40F89-563E-A280-E779-DFA3DE6504F7}"/>
                </a:ext>
              </a:extLst>
            </p:cNvPr>
            <p:cNvSpPr txBox="1"/>
            <p:nvPr/>
          </p:nvSpPr>
          <p:spPr>
            <a:xfrm>
              <a:off x="342899" y="236905"/>
              <a:ext cx="7533051" cy="646331"/>
            </a:xfrm>
            <a:prstGeom prst="rect">
              <a:avLst/>
            </a:prstGeom>
            <a:noFill/>
          </p:spPr>
          <p:txBody>
            <a:bodyPr wrap="square" rtlCol="0">
              <a:spAutoFit/>
            </a:bodyPr>
            <a:lstStyle/>
            <a:p>
              <a:pPr algn="ctr"/>
              <a:r>
                <a:rPr lang="en-US" sz="3600" dirty="0">
                  <a:latin typeface="Helvetica" pitchFamily="2" charset="0"/>
                </a:rPr>
                <a:t>Determiners must be non-relational.</a:t>
              </a:r>
            </a:p>
          </p:txBody>
        </p:sp>
        <p:cxnSp>
          <p:nvCxnSpPr>
            <p:cNvPr id="13" name="Elbow Connector 12">
              <a:extLst>
                <a:ext uri="{FF2B5EF4-FFF2-40B4-BE49-F238E27FC236}">
                  <a16:creationId xmlns:a16="http://schemas.microsoft.com/office/drawing/2014/main" id="{BEC5C0F6-9318-FCB8-4D59-7D49251B6703}"/>
                </a:ext>
              </a:extLst>
            </p:cNvPr>
            <p:cNvCxnSpPr>
              <a:cxnSpLocks/>
              <a:stCxn id="2" idx="3"/>
              <a:endCxn id="10" idx="3"/>
            </p:cNvCxnSpPr>
            <p:nvPr/>
          </p:nvCxnSpPr>
          <p:spPr>
            <a:xfrm flipH="1" flipV="1">
              <a:off x="7875950" y="560071"/>
              <a:ext cx="1520939" cy="880109"/>
            </a:xfrm>
            <a:prstGeom prst="bentConnector3">
              <a:avLst>
                <a:gd name="adj1" fmla="val -15030"/>
              </a:avLst>
            </a:prstGeom>
            <a:ln>
              <a:prstDash val="sysDot"/>
              <a:tailEnd type="triangle"/>
            </a:ln>
          </p:spPr>
          <p:style>
            <a:lnRef idx="2">
              <a:schemeClr val="dk1"/>
            </a:lnRef>
            <a:fillRef idx="0">
              <a:schemeClr val="dk1"/>
            </a:fillRef>
            <a:effectRef idx="1">
              <a:schemeClr val="dk1"/>
            </a:effectRef>
            <a:fontRef idx="minor">
              <a:schemeClr val="tx1"/>
            </a:fontRef>
          </p:style>
        </p:cxnSp>
      </p:grpSp>
      <p:grpSp>
        <p:nvGrpSpPr>
          <p:cNvPr id="25" name="Group 24">
            <a:extLst>
              <a:ext uri="{FF2B5EF4-FFF2-40B4-BE49-F238E27FC236}">
                <a16:creationId xmlns:a16="http://schemas.microsoft.com/office/drawing/2014/main" id="{245BC4F2-2096-72EE-7F48-901ED0BB65D8}"/>
              </a:ext>
            </a:extLst>
          </p:cNvPr>
          <p:cNvGrpSpPr/>
          <p:nvPr/>
        </p:nvGrpSpPr>
        <p:grpSpPr>
          <a:xfrm>
            <a:off x="548640" y="3429000"/>
            <a:ext cx="8848249" cy="1193900"/>
            <a:chOff x="548640" y="3429000"/>
            <a:chExt cx="8848249" cy="1193900"/>
          </a:xfrm>
        </p:grpSpPr>
        <p:sp>
          <p:nvSpPr>
            <p:cNvPr id="14" name="TextBox 13">
              <a:extLst>
                <a:ext uri="{FF2B5EF4-FFF2-40B4-BE49-F238E27FC236}">
                  <a16:creationId xmlns:a16="http://schemas.microsoft.com/office/drawing/2014/main" id="{4D3B6A96-932C-E23F-65CB-0AD5D3807FFA}"/>
                </a:ext>
              </a:extLst>
            </p:cNvPr>
            <p:cNvSpPr txBox="1"/>
            <p:nvPr/>
          </p:nvSpPr>
          <p:spPr>
            <a:xfrm>
              <a:off x="548640" y="3976569"/>
              <a:ext cx="6858000" cy="646331"/>
            </a:xfrm>
            <a:prstGeom prst="rect">
              <a:avLst/>
            </a:prstGeom>
            <a:noFill/>
          </p:spPr>
          <p:txBody>
            <a:bodyPr wrap="square" rtlCol="0">
              <a:spAutoFit/>
            </a:bodyPr>
            <a:lstStyle/>
            <a:p>
              <a:pPr algn="ctr"/>
              <a:r>
                <a:rPr lang="en-US" sz="3600" dirty="0">
                  <a:latin typeface="Helvetica" pitchFamily="2" charset="0"/>
                </a:rPr>
                <a:t>All determiners are conservative.</a:t>
              </a:r>
            </a:p>
          </p:txBody>
        </p:sp>
        <p:cxnSp>
          <p:nvCxnSpPr>
            <p:cNvPr id="18" name="Elbow Connector 17">
              <a:extLst>
                <a:ext uri="{FF2B5EF4-FFF2-40B4-BE49-F238E27FC236}">
                  <a16:creationId xmlns:a16="http://schemas.microsoft.com/office/drawing/2014/main" id="{ED601638-0857-27D6-54B8-E67AA9BA441E}"/>
                </a:ext>
              </a:extLst>
            </p:cNvPr>
            <p:cNvCxnSpPr>
              <a:cxnSpLocks/>
              <a:stCxn id="3" idx="3"/>
              <a:endCxn id="14" idx="3"/>
            </p:cNvCxnSpPr>
            <p:nvPr/>
          </p:nvCxnSpPr>
          <p:spPr>
            <a:xfrm flipH="1">
              <a:off x="7406640" y="3429000"/>
              <a:ext cx="1990249" cy="870735"/>
            </a:xfrm>
            <a:prstGeom prst="bentConnector3">
              <a:avLst>
                <a:gd name="adj1" fmla="val -11486"/>
              </a:avLst>
            </a:prstGeom>
            <a:ln>
              <a:prstDash val="sysDot"/>
              <a:tailEnd type="triangle"/>
            </a:ln>
          </p:spPr>
          <p:style>
            <a:lnRef idx="2">
              <a:schemeClr val="dk1"/>
            </a:lnRef>
            <a:fillRef idx="0">
              <a:schemeClr val="dk1"/>
            </a:fillRef>
            <a:effectRef idx="1">
              <a:schemeClr val="dk1"/>
            </a:effectRef>
            <a:fontRef idx="minor">
              <a:schemeClr val="tx1"/>
            </a:fontRef>
          </p:style>
        </p:cxnSp>
      </p:grpSp>
      <p:grpSp>
        <p:nvGrpSpPr>
          <p:cNvPr id="4" name="Group 3">
            <a:extLst>
              <a:ext uri="{FF2B5EF4-FFF2-40B4-BE49-F238E27FC236}">
                <a16:creationId xmlns:a16="http://schemas.microsoft.com/office/drawing/2014/main" id="{C3EE6C31-D4A6-B012-50F6-401F8A6FF3AD}"/>
              </a:ext>
            </a:extLst>
          </p:cNvPr>
          <p:cNvGrpSpPr/>
          <p:nvPr/>
        </p:nvGrpSpPr>
        <p:grpSpPr>
          <a:xfrm>
            <a:off x="550466" y="1440180"/>
            <a:ext cx="2257345" cy="1988820"/>
            <a:chOff x="550466" y="1440180"/>
            <a:chExt cx="2257345" cy="1988820"/>
          </a:xfrm>
        </p:grpSpPr>
        <p:cxnSp>
          <p:nvCxnSpPr>
            <p:cNvPr id="5" name="Elbow Connector 4">
              <a:extLst>
                <a:ext uri="{FF2B5EF4-FFF2-40B4-BE49-F238E27FC236}">
                  <a16:creationId xmlns:a16="http://schemas.microsoft.com/office/drawing/2014/main" id="{CEB90728-1FA4-5BA3-55AD-4726024F1C96}"/>
                </a:ext>
              </a:extLst>
            </p:cNvPr>
            <p:cNvCxnSpPr>
              <a:cxnSpLocks/>
            </p:cNvCxnSpPr>
            <p:nvPr/>
          </p:nvCxnSpPr>
          <p:spPr>
            <a:xfrm rot="10800000" flipV="1">
              <a:off x="2795111" y="1440180"/>
              <a:ext cx="12700" cy="1988820"/>
            </a:xfrm>
            <a:prstGeom prst="bentConnector3">
              <a:avLst>
                <a:gd name="adj1" fmla="val 9360000"/>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49ECEDA5-F37B-0DED-B208-96A589EC08C8}"/>
                </a:ext>
              </a:extLst>
            </p:cNvPr>
            <p:cNvSpPr txBox="1"/>
            <p:nvPr/>
          </p:nvSpPr>
          <p:spPr>
            <a:xfrm>
              <a:off x="550466" y="2019091"/>
              <a:ext cx="2125980" cy="830997"/>
            </a:xfrm>
            <a:prstGeom prst="rect">
              <a:avLst/>
            </a:prstGeom>
            <a:solidFill>
              <a:schemeClr val="bg1"/>
            </a:solidFill>
          </p:spPr>
          <p:txBody>
            <a:bodyPr wrap="square" rtlCol="0">
              <a:spAutoFit/>
            </a:bodyPr>
            <a:lstStyle/>
            <a:p>
              <a:pPr algn="ctr"/>
              <a:r>
                <a:rPr lang="en-US" sz="2400" dirty="0">
                  <a:latin typeface="Helvetica" pitchFamily="2" charset="0"/>
                </a:rPr>
                <a:t>Descriptive adequacy</a:t>
              </a:r>
            </a:p>
          </p:txBody>
        </p:sp>
      </p:grpSp>
    </p:spTree>
    <p:extLst>
      <p:ext uri="{BB962C8B-B14F-4D97-AF65-F5344CB8AC3E}">
        <p14:creationId xmlns:p14="http://schemas.microsoft.com/office/powerpoint/2010/main" val="161589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8CA40-2F09-5D09-8433-54130F542795}"/>
            </a:ext>
          </a:extLst>
        </p:cNvPr>
        <p:cNvGrpSpPr/>
        <p:nvPr/>
      </p:nvGrpSpPr>
      <p:grpSpPr>
        <a:xfrm>
          <a:off x="0" y="0"/>
          <a:ext cx="0" cy="0"/>
          <a:chOff x="0" y="0"/>
          <a:chExt cx="0" cy="0"/>
        </a:xfrm>
      </p:grpSpPr>
      <p:pic>
        <p:nvPicPr>
          <p:cNvPr id="12" name="Picture 11" descr="A document with text on it&#10;&#10;Description automatically generated">
            <a:extLst>
              <a:ext uri="{FF2B5EF4-FFF2-40B4-BE49-F238E27FC236}">
                <a16:creationId xmlns:a16="http://schemas.microsoft.com/office/drawing/2014/main" id="{12D1F90B-ACF0-76B8-3603-034FEE00D9D8}"/>
              </a:ext>
            </a:extLst>
          </p:cNvPr>
          <p:cNvPicPr>
            <a:picLocks noChangeAspect="1"/>
          </p:cNvPicPr>
          <p:nvPr/>
        </p:nvPicPr>
        <p:blipFill>
          <a:blip r:embed="rId2"/>
          <a:stretch>
            <a:fillRect/>
          </a:stretch>
        </p:blipFill>
        <p:spPr>
          <a:xfrm>
            <a:off x="1163215" y="928076"/>
            <a:ext cx="6414178" cy="5363475"/>
          </a:xfrm>
          <a:prstGeom prst="rect">
            <a:avLst/>
          </a:prstGeom>
          <a:ln>
            <a:solidFill>
              <a:schemeClr val="tx1"/>
            </a:solidFill>
          </a:ln>
        </p:spPr>
      </p:pic>
      <p:grpSp>
        <p:nvGrpSpPr>
          <p:cNvPr id="3" name="Group 2">
            <a:extLst>
              <a:ext uri="{FF2B5EF4-FFF2-40B4-BE49-F238E27FC236}">
                <a16:creationId xmlns:a16="http://schemas.microsoft.com/office/drawing/2014/main" id="{5070074A-EA9D-26C6-8B89-EA24B1D0A295}"/>
              </a:ext>
            </a:extLst>
          </p:cNvPr>
          <p:cNvGrpSpPr/>
          <p:nvPr/>
        </p:nvGrpSpPr>
        <p:grpSpPr>
          <a:xfrm>
            <a:off x="8490095" y="738938"/>
            <a:ext cx="2538690" cy="2870876"/>
            <a:chOff x="7314934" y="2261119"/>
            <a:chExt cx="1983347" cy="2242867"/>
          </a:xfrm>
        </p:grpSpPr>
        <p:pic>
          <p:nvPicPr>
            <p:cNvPr id="4" name="Picture 3">
              <a:extLst>
                <a:ext uri="{FF2B5EF4-FFF2-40B4-BE49-F238E27FC236}">
                  <a16:creationId xmlns:a16="http://schemas.microsoft.com/office/drawing/2014/main" id="{774F89DA-0904-EA10-73F0-A8336BB3CD1C}"/>
                </a:ext>
              </a:extLst>
            </p:cNvPr>
            <p:cNvPicPr>
              <a:picLocks noChangeAspect="1"/>
            </p:cNvPicPr>
            <p:nvPr/>
          </p:nvPicPr>
          <p:blipFill rotWithShape="1">
            <a:blip r:embed="rId3">
              <a:extLst>
                <a:ext uri="{28A0092B-C50C-407E-A947-70E740481C1C}">
                  <a14:useLocalDpi xmlns:a14="http://schemas.microsoft.com/office/drawing/2010/main" val="0"/>
                </a:ext>
              </a:extLst>
            </a:blip>
            <a:srcRect t="-1" b="3072"/>
            <a:stretch/>
          </p:blipFill>
          <p:spPr>
            <a:xfrm>
              <a:off x="7392334" y="2261119"/>
              <a:ext cx="1828547" cy="1828800"/>
            </a:xfrm>
            <a:prstGeom prst="ellipse">
              <a:avLst/>
            </a:prstGeom>
          </p:spPr>
        </p:pic>
        <p:sp>
          <p:nvSpPr>
            <p:cNvPr id="5" name="TextBox 4">
              <a:extLst>
                <a:ext uri="{FF2B5EF4-FFF2-40B4-BE49-F238E27FC236}">
                  <a16:creationId xmlns:a16="http://schemas.microsoft.com/office/drawing/2014/main" id="{CC07B0EF-9D1A-5093-1215-88D2EC7C73CC}"/>
                </a:ext>
              </a:extLst>
            </p:cNvPr>
            <p:cNvSpPr txBox="1"/>
            <p:nvPr/>
          </p:nvSpPr>
          <p:spPr>
            <a:xfrm>
              <a:off x="7314934" y="4095221"/>
              <a:ext cx="1983347" cy="408765"/>
            </a:xfrm>
            <a:prstGeom prst="rect">
              <a:avLst/>
            </a:prstGeom>
            <a:noFill/>
          </p:spPr>
          <p:txBody>
            <a:bodyPr wrap="square" lIns="91440" tIns="45720" rIns="91440" bIns="45720" rtlCol="0" anchor="t">
              <a:spAutoFit/>
            </a:bodyPr>
            <a:lstStyle/>
            <a:p>
              <a:pPr algn="ctr"/>
              <a:r>
                <a:rPr lang="en-US" sz="1400" b="1" dirty="0">
                  <a:latin typeface="Helvetica" pitchFamily="2" charset="0"/>
                  <a:ea typeface="Verdana" charset="0"/>
                  <a:cs typeface="Verdana" charset="0"/>
                </a:rPr>
                <a:t>Ben Kane</a:t>
              </a:r>
            </a:p>
            <a:p>
              <a:pPr algn="ctr"/>
              <a:r>
                <a:rPr lang="en-US" sz="1400" dirty="0" err="1">
                  <a:latin typeface="Helvetica" pitchFamily="2" charset="0"/>
                  <a:ea typeface="Verdana" charset="0"/>
                  <a:cs typeface="Verdana" charset="0"/>
                </a:rPr>
                <a:t>OpenStream.AI</a:t>
              </a:r>
              <a:endParaRPr lang="en-US" sz="1400" b="1" dirty="0">
                <a:latin typeface="Helvetica" pitchFamily="2" charset="0"/>
                <a:ea typeface="Verdana" charset="0"/>
                <a:cs typeface="Verdana" charset="0"/>
              </a:endParaRPr>
            </a:p>
          </p:txBody>
        </p:sp>
      </p:grpSp>
      <p:grpSp>
        <p:nvGrpSpPr>
          <p:cNvPr id="6" name="Group 5">
            <a:extLst>
              <a:ext uri="{FF2B5EF4-FFF2-40B4-BE49-F238E27FC236}">
                <a16:creationId xmlns:a16="http://schemas.microsoft.com/office/drawing/2014/main" id="{1E5DCE01-1824-1C91-7E3E-A93691DD832B}"/>
              </a:ext>
            </a:extLst>
          </p:cNvPr>
          <p:cNvGrpSpPr/>
          <p:nvPr/>
        </p:nvGrpSpPr>
        <p:grpSpPr>
          <a:xfrm>
            <a:off x="8490094" y="3690867"/>
            <a:ext cx="2538690" cy="2864089"/>
            <a:chOff x="9434939" y="2261181"/>
            <a:chExt cx="1983347" cy="2237565"/>
          </a:xfrm>
        </p:grpSpPr>
        <p:pic>
          <p:nvPicPr>
            <p:cNvPr id="7" name="Picture 6">
              <a:extLst>
                <a:ext uri="{FF2B5EF4-FFF2-40B4-BE49-F238E27FC236}">
                  <a16:creationId xmlns:a16="http://schemas.microsoft.com/office/drawing/2014/main" id="{D305FA45-DD3E-64D1-3EDB-64CE8ED4302F}"/>
                </a:ext>
              </a:extLst>
            </p:cNvPr>
            <p:cNvPicPr>
              <a:picLocks noChangeAspect="1"/>
            </p:cNvPicPr>
            <p:nvPr/>
          </p:nvPicPr>
          <p:blipFill rotWithShape="1">
            <a:blip r:embed="rId4">
              <a:extLst>
                <a:ext uri="{28A0092B-C50C-407E-A947-70E740481C1C}">
                  <a14:useLocalDpi xmlns:a14="http://schemas.microsoft.com/office/drawing/2010/main" val="0"/>
                </a:ext>
              </a:extLst>
            </a:blip>
            <a:srcRect b="18053"/>
            <a:stretch/>
          </p:blipFill>
          <p:spPr>
            <a:xfrm>
              <a:off x="9513017" y="2261181"/>
              <a:ext cx="1827192" cy="1828800"/>
            </a:xfrm>
            <a:prstGeom prst="ellipse">
              <a:avLst/>
            </a:prstGeom>
          </p:spPr>
        </p:pic>
        <p:sp>
          <p:nvSpPr>
            <p:cNvPr id="8" name="TextBox 7">
              <a:extLst>
                <a:ext uri="{FF2B5EF4-FFF2-40B4-BE49-F238E27FC236}">
                  <a16:creationId xmlns:a16="http://schemas.microsoft.com/office/drawing/2014/main" id="{5942F89D-6D8B-0005-24E0-1CD5C188D49A}"/>
                </a:ext>
              </a:extLst>
            </p:cNvPr>
            <p:cNvSpPr txBox="1"/>
            <p:nvPr/>
          </p:nvSpPr>
          <p:spPr>
            <a:xfrm>
              <a:off x="9434939" y="4089981"/>
              <a:ext cx="1983347" cy="408765"/>
            </a:xfrm>
            <a:prstGeom prst="rect">
              <a:avLst/>
            </a:prstGeom>
            <a:noFill/>
          </p:spPr>
          <p:txBody>
            <a:bodyPr wrap="square" lIns="91440" tIns="45720" rIns="91440" bIns="45720" rtlCol="0" anchor="t">
              <a:spAutoFit/>
            </a:bodyPr>
            <a:lstStyle/>
            <a:p>
              <a:pPr algn="ctr"/>
              <a:r>
                <a:rPr lang="en-US" sz="1400" b="1" dirty="0">
                  <a:latin typeface="Helvetica" pitchFamily="2" charset="0"/>
                  <a:ea typeface="Verdana" charset="0"/>
                  <a:cs typeface="Verdana" charset="0"/>
                </a:rPr>
                <a:t>Will Walden</a:t>
              </a:r>
            </a:p>
            <a:p>
              <a:pPr algn="ctr"/>
              <a:r>
                <a:rPr lang="en-US" sz="1400" dirty="0">
                  <a:latin typeface="Helvetica" pitchFamily="2" charset="0"/>
                  <a:ea typeface="Verdana" charset="0"/>
                  <a:cs typeface="Verdana" charset="0"/>
                </a:rPr>
                <a:t>Johns Hopkins University</a:t>
              </a:r>
            </a:p>
          </p:txBody>
        </p:sp>
      </p:grpSp>
    </p:spTree>
    <p:extLst>
      <p:ext uri="{BB962C8B-B14F-4D97-AF65-F5344CB8AC3E}">
        <p14:creationId xmlns:p14="http://schemas.microsoft.com/office/powerpoint/2010/main" val="98461663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rgbClr val="113A6A"/>
        </a:solidFill>
        <a:effectLst/>
      </p:bgPr>
    </p:bg>
    <p:spTree>
      <p:nvGrpSpPr>
        <p:cNvPr id="1" name="">
          <a:extLst>
            <a:ext uri="{FF2B5EF4-FFF2-40B4-BE49-F238E27FC236}">
              <a16:creationId xmlns:a16="http://schemas.microsoft.com/office/drawing/2014/main" id="{8D2D008C-0162-2B75-FE18-87FD444ED4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9B834D-3D21-18E7-C537-EFE253511141}"/>
              </a:ext>
            </a:extLst>
          </p:cNvPr>
          <p:cNvSpPr>
            <a:spLocks noGrp="1"/>
          </p:cNvSpPr>
          <p:nvPr>
            <p:ph type="title"/>
          </p:nvPr>
        </p:nvSpPr>
        <p:spPr>
          <a:xfrm>
            <a:off x="831850" y="1713401"/>
            <a:ext cx="6442253" cy="2849074"/>
          </a:xfrm>
        </p:spPr>
        <p:txBody>
          <a:bodyPr/>
          <a:lstStyle/>
          <a:p>
            <a:r>
              <a:rPr lang="en-US" b="1" dirty="0">
                <a:solidFill>
                  <a:schemeClr val="bg1"/>
                </a:solidFill>
                <a:latin typeface="Verdana" charset="0"/>
                <a:ea typeface="Verdana" charset="0"/>
                <a:cs typeface="Verdana" charset="0"/>
              </a:rPr>
              <a:t>Appendix I</a:t>
            </a:r>
          </a:p>
        </p:txBody>
      </p:sp>
      <p:pic>
        <p:nvPicPr>
          <p:cNvPr id="3" name="Graphic 5">
            <a:extLst>
              <a:ext uri="{FF2B5EF4-FFF2-40B4-BE49-F238E27FC236}">
                <a16:creationId xmlns:a16="http://schemas.microsoft.com/office/drawing/2014/main" id="{122D0AF9-1C18-32BB-4B15-549359D15E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7493" y="2746112"/>
            <a:ext cx="3927315" cy="5033242"/>
          </a:xfrm>
          <a:prstGeom prst="rect">
            <a:avLst/>
          </a:prstGeom>
        </p:spPr>
      </p:pic>
      <p:sp>
        <p:nvSpPr>
          <p:cNvPr id="4" name="Title 1">
            <a:extLst>
              <a:ext uri="{FF2B5EF4-FFF2-40B4-BE49-F238E27FC236}">
                <a16:creationId xmlns:a16="http://schemas.microsoft.com/office/drawing/2014/main" id="{1B516B6F-4B5A-268C-868E-5A406C75BDAE}"/>
              </a:ext>
            </a:extLst>
          </p:cNvPr>
          <p:cNvSpPr txBox="1">
            <a:spLocks/>
          </p:cNvSpPr>
          <p:nvPr/>
        </p:nvSpPr>
        <p:spPr>
          <a:xfrm>
            <a:off x="831850" y="4297388"/>
            <a:ext cx="6442253" cy="84721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Helvetica" pitchFamily="2" charset="0"/>
                <a:ea typeface="+mj-ea"/>
                <a:cs typeface="+mj-cs"/>
              </a:defRPr>
            </a:lvl1pPr>
          </a:lstStyle>
          <a:p>
            <a:r>
              <a:rPr lang="en-US" sz="3200" dirty="0">
                <a:solidFill>
                  <a:schemeClr val="bg1"/>
                </a:solidFill>
                <a:latin typeface="Verdana" charset="0"/>
                <a:ea typeface="Verdana" charset="0"/>
                <a:cs typeface="Verdana" charset="0"/>
              </a:rPr>
              <a:t>Class-inference relationships</a:t>
            </a:r>
          </a:p>
        </p:txBody>
      </p:sp>
    </p:spTree>
    <p:extLst>
      <p:ext uri="{BB962C8B-B14F-4D97-AF65-F5344CB8AC3E}">
        <p14:creationId xmlns:p14="http://schemas.microsoft.com/office/powerpoint/2010/main" val="247146311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17B9B2-B1DD-E23A-8E2E-00E0040BA86E}"/>
              </a:ext>
            </a:extLst>
          </p:cNvPr>
          <p:cNvPicPr>
            <a:picLocks noChangeAspect="1"/>
          </p:cNvPicPr>
          <p:nvPr/>
        </p:nvPicPr>
        <p:blipFill>
          <a:blip r:embed="rId2"/>
          <a:stretch>
            <a:fillRect/>
          </a:stretch>
        </p:blipFill>
        <p:spPr>
          <a:xfrm>
            <a:off x="57209" y="1328551"/>
            <a:ext cx="12077581" cy="4200897"/>
          </a:xfrm>
          <a:prstGeom prst="rect">
            <a:avLst/>
          </a:prstGeom>
        </p:spPr>
      </p:pic>
    </p:spTree>
    <p:extLst>
      <p:ext uri="{BB962C8B-B14F-4D97-AF65-F5344CB8AC3E}">
        <p14:creationId xmlns:p14="http://schemas.microsoft.com/office/powerpoint/2010/main" val="290684288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A314AE-0743-48AA-8F82-F9530AA8C253}"/>
              </a:ext>
            </a:extLst>
          </p:cNvPr>
          <p:cNvPicPr>
            <a:picLocks noChangeAspect="1"/>
          </p:cNvPicPr>
          <p:nvPr/>
        </p:nvPicPr>
        <p:blipFill>
          <a:blip r:embed="rId2"/>
          <a:stretch>
            <a:fillRect/>
          </a:stretch>
        </p:blipFill>
        <p:spPr>
          <a:xfrm>
            <a:off x="109621" y="826227"/>
            <a:ext cx="11972757" cy="5205546"/>
          </a:xfrm>
          <a:prstGeom prst="rect">
            <a:avLst/>
          </a:prstGeom>
        </p:spPr>
      </p:pic>
    </p:spTree>
    <p:extLst>
      <p:ext uri="{BB962C8B-B14F-4D97-AF65-F5344CB8AC3E}">
        <p14:creationId xmlns:p14="http://schemas.microsoft.com/office/powerpoint/2010/main" val="51736045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05E4E-9F66-1359-11AD-B33F8667079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4F04428-ED70-8694-CBB1-1375A35DE2DD}"/>
              </a:ext>
            </a:extLst>
          </p:cNvPr>
          <p:cNvPicPr>
            <a:picLocks noChangeAspect="1"/>
          </p:cNvPicPr>
          <p:nvPr/>
        </p:nvPicPr>
        <p:blipFill>
          <a:blip r:embed="rId2"/>
          <a:stretch>
            <a:fillRect/>
          </a:stretch>
        </p:blipFill>
        <p:spPr>
          <a:xfrm>
            <a:off x="2152650" y="0"/>
            <a:ext cx="7772400" cy="6758608"/>
          </a:xfrm>
          <a:prstGeom prst="rect">
            <a:avLst/>
          </a:prstGeom>
        </p:spPr>
      </p:pic>
    </p:spTree>
    <p:extLst>
      <p:ext uri="{BB962C8B-B14F-4D97-AF65-F5344CB8AC3E}">
        <p14:creationId xmlns:p14="http://schemas.microsoft.com/office/powerpoint/2010/main" val="350678916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F0F7E2-BC4A-F29B-8724-8C35F5367EBC}"/>
              </a:ext>
            </a:extLst>
          </p:cNvPr>
          <p:cNvPicPr>
            <a:picLocks noChangeAspect="1"/>
          </p:cNvPicPr>
          <p:nvPr/>
        </p:nvPicPr>
        <p:blipFill>
          <a:blip r:embed="rId2"/>
          <a:stretch>
            <a:fillRect/>
          </a:stretch>
        </p:blipFill>
        <p:spPr>
          <a:xfrm>
            <a:off x="2152650" y="0"/>
            <a:ext cx="7772400" cy="6758608"/>
          </a:xfrm>
          <a:prstGeom prst="rect">
            <a:avLst/>
          </a:prstGeom>
        </p:spPr>
      </p:pic>
    </p:spTree>
    <p:extLst>
      <p:ext uri="{BB962C8B-B14F-4D97-AF65-F5344CB8AC3E}">
        <p14:creationId xmlns:p14="http://schemas.microsoft.com/office/powerpoint/2010/main" val="120521715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1CBDFB-E051-7A20-5BEC-DA80C29868E8}"/>
              </a:ext>
            </a:extLst>
          </p:cNvPr>
          <p:cNvPicPr>
            <a:picLocks noChangeAspect="1"/>
          </p:cNvPicPr>
          <p:nvPr/>
        </p:nvPicPr>
        <p:blipFill>
          <a:blip r:embed="rId2"/>
          <a:stretch>
            <a:fillRect/>
          </a:stretch>
        </p:blipFill>
        <p:spPr>
          <a:xfrm>
            <a:off x="525147" y="159152"/>
            <a:ext cx="11141706" cy="6539696"/>
          </a:xfrm>
          <a:prstGeom prst="rect">
            <a:avLst/>
          </a:prstGeom>
        </p:spPr>
      </p:pic>
    </p:spTree>
    <p:extLst>
      <p:ext uri="{BB962C8B-B14F-4D97-AF65-F5344CB8AC3E}">
        <p14:creationId xmlns:p14="http://schemas.microsoft.com/office/powerpoint/2010/main" val="405447897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bg>
      <p:bgPr>
        <a:solidFill>
          <a:srgbClr val="113A6A"/>
        </a:solidFill>
        <a:effectLst/>
      </p:bgPr>
    </p:bg>
    <p:spTree>
      <p:nvGrpSpPr>
        <p:cNvPr id="1" name="">
          <a:extLst>
            <a:ext uri="{FF2B5EF4-FFF2-40B4-BE49-F238E27FC236}">
              <a16:creationId xmlns:a16="http://schemas.microsoft.com/office/drawing/2014/main" id="{D7ED7C6D-4F23-7EC3-5CBA-4927CA99FA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B28630-F0AA-6F25-85C9-A9348F464B61}"/>
              </a:ext>
            </a:extLst>
          </p:cNvPr>
          <p:cNvSpPr>
            <a:spLocks noGrp="1"/>
          </p:cNvSpPr>
          <p:nvPr>
            <p:ph type="title"/>
          </p:nvPr>
        </p:nvSpPr>
        <p:spPr>
          <a:xfrm>
            <a:off x="831850" y="1713401"/>
            <a:ext cx="6442253" cy="2849074"/>
          </a:xfrm>
        </p:spPr>
        <p:txBody>
          <a:bodyPr/>
          <a:lstStyle/>
          <a:p>
            <a:r>
              <a:rPr lang="en-US" b="1" dirty="0">
                <a:solidFill>
                  <a:schemeClr val="bg1"/>
                </a:solidFill>
                <a:latin typeface="Verdana" charset="0"/>
                <a:ea typeface="Verdana" charset="0"/>
                <a:cs typeface="Verdana" charset="0"/>
              </a:rPr>
              <a:t>Appendix J</a:t>
            </a:r>
          </a:p>
        </p:txBody>
      </p:sp>
      <p:pic>
        <p:nvPicPr>
          <p:cNvPr id="3" name="Graphic 5">
            <a:extLst>
              <a:ext uri="{FF2B5EF4-FFF2-40B4-BE49-F238E27FC236}">
                <a16:creationId xmlns:a16="http://schemas.microsoft.com/office/drawing/2014/main" id="{8E1FEF7F-4F8C-6E58-DFE5-280442C854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7493" y="2746112"/>
            <a:ext cx="3927315" cy="5033242"/>
          </a:xfrm>
          <a:prstGeom prst="rect">
            <a:avLst/>
          </a:prstGeom>
        </p:spPr>
      </p:pic>
      <p:sp>
        <p:nvSpPr>
          <p:cNvPr id="4" name="Title 1">
            <a:extLst>
              <a:ext uri="{FF2B5EF4-FFF2-40B4-BE49-F238E27FC236}">
                <a16:creationId xmlns:a16="http://schemas.microsoft.com/office/drawing/2014/main" id="{BA799B79-5BB1-FD3E-3156-2BAA9BCC7C5A}"/>
              </a:ext>
            </a:extLst>
          </p:cNvPr>
          <p:cNvSpPr txBox="1">
            <a:spLocks/>
          </p:cNvSpPr>
          <p:nvPr/>
        </p:nvSpPr>
        <p:spPr>
          <a:xfrm>
            <a:off x="831850" y="4297388"/>
            <a:ext cx="6442253" cy="84721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Helvetica" pitchFamily="2" charset="0"/>
                <a:ea typeface="+mj-ea"/>
                <a:cs typeface="+mj-cs"/>
              </a:defRPr>
            </a:lvl1pPr>
          </a:lstStyle>
          <a:p>
            <a:r>
              <a:rPr lang="en-US" sz="3200" dirty="0">
                <a:solidFill>
                  <a:schemeClr val="bg1"/>
                </a:solidFill>
                <a:latin typeface="Verdana" charset="0"/>
                <a:ea typeface="Verdana" charset="0"/>
                <a:cs typeface="Verdana" charset="0"/>
              </a:rPr>
              <a:t>Class-primitive relationships</a:t>
            </a:r>
          </a:p>
        </p:txBody>
      </p:sp>
    </p:spTree>
    <p:extLst>
      <p:ext uri="{BB962C8B-B14F-4D97-AF65-F5344CB8AC3E}">
        <p14:creationId xmlns:p14="http://schemas.microsoft.com/office/powerpoint/2010/main" val="427603114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152F5-7718-278D-CBA9-FC002BC75EC4}"/>
            </a:ext>
          </a:extLst>
        </p:cNvPr>
        <p:cNvGrpSpPr/>
        <p:nvPr/>
      </p:nvGrpSpPr>
      <p:grpSpPr>
        <a:xfrm>
          <a:off x="0" y="0"/>
          <a:ext cx="0" cy="0"/>
          <a:chOff x="0" y="0"/>
          <a:chExt cx="0" cy="0"/>
        </a:xfrm>
      </p:grpSpPr>
      <p:pic>
        <p:nvPicPr>
          <p:cNvPr id="3" name="Picture 2" descr="A screenshot of a computer screen&#10;&#10;Description automatically generated">
            <a:extLst>
              <a:ext uri="{FF2B5EF4-FFF2-40B4-BE49-F238E27FC236}">
                <a16:creationId xmlns:a16="http://schemas.microsoft.com/office/drawing/2014/main" id="{2113B4C7-527A-ED3C-DC6F-08A79104411D}"/>
              </a:ext>
            </a:extLst>
          </p:cNvPr>
          <p:cNvPicPr>
            <a:picLocks noChangeAspect="1"/>
          </p:cNvPicPr>
          <p:nvPr/>
        </p:nvPicPr>
        <p:blipFill>
          <a:blip r:embed="rId2"/>
          <a:stretch>
            <a:fillRect/>
          </a:stretch>
        </p:blipFill>
        <p:spPr>
          <a:xfrm>
            <a:off x="254000" y="800100"/>
            <a:ext cx="11684000" cy="5257800"/>
          </a:xfrm>
          <a:prstGeom prst="rect">
            <a:avLst/>
          </a:prstGeom>
        </p:spPr>
      </p:pic>
      <p:sp>
        <p:nvSpPr>
          <p:cNvPr id="8" name="Rectangle 7">
            <a:extLst>
              <a:ext uri="{FF2B5EF4-FFF2-40B4-BE49-F238E27FC236}">
                <a16:creationId xmlns:a16="http://schemas.microsoft.com/office/drawing/2014/main" id="{C91A52C3-B026-DAE4-A267-BDAC7FD80EC7}"/>
              </a:ext>
            </a:extLst>
          </p:cNvPr>
          <p:cNvSpPr/>
          <p:nvPr/>
        </p:nvSpPr>
        <p:spPr>
          <a:xfrm>
            <a:off x="4224759" y="1530027"/>
            <a:ext cx="7713241" cy="2430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995004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bg>
      <p:bgPr>
        <a:solidFill>
          <a:srgbClr val="113A6A"/>
        </a:solidFill>
        <a:effectLst/>
      </p:bgPr>
    </p:bg>
    <p:spTree>
      <p:nvGrpSpPr>
        <p:cNvPr id="1" name="">
          <a:extLst>
            <a:ext uri="{FF2B5EF4-FFF2-40B4-BE49-F238E27FC236}">
              <a16:creationId xmlns:a16="http://schemas.microsoft.com/office/drawing/2014/main" id="{DCDD43B9-9F9F-6871-5762-BACE429A9A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136063-40C2-A1DB-F3E1-73DF40407B5E}"/>
              </a:ext>
            </a:extLst>
          </p:cNvPr>
          <p:cNvSpPr>
            <a:spLocks noGrp="1"/>
          </p:cNvSpPr>
          <p:nvPr>
            <p:ph type="title"/>
          </p:nvPr>
        </p:nvSpPr>
        <p:spPr>
          <a:xfrm>
            <a:off x="831850" y="1713401"/>
            <a:ext cx="6442253" cy="2849074"/>
          </a:xfrm>
        </p:spPr>
        <p:txBody>
          <a:bodyPr/>
          <a:lstStyle/>
          <a:p>
            <a:r>
              <a:rPr lang="en-US" b="1" dirty="0">
                <a:solidFill>
                  <a:schemeClr val="bg1"/>
                </a:solidFill>
                <a:latin typeface="Verdana" charset="0"/>
                <a:ea typeface="Verdana" charset="0"/>
                <a:cs typeface="Verdana" charset="0"/>
              </a:rPr>
              <a:t>Appendix K </a:t>
            </a:r>
          </a:p>
        </p:txBody>
      </p:sp>
      <p:pic>
        <p:nvPicPr>
          <p:cNvPr id="3" name="Graphic 5">
            <a:extLst>
              <a:ext uri="{FF2B5EF4-FFF2-40B4-BE49-F238E27FC236}">
                <a16:creationId xmlns:a16="http://schemas.microsoft.com/office/drawing/2014/main" id="{AD1EFDE9-42C0-4484-11A7-43BF09FD67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7493" y="2746112"/>
            <a:ext cx="3927315" cy="5033242"/>
          </a:xfrm>
          <a:prstGeom prst="rect">
            <a:avLst/>
          </a:prstGeom>
        </p:spPr>
      </p:pic>
      <p:sp>
        <p:nvSpPr>
          <p:cNvPr id="4" name="Title 1">
            <a:extLst>
              <a:ext uri="{FF2B5EF4-FFF2-40B4-BE49-F238E27FC236}">
                <a16:creationId xmlns:a16="http://schemas.microsoft.com/office/drawing/2014/main" id="{23E149B8-1454-E876-D334-8CA3387D3E37}"/>
              </a:ext>
            </a:extLst>
          </p:cNvPr>
          <p:cNvSpPr txBox="1">
            <a:spLocks/>
          </p:cNvSpPr>
          <p:nvPr/>
        </p:nvSpPr>
        <p:spPr>
          <a:xfrm>
            <a:off x="831850" y="4297388"/>
            <a:ext cx="7976484" cy="84721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Helvetica" pitchFamily="2" charset="0"/>
                <a:ea typeface="+mj-ea"/>
                <a:cs typeface="+mj-cs"/>
              </a:defRPr>
            </a:lvl1pPr>
          </a:lstStyle>
          <a:p>
            <a:r>
              <a:rPr lang="en-US" sz="3200" dirty="0">
                <a:solidFill>
                  <a:schemeClr val="bg1"/>
                </a:solidFill>
                <a:latin typeface="Verdana" charset="0"/>
                <a:ea typeface="Verdana" charset="0"/>
                <a:cs typeface="Verdana" charset="0"/>
              </a:rPr>
              <a:t>Primitive-constituent relationships</a:t>
            </a:r>
          </a:p>
        </p:txBody>
      </p:sp>
    </p:spTree>
    <p:extLst>
      <p:ext uri="{BB962C8B-B14F-4D97-AF65-F5344CB8AC3E}">
        <p14:creationId xmlns:p14="http://schemas.microsoft.com/office/powerpoint/2010/main" val="65860654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60A62-4A02-018A-3CB1-F6263130235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ACCF31C-D8BA-5CBD-9206-C1B88EA4FFE0}"/>
              </a:ext>
            </a:extLst>
          </p:cNvPr>
          <p:cNvPicPr>
            <a:picLocks noChangeAspect="1"/>
          </p:cNvPicPr>
          <p:nvPr/>
        </p:nvPicPr>
        <p:blipFill>
          <a:blip r:embed="rId2"/>
          <a:stretch>
            <a:fillRect/>
          </a:stretch>
        </p:blipFill>
        <p:spPr>
          <a:xfrm>
            <a:off x="259225" y="1187370"/>
            <a:ext cx="11673550" cy="4669420"/>
          </a:xfrm>
          <a:prstGeom prst="rect">
            <a:avLst/>
          </a:prstGeom>
        </p:spPr>
      </p:pic>
    </p:spTree>
    <p:extLst>
      <p:ext uri="{BB962C8B-B14F-4D97-AF65-F5344CB8AC3E}">
        <p14:creationId xmlns:p14="http://schemas.microsoft.com/office/powerpoint/2010/main" val="2894198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CA2A9-A861-889B-6AF7-230A00A81F3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37B3208-1B60-D5AC-DD0E-33641A99E41A}"/>
              </a:ext>
            </a:extLst>
          </p:cNvPr>
          <p:cNvSpPr txBox="1"/>
          <p:nvPr/>
        </p:nvSpPr>
        <p:spPr>
          <a:xfrm>
            <a:off x="10412729" y="6488057"/>
            <a:ext cx="1614405" cy="261610"/>
          </a:xfrm>
          <a:prstGeom prst="rect">
            <a:avLst/>
          </a:prstGeom>
          <a:noFill/>
        </p:spPr>
        <p:txBody>
          <a:bodyPr wrap="square">
            <a:spAutoFit/>
          </a:bodyPr>
          <a:lstStyle/>
          <a:p>
            <a:pPr algn="r"/>
            <a:r>
              <a:rPr lang="en-US" sz="1100" dirty="0">
                <a:latin typeface="Helvetica" pitchFamily="2" charset="0"/>
              </a:rPr>
              <a:t>Kane et al. 2022</a:t>
            </a:r>
            <a:endParaRPr lang="en-US" sz="1100" dirty="0"/>
          </a:p>
        </p:txBody>
      </p:sp>
      <p:pic>
        <p:nvPicPr>
          <p:cNvPr id="4" name="Picture 3">
            <a:extLst>
              <a:ext uri="{FF2B5EF4-FFF2-40B4-BE49-F238E27FC236}">
                <a16:creationId xmlns:a16="http://schemas.microsoft.com/office/drawing/2014/main" id="{D59F7F04-E9C5-D585-3B76-522AB28D5D1F}"/>
              </a:ext>
            </a:extLst>
          </p:cNvPr>
          <p:cNvPicPr>
            <a:picLocks noChangeAspect="1"/>
          </p:cNvPicPr>
          <p:nvPr/>
        </p:nvPicPr>
        <p:blipFill rotWithShape="1">
          <a:blip r:embed="rId2"/>
          <a:srcRect l="4010" t="716" r="-707" b="5996"/>
          <a:stretch/>
        </p:blipFill>
        <p:spPr>
          <a:xfrm>
            <a:off x="3402958" y="466348"/>
            <a:ext cx="6044278" cy="4664943"/>
          </a:xfrm>
          <a:prstGeom prst="rect">
            <a:avLst/>
          </a:prstGeom>
        </p:spPr>
      </p:pic>
      <p:sp>
        <p:nvSpPr>
          <p:cNvPr id="6" name="TextBox 5">
            <a:extLst>
              <a:ext uri="{FF2B5EF4-FFF2-40B4-BE49-F238E27FC236}">
                <a16:creationId xmlns:a16="http://schemas.microsoft.com/office/drawing/2014/main" id="{7659D9F5-338C-F6DE-01F2-C999E1DF74A2}"/>
              </a:ext>
            </a:extLst>
          </p:cNvPr>
          <p:cNvSpPr txBox="1"/>
          <p:nvPr/>
        </p:nvSpPr>
        <p:spPr>
          <a:xfrm rot="16200000">
            <a:off x="245671" y="2506431"/>
            <a:ext cx="4432117" cy="584775"/>
          </a:xfrm>
          <a:prstGeom prst="rect">
            <a:avLst/>
          </a:prstGeom>
          <a:noFill/>
        </p:spPr>
        <p:txBody>
          <a:bodyPr wrap="square" rtlCol="0">
            <a:spAutoFit/>
          </a:bodyPr>
          <a:lstStyle/>
          <a:p>
            <a:r>
              <a:rPr lang="en-US" sz="1600" b="1" dirty="0"/>
              <a:t>A did</a:t>
            </a:r>
            <a:r>
              <a:rPr lang="en-US" sz="1600" b="1" dirty="0">
                <a:solidFill>
                  <a:srgbClr val="C00000"/>
                </a:solidFill>
              </a:rPr>
              <a:t>n’t</a:t>
            </a:r>
            <a:r>
              <a:rPr lang="en-US" sz="1600" b="1" dirty="0"/>
              <a:t> __  that C happened?</a:t>
            </a:r>
          </a:p>
          <a:p>
            <a:r>
              <a:rPr lang="en-US" sz="1600" i="1" dirty="0"/>
              <a:t>How likely is it that A believed that C happened?</a:t>
            </a:r>
          </a:p>
        </p:txBody>
      </p:sp>
      <p:sp>
        <p:nvSpPr>
          <p:cNvPr id="7" name="TextBox 6">
            <a:extLst>
              <a:ext uri="{FF2B5EF4-FFF2-40B4-BE49-F238E27FC236}">
                <a16:creationId xmlns:a16="http://schemas.microsoft.com/office/drawing/2014/main" id="{7D7F5052-349B-AA4D-49D1-0ADA062CD829}"/>
              </a:ext>
            </a:extLst>
          </p:cNvPr>
          <p:cNvSpPr txBox="1"/>
          <p:nvPr/>
        </p:nvSpPr>
        <p:spPr>
          <a:xfrm>
            <a:off x="4340141" y="5903282"/>
            <a:ext cx="4450182" cy="584775"/>
          </a:xfrm>
          <a:prstGeom prst="rect">
            <a:avLst/>
          </a:prstGeom>
          <a:noFill/>
        </p:spPr>
        <p:txBody>
          <a:bodyPr wrap="square" rtlCol="0">
            <a:spAutoFit/>
          </a:bodyPr>
          <a:lstStyle/>
          <a:p>
            <a:r>
              <a:rPr lang="en-US" sz="1600" b="1" dirty="0"/>
              <a:t>A __ed that C happened?</a:t>
            </a:r>
          </a:p>
          <a:p>
            <a:r>
              <a:rPr lang="en-US" sz="1600" i="1" dirty="0"/>
              <a:t>How likely is it that A believed that C happened?</a:t>
            </a:r>
          </a:p>
        </p:txBody>
      </p:sp>
      <p:sp>
        <p:nvSpPr>
          <p:cNvPr id="9" name="TextBox 8">
            <a:extLst>
              <a:ext uri="{FF2B5EF4-FFF2-40B4-BE49-F238E27FC236}">
                <a16:creationId xmlns:a16="http://schemas.microsoft.com/office/drawing/2014/main" id="{97D4CEB9-0542-C7A2-70C3-6AE2128438F4}"/>
              </a:ext>
            </a:extLst>
          </p:cNvPr>
          <p:cNvSpPr txBox="1"/>
          <p:nvPr/>
        </p:nvSpPr>
        <p:spPr>
          <a:xfrm>
            <a:off x="7982371" y="5286454"/>
            <a:ext cx="1464865" cy="461665"/>
          </a:xfrm>
          <a:prstGeom prst="rect">
            <a:avLst/>
          </a:prstGeom>
          <a:noFill/>
        </p:spPr>
        <p:txBody>
          <a:bodyPr wrap="square" rtlCol="0">
            <a:spAutoFit/>
          </a:bodyPr>
          <a:lstStyle/>
          <a:p>
            <a:r>
              <a:rPr lang="en-US" sz="2400" i="1" dirty="0"/>
              <a:t>very likely</a:t>
            </a:r>
          </a:p>
        </p:txBody>
      </p:sp>
      <p:sp>
        <p:nvSpPr>
          <p:cNvPr id="12" name="Rectangle 11">
            <a:extLst>
              <a:ext uri="{FF2B5EF4-FFF2-40B4-BE49-F238E27FC236}">
                <a16:creationId xmlns:a16="http://schemas.microsoft.com/office/drawing/2014/main" id="{497A0F06-727F-CCC2-08C0-ACC37B1A34C3}"/>
              </a:ext>
            </a:extLst>
          </p:cNvPr>
          <p:cNvSpPr/>
          <p:nvPr/>
        </p:nvSpPr>
        <p:spPr>
          <a:xfrm>
            <a:off x="3808070" y="527391"/>
            <a:ext cx="5514324" cy="43797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F865079-C598-D051-D595-9B3700737677}"/>
              </a:ext>
            </a:extLst>
          </p:cNvPr>
          <p:cNvSpPr txBox="1"/>
          <p:nvPr/>
        </p:nvSpPr>
        <p:spPr>
          <a:xfrm rot="2700000">
            <a:off x="2419665" y="4940405"/>
            <a:ext cx="1898248" cy="830997"/>
          </a:xfrm>
          <a:prstGeom prst="rect">
            <a:avLst/>
          </a:prstGeom>
          <a:noFill/>
        </p:spPr>
        <p:txBody>
          <a:bodyPr wrap="square" rtlCol="0">
            <a:spAutoFit/>
          </a:bodyPr>
          <a:lstStyle/>
          <a:p>
            <a:pPr algn="ctr"/>
            <a:r>
              <a:rPr lang="en-US" sz="2400" i="1" dirty="0"/>
              <a:t>very </a:t>
            </a:r>
          </a:p>
          <a:p>
            <a:pPr algn="ctr"/>
            <a:r>
              <a:rPr lang="en-US" sz="2400" i="1" dirty="0"/>
              <a:t>unlikely</a:t>
            </a:r>
          </a:p>
        </p:txBody>
      </p:sp>
      <p:sp>
        <p:nvSpPr>
          <p:cNvPr id="5" name="TextBox 4">
            <a:extLst>
              <a:ext uri="{FF2B5EF4-FFF2-40B4-BE49-F238E27FC236}">
                <a16:creationId xmlns:a16="http://schemas.microsoft.com/office/drawing/2014/main" id="{963DD02F-1EAA-DC7B-CD57-99B95D30B86A}"/>
              </a:ext>
            </a:extLst>
          </p:cNvPr>
          <p:cNvSpPr txBox="1"/>
          <p:nvPr/>
        </p:nvSpPr>
        <p:spPr>
          <a:xfrm rot="16200000">
            <a:off x="2508672" y="884753"/>
            <a:ext cx="1464865" cy="461665"/>
          </a:xfrm>
          <a:prstGeom prst="rect">
            <a:avLst/>
          </a:prstGeom>
          <a:noFill/>
        </p:spPr>
        <p:txBody>
          <a:bodyPr wrap="square" rtlCol="0">
            <a:spAutoFit/>
          </a:bodyPr>
          <a:lstStyle/>
          <a:p>
            <a:r>
              <a:rPr lang="en-US" sz="2400" i="1" dirty="0"/>
              <a:t>very likely</a:t>
            </a:r>
          </a:p>
        </p:txBody>
      </p:sp>
      <p:sp>
        <p:nvSpPr>
          <p:cNvPr id="8" name="TextBox 7">
            <a:extLst>
              <a:ext uri="{FF2B5EF4-FFF2-40B4-BE49-F238E27FC236}">
                <a16:creationId xmlns:a16="http://schemas.microsoft.com/office/drawing/2014/main" id="{8DCD26DE-2333-4CD4-BDAA-2C190D388074}"/>
              </a:ext>
            </a:extLst>
          </p:cNvPr>
          <p:cNvSpPr txBox="1"/>
          <p:nvPr/>
        </p:nvSpPr>
        <p:spPr>
          <a:xfrm>
            <a:off x="7535119" y="717967"/>
            <a:ext cx="1648211" cy="646331"/>
          </a:xfrm>
          <a:prstGeom prst="rect">
            <a:avLst/>
          </a:prstGeom>
          <a:noFill/>
        </p:spPr>
        <p:txBody>
          <a:bodyPr wrap="square" rtlCol="0">
            <a:spAutoFit/>
          </a:bodyPr>
          <a:lstStyle/>
          <a:p>
            <a:pPr algn="ctr"/>
            <a:r>
              <a:rPr lang="en-US" b="1" dirty="0">
                <a:solidFill>
                  <a:srgbClr val="113A6A"/>
                </a:solidFill>
                <a:latin typeface="Helvetica" pitchFamily="2" charset="0"/>
              </a:rPr>
              <a:t>Backgrounds belief</a:t>
            </a:r>
          </a:p>
        </p:txBody>
      </p:sp>
      <p:sp>
        <p:nvSpPr>
          <p:cNvPr id="10" name="TextBox 9">
            <a:extLst>
              <a:ext uri="{FF2B5EF4-FFF2-40B4-BE49-F238E27FC236}">
                <a16:creationId xmlns:a16="http://schemas.microsoft.com/office/drawing/2014/main" id="{9565735E-16BE-F937-C211-4E37ADC99ED9}"/>
              </a:ext>
            </a:extLst>
          </p:cNvPr>
          <p:cNvSpPr txBox="1"/>
          <p:nvPr/>
        </p:nvSpPr>
        <p:spPr>
          <a:xfrm>
            <a:off x="7971594" y="3930962"/>
            <a:ext cx="1267939" cy="646331"/>
          </a:xfrm>
          <a:prstGeom prst="rect">
            <a:avLst/>
          </a:prstGeom>
          <a:noFill/>
        </p:spPr>
        <p:txBody>
          <a:bodyPr wrap="square" rtlCol="0">
            <a:spAutoFit/>
          </a:bodyPr>
          <a:lstStyle/>
          <a:p>
            <a:pPr algn="ctr"/>
            <a:r>
              <a:rPr lang="en-US" b="1" dirty="0">
                <a:solidFill>
                  <a:srgbClr val="113A6A"/>
                </a:solidFill>
                <a:latin typeface="Helvetica" pitchFamily="2" charset="0"/>
              </a:rPr>
              <a:t>Entails belief</a:t>
            </a:r>
          </a:p>
        </p:txBody>
      </p:sp>
      <p:sp>
        <p:nvSpPr>
          <p:cNvPr id="13" name="TextBox 12">
            <a:extLst>
              <a:ext uri="{FF2B5EF4-FFF2-40B4-BE49-F238E27FC236}">
                <a16:creationId xmlns:a16="http://schemas.microsoft.com/office/drawing/2014/main" id="{6B486EA7-A713-E4FF-7D28-62AD5D1977E2}"/>
              </a:ext>
            </a:extLst>
          </p:cNvPr>
          <p:cNvSpPr txBox="1"/>
          <p:nvPr/>
        </p:nvSpPr>
        <p:spPr>
          <a:xfrm>
            <a:off x="4120778" y="717967"/>
            <a:ext cx="1492173" cy="646331"/>
          </a:xfrm>
          <a:prstGeom prst="rect">
            <a:avLst/>
          </a:prstGeom>
          <a:noFill/>
        </p:spPr>
        <p:txBody>
          <a:bodyPr wrap="square" rtlCol="0">
            <a:spAutoFit/>
          </a:bodyPr>
          <a:lstStyle/>
          <a:p>
            <a:pPr algn="ctr"/>
            <a:r>
              <a:rPr lang="en-US" b="1" dirty="0">
                <a:solidFill>
                  <a:srgbClr val="113A6A"/>
                </a:solidFill>
                <a:latin typeface="Helvetica" pitchFamily="2" charset="0"/>
              </a:rPr>
              <a:t>Entails belief-not</a:t>
            </a:r>
          </a:p>
        </p:txBody>
      </p:sp>
      <p:sp>
        <p:nvSpPr>
          <p:cNvPr id="11" name="TextBox 10">
            <a:extLst>
              <a:ext uri="{FF2B5EF4-FFF2-40B4-BE49-F238E27FC236}">
                <a16:creationId xmlns:a16="http://schemas.microsoft.com/office/drawing/2014/main" id="{D33724AA-FC90-613F-5C6A-0DDBBA14D24A}"/>
              </a:ext>
            </a:extLst>
          </p:cNvPr>
          <p:cNvSpPr txBox="1"/>
          <p:nvPr/>
        </p:nvSpPr>
        <p:spPr>
          <a:xfrm>
            <a:off x="9447236" y="2268638"/>
            <a:ext cx="2579898" cy="2031325"/>
          </a:xfrm>
          <a:prstGeom prst="rect">
            <a:avLst/>
          </a:prstGeom>
          <a:noFill/>
        </p:spPr>
        <p:txBody>
          <a:bodyPr wrap="square" rtlCol="0">
            <a:spAutoFit/>
          </a:bodyPr>
          <a:lstStyle/>
          <a:p>
            <a:r>
              <a:rPr lang="en-US" dirty="0">
                <a:latin typeface="Helvetica" pitchFamily="2" charset="0"/>
              </a:rPr>
              <a:t>NB: not a perfect measure of backgrounding belief, since we don’t measure belief inferences involving modalized contents.</a:t>
            </a:r>
          </a:p>
        </p:txBody>
      </p:sp>
    </p:spTree>
    <p:extLst>
      <p:ext uri="{BB962C8B-B14F-4D97-AF65-F5344CB8AC3E}">
        <p14:creationId xmlns:p14="http://schemas.microsoft.com/office/powerpoint/2010/main" val="3305919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8"/>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0"/>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2" grpId="0" animBg="1"/>
      <p:bldP spid="3" grpId="0"/>
      <p:bldP spid="5" grpId="0"/>
      <p:bldP spid="8" grpId="0"/>
      <p:bldP spid="8" grpId="1"/>
      <p:bldP spid="10" grpId="0"/>
      <p:bldP spid="10" grpId="1"/>
      <p:bldP spid="13" grpId="0"/>
      <p:bldP spid="13" grpId="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F097D-B6E8-E73B-6847-3A25E092C26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C3E9841-D2B3-547B-7387-40EA71A8AA3E}"/>
              </a:ext>
            </a:extLst>
          </p:cNvPr>
          <p:cNvSpPr txBox="1"/>
          <p:nvPr/>
        </p:nvSpPr>
        <p:spPr>
          <a:xfrm>
            <a:off x="10412729" y="6488057"/>
            <a:ext cx="1614405" cy="261610"/>
          </a:xfrm>
          <a:prstGeom prst="rect">
            <a:avLst/>
          </a:prstGeom>
          <a:noFill/>
        </p:spPr>
        <p:txBody>
          <a:bodyPr wrap="square">
            <a:spAutoFit/>
          </a:bodyPr>
          <a:lstStyle/>
          <a:p>
            <a:pPr algn="r"/>
            <a:r>
              <a:rPr lang="en-US" sz="1100" dirty="0">
                <a:latin typeface="Helvetica" pitchFamily="2" charset="0"/>
              </a:rPr>
              <a:t>Kane et al. 2022</a:t>
            </a:r>
            <a:endParaRPr lang="en-US" sz="1100" dirty="0"/>
          </a:p>
        </p:txBody>
      </p:sp>
      <p:pic>
        <p:nvPicPr>
          <p:cNvPr id="4" name="Picture 3">
            <a:extLst>
              <a:ext uri="{FF2B5EF4-FFF2-40B4-BE49-F238E27FC236}">
                <a16:creationId xmlns:a16="http://schemas.microsoft.com/office/drawing/2014/main" id="{54DA3971-407E-FAD5-12E8-323C06062E17}"/>
              </a:ext>
            </a:extLst>
          </p:cNvPr>
          <p:cNvPicPr>
            <a:picLocks noChangeAspect="1"/>
          </p:cNvPicPr>
          <p:nvPr/>
        </p:nvPicPr>
        <p:blipFill rotWithShape="1">
          <a:blip r:embed="rId2"/>
          <a:srcRect l="4020" t="318" b="5717"/>
          <a:stretch/>
        </p:blipFill>
        <p:spPr>
          <a:xfrm>
            <a:off x="3471938" y="582759"/>
            <a:ext cx="5801211" cy="4543635"/>
          </a:xfrm>
          <a:prstGeom prst="rect">
            <a:avLst/>
          </a:prstGeom>
        </p:spPr>
      </p:pic>
      <p:sp>
        <p:nvSpPr>
          <p:cNvPr id="6" name="TextBox 5">
            <a:extLst>
              <a:ext uri="{FF2B5EF4-FFF2-40B4-BE49-F238E27FC236}">
                <a16:creationId xmlns:a16="http://schemas.microsoft.com/office/drawing/2014/main" id="{298BD1A6-277C-C5D1-18D1-53A483C99910}"/>
              </a:ext>
            </a:extLst>
          </p:cNvPr>
          <p:cNvSpPr txBox="1"/>
          <p:nvPr/>
        </p:nvSpPr>
        <p:spPr>
          <a:xfrm rot="16200000">
            <a:off x="145867" y="2406626"/>
            <a:ext cx="4631725" cy="584775"/>
          </a:xfrm>
          <a:prstGeom prst="rect">
            <a:avLst/>
          </a:prstGeom>
          <a:noFill/>
        </p:spPr>
        <p:txBody>
          <a:bodyPr wrap="square" rtlCol="0">
            <a:spAutoFit/>
          </a:bodyPr>
          <a:lstStyle/>
          <a:p>
            <a:r>
              <a:rPr lang="en-US" sz="1600" b="1" dirty="0"/>
              <a:t>A did</a:t>
            </a:r>
            <a:r>
              <a:rPr lang="en-US" sz="1600" b="1" dirty="0">
                <a:solidFill>
                  <a:srgbClr val="C00000"/>
                </a:solidFill>
              </a:rPr>
              <a:t>n’t</a:t>
            </a:r>
            <a:r>
              <a:rPr lang="en-US" sz="1600" b="1" dirty="0"/>
              <a:t> __  that C happened?</a:t>
            </a:r>
          </a:p>
          <a:p>
            <a:r>
              <a:rPr lang="en-US" sz="1600" i="1" dirty="0"/>
              <a:t>How likely is it that A wanted C to have happened?</a:t>
            </a:r>
          </a:p>
        </p:txBody>
      </p:sp>
      <p:sp>
        <p:nvSpPr>
          <p:cNvPr id="7" name="TextBox 6">
            <a:extLst>
              <a:ext uri="{FF2B5EF4-FFF2-40B4-BE49-F238E27FC236}">
                <a16:creationId xmlns:a16="http://schemas.microsoft.com/office/drawing/2014/main" id="{7C5AA050-DD00-91F6-B1A9-5E58908DEADA}"/>
              </a:ext>
            </a:extLst>
          </p:cNvPr>
          <p:cNvSpPr txBox="1"/>
          <p:nvPr/>
        </p:nvSpPr>
        <p:spPr>
          <a:xfrm>
            <a:off x="4340140" y="5903282"/>
            <a:ext cx="4630239" cy="584775"/>
          </a:xfrm>
          <a:prstGeom prst="rect">
            <a:avLst/>
          </a:prstGeom>
          <a:noFill/>
        </p:spPr>
        <p:txBody>
          <a:bodyPr wrap="square" rtlCol="0">
            <a:spAutoFit/>
          </a:bodyPr>
          <a:lstStyle/>
          <a:p>
            <a:r>
              <a:rPr lang="en-US" sz="1600" b="1" dirty="0"/>
              <a:t>A __ed that C happened?</a:t>
            </a:r>
          </a:p>
          <a:p>
            <a:r>
              <a:rPr lang="en-US" sz="1600" i="1" dirty="0"/>
              <a:t>How likely is it that A wanted C to have happened?</a:t>
            </a:r>
          </a:p>
        </p:txBody>
      </p:sp>
      <p:sp>
        <p:nvSpPr>
          <p:cNvPr id="9" name="TextBox 8">
            <a:extLst>
              <a:ext uri="{FF2B5EF4-FFF2-40B4-BE49-F238E27FC236}">
                <a16:creationId xmlns:a16="http://schemas.microsoft.com/office/drawing/2014/main" id="{DD7B46EC-820D-6177-6242-772F0A791D21}"/>
              </a:ext>
            </a:extLst>
          </p:cNvPr>
          <p:cNvSpPr txBox="1"/>
          <p:nvPr/>
        </p:nvSpPr>
        <p:spPr>
          <a:xfrm>
            <a:off x="7982371" y="5286454"/>
            <a:ext cx="1464865" cy="461665"/>
          </a:xfrm>
          <a:prstGeom prst="rect">
            <a:avLst/>
          </a:prstGeom>
          <a:noFill/>
        </p:spPr>
        <p:txBody>
          <a:bodyPr wrap="square" rtlCol="0">
            <a:spAutoFit/>
          </a:bodyPr>
          <a:lstStyle/>
          <a:p>
            <a:r>
              <a:rPr lang="en-US" sz="2400" i="1" dirty="0"/>
              <a:t>very likely</a:t>
            </a:r>
          </a:p>
        </p:txBody>
      </p:sp>
      <p:sp>
        <p:nvSpPr>
          <p:cNvPr id="12" name="Rectangle 11">
            <a:extLst>
              <a:ext uri="{FF2B5EF4-FFF2-40B4-BE49-F238E27FC236}">
                <a16:creationId xmlns:a16="http://schemas.microsoft.com/office/drawing/2014/main" id="{8D68F0B9-91F3-645B-9BD8-534087D9663C}"/>
              </a:ext>
            </a:extLst>
          </p:cNvPr>
          <p:cNvSpPr/>
          <p:nvPr/>
        </p:nvSpPr>
        <p:spPr>
          <a:xfrm>
            <a:off x="3933604" y="706056"/>
            <a:ext cx="5248124" cy="42108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7D3DE71-607D-8372-85A1-B36EB6BAC1D6}"/>
              </a:ext>
            </a:extLst>
          </p:cNvPr>
          <p:cNvSpPr txBox="1"/>
          <p:nvPr/>
        </p:nvSpPr>
        <p:spPr>
          <a:xfrm rot="2700000">
            <a:off x="2419665" y="4940405"/>
            <a:ext cx="1898248" cy="830997"/>
          </a:xfrm>
          <a:prstGeom prst="rect">
            <a:avLst/>
          </a:prstGeom>
          <a:noFill/>
        </p:spPr>
        <p:txBody>
          <a:bodyPr wrap="square" rtlCol="0">
            <a:spAutoFit/>
          </a:bodyPr>
          <a:lstStyle/>
          <a:p>
            <a:pPr algn="ctr"/>
            <a:r>
              <a:rPr lang="en-US" sz="2400" i="1" dirty="0"/>
              <a:t>very </a:t>
            </a:r>
          </a:p>
          <a:p>
            <a:pPr algn="ctr"/>
            <a:r>
              <a:rPr lang="en-US" sz="2400" i="1" dirty="0"/>
              <a:t>unlikely</a:t>
            </a:r>
          </a:p>
        </p:txBody>
      </p:sp>
      <p:sp>
        <p:nvSpPr>
          <p:cNvPr id="5" name="TextBox 4">
            <a:extLst>
              <a:ext uri="{FF2B5EF4-FFF2-40B4-BE49-F238E27FC236}">
                <a16:creationId xmlns:a16="http://schemas.microsoft.com/office/drawing/2014/main" id="{CD02212A-C13E-BDE6-4735-19072960DFEC}"/>
              </a:ext>
            </a:extLst>
          </p:cNvPr>
          <p:cNvSpPr txBox="1"/>
          <p:nvPr/>
        </p:nvSpPr>
        <p:spPr>
          <a:xfrm rot="16200000">
            <a:off x="2508672" y="884753"/>
            <a:ext cx="1464865" cy="461665"/>
          </a:xfrm>
          <a:prstGeom prst="rect">
            <a:avLst/>
          </a:prstGeom>
          <a:noFill/>
        </p:spPr>
        <p:txBody>
          <a:bodyPr wrap="square" rtlCol="0">
            <a:spAutoFit/>
          </a:bodyPr>
          <a:lstStyle/>
          <a:p>
            <a:r>
              <a:rPr lang="en-US" sz="2400" i="1" dirty="0"/>
              <a:t>very likely</a:t>
            </a:r>
          </a:p>
        </p:txBody>
      </p:sp>
      <p:sp>
        <p:nvSpPr>
          <p:cNvPr id="8" name="TextBox 7">
            <a:extLst>
              <a:ext uri="{FF2B5EF4-FFF2-40B4-BE49-F238E27FC236}">
                <a16:creationId xmlns:a16="http://schemas.microsoft.com/office/drawing/2014/main" id="{672C701E-2688-A813-BB35-D64C52C22E18}"/>
              </a:ext>
            </a:extLst>
          </p:cNvPr>
          <p:cNvSpPr txBox="1"/>
          <p:nvPr/>
        </p:nvSpPr>
        <p:spPr>
          <a:xfrm>
            <a:off x="7488821" y="717967"/>
            <a:ext cx="1694510" cy="646331"/>
          </a:xfrm>
          <a:prstGeom prst="rect">
            <a:avLst/>
          </a:prstGeom>
          <a:noFill/>
        </p:spPr>
        <p:txBody>
          <a:bodyPr wrap="square" rtlCol="0">
            <a:spAutoFit/>
          </a:bodyPr>
          <a:lstStyle/>
          <a:p>
            <a:pPr algn="ctr"/>
            <a:r>
              <a:rPr lang="en-US" b="1" dirty="0">
                <a:solidFill>
                  <a:srgbClr val="113A6A"/>
                </a:solidFill>
                <a:latin typeface="Helvetica" pitchFamily="2" charset="0"/>
              </a:rPr>
              <a:t>Backgrounds desire</a:t>
            </a:r>
          </a:p>
        </p:txBody>
      </p:sp>
      <p:sp>
        <p:nvSpPr>
          <p:cNvPr id="10" name="TextBox 9">
            <a:extLst>
              <a:ext uri="{FF2B5EF4-FFF2-40B4-BE49-F238E27FC236}">
                <a16:creationId xmlns:a16="http://schemas.microsoft.com/office/drawing/2014/main" id="{C3BA6137-BF9A-48F2-04F8-21E48EED3BF1}"/>
              </a:ext>
            </a:extLst>
          </p:cNvPr>
          <p:cNvSpPr txBox="1"/>
          <p:nvPr/>
        </p:nvSpPr>
        <p:spPr>
          <a:xfrm>
            <a:off x="7971594" y="3930962"/>
            <a:ext cx="1267939" cy="646331"/>
          </a:xfrm>
          <a:prstGeom prst="rect">
            <a:avLst/>
          </a:prstGeom>
          <a:noFill/>
        </p:spPr>
        <p:txBody>
          <a:bodyPr wrap="square" rtlCol="0">
            <a:spAutoFit/>
          </a:bodyPr>
          <a:lstStyle/>
          <a:p>
            <a:pPr algn="ctr"/>
            <a:r>
              <a:rPr lang="en-US" b="1" dirty="0">
                <a:solidFill>
                  <a:srgbClr val="113A6A"/>
                </a:solidFill>
                <a:latin typeface="Helvetica" pitchFamily="2" charset="0"/>
              </a:rPr>
              <a:t>Entails desire</a:t>
            </a:r>
          </a:p>
        </p:txBody>
      </p:sp>
      <p:sp>
        <p:nvSpPr>
          <p:cNvPr id="11" name="TextBox 10">
            <a:extLst>
              <a:ext uri="{FF2B5EF4-FFF2-40B4-BE49-F238E27FC236}">
                <a16:creationId xmlns:a16="http://schemas.microsoft.com/office/drawing/2014/main" id="{AF083318-679F-0A2C-0250-656D8926165A}"/>
              </a:ext>
            </a:extLst>
          </p:cNvPr>
          <p:cNvSpPr txBox="1"/>
          <p:nvPr/>
        </p:nvSpPr>
        <p:spPr>
          <a:xfrm>
            <a:off x="4120778" y="717967"/>
            <a:ext cx="1492173" cy="646331"/>
          </a:xfrm>
          <a:prstGeom prst="rect">
            <a:avLst/>
          </a:prstGeom>
          <a:noFill/>
        </p:spPr>
        <p:txBody>
          <a:bodyPr wrap="square" rtlCol="0">
            <a:spAutoFit/>
          </a:bodyPr>
          <a:lstStyle/>
          <a:p>
            <a:pPr algn="ctr"/>
            <a:r>
              <a:rPr lang="en-US" b="1" dirty="0">
                <a:solidFill>
                  <a:srgbClr val="113A6A"/>
                </a:solidFill>
                <a:latin typeface="Helvetica" pitchFamily="2" charset="0"/>
              </a:rPr>
              <a:t>Entails desire-not</a:t>
            </a:r>
          </a:p>
        </p:txBody>
      </p:sp>
    </p:spTree>
    <p:extLst>
      <p:ext uri="{BB962C8B-B14F-4D97-AF65-F5344CB8AC3E}">
        <p14:creationId xmlns:p14="http://schemas.microsoft.com/office/powerpoint/2010/main" val="12808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8"/>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0"/>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2" grpId="0" animBg="1"/>
      <p:bldP spid="3" grpId="0"/>
      <p:bldP spid="5" grpId="0"/>
      <p:bldP spid="8" grpId="0"/>
      <p:bldP spid="8" grpId="1"/>
      <p:bldP spid="10" grpId="0"/>
      <p:bldP spid="10" grpId="1"/>
      <p:bldP spid="11" grpId="0"/>
      <p:bldP spid="11"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220698-4E97-6311-F242-B0C9F902E38E}"/>
              </a:ext>
            </a:extLst>
          </p:cNvPr>
          <p:cNvPicPr>
            <a:picLocks noChangeAspect="1"/>
          </p:cNvPicPr>
          <p:nvPr/>
        </p:nvPicPr>
        <p:blipFill rotWithShape="1">
          <a:blip r:embed="rId2"/>
          <a:srcRect l="4069" b="5147"/>
          <a:stretch/>
        </p:blipFill>
        <p:spPr>
          <a:xfrm>
            <a:off x="2246562" y="303691"/>
            <a:ext cx="7446078" cy="5889898"/>
          </a:xfrm>
          <a:prstGeom prst="rect">
            <a:avLst/>
          </a:prstGeom>
        </p:spPr>
      </p:pic>
      <p:sp>
        <p:nvSpPr>
          <p:cNvPr id="8" name="TextBox 7">
            <a:extLst>
              <a:ext uri="{FF2B5EF4-FFF2-40B4-BE49-F238E27FC236}">
                <a16:creationId xmlns:a16="http://schemas.microsoft.com/office/drawing/2014/main" id="{64C54454-D29F-703E-CA00-90B9FDAB97F3}"/>
              </a:ext>
            </a:extLst>
          </p:cNvPr>
          <p:cNvSpPr txBox="1"/>
          <p:nvPr/>
        </p:nvSpPr>
        <p:spPr>
          <a:xfrm>
            <a:off x="8055980" y="5127584"/>
            <a:ext cx="1435261" cy="523220"/>
          </a:xfrm>
          <a:prstGeom prst="rect">
            <a:avLst/>
          </a:prstGeom>
          <a:noFill/>
        </p:spPr>
        <p:txBody>
          <a:bodyPr wrap="square" rtlCol="0">
            <a:spAutoFit/>
          </a:bodyPr>
          <a:lstStyle/>
          <a:p>
            <a:r>
              <a:rPr lang="en-US" sz="2800" b="1" dirty="0">
                <a:solidFill>
                  <a:srgbClr val="C00000"/>
                </a:solidFill>
              </a:rPr>
              <a:t>r = 0.56</a:t>
            </a:r>
          </a:p>
        </p:txBody>
      </p:sp>
      <p:sp>
        <p:nvSpPr>
          <p:cNvPr id="3" name="TextBox 2">
            <a:extLst>
              <a:ext uri="{FF2B5EF4-FFF2-40B4-BE49-F238E27FC236}">
                <a16:creationId xmlns:a16="http://schemas.microsoft.com/office/drawing/2014/main" id="{08F1ADF5-3888-D858-875C-E15FAE024216}"/>
              </a:ext>
            </a:extLst>
          </p:cNvPr>
          <p:cNvSpPr txBox="1"/>
          <p:nvPr/>
        </p:nvSpPr>
        <p:spPr>
          <a:xfrm>
            <a:off x="4057926" y="6193589"/>
            <a:ext cx="3823350" cy="523220"/>
          </a:xfrm>
          <a:prstGeom prst="rect">
            <a:avLst/>
          </a:prstGeom>
          <a:noFill/>
        </p:spPr>
        <p:txBody>
          <a:bodyPr wrap="square" rtlCol="0">
            <a:spAutoFit/>
          </a:bodyPr>
          <a:lstStyle/>
          <a:p>
            <a:pPr algn="ctr"/>
            <a:r>
              <a:rPr lang="en-US" sz="2800" b="1" dirty="0">
                <a:latin typeface="Helvetica" pitchFamily="2" charset="0"/>
              </a:rPr>
              <a:t>Backgrounds Belief</a:t>
            </a:r>
          </a:p>
        </p:txBody>
      </p:sp>
      <p:sp>
        <p:nvSpPr>
          <p:cNvPr id="4" name="TextBox 3">
            <a:extLst>
              <a:ext uri="{FF2B5EF4-FFF2-40B4-BE49-F238E27FC236}">
                <a16:creationId xmlns:a16="http://schemas.microsoft.com/office/drawing/2014/main" id="{8B218CE6-AB48-4317-1D63-12C64C869137}"/>
              </a:ext>
            </a:extLst>
          </p:cNvPr>
          <p:cNvSpPr txBox="1"/>
          <p:nvPr/>
        </p:nvSpPr>
        <p:spPr>
          <a:xfrm rot="16200000">
            <a:off x="-1064504" y="2864930"/>
            <a:ext cx="5645699" cy="523220"/>
          </a:xfrm>
          <a:prstGeom prst="rect">
            <a:avLst/>
          </a:prstGeom>
          <a:noFill/>
        </p:spPr>
        <p:txBody>
          <a:bodyPr wrap="square" rtlCol="0">
            <a:spAutoFit/>
          </a:bodyPr>
          <a:lstStyle/>
          <a:p>
            <a:pPr algn="ctr"/>
            <a:r>
              <a:rPr lang="en-US" sz="2800" b="1" dirty="0">
                <a:latin typeface="Helvetica" pitchFamily="2" charset="0"/>
              </a:rPr>
              <a:t>Entails desire or desire-not</a:t>
            </a:r>
          </a:p>
        </p:txBody>
      </p:sp>
      <p:sp>
        <p:nvSpPr>
          <p:cNvPr id="5" name="Rectangle 4">
            <a:extLst>
              <a:ext uri="{FF2B5EF4-FFF2-40B4-BE49-F238E27FC236}">
                <a16:creationId xmlns:a16="http://schemas.microsoft.com/office/drawing/2014/main" id="{2469522F-C22F-244D-A1C2-51ED1058BA3D}"/>
              </a:ext>
            </a:extLst>
          </p:cNvPr>
          <p:cNvSpPr/>
          <p:nvPr/>
        </p:nvSpPr>
        <p:spPr>
          <a:xfrm>
            <a:off x="2662177" y="439837"/>
            <a:ext cx="6921661" cy="54169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664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4" grpId="0"/>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6C0C4-2C6B-11B9-FF7B-10A3E86067CD}"/>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582F908C-3AF3-E865-F1DB-A710E67AE578}"/>
              </a:ext>
            </a:extLst>
          </p:cNvPr>
          <p:cNvGrpSpPr/>
          <p:nvPr/>
        </p:nvGrpSpPr>
        <p:grpSpPr>
          <a:xfrm>
            <a:off x="1447800" y="1597731"/>
            <a:ext cx="9296400" cy="1538882"/>
            <a:chOff x="1447800" y="973017"/>
            <a:chExt cx="9296400" cy="1538882"/>
          </a:xfrm>
        </p:grpSpPr>
        <p:sp>
          <p:nvSpPr>
            <p:cNvPr id="3" name="TextBox 2">
              <a:extLst>
                <a:ext uri="{FF2B5EF4-FFF2-40B4-BE49-F238E27FC236}">
                  <a16:creationId xmlns:a16="http://schemas.microsoft.com/office/drawing/2014/main" id="{07EAAA98-9BAD-BB76-3507-DDE6A94E1B6B}"/>
                </a:ext>
              </a:extLst>
            </p:cNvPr>
            <p:cNvSpPr txBox="1"/>
            <p:nvPr/>
          </p:nvSpPr>
          <p:spPr>
            <a:xfrm>
              <a:off x="1447800" y="973017"/>
              <a:ext cx="9296400" cy="584775"/>
            </a:xfrm>
            <a:prstGeom prst="rect">
              <a:avLst/>
            </a:prstGeom>
            <a:noFill/>
          </p:spPr>
          <p:txBody>
            <a:bodyPr wrap="square" rtlCol="0">
              <a:spAutoFit/>
            </a:bodyPr>
            <a:lstStyle/>
            <a:p>
              <a:r>
                <a:rPr lang="en-US" sz="3200" b="1" dirty="0">
                  <a:latin typeface="Helvetica" pitchFamily="2" charset="0"/>
                </a:rPr>
                <a:t>Challenge</a:t>
              </a:r>
            </a:p>
          </p:txBody>
        </p:sp>
        <p:sp>
          <p:nvSpPr>
            <p:cNvPr id="2" name="TextBox 1">
              <a:extLst>
                <a:ext uri="{FF2B5EF4-FFF2-40B4-BE49-F238E27FC236}">
                  <a16:creationId xmlns:a16="http://schemas.microsoft.com/office/drawing/2014/main" id="{E80F23F3-F076-3F19-0524-D0038E56173D}"/>
                </a:ext>
              </a:extLst>
            </p:cNvPr>
            <p:cNvSpPr txBox="1"/>
            <p:nvPr/>
          </p:nvSpPr>
          <p:spPr>
            <a:xfrm>
              <a:off x="1447800" y="1557792"/>
              <a:ext cx="9296400" cy="954107"/>
            </a:xfrm>
            <a:prstGeom prst="rect">
              <a:avLst/>
            </a:prstGeom>
            <a:noFill/>
          </p:spPr>
          <p:txBody>
            <a:bodyPr wrap="square" rtlCol="0">
              <a:spAutoFit/>
            </a:bodyPr>
            <a:lstStyle/>
            <a:p>
              <a:r>
                <a:rPr lang="en-US" sz="2800" dirty="0">
                  <a:latin typeface="Helvetica" pitchFamily="2" charset="0"/>
                  <a:ea typeface="Verdana" charset="0"/>
                  <a:cs typeface="Verdana" charset="0"/>
                </a:rPr>
                <a:t>How do we know what the relationship between measures should look like in any particular case?</a:t>
              </a:r>
              <a:endParaRPr lang="en-US" sz="2800" dirty="0">
                <a:latin typeface="Helvetica" pitchFamily="2" charset="0"/>
              </a:endParaRPr>
            </a:p>
          </p:txBody>
        </p:sp>
      </p:grpSp>
    </p:spTree>
    <p:extLst>
      <p:ext uri="{BB962C8B-B14F-4D97-AF65-F5344CB8AC3E}">
        <p14:creationId xmlns:p14="http://schemas.microsoft.com/office/powerpoint/2010/main" val="12108981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A06E7-D456-1A54-CB17-C116F63009A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71D15F3-6F4E-CB59-5CE6-601D71602ED4}"/>
              </a:ext>
            </a:extLst>
          </p:cNvPr>
          <p:cNvPicPr>
            <a:picLocks noChangeAspect="1"/>
          </p:cNvPicPr>
          <p:nvPr/>
        </p:nvPicPr>
        <p:blipFill>
          <a:blip r:embed="rId2"/>
          <a:srcRect t="358" b="358"/>
          <a:stretch/>
        </p:blipFill>
        <p:spPr>
          <a:xfrm>
            <a:off x="3251275" y="356349"/>
            <a:ext cx="7161454" cy="5688160"/>
          </a:xfrm>
          <a:prstGeom prst="rect">
            <a:avLst/>
          </a:prstGeom>
        </p:spPr>
      </p:pic>
      <p:sp>
        <p:nvSpPr>
          <p:cNvPr id="20" name="TextBox 19">
            <a:extLst>
              <a:ext uri="{FF2B5EF4-FFF2-40B4-BE49-F238E27FC236}">
                <a16:creationId xmlns:a16="http://schemas.microsoft.com/office/drawing/2014/main" id="{C60D4567-2FC6-DD03-5AB4-B266252B6DFC}"/>
              </a:ext>
            </a:extLst>
          </p:cNvPr>
          <p:cNvSpPr txBox="1"/>
          <p:nvPr/>
        </p:nvSpPr>
        <p:spPr>
          <a:xfrm>
            <a:off x="5200598" y="6095642"/>
            <a:ext cx="3823350" cy="523220"/>
          </a:xfrm>
          <a:prstGeom prst="rect">
            <a:avLst/>
          </a:prstGeom>
          <a:noFill/>
        </p:spPr>
        <p:txBody>
          <a:bodyPr wrap="square" rtlCol="0">
            <a:spAutoFit/>
          </a:bodyPr>
          <a:lstStyle/>
          <a:p>
            <a:pPr algn="ctr"/>
            <a:r>
              <a:rPr lang="en-US" sz="2800" b="1" dirty="0" err="1">
                <a:latin typeface="Helvetica" pitchFamily="2" charset="0"/>
              </a:rPr>
              <a:t>Factivity</a:t>
            </a:r>
            <a:endParaRPr lang="en-US" sz="2800" b="1" dirty="0">
              <a:latin typeface="Helvetica" pitchFamily="2" charset="0"/>
            </a:endParaRPr>
          </a:p>
        </p:txBody>
      </p:sp>
      <p:sp>
        <p:nvSpPr>
          <p:cNvPr id="41" name="Freeform 40">
            <a:extLst>
              <a:ext uri="{FF2B5EF4-FFF2-40B4-BE49-F238E27FC236}">
                <a16:creationId xmlns:a16="http://schemas.microsoft.com/office/drawing/2014/main" id="{DA88C8E4-AA31-4EE9-9229-BC1E0D44AAD5}"/>
              </a:ext>
            </a:extLst>
          </p:cNvPr>
          <p:cNvSpPr/>
          <p:nvPr/>
        </p:nvSpPr>
        <p:spPr>
          <a:xfrm>
            <a:off x="3991588" y="706056"/>
            <a:ext cx="5522802" cy="3646423"/>
          </a:xfrm>
          <a:custGeom>
            <a:avLst/>
            <a:gdLst>
              <a:gd name="connsiteX0" fmla="*/ 1678 w 5522802"/>
              <a:gd name="connsiteY0" fmla="*/ 0 h 3646423"/>
              <a:gd name="connsiteX1" fmla="*/ 904503 w 5522802"/>
              <a:gd name="connsiteY1" fmla="*/ 3044141 h 3646423"/>
              <a:gd name="connsiteX2" fmla="*/ 5522802 w 5522802"/>
              <a:gd name="connsiteY2" fmla="*/ 3646025 h 3646423"/>
            </a:gdLst>
            <a:ahLst/>
            <a:cxnLst>
              <a:cxn ang="0">
                <a:pos x="connsiteX0" y="connsiteY0"/>
              </a:cxn>
              <a:cxn ang="0">
                <a:pos x="connsiteX1" y="connsiteY1"/>
              </a:cxn>
              <a:cxn ang="0">
                <a:pos x="connsiteX2" y="connsiteY2"/>
              </a:cxn>
            </a:cxnLst>
            <a:rect l="l" t="t" r="r" b="b"/>
            <a:pathLst>
              <a:path w="5522802" h="3646423">
                <a:moveTo>
                  <a:pt x="1678" y="0"/>
                </a:moveTo>
                <a:cubicBezTo>
                  <a:pt x="-7003" y="1218235"/>
                  <a:pt x="-15684" y="2436470"/>
                  <a:pt x="904503" y="3044141"/>
                </a:cubicBezTo>
                <a:cubicBezTo>
                  <a:pt x="1824690" y="3651812"/>
                  <a:pt x="3673746" y="3648918"/>
                  <a:pt x="5522802" y="3646025"/>
                </a:cubicBezTo>
              </a:path>
            </a:pathLst>
          </a:custGeom>
          <a:ln w="762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43" name="TextBox 42">
            <a:extLst>
              <a:ext uri="{FF2B5EF4-FFF2-40B4-BE49-F238E27FC236}">
                <a16:creationId xmlns:a16="http://schemas.microsoft.com/office/drawing/2014/main" id="{E51CC7B1-F068-91BD-BAF7-7A577BC30411}"/>
              </a:ext>
            </a:extLst>
          </p:cNvPr>
          <p:cNvSpPr txBox="1"/>
          <p:nvPr/>
        </p:nvSpPr>
        <p:spPr>
          <a:xfrm rot="16200000">
            <a:off x="1027545" y="2742877"/>
            <a:ext cx="3823350" cy="523220"/>
          </a:xfrm>
          <a:prstGeom prst="rect">
            <a:avLst/>
          </a:prstGeom>
          <a:noFill/>
        </p:spPr>
        <p:txBody>
          <a:bodyPr wrap="square" rtlCol="0">
            <a:spAutoFit/>
          </a:bodyPr>
          <a:lstStyle/>
          <a:p>
            <a:pPr algn="ctr"/>
            <a:r>
              <a:rPr lang="en-US" sz="2800" b="1" dirty="0">
                <a:latin typeface="Helvetica" pitchFamily="2" charset="0"/>
              </a:rPr>
              <a:t>Neg-raising</a:t>
            </a:r>
          </a:p>
        </p:txBody>
      </p:sp>
    </p:spTree>
    <p:extLst>
      <p:ext uri="{BB962C8B-B14F-4D97-AF65-F5344CB8AC3E}">
        <p14:creationId xmlns:p14="http://schemas.microsoft.com/office/powerpoint/2010/main" val="3957179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35C86-B561-2E03-FF7A-FDBF053C151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277F676-B808-807E-6AF2-58BA6E555235}"/>
              </a:ext>
            </a:extLst>
          </p:cNvPr>
          <p:cNvPicPr>
            <a:picLocks noChangeAspect="1"/>
          </p:cNvPicPr>
          <p:nvPr/>
        </p:nvPicPr>
        <p:blipFill rotWithShape="1">
          <a:blip r:embed="rId2"/>
          <a:srcRect l="4069" b="5147"/>
          <a:stretch/>
        </p:blipFill>
        <p:spPr>
          <a:xfrm>
            <a:off x="2246562" y="303691"/>
            <a:ext cx="7446078" cy="5889898"/>
          </a:xfrm>
          <a:prstGeom prst="rect">
            <a:avLst/>
          </a:prstGeom>
        </p:spPr>
      </p:pic>
      <p:sp>
        <p:nvSpPr>
          <p:cNvPr id="8" name="TextBox 7">
            <a:extLst>
              <a:ext uri="{FF2B5EF4-FFF2-40B4-BE49-F238E27FC236}">
                <a16:creationId xmlns:a16="http://schemas.microsoft.com/office/drawing/2014/main" id="{BD391BBF-A67D-1D44-DE82-A23E837C53EA}"/>
              </a:ext>
            </a:extLst>
          </p:cNvPr>
          <p:cNvSpPr txBox="1"/>
          <p:nvPr/>
        </p:nvSpPr>
        <p:spPr>
          <a:xfrm>
            <a:off x="8055980" y="5127584"/>
            <a:ext cx="1435261" cy="523220"/>
          </a:xfrm>
          <a:prstGeom prst="rect">
            <a:avLst/>
          </a:prstGeom>
          <a:noFill/>
        </p:spPr>
        <p:txBody>
          <a:bodyPr wrap="square" rtlCol="0">
            <a:spAutoFit/>
          </a:bodyPr>
          <a:lstStyle/>
          <a:p>
            <a:r>
              <a:rPr lang="en-US" sz="2800" b="1" dirty="0">
                <a:solidFill>
                  <a:srgbClr val="C00000"/>
                </a:solidFill>
              </a:rPr>
              <a:t>r = 0.56</a:t>
            </a:r>
          </a:p>
        </p:txBody>
      </p:sp>
      <p:sp>
        <p:nvSpPr>
          <p:cNvPr id="3" name="TextBox 2">
            <a:extLst>
              <a:ext uri="{FF2B5EF4-FFF2-40B4-BE49-F238E27FC236}">
                <a16:creationId xmlns:a16="http://schemas.microsoft.com/office/drawing/2014/main" id="{31D45FA6-8694-18D2-9E8E-21DD40C11D7A}"/>
              </a:ext>
            </a:extLst>
          </p:cNvPr>
          <p:cNvSpPr txBox="1"/>
          <p:nvPr/>
        </p:nvSpPr>
        <p:spPr>
          <a:xfrm>
            <a:off x="4057926" y="6193589"/>
            <a:ext cx="3823350" cy="523220"/>
          </a:xfrm>
          <a:prstGeom prst="rect">
            <a:avLst/>
          </a:prstGeom>
          <a:noFill/>
        </p:spPr>
        <p:txBody>
          <a:bodyPr wrap="square" rtlCol="0">
            <a:spAutoFit/>
          </a:bodyPr>
          <a:lstStyle/>
          <a:p>
            <a:pPr algn="ctr"/>
            <a:r>
              <a:rPr lang="en-US" sz="2800" b="1" dirty="0">
                <a:latin typeface="Helvetica" pitchFamily="2" charset="0"/>
              </a:rPr>
              <a:t>Backgrounds Belief</a:t>
            </a:r>
          </a:p>
        </p:txBody>
      </p:sp>
      <p:sp>
        <p:nvSpPr>
          <p:cNvPr id="4" name="TextBox 3">
            <a:extLst>
              <a:ext uri="{FF2B5EF4-FFF2-40B4-BE49-F238E27FC236}">
                <a16:creationId xmlns:a16="http://schemas.microsoft.com/office/drawing/2014/main" id="{2CBCF87D-11AD-0660-B9E3-01B89563FAE3}"/>
              </a:ext>
            </a:extLst>
          </p:cNvPr>
          <p:cNvSpPr txBox="1"/>
          <p:nvPr/>
        </p:nvSpPr>
        <p:spPr>
          <a:xfrm rot="16200000">
            <a:off x="-1064504" y="2864930"/>
            <a:ext cx="5645699" cy="523220"/>
          </a:xfrm>
          <a:prstGeom prst="rect">
            <a:avLst/>
          </a:prstGeom>
          <a:noFill/>
        </p:spPr>
        <p:txBody>
          <a:bodyPr wrap="square" rtlCol="0">
            <a:spAutoFit/>
          </a:bodyPr>
          <a:lstStyle/>
          <a:p>
            <a:pPr algn="ctr"/>
            <a:r>
              <a:rPr lang="en-US" sz="2800" b="1" dirty="0">
                <a:latin typeface="Helvetica" pitchFamily="2" charset="0"/>
              </a:rPr>
              <a:t>Entails desire or desire-not</a:t>
            </a:r>
          </a:p>
        </p:txBody>
      </p:sp>
      <p:cxnSp>
        <p:nvCxnSpPr>
          <p:cNvPr id="7" name="Straight Connector 6">
            <a:extLst>
              <a:ext uri="{FF2B5EF4-FFF2-40B4-BE49-F238E27FC236}">
                <a16:creationId xmlns:a16="http://schemas.microsoft.com/office/drawing/2014/main" id="{564737F3-E49E-243D-7EFF-6B056AC9FAF1}"/>
              </a:ext>
            </a:extLst>
          </p:cNvPr>
          <p:cNvCxnSpPr/>
          <p:nvPr/>
        </p:nvCxnSpPr>
        <p:spPr>
          <a:xfrm flipV="1">
            <a:off x="3763108" y="1101969"/>
            <a:ext cx="4560277" cy="4161693"/>
          </a:xfrm>
          <a:prstGeom prst="line">
            <a:avLst/>
          </a:prstGeom>
          <a:ln w="76200">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19060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7A2D1-1710-4BE8-0765-AADB7A645090}"/>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3F1BF7EF-4AA0-D018-1807-B3DD1A2A8906}"/>
              </a:ext>
            </a:extLst>
          </p:cNvPr>
          <p:cNvGrpSpPr/>
          <p:nvPr/>
        </p:nvGrpSpPr>
        <p:grpSpPr>
          <a:xfrm>
            <a:off x="1447800" y="1597731"/>
            <a:ext cx="9296400" cy="1538882"/>
            <a:chOff x="1447800" y="973017"/>
            <a:chExt cx="9296400" cy="1538882"/>
          </a:xfrm>
        </p:grpSpPr>
        <p:sp>
          <p:nvSpPr>
            <p:cNvPr id="3" name="TextBox 2">
              <a:extLst>
                <a:ext uri="{FF2B5EF4-FFF2-40B4-BE49-F238E27FC236}">
                  <a16:creationId xmlns:a16="http://schemas.microsoft.com/office/drawing/2014/main" id="{B417F542-F7CE-8D87-A4CD-938EF96924EC}"/>
                </a:ext>
              </a:extLst>
            </p:cNvPr>
            <p:cNvSpPr txBox="1"/>
            <p:nvPr/>
          </p:nvSpPr>
          <p:spPr>
            <a:xfrm>
              <a:off x="1447800" y="973017"/>
              <a:ext cx="9296400" cy="584775"/>
            </a:xfrm>
            <a:prstGeom prst="rect">
              <a:avLst/>
            </a:prstGeom>
            <a:noFill/>
          </p:spPr>
          <p:txBody>
            <a:bodyPr wrap="square" rtlCol="0">
              <a:spAutoFit/>
            </a:bodyPr>
            <a:lstStyle/>
            <a:p>
              <a:r>
                <a:rPr lang="en-US" sz="3200" b="1" dirty="0">
                  <a:latin typeface="Helvetica" pitchFamily="2" charset="0"/>
                </a:rPr>
                <a:t>Challenge</a:t>
              </a:r>
            </a:p>
          </p:txBody>
        </p:sp>
        <p:sp>
          <p:nvSpPr>
            <p:cNvPr id="2" name="TextBox 1">
              <a:extLst>
                <a:ext uri="{FF2B5EF4-FFF2-40B4-BE49-F238E27FC236}">
                  <a16:creationId xmlns:a16="http://schemas.microsoft.com/office/drawing/2014/main" id="{DEAA28DF-F3B8-ACF0-2E3B-221662C333A7}"/>
                </a:ext>
              </a:extLst>
            </p:cNvPr>
            <p:cNvSpPr txBox="1"/>
            <p:nvPr/>
          </p:nvSpPr>
          <p:spPr>
            <a:xfrm>
              <a:off x="1447800" y="1557792"/>
              <a:ext cx="9296400" cy="954107"/>
            </a:xfrm>
            <a:prstGeom prst="rect">
              <a:avLst/>
            </a:prstGeom>
            <a:noFill/>
          </p:spPr>
          <p:txBody>
            <a:bodyPr wrap="square" rtlCol="0">
              <a:spAutoFit/>
            </a:bodyPr>
            <a:lstStyle/>
            <a:p>
              <a:r>
                <a:rPr lang="en-US" sz="2800" dirty="0">
                  <a:latin typeface="Helvetica" pitchFamily="2" charset="0"/>
                  <a:ea typeface="Verdana" charset="0"/>
                  <a:cs typeface="Verdana" charset="0"/>
                </a:rPr>
                <a:t>How do we know what the relationship between measures should look like in any particular case?</a:t>
              </a:r>
              <a:endParaRPr lang="en-US" sz="2800" dirty="0">
                <a:latin typeface="Helvetica" pitchFamily="2" charset="0"/>
              </a:endParaRPr>
            </a:p>
          </p:txBody>
        </p:sp>
      </p:grpSp>
      <p:grpSp>
        <p:nvGrpSpPr>
          <p:cNvPr id="7" name="Group 6">
            <a:extLst>
              <a:ext uri="{FF2B5EF4-FFF2-40B4-BE49-F238E27FC236}">
                <a16:creationId xmlns:a16="http://schemas.microsoft.com/office/drawing/2014/main" id="{CDF4982F-E4F4-A0B7-3552-7F93BD6E92B9}"/>
              </a:ext>
            </a:extLst>
          </p:cNvPr>
          <p:cNvGrpSpPr/>
          <p:nvPr/>
        </p:nvGrpSpPr>
        <p:grpSpPr>
          <a:xfrm>
            <a:off x="1447800" y="3721387"/>
            <a:ext cx="9296400" cy="1538882"/>
            <a:chOff x="1447800" y="2727343"/>
            <a:chExt cx="9296400" cy="1538882"/>
          </a:xfrm>
        </p:grpSpPr>
        <p:sp>
          <p:nvSpPr>
            <p:cNvPr id="10" name="TextBox 9">
              <a:extLst>
                <a:ext uri="{FF2B5EF4-FFF2-40B4-BE49-F238E27FC236}">
                  <a16:creationId xmlns:a16="http://schemas.microsoft.com/office/drawing/2014/main" id="{CA80902D-1C08-509F-BE6F-168B7B9CD681}"/>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Upshot</a:t>
              </a:r>
            </a:p>
          </p:txBody>
        </p:sp>
        <p:sp>
          <p:nvSpPr>
            <p:cNvPr id="11" name="TextBox 10">
              <a:extLst>
                <a:ext uri="{FF2B5EF4-FFF2-40B4-BE49-F238E27FC236}">
                  <a16:creationId xmlns:a16="http://schemas.microsoft.com/office/drawing/2014/main" id="{0385EB7F-E96A-EBE3-6F12-F829DDAA3171}"/>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rPr>
                <a:t>Need a generic way to find where points do and do not occur across many different inferences simultaneously. </a:t>
              </a:r>
            </a:p>
          </p:txBody>
        </p:sp>
      </p:grpSp>
    </p:spTree>
    <p:extLst>
      <p:ext uri="{BB962C8B-B14F-4D97-AF65-F5344CB8AC3E}">
        <p14:creationId xmlns:p14="http://schemas.microsoft.com/office/powerpoint/2010/main" val="262182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13C5A-C496-06EC-FB0B-4B40EC8875E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A28D7DA-B7AD-DF1C-D9BA-C6B2A812341A}"/>
              </a:ext>
            </a:extLst>
          </p:cNvPr>
          <p:cNvSpPr txBox="1"/>
          <p:nvPr/>
        </p:nvSpPr>
        <p:spPr>
          <a:xfrm>
            <a:off x="10412729" y="6488057"/>
            <a:ext cx="1614405" cy="261610"/>
          </a:xfrm>
          <a:prstGeom prst="rect">
            <a:avLst/>
          </a:prstGeom>
          <a:noFill/>
        </p:spPr>
        <p:txBody>
          <a:bodyPr wrap="square">
            <a:spAutoFit/>
          </a:bodyPr>
          <a:lstStyle/>
          <a:p>
            <a:pPr algn="r"/>
            <a:r>
              <a:rPr lang="en-US" sz="1100" dirty="0">
                <a:latin typeface="Helvetica" pitchFamily="2" charset="0"/>
              </a:rPr>
              <a:t>White &amp; Rawlins 2018</a:t>
            </a:r>
            <a:endParaRPr lang="en-US" sz="1100" dirty="0"/>
          </a:p>
        </p:txBody>
      </p:sp>
      <p:pic>
        <p:nvPicPr>
          <p:cNvPr id="4" name="Picture 3">
            <a:extLst>
              <a:ext uri="{FF2B5EF4-FFF2-40B4-BE49-F238E27FC236}">
                <a16:creationId xmlns:a16="http://schemas.microsoft.com/office/drawing/2014/main" id="{AD99D5E3-2BF5-D2B2-3F53-1199EA98A3BC}"/>
              </a:ext>
            </a:extLst>
          </p:cNvPr>
          <p:cNvPicPr>
            <a:picLocks noChangeAspect="1"/>
          </p:cNvPicPr>
          <p:nvPr/>
        </p:nvPicPr>
        <p:blipFill rotWithShape="1">
          <a:blip r:embed="rId2"/>
          <a:srcRect l="4951" b="5631"/>
          <a:stretch/>
        </p:blipFill>
        <p:spPr>
          <a:xfrm>
            <a:off x="3150195" y="474594"/>
            <a:ext cx="6250741" cy="4964803"/>
          </a:xfrm>
          <a:prstGeom prst="rect">
            <a:avLst/>
          </a:prstGeom>
        </p:spPr>
      </p:pic>
      <p:sp>
        <p:nvSpPr>
          <p:cNvPr id="6" name="TextBox 5">
            <a:extLst>
              <a:ext uri="{FF2B5EF4-FFF2-40B4-BE49-F238E27FC236}">
                <a16:creationId xmlns:a16="http://schemas.microsoft.com/office/drawing/2014/main" id="{2551E399-FD87-9F35-0C72-07B7827DCCFA}"/>
              </a:ext>
            </a:extLst>
          </p:cNvPr>
          <p:cNvSpPr txBox="1"/>
          <p:nvPr/>
        </p:nvSpPr>
        <p:spPr>
          <a:xfrm rot="16200000">
            <a:off x="-139740" y="2615264"/>
            <a:ext cx="5063491" cy="584775"/>
          </a:xfrm>
          <a:prstGeom prst="rect">
            <a:avLst/>
          </a:prstGeom>
          <a:noFill/>
        </p:spPr>
        <p:txBody>
          <a:bodyPr wrap="square" rtlCol="0">
            <a:spAutoFit/>
          </a:bodyPr>
          <a:lstStyle/>
          <a:p>
            <a:r>
              <a:rPr lang="en-US" sz="1600" b="1" dirty="0"/>
              <a:t>Someone did</a:t>
            </a:r>
            <a:r>
              <a:rPr lang="en-US" sz="1600" b="1" dirty="0">
                <a:solidFill>
                  <a:srgbClr val="C00000"/>
                </a:solidFill>
              </a:rPr>
              <a:t>n’t</a:t>
            </a:r>
            <a:r>
              <a:rPr lang="en-US" sz="1600" b="1" dirty="0"/>
              <a:t> __ that a particular thing happened?</a:t>
            </a:r>
          </a:p>
          <a:p>
            <a:r>
              <a:rPr lang="en-US" sz="1600" i="1" dirty="0"/>
              <a:t>Did that thing happen?</a:t>
            </a:r>
          </a:p>
        </p:txBody>
      </p:sp>
      <p:sp>
        <p:nvSpPr>
          <p:cNvPr id="7" name="TextBox 6">
            <a:extLst>
              <a:ext uri="{FF2B5EF4-FFF2-40B4-BE49-F238E27FC236}">
                <a16:creationId xmlns:a16="http://schemas.microsoft.com/office/drawing/2014/main" id="{0BBF8866-D52E-811F-E7C8-4AA46AA33D67}"/>
              </a:ext>
            </a:extLst>
          </p:cNvPr>
          <p:cNvSpPr txBox="1"/>
          <p:nvPr/>
        </p:nvSpPr>
        <p:spPr>
          <a:xfrm>
            <a:off x="3941464" y="5903282"/>
            <a:ext cx="5063491" cy="584775"/>
          </a:xfrm>
          <a:prstGeom prst="rect">
            <a:avLst/>
          </a:prstGeom>
          <a:noFill/>
        </p:spPr>
        <p:txBody>
          <a:bodyPr wrap="square" rtlCol="0">
            <a:spAutoFit/>
          </a:bodyPr>
          <a:lstStyle/>
          <a:p>
            <a:r>
              <a:rPr lang="en-US" sz="1600" b="1" dirty="0"/>
              <a:t>Someone  __ed that a particular thing happened?</a:t>
            </a:r>
          </a:p>
          <a:p>
            <a:r>
              <a:rPr lang="en-US" sz="1600" i="1" dirty="0"/>
              <a:t>Did that thing happen?</a:t>
            </a:r>
          </a:p>
        </p:txBody>
      </p:sp>
      <p:sp>
        <p:nvSpPr>
          <p:cNvPr id="8" name="TextBox 7">
            <a:extLst>
              <a:ext uri="{FF2B5EF4-FFF2-40B4-BE49-F238E27FC236}">
                <a16:creationId xmlns:a16="http://schemas.microsoft.com/office/drawing/2014/main" id="{0BCE8C97-1EEE-F301-F304-A090DB5DF849}"/>
              </a:ext>
            </a:extLst>
          </p:cNvPr>
          <p:cNvSpPr txBox="1"/>
          <p:nvPr/>
        </p:nvSpPr>
        <p:spPr>
          <a:xfrm>
            <a:off x="3502619" y="5290692"/>
            <a:ext cx="802006" cy="707886"/>
          </a:xfrm>
          <a:prstGeom prst="rect">
            <a:avLst/>
          </a:prstGeom>
          <a:noFill/>
        </p:spPr>
        <p:txBody>
          <a:bodyPr wrap="square" rtlCol="0">
            <a:spAutoFit/>
          </a:bodyPr>
          <a:lstStyle/>
          <a:p>
            <a:r>
              <a:rPr lang="en-US" sz="4000" i="1" dirty="0"/>
              <a:t>no</a:t>
            </a:r>
          </a:p>
        </p:txBody>
      </p:sp>
      <p:sp>
        <p:nvSpPr>
          <p:cNvPr id="9" name="TextBox 8">
            <a:extLst>
              <a:ext uri="{FF2B5EF4-FFF2-40B4-BE49-F238E27FC236}">
                <a16:creationId xmlns:a16="http://schemas.microsoft.com/office/drawing/2014/main" id="{A673D766-8D15-A9F5-7A17-377F60AB3667}"/>
              </a:ext>
            </a:extLst>
          </p:cNvPr>
          <p:cNvSpPr txBox="1"/>
          <p:nvPr/>
        </p:nvSpPr>
        <p:spPr>
          <a:xfrm>
            <a:off x="8477788" y="5290577"/>
            <a:ext cx="1155817" cy="707886"/>
          </a:xfrm>
          <a:prstGeom prst="rect">
            <a:avLst/>
          </a:prstGeom>
          <a:noFill/>
        </p:spPr>
        <p:txBody>
          <a:bodyPr wrap="square" rtlCol="0">
            <a:spAutoFit/>
          </a:bodyPr>
          <a:lstStyle/>
          <a:p>
            <a:r>
              <a:rPr lang="en-US" sz="4000" i="1" dirty="0"/>
              <a:t>yes</a:t>
            </a:r>
          </a:p>
        </p:txBody>
      </p:sp>
      <p:sp>
        <p:nvSpPr>
          <p:cNvPr id="11" name="TextBox 10">
            <a:extLst>
              <a:ext uri="{FF2B5EF4-FFF2-40B4-BE49-F238E27FC236}">
                <a16:creationId xmlns:a16="http://schemas.microsoft.com/office/drawing/2014/main" id="{C5FBA307-444D-DFFD-9822-BA732A3C1A35}"/>
              </a:ext>
            </a:extLst>
          </p:cNvPr>
          <p:cNvSpPr txBox="1"/>
          <p:nvPr/>
        </p:nvSpPr>
        <p:spPr>
          <a:xfrm rot="16200000">
            <a:off x="2287105" y="428422"/>
            <a:ext cx="1155817" cy="707886"/>
          </a:xfrm>
          <a:prstGeom prst="rect">
            <a:avLst/>
          </a:prstGeom>
          <a:noFill/>
        </p:spPr>
        <p:txBody>
          <a:bodyPr wrap="square" rtlCol="0">
            <a:spAutoFit/>
          </a:bodyPr>
          <a:lstStyle/>
          <a:p>
            <a:r>
              <a:rPr lang="en-US" sz="4000" i="1" dirty="0"/>
              <a:t>yes</a:t>
            </a:r>
          </a:p>
        </p:txBody>
      </p:sp>
      <p:pic>
        <p:nvPicPr>
          <p:cNvPr id="5" name="Picture 4">
            <a:extLst>
              <a:ext uri="{FF2B5EF4-FFF2-40B4-BE49-F238E27FC236}">
                <a16:creationId xmlns:a16="http://schemas.microsoft.com/office/drawing/2014/main" id="{AFF0C947-8F6A-DF2F-5DFF-1A18B0409DA9}"/>
              </a:ext>
            </a:extLst>
          </p:cNvPr>
          <p:cNvPicPr>
            <a:picLocks noChangeAspect="1"/>
          </p:cNvPicPr>
          <p:nvPr/>
        </p:nvPicPr>
        <p:blipFill rotWithShape="1">
          <a:blip r:embed="rId3"/>
          <a:srcRect l="8315" t="-324" r="13" b="8616"/>
          <a:stretch/>
        </p:blipFill>
        <p:spPr>
          <a:xfrm>
            <a:off x="3476755" y="474537"/>
            <a:ext cx="6017656" cy="4815983"/>
          </a:xfrm>
          <a:prstGeom prst="rect">
            <a:avLst/>
          </a:prstGeom>
        </p:spPr>
      </p:pic>
      <p:sp>
        <p:nvSpPr>
          <p:cNvPr id="10" name="Oval 9">
            <a:extLst>
              <a:ext uri="{FF2B5EF4-FFF2-40B4-BE49-F238E27FC236}">
                <a16:creationId xmlns:a16="http://schemas.microsoft.com/office/drawing/2014/main" id="{47D66BFB-9E10-89F4-D010-FC9D61ECB1BD}"/>
              </a:ext>
            </a:extLst>
          </p:cNvPr>
          <p:cNvSpPr/>
          <p:nvPr/>
        </p:nvSpPr>
        <p:spPr>
          <a:xfrm>
            <a:off x="3634740" y="628650"/>
            <a:ext cx="3851910" cy="1383030"/>
          </a:xfrm>
          <a:prstGeom prst="ellipse">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2">
                    <a:lumMod val="75000"/>
                  </a:schemeClr>
                </a:solidFill>
              </a:rPr>
              <a:t>???</a:t>
            </a:r>
          </a:p>
        </p:txBody>
      </p:sp>
      <p:sp>
        <p:nvSpPr>
          <p:cNvPr id="24" name="TextBox 23">
            <a:extLst>
              <a:ext uri="{FF2B5EF4-FFF2-40B4-BE49-F238E27FC236}">
                <a16:creationId xmlns:a16="http://schemas.microsoft.com/office/drawing/2014/main" id="{950E7716-6323-F14B-FCF5-DD1DE806834A}"/>
              </a:ext>
            </a:extLst>
          </p:cNvPr>
          <p:cNvSpPr txBox="1"/>
          <p:nvPr/>
        </p:nvSpPr>
        <p:spPr>
          <a:xfrm>
            <a:off x="8030805" y="1392337"/>
            <a:ext cx="1152525" cy="369332"/>
          </a:xfrm>
          <a:prstGeom prst="rect">
            <a:avLst/>
          </a:prstGeom>
          <a:noFill/>
        </p:spPr>
        <p:txBody>
          <a:bodyPr wrap="square" rtlCol="0">
            <a:spAutoFit/>
          </a:bodyPr>
          <a:lstStyle/>
          <a:p>
            <a:pPr algn="ctr"/>
            <a:r>
              <a:rPr lang="en-US" b="1" dirty="0" err="1">
                <a:solidFill>
                  <a:schemeClr val="accent2">
                    <a:lumMod val="75000"/>
                  </a:schemeClr>
                </a:solidFill>
                <a:latin typeface="Helvetica" pitchFamily="2" charset="0"/>
              </a:rPr>
              <a:t>Factives</a:t>
            </a:r>
            <a:endParaRPr lang="en-US" b="1" dirty="0">
              <a:solidFill>
                <a:schemeClr val="accent2">
                  <a:lumMod val="75000"/>
                </a:schemeClr>
              </a:solidFill>
              <a:latin typeface="Helvetica" pitchFamily="2" charset="0"/>
            </a:endParaRPr>
          </a:p>
        </p:txBody>
      </p:sp>
      <p:sp>
        <p:nvSpPr>
          <p:cNvPr id="25" name="TextBox 24">
            <a:extLst>
              <a:ext uri="{FF2B5EF4-FFF2-40B4-BE49-F238E27FC236}">
                <a16:creationId xmlns:a16="http://schemas.microsoft.com/office/drawing/2014/main" id="{3049584C-9921-D28A-8334-93F5957B5CEB}"/>
              </a:ext>
            </a:extLst>
          </p:cNvPr>
          <p:cNvSpPr txBox="1"/>
          <p:nvPr/>
        </p:nvSpPr>
        <p:spPr>
          <a:xfrm>
            <a:off x="7787757" y="3574521"/>
            <a:ext cx="1267939" cy="369332"/>
          </a:xfrm>
          <a:prstGeom prst="rect">
            <a:avLst/>
          </a:prstGeom>
          <a:noFill/>
        </p:spPr>
        <p:txBody>
          <a:bodyPr wrap="square" rtlCol="0">
            <a:spAutoFit/>
          </a:bodyPr>
          <a:lstStyle/>
          <a:p>
            <a:pPr algn="ctr"/>
            <a:r>
              <a:rPr lang="en-US" b="1" dirty="0" err="1">
                <a:solidFill>
                  <a:schemeClr val="accent2">
                    <a:lumMod val="75000"/>
                  </a:schemeClr>
                </a:solidFill>
                <a:latin typeface="Helvetica" pitchFamily="2" charset="0"/>
              </a:rPr>
              <a:t>Veridicals</a:t>
            </a:r>
            <a:endParaRPr lang="en-US" b="1" dirty="0">
              <a:solidFill>
                <a:schemeClr val="accent2">
                  <a:lumMod val="75000"/>
                </a:schemeClr>
              </a:solidFill>
              <a:latin typeface="Helvetica" pitchFamily="2" charset="0"/>
            </a:endParaRPr>
          </a:p>
        </p:txBody>
      </p:sp>
      <p:sp>
        <p:nvSpPr>
          <p:cNvPr id="26" name="TextBox 25">
            <a:extLst>
              <a:ext uri="{FF2B5EF4-FFF2-40B4-BE49-F238E27FC236}">
                <a16:creationId xmlns:a16="http://schemas.microsoft.com/office/drawing/2014/main" id="{C6D388CC-0161-7765-82EE-BA665D4B6026}"/>
              </a:ext>
            </a:extLst>
          </p:cNvPr>
          <p:cNvSpPr txBox="1"/>
          <p:nvPr/>
        </p:nvSpPr>
        <p:spPr>
          <a:xfrm>
            <a:off x="3788128" y="3224980"/>
            <a:ext cx="1706325" cy="369332"/>
          </a:xfrm>
          <a:prstGeom prst="rect">
            <a:avLst/>
          </a:prstGeom>
          <a:noFill/>
        </p:spPr>
        <p:txBody>
          <a:bodyPr wrap="square" rtlCol="0">
            <a:spAutoFit/>
          </a:bodyPr>
          <a:lstStyle/>
          <a:p>
            <a:pPr algn="ctr"/>
            <a:r>
              <a:rPr lang="en-US" b="1" dirty="0" err="1">
                <a:solidFill>
                  <a:schemeClr val="accent2">
                    <a:lumMod val="75000"/>
                  </a:schemeClr>
                </a:solidFill>
                <a:latin typeface="Helvetica" pitchFamily="2" charset="0"/>
              </a:rPr>
              <a:t>Antiveridicals</a:t>
            </a:r>
            <a:endParaRPr lang="en-US" b="1" dirty="0">
              <a:solidFill>
                <a:schemeClr val="accent2">
                  <a:lumMod val="75000"/>
                </a:schemeClr>
              </a:solidFill>
              <a:latin typeface="Helvetica" pitchFamily="2" charset="0"/>
            </a:endParaRPr>
          </a:p>
        </p:txBody>
      </p:sp>
      <p:sp>
        <p:nvSpPr>
          <p:cNvPr id="27" name="TextBox 26">
            <a:extLst>
              <a:ext uri="{FF2B5EF4-FFF2-40B4-BE49-F238E27FC236}">
                <a16:creationId xmlns:a16="http://schemas.microsoft.com/office/drawing/2014/main" id="{3BDD4A0A-E556-0EDD-6331-A9820CBA1786}"/>
              </a:ext>
            </a:extLst>
          </p:cNvPr>
          <p:cNvSpPr txBox="1"/>
          <p:nvPr/>
        </p:nvSpPr>
        <p:spPr>
          <a:xfrm>
            <a:off x="5727122" y="3594312"/>
            <a:ext cx="1492173" cy="369332"/>
          </a:xfrm>
          <a:prstGeom prst="rect">
            <a:avLst/>
          </a:prstGeom>
          <a:noFill/>
        </p:spPr>
        <p:txBody>
          <a:bodyPr wrap="square" rtlCol="0">
            <a:spAutoFit/>
          </a:bodyPr>
          <a:lstStyle/>
          <a:p>
            <a:pPr algn="ctr"/>
            <a:r>
              <a:rPr lang="en-US" b="1" dirty="0" err="1">
                <a:solidFill>
                  <a:schemeClr val="accent2">
                    <a:lumMod val="75000"/>
                  </a:schemeClr>
                </a:solidFill>
                <a:latin typeface="Helvetica" pitchFamily="2" charset="0"/>
              </a:rPr>
              <a:t>Nonfactives</a:t>
            </a:r>
            <a:endParaRPr lang="en-US" b="1" dirty="0">
              <a:solidFill>
                <a:schemeClr val="accent2">
                  <a:lumMod val="75000"/>
                </a:schemeClr>
              </a:solidFill>
              <a:latin typeface="Helvetica" pitchFamily="2" charset="0"/>
            </a:endParaRPr>
          </a:p>
        </p:txBody>
      </p:sp>
    </p:spTree>
    <p:extLst>
      <p:ext uri="{BB962C8B-B14F-4D97-AF65-F5344CB8AC3E}">
        <p14:creationId xmlns:p14="http://schemas.microsoft.com/office/powerpoint/2010/main" val="423936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4" grpId="0"/>
      <p:bldP spid="25" grpId="0"/>
      <p:bldP spid="26" grpId="0"/>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E1529-B275-56F6-C195-6D55B926C227}"/>
            </a:ext>
          </a:extLst>
        </p:cNvPr>
        <p:cNvGrpSpPr/>
        <p:nvPr/>
      </p:nvGrpSpPr>
      <p:grpSpPr>
        <a:xfrm>
          <a:off x="0" y="0"/>
          <a:ext cx="0" cy="0"/>
          <a:chOff x="0" y="0"/>
          <a:chExt cx="0" cy="0"/>
        </a:xfrm>
      </p:grpSpPr>
      <p:pic>
        <p:nvPicPr>
          <p:cNvPr id="12" name="Picture 11" descr="A document with text on it&#10;&#10;Description automatically generated">
            <a:extLst>
              <a:ext uri="{FF2B5EF4-FFF2-40B4-BE49-F238E27FC236}">
                <a16:creationId xmlns:a16="http://schemas.microsoft.com/office/drawing/2014/main" id="{25A5D20E-DCD2-C982-5D73-B152DA403027}"/>
              </a:ext>
            </a:extLst>
          </p:cNvPr>
          <p:cNvPicPr>
            <a:picLocks noChangeAspect="1"/>
          </p:cNvPicPr>
          <p:nvPr/>
        </p:nvPicPr>
        <p:blipFill>
          <a:blip r:embed="rId2"/>
          <a:stretch>
            <a:fillRect/>
          </a:stretch>
        </p:blipFill>
        <p:spPr>
          <a:xfrm>
            <a:off x="1163215" y="928076"/>
            <a:ext cx="6414178" cy="5363475"/>
          </a:xfrm>
          <a:prstGeom prst="rect">
            <a:avLst/>
          </a:prstGeom>
          <a:ln>
            <a:solidFill>
              <a:schemeClr val="tx1"/>
            </a:solidFill>
          </a:ln>
        </p:spPr>
      </p:pic>
      <p:grpSp>
        <p:nvGrpSpPr>
          <p:cNvPr id="3" name="Group 2">
            <a:extLst>
              <a:ext uri="{FF2B5EF4-FFF2-40B4-BE49-F238E27FC236}">
                <a16:creationId xmlns:a16="http://schemas.microsoft.com/office/drawing/2014/main" id="{401CF88E-A3B0-15DF-F710-1BBAEEE4D4D4}"/>
              </a:ext>
            </a:extLst>
          </p:cNvPr>
          <p:cNvGrpSpPr/>
          <p:nvPr/>
        </p:nvGrpSpPr>
        <p:grpSpPr>
          <a:xfrm>
            <a:off x="8490095" y="738938"/>
            <a:ext cx="2538690" cy="2870876"/>
            <a:chOff x="7314934" y="2261119"/>
            <a:chExt cx="1983347" cy="2242867"/>
          </a:xfrm>
        </p:grpSpPr>
        <p:pic>
          <p:nvPicPr>
            <p:cNvPr id="4" name="Picture 3">
              <a:extLst>
                <a:ext uri="{FF2B5EF4-FFF2-40B4-BE49-F238E27FC236}">
                  <a16:creationId xmlns:a16="http://schemas.microsoft.com/office/drawing/2014/main" id="{B200CE2F-4C2B-0587-0320-DC6FFECEA040}"/>
                </a:ext>
              </a:extLst>
            </p:cNvPr>
            <p:cNvPicPr>
              <a:picLocks noChangeAspect="1"/>
            </p:cNvPicPr>
            <p:nvPr/>
          </p:nvPicPr>
          <p:blipFill rotWithShape="1">
            <a:blip r:embed="rId3">
              <a:extLst>
                <a:ext uri="{28A0092B-C50C-407E-A947-70E740481C1C}">
                  <a14:useLocalDpi xmlns:a14="http://schemas.microsoft.com/office/drawing/2010/main" val="0"/>
                </a:ext>
              </a:extLst>
            </a:blip>
            <a:srcRect t="-1" b="3072"/>
            <a:stretch/>
          </p:blipFill>
          <p:spPr>
            <a:xfrm>
              <a:off x="7392334" y="2261119"/>
              <a:ext cx="1828547" cy="1828800"/>
            </a:xfrm>
            <a:prstGeom prst="ellipse">
              <a:avLst/>
            </a:prstGeom>
          </p:spPr>
        </p:pic>
        <p:sp>
          <p:nvSpPr>
            <p:cNvPr id="5" name="TextBox 4">
              <a:extLst>
                <a:ext uri="{FF2B5EF4-FFF2-40B4-BE49-F238E27FC236}">
                  <a16:creationId xmlns:a16="http://schemas.microsoft.com/office/drawing/2014/main" id="{E9D63406-319D-3E80-17C8-54B0375F4067}"/>
                </a:ext>
              </a:extLst>
            </p:cNvPr>
            <p:cNvSpPr txBox="1"/>
            <p:nvPr/>
          </p:nvSpPr>
          <p:spPr>
            <a:xfrm>
              <a:off x="7314934" y="4095221"/>
              <a:ext cx="1983347" cy="408765"/>
            </a:xfrm>
            <a:prstGeom prst="rect">
              <a:avLst/>
            </a:prstGeom>
            <a:noFill/>
          </p:spPr>
          <p:txBody>
            <a:bodyPr wrap="square" lIns="91440" tIns="45720" rIns="91440" bIns="45720" rtlCol="0" anchor="t">
              <a:spAutoFit/>
            </a:bodyPr>
            <a:lstStyle/>
            <a:p>
              <a:pPr algn="ctr"/>
              <a:r>
                <a:rPr lang="en-US" sz="1400" b="1" dirty="0">
                  <a:latin typeface="Helvetica" pitchFamily="2" charset="0"/>
                  <a:ea typeface="Verdana" charset="0"/>
                  <a:cs typeface="Verdana" charset="0"/>
                </a:rPr>
                <a:t>Ben Kane</a:t>
              </a:r>
            </a:p>
            <a:p>
              <a:pPr algn="ctr"/>
              <a:r>
                <a:rPr lang="en-US" sz="1400" dirty="0" err="1">
                  <a:latin typeface="Helvetica" pitchFamily="2" charset="0"/>
                  <a:ea typeface="Verdana" charset="0"/>
                  <a:cs typeface="Verdana" charset="0"/>
                </a:rPr>
                <a:t>OpenStream.AI</a:t>
              </a:r>
              <a:endParaRPr lang="en-US" sz="1400" b="1" dirty="0">
                <a:latin typeface="Helvetica" pitchFamily="2" charset="0"/>
                <a:ea typeface="Verdana" charset="0"/>
                <a:cs typeface="Verdana" charset="0"/>
              </a:endParaRPr>
            </a:p>
          </p:txBody>
        </p:sp>
      </p:grpSp>
      <p:grpSp>
        <p:nvGrpSpPr>
          <p:cNvPr id="6" name="Group 5">
            <a:extLst>
              <a:ext uri="{FF2B5EF4-FFF2-40B4-BE49-F238E27FC236}">
                <a16:creationId xmlns:a16="http://schemas.microsoft.com/office/drawing/2014/main" id="{A4D407AC-EB13-B4B5-42B8-A3C463B40BF9}"/>
              </a:ext>
            </a:extLst>
          </p:cNvPr>
          <p:cNvGrpSpPr/>
          <p:nvPr/>
        </p:nvGrpSpPr>
        <p:grpSpPr>
          <a:xfrm>
            <a:off x="8490094" y="3690867"/>
            <a:ext cx="2538690" cy="2864089"/>
            <a:chOff x="9434939" y="2261181"/>
            <a:chExt cx="1983347" cy="2237565"/>
          </a:xfrm>
        </p:grpSpPr>
        <p:pic>
          <p:nvPicPr>
            <p:cNvPr id="7" name="Picture 6">
              <a:extLst>
                <a:ext uri="{FF2B5EF4-FFF2-40B4-BE49-F238E27FC236}">
                  <a16:creationId xmlns:a16="http://schemas.microsoft.com/office/drawing/2014/main" id="{7E93CF7A-A367-7A20-2730-F2064A28C6D5}"/>
                </a:ext>
              </a:extLst>
            </p:cNvPr>
            <p:cNvPicPr>
              <a:picLocks noChangeAspect="1"/>
            </p:cNvPicPr>
            <p:nvPr/>
          </p:nvPicPr>
          <p:blipFill rotWithShape="1">
            <a:blip r:embed="rId4">
              <a:extLst>
                <a:ext uri="{28A0092B-C50C-407E-A947-70E740481C1C}">
                  <a14:useLocalDpi xmlns:a14="http://schemas.microsoft.com/office/drawing/2010/main" val="0"/>
                </a:ext>
              </a:extLst>
            </a:blip>
            <a:srcRect b="18053"/>
            <a:stretch/>
          </p:blipFill>
          <p:spPr>
            <a:xfrm>
              <a:off x="9513017" y="2261181"/>
              <a:ext cx="1827192" cy="1828800"/>
            </a:xfrm>
            <a:prstGeom prst="ellipse">
              <a:avLst/>
            </a:prstGeom>
          </p:spPr>
        </p:pic>
        <p:sp>
          <p:nvSpPr>
            <p:cNvPr id="8" name="TextBox 7">
              <a:extLst>
                <a:ext uri="{FF2B5EF4-FFF2-40B4-BE49-F238E27FC236}">
                  <a16:creationId xmlns:a16="http://schemas.microsoft.com/office/drawing/2014/main" id="{49938DCE-07B2-B75B-5660-F64F8FF9A004}"/>
                </a:ext>
              </a:extLst>
            </p:cNvPr>
            <p:cNvSpPr txBox="1"/>
            <p:nvPr/>
          </p:nvSpPr>
          <p:spPr>
            <a:xfrm>
              <a:off x="9434939" y="4089981"/>
              <a:ext cx="1983347" cy="408765"/>
            </a:xfrm>
            <a:prstGeom prst="rect">
              <a:avLst/>
            </a:prstGeom>
            <a:noFill/>
          </p:spPr>
          <p:txBody>
            <a:bodyPr wrap="square" lIns="91440" tIns="45720" rIns="91440" bIns="45720" rtlCol="0" anchor="t">
              <a:spAutoFit/>
            </a:bodyPr>
            <a:lstStyle/>
            <a:p>
              <a:pPr algn="ctr"/>
              <a:r>
                <a:rPr lang="en-US" sz="1400" b="1" dirty="0">
                  <a:latin typeface="Helvetica" pitchFamily="2" charset="0"/>
                  <a:ea typeface="Verdana" charset="0"/>
                  <a:cs typeface="Verdana" charset="0"/>
                </a:rPr>
                <a:t>Will Walden</a:t>
              </a:r>
            </a:p>
            <a:p>
              <a:pPr algn="ctr"/>
              <a:r>
                <a:rPr lang="en-US" sz="1400" dirty="0">
                  <a:latin typeface="Helvetica" pitchFamily="2" charset="0"/>
                  <a:ea typeface="Verdana" charset="0"/>
                  <a:cs typeface="Verdana" charset="0"/>
                </a:rPr>
                <a:t>Johns Hopkins University</a:t>
              </a:r>
            </a:p>
          </p:txBody>
        </p:sp>
      </p:grpSp>
    </p:spTree>
    <p:extLst>
      <p:ext uri="{BB962C8B-B14F-4D97-AF65-F5344CB8AC3E}">
        <p14:creationId xmlns:p14="http://schemas.microsoft.com/office/powerpoint/2010/main" val="1912872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A005DA68-214A-6475-BD02-94B94D8458D1}"/>
              </a:ext>
            </a:extLst>
          </p:cNvPr>
          <p:cNvSpPr/>
          <p:nvPr/>
        </p:nvSpPr>
        <p:spPr>
          <a:xfrm>
            <a:off x="2795111" y="1000125"/>
            <a:ext cx="6601778" cy="880110"/>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Helvetica" pitchFamily="2" charset="0"/>
              </a:rPr>
              <a:t>Lexical semantic constraints</a:t>
            </a:r>
          </a:p>
        </p:txBody>
      </p:sp>
      <p:grpSp>
        <p:nvGrpSpPr>
          <p:cNvPr id="19" name="Group 18">
            <a:extLst>
              <a:ext uri="{FF2B5EF4-FFF2-40B4-BE49-F238E27FC236}">
                <a16:creationId xmlns:a16="http://schemas.microsoft.com/office/drawing/2014/main" id="{1C6A7CBC-FE1F-5125-D0F7-F70CACF24368}"/>
              </a:ext>
            </a:extLst>
          </p:cNvPr>
          <p:cNvGrpSpPr/>
          <p:nvPr/>
        </p:nvGrpSpPr>
        <p:grpSpPr>
          <a:xfrm>
            <a:off x="2795111" y="1880235"/>
            <a:ext cx="6601778" cy="1988820"/>
            <a:chOff x="2795111" y="1880235"/>
            <a:chExt cx="6601778" cy="1988820"/>
          </a:xfrm>
        </p:grpSpPr>
        <p:sp>
          <p:nvSpPr>
            <p:cNvPr id="3" name="Rounded Rectangle 2">
              <a:extLst>
                <a:ext uri="{FF2B5EF4-FFF2-40B4-BE49-F238E27FC236}">
                  <a16:creationId xmlns:a16="http://schemas.microsoft.com/office/drawing/2014/main" id="{77D261EA-AF2E-D4DD-EE21-69864885D63B}"/>
                </a:ext>
              </a:extLst>
            </p:cNvPr>
            <p:cNvSpPr/>
            <p:nvPr/>
          </p:nvSpPr>
          <p:spPr>
            <a:xfrm>
              <a:off x="2795111" y="2988945"/>
              <a:ext cx="6601778" cy="880110"/>
            </a:xfrm>
            <a:prstGeom prst="roundRect">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Helvetica" pitchFamily="2" charset="0"/>
                </a:rPr>
                <a:t>Lexical semantic generalizations</a:t>
              </a:r>
            </a:p>
          </p:txBody>
        </p:sp>
        <p:cxnSp>
          <p:nvCxnSpPr>
            <p:cNvPr id="8" name="Straight Arrow Connector 7">
              <a:extLst>
                <a:ext uri="{FF2B5EF4-FFF2-40B4-BE49-F238E27FC236}">
                  <a16:creationId xmlns:a16="http://schemas.microsoft.com/office/drawing/2014/main" id="{9FF0071F-6418-5C41-C7F7-658F4FAEB9CE}"/>
                </a:ext>
              </a:extLst>
            </p:cNvPr>
            <p:cNvCxnSpPr>
              <a:stCxn id="3" idx="0"/>
              <a:endCxn id="2" idx="2"/>
            </p:cNvCxnSpPr>
            <p:nvPr/>
          </p:nvCxnSpPr>
          <p:spPr>
            <a:xfrm flipV="1">
              <a:off x="6096000" y="1880235"/>
              <a:ext cx="0" cy="1108710"/>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sp>
          <p:nvSpPr>
            <p:cNvPr id="15" name="Rectangle 14">
              <a:extLst>
                <a:ext uri="{FF2B5EF4-FFF2-40B4-BE49-F238E27FC236}">
                  <a16:creationId xmlns:a16="http://schemas.microsoft.com/office/drawing/2014/main" id="{23DE99C1-ACE8-C192-9077-4B1EEC0C34B8}"/>
                </a:ext>
              </a:extLst>
            </p:cNvPr>
            <p:cNvSpPr/>
            <p:nvPr/>
          </p:nvSpPr>
          <p:spPr>
            <a:xfrm>
              <a:off x="5337810" y="2354580"/>
              <a:ext cx="1587819" cy="30861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evidence for</a:t>
              </a:r>
            </a:p>
          </p:txBody>
        </p:sp>
      </p:grpSp>
      <p:grpSp>
        <p:nvGrpSpPr>
          <p:cNvPr id="7" name="Group 6">
            <a:extLst>
              <a:ext uri="{FF2B5EF4-FFF2-40B4-BE49-F238E27FC236}">
                <a16:creationId xmlns:a16="http://schemas.microsoft.com/office/drawing/2014/main" id="{9C70EFD8-86E5-941C-4150-6F8634F3C2FF}"/>
              </a:ext>
            </a:extLst>
          </p:cNvPr>
          <p:cNvGrpSpPr/>
          <p:nvPr/>
        </p:nvGrpSpPr>
        <p:grpSpPr>
          <a:xfrm>
            <a:off x="6096000" y="4583430"/>
            <a:ext cx="3965259" cy="1274445"/>
            <a:chOff x="6096000" y="4583430"/>
            <a:chExt cx="3965259" cy="1274445"/>
          </a:xfrm>
        </p:grpSpPr>
        <p:cxnSp>
          <p:nvCxnSpPr>
            <p:cNvPr id="29" name="Straight Arrow Connector 28">
              <a:extLst>
                <a:ext uri="{FF2B5EF4-FFF2-40B4-BE49-F238E27FC236}">
                  <a16:creationId xmlns:a16="http://schemas.microsoft.com/office/drawing/2014/main" id="{335CCB0C-BEAA-6FFE-FAA1-17F069824677}"/>
                </a:ext>
              </a:extLst>
            </p:cNvPr>
            <p:cNvCxnSpPr>
              <a:cxnSpLocks/>
              <a:stCxn id="5" idx="0"/>
              <a:endCxn id="17" idx="2"/>
            </p:cNvCxnSpPr>
            <p:nvPr/>
          </p:nvCxnSpPr>
          <p:spPr>
            <a:xfrm flipH="1" flipV="1">
              <a:off x="6096000" y="4583430"/>
              <a:ext cx="2397444" cy="394335"/>
            </a:xfrm>
            <a:prstGeom prst="straightConnector1">
              <a:avLst/>
            </a:prstGeom>
            <a:ln w="76200">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5" name="Rounded Rectangle 4">
              <a:extLst>
                <a:ext uri="{FF2B5EF4-FFF2-40B4-BE49-F238E27FC236}">
                  <a16:creationId xmlns:a16="http://schemas.microsoft.com/office/drawing/2014/main" id="{CAA65FDE-5510-3491-1313-2D829E0D30F1}"/>
                </a:ext>
              </a:extLst>
            </p:cNvPr>
            <p:cNvSpPr/>
            <p:nvPr/>
          </p:nvSpPr>
          <p:spPr>
            <a:xfrm>
              <a:off x="6925629" y="4977765"/>
              <a:ext cx="3135630" cy="880110"/>
            </a:xfrm>
            <a:prstGeom prst="roundRect">
              <a:avLst/>
            </a:prstGeom>
            <a:solidFill>
              <a:srgbClr val="7030A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Helvetica" pitchFamily="2" charset="0"/>
                </a:rPr>
                <a:t>Inference judgments</a:t>
              </a:r>
            </a:p>
          </p:txBody>
        </p:sp>
      </p:grpSp>
      <p:grpSp>
        <p:nvGrpSpPr>
          <p:cNvPr id="6" name="Group 5">
            <a:extLst>
              <a:ext uri="{FF2B5EF4-FFF2-40B4-BE49-F238E27FC236}">
                <a16:creationId xmlns:a16="http://schemas.microsoft.com/office/drawing/2014/main" id="{53D80DBB-7C8B-0703-D7B3-4FF46B0B1796}"/>
              </a:ext>
            </a:extLst>
          </p:cNvPr>
          <p:cNvGrpSpPr/>
          <p:nvPr/>
        </p:nvGrpSpPr>
        <p:grpSpPr>
          <a:xfrm>
            <a:off x="3659506" y="3869055"/>
            <a:ext cx="3230403" cy="1108710"/>
            <a:chOff x="3659506" y="3869055"/>
            <a:chExt cx="3230403" cy="1108710"/>
          </a:xfrm>
        </p:grpSpPr>
        <p:cxnSp>
          <p:nvCxnSpPr>
            <p:cNvPr id="12" name="Straight Arrow Connector 11">
              <a:extLst>
                <a:ext uri="{FF2B5EF4-FFF2-40B4-BE49-F238E27FC236}">
                  <a16:creationId xmlns:a16="http://schemas.microsoft.com/office/drawing/2014/main" id="{1FF77DAC-1C74-6094-5C9E-80468DF98380}"/>
                </a:ext>
              </a:extLst>
            </p:cNvPr>
            <p:cNvCxnSpPr>
              <a:cxnSpLocks/>
              <a:stCxn id="17" idx="0"/>
              <a:endCxn id="3" idx="2"/>
            </p:cNvCxnSpPr>
            <p:nvPr/>
          </p:nvCxnSpPr>
          <p:spPr>
            <a:xfrm flipV="1">
              <a:off x="6096000" y="3869055"/>
              <a:ext cx="0" cy="405765"/>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cxnSp>
          <p:nvCxnSpPr>
            <p:cNvPr id="9" name="Straight Arrow Connector 8">
              <a:extLst>
                <a:ext uri="{FF2B5EF4-FFF2-40B4-BE49-F238E27FC236}">
                  <a16:creationId xmlns:a16="http://schemas.microsoft.com/office/drawing/2014/main" id="{053421F9-42EA-D6C9-20E7-03C4C683F6EE}"/>
                </a:ext>
              </a:extLst>
            </p:cNvPr>
            <p:cNvCxnSpPr>
              <a:cxnSpLocks/>
              <a:stCxn id="4" idx="0"/>
              <a:endCxn id="17" idx="2"/>
            </p:cNvCxnSpPr>
            <p:nvPr/>
          </p:nvCxnSpPr>
          <p:spPr>
            <a:xfrm flipV="1">
              <a:off x="3659506" y="4583430"/>
              <a:ext cx="2436494" cy="394335"/>
            </a:xfrm>
            <a:prstGeom prst="straightConnector1">
              <a:avLst/>
            </a:prstGeom>
            <a:ln w="76200">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17" name="Rectangle 16">
              <a:extLst>
                <a:ext uri="{FF2B5EF4-FFF2-40B4-BE49-F238E27FC236}">
                  <a16:creationId xmlns:a16="http://schemas.microsoft.com/office/drawing/2014/main" id="{E784FE49-1E5C-20BD-49DF-3C9AB3531325}"/>
                </a:ext>
              </a:extLst>
            </p:cNvPr>
            <p:cNvSpPr/>
            <p:nvPr/>
          </p:nvSpPr>
          <p:spPr>
            <a:xfrm>
              <a:off x="5302090" y="4274820"/>
              <a:ext cx="1587819" cy="30861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evidence for</a:t>
              </a:r>
            </a:p>
          </p:txBody>
        </p:sp>
      </p:grpSp>
      <p:grpSp>
        <p:nvGrpSpPr>
          <p:cNvPr id="18" name="Group 17">
            <a:extLst>
              <a:ext uri="{FF2B5EF4-FFF2-40B4-BE49-F238E27FC236}">
                <a16:creationId xmlns:a16="http://schemas.microsoft.com/office/drawing/2014/main" id="{71A7B573-763E-2649-8984-E58CDA6D766F}"/>
              </a:ext>
            </a:extLst>
          </p:cNvPr>
          <p:cNvGrpSpPr/>
          <p:nvPr/>
        </p:nvGrpSpPr>
        <p:grpSpPr>
          <a:xfrm>
            <a:off x="9396889" y="3429000"/>
            <a:ext cx="2397443" cy="1988820"/>
            <a:chOff x="9396889" y="3429000"/>
            <a:chExt cx="2397443" cy="1988820"/>
          </a:xfrm>
        </p:grpSpPr>
        <p:cxnSp>
          <p:nvCxnSpPr>
            <p:cNvPr id="14" name="Elbow Connector 13">
              <a:extLst>
                <a:ext uri="{FF2B5EF4-FFF2-40B4-BE49-F238E27FC236}">
                  <a16:creationId xmlns:a16="http://schemas.microsoft.com/office/drawing/2014/main" id="{BB41D2AF-2757-8F6B-A8ED-903E556E9997}"/>
                </a:ext>
              </a:extLst>
            </p:cNvPr>
            <p:cNvCxnSpPr>
              <a:cxnSpLocks/>
              <a:stCxn id="3" idx="3"/>
              <a:endCxn id="5" idx="3"/>
            </p:cNvCxnSpPr>
            <p:nvPr/>
          </p:nvCxnSpPr>
          <p:spPr>
            <a:xfrm>
              <a:off x="9396889" y="3429000"/>
              <a:ext cx="664370" cy="1988820"/>
            </a:xfrm>
            <a:prstGeom prst="bentConnector3">
              <a:avLst>
                <a:gd name="adj1" fmla="val 21381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F5F71822-40AC-B436-6D4C-29C39343B54F}"/>
                </a:ext>
              </a:extLst>
            </p:cNvPr>
            <p:cNvSpPr txBox="1"/>
            <p:nvPr/>
          </p:nvSpPr>
          <p:spPr>
            <a:xfrm>
              <a:off x="9668352" y="3946744"/>
              <a:ext cx="2125980" cy="830997"/>
            </a:xfrm>
            <a:prstGeom prst="rect">
              <a:avLst/>
            </a:prstGeom>
            <a:solidFill>
              <a:schemeClr val="bg1"/>
            </a:solidFill>
          </p:spPr>
          <p:txBody>
            <a:bodyPr wrap="square" rtlCol="0">
              <a:spAutoFit/>
            </a:bodyPr>
            <a:lstStyle/>
            <a:p>
              <a:pPr algn="ctr"/>
              <a:r>
                <a:rPr lang="en-US" sz="2400" dirty="0">
                  <a:latin typeface="Helvetica" pitchFamily="2" charset="0"/>
                </a:rPr>
                <a:t>Observational adequacy</a:t>
              </a:r>
            </a:p>
          </p:txBody>
        </p:sp>
      </p:grpSp>
      <p:grpSp>
        <p:nvGrpSpPr>
          <p:cNvPr id="31" name="Group 30">
            <a:extLst>
              <a:ext uri="{FF2B5EF4-FFF2-40B4-BE49-F238E27FC236}">
                <a16:creationId xmlns:a16="http://schemas.microsoft.com/office/drawing/2014/main" id="{458BA513-5348-E520-BC41-FE91CE9E2700}"/>
              </a:ext>
            </a:extLst>
          </p:cNvPr>
          <p:cNvGrpSpPr/>
          <p:nvPr/>
        </p:nvGrpSpPr>
        <p:grpSpPr>
          <a:xfrm>
            <a:off x="550466" y="3946744"/>
            <a:ext cx="11243866" cy="2767131"/>
            <a:chOff x="550466" y="3946744"/>
            <a:chExt cx="11243866" cy="2767131"/>
          </a:xfrm>
        </p:grpSpPr>
        <p:sp>
          <p:nvSpPr>
            <p:cNvPr id="25" name="TextBox 24">
              <a:extLst>
                <a:ext uri="{FF2B5EF4-FFF2-40B4-BE49-F238E27FC236}">
                  <a16:creationId xmlns:a16="http://schemas.microsoft.com/office/drawing/2014/main" id="{5F956757-A533-ADEE-60C0-CE159DA0D9F2}"/>
                </a:ext>
              </a:extLst>
            </p:cNvPr>
            <p:cNvSpPr txBox="1"/>
            <p:nvPr/>
          </p:nvSpPr>
          <p:spPr>
            <a:xfrm>
              <a:off x="9668352" y="3946744"/>
              <a:ext cx="2125980" cy="830997"/>
            </a:xfrm>
            <a:prstGeom prst="rect">
              <a:avLst/>
            </a:prstGeom>
            <a:solidFill>
              <a:schemeClr val="bg1"/>
            </a:solidFill>
          </p:spPr>
          <p:txBody>
            <a:bodyPr wrap="square" rtlCol="0">
              <a:spAutoFit/>
            </a:bodyPr>
            <a:lstStyle/>
            <a:p>
              <a:pPr algn="ctr"/>
              <a:r>
                <a:rPr lang="en-US" sz="2400" dirty="0">
                  <a:solidFill>
                    <a:srgbClr val="C00000"/>
                  </a:solidFill>
                  <a:latin typeface="Helvetica" pitchFamily="2" charset="0"/>
                </a:rPr>
                <a:t>Observational adequacy</a:t>
              </a:r>
            </a:p>
          </p:txBody>
        </p:sp>
        <p:sp>
          <p:nvSpPr>
            <p:cNvPr id="26" name="TextBox 25">
              <a:extLst>
                <a:ext uri="{FF2B5EF4-FFF2-40B4-BE49-F238E27FC236}">
                  <a16:creationId xmlns:a16="http://schemas.microsoft.com/office/drawing/2014/main" id="{69F1BAF0-6DC6-E146-F7AE-9D7D0D0ED8B3}"/>
                </a:ext>
              </a:extLst>
            </p:cNvPr>
            <p:cNvSpPr txBox="1"/>
            <p:nvPr/>
          </p:nvSpPr>
          <p:spPr>
            <a:xfrm>
              <a:off x="550466" y="6252210"/>
              <a:ext cx="10607039" cy="461665"/>
            </a:xfrm>
            <a:prstGeom prst="rect">
              <a:avLst/>
            </a:prstGeom>
            <a:solidFill>
              <a:schemeClr val="bg1"/>
            </a:solidFill>
          </p:spPr>
          <p:txBody>
            <a:bodyPr wrap="square" rtlCol="0">
              <a:spAutoFit/>
            </a:bodyPr>
            <a:lstStyle/>
            <a:p>
              <a:pPr algn="r"/>
              <a:r>
                <a:rPr lang="en-US" sz="2400" dirty="0">
                  <a:latin typeface="Helvetica" pitchFamily="2" charset="0"/>
                </a:rPr>
                <a:t>Challenging to achieve when the relevant area of lexicon is large/open </a:t>
              </a:r>
            </a:p>
          </p:txBody>
        </p:sp>
        <p:cxnSp>
          <p:nvCxnSpPr>
            <p:cNvPr id="28" name="Elbow Connector 27">
              <a:extLst>
                <a:ext uri="{FF2B5EF4-FFF2-40B4-BE49-F238E27FC236}">
                  <a16:creationId xmlns:a16="http://schemas.microsoft.com/office/drawing/2014/main" id="{6D02DB2F-85DD-CAD2-A1E4-A38BA652F595}"/>
                </a:ext>
              </a:extLst>
            </p:cNvPr>
            <p:cNvCxnSpPr>
              <a:cxnSpLocks/>
              <a:stCxn id="25" idx="3"/>
              <a:endCxn id="26" idx="3"/>
            </p:cNvCxnSpPr>
            <p:nvPr/>
          </p:nvCxnSpPr>
          <p:spPr>
            <a:xfrm flipH="1">
              <a:off x="11157505" y="4362243"/>
              <a:ext cx="636827" cy="2120800"/>
            </a:xfrm>
            <a:prstGeom prst="bentConnector3">
              <a:avLst>
                <a:gd name="adj1" fmla="val -35897"/>
              </a:avLst>
            </a:prstGeom>
            <a:ln>
              <a:prstDash val="sysDot"/>
              <a:headEnd type="triangle" w="med" len="med"/>
              <a:tailEnd type="none" w="med" len="med"/>
            </a:ln>
          </p:spPr>
          <p:style>
            <a:lnRef idx="2">
              <a:schemeClr val="dk1"/>
            </a:lnRef>
            <a:fillRef idx="0">
              <a:schemeClr val="dk1"/>
            </a:fillRef>
            <a:effectRef idx="1">
              <a:schemeClr val="dk1"/>
            </a:effectRef>
            <a:fontRef idx="minor">
              <a:schemeClr val="tx1"/>
            </a:fontRef>
          </p:style>
        </p:cxnSp>
      </p:grpSp>
      <p:sp>
        <p:nvSpPr>
          <p:cNvPr id="4" name="Rounded Rectangle 3">
            <a:extLst>
              <a:ext uri="{FF2B5EF4-FFF2-40B4-BE49-F238E27FC236}">
                <a16:creationId xmlns:a16="http://schemas.microsoft.com/office/drawing/2014/main" id="{47262A45-5020-9CA3-0A4E-B8545A7B97FF}"/>
              </a:ext>
            </a:extLst>
          </p:cNvPr>
          <p:cNvSpPr/>
          <p:nvPr/>
        </p:nvSpPr>
        <p:spPr>
          <a:xfrm>
            <a:off x="2091691" y="4977765"/>
            <a:ext cx="3135630" cy="880110"/>
          </a:xfrm>
          <a:prstGeom prst="roundRect">
            <a:avLst/>
          </a:prstGeom>
          <a:solidFill>
            <a:srgbClr val="7030A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Helvetica" pitchFamily="2" charset="0"/>
              </a:rPr>
              <a:t>Acceptability, felicity, naturalness, … judgments</a:t>
            </a:r>
          </a:p>
        </p:txBody>
      </p:sp>
      <p:grpSp>
        <p:nvGrpSpPr>
          <p:cNvPr id="16" name="Group 15">
            <a:extLst>
              <a:ext uri="{FF2B5EF4-FFF2-40B4-BE49-F238E27FC236}">
                <a16:creationId xmlns:a16="http://schemas.microsoft.com/office/drawing/2014/main" id="{DB1F60BF-6C78-DD3D-F241-A7FCD19AF70B}"/>
              </a:ext>
            </a:extLst>
          </p:cNvPr>
          <p:cNvGrpSpPr/>
          <p:nvPr/>
        </p:nvGrpSpPr>
        <p:grpSpPr>
          <a:xfrm>
            <a:off x="550466" y="1440180"/>
            <a:ext cx="2257345" cy="1988820"/>
            <a:chOff x="550466" y="1440180"/>
            <a:chExt cx="2257345" cy="1988820"/>
          </a:xfrm>
        </p:grpSpPr>
        <p:cxnSp>
          <p:nvCxnSpPr>
            <p:cNvPr id="21" name="Elbow Connector 20">
              <a:extLst>
                <a:ext uri="{FF2B5EF4-FFF2-40B4-BE49-F238E27FC236}">
                  <a16:creationId xmlns:a16="http://schemas.microsoft.com/office/drawing/2014/main" id="{FDA82EE8-5B11-1ED5-4567-D31B248FAE38}"/>
                </a:ext>
              </a:extLst>
            </p:cNvPr>
            <p:cNvCxnSpPr>
              <a:cxnSpLocks/>
            </p:cNvCxnSpPr>
            <p:nvPr/>
          </p:nvCxnSpPr>
          <p:spPr>
            <a:xfrm rot="10800000" flipV="1">
              <a:off x="2795111" y="1440180"/>
              <a:ext cx="12700" cy="1988820"/>
            </a:xfrm>
            <a:prstGeom prst="bentConnector3">
              <a:avLst>
                <a:gd name="adj1" fmla="val 9360000"/>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9C053730-AD94-7004-3926-F0843E40506B}"/>
                </a:ext>
              </a:extLst>
            </p:cNvPr>
            <p:cNvSpPr txBox="1"/>
            <p:nvPr/>
          </p:nvSpPr>
          <p:spPr>
            <a:xfrm>
              <a:off x="550466" y="2019091"/>
              <a:ext cx="2125980" cy="830997"/>
            </a:xfrm>
            <a:prstGeom prst="rect">
              <a:avLst/>
            </a:prstGeom>
            <a:solidFill>
              <a:schemeClr val="bg1"/>
            </a:solidFill>
          </p:spPr>
          <p:txBody>
            <a:bodyPr wrap="square" rtlCol="0">
              <a:spAutoFit/>
            </a:bodyPr>
            <a:lstStyle/>
            <a:p>
              <a:pPr algn="ctr"/>
              <a:r>
                <a:rPr lang="en-US" sz="2400" dirty="0">
                  <a:latin typeface="Helvetica" pitchFamily="2" charset="0"/>
                </a:rPr>
                <a:t>Descriptive adequacy</a:t>
              </a:r>
            </a:p>
          </p:txBody>
        </p:sp>
      </p:grpSp>
    </p:spTree>
    <p:extLst>
      <p:ext uri="{BB962C8B-B14F-4D97-AF65-F5344CB8AC3E}">
        <p14:creationId xmlns:p14="http://schemas.microsoft.com/office/powerpoint/2010/main" val="22028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DC6EE-D0A8-36E3-6241-401EDF4273D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284A4C7-86D8-6AD2-433B-909B543065D7}"/>
              </a:ext>
            </a:extLst>
          </p:cNvPr>
          <p:cNvSpPr txBox="1"/>
          <p:nvPr/>
        </p:nvSpPr>
        <p:spPr>
          <a:xfrm>
            <a:off x="2436763" y="1405690"/>
            <a:ext cx="93018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CD5400"/>
                </a:solidFill>
                <a:latin typeface="Consolas"/>
              </a:rPr>
              <a:t>know</a:t>
            </a:r>
            <a:endParaRPr lang="en-US" sz="2400" dirty="0">
              <a:solidFill>
                <a:srgbClr val="113A6B"/>
              </a:solidFill>
              <a:latin typeface="Consolas"/>
            </a:endParaRPr>
          </a:p>
        </p:txBody>
      </p:sp>
      <p:cxnSp>
        <p:nvCxnSpPr>
          <p:cNvPr id="6" name="Straight Arrow Connector 5">
            <a:extLst>
              <a:ext uri="{FF2B5EF4-FFF2-40B4-BE49-F238E27FC236}">
                <a16:creationId xmlns:a16="http://schemas.microsoft.com/office/drawing/2014/main" id="{2E199561-C368-DE70-2E76-EF923C44FE8E}"/>
              </a:ext>
            </a:extLst>
          </p:cNvPr>
          <p:cNvCxnSpPr>
            <a:cxnSpLocks/>
            <a:stCxn id="4" idx="3"/>
            <a:endCxn id="5" idx="1"/>
          </p:cNvCxnSpPr>
          <p:nvPr/>
        </p:nvCxnSpPr>
        <p:spPr>
          <a:xfrm flipV="1">
            <a:off x="3366947" y="1632059"/>
            <a:ext cx="1422095" cy="446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244C0CC3-F45F-3F2B-5823-82DE5D43C5B9}"/>
              </a:ext>
            </a:extLst>
          </p:cNvPr>
          <p:cNvGrpSpPr/>
          <p:nvPr/>
        </p:nvGrpSpPr>
        <p:grpSpPr>
          <a:xfrm>
            <a:off x="4789042" y="920191"/>
            <a:ext cx="3890708" cy="1655417"/>
            <a:chOff x="4789042" y="920191"/>
            <a:chExt cx="3890708" cy="1655417"/>
          </a:xfrm>
        </p:grpSpPr>
        <p:grpSp>
          <p:nvGrpSpPr>
            <p:cNvPr id="44" name="Group 43">
              <a:extLst>
                <a:ext uri="{FF2B5EF4-FFF2-40B4-BE49-F238E27FC236}">
                  <a16:creationId xmlns:a16="http://schemas.microsoft.com/office/drawing/2014/main" id="{2F1411FA-0002-F3F0-FF74-062F85718993}"/>
                </a:ext>
              </a:extLst>
            </p:cNvPr>
            <p:cNvGrpSpPr/>
            <p:nvPr/>
          </p:nvGrpSpPr>
          <p:grpSpPr>
            <a:xfrm>
              <a:off x="4789042" y="920191"/>
              <a:ext cx="2347654" cy="1655417"/>
              <a:chOff x="6774281" y="1064294"/>
              <a:chExt cx="2347654" cy="1655417"/>
            </a:xfrm>
          </p:grpSpPr>
          <p:sp>
            <p:nvSpPr>
              <p:cNvPr id="5" name="Rectangle 4">
                <a:extLst>
                  <a:ext uri="{FF2B5EF4-FFF2-40B4-BE49-F238E27FC236}">
                    <a16:creationId xmlns:a16="http://schemas.microsoft.com/office/drawing/2014/main" id="{4406C79B-3B53-E212-BB88-6B12149CADB4}"/>
                  </a:ext>
                </a:extLst>
              </p:cNvPr>
              <p:cNvSpPr/>
              <p:nvPr/>
            </p:nvSpPr>
            <p:spPr>
              <a:xfrm>
                <a:off x="6774281" y="1064294"/>
                <a:ext cx="2346157" cy="14237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7A2D60A-8DA4-DCB2-D06D-0B359385E589}"/>
                  </a:ext>
                </a:extLst>
              </p:cNvPr>
              <p:cNvSpPr/>
              <p:nvPr/>
            </p:nvSpPr>
            <p:spPr>
              <a:xfrm>
                <a:off x="6914648" y="2081964"/>
                <a:ext cx="100263" cy="406066"/>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AD79D04-D75F-4B59-8A8B-53D7796BB18B}"/>
                  </a:ext>
                </a:extLst>
              </p:cNvPr>
              <p:cNvSpPr/>
              <p:nvPr/>
            </p:nvSpPr>
            <p:spPr>
              <a:xfrm>
                <a:off x="7095121" y="2287503"/>
                <a:ext cx="100263" cy="200526"/>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4B4C36D-E79F-9D4E-66B2-1641559235B3}"/>
                  </a:ext>
                </a:extLst>
              </p:cNvPr>
              <p:cNvSpPr/>
              <p:nvPr/>
            </p:nvSpPr>
            <p:spPr>
              <a:xfrm>
                <a:off x="7275594" y="1259806"/>
                <a:ext cx="100263" cy="1228222"/>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277C0E0-2DEB-6000-8C49-24CD63BFD166}"/>
                  </a:ext>
                </a:extLst>
              </p:cNvPr>
              <p:cNvSpPr/>
              <p:nvPr/>
            </p:nvSpPr>
            <p:spPr>
              <a:xfrm>
                <a:off x="7456068" y="2137109"/>
                <a:ext cx="100263" cy="35092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31CA48-EFA6-9F44-38F9-138AE8615B41}"/>
                  </a:ext>
                </a:extLst>
              </p:cNvPr>
              <p:cNvSpPr/>
              <p:nvPr/>
            </p:nvSpPr>
            <p:spPr>
              <a:xfrm>
                <a:off x="7636541" y="2006766"/>
                <a:ext cx="100263" cy="48126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BD16DE8-4F0A-BED8-E751-AC17B28AF5FD}"/>
                  </a:ext>
                </a:extLst>
              </p:cNvPr>
              <p:cNvSpPr/>
              <p:nvPr/>
            </p:nvSpPr>
            <p:spPr>
              <a:xfrm>
                <a:off x="7817014" y="2342647"/>
                <a:ext cx="90237" cy="14538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43230BF-2AC0-2270-1724-0CFE78E38D63}"/>
                  </a:ext>
                </a:extLst>
              </p:cNvPr>
              <p:cNvSpPr/>
              <p:nvPr/>
            </p:nvSpPr>
            <p:spPr>
              <a:xfrm>
                <a:off x="7982450" y="2312570"/>
                <a:ext cx="100263" cy="17546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7320239-B7FC-07D9-B05A-1AD15E1255E0}"/>
                  </a:ext>
                </a:extLst>
              </p:cNvPr>
              <p:cNvSpPr/>
              <p:nvPr/>
            </p:nvSpPr>
            <p:spPr>
              <a:xfrm>
                <a:off x="8162923" y="1951621"/>
                <a:ext cx="100263" cy="53640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AC7A0C4-5B6D-FDBF-C74F-204519CA445D}"/>
                  </a:ext>
                </a:extLst>
              </p:cNvPr>
              <p:cNvSpPr/>
              <p:nvPr/>
            </p:nvSpPr>
            <p:spPr>
              <a:xfrm>
                <a:off x="8343396" y="2307554"/>
                <a:ext cx="100263" cy="18047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0AE85EC-E990-AB33-7F94-F4F2E402B8C0}"/>
                  </a:ext>
                </a:extLst>
              </p:cNvPr>
              <p:cNvSpPr/>
              <p:nvPr/>
            </p:nvSpPr>
            <p:spPr>
              <a:xfrm>
                <a:off x="8523870" y="2132095"/>
                <a:ext cx="100263" cy="35593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D8C279A-8619-0F70-23E9-CC546A71126F}"/>
                  </a:ext>
                </a:extLst>
              </p:cNvPr>
              <p:cNvSpPr/>
              <p:nvPr/>
            </p:nvSpPr>
            <p:spPr>
              <a:xfrm>
                <a:off x="8704343" y="1580647"/>
                <a:ext cx="100263" cy="90738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B1BBD73-423F-008D-95D2-AAEAA89532BF}"/>
                  </a:ext>
                </a:extLst>
              </p:cNvPr>
              <p:cNvSpPr/>
              <p:nvPr/>
            </p:nvSpPr>
            <p:spPr>
              <a:xfrm>
                <a:off x="8884816" y="2142119"/>
                <a:ext cx="100263" cy="34590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3693C6A-47F1-046E-EDBE-C02E430CBC9C}"/>
                  </a:ext>
                </a:extLst>
              </p:cNvPr>
              <p:cNvSpPr txBox="1"/>
              <p:nvPr/>
            </p:nvSpPr>
            <p:spPr>
              <a:xfrm>
                <a:off x="6829926" y="2453440"/>
                <a:ext cx="281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1</a:t>
                </a:r>
              </a:p>
            </p:txBody>
          </p:sp>
          <p:sp>
            <p:nvSpPr>
              <p:cNvPr id="20" name="TextBox 19">
                <a:extLst>
                  <a:ext uri="{FF2B5EF4-FFF2-40B4-BE49-F238E27FC236}">
                    <a16:creationId xmlns:a16="http://schemas.microsoft.com/office/drawing/2014/main" id="{2C96B4FB-8C07-E343-488B-16F8FF4215D1}"/>
                  </a:ext>
                </a:extLst>
              </p:cNvPr>
              <p:cNvSpPr txBox="1"/>
              <p:nvPr/>
            </p:nvSpPr>
            <p:spPr>
              <a:xfrm>
                <a:off x="7005386" y="2458453"/>
                <a:ext cx="281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2</a:t>
                </a:r>
              </a:p>
            </p:txBody>
          </p:sp>
          <p:sp>
            <p:nvSpPr>
              <p:cNvPr id="21" name="TextBox 20">
                <a:extLst>
                  <a:ext uri="{FF2B5EF4-FFF2-40B4-BE49-F238E27FC236}">
                    <a16:creationId xmlns:a16="http://schemas.microsoft.com/office/drawing/2014/main" id="{21C51780-5BE8-28AF-FFA5-9D9DC03EA06E}"/>
                  </a:ext>
                </a:extLst>
              </p:cNvPr>
              <p:cNvSpPr txBox="1"/>
              <p:nvPr/>
            </p:nvSpPr>
            <p:spPr>
              <a:xfrm>
                <a:off x="7190873" y="2458453"/>
                <a:ext cx="281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3</a:t>
                </a:r>
              </a:p>
            </p:txBody>
          </p:sp>
          <p:sp>
            <p:nvSpPr>
              <p:cNvPr id="22" name="TextBox 21">
                <a:extLst>
                  <a:ext uri="{FF2B5EF4-FFF2-40B4-BE49-F238E27FC236}">
                    <a16:creationId xmlns:a16="http://schemas.microsoft.com/office/drawing/2014/main" id="{543F8C75-D841-4234-A6CE-4226C887EF44}"/>
                  </a:ext>
                </a:extLst>
              </p:cNvPr>
              <p:cNvSpPr txBox="1"/>
              <p:nvPr/>
            </p:nvSpPr>
            <p:spPr>
              <a:xfrm>
                <a:off x="7366333" y="2463466"/>
                <a:ext cx="281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4</a:t>
                </a:r>
              </a:p>
            </p:txBody>
          </p:sp>
          <p:sp>
            <p:nvSpPr>
              <p:cNvPr id="23" name="TextBox 22">
                <a:extLst>
                  <a:ext uri="{FF2B5EF4-FFF2-40B4-BE49-F238E27FC236}">
                    <a16:creationId xmlns:a16="http://schemas.microsoft.com/office/drawing/2014/main" id="{1941A107-A9CB-0FF0-99DA-C7941CF3660B}"/>
                  </a:ext>
                </a:extLst>
              </p:cNvPr>
              <p:cNvSpPr txBox="1"/>
              <p:nvPr/>
            </p:nvSpPr>
            <p:spPr>
              <a:xfrm>
                <a:off x="7541793" y="2458453"/>
                <a:ext cx="281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5</a:t>
                </a:r>
              </a:p>
            </p:txBody>
          </p:sp>
          <p:sp>
            <p:nvSpPr>
              <p:cNvPr id="24" name="TextBox 23">
                <a:extLst>
                  <a:ext uri="{FF2B5EF4-FFF2-40B4-BE49-F238E27FC236}">
                    <a16:creationId xmlns:a16="http://schemas.microsoft.com/office/drawing/2014/main" id="{A61707E9-E934-E9B2-5559-5DF5CBE7BC47}"/>
                  </a:ext>
                </a:extLst>
              </p:cNvPr>
              <p:cNvSpPr txBox="1"/>
              <p:nvPr/>
            </p:nvSpPr>
            <p:spPr>
              <a:xfrm>
                <a:off x="7727279" y="2463465"/>
                <a:ext cx="281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6</a:t>
                </a:r>
              </a:p>
            </p:txBody>
          </p:sp>
          <p:sp>
            <p:nvSpPr>
              <p:cNvPr id="25" name="TextBox 24">
                <a:extLst>
                  <a:ext uri="{FF2B5EF4-FFF2-40B4-BE49-F238E27FC236}">
                    <a16:creationId xmlns:a16="http://schemas.microsoft.com/office/drawing/2014/main" id="{C2E86AC9-F44B-F3ED-160D-70BCF79A1A3B}"/>
                  </a:ext>
                </a:extLst>
              </p:cNvPr>
              <p:cNvSpPr txBox="1"/>
              <p:nvPr/>
            </p:nvSpPr>
            <p:spPr>
              <a:xfrm>
                <a:off x="7892713" y="2468478"/>
                <a:ext cx="281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7</a:t>
                </a:r>
              </a:p>
            </p:txBody>
          </p:sp>
          <p:sp>
            <p:nvSpPr>
              <p:cNvPr id="26" name="TextBox 25">
                <a:extLst>
                  <a:ext uri="{FF2B5EF4-FFF2-40B4-BE49-F238E27FC236}">
                    <a16:creationId xmlns:a16="http://schemas.microsoft.com/office/drawing/2014/main" id="{B99F4F36-EA52-435C-6E37-5FBA74E039EE}"/>
                  </a:ext>
                </a:extLst>
              </p:cNvPr>
              <p:cNvSpPr txBox="1"/>
              <p:nvPr/>
            </p:nvSpPr>
            <p:spPr>
              <a:xfrm>
                <a:off x="8068173" y="2468478"/>
                <a:ext cx="281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8</a:t>
                </a:r>
              </a:p>
            </p:txBody>
          </p:sp>
          <p:sp>
            <p:nvSpPr>
              <p:cNvPr id="27" name="TextBox 26">
                <a:extLst>
                  <a:ext uri="{FF2B5EF4-FFF2-40B4-BE49-F238E27FC236}">
                    <a16:creationId xmlns:a16="http://schemas.microsoft.com/office/drawing/2014/main" id="{DFEA4198-49A1-DA40-5115-6CB291B7C54F}"/>
                  </a:ext>
                </a:extLst>
              </p:cNvPr>
              <p:cNvSpPr txBox="1"/>
              <p:nvPr/>
            </p:nvSpPr>
            <p:spPr>
              <a:xfrm>
                <a:off x="8253659" y="2473490"/>
                <a:ext cx="281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9</a:t>
                </a:r>
              </a:p>
            </p:txBody>
          </p:sp>
          <p:sp>
            <p:nvSpPr>
              <p:cNvPr id="28" name="TextBox 27">
                <a:extLst>
                  <a:ext uri="{FF2B5EF4-FFF2-40B4-BE49-F238E27FC236}">
                    <a16:creationId xmlns:a16="http://schemas.microsoft.com/office/drawing/2014/main" id="{DCCE6CA3-C451-BE17-9757-D514CCABBEB8}"/>
                  </a:ext>
                </a:extLst>
              </p:cNvPr>
              <p:cNvSpPr txBox="1"/>
              <p:nvPr/>
            </p:nvSpPr>
            <p:spPr>
              <a:xfrm>
                <a:off x="8384001" y="2458450"/>
                <a:ext cx="36696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10</a:t>
                </a:r>
              </a:p>
            </p:txBody>
          </p:sp>
          <p:sp>
            <p:nvSpPr>
              <p:cNvPr id="29" name="TextBox 28">
                <a:extLst>
                  <a:ext uri="{FF2B5EF4-FFF2-40B4-BE49-F238E27FC236}">
                    <a16:creationId xmlns:a16="http://schemas.microsoft.com/office/drawing/2014/main" id="{30A16864-2E26-8FAC-5CB2-53C6BEA6B4A2}"/>
                  </a:ext>
                </a:extLst>
              </p:cNvPr>
              <p:cNvSpPr txBox="1"/>
              <p:nvPr/>
            </p:nvSpPr>
            <p:spPr>
              <a:xfrm>
                <a:off x="8579513" y="2463463"/>
                <a:ext cx="36696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11</a:t>
                </a:r>
              </a:p>
            </p:txBody>
          </p:sp>
          <p:sp>
            <p:nvSpPr>
              <p:cNvPr id="30" name="TextBox 29">
                <a:extLst>
                  <a:ext uri="{FF2B5EF4-FFF2-40B4-BE49-F238E27FC236}">
                    <a16:creationId xmlns:a16="http://schemas.microsoft.com/office/drawing/2014/main" id="{E567FC8F-4634-84D9-43BD-EA043B657AC2}"/>
                  </a:ext>
                </a:extLst>
              </p:cNvPr>
              <p:cNvSpPr txBox="1"/>
              <p:nvPr/>
            </p:nvSpPr>
            <p:spPr>
              <a:xfrm>
                <a:off x="8754973" y="2468476"/>
                <a:ext cx="36696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12</a:t>
                </a:r>
              </a:p>
            </p:txBody>
          </p:sp>
        </p:grpSp>
        <p:sp>
          <p:nvSpPr>
            <p:cNvPr id="34" name="TextBox 33">
              <a:extLst>
                <a:ext uri="{FF2B5EF4-FFF2-40B4-BE49-F238E27FC236}">
                  <a16:creationId xmlns:a16="http://schemas.microsoft.com/office/drawing/2014/main" id="{7065612B-6789-66DB-22E6-0258424C5E9A}"/>
                </a:ext>
              </a:extLst>
            </p:cNvPr>
            <p:cNvSpPr txBox="1"/>
            <p:nvPr/>
          </p:nvSpPr>
          <p:spPr>
            <a:xfrm>
              <a:off x="7255010" y="1173058"/>
              <a:ext cx="142474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Helvetica" pitchFamily="2" charset="0"/>
                  <a:ea typeface="Verdana" charset="0"/>
                  <a:cs typeface="Verdana" charset="0"/>
                </a:rPr>
                <a:t>Probability of occurring in cluster</a:t>
              </a:r>
            </a:p>
          </p:txBody>
        </p:sp>
      </p:grpSp>
      <p:grpSp>
        <p:nvGrpSpPr>
          <p:cNvPr id="41" name="Group 40">
            <a:extLst>
              <a:ext uri="{FF2B5EF4-FFF2-40B4-BE49-F238E27FC236}">
                <a16:creationId xmlns:a16="http://schemas.microsoft.com/office/drawing/2014/main" id="{4D729D14-AF0F-598A-B05E-10182948D09A}"/>
              </a:ext>
            </a:extLst>
          </p:cNvPr>
          <p:cNvGrpSpPr/>
          <p:nvPr/>
        </p:nvGrpSpPr>
        <p:grpSpPr>
          <a:xfrm>
            <a:off x="855644" y="2560571"/>
            <a:ext cx="4490860" cy="3494290"/>
            <a:chOff x="855644" y="2560571"/>
            <a:chExt cx="4490860" cy="3494290"/>
          </a:xfrm>
        </p:grpSpPr>
        <p:cxnSp>
          <p:nvCxnSpPr>
            <p:cNvPr id="32" name="Straight Arrow Connector 31">
              <a:extLst>
                <a:ext uri="{FF2B5EF4-FFF2-40B4-BE49-F238E27FC236}">
                  <a16:creationId xmlns:a16="http://schemas.microsoft.com/office/drawing/2014/main" id="{F6018877-A6E8-2DEC-0ACB-53AC80B57519}"/>
                </a:ext>
              </a:extLst>
            </p:cNvPr>
            <p:cNvCxnSpPr>
              <a:cxnSpLocks/>
              <a:stCxn id="21" idx="2"/>
              <a:endCxn id="2" idx="0"/>
            </p:cNvCxnSpPr>
            <p:nvPr/>
          </p:nvCxnSpPr>
          <p:spPr>
            <a:xfrm flipH="1">
              <a:off x="1972819" y="2560571"/>
              <a:ext cx="3373685" cy="17069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FECDA586-3CE9-4950-BDE7-DF3E3C4B234B}"/>
                </a:ext>
              </a:extLst>
            </p:cNvPr>
            <p:cNvGrpSpPr/>
            <p:nvPr/>
          </p:nvGrpSpPr>
          <p:grpSpPr>
            <a:xfrm>
              <a:off x="855644" y="4267531"/>
              <a:ext cx="2073117" cy="1787330"/>
              <a:chOff x="84935" y="3865299"/>
              <a:chExt cx="2539665" cy="2189563"/>
            </a:xfrm>
          </p:grpSpPr>
          <p:pic>
            <p:nvPicPr>
              <p:cNvPr id="37" name="Picture 37" descr="Shape&#10;&#10;Description automatically generated">
                <a:extLst>
                  <a:ext uri="{FF2B5EF4-FFF2-40B4-BE49-F238E27FC236}">
                    <a16:creationId xmlns:a16="http://schemas.microsoft.com/office/drawing/2014/main" id="{46C1FD3B-8748-0CF5-86D4-B35ABEF36C34}"/>
                  </a:ext>
                </a:extLst>
              </p:cNvPr>
              <p:cNvPicPr>
                <a:picLocks noChangeAspect="1"/>
              </p:cNvPicPr>
              <p:nvPr/>
            </p:nvPicPr>
            <p:blipFill>
              <a:blip r:embed="rId3"/>
              <a:stretch>
                <a:fillRect/>
              </a:stretch>
            </p:blipFill>
            <p:spPr>
              <a:xfrm>
                <a:off x="84935" y="3991507"/>
                <a:ext cx="2532648" cy="2063355"/>
              </a:xfrm>
              <a:prstGeom prst="rect">
                <a:avLst/>
              </a:prstGeom>
            </p:spPr>
          </p:pic>
          <p:grpSp>
            <p:nvGrpSpPr>
              <p:cNvPr id="77" name="Group 76">
                <a:extLst>
                  <a:ext uri="{FF2B5EF4-FFF2-40B4-BE49-F238E27FC236}">
                    <a16:creationId xmlns:a16="http://schemas.microsoft.com/office/drawing/2014/main" id="{5207AD41-BE69-6DD6-0DA3-E73FDEEEF256}"/>
                  </a:ext>
                </a:extLst>
              </p:cNvPr>
              <p:cNvGrpSpPr/>
              <p:nvPr/>
            </p:nvGrpSpPr>
            <p:grpSpPr>
              <a:xfrm>
                <a:off x="267412" y="5708984"/>
                <a:ext cx="2297030" cy="246222"/>
                <a:chOff x="1460544" y="4565984"/>
                <a:chExt cx="2297030" cy="246222"/>
              </a:xfrm>
            </p:grpSpPr>
            <p:sp>
              <p:nvSpPr>
                <p:cNvPr id="72" name="TextBox 71">
                  <a:extLst>
                    <a:ext uri="{FF2B5EF4-FFF2-40B4-BE49-F238E27FC236}">
                      <a16:creationId xmlns:a16="http://schemas.microsoft.com/office/drawing/2014/main" id="{2D7BF4D8-4A0D-01A5-241C-65E3DB69424D}"/>
                    </a:ext>
                  </a:extLst>
                </p:cNvPr>
                <p:cNvSpPr txBox="1"/>
                <p:nvPr/>
              </p:nvSpPr>
              <p:spPr>
                <a:xfrm>
                  <a:off x="3475834" y="4565985"/>
                  <a:ext cx="281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1</a:t>
                  </a:r>
                </a:p>
              </p:txBody>
            </p:sp>
            <p:sp>
              <p:nvSpPr>
                <p:cNvPr id="73" name="TextBox 72">
                  <a:extLst>
                    <a:ext uri="{FF2B5EF4-FFF2-40B4-BE49-F238E27FC236}">
                      <a16:creationId xmlns:a16="http://schemas.microsoft.com/office/drawing/2014/main" id="{8AACFF7D-A16B-7242-A360-A6505460D5CD}"/>
                    </a:ext>
                  </a:extLst>
                </p:cNvPr>
                <p:cNvSpPr txBox="1"/>
                <p:nvPr/>
              </p:nvSpPr>
              <p:spPr>
                <a:xfrm>
                  <a:off x="1460544" y="4565984"/>
                  <a:ext cx="281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0</a:t>
                  </a:r>
                </a:p>
              </p:txBody>
            </p:sp>
          </p:grpSp>
          <p:sp>
            <p:nvSpPr>
              <p:cNvPr id="2" name="TextBox 1">
                <a:extLst>
                  <a:ext uri="{FF2B5EF4-FFF2-40B4-BE49-F238E27FC236}">
                    <a16:creationId xmlns:a16="http://schemas.microsoft.com/office/drawing/2014/main" id="{35DDABC6-8966-81D0-EB08-628B4AB2BF5F}"/>
                  </a:ext>
                </a:extLst>
              </p:cNvPr>
              <p:cNvSpPr txBox="1"/>
              <p:nvPr/>
            </p:nvSpPr>
            <p:spPr>
              <a:xfrm>
                <a:off x="282453" y="3865299"/>
                <a:ext cx="2342147" cy="4147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latin typeface="Consolas" panose="020B0609020204030204" pitchFamily="49" charset="0"/>
                    <a:ea typeface="Verdana" charset="0"/>
                    <a:cs typeface="Consolas" panose="020B0609020204030204" pitchFamily="49" charset="0"/>
                  </a:rPr>
                  <a:t>NP[3s] not _ S</a:t>
                </a:r>
              </a:p>
            </p:txBody>
          </p:sp>
        </p:grpSp>
        <p:sp>
          <p:nvSpPr>
            <p:cNvPr id="59" name="TextBox 58">
              <a:extLst>
                <a:ext uri="{FF2B5EF4-FFF2-40B4-BE49-F238E27FC236}">
                  <a16:creationId xmlns:a16="http://schemas.microsoft.com/office/drawing/2014/main" id="{174AF24B-9427-9B4A-141E-809AF53E44C3}"/>
                </a:ext>
              </a:extLst>
            </p:cNvPr>
            <p:cNvSpPr txBox="1"/>
            <p:nvPr/>
          </p:nvSpPr>
          <p:spPr>
            <a:xfrm rot="19868561">
              <a:off x="2785720" y="3310904"/>
              <a:ext cx="143364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Helvetica" pitchFamily="2" charset="0"/>
                  <a:ea typeface="Verdana" charset="0"/>
                  <a:cs typeface="Verdana" charset="0"/>
                </a:rPr>
                <a:t>Neg-raising</a:t>
              </a:r>
            </a:p>
          </p:txBody>
        </p:sp>
      </p:grpSp>
      <p:grpSp>
        <p:nvGrpSpPr>
          <p:cNvPr id="40" name="Group 39">
            <a:extLst>
              <a:ext uri="{FF2B5EF4-FFF2-40B4-BE49-F238E27FC236}">
                <a16:creationId xmlns:a16="http://schemas.microsoft.com/office/drawing/2014/main" id="{6794986A-2D81-B480-59F4-18505C9ED602}"/>
              </a:ext>
            </a:extLst>
          </p:cNvPr>
          <p:cNvGrpSpPr/>
          <p:nvPr/>
        </p:nvGrpSpPr>
        <p:grpSpPr>
          <a:xfrm>
            <a:off x="3000684" y="2560571"/>
            <a:ext cx="2345820" cy="3494289"/>
            <a:chOff x="3000684" y="2560571"/>
            <a:chExt cx="2345820" cy="3494289"/>
          </a:xfrm>
        </p:grpSpPr>
        <p:grpSp>
          <p:nvGrpSpPr>
            <p:cNvPr id="49" name="Group 48">
              <a:extLst>
                <a:ext uri="{FF2B5EF4-FFF2-40B4-BE49-F238E27FC236}">
                  <a16:creationId xmlns:a16="http://schemas.microsoft.com/office/drawing/2014/main" id="{3B142574-D798-E207-C617-210FF518B562}"/>
                </a:ext>
              </a:extLst>
            </p:cNvPr>
            <p:cNvGrpSpPr/>
            <p:nvPr/>
          </p:nvGrpSpPr>
          <p:grpSpPr>
            <a:xfrm>
              <a:off x="3000684" y="4257644"/>
              <a:ext cx="2051988" cy="1797216"/>
              <a:chOff x="2399527" y="3836665"/>
              <a:chExt cx="2532648" cy="2218197"/>
            </a:xfrm>
          </p:grpSpPr>
          <p:pic>
            <p:nvPicPr>
              <p:cNvPr id="38" name="Picture 38" descr="Shape&#10;&#10;Description automatically generated">
                <a:extLst>
                  <a:ext uri="{FF2B5EF4-FFF2-40B4-BE49-F238E27FC236}">
                    <a16:creationId xmlns:a16="http://schemas.microsoft.com/office/drawing/2014/main" id="{82E06E90-AEB0-2CA3-C7B1-A1A6BCE9B65A}"/>
                  </a:ext>
                </a:extLst>
              </p:cNvPr>
              <p:cNvPicPr>
                <a:picLocks noChangeAspect="1"/>
              </p:cNvPicPr>
              <p:nvPr/>
            </p:nvPicPr>
            <p:blipFill>
              <a:blip r:embed="rId4"/>
              <a:stretch>
                <a:fillRect/>
              </a:stretch>
            </p:blipFill>
            <p:spPr>
              <a:xfrm>
                <a:off x="2399527" y="3991507"/>
                <a:ext cx="2532648" cy="2063355"/>
              </a:xfrm>
              <a:prstGeom prst="rect">
                <a:avLst/>
              </a:prstGeom>
            </p:spPr>
          </p:pic>
          <p:grpSp>
            <p:nvGrpSpPr>
              <p:cNvPr id="78" name="Group 77">
                <a:extLst>
                  <a:ext uri="{FF2B5EF4-FFF2-40B4-BE49-F238E27FC236}">
                    <a16:creationId xmlns:a16="http://schemas.microsoft.com/office/drawing/2014/main" id="{44D4C101-61F3-9D6E-0C00-2CD2C157B202}"/>
                  </a:ext>
                </a:extLst>
              </p:cNvPr>
              <p:cNvGrpSpPr/>
              <p:nvPr/>
            </p:nvGrpSpPr>
            <p:grpSpPr>
              <a:xfrm>
                <a:off x="2582003" y="5708983"/>
                <a:ext cx="2297030" cy="246222"/>
                <a:chOff x="1218425" y="4565984"/>
                <a:chExt cx="2297030" cy="246222"/>
              </a:xfrm>
            </p:grpSpPr>
            <p:sp>
              <p:nvSpPr>
                <p:cNvPr id="80" name="TextBox 79">
                  <a:extLst>
                    <a:ext uri="{FF2B5EF4-FFF2-40B4-BE49-F238E27FC236}">
                      <a16:creationId xmlns:a16="http://schemas.microsoft.com/office/drawing/2014/main" id="{31774859-26C5-45B0-B0F8-4A6D2605D1C1}"/>
                    </a:ext>
                  </a:extLst>
                </p:cNvPr>
                <p:cNvSpPr txBox="1"/>
                <p:nvPr/>
              </p:nvSpPr>
              <p:spPr>
                <a:xfrm>
                  <a:off x="3233715" y="4565985"/>
                  <a:ext cx="281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1</a:t>
                  </a:r>
                </a:p>
              </p:txBody>
            </p:sp>
            <p:sp>
              <p:nvSpPr>
                <p:cNvPr id="81" name="TextBox 80">
                  <a:extLst>
                    <a:ext uri="{FF2B5EF4-FFF2-40B4-BE49-F238E27FC236}">
                      <a16:creationId xmlns:a16="http://schemas.microsoft.com/office/drawing/2014/main" id="{26F35A0D-E9CD-737E-7991-21DBC92CDD79}"/>
                    </a:ext>
                  </a:extLst>
                </p:cNvPr>
                <p:cNvSpPr txBox="1"/>
                <p:nvPr/>
              </p:nvSpPr>
              <p:spPr>
                <a:xfrm>
                  <a:off x="1218425" y="4565984"/>
                  <a:ext cx="281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0</a:t>
                  </a:r>
                </a:p>
              </p:txBody>
            </p:sp>
          </p:grpSp>
          <p:sp>
            <p:nvSpPr>
              <p:cNvPr id="96" name="TextBox 95">
                <a:extLst>
                  <a:ext uri="{FF2B5EF4-FFF2-40B4-BE49-F238E27FC236}">
                    <a16:creationId xmlns:a16="http://schemas.microsoft.com/office/drawing/2014/main" id="{62AFDF62-F6EE-B184-5A4F-108B7F8BC21F}"/>
                  </a:ext>
                </a:extLst>
              </p:cNvPr>
              <p:cNvSpPr txBox="1"/>
              <p:nvPr/>
            </p:nvSpPr>
            <p:spPr>
              <a:xfrm>
                <a:off x="2580000" y="3836665"/>
                <a:ext cx="2342147" cy="4178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latin typeface="Consolas" panose="020B0609020204030204" pitchFamily="49" charset="0"/>
                    <a:ea typeface="Verdana" charset="0"/>
                    <a:cs typeface="Consolas" panose="020B0609020204030204" pitchFamily="49" charset="0"/>
                  </a:rPr>
                  <a:t>NP_ S</a:t>
                </a:r>
              </a:p>
            </p:txBody>
          </p:sp>
        </p:grpSp>
        <p:cxnSp>
          <p:nvCxnSpPr>
            <p:cNvPr id="62" name="Straight Arrow Connector 61">
              <a:extLst>
                <a:ext uri="{FF2B5EF4-FFF2-40B4-BE49-F238E27FC236}">
                  <a16:creationId xmlns:a16="http://schemas.microsoft.com/office/drawing/2014/main" id="{ACDB62AB-05F8-26AD-26B2-780EA05FDA4C}"/>
                </a:ext>
              </a:extLst>
            </p:cNvPr>
            <p:cNvCxnSpPr>
              <a:cxnSpLocks/>
              <a:stCxn id="21" idx="2"/>
              <a:endCxn id="96" idx="0"/>
            </p:cNvCxnSpPr>
            <p:nvPr/>
          </p:nvCxnSpPr>
          <p:spPr>
            <a:xfrm flipH="1">
              <a:off x="4095727" y="2560571"/>
              <a:ext cx="1250777" cy="169707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AFC505C2-25FC-0053-5379-2C0620A9F8BE}"/>
                </a:ext>
              </a:extLst>
            </p:cNvPr>
            <p:cNvSpPr txBox="1"/>
            <p:nvPr/>
          </p:nvSpPr>
          <p:spPr>
            <a:xfrm rot="18459761">
              <a:off x="4202890" y="3313208"/>
              <a:ext cx="942337"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Helvetica" pitchFamily="2" charset="0"/>
                  <a:ea typeface="Verdana" charset="0"/>
                  <a:cs typeface="Verdana" charset="0"/>
                </a:rPr>
                <a:t>Belief</a:t>
              </a:r>
            </a:p>
          </p:txBody>
        </p:sp>
      </p:grpSp>
      <p:grpSp>
        <p:nvGrpSpPr>
          <p:cNvPr id="36" name="Group 35">
            <a:extLst>
              <a:ext uri="{FF2B5EF4-FFF2-40B4-BE49-F238E27FC236}">
                <a16:creationId xmlns:a16="http://schemas.microsoft.com/office/drawing/2014/main" id="{573A19D2-9F4B-89D1-687B-FDEEAF6E9E4C}"/>
              </a:ext>
            </a:extLst>
          </p:cNvPr>
          <p:cNvGrpSpPr/>
          <p:nvPr/>
        </p:nvGrpSpPr>
        <p:grpSpPr>
          <a:xfrm>
            <a:off x="5046441" y="2560571"/>
            <a:ext cx="2084234" cy="3494292"/>
            <a:chOff x="5046441" y="2560571"/>
            <a:chExt cx="2084234" cy="3494292"/>
          </a:xfrm>
        </p:grpSpPr>
        <p:grpSp>
          <p:nvGrpSpPr>
            <p:cNvPr id="48" name="Group 47">
              <a:extLst>
                <a:ext uri="{FF2B5EF4-FFF2-40B4-BE49-F238E27FC236}">
                  <a16:creationId xmlns:a16="http://schemas.microsoft.com/office/drawing/2014/main" id="{963BB951-B633-E65F-50F5-3D8C3CB29979}"/>
                </a:ext>
              </a:extLst>
            </p:cNvPr>
            <p:cNvGrpSpPr/>
            <p:nvPr/>
          </p:nvGrpSpPr>
          <p:grpSpPr>
            <a:xfrm>
              <a:off x="5046441" y="4241409"/>
              <a:ext cx="2084234" cy="1813454"/>
              <a:chOff x="4653812" y="3820720"/>
              <a:chExt cx="2567738" cy="2234141"/>
            </a:xfrm>
          </p:grpSpPr>
          <p:grpSp>
            <p:nvGrpSpPr>
              <p:cNvPr id="47" name="Group 46">
                <a:extLst>
                  <a:ext uri="{FF2B5EF4-FFF2-40B4-BE49-F238E27FC236}">
                    <a16:creationId xmlns:a16="http://schemas.microsoft.com/office/drawing/2014/main" id="{C6E59FA7-66C5-03CF-7EFE-F322264C8A45}"/>
                  </a:ext>
                </a:extLst>
              </p:cNvPr>
              <p:cNvGrpSpPr/>
              <p:nvPr/>
            </p:nvGrpSpPr>
            <p:grpSpPr>
              <a:xfrm>
                <a:off x="4653812" y="3991508"/>
                <a:ext cx="2567738" cy="2063353"/>
                <a:chOff x="4653812" y="3991508"/>
                <a:chExt cx="2567738" cy="2063353"/>
              </a:xfrm>
            </p:grpSpPr>
            <p:pic>
              <p:nvPicPr>
                <p:cNvPr id="39" name="Picture 39" descr="Shape, rectangle&#10;&#10;Description automatically generated">
                  <a:extLst>
                    <a:ext uri="{FF2B5EF4-FFF2-40B4-BE49-F238E27FC236}">
                      <a16:creationId xmlns:a16="http://schemas.microsoft.com/office/drawing/2014/main" id="{85455798-D888-0130-60E3-86B4F942CAAC}"/>
                    </a:ext>
                  </a:extLst>
                </p:cNvPr>
                <p:cNvPicPr>
                  <a:picLocks noChangeAspect="1"/>
                </p:cNvPicPr>
                <p:nvPr/>
              </p:nvPicPr>
              <p:blipFill>
                <a:blip r:embed="rId5"/>
                <a:stretch>
                  <a:fillRect/>
                </a:stretch>
              </p:blipFill>
              <p:spPr>
                <a:xfrm>
                  <a:off x="4653812" y="3991508"/>
                  <a:ext cx="2567738" cy="2063353"/>
                </a:xfrm>
                <a:prstGeom prst="rect">
                  <a:avLst/>
                </a:prstGeom>
              </p:spPr>
            </p:pic>
            <p:grpSp>
              <p:nvGrpSpPr>
                <p:cNvPr id="83" name="Group 82">
                  <a:extLst>
                    <a:ext uri="{FF2B5EF4-FFF2-40B4-BE49-F238E27FC236}">
                      <a16:creationId xmlns:a16="http://schemas.microsoft.com/office/drawing/2014/main" id="{EF5EF27D-99EF-DE24-41A9-C3AC5C14AE66}"/>
                    </a:ext>
                  </a:extLst>
                </p:cNvPr>
                <p:cNvGrpSpPr/>
                <p:nvPr/>
              </p:nvGrpSpPr>
              <p:grpSpPr>
                <a:xfrm>
                  <a:off x="4856342" y="5703970"/>
                  <a:ext cx="2297030" cy="246222"/>
                  <a:chOff x="941066" y="4565984"/>
                  <a:chExt cx="2297030" cy="246222"/>
                </a:xfrm>
              </p:grpSpPr>
              <p:sp>
                <p:nvSpPr>
                  <p:cNvPr id="85" name="TextBox 84">
                    <a:extLst>
                      <a:ext uri="{FF2B5EF4-FFF2-40B4-BE49-F238E27FC236}">
                        <a16:creationId xmlns:a16="http://schemas.microsoft.com/office/drawing/2014/main" id="{0EA2BDBB-B5CD-D326-50BB-9CA8F6380559}"/>
                      </a:ext>
                    </a:extLst>
                  </p:cNvPr>
                  <p:cNvSpPr txBox="1"/>
                  <p:nvPr/>
                </p:nvSpPr>
                <p:spPr>
                  <a:xfrm>
                    <a:off x="2956356" y="4565985"/>
                    <a:ext cx="281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1</a:t>
                    </a:r>
                  </a:p>
                </p:txBody>
              </p:sp>
              <p:sp>
                <p:nvSpPr>
                  <p:cNvPr id="86" name="TextBox 85">
                    <a:extLst>
                      <a:ext uri="{FF2B5EF4-FFF2-40B4-BE49-F238E27FC236}">
                        <a16:creationId xmlns:a16="http://schemas.microsoft.com/office/drawing/2014/main" id="{9AAD22CC-29CC-6FC8-0BEF-50EC2265CD75}"/>
                      </a:ext>
                    </a:extLst>
                  </p:cNvPr>
                  <p:cNvSpPr txBox="1"/>
                  <p:nvPr/>
                </p:nvSpPr>
                <p:spPr>
                  <a:xfrm>
                    <a:off x="941066" y="4565984"/>
                    <a:ext cx="281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0</a:t>
                    </a:r>
                  </a:p>
                </p:txBody>
              </p:sp>
            </p:grpSp>
          </p:grpSp>
          <p:sp>
            <p:nvSpPr>
              <p:cNvPr id="97" name="TextBox 96">
                <a:extLst>
                  <a:ext uri="{FF2B5EF4-FFF2-40B4-BE49-F238E27FC236}">
                    <a16:creationId xmlns:a16="http://schemas.microsoft.com/office/drawing/2014/main" id="{FB454265-54B7-C0C8-F20A-7464324C2AA8}"/>
                  </a:ext>
                </a:extLst>
              </p:cNvPr>
              <p:cNvSpPr txBox="1"/>
              <p:nvPr/>
            </p:nvSpPr>
            <p:spPr>
              <a:xfrm>
                <a:off x="4854337" y="3820720"/>
                <a:ext cx="2342147" cy="417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latin typeface="Consolas" panose="020B0609020204030204" pitchFamily="49" charset="0"/>
                    <a:ea typeface="Verdana" charset="0"/>
                    <a:cs typeface="Consolas" panose="020B0609020204030204" pitchFamily="49" charset="0"/>
                  </a:rPr>
                  <a:t>NP _ S</a:t>
                </a:r>
              </a:p>
            </p:txBody>
          </p:sp>
        </p:grpSp>
        <p:cxnSp>
          <p:nvCxnSpPr>
            <p:cNvPr id="63" name="Straight Arrow Connector 62">
              <a:extLst>
                <a:ext uri="{FF2B5EF4-FFF2-40B4-BE49-F238E27FC236}">
                  <a16:creationId xmlns:a16="http://schemas.microsoft.com/office/drawing/2014/main" id="{35FE5078-273F-C41A-79C9-A1A1870BCF48}"/>
                </a:ext>
              </a:extLst>
            </p:cNvPr>
            <p:cNvCxnSpPr>
              <a:cxnSpLocks/>
              <a:stCxn id="21" idx="2"/>
              <a:endCxn id="97" idx="0"/>
            </p:cNvCxnSpPr>
            <p:nvPr/>
          </p:nvCxnSpPr>
          <p:spPr>
            <a:xfrm>
              <a:off x="5346504" y="2560571"/>
              <a:ext cx="813264" cy="168083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A28CB9F1-D30A-CAB1-1070-0C69FA43A5F7}"/>
                </a:ext>
              </a:extLst>
            </p:cNvPr>
            <p:cNvSpPr txBox="1"/>
            <p:nvPr/>
          </p:nvSpPr>
          <p:spPr>
            <a:xfrm rot="3779619">
              <a:off x="5318457" y="3346434"/>
              <a:ext cx="928857"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Helvetica" pitchFamily="2" charset="0"/>
                  <a:ea typeface="Verdana" charset="0"/>
                  <a:cs typeface="Verdana" charset="0"/>
                </a:rPr>
                <a:t>Desire</a:t>
              </a:r>
            </a:p>
          </p:txBody>
        </p:sp>
      </p:grpSp>
      <p:grpSp>
        <p:nvGrpSpPr>
          <p:cNvPr id="35" name="Group 34">
            <a:extLst>
              <a:ext uri="{FF2B5EF4-FFF2-40B4-BE49-F238E27FC236}">
                <a16:creationId xmlns:a16="http://schemas.microsoft.com/office/drawing/2014/main" id="{3AB70EEC-CCAF-2C01-3609-7CE73408CD91}"/>
              </a:ext>
            </a:extLst>
          </p:cNvPr>
          <p:cNvGrpSpPr/>
          <p:nvPr/>
        </p:nvGrpSpPr>
        <p:grpSpPr>
          <a:xfrm>
            <a:off x="5346504" y="2560571"/>
            <a:ext cx="3921862" cy="3398508"/>
            <a:chOff x="5346504" y="2560571"/>
            <a:chExt cx="3921862" cy="3398508"/>
          </a:xfrm>
        </p:grpSpPr>
        <p:grpSp>
          <p:nvGrpSpPr>
            <p:cNvPr id="3" name="Group 2">
              <a:extLst>
                <a:ext uri="{FF2B5EF4-FFF2-40B4-BE49-F238E27FC236}">
                  <a16:creationId xmlns:a16="http://schemas.microsoft.com/office/drawing/2014/main" id="{0CDFEAC3-3673-DEBB-1A5D-6227DD86E403}"/>
                </a:ext>
              </a:extLst>
            </p:cNvPr>
            <p:cNvGrpSpPr/>
            <p:nvPr/>
          </p:nvGrpSpPr>
          <p:grpSpPr>
            <a:xfrm>
              <a:off x="7372114" y="4267532"/>
              <a:ext cx="1896252" cy="1691547"/>
              <a:chOff x="7192636" y="3863886"/>
              <a:chExt cx="2346652" cy="2093322"/>
            </a:xfrm>
          </p:grpSpPr>
          <p:grpSp>
            <p:nvGrpSpPr>
              <p:cNvPr id="88" name="Group 87">
                <a:extLst>
                  <a:ext uri="{FF2B5EF4-FFF2-40B4-BE49-F238E27FC236}">
                    <a16:creationId xmlns:a16="http://schemas.microsoft.com/office/drawing/2014/main" id="{6ED0B4F4-4FE8-B668-0C51-9CF2377A2FF6}"/>
                  </a:ext>
                </a:extLst>
              </p:cNvPr>
              <p:cNvGrpSpPr/>
              <p:nvPr/>
            </p:nvGrpSpPr>
            <p:grpSpPr>
              <a:xfrm>
                <a:off x="7192636" y="4277726"/>
                <a:ext cx="2346157" cy="1672464"/>
                <a:chOff x="720651" y="3139741"/>
                <a:chExt cx="2346157" cy="1672464"/>
              </a:xfrm>
            </p:grpSpPr>
            <p:sp>
              <p:nvSpPr>
                <p:cNvPr id="91" name="TextBox 90">
                  <a:extLst>
                    <a:ext uri="{FF2B5EF4-FFF2-40B4-BE49-F238E27FC236}">
                      <a16:creationId xmlns:a16="http://schemas.microsoft.com/office/drawing/2014/main" id="{D14BC1BF-DA32-7BAB-C6AB-7A723B30526C}"/>
                    </a:ext>
                  </a:extLst>
                </p:cNvPr>
                <p:cNvSpPr txBox="1"/>
                <p:nvPr/>
              </p:nvSpPr>
              <p:spPr>
                <a:xfrm>
                  <a:off x="723154" y="4565984"/>
                  <a:ext cx="6978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no</a:t>
                  </a:r>
                </a:p>
              </p:txBody>
            </p:sp>
            <p:sp>
              <p:nvSpPr>
                <p:cNvPr id="92" name="Rectangle 91">
                  <a:extLst>
                    <a:ext uri="{FF2B5EF4-FFF2-40B4-BE49-F238E27FC236}">
                      <a16:creationId xmlns:a16="http://schemas.microsoft.com/office/drawing/2014/main" id="{0A08E92D-8C1A-B6D1-DF07-58657AB73962}"/>
                    </a:ext>
                  </a:extLst>
                </p:cNvPr>
                <p:cNvSpPr/>
                <p:nvPr/>
              </p:nvSpPr>
              <p:spPr>
                <a:xfrm>
                  <a:off x="720651" y="3139741"/>
                  <a:ext cx="2346157" cy="1423736"/>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3" name="TextBox 102">
                <a:extLst>
                  <a:ext uri="{FF2B5EF4-FFF2-40B4-BE49-F238E27FC236}">
                    <a16:creationId xmlns:a16="http://schemas.microsoft.com/office/drawing/2014/main" id="{A0DB9B79-5589-E899-DE70-A472F6E44BE0}"/>
                  </a:ext>
                </a:extLst>
              </p:cNvPr>
              <p:cNvSpPr txBox="1"/>
              <p:nvPr/>
            </p:nvSpPr>
            <p:spPr>
              <a:xfrm>
                <a:off x="8019303" y="5705974"/>
                <a:ext cx="6978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maybe</a:t>
                </a:r>
                <a:endParaRPr lang="en-US"/>
              </a:p>
            </p:txBody>
          </p:sp>
          <p:sp>
            <p:nvSpPr>
              <p:cNvPr id="104" name="TextBox 103">
                <a:extLst>
                  <a:ext uri="{FF2B5EF4-FFF2-40B4-BE49-F238E27FC236}">
                    <a16:creationId xmlns:a16="http://schemas.microsoft.com/office/drawing/2014/main" id="{259EE547-A129-AD08-F2BE-2E67B5743B1F}"/>
                  </a:ext>
                </a:extLst>
              </p:cNvPr>
              <p:cNvSpPr txBox="1"/>
              <p:nvPr/>
            </p:nvSpPr>
            <p:spPr>
              <a:xfrm>
                <a:off x="8841457" y="5710987"/>
                <a:ext cx="6978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yes</a:t>
                </a:r>
                <a:endParaRPr lang="en-US"/>
              </a:p>
            </p:txBody>
          </p:sp>
          <p:sp>
            <p:nvSpPr>
              <p:cNvPr id="106" name="Rectangle 105">
                <a:extLst>
                  <a:ext uri="{FF2B5EF4-FFF2-40B4-BE49-F238E27FC236}">
                    <a16:creationId xmlns:a16="http://schemas.microsoft.com/office/drawing/2014/main" id="{609B3628-FCAB-93AB-B7EC-202FD5CB8C62}"/>
                  </a:ext>
                </a:extLst>
              </p:cNvPr>
              <p:cNvSpPr/>
              <p:nvPr/>
            </p:nvSpPr>
            <p:spPr>
              <a:xfrm>
                <a:off x="7485399" y="5528007"/>
                <a:ext cx="100263" cy="175460"/>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CFF46CBD-072E-EF76-8FA0-037D5DEBEE37}"/>
                  </a:ext>
                </a:extLst>
              </p:cNvPr>
              <p:cNvSpPr/>
              <p:nvPr/>
            </p:nvSpPr>
            <p:spPr>
              <a:xfrm>
                <a:off x="9129715" y="4575508"/>
                <a:ext cx="100263" cy="1122946"/>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106562B9-9092-E4EF-2EDE-CD631795E6AA}"/>
                  </a:ext>
                </a:extLst>
              </p:cNvPr>
              <p:cNvSpPr/>
              <p:nvPr/>
            </p:nvSpPr>
            <p:spPr>
              <a:xfrm>
                <a:off x="8297531" y="5352545"/>
                <a:ext cx="100263" cy="345908"/>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Box 110">
                <a:extLst>
                  <a:ext uri="{FF2B5EF4-FFF2-40B4-BE49-F238E27FC236}">
                    <a16:creationId xmlns:a16="http://schemas.microsoft.com/office/drawing/2014/main" id="{8B7821CA-C22D-0FAA-3DB7-3C2A4B7B8845}"/>
                  </a:ext>
                </a:extLst>
              </p:cNvPr>
              <p:cNvSpPr txBox="1"/>
              <p:nvPr/>
            </p:nvSpPr>
            <p:spPr>
              <a:xfrm>
                <a:off x="7195440" y="3863886"/>
                <a:ext cx="2342145" cy="418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latin typeface="Consolas" panose="020B0609020204030204" pitchFamily="49" charset="0"/>
                    <a:ea typeface="Verdana" charset="0"/>
                    <a:cs typeface="Consolas" panose="020B0609020204030204" pitchFamily="49" charset="0"/>
                  </a:rPr>
                  <a:t>NP _ S</a:t>
                </a:r>
              </a:p>
            </p:txBody>
          </p:sp>
        </p:grpSp>
        <p:cxnSp>
          <p:nvCxnSpPr>
            <p:cNvPr id="64" name="Straight Arrow Connector 63">
              <a:extLst>
                <a:ext uri="{FF2B5EF4-FFF2-40B4-BE49-F238E27FC236}">
                  <a16:creationId xmlns:a16="http://schemas.microsoft.com/office/drawing/2014/main" id="{F767D63B-76B8-D358-0675-C9E9B3A517E6}"/>
                </a:ext>
              </a:extLst>
            </p:cNvPr>
            <p:cNvCxnSpPr>
              <a:cxnSpLocks/>
              <a:stCxn id="21" idx="2"/>
              <a:endCxn id="111" idx="0"/>
            </p:cNvCxnSpPr>
            <p:nvPr/>
          </p:nvCxnSpPr>
          <p:spPr>
            <a:xfrm>
              <a:off x="5346504" y="2560571"/>
              <a:ext cx="2974181" cy="170696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4E06FD21-5759-216E-7AEA-F7B93D164148}"/>
                </a:ext>
              </a:extLst>
            </p:cNvPr>
            <p:cNvSpPr txBox="1"/>
            <p:nvPr/>
          </p:nvSpPr>
          <p:spPr>
            <a:xfrm rot="1792027">
              <a:off x="6324856" y="3455273"/>
              <a:ext cx="1892615"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Helvetica" pitchFamily="2" charset="0"/>
                  <a:ea typeface="Verdana" charset="0"/>
                  <a:cs typeface="Verdana" charset="0"/>
                </a:rPr>
                <a:t>Veridicality</a:t>
              </a:r>
            </a:p>
          </p:txBody>
        </p:sp>
      </p:grpSp>
      <p:grpSp>
        <p:nvGrpSpPr>
          <p:cNvPr id="33" name="Group 32">
            <a:extLst>
              <a:ext uri="{FF2B5EF4-FFF2-40B4-BE49-F238E27FC236}">
                <a16:creationId xmlns:a16="http://schemas.microsoft.com/office/drawing/2014/main" id="{5B65049F-F3E4-A18E-EF69-B395F6620257}"/>
              </a:ext>
            </a:extLst>
          </p:cNvPr>
          <p:cNvGrpSpPr/>
          <p:nvPr/>
        </p:nvGrpSpPr>
        <p:grpSpPr>
          <a:xfrm>
            <a:off x="5346504" y="2560571"/>
            <a:ext cx="6185567" cy="3435877"/>
            <a:chOff x="5346504" y="2560571"/>
            <a:chExt cx="6185567" cy="3435877"/>
          </a:xfrm>
        </p:grpSpPr>
        <p:grpSp>
          <p:nvGrpSpPr>
            <p:cNvPr id="124" name="Group 123">
              <a:extLst>
                <a:ext uri="{FF2B5EF4-FFF2-40B4-BE49-F238E27FC236}">
                  <a16:creationId xmlns:a16="http://schemas.microsoft.com/office/drawing/2014/main" id="{DDCD4F10-6DBC-E833-8000-DDF2EBBEFA0C}"/>
                </a:ext>
              </a:extLst>
            </p:cNvPr>
            <p:cNvGrpSpPr/>
            <p:nvPr/>
          </p:nvGrpSpPr>
          <p:grpSpPr>
            <a:xfrm>
              <a:off x="9454953" y="4257644"/>
              <a:ext cx="2077118" cy="1738804"/>
              <a:chOff x="9047731" y="1821806"/>
              <a:chExt cx="2077118" cy="1738804"/>
            </a:xfrm>
          </p:grpSpPr>
          <p:grpSp>
            <p:nvGrpSpPr>
              <p:cNvPr id="84" name="Group 83">
                <a:extLst>
                  <a:ext uri="{FF2B5EF4-FFF2-40B4-BE49-F238E27FC236}">
                    <a16:creationId xmlns:a16="http://schemas.microsoft.com/office/drawing/2014/main" id="{9878C402-A44D-F68F-8330-D6530F6F35F8}"/>
                  </a:ext>
                </a:extLst>
              </p:cNvPr>
              <p:cNvGrpSpPr/>
              <p:nvPr/>
            </p:nvGrpSpPr>
            <p:grpSpPr>
              <a:xfrm>
                <a:off x="9047731" y="1821806"/>
                <a:ext cx="2077118" cy="1738804"/>
                <a:chOff x="9377478" y="3863886"/>
                <a:chExt cx="2570473" cy="2151804"/>
              </a:xfrm>
            </p:grpSpPr>
            <p:grpSp>
              <p:nvGrpSpPr>
                <p:cNvPr id="87" name="Group 86">
                  <a:extLst>
                    <a:ext uri="{FF2B5EF4-FFF2-40B4-BE49-F238E27FC236}">
                      <a16:creationId xmlns:a16="http://schemas.microsoft.com/office/drawing/2014/main" id="{AD43AB9A-2DB5-EE4C-5100-B56B84213C86}"/>
                    </a:ext>
                  </a:extLst>
                </p:cNvPr>
                <p:cNvGrpSpPr/>
                <p:nvPr/>
              </p:nvGrpSpPr>
              <p:grpSpPr>
                <a:xfrm>
                  <a:off x="9377478" y="4277726"/>
                  <a:ext cx="2537642" cy="1730946"/>
                  <a:chOff x="2905493" y="3139741"/>
                  <a:chExt cx="2537642" cy="1730946"/>
                </a:xfrm>
              </p:grpSpPr>
              <p:sp>
                <p:nvSpPr>
                  <p:cNvPr id="100" name="TextBox 99">
                    <a:extLst>
                      <a:ext uri="{FF2B5EF4-FFF2-40B4-BE49-F238E27FC236}">
                        <a16:creationId xmlns:a16="http://schemas.microsoft.com/office/drawing/2014/main" id="{1F2DFAF5-5855-BE3D-CD22-6D346DD4B11C}"/>
                      </a:ext>
                    </a:extLst>
                  </p:cNvPr>
                  <p:cNvSpPr txBox="1"/>
                  <p:nvPr/>
                </p:nvSpPr>
                <p:spPr>
                  <a:xfrm>
                    <a:off x="2905493" y="4565984"/>
                    <a:ext cx="697832" cy="3047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onsolas"/>
                      </a:rPr>
                      <a:t>1</a:t>
                    </a:r>
                  </a:p>
                </p:txBody>
              </p:sp>
              <p:sp>
                <p:nvSpPr>
                  <p:cNvPr id="101" name="Rectangle 100">
                    <a:extLst>
                      <a:ext uri="{FF2B5EF4-FFF2-40B4-BE49-F238E27FC236}">
                        <a16:creationId xmlns:a16="http://schemas.microsoft.com/office/drawing/2014/main" id="{9EE67A52-6952-A775-6666-A9C06E75BDA9}"/>
                      </a:ext>
                    </a:extLst>
                  </p:cNvPr>
                  <p:cNvSpPr/>
                  <p:nvPr/>
                </p:nvSpPr>
                <p:spPr>
                  <a:xfrm>
                    <a:off x="3096978" y="3139741"/>
                    <a:ext cx="2346157" cy="1423735"/>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TextBox 88">
                  <a:extLst>
                    <a:ext uri="{FF2B5EF4-FFF2-40B4-BE49-F238E27FC236}">
                      <a16:creationId xmlns:a16="http://schemas.microsoft.com/office/drawing/2014/main" id="{9746EE6B-7569-BCAA-DE9D-4D324E2E4066}"/>
                    </a:ext>
                  </a:extLst>
                </p:cNvPr>
                <p:cNvSpPr txBox="1"/>
                <p:nvPr/>
              </p:nvSpPr>
              <p:spPr>
                <a:xfrm>
                  <a:off x="9700509" y="5705975"/>
                  <a:ext cx="697832" cy="3047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onsolas"/>
                    </a:rPr>
                    <a:t>2</a:t>
                  </a:r>
                  <a:endParaRPr lang="en-US" dirty="0"/>
                </a:p>
              </p:txBody>
            </p:sp>
            <p:sp>
              <p:nvSpPr>
                <p:cNvPr id="90" name="TextBox 89">
                  <a:extLst>
                    <a:ext uri="{FF2B5EF4-FFF2-40B4-BE49-F238E27FC236}">
                      <a16:creationId xmlns:a16="http://schemas.microsoft.com/office/drawing/2014/main" id="{82E210CA-822C-FE84-E0F1-7394581B4E74}"/>
                    </a:ext>
                  </a:extLst>
                </p:cNvPr>
                <p:cNvSpPr txBox="1"/>
                <p:nvPr/>
              </p:nvSpPr>
              <p:spPr>
                <a:xfrm>
                  <a:off x="11250119" y="5710987"/>
                  <a:ext cx="697832" cy="3047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onsolas"/>
                    </a:rPr>
                    <a:t>7</a:t>
                  </a:r>
                  <a:endParaRPr lang="en-US" dirty="0"/>
                </a:p>
              </p:txBody>
            </p:sp>
            <p:sp>
              <p:nvSpPr>
                <p:cNvPr id="94" name="Rectangle 93">
                  <a:extLst>
                    <a:ext uri="{FF2B5EF4-FFF2-40B4-BE49-F238E27FC236}">
                      <a16:creationId xmlns:a16="http://schemas.microsoft.com/office/drawing/2014/main" id="{2F14040B-F8A2-A41C-9068-A7F7D2BC57B7}"/>
                    </a:ext>
                  </a:extLst>
                </p:cNvPr>
                <p:cNvSpPr/>
                <p:nvPr/>
              </p:nvSpPr>
              <p:spPr>
                <a:xfrm>
                  <a:off x="9667741" y="5511843"/>
                  <a:ext cx="100263" cy="175460"/>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F6D6A387-771A-B934-4673-801DDF429330}"/>
                    </a:ext>
                  </a:extLst>
                </p:cNvPr>
                <p:cNvSpPr/>
                <p:nvPr/>
              </p:nvSpPr>
              <p:spPr>
                <a:xfrm>
                  <a:off x="11538373" y="4438883"/>
                  <a:ext cx="97717" cy="1243405"/>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7A6EE712-6D93-BC03-ECF5-7652B3A01E2E}"/>
                    </a:ext>
                  </a:extLst>
                </p:cNvPr>
                <p:cNvSpPr/>
                <p:nvPr/>
              </p:nvSpPr>
              <p:spPr>
                <a:xfrm>
                  <a:off x="9978739" y="5453682"/>
                  <a:ext cx="108861" cy="228605"/>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a:extLst>
                    <a:ext uri="{FF2B5EF4-FFF2-40B4-BE49-F238E27FC236}">
                      <a16:creationId xmlns:a16="http://schemas.microsoft.com/office/drawing/2014/main" id="{E836D292-4E82-2BE4-A054-1DCF62FFEB68}"/>
                    </a:ext>
                  </a:extLst>
                </p:cNvPr>
                <p:cNvSpPr txBox="1"/>
                <p:nvPr/>
              </p:nvSpPr>
              <p:spPr>
                <a:xfrm>
                  <a:off x="9571780" y="3863886"/>
                  <a:ext cx="2342146" cy="418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latin typeface="Consolas" panose="020B0609020204030204" pitchFamily="49" charset="0"/>
                      <a:ea typeface="Verdana" charset="0"/>
                      <a:cs typeface="Consolas" panose="020B0609020204030204" pitchFamily="49" charset="0"/>
                    </a:rPr>
                    <a:t>NP _ S</a:t>
                  </a:r>
                </a:p>
              </p:txBody>
            </p:sp>
          </p:grpSp>
          <p:sp>
            <p:nvSpPr>
              <p:cNvPr id="102" name="TextBox 101">
                <a:extLst>
                  <a:ext uri="{FF2B5EF4-FFF2-40B4-BE49-F238E27FC236}">
                    <a16:creationId xmlns:a16="http://schemas.microsoft.com/office/drawing/2014/main" id="{A900CACD-94AD-9E5B-FBDB-D017B8470453}"/>
                  </a:ext>
                </a:extLst>
              </p:cNvPr>
              <p:cNvSpPr txBox="1"/>
              <p:nvPr/>
            </p:nvSpPr>
            <p:spPr>
              <a:xfrm>
                <a:off x="9577335" y="3305532"/>
                <a:ext cx="56389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onsolas"/>
                  </a:rPr>
                  <a:t>3</a:t>
                </a:r>
                <a:endParaRPr lang="en-US" dirty="0"/>
              </a:p>
            </p:txBody>
          </p:sp>
          <p:sp>
            <p:nvSpPr>
              <p:cNvPr id="105" name="Rectangle 104">
                <a:extLst>
                  <a:ext uri="{FF2B5EF4-FFF2-40B4-BE49-F238E27FC236}">
                    <a16:creationId xmlns:a16="http://schemas.microsoft.com/office/drawing/2014/main" id="{7108276A-4149-47F9-8AAD-9629949D1C3F}"/>
                  </a:ext>
                </a:extLst>
              </p:cNvPr>
              <p:cNvSpPr/>
              <p:nvPr/>
            </p:nvSpPr>
            <p:spPr>
              <a:xfrm>
                <a:off x="9802164" y="2962770"/>
                <a:ext cx="87967" cy="336685"/>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a:extLst>
                  <a:ext uri="{FF2B5EF4-FFF2-40B4-BE49-F238E27FC236}">
                    <a16:creationId xmlns:a16="http://schemas.microsoft.com/office/drawing/2014/main" id="{B351D49A-164F-C02B-370B-7663E8DEEC63}"/>
                  </a:ext>
                </a:extLst>
              </p:cNvPr>
              <p:cNvSpPr txBox="1"/>
              <p:nvPr/>
            </p:nvSpPr>
            <p:spPr>
              <a:xfrm>
                <a:off x="9821266" y="3301324"/>
                <a:ext cx="56389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onsolas"/>
                  </a:rPr>
                  <a:t>4</a:t>
                </a:r>
                <a:endParaRPr lang="en-US" dirty="0"/>
              </a:p>
            </p:txBody>
          </p:sp>
          <p:sp>
            <p:nvSpPr>
              <p:cNvPr id="109" name="Rectangle 108">
                <a:extLst>
                  <a:ext uri="{FF2B5EF4-FFF2-40B4-BE49-F238E27FC236}">
                    <a16:creationId xmlns:a16="http://schemas.microsoft.com/office/drawing/2014/main" id="{906C6570-CBE3-2122-49E7-50B51741FEB6}"/>
                  </a:ext>
                </a:extLst>
              </p:cNvPr>
              <p:cNvSpPr/>
              <p:nvPr/>
            </p:nvSpPr>
            <p:spPr>
              <a:xfrm>
                <a:off x="10046095" y="2805728"/>
                <a:ext cx="81019" cy="489519"/>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Box 113">
                <a:extLst>
                  <a:ext uri="{FF2B5EF4-FFF2-40B4-BE49-F238E27FC236}">
                    <a16:creationId xmlns:a16="http://schemas.microsoft.com/office/drawing/2014/main" id="{644EF421-FD31-06F8-3460-837838360D86}"/>
                  </a:ext>
                </a:extLst>
              </p:cNvPr>
              <p:cNvSpPr txBox="1"/>
              <p:nvPr/>
            </p:nvSpPr>
            <p:spPr>
              <a:xfrm>
                <a:off x="10065107" y="3296968"/>
                <a:ext cx="56389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onsolas"/>
                  </a:rPr>
                  <a:t>5</a:t>
                </a:r>
                <a:endParaRPr lang="en-US" dirty="0"/>
              </a:p>
            </p:txBody>
          </p:sp>
          <p:sp>
            <p:nvSpPr>
              <p:cNvPr id="115" name="Rectangle 114">
                <a:extLst>
                  <a:ext uri="{FF2B5EF4-FFF2-40B4-BE49-F238E27FC236}">
                    <a16:creationId xmlns:a16="http://schemas.microsoft.com/office/drawing/2014/main" id="{8351E1D1-9816-097D-F820-92181464A256}"/>
                  </a:ext>
                </a:extLst>
              </p:cNvPr>
              <p:cNvSpPr/>
              <p:nvPr/>
            </p:nvSpPr>
            <p:spPr>
              <a:xfrm>
                <a:off x="10289936" y="2661623"/>
                <a:ext cx="81019" cy="629268"/>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a:extLst>
                  <a:ext uri="{FF2B5EF4-FFF2-40B4-BE49-F238E27FC236}">
                    <a16:creationId xmlns:a16="http://schemas.microsoft.com/office/drawing/2014/main" id="{2DA842C1-8E7B-8BC6-6146-FBAFD2A3D0DF}"/>
                  </a:ext>
                </a:extLst>
              </p:cNvPr>
              <p:cNvSpPr txBox="1"/>
              <p:nvPr/>
            </p:nvSpPr>
            <p:spPr>
              <a:xfrm>
                <a:off x="10322011" y="3305675"/>
                <a:ext cx="56389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onsolas"/>
                  </a:rPr>
                  <a:t>6</a:t>
                </a:r>
                <a:endParaRPr lang="en-US" dirty="0"/>
              </a:p>
            </p:txBody>
          </p:sp>
          <p:sp>
            <p:nvSpPr>
              <p:cNvPr id="117" name="Rectangle 116">
                <a:extLst>
                  <a:ext uri="{FF2B5EF4-FFF2-40B4-BE49-F238E27FC236}">
                    <a16:creationId xmlns:a16="http://schemas.microsoft.com/office/drawing/2014/main" id="{3F4E1588-2639-292F-B696-80988FD31522}"/>
                  </a:ext>
                </a:extLst>
              </p:cNvPr>
              <p:cNvSpPr/>
              <p:nvPr/>
            </p:nvSpPr>
            <p:spPr>
              <a:xfrm>
                <a:off x="10546840" y="2602391"/>
                <a:ext cx="81019" cy="697208"/>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8" name="Straight Arrow Connector 117">
              <a:extLst>
                <a:ext uri="{FF2B5EF4-FFF2-40B4-BE49-F238E27FC236}">
                  <a16:creationId xmlns:a16="http://schemas.microsoft.com/office/drawing/2014/main" id="{503EBC23-11AA-6072-763C-B60F601A4D22}"/>
                </a:ext>
              </a:extLst>
            </p:cNvPr>
            <p:cNvCxnSpPr>
              <a:cxnSpLocks/>
              <a:stCxn id="21" idx="2"/>
              <a:endCxn id="99" idx="0"/>
            </p:cNvCxnSpPr>
            <p:nvPr/>
          </p:nvCxnSpPr>
          <p:spPr>
            <a:xfrm>
              <a:off x="5346504" y="2560571"/>
              <a:ext cx="5211765" cy="169707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CCA4E11B-A81F-BFB3-DB6B-AA4F3846FED6}"/>
                </a:ext>
              </a:extLst>
            </p:cNvPr>
            <p:cNvSpPr txBox="1"/>
            <p:nvPr/>
          </p:nvSpPr>
          <p:spPr>
            <a:xfrm rot="1126713">
              <a:off x="7608686" y="3383232"/>
              <a:ext cx="1892615"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Helvetica" pitchFamily="2" charset="0"/>
                  <a:ea typeface="Verdana" charset="0"/>
                  <a:cs typeface="Verdana" charset="0"/>
                </a:rPr>
                <a:t>Acceptability</a:t>
              </a:r>
            </a:p>
          </p:txBody>
        </p:sp>
      </p:grpSp>
    </p:spTree>
    <p:extLst>
      <p:ext uri="{BB962C8B-B14F-4D97-AF65-F5344CB8AC3E}">
        <p14:creationId xmlns:p14="http://schemas.microsoft.com/office/powerpoint/2010/main" val="163950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F2574-D348-E9E3-D40B-3BCE1AA3C5C9}"/>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37E86AED-A299-0D20-5509-58C195655DA6}"/>
              </a:ext>
            </a:extLst>
          </p:cNvPr>
          <p:cNvGrpSpPr/>
          <p:nvPr/>
        </p:nvGrpSpPr>
        <p:grpSpPr>
          <a:xfrm>
            <a:off x="8544213" y="1939003"/>
            <a:ext cx="2646301" cy="3030918"/>
            <a:chOff x="803102" y="2261119"/>
            <a:chExt cx="1983347" cy="2271609"/>
          </a:xfrm>
        </p:grpSpPr>
        <p:pic>
          <p:nvPicPr>
            <p:cNvPr id="7" name="Picture 2" descr="urriculum Vitae | Kyle Rawlins">
              <a:extLst>
                <a:ext uri="{FF2B5EF4-FFF2-40B4-BE49-F238E27FC236}">
                  <a16:creationId xmlns:a16="http://schemas.microsoft.com/office/drawing/2014/main" id="{F261FFD3-8944-90FA-50D6-221C539F6F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380" r="16621" b="4000"/>
            <a:stretch/>
          </p:blipFill>
          <p:spPr bwMode="auto">
            <a:xfrm>
              <a:off x="880616" y="2261119"/>
              <a:ext cx="1828319" cy="1833332"/>
            </a:xfrm>
            <a:prstGeom prst="ellipse">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4DF1B0E-04DB-27DF-BD17-6E360EA31D87}"/>
                </a:ext>
              </a:extLst>
            </p:cNvPr>
            <p:cNvSpPr txBox="1"/>
            <p:nvPr/>
          </p:nvSpPr>
          <p:spPr>
            <a:xfrm>
              <a:off x="803102" y="4094451"/>
              <a:ext cx="1983347" cy="438277"/>
            </a:xfrm>
            <a:prstGeom prst="rect">
              <a:avLst/>
            </a:prstGeom>
            <a:noFill/>
          </p:spPr>
          <p:txBody>
            <a:bodyPr wrap="square" rtlCol="0">
              <a:spAutoFit/>
            </a:bodyPr>
            <a:lstStyle/>
            <a:p>
              <a:pPr algn="ctr"/>
              <a:r>
                <a:rPr lang="en-US" sz="1600" b="1" dirty="0">
                  <a:latin typeface="Helvetica" pitchFamily="2" charset="0"/>
                  <a:ea typeface="Verdana" charset="0"/>
                  <a:cs typeface="Verdana" charset="0"/>
                </a:rPr>
                <a:t>Kyle Rawlins</a:t>
              </a:r>
            </a:p>
            <a:p>
              <a:pPr algn="ctr"/>
              <a:r>
                <a:rPr lang="en-US" sz="1600" dirty="0">
                  <a:latin typeface="Helvetica" pitchFamily="2" charset="0"/>
                  <a:ea typeface="Verdana" charset="0"/>
                  <a:cs typeface="Verdana" charset="0"/>
                </a:rPr>
                <a:t>Johns Hopkins University</a:t>
              </a:r>
            </a:p>
          </p:txBody>
        </p:sp>
      </p:grpSp>
      <p:pic>
        <p:nvPicPr>
          <p:cNvPr id="3" name="Picture 2" descr="A close-up of a document&#10;&#10;Description automatically generated">
            <a:extLst>
              <a:ext uri="{FF2B5EF4-FFF2-40B4-BE49-F238E27FC236}">
                <a16:creationId xmlns:a16="http://schemas.microsoft.com/office/drawing/2014/main" id="{0EC5AEAE-2054-0E51-8F1C-C60C734BD486}"/>
              </a:ext>
            </a:extLst>
          </p:cNvPr>
          <p:cNvPicPr>
            <a:picLocks noChangeAspect="1"/>
          </p:cNvPicPr>
          <p:nvPr/>
        </p:nvPicPr>
        <p:blipFill>
          <a:blip r:embed="rId3"/>
          <a:stretch>
            <a:fillRect/>
          </a:stretch>
        </p:blipFill>
        <p:spPr>
          <a:xfrm>
            <a:off x="459375" y="450612"/>
            <a:ext cx="6169978" cy="3725088"/>
          </a:xfrm>
          <a:prstGeom prst="rect">
            <a:avLst/>
          </a:prstGeom>
          <a:ln>
            <a:solidFill>
              <a:schemeClr val="tx1"/>
            </a:solidFill>
          </a:ln>
        </p:spPr>
      </p:pic>
      <p:pic>
        <p:nvPicPr>
          <p:cNvPr id="5" name="Picture 4" descr="Graphical user interface, text, application, email&#10;&#10;Description automatically generated">
            <a:extLst>
              <a:ext uri="{FF2B5EF4-FFF2-40B4-BE49-F238E27FC236}">
                <a16:creationId xmlns:a16="http://schemas.microsoft.com/office/drawing/2014/main" id="{7E83D224-B1C0-D291-7EB5-80B513E13F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3011" y="2233011"/>
            <a:ext cx="5700865" cy="4304268"/>
          </a:xfrm>
          <a:prstGeom prst="rect">
            <a:avLst/>
          </a:prstGeom>
          <a:ln>
            <a:solidFill>
              <a:schemeClr val="tx1"/>
            </a:solidFill>
          </a:ln>
        </p:spPr>
      </p:pic>
    </p:spTree>
    <p:extLst>
      <p:ext uri="{BB962C8B-B14F-4D97-AF65-F5344CB8AC3E}">
        <p14:creationId xmlns:p14="http://schemas.microsoft.com/office/powerpoint/2010/main" val="8453255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23FAE-F99B-0267-E3E8-C63B85EF031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08CB83F-B3D0-FF6B-13BB-AE2C60433D31}"/>
              </a:ext>
            </a:extLst>
          </p:cNvPr>
          <p:cNvSpPr txBox="1"/>
          <p:nvPr/>
        </p:nvSpPr>
        <p:spPr>
          <a:xfrm>
            <a:off x="2436763" y="1405690"/>
            <a:ext cx="93018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CD5400"/>
                </a:solidFill>
                <a:latin typeface="Consolas"/>
              </a:rPr>
              <a:t>know</a:t>
            </a:r>
            <a:endParaRPr lang="en-US" sz="2400" dirty="0">
              <a:solidFill>
                <a:srgbClr val="113A6B"/>
              </a:solidFill>
              <a:latin typeface="Consolas"/>
            </a:endParaRPr>
          </a:p>
        </p:txBody>
      </p:sp>
      <p:cxnSp>
        <p:nvCxnSpPr>
          <p:cNvPr id="6" name="Straight Arrow Connector 5">
            <a:extLst>
              <a:ext uri="{FF2B5EF4-FFF2-40B4-BE49-F238E27FC236}">
                <a16:creationId xmlns:a16="http://schemas.microsoft.com/office/drawing/2014/main" id="{6ED6A117-C4D7-907E-9827-7F5347A9F4CF}"/>
              </a:ext>
            </a:extLst>
          </p:cNvPr>
          <p:cNvCxnSpPr>
            <a:cxnSpLocks/>
            <a:stCxn id="4" idx="3"/>
            <a:endCxn id="5" idx="1"/>
          </p:cNvCxnSpPr>
          <p:nvPr/>
        </p:nvCxnSpPr>
        <p:spPr>
          <a:xfrm flipV="1">
            <a:off x="3366947" y="1632059"/>
            <a:ext cx="1422095" cy="446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A58F7BA9-7C90-6B74-4005-FC9A967805FB}"/>
              </a:ext>
            </a:extLst>
          </p:cNvPr>
          <p:cNvGrpSpPr/>
          <p:nvPr/>
        </p:nvGrpSpPr>
        <p:grpSpPr>
          <a:xfrm>
            <a:off x="4789042" y="920191"/>
            <a:ext cx="3890708" cy="1655417"/>
            <a:chOff x="4789042" y="920191"/>
            <a:chExt cx="3890708" cy="1655417"/>
          </a:xfrm>
        </p:grpSpPr>
        <p:grpSp>
          <p:nvGrpSpPr>
            <p:cNvPr id="44" name="Group 43">
              <a:extLst>
                <a:ext uri="{FF2B5EF4-FFF2-40B4-BE49-F238E27FC236}">
                  <a16:creationId xmlns:a16="http://schemas.microsoft.com/office/drawing/2014/main" id="{AD807E53-DED9-CB4D-6BA2-D8C639C825FA}"/>
                </a:ext>
              </a:extLst>
            </p:cNvPr>
            <p:cNvGrpSpPr/>
            <p:nvPr/>
          </p:nvGrpSpPr>
          <p:grpSpPr>
            <a:xfrm>
              <a:off x="4789042" y="920191"/>
              <a:ext cx="2347654" cy="1655417"/>
              <a:chOff x="6774281" y="1064294"/>
              <a:chExt cx="2347654" cy="1655417"/>
            </a:xfrm>
          </p:grpSpPr>
          <p:sp>
            <p:nvSpPr>
              <p:cNvPr id="5" name="Rectangle 4">
                <a:extLst>
                  <a:ext uri="{FF2B5EF4-FFF2-40B4-BE49-F238E27FC236}">
                    <a16:creationId xmlns:a16="http://schemas.microsoft.com/office/drawing/2014/main" id="{6542FBE0-4D8D-0675-174B-BBA8D1F2365A}"/>
                  </a:ext>
                </a:extLst>
              </p:cNvPr>
              <p:cNvSpPr/>
              <p:nvPr/>
            </p:nvSpPr>
            <p:spPr>
              <a:xfrm>
                <a:off x="6774281" y="1064294"/>
                <a:ext cx="2346157" cy="14237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58337BE-B0F9-316E-472B-B62FCA2CC951}"/>
                  </a:ext>
                </a:extLst>
              </p:cNvPr>
              <p:cNvSpPr/>
              <p:nvPr/>
            </p:nvSpPr>
            <p:spPr>
              <a:xfrm>
                <a:off x="6914648" y="2081964"/>
                <a:ext cx="100263" cy="406066"/>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822A6BC-02D5-08D6-3012-7289CB055C2A}"/>
                  </a:ext>
                </a:extLst>
              </p:cNvPr>
              <p:cNvSpPr/>
              <p:nvPr/>
            </p:nvSpPr>
            <p:spPr>
              <a:xfrm>
                <a:off x="7095121" y="2287503"/>
                <a:ext cx="100263" cy="200526"/>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58B96FF-A840-49C7-D66C-D57254BF5A12}"/>
                  </a:ext>
                </a:extLst>
              </p:cNvPr>
              <p:cNvSpPr/>
              <p:nvPr/>
            </p:nvSpPr>
            <p:spPr>
              <a:xfrm>
                <a:off x="7275594" y="1259806"/>
                <a:ext cx="100263" cy="1228222"/>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2EB3A06-139C-DFAD-D711-909B1CA05AE0}"/>
                  </a:ext>
                </a:extLst>
              </p:cNvPr>
              <p:cNvSpPr/>
              <p:nvPr/>
            </p:nvSpPr>
            <p:spPr>
              <a:xfrm>
                <a:off x="7456068" y="2137109"/>
                <a:ext cx="100263" cy="35092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FB98A45-0862-D551-0ECC-5186AEBB747A}"/>
                  </a:ext>
                </a:extLst>
              </p:cNvPr>
              <p:cNvSpPr/>
              <p:nvPr/>
            </p:nvSpPr>
            <p:spPr>
              <a:xfrm>
                <a:off x="7636541" y="2006766"/>
                <a:ext cx="100263" cy="48126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7C0022D-05C9-71B5-1215-CA254D23010B}"/>
                  </a:ext>
                </a:extLst>
              </p:cNvPr>
              <p:cNvSpPr/>
              <p:nvPr/>
            </p:nvSpPr>
            <p:spPr>
              <a:xfrm>
                <a:off x="7817014" y="2342647"/>
                <a:ext cx="90237" cy="14538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0EA7F90-7CCA-6CB9-FD39-3EA11B50C6AA}"/>
                  </a:ext>
                </a:extLst>
              </p:cNvPr>
              <p:cNvSpPr/>
              <p:nvPr/>
            </p:nvSpPr>
            <p:spPr>
              <a:xfrm>
                <a:off x="7982450" y="2312570"/>
                <a:ext cx="100263" cy="17546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15CB92B-FB27-72B4-BAA9-BEC7BDF69DAC}"/>
                  </a:ext>
                </a:extLst>
              </p:cNvPr>
              <p:cNvSpPr/>
              <p:nvPr/>
            </p:nvSpPr>
            <p:spPr>
              <a:xfrm>
                <a:off x="8162923" y="1951621"/>
                <a:ext cx="100263" cy="53640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6FA8184-55CE-3923-615D-5E2DC5913489}"/>
                  </a:ext>
                </a:extLst>
              </p:cNvPr>
              <p:cNvSpPr/>
              <p:nvPr/>
            </p:nvSpPr>
            <p:spPr>
              <a:xfrm>
                <a:off x="8343396" y="2307554"/>
                <a:ext cx="100263" cy="18047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F51B040-23B9-A8FE-27FA-674FDCAD7989}"/>
                  </a:ext>
                </a:extLst>
              </p:cNvPr>
              <p:cNvSpPr/>
              <p:nvPr/>
            </p:nvSpPr>
            <p:spPr>
              <a:xfrm>
                <a:off x="8523870" y="2132095"/>
                <a:ext cx="100263" cy="35593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952BBEE-D7C0-349E-F589-146EDCBDE08C}"/>
                  </a:ext>
                </a:extLst>
              </p:cNvPr>
              <p:cNvSpPr/>
              <p:nvPr/>
            </p:nvSpPr>
            <p:spPr>
              <a:xfrm>
                <a:off x="8704343" y="1580647"/>
                <a:ext cx="100263" cy="90738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5987F01-8F06-CE93-CC59-97FD4739038E}"/>
                  </a:ext>
                </a:extLst>
              </p:cNvPr>
              <p:cNvSpPr/>
              <p:nvPr/>
            </p:nvSpPr>
            <p:spPr>
              <a:xfrm>
                <a:off x="8884816" y="2142119"/>
                <a:ext cx="100263" cy="34590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C4D56A6-56CB-533D-408F-A869622BCE41}"/>
                  </a:ext>
                </a:extLst>
              </p:cNvPr>
              <p:cNvSpPr txBox="1"/>
              <p:nvPr/>
            </p:nvSpPr>
            <p:spPr>
              <a:xfrm>
                <a:off x="6829926" y="2453440"/>
                <a:ext cx="281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1</a:t>
                </a:r>
              </a:p>
            </p:txBody>
          </p:sp>
          <p:sp>
            <p:nvSpPr>
              <p:cNvPr id="20" name="TextBox 19">
                <a:extLst>
                  <a:ext uri="{FF2B5EF4-FFF2-40B4-BE49-F238E27FC236}">
                    <a16:creationId xmlns:a16="http://schemas.microsoft.com/office/drawing/2014/main" id="{5153D05C-3E40-42AE-A97E-3CCDF2B90FF4}"/>
                  </a:ext>
                </a:extLst>
              </p:cNvPr>
              <p:cNvSpPr txBox="1"/>
              <p:nvPr/>
            </p:nvSpPr>
            <p:spPr>
              <a:xfrm>
                <a:off x="7005386" y="2458453"/>
                <a:ext cx="281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2</a:t>
                </a:r>
              </a:p>
            </p:txBody>
          </p:sp>
          <p:sp>
            <p:nvSpPr>
              <p:cNvPr id="21" name="TextBox 20">
                <a:extLst>
                  <a:ext uri="{FF2B5EF4-FFF2-40B4-BE49-F238E27FC236}">
                    <a16:creationId xmlns:a16="http://schemas.microsoft.com/office/drawing/2014/main" id="{0561A951-B0C9-7E8E-5522-72D7DCE92AA9}"/>
                  </a:ext>
                </a:extLst>
              </p:cNvPr>
              <p:cNvSpPr txBox="1"/>
              <p:nvPr/>
            </p:nvSpPr>
            <p:spPr>
              <a:xfrm>
                <a:off x="7190873" y="2458453"/>
                <a:ext cx="281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3</a:t>
                </a:r>
              </a:p>
            </p:txBody>
          </p:sp>
          <p:sp>
            <p:nvSpPr>
              <p:cNvPr id="22" name="TextBox 21">
                <a:extLst>
                  <a:ext uri="{FF2B5EF4-FFF2-40B4-BE49-F238E27FC236}">
                    <a16:creationId xmlns:a16="http://schemas.microsoft.com/office/drawing/2014/main" id="{C8C71D94-BE7F-8980-D4A8-1A94BE3E3B71}"/>
                  </a:ext>
                </a:extLst>
              </p:cNvPr>
              <p:cNvSpPr txBox="1"/>
              <p:nvPr/>
            </p:nvSpPr>
            <p:spPr>
              <a:xfrm>
                <a:off x="7366333" y="2463466"/>
                <a:ext cx="281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4</a:t>
                </a:r>
              </a:p>
            </p:txBody>
          </p:sp>
          <p:sp>
            <p:nvSpPr>
              <p:cNvPr id="23" name="TextBox 22">
                <a:extLst>
                  <a:ext uri="{FF2B5EF4-FFF2-40B4-BE49-F238E27FC236}">
                    <a16:creationId xmlns:a16="http://schemas.microsoft.com/office/drawing/2014/main" id="{41016AC6-264A-6B84-E28A-10B28446D806}"/>
                  </a:ext>
                </a:extLst>
              </p:cNvPr>
              <p:cNvSpPr txBox="1"/>
              <p:nvPr/>
            </p:nvSpPr>
            <p:spPr>
              <a:xfrm>
                <a:off x="7541793" y="2458453"/>
                <a:ext cx="281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5</a:t>
                </a:r>
              </a:p>
            </p:txBody>
          </p:sp>
          <p:sp>
            <p:nvSpPr>
              <p:cNvPr id="24" name="TextBox 23">
                <a:extLst>
                  <a:ext uri="{FF2B5EF4-FFF2-40B4-BE49-F238E27FC236}">
                    <a16:creationId xmlns:a16="http://schemas.microsoft.com/office/drawing/2014/main" id="{D1CD0590-9AC0-E232-516B-B16682EE20F7}"/>
                  </a:ext>
                </a:extLst>
              </p:cNvPr>
              <p:cNvSpPr txBox="1"/>
              <p:nvPr/>
            </p:nvSpPr>
            <p:spPr>
              <a:xfrm>
                <a:off x="7727279" y="2463465"/>
                <a:ext cx="281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6</a:t>
                </a:r>
              </a:p>
            </p:txBody>
          </p:sp>
          <p:sp>
            <p:nvSpPr>
              <p:cNvPr id="25" name="TextBox 24">
                <a:extLst>
                  <a:ext uri="{FF2B5EF4-FFF2-40B4-BE49-F238E27FC236}">
                    <a16:creationId xmlns:a16="http://schemas.microsoft.com/office/drawing/2014/main" id="{18B47CD5-D8C9-8613-1FEB-8B32400D5CD5}"/>
                  </a:ext>
                </a:extLst>
              </p:cNvPr>
              <p:cNvSpPr txBox="1"/>
              <p:nvPr/>
            </p:nvSpPr>
            <p:spPr>
              <a:xfrm>
                <a:off x="7892713" y="2468478"/>
                <a:ext cx="281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7</a:t>
                </a:r>
              </a:p>
            </p:txBody>
          </p:sp>
          <p:sp>
            <p:nvSpPr>
              <p:cNvPr id="26" name="TextBox 25">
                <a:extLst>
                  <a:ext uri="{FF2B5EF4-FFF2-40B4-BE49-F238E27FC236}">
                    <a16:creationId xmlns:a16="http://schemas.microsoft.com/office/drawing/2014/main" id="{933370C1-AEAC-DD1B-652B-EC400F46FD9D}"/>
                  </a:ext>
                </a:extLst>
              </p:cNvPr>
              <p:cNvSpPr txBox="1"/>
              <p:nvPr/>
            </p:nvSpPr>
            <p:spPr>
              <a:xfrm>
                <a:off x="8068173" y="2468478"/>
                <a:ext cx="281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8</a:t>
                </a:r>
              </a:p>
            </p:txBody>
          </p:sp>
          <p:sp>
            <p:nvSpPr>
              <p:cNvPr id="27" name="TextBox 26">
                <a:extLst>
                  <a:ext uri="{FF2B5EF4-FFF2-40B4-BE49-F238E27FC236}">
                    <a16:creationId xmlns:a16="http://schemas.microsoft.com/office/drawing/2014/main" id="{5963C74A-CF79-F4B9-3F5A-1E5A7543C07B}"/>
                  </a:ext>
                </a:extLst>
              </p:cNvPr>
              <p:cNvSpPr txBox="1"/>
              <p:nvPr/>
            </p:nvSpPr>
            <p:spPr>
              <a:xfrm>
                <a:off x="8253659" y="2473490"/>
                <a:ext cx="281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9</a:t>
                </a:r>
              </a:p>
            </p:txBody>
          </p:sp>
          <p:sp>
            <p:nvSpPr>
              <p:cNvPr id="28" name="TextBox 27">
                <a:extLst>
                  <a:ext uri="{FF2B5EF4-FFF2-40B4-BE49-F238E27FC236}">
                    <a16:creationId xmlns:a16="http://schemas.microsoft.com/office/drawing/2014/main" id="{0DF56C72-2D7C-3CFB-67E2-C600D56A94D8}"/>
                  </a:ext>
                </a:extLst>
              </p:cNvPr>
              <p:cNvSpPr txBox="1"/>
              <p:nvPr/>
            </p:nvSpPr>
            <p:spPr>
              <a:xfrm>
                <a:off x="8384001" y="2458450"/>
                <a:ext cx="36696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10</a:t>
                </a:r>
              </a:p>
            </p:txBody>
          </p:sp>
          <p:sp>
            <p:nvSpPr>
              <p:cNvPr id="29" name="TextBox 28">
                <a:extLst>
                  <a:ext uri="{FF2B5EF4-FFF2-40B4-BE49-F238E27FC236}">
                    <a16:creationId xmlns:a16="http://schemas.microsoft.com/office/drawing/2014/main" id="{11ECFA3F-FCEB-E7D6-C9BC-B82B2508B9C0}"/>
                  </a:ext>
                </a:extLst>
              </p:cNvPr>
              <p:cNvSpPr txBox="1"/>
              <p:nvPr/>
            </p:nvSpPr>
            <p:spPr>
              <a:xfrm>
                <a:off x="8579513" y="2463463"/>
                <a:ext cx="36696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11</a:t>
                </a:r>
              </a:p>
            </p:txBody>
          </p:sp>
          <p:sp>
            <p:nvSpPr>
              <p:cNvPr id="30" name="TextBox 29">
                <a:extLst>
                  <a:ext uri="{FF2B5EF4-FFF2-40B4-BE49-F238E27FC236}">
                    <a16:creationId xmlns:a16="http://schemas.microsoft.com/office/drawing/2014/main" id="{839C23C7-4A15-0499-B905-78A0C3C018AA}"/>
                  </a:ext>
                </a:extLst>
              </p:cNvPr>
              <p:cNvSpPr txBox="1"/>
              <p:nvPr/>
            </p:nvSpPr>
            <p:spPr>
              <a:xfrm>
                <a:off x="8754973" y="2468476"/>
                <a:ext cx="36696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12</a:t>
                </a:r>
              </a:p>
            </p:txBody>
          </p:sp>
        </p:grpSp>
        <p:sp>
          <p:nvSpPr>
            <p:cNvPr id="34" name="TextBox 33">
              <a:extLst>
                <a:ext uri="{FF2B5EF4-FFF2-40B4-BE49-F238E27FC236}">
                  <a16:creationId xmlns:a16="http://schemas.microsoft.com/office/drawing/2014/main" id="{156D6585-46BA-3FF2-89FA-2F156B9AA3B6}"/>
                </a:ext>
              </a:extLst>
            </p:cNvPr>
            <p:cNvSpPr txBox="1"/>
            <p:nvPr/>
          </p:nvSpPr>
          <p:spPr>
            <a:xfrm>
              <a:off x="7255010" y="1173058"/>
              <a:ext cx="142474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Helvetica" pitchFamily="2" charset="0"/>
                  <a:ea typeface="Verdana" charset="0"/>
                  <a:cs typeface="Verdana" charset="0"/>
                </a:rPr>
                <a:t>Probability of occurring in cluster</a:t>
              </a:r>
            </a:p>
          </p:txBody>
        </p:sp>
      </p:grpSp>
      <p:grpSp>
        <p:nvGrpSpPr>
          <p:cNvPr id="41" name="Group 40">
            <a:extLst>
              <a:ext uri="{FF2B5EF4-FFF2-40B4-BE49-F238E27FC236}">
                <a16:creationId xmlns:a16="http://schemas.microsoft.com/office/drawing/2014/main" id="{A81A868A-6F44-C2A1-0C74-610CF88C53C8}"/>
              </a:ext>
            </a:extLst>
          </p:cNvPr>
          <p:cNvGrpSpPr/>
          <p:nvPr/>
        </p:nvGrpSpPr>
        <p:grpSpPr>
          <a:xfrm>
            <a:off x="855644" y="2560571"/>
            <a:ext cx="4490860" cy="3494290"/>
            <a:chOff x="855644" y="2560571"/>
            <a:chExt cx="4490860" cy="3494290"/>
          </a:xfrm>
        </p:grpSpPr>
        <p:cxnSp>
          <p:nvCxnSpPr>
            <p:cNvPr id="32" name="Straight Arrow Connector 31">
              <a:extLst>
                <a:ext uri="{FF2B5EF4-FFF2-40B4-BE49-F238E27FC236}">
                  <a16:creationId xmlns:a16="http://schemas.microsoft.com/office/drawing/2014/main" id="{78AFF966-4FD5-0AA9-7B4E-F23D5E17252D}"/>
                </a:ext>
              </a:extLst>
            </p:cNvPr>
            <p:cNvCxnSpPr>
              <a:cxnSpLocks/>
              <a:stCxn id="21" idx="2"/>
              <a:endCxn id="2" idx="0"/>
            </p:cNvCxnSpPr>
            <p:nvPr/>
          </p:nvCxnSpPr>
          <p:spPr>
            <a:xfrm flipH="1">
              <a:off x="1972819" y="2560571"/>
              <a:ext cx="3373685" cy="17069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4D9244F5-EDA4-2579-1FB5-CBDBFB5C3D72}"/>
                </a:ext>
              </a:extLst>
            </p:cNvPr>
            <p:cNvGrpSpPr/>
            <p:nvPr/>
          </p:nvGrpSpPr>
          <p:grpSpPr>
            <a:xfrm>
              <a:off x="855644" y="4267531"/>
              <a:ext cx="2073117" cy="1787330"/>
              <a:chOff x="84935" y="3865299"/>
              <a:chExt cx="2539665" cy="2189563"/>
            </a:xfrm>
          </p:grpSpPr>
          <p:pic>
            <p:nvPicPr>
              <p:cNvPr id="37" name="Picture 37" descr="Shape&#10;&#10;Description automatically generated">
                <a:extLst>
                  <a:ext uri="{FF2B5EF4-FFF2-40B4-BE49-F238E27FC236}">
                    <a16:creationId xmlns:a16="http://schemas.microsoft.com/office/drawing/2014/main" id="{CBC5689C-7BDC-3712-10B5-DA560EE157A2}"/>
                  </a:ext>
                </a:extLst>
              </p:cNvPr>
              <p:cNvPicPr>
                <a:picLocks noChangeAspect="1"/>
              </p:cNvPicPr>
              <p:nvPr/>
            </p:nvPicPr>
            <p:blipFill>
              <a:blip r:embed="rId3"/>
              <a:stretch>
                <a:fillRect/>
              </a:stretch>
            </p:blipFill>
            <p:spPr>
              <a:xfrm>
                <a:off x="84935" y="3991507"/>
                <a:ext cx="2532648" cy="2063355"/>
              </a:xfrm>
              <a:prstGeom prst="rect">
                <a:avLst/>
              </a:prstGeom>
            </p:spPr>
          </p:pic>
          <p:grpSp>
            <p:nvGrpSpPr>
              <p:cNvPr id="77" name="Group 76">
                <a:extLst>
                  <a:ext uri="{FF2B5EF4-FFF2-40B4-BE49-F238E27FC236}">
                    <a16:creationId xmlns:a16="http://schemas.microsoft.com/office/drawing/2014/main" id="{83F2DC80-8303-7D38-3B13-20A0716A1CDB}"/>
                  </a:ext>
                </a:extLst>
              </p:cNvPr>
              <p:cNvGrpSpPr/>
              <p:nvPr/>
            </p:nvGrpSpPr>
            <p:grpSpPr>
              <a:xfrm>
                <a:off x="267412" y="5708984"/>
                <a:ext cx="2297030" cy="246222"/>
                <a:chOff x="1460544" y="4565984"/>
                <a:chExt cx="2297030" cy="246222"/>
              </a:xfrm>
            </p:grpSpPr>
            <p:sp>
              <p:nvSpPr>
                <p:cNvPr id="72" name="TextBox 71">
                  <a:extLst>
                    <a:ext uri="{FF2B5EF4-FFF2-40B4-BE49-F238E27FC236}">
                      <a16:creationId xmlns:a16="http://schemas.microsoft.com/office/drawing/2014/main" id="{66EED8BC-0AF0-9118-6810-58B57B5912E6}"/>
                    </a:ext>
                  </a:extLst>
                </p:cNvPr>
                <p:cNvSpPr txBox="1"/>
                <p:nvPr/>
              </p:nvSpPr>
              <p:spPr>
                <a:xfrm>
                  <a:off x="3475834" y="4565985"/>
                  <a:ext cx="281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1</a:t>
                  </a:r>
                </a:p>
              </p:txBody>
            </p:sp>
            <p:sp>
              <p:nvSpPr>
                <p:cNvPr id="73" name="TextBox 72">
                  <a:extLst>
                    <a:ext uri="{FF2B5EF4-FFF2-40B4-BE49-F238E27FC236}">
                      <a16:creationId xmlns:a16="http://schemas.microsoft.com/office/drawing/2014/main" id="{1B5E96C8-7DA6-04FE-1BF9-B547DE8F44B7}"/>
                    </a:ext>
                  </a:extLst>
                </p:cNvPr>
                <p:cNvSpPr txBox="1"/>
                <p:nvPr/>
              </p:nvSpPr>
              <p:spPr>
                <a:xfrm>
                  <a:off x="1460544" y="4565984"/>
                  <a:ext cx="281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0</a:t>
                  </a:r>
                </a:p>
              </p:txBody>
            </p:sp>
          </p:grpSp>
          <p:sp>
            <p:nvSpPr>
              <p:cNvPr id="2" name="TextBox 1">
                <a:extLst>
                  <a:ext uri="{FF2B5EF4-FFF2-40B4-BE49-F238E27FC236}">
                    <a16:creationId xmlns:a16="http://schemas.microsoft.com/office/drawing/2014/main" id="{7289C0CD-B9BD-C6AC-E3E9-9EA6B656E7B9}"/>
                  </a:ext>
                </a:extLst>
              </p:cNvPr>
              <p:cNvSpPr txBox="1"/>
              <p:nvPr/>
            </p:nvSpPr>
            <p:spPr>
              <a:xfrm>
                <a:off x="282453" y="3865299"/>
                <a:ext cx="2342147" cy="4147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latin typeface="Consolas" panose="020B0609020204030204" pitchFamily="49" charset="0"/>
                    <a:ea typeface="Verdana" charset="0"/>
                    <a:cs typeface="Consolas" panose="020B0609020204030204" pitchFamily="49" charset="0"/>
                  </a:rPr>
                  <a:t>NP[3s] not _ S</a:t>
                </a:r>
              </a:p>
            </p:txBody>
          </p:sp>
        </p:grpSp>
        <p:sp>
          <p:nvSpPr>
            <p:cNvPr id="59" name="TextBox 58">
              <a:extLst>
                <a:ext uri="{FF2B5EF4-FFF2-40B4-BE49-F238E27FC236}">
                  <a16:creationId xmlns:a16="http://schemas.microsoft.com/office/drawing/2014/main" id="{CFF68B25-80C0-7A3C-8B5A-9B0B4FAF20E3}"/>
                </a:ext>
              </a:extLst>
            </p:cNvPr>
            <p:cNvSpPr txBox="1"/>
            <p:nvPr/>
          </p:nvSpPr>
          <p:spPr>
            <a:xfrm rot="19868561">
              <a:off x="2785720" y="3310904"/>
              <a:ext cx="143364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Helvetica" pitchFamily="2" charset="0"/>
                  <a:ea typeface="Verdana" charset="0"/>
                  <a:cs typeface="Verdana" charset="0"/>
                </a:rPr>
                <a:t>Neg-raising</a:t>
              </a:r>
            </a:p>
          </p:txBody>
        </p:sp>
      </p:grpSp>
      <p:grpSp>
        <p:nvGrpSpPr>
          <p:cNvPr id="40" name="Group 39">
            <a:extLst>
              <a:ext uri="{FF2B5EF4-FFF2-40B4-BE49-F238E27FC236}">
                <a16:creationId xmlns:a16="http://schemas.microsoft.com/office/drawing/2014/main" id="{7EA339BE-360E-598D-B44A-6E8AA43EB04F}"/>
              </a:ext>
            </a:extLst>
          </p:cNvPr>
          <p:cNvGrpSpPr/>
          <p:nvPr/>
        </p:nvGrpSpPr>
        <p:grpSpPr>
          <a:xfrm>
            <a:off x="3000684" y="2560571"/>
            <a:ext cx="2345820" cy="3494289"/>
            <a:chOff x="3000684" y="2560571"/>
            <a:chExt cx="2345820" cy="3494289"/>
          </a:xfrm>
        </p:grpSpPr>
        <p:grpSp>
          <p:nvGrpSpPr>
            <p:cNvPr id="49" name="Group 48">
              <a:extLst>
                <a:ext uri="{FF2B5EF4-FFF2-40B4-BE49-F238E27FC236}">
                  <a16:creationId xmlns:a16="http://schemas.microsoft.com/office/drawing/2014/main" id="{9003511B-085D-78F8-0482-A8BEAF47C801}"/>
                </a:ext>
              </a:extLst>
            </p:cNvPr>
            <p:cNvGrpSpPr/>
            <p:nvPr/>
          </p:nvGrpSpPr>
          <p:grpSpPr>
            <a:xfrm>
              <a:off x="3000684" y="4257644"/>
              <a:ext cx="2051988" cy="1797216"/>
              <a:chOff x="2399527" y="3836665"/>
              <a:chExt cx="2532648" cy="2218197"/>
            </a:xfrm>
          </p:grpSpPr>
          <p:pic>
            <p:nvPicPr>
              <p:cNvPr id="38" name="Picture 38" descr="Shape&#10;&#10;Description automatically generated">
                <a:extLst>
                  <a:ext uri="{FF2B5EF4-FFF2-40B4-BE49-F238E27FC236}">
                    <a16:creationId xmlns:a16="http://schemas.microsoft.com/office/drawing/2014/main" id="{3AF829E2-3EA4-B1E0-0F7C-2F34CB699FF9}"/>
                  </a:ext>
                </a:extLst>
              </p:cNvPr>
              <p:cNvPicPr>
                <a:picLocks noChangeAspect="1"/>
              </p:cNvPicPr>
              <p:nvPr/>
            </p:nvPicPr>
            <p:blipFill>
              <a:blip r:embed="rId4"/>
              <a:stretch>
                <a:fillRect/>
              </a:stretch>
            </p:blipFill>
            <p:spPr>
              <a:xfrm>
                <a:off x="2399527" y="3991507"/>
                <a:ext cx="2532648" cy="2063355"/>
              </a:xfrm>
              <a:prstGeom prst="rect">
                <a:avLst/>
              </a:prstGeom>
            </p:spPr>
          </p:pic>
          <p:grpSp>
            <p:nvGrpSpPr>
              <p:cNvPr id="78" name="Group 77">
                <a:extLst>
                  <a:ext uri="{FF2B5EF4-FFF2-40B4-BE49-F238E27FC236}">
                    <a16:creationId xmlns:a16="http://schemas.microsoft.com/office/drawing/2014/main" id="{0DFF4293-C76F-AE86-97FF-6CB291077342}"/>
                  </a:ext>
                </a:extLst>
              </p:cNvPr>
              <p:cNvGrpSpPr/>
              <p:nvPr/>
            </p:nvGrpSpPr>
            <p:grpSpPr>
              <a:xfrm>
                <a:off x="2582003" y="5708983"/>
                <a:ext cx="2297030" cy="246222"/>
                <a:chOff x="1218425" y="4565984"/>
                <a:chExt cx="2297030" cy="246222"/>
              </a:xfrm>
            </p:grpSpPr>
            <p:sp>
              <p:nvSpPr>
                <p:cNvPr id="80" name="TextBox 79">
                  <a:extLst>
                    <a:ext uri="{FF2B5EF4-FFF2-40B4-BE49-F238E27FC236}">
                      <a16:creationId xmlns:a16="http://schemas.microsoft.com/office/drawing/2014/main" id="{F4819825-64EC-37AD-C7AB-C41AB8EBE51C}"/>
                    </a:ext>
                  </a:extLst>
                </p:cNvPr>
                <p:cNvSpPr txBox="1"/>
                <p:nvPr/>
              </p:nvSpPr>
              <p:spPr>
                <a:xfrm>
                  <a:off x="3233715" y="4565985"/>
                  <a:ext cx="281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1</a:t>
                  </a:r>
                </a:p>
              </p:txBody>
            </p:sp>
            <p:sp>
              <p:nvSpPr>
                <p:cNvPr id="81" name="TextBox 80">
                  <a:extLst>
                    <a:ext uri="{FF2B5EF4-FFF2-40B4-BE49-F238E27FC236}">
                      <a16:creationId xmlns:a16="http://schemas.microsoft.com/office/drawing/2014/main" id="{AB2A33DF-478B-517B-F2FE-41996EA2431D}"/>
                    </a:ext>
                  </a:extLst>
                </p:cNvPr>
                <p:cNvSpPr txBox="1"/>
                <p:nvPr/>
              </p:nvSpPr>
              <p:spPr>
                <a:xfrm>
                  <a:off x="1218425" y="4565984"/>
                  <a:ext cx="281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0</a:t>
                  </a:r>
                </a:p>
              </p:txBody>
            </p:sp>
          </p:grpSp>
          <p:sp>
            <p:nvSpPr>
              <p:cNvPr id="96" name="TextBox 95">
                <a:extLst>
                  <a:ext uri="{FF2B5EF4-FFF2-40B4-BE49-F238E27FC236}">
                    <a16:creationId xmlns:a16="http://schemas.microsoft.com/office/drawing/2014/main" id="{1ABD691D-ECBF-E4C0-8981-63094B360657}"/>
                  </a:ext>
                </a:extLst>
              </p:cNvPr>
              <p:cNvSpPr txBox="1"/>
              <p:nvPr/>
            </p:nvSpPr>
            <p:spPr>
              <a:xfrm>
                <a:off x="2580000" y="3836665"/>
                <a:ext cx="2342147" cy="4178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latin typeface="Consolas" panose="020B0609020204030204" pitchFamily="49" charset="0"/>
                    <a:ea typeface="Verdana" charset="0"/>
                    <a:cs typeface="Consolas" panose="020B0609020204030204" pitchFamily="49" charset="0"/>
                  </a:rPr>
                  <a:t>NP_ S</a:t>
                </a:r>
              </a:p>
            </p:txBody>
          </p:sp>
        </p:grpSp>
        <p:cxnSp>
          <p:nvCxnSpPr>
            <p:cNvPr id="62" name="Straight Arrow Connector 61">
              <a:extLst>
                <a:ext uri="{FF2B5EF4-FFF2-40B4-BE49-F238E27FC236}">
                  <a16:creationId xmlns:a16="http://schemas.microsoft.com/office/drawing/2014/main" id="{8A3A753D-ACA4-7222-3A60-9FB8055167F2}"/>
                </a:ext>
              </a:extLst>
            </p:cNvPr>
            <p:cNvCxnSpPr>
              <a:cxnSpLocks/>
              <a:stCxn id="21" idx="2"/>
              <a:endCxn id="96" idx="0"/>
            </p:cNvCxnSpPr>
            <p:nvPr/>
          </p:nvCxnSpPr>
          <p:spPr>
            <a:xfrm flipH="1">
              <a:off x="4095727" y="2560571"/>
              <a:ext cx="1250777" cy="169707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322D0640-C5EF-26BF-D55E-FA90B9B67B2B}"/>
                </a:ext>
              </a:extLst>
            </p:cNvPr>
            <p:cNvSpPr txBox="1"/>
            <p:nvPr/>
          </p:nvSpPr>
          <p:spPr>
            <a:xfrm rot="18459761">
              <a:off x="4202890" y="3313208"/>
              <a:ext cx="942337"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Helvetica" pitchFamily="2" charset="0"/>
                  <a:ea typeface="Verdana" charset="0"/>
                  <a:cs typeface="Verdana" charset="0"/>
                </a:rPr>
                <a:t>Belief</a:t>
              </a:r>
            </a:p>
          </p:txBody>
        </p:sp>
      </p:grpSp>
      <p:grpSp>
        <p:nvGrpSpPr>
          <p:cNvPr id="36" name="Group 35">
            <a:extLst>
              <a:ext uri="{FF2B5EF4-FFF2-40B4-BE49-F238E27FC236}">
                <a16:creationId xmlns:a16="http://schemas.microsoft.com/office/drawing/2014/main" id="{36E67C68-8599-7359-0C7D-3E3712497B5C}"/>
              </a:ext>
            </a:extLst>
          </p:cNvPr>
          <p:cNvGrpSpPr/>
          <p:nvPr/>
        </p:nvGrpSpPr>
        <p:grpSpPr>
          <a:xfrm>
            <a:off x="5046441" y="2560571"/>
            <a:ext cx="2084234" cy="3494292"/>
            <a:chOff x="5046441" y="2560571"/>
            <a:chExt cx="2084234" cy="3494292"/>
          </a:xfrm>
        </p:grpSpPr>
        <p:grpSp>
          <p:nvGrpSpPr>
            <p:cNvPr id="48" name="Group 47">
              <a:extLst>
                <a:ext uri="{FF2B5EF4-FFF2-40B4-BE49-F238E27FC236}">
                  <a16:creationId xmlns:a16="http://schemas.microsoft.com/office/drawing/2014/main" id="{67BCBB70-8E89-74FA-546C-6C2A9E97D132}"/>
                </a:ext>
              </a:extLst>
            </p:cNvPr>
            <p:cNvGrpSpPr/>
            <p:nvPr/>
          </p:nvGrpSpPr>
          <p:grpSpPr>
            <a:xfrm>
              <a:off x="5046441" y="4241409"/>
              <a:ext cx="2084234" cy="1813454"/>
              <a:chOff x="4653812" y="3820720"/>
              <a:chExt cx="2567738" cy="2234141"/>
            </a:xfrm>
          </p:grpSpPr>
          <p:grpSp>
            <p:nvGrpSpPr>
              <p:cNvPr id="47" name="Group 46">
                <a:extLst>
                  <a:ext uri="{FF2B5EF4-FFF2-40B4-BE49-F238E27FC236}">
                    <a16:creationId xmlns:a16="http://schemas.microsoft.com/office/drawing/2014/main" id="{7BC3E4AE-72A2-0106-B9BC-18DD3C6AB5E6}"/>
                  </a:ext>
                </a:extLst>
              </p:cNvPr>
              <p:cNvGrpSpPr/>
              <p:nvPr/>
            </p:nvGrpSpPr>
            <p:grpSpPr>
              <a:xfrm>
                <a:off x="4653812" y="3991508"/>
                <a:ext cx="2567738" cy="2063353"/>
                <a:chOff x="4653812" y="3991508"/>
                <a:chExt cx="2567738" cy="2063353"/>
              </a:xfrm>
            </p:grpSpPr>
            <p:pic>
              <p:nvPicPr>
                <p:cNvPr id="39" name="Picture 39" descr="Shape, rectangle&#10;&#10;Description automatically generated">
                  <a:extLst>
                    <a:ext uri="{FF2B5EF4-FFF2-40B4-BE49-F238E27FC236}">
                      <a16:creationId xmlns:a16="http://schemas.microsoft.com/office/drawing/2014/main" id="{FAE785B0-56BB-D539-8EAC-F2FB5E8E8B57}"/>
                    </a:ext>
                  </a:extLst>
                </p:cNvPr>
                <p:cNvPicPr>
                  <a:picLocks noChangeAspect="1"/>
                </p:cNvPicPr>
                <p:nvPr/>
              </p:nvPicPr>
              <p:blipFill>
                <a:blip r:embed="rId5"/>
                <a:stretch>
                  <a:fillRect/>
                </a:stretch>
              </p:blipFill>
              <p:spPr>
                <a:xfrm>
                  <a:off x="4653812" y="3991508"/>
                  <a:ext cx="2567738" cy="2063353"/>
                </a:xfrm>
                <a:prstGeom prst="rect">
                  <a:avLst/>
                </a:prstGeom>
              </p:spPr>
            </p:pic>
            <p:grpSp>
              <p:nvGrpSpPr>
                <p:cNvPr id="83" name="Group 82">
                  <a:extLst>
                    <a:ext uri="{FF2B5EF4-FFF2-40B4-BE49-F238E27FC236}">
                      <a16:creationId xmlns:a16="http://schemas.microsoft.com/office/drawing/2014/main" id="{7C7029C6-08DB-C122-9320-D94B94897C2B}"/>
                    </a:ext>
                  </a:extLst>
                </p:cNvPr>
                <p:cNvGrpSpPr/>
                <p:nvPr/>
              </p:nvGrpSpPr>
              <p:grpSpPr>
                <a:xfrm>
                  <a:off x="4856342" y="5703970"/>
                  <a:ext cx="2297030" cy="246222"/>
                  <a:chOff x="941066" y="4565984"/>
                  <a:chExt cx="2297030" cy="246222"/>
                </a:xfrm>
              </p:grpSpPr>
              <p:sp>
                <p:nvSpPr>
                  <p:cNvPr id="85" name="TextBox 84">
                    <a:extLst>
                      <a:ext uri="{FF2B5EF4-FFF2-40B4-BE49-F238E27FC236}">
                        <a16:creationId xmlns:a16="http://schemas.microsoft.com/office/drawing/2014/main" id="{6775AFD6-1C15-3F75-E4BB-2639D935ED0D}"/>
                      </a:ext>
                    </a:extLst>
                  </p:cNvPr>
                  <p:cNvSpPr txBox="1"/>
                  <p:nvPr/>
                </p:nvSpPr>
                <p:spPr>
                  <a:xfrm>
                    <a:off x="2956356" y="4565985"/>
                    <a:ext cx="281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1</a:t>
                    </a:r>
                  </a:p>
                </p:txBody>
              </p:sp>
              <p:sp>
                <p:nvSpPr>
                  <p:cNvPr id="86" name="TextBox 85">
                    <a:extLst>
                      <a:ext uri="{FF2B5EF4-FFF2-40B4-BE49-F238E27FC236}">
                        <a16:creationId xmlns:a16="http://schemas.microsoft.com/office/drawing/2014/main" id="{B0BD3A93-4182-7295-DA33-297B9BB7DF4E}"/>
                      </a:ext>
                    </a:extLst>
                  </p:cNvPr>
                  <p:cNvSpPr txBox="1"/>
                  <p:nvPr/>
                </p:nvSpPr>
                <p:spPr>
                  <a:xfrm>
                    <a:off x="941066" y="4565984"/>
                    <a:ext cx="281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0</a:t>
                    </a:r>
                  </a:p>
                </p:txBody>
              </p:sp>
            </p:grpSp>
          </p:grpSp>
          <p:sp>
            <p:nvSpPr>
              <p:cNvPr id="97" name="TextBox 96">
                <a:extLst>
                  <a:ext uri="{FF2B5EF4-FFF2-40B4-BE49-F238E27FC236}">
                    <a16:creationId xmlns:a16="http://schemas.microsoft.com/office/drawing/2014/main" id="{73259FA8-D909-0A4E-475C-6128501A3C0C}"/>
                  </a:ext>
                </a:extLst>
              </p:cNvPr>
              <p:cNvSpPr txBox="1"/>
              <p:nvPr/>
            </p:nvSpPr>
            <p:spPr>
              <a:xfrm>
                <a:off x="4854337" y="3820720"/>
                <a:ext cx="2342147" cy="417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latin typeface="Consolas" panose="020B0609020204030204" pitchFamily="49" charset="0"/>
                    <a:ea typeface="Verdana" charset="0"/>
                    <a:cs typeface="Consolas" panose="020B0609020204030204" pitchFamily="49" charset="0"/>
                  </a:rPr>
                  <a:t>NP _ S</a:t>
                </a:r>
              </a:p>
            </p:txBody>
          </p:sp>
        </p:grpSp>
        <p:cxnSp>
          <p:nvCxnSpPr>
            <p:cNvPr id="63" name="Straight Arrow Connector 62">
              <a:extLst>
                <a:ext uri="{FF2B5EF4-FFF2-40B4-BE49-F238E27FC236}">
                  <a16:creationId xmlns:a16="http://schemas.microsoft.com/office/drawing/2014/main" id="{2BB4746A-645F-139C-D891-1F703E5FC125}"/>
                </a:ext>
              </a:extLst>
            </p:cNvPr>
            <p:cNvCxnSpPr>
              <a:cxnSpLocks/>
              <a:stCxn id="21" idx="2"/>
              <a:endCxn id="97" idx="0"/>
            </p:cNvCxnSpPr>
            <p:nvPr/>
          </p:nvCxnSpPr>
          <p:spPr>
            <a:xfrm>
              <a:off x="5346504" y="2560571"/>
              <a:ext cx="813264" cy="168083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AFB5E69A-7E74-6554-EF92-EC84075C6699}"/>
                </a:ext>
              </a:extLst>
            </p:cNvPr>
            <p:cNvSpPr txBox="1"/>
            <p:nvPr/>
          </p:nvSpPr>
          <p:spPr>
            <a:xfrm rot="3779619">
              <a:off x="5318457" y="3346434"/>
              <a:ext cx="928857"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Helvetica" pitchFamily="2" charset="0"/>
                  <a:ea typeface="Verdana" charset="0"/>
                  <a:cs typeface="Verdana" charset="0"/>
                </a:rPr>
                <a:t>Desire</a:t>
              </a:r>
            </a:p>
          </p:txBody>
        </p:sp>
      </p:grpSp>
      <p:grpSp>
        <p:nvGrpSpPr>
          <p:cNvPr id="35" name="Group 34">
            <a:extLst>
              <a:ext uri="{FF2B5EF4-FFF2-40B4-BE49-F238E27FC236}">
                <a16:creationId xmlns:a16="http://schemas.microsoft.com/office/drawing/2014/main" id="{09971BDF-FB93-3F7B-D9F4-EC57B751EE1F}"/>
              </a:ext>
            </a:extLst>
          </p:cNvPr>
          <p:cNvGrpSpPr/>
          <p:nvPr/>
        </p:nvGrpSpPr>
        <p:grpSpPr>
          <a:xfrm>
            <a:off x="5346504" y="2560571"/>
            <a:ext cx="3921862" cy="3398508"/>
            <a:chOff x="5346504" y="2560571"/>
            <a:chExt cx="3921862" cy="3398508"/>
          </a:xfrm>
        </p:grpSpPr>
        <p:grpSp>
          <p:nvGrpSpPr>
            <p:cNvPr id="3" name="Group 2">
              <a:extLst>
                <a:ext uri="{FF2B5EF4-FFF2-40B4-BE49-F238E27FC236}">
                  <a16:creationId xmlns:a16="http://schemas.microsoft.com/office/drawing/2014/main" id="{BFCD96E1-96AC-EC89-545B-6146F72C19C0}"/>
                </a:ext>
              </a:extLst>
            </p:cNvPr>
            <p:cNvGrpSpPr/>
            <p:nvPr/>
          </p:nvGrpSpPr>
          <p:grpSpPr>
            <a:xfrm>
              <a:off x="7372114" y="4267532"/>
              <a:ext cx="1896252" cy="1691547"/>
              <a:chOff x="7192636" y="3863886"/>
              <a:chExt cx="2346652" cy="2093322"/>
            </a:xfrm>
          </p:grpSpPr>
          <p:grpSp>
            <p:nvGrpSpPr>
              <p:cNvPr id="88" name="Group 87">
                <a:extLst>
                  <a:ext uri="{FF2B5EF4-FFF2-40B4-BE49-F238E27FC236}">
                    <a16:creationId xmlns:a16="http://schemas.microsoft.com/office/drawing/2014/main" id="{025873D2-247B-FABF-887F-5309C1FAD7A2}"/>
                  </a:ext>
                </a:extLst>
              </p:cNvPr>
              <p:cNvGrpSpPr/>
              <p:nvPr/>
            </p:nvGrpSpPr>
            <p:grpSpPr>
              <a:xfrm>
                <a:off x="7192636" y="4277726"/>
                <a:ext cx="2346157" cy="1672464"/>
                <a:chOff x="720651" y="3139741"/>
                <a:chExt cx="2346157" cy="1672464"/>
              </a:xfrm>
            </p:grpSpPr>
            <p:sp>
              <p:nvSpPr>
                <p:cNvPr id="91" name="TextBox 90">
                  <a:extLst>
                    <a:ext uri="{FF2B5EF4-FFF2-40B4-BE49-F238E27FC236}">
                      <a16:creationId xmlns:a16="http://schemas.microsoft.com/office/drawing/2014/main" id="{029D60FF-FC41-5AC5-38C0-6CFC723765A9}"/>
                    </a:ext>
                  </a:extLst>
                </p:cNvPr>
                <p:cNvSpPr txBox="1"/>
                <p:nvPr/>
              </p:nvSpPr>
              <p:spPr>
                <a:xfrm>
                  <a:off x="723154" y="4565984"/>
                  <a:ext cx="6978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no</a:t>
                  </a:r>
                </a:p>
              </p:txBody>
            </p:sp>
            <p:sp>
              <p:nvSpPr>
                <p:cNvPr id="92" name="Rectangle 91">
                  <a:extLst>
                    <a:ext uri="{FF2B5EF4-FFF2-40B4-BE49-F238E27FC236}">
                      <a16:creationId xmlns:a16="http://schemas.microsoft.com/office/drawing/2014/main" id="{1B2CDFC9-D239-9A72-19F7-3928B18A4FCD}"/>
                    </a:ext>
                  </a:extLst>
                </p:cNvPr>
                <p:cNvSpPr/>
                <p:nvPr/>
              </p:nvSpPr>
              <p:spPr>
                <a:xfrm>
                  <a:off x="720651" y="3139741"/>
                  <a:ext cx="2346157" cy="1423736"/>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3" name="TextBox 102">
                <a:extLst>
                  <a:ext uri="{FF2B5EF4-FFF2-40B4-BE49-F238E27FC236}">
                    <a16:creationId xmlns:a16="http://schemas.microsoft.com/office/drawing/2014/main" id="{A2833338-43C4-7179-6321-0390AFE23433}"/>
                  </a:ext>
                </a:extLst>
              </p:cNvPr>
              <p:cNvSpPr txBox="1"/>
              <p:nvPr/>
            </p:nvSpPr>
            <p:spPr>
              <a:xfrm>
                <a:off x="8019303" y="5705974"/>
                <a:ext cx="6978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maybe</a:t>
                </a:r>
                <a:endParaRPr lang="en-US"/>
              </a:p>
            </p:txBody>
          </p:sp>
          <p:sp>
            <p:nvSpPr>
              <p:cNvPr id="104" name="TextBox 103">
                <a:extLst>
                  <a:ext uri="{FF2B5EF4-FFF2-40B4-BE49-F238E27FC236}">
                    <a16:creationId xmlns:a16="http://schemas.microsoft.com/office/drawing/2014/main" id="{56D514C1-7A9E-67B5-4B7B-F79D54D1E8F1}"/>
                  </a:ext>
                </a:extLst>
              </p:cNvPr>
              <p:cNvSpPr txBox="1"/>
              <p:nvPr/>
            </p:nvSpPr>
            <p:spPr>
              <a:xfrm>
                <a:off x="8841457" y="5710987"/>
                <a:ext cx="6978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yes</a:t>
                </a:r>
                <a:endParaRPr lang="en-US"/>
              </a:p>
            </p:txBody>
          </p:sp>
          <p:sp>
            <p:nvSpPr>
              <p:cNvPr id="106" name="Rectangle 105">
                <a:extLst>
                  <a:ext uri="{FF2B5EF4-FFF2-40B4-BE49-F238E27FC236}">
                    <a16:creationId xmlns:a16="http://schemas.microsoft.com/office/drawing/2014/main" id="{C289DD62-59C8-18BD-E38D-B95BA60EC4DA}"/>
                  </a:ext>
                </a:extLst>
              </p:cNvPr>
              <p:cNvSpPr/>
              <p:nvPr/>
            </p:nvSpPr>
            <p:spPr>
              <a:xfrm>
                <a:off x="7485399" y="5528007"/>
                <a:ext cx="100263" cy="175460"/>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6CEF8D3E-477C-AD04-3311-420221B0C8D0}"/>
                  </a:ext>
                </a:extLst>
              </p:cNvPr>
              <p:cNvSpPr/>
              <p:nvPr/>
            </p:nvSpPr>
            <p:spPr>
              <a:xfrm>
                <a:off x="9129715" y="4575508"/>
                <a:ext cx="100263" cy="1122946"/>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D7DCF636-CC50-82DD-961A-D1C15300D577}"/>
                  </a:ext>
                </a:extLst>
              </p:cNvPr>
              <p:cNvSpPr/>
              <p:nvPr/>
            </p:nvSpPr>
            <p:spPr>
              <a:xfrm>
                <a:off x="8297531" y="5352545"/>
                <a:ext cx="100263" cy="345908"/>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Box 110">
                <a:extLst>
                  <a:ext uri="{FF2B5EF4-FFF2-40B4-BE49-F238E27FC236}">
                    <a16:creationId xmlns:a16="http://schemas.microsoft.com/office/drawing/2014/main" id="{159D7A02-4FBD-9BB6-1A15-816E7E38B055}"/>
                  </a:ext>
                </a:extLst>
              </p:cNvPr>
              <p:cNvSpPr txBox="1"/>
              <p:nvPr/>
            </p:nvSpPr>
            <p:spPr>
              <a:xfrm>
                <a:off x="7195440" y="3863886"/>
                <a:ext cx="2342145" cy="418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latin typeface="Consolas" panose="020B0609020204030204" pitchFamily="49" charset="0"/>
                    <a:ea typeface="Verdana" charset="0"/>
                    <a:cs typeface="Consolas" panose="020B0609020204030204" pitchFamily="49" charset="0"/>
                  </a:rPr>
                  <a:t>NP _ S</a:t>
                </a:r>
              </a:p>
            </p:txBody>
          </p:sp>
        </p:grpSp>
        <p:cxnSp>
          <p:nvCxnSpPr>
            <p:cNvPr id="64" name="Straight Arrow Connector 63">
              <a:extLst>
                <a:ext uri="{FF2B5EF4-FFF2-40B4-BE49-F238E27FC236}">
                  <a16:creationId xmlns:a16="http://schemas.microsoft.com/office/drawing/2014/main" id="{3670698D-6B75-58D3-6318-5C15631F3500}"/>
                </a:ext>
              </a:extLst>
            </p:cNvPr>
            <p:cNvCxnSpPr>
              <a:cxnSpLocks/>
              <a:stCxn id="21" idx="2"/>
              <a:endCxn id="111" idx="0"/>
            </p:cNvCxnSpPr>
            <p:nvPr/>
          </p:nvCxnSpPr>
          <p:spPr>
            <a:xfrm>
              <a:off x="5346504" y="2560571"/>
              <a:ext cx="2974181" cy="170696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58289092-31EE-CE61-CEAD-58292F55F4C2}"/>
                </a:ext>
              </a:extLst>
            </p:cNvPr>
            <p:cNvSpPr txBox="1"/>
            <p:nvPr/>
          </p:nvSpPr>
          <p:spPr>
            <a:xfrm rot="1792027">
              <a:off x="6324856" y="3455273"/>
              <a:ext cx="1892615"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Helvetica" pitchFamily="2" charset="0"/>
                  <a:ea typeface="Verdana" charset="0"/>
                  <a:cs typeface="Verdana" charset="0"/>
                </a:rPr>
                <a:t>Veridicality</a:t>
              </a:r>
            </a:p>
          </p:txBody>
        </p:sp>
      </p:grpSp>
      <p:grpSp>
        <p:nvGrpSpPr>
          <p:cNvPr id="33" name="Group 32">
            <a:extLst>
              <a:ext uri="{FF2B5EF4-FFF2-40B4-BE49-F238E27FC236}">
                <a16:creationId xmlns:a16="http://schemas.microsoft.com/office/drawing/2014/main" id="{23D62FFE-903F-A49D-023F-508F1A23C1C2}"/>
              </a:ext>
            </a:extLst>
          </p:cNvPr>
          <p:cNvGrpSpPr/>
          <p:nvPr/>
        </p:nvGrpSpPr>
        <p:grpSpPr>
          <a:xfrm>
            <a:off x="5346504" y="2560571"/>
            <a:ext cx="6185567" cy="3435877"/>
            <a:chOff x="5346504" y="2560571"/>
            <a:chExt cx="6185567" cy="3435877"/>
          </a:xfrm>
        </p:grpSpPr>
        <p:grpSp>
          <p:nvGrpSpPr>
            <p:cNvPr id="124" name="Group 123">
              <a:extLst>
                <a:ext uri="{FF2B5EF4-FFF2-40B4-BE49-F238E27FC236}">
                  <a16:creationId xmlns:a16="http://schemas.microsoft.com/office/drawing/2014/main" id="{14E9921D-9D87-0879-96F4-0DF56CD03120}"/>
                </a:ext>
              </a:extLst>
            </p:cNvPr>
            <p:cNvGrpSpPr/>
            <p:nvPr/>
          </p:nvGrpSpPr>
          <p:grpSpPr>
            <a:xfrm>
              <a:off x="9454953" y="4257644"/>
              <a:ext cx="2077118" cy="1738804"/>
              <a:chOff x="9047731" y="1821806"/>
              <a:chExt cx="2077118" cy="1738804"/>
            </a:xfrm>
          </p:grpSpPr>
          <p:grpSp>
            <p:nvGrpSpPr>
              <p:cNvPr id="84" name="Group 83">
                <a:extLst>
                  <a:ext uri="{FF2B5EF4-FFF2-40B4-BE49-F238E27FC236}">
                    <a16:creationId xmlns:a16="http://schemas.microsoft.com/office/drawing/2014/main" id="{AE0C2834-EA8D-2D6B-0A18-BE9363FB095F}"/>
                  </a:ext>
                </a:extLst>
              </p:cNvPr>
              <p:cNvGrpSpPr/>
              <p:nvPr/>
            </p:nvGrpSpPr>
            <p:grpSpPr>
              <a:xfrm>
                <a:off x="9047731" y="1821806"/>
                <a:ext cx="2077118" cy="1738804"/>
                <a:chOff x="9377478" y="3863886"/>
                <a:chExt cx="2570473" cy="2151804"/>
              </a:xfrm>
            </p:grpSpPr>
            <p:grpSp>
              <p:nvGrpSpPr>
                <p:cNvPr id="87" name="Group 86">
                  <a:extLst>
                    <a:ext uri="{FF2B5EF4-FFF2-40B4-BE49-F238E27FC236}">
                      <a16:creationId xmlns:a16="http://schemas.microsoft.com/office/drawing/2014/main" id="{6BFE7C8C-FCCE-7F25-129E-9B0DD42F388D}"/>
                    </a:ext>
                  </a:extLst>
                </p:cNvPr>
                <p:cNvGrpSpPr/>
                <p:nvPr/>
              </p:nvGrpSpPr>
              <p:grpSpPr>
                <a:xfrm>
                  <a:off x="9377478" y="4277726"/>
                  <a:ext cx="2537642" cy="1730946"/>
                  <a:chOff x="2905493" y="3139741"/>
                  <a:chExt cx="2537642" cy="1730946"/>
                </a:xfrm>
              </p:grpSpPr>
              <p:sp>
                <p:nvSpPr>
                  <p:cNvPr id="100" name="TextBox 99">
                    <a:extLst>
                      <a:ext uri="{FF2B5EF4-FFF2-40B4-BE49-F238E27FC236}">
                        <a16:creationId xmlns:a16="http://schemas.microsoft.com/office/drawing/2014/main" id="{7E4CF2EC-95C1-C701-6CA8-93F12BD24E58}"/>
                      </a:ext>
                    </a:extLst>
                  </p:cNvPr>
                  <p:cNvSpPr txBox="1"/>
                  <p:nvPr/>
                </p:nvSpPr>
                <p:spPr>
                  <a:xfrm>
                    <a:off x="2905493" y="4565984"/>
                    <a:ext cx="697832" cy="3047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onsolas"/>
                      </a:rPr>
                      <a:t>1</a:t>
                    </a:r>
                  </a:p>
                </p:txBody>
              </p:sp>
              <p:sp>
                <p:nvSpPr>
                  <p:cNvPr id="101" name="Rectangle 100">
                    <a:extLst>
                      <a:ext uri="{FF2B5EF4-FFF2-40B4-BE49-F238E27FC236}">
                        <a16:creationId xmlns:a16="http://schemas.microsoft.com/office/drawing/2014/main" id="{D6AE22BD-015A-82F4-4F1A-CB012BAF6396}"/>
                      </a:ext>
                    </a:extLst>
                  </p:cNvPr>
                  <p:cNvSpPr/>
                  <p:nvPr/>
                </p:nvSpPr>
                <p:spPr>
                  <a:xfrm>
                    <a:off x="3096978" y="3139741"/>
                    <a:ext cx="2346157" cy="1423735"/>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TextBox 88">
                  <a:extLst>
                    <a:ext uri="{FF2B5EF4-FFF2-40B4-BE49-F238E27FC236}">
                      <a16:creationId xmlns:a16="http://schemas.microsoft.com/office/drawing/2014/main" id="{1455375A-274D-1AE8-C031-37A61697F59F}"/>
                    </a:ext>
                  </a:extLst>
                </p:cNvPr>
                <p:cNvSpPr txBox="1"/>
                <p:nvPr/>
              </p:nvSpPr>
              <p:spPr>
                <a:xfrm>
                  <a:off x="9700509" y="5705975"/>
                  <a:ext cx="697832" cy="3047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onsolas"/>
                    </a:rPr>
                    <a:t>2</a:t>
                  </a:r>
                  <a:endParaRPr lang="en-US" dirty="0"/>
                </a:p>
              </p:txBody>
            </p:sp>
            <p:sp>
              <p:nvSpPr>
                <p:cNvPr id="90" name="TextBox 89">
                  <a:extLst>
                    <a:ext uri="{FF2B5EF4-FFF2-40B4-BE49-F238E27FC236}">
                      <a16:creationId xmlns:a16="http://schemas.microsoft.com/office/drawing/2014/main" id="{BE2C818D-BD44-16C9-8B74-7E8AC3908861}"/>
                    </a:ext>
                  </a:extLst>
                </p:cNvPr>
                <p:cNvSpPr txBox="1"/>
                <p:nvPr/>
              </p:nvSpPr>
              <p:spPr>
                <a:xfrm>
                  <a:off x="11250119" y="5710987"/>
                  <a:ext cx="697832" cy="3047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onsolas"/>
                    </a:rPr>
                    <a:t>7</a:t>
                  </a:r>
                  <a:endParaRPr lang="en-US" dirty="0"/>
                </a:p>
              </p:txBody>
            </p:sp>
            <p:sp>
              <p:nvSpPr>
                <p:cNvPr id="94" name="Rectangle 93">
                  <a:extLst>
                    <a:ext uri="{FF2B5EF4-FFF2-40B4-BE49-F238E27FC236}">
                      <a16:creationId xmlns:a16="http://schemas.microsoft.com/office/drawing/2014/main" id="{78F5E600-1845-A6FD-BADC-757FDDBAA266}"/>
                    </a:ext>
                  </a:extLst>
                </p:cNvPr>
                <p:cNvSpPr/>
                <p:nvPr/>
              </p:nvSpPr>
              <p:spPr>
                <a:xfrm>
                  <a:off x="9667741" y="5511843"/>
                  <a:ext cx="100263" cy="175460"/>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272BF73B-F5DE-51B5-4E74-E2AA5B17C756}"/>
                    </a:ext>
                  </a:extLst>
                </p:cNvPr>
                <p:cNvSpPr/>
                <p:nvPr/>
              </p:nvSpPr>
              <p:spPr>
                <a:xfrm>
                  <a:off x="11538373" y="4438883"/>
                  <a:ext cx="97717" cy="1243405"/>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C3933567-4477-C051-E886-E9305A3A04A8}"/>
                    </a:ext>
                  </a:extLst>
                </p:cNvPr>
                <p:cNvSpPr/>
                <p:nvPr/>
              </p:nvSpPr>
              <p:spPr>
                <a:xfrm>
                  <a:off x="9978739" y="5453682"/>
                  <a:ext cx="108861" cy="228605"/>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a:extLst>
                    <a:ext uri="{FF2B5EF4-FFF2-40B4-BE49-F238E27FC236}">
                      <a16:creationId xmlns:a16="http://schemas.microsoft.com/office/drawing/2014/main" id="{41E3E046-5A14-AEC8-BEF3-1227A193A0A0}"/>
                    </a:ext>
                  </a:extLst>
                </p:cNvPr>
                <p:cNvSpPr txBox="1"/>
                <p:nvPr/>
              </p:nvSpPr>
              <p:spPr>
                <a:xfrm>
                  <a:off x="9571780" y="3863886"/>
                  <a:ext cx="2342146" cy="418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latin typeface="Consolas" panose="020B0609020204030204" pitchFamily="49" charset="0"/>
                      <a:ea typeface="Verdana" charset="0"/>
                      <a:cs typeface="Consolas" panose="020B0609020204030204" pitchFamily="49" charset="0"/>
                    </a:rPr>
                    <a:t>NP _ S</a:t>
                  </a:r>
                </a:p>
              </p:txBody>
            </p:sp>
          </p:grpSp>
          <p:sp>
            <p:nvSpPr>
              <p:cNvPr id="102" name="TextBox 101">
                <a:extLst>
                  <a:ext uri="{FF2B5EF4-FFF2-40B4-BE49-F238E27FC236}">
                    <a16:creationId xmlns:a16="http://schemas.microsoft.com/office/drawing/2014/main" id="{B59E411A-6B0A-8DAB-4CCE-51FF30E1FF6D}"/>
                  </a:ext>
                </a:extLst>
              </p:cNvPr>
              <p:cNvSpPr txBox="1"/>
              <p:nvPr/>
            </p:nvSpPr>
            <p:spPr>
              <a:xfrm>
                <a:off x="9577335" y="3305532"/>
                <a:ext cx="56389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onsolas"/>
                  </a:rPr>
                  <a:t>3</a:t>
                </a:r>
                <a:endParaRPr lang="en-US" dirty="0"/>
              </a:p>
            </p:txBody>
          </p:sp>
          <p:sp>
            <p:nvSpPr>
              <p:cNvPr id="105" name="Rectangle 104">
                <a:extLst>
                  <a:ext uri="{FF2B5EF4-FFF2-40B4-BE49-F238E27FC236}">
                    <a16:creationId xmlns:a16="http://schemas.microsoft.com/office/drawing/2014/main" id="{322A02AF-D3B3-2D96-53ED-188A7D9C7704}"/>
                  </a:ext>
                </a:extLst>
              </p:cNvPr>
              <p:cNvSpPr/>
              <p:nvPr/>
            </p:nvSpPr>
            <p:spPr>
              <a:xfrm>
                <a:off x="9802164" y="2962770"/>
                <a:ext cx="87967" cy="336685"/>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a:extLst>
                  <a:ext uri="{FF2B5EF4-FFF2-40B4-BE49-F238E27FC236}">
                    <a16:creationId xmlns:a16="http://schemas.microsoft.com/office/drawing/2014/main" id="{210E6931-9C71-20DD-FBD8-E03AE0D15CB3}"/>
                  </a:ext>
                </a:extLst>
              </p:cNvPr>
              <p:cNvSpPr txBox="1"/>
              <p:nvPr/>
            </p:nvSpPr>
            <p:spPr>
              <a:xfrm>
                <a:off x="9821266" y="3301324"/>
                <a:ext cx="56389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onsolas"/>
                  </a:rPr>
                  <a:t>4</a:t>
                </a:r>
                <a:endParaRPr lang="en-US" dirty="0"/>
              </a:p>
            </p:txBody>
          </p:sp>
          <p:sp>
            <p:nvSpPr>
              <p:cNvPr id="109" name="Rectangle 108">
                <a:extLst>
                  <a:ext uri="{FF2B5EF4-FFF2-40B4-BE49-F238E27FC236}">
                    <a16:creationId xmlns:a16="http://schemas.microsoft.com/office/drawing/2014/main" id="{86AF490C-DE80-49EF-E97B-6C598D531EAF}"/>
                  </a:ext>
                </a:extLst>
              </p:cNvPr>
              <p:cNvSpPr/>
              <p:nvPr/>
            </p:nvSpPr>
            <p:spPr>
              <a:xfrm>
                <a:off x="10046095" y="2805728"/>
                <a:ext cx="81019" cy="489519"/>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Box 113">
                <a:extLst>
                  <a:ext uri="{FF2B5EF4-FFF2-40B4-BE49-F238E27FC236}">
                    <a16:creationId xmlns:a16="http://schemas.microsoft.com/office/drawing/2014/main" id="{84BC7864-07EA-363D-6590-242088CFDDF0}"/>
                  </a:ext>
                </a:extLst>
              </p:cNvPr>
              <p:cNvSpPr txBox="1"/>
              <p:nvPr/>
            </p:nvSpPr>
            <p:spPr>
              <a:xfrm>
                <a:off x="10065107" y="3296968"/>
                <a:ext cx="56389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onsolas"/>
                  </a:rPr>
                  <a:t>5</a:t>
                </a:r>
                <a:endParaRPr lang="en-US" dirty="0"/>
              </a:p>
            </p:txBody>
          </p:sp>
          <p:sp>
            <p:nvSpPr>
              <p:cNvPr id="115" name="Rectangle 114">
                <a:extLst>
                  <a:ext uri="{FF2B5EF4-FFF2-40B4-BE49-F238E27FC236}">
                    <a16:creationId xmlns:a16="http://schemas.microsoft.com/office/drawing/2014/main" id="{19E1225F-0E87-6D8B-1B50-F59BDD992E9D}"/>
                  </a:ext>
                </a:extLst>
              </p:cNvPr>
              <p:cNvSpPr/>
              <p:nvPr/>
            </p:nvSpPr>
            <p:spPr>
              <a:xfrm>
                <a:off x="10289936" y="2661623"/>
                <a:ext cx="81019" cy="629268"/>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a:extLst>
                  <a:ext uri="{FF2B5EF4-FFF2-40B4-BE49-F238E27FC236}">
                    <a16:creationId xmlns:a16="http://schemas.microsoft.com/office/drawing/2014/main" id="{CC005CB0-3857-7D2A-6919-171C669AEE67}"/>
                  </a:ext>
                </a:extLst>
              </p:cNvPr>
              <p:cNvSpPr txBox="1"/>
              <p:nvPr/>
            </p:nvSpPr>
            <p:spPr>
              <a:xfrm>
                <a:off x="10322011" y="3305675"/>
                <a:ext cx="56389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onsolas"/>
                  </a:rPr>
                  <a:t>6</a:t>
                </a:r>
                <a:endParaRPr lang="en-US" dirty="0"/>
              </a:p>
            </p:txBody>
          </p:sp>
          <p:sp>
            <p:nvSpPr>
              <p:cNvPr id="117" name="Rectangle 116">
                <a:extLst>
                  <a:ext uri="{FF2B5EF4-FFF2-40B4-BE49-F238E27FC236}">
                    <a16:creationId xmlns:a16="http://schemas.microsoft.com/office/drawing/2014/main" id="{104D5175-8C3E-A575-BC12-4A2814FA5A0E}"/>
                  </a:ext>
                </a:extLst>
              </p:cNvPr>
              <p:cNvSpPr/>
              <p:nvPr/>
            </p:nvSpPr>
            <p:spPr>
              <a:xfrm>
                <a:off x="10546840" y="2602391"/>
                <a:ext cx="81019" cy="697208"/>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8" name="Straight Arrow Connector 117">
              <a:extLst>
                <a:ext uri="{FF2B5EF4-FFF2-40B4-BE49-F238E27FC236}">
                  <a16:creationId xmlns:a16="http://schemas.microsoft.com/office/drawing/2014/main" id="{90D79325-95DC-D59C-E5D7-6025107993F9}"/>
                </a:ext>
              </a:extLst>
            </p:cNvPr>
            <p:cNvCxnSpPr>
              <a:cxnSpLocks/>
              <a:stCxn id="21" idx="2"/>
              <a:endCxn id="99" idx="0"/>
            </p:cNvCxnSpPr>
            <p:nvPr/>
          </p:nvCxnSpPr>
          <p:spPr>
            <a:xfrm>
              <a:off x="5346504" y="2560571"/>
              <a:ext cx="5211765" cy="169707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8EE07C6D-F92E-1B09-93EA-C95EDC276976}"/>
                </a:ext>
              </a:extLst>
            </p:cNvPr>
            <p:cNvSpPr txBox="1"/>
            <p:nvPr/>
          </p:nvSpPr>
          <p:spPr>
            <a:xfrm rot="1126713">
              <a:off x="7608686" y="3383232"/>
              <a:ext cx="1892615"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Helvetica" pitchFamily="2" charset="0"/>
                  <a:ea typeface="Verdana" charset="0"/>
                  <a:cs typeface="Verdana" charset="0"/>
                </a:rPr>
                <a:t>Acceptability</a:t>
              </a:r>
            </a:p>
          </p:txBody>
        </p:sp>
      </p:grpSp>
      <p:grpSp>
        <p:nvGrpSpPr>
          <p:cNvPr id="46" name="Group 45">
            <a:extLst>
              <a:ext uri="{FF2B5EF4-FFF2-40B4-BE49-F238E27FC236}">
                <a16:creationId xmlns:a16="http://schemas.microsoft.com/office/drawing/2014/main" id="{1218DEDE-C8DC-C80D-8B64-779968B4A842}"/>
              </a:ext>
            </a:extLst>
          </p:cNvPr>
          <p:cNvGrpSpPr/>
          <p:nvPr/>
        </p:nvGrpSpPr>
        <p:grpSpPr>
          <a:xfrm>
            <a:off x="9101035" y="2253688"/>
            <a:ext cx="2679809" cy="1730007"/>
            <a:chOff x="9101035" y="2253688"/>
            <a:chExt cx="2679809" cy="1730007"/>
          </a:xfrm>
        </p:grpSpPr>
        <p:cxnSp>
          <p:nvCxnSpPr>
            <p:cNvPr id="43" name="Straight Arrow Connector 42">
              <a:extLst>
                <a:ext uri="{FF2B5EF4-FFF2-40B4-BE49-F238E27FC236}">
                  <a16:creationId xmlns:a16="http://schemas.microsoft.com/office/drawing/2014/main" id="{4C73046B-847A-5903-16BC-97F6B244A4CD}"/>
                </a:ext>
              </a:extLst>
            </p:cNvPr>
            <p:cNvCxnSpPr/>
            <p:nvPr/>
          </p:nvCxnSpPr>
          <p:spPr>
            <a:xfrm>
              <a:off x="10453317" y="3188970"/>
              <a:ext cx="0" cy="794725"/>
            </a:xfrm>
            <a:prstGeom prst="straightConnector1">
              <a:avLst/>
            </a:prstGeom>
            <a:ln w="762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FF535460-B80E-D8D5-C131-7A13D8E4FF66}"/>
                </a:ext>
              </a:extLst>
            </p:cNvPr>
            <p:cNvSpPr txBox="1"/>
            <p:nvPr/>
          </p:nvSpPr>
          <p:spPr>
            <a:xfrm>
              <a:off x="9101035" y="2253688"/>
              <a:ext cx="2679809" cy="923330"/>
            </a:xfrm>
            <a:prstGeom prst="rect">
              <a:avLst/>
            </a:prstGeom>
            <a:noFill/>
          </p:spPr>
          <p:txBody>
            <a:bodyPr wrap="square" rtlCol="0">
              <a:spAutoFit/>
            </a:bodyPr>
            <a:lstStyle/>
            <a:p>
              <a:pPr algn="ctr"/>
              <a:r>
                <a:rPr lang="en-US" b="1" dirty="0">
                  <a:solidFill>
                    <a:srgbClr val="C00000"/>
                  </a:solidFill>
                  <a:latin typeface="Helvetica" pitchFamily="2" charset="0"/>
                </a:rPr>
                <a:t>Important for ensuring the clusters are plausibly semantic</a:t>
              </a:r>
            </a:p>
          </p:txBody>
        </p:sp>
      </p:grpSp>
    </p:spTree>
    <p:extLst>
      <p:ext uri="{BB962C8B-B14F-4D97-AF65-F5344CB8AC3E}">
        <p14:creationId xmlns:p14="http://schemas.microsoft.com/office/powerpoint/2010/main" val="2476840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44FDC-FC44-4739-2A2F-52898340ED89}"/>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669CA656-BFB5-0AA5-1293-F44EEF94A0E8}"/>
              </a:ext>
            </a:extLst>
          </p:cNvPr>
          <p:cNvGrpSpPr/>
          <p:nvPr/>
        </p:nvGrpSpPr>
        <p:grpSpPr>
          <a:xfrm>
            <a:off x="1447800" y="1597731"/>
            <a:ext cx="9296400" cy="1538882"/>
            <a:chOff x="1447800" y="973017"/>
            <a:chExt cx="9296400" cy="1538882"/>
          </a:xfrm>
        </p:grpSpPr>
        <p:sp>
          <p:nvSpPr>
            <p:cNvPr id="3" name="TextBox 2">
              <a:extLst>
                <a:ext uri="{FF2B5EF4-FFF2-40B4-BE49-F238E27FC236}">
                  <a16:creationId xmlns:a16="http://schemas.microsoft.com/office/drawing/2014/main" id="{E426EEEA-E033-F6AD-3FD1-63F2FD9928A0}"/>
                </a:ext>
              </a:extLst>
            </p:cNvPr>
            <p:cNvSpPr txBox="1"/>
            <p:nvPr/>
          </p:nvSpPr>
          <p:spPr>
            <a:xfrm>
              <a:off x="1447800" y="973017"/>
              <a:ext cx="9296400" cy="584775"/>
            </a:xfrm>
            <a:prstGeom prst="rect">
              <a:avLst/>
            </a:prstGeom>
            <a:noFill/>
          </p:spPr>
          <p:txBody>
            <a:bodyPr wrap="square" rtlCol="0">
              <a:spAutoFit/>
            </a:bodyPr>
            <a:lstStyle/>
            <a:p>
              <a:r>
                <a:rPr lang="en-US" sz="3200" b="1" dirty="0">
                  <a:latin typeface="Helvetica" pitchFamily="2" charset="0"/>
                </a:rPr>
                <a:t>Idea</a:t>
              </a:r>
            </a:p>
          </p:txBody>
        </p:sp>
        <p:sp>
          <p:nvSpPr>
            <p:cNvPr id="2" name="TextBox 1">
              <a:extLst>
                <a:ext uri="{FF2B5EF4-FFF2-40B4-BE49-F238E27FC236}">
                  <a16:creationId xmlns:a16="http://schemas.microsoft.com/office/drawing/2014/main" id="{168123A3-5431-713F-6EF6-29A04A450AE6}"/>
                </a:ext>
              </a:extLst>
            </p:cNvPr>
            <p:cNvSpPr txBox="1"/>
            <p:nvPr/>
          </p:nvSpPr>
          <p:spPr>
            <a:xfrm>
              <a:off x="1447800" y="1557792"/>
              <a:ext cx="9296400" cy="954107"/>
            </a:xfrm>
            <a:prstGeom prst="rect">
              <a:avLst/>
            </a:prstGeom>
            <a:noFill/>
          </p:spPr>
          <p:txBody>
            <a:bodyPr wrap="square" rtlCol="0">
              <a:spAutoFit/>
            </a:bodyPr>
            <a:lstStyle/>
            <a:p>
              <a:r>
                <a:rPr lang="en-US" sz="2800" dirty="0">
                  <a:latin typeface="Helvetica" pitchFamily="2" charset="0"/>
                  <a:ea typeface="Verdana" charset="0"/>
                  <a:cs typeface="Verdana" charset="0"/>
                </a:rPr>
                <a:t>Lexical semantic generalizations can be read off of the clusters’ distributions.</a:t>
              </a:r>
              <a:endParaRPr lang="en-US" sz="2800" dirty="0">
                <a:latin typeface="Helvetica" pitchFamily="2" charset="0"/>
              </a:endParaRPr>
            </a:p>
          </p:txBody>
        </p:sp>
      </p:grpSp>
    </p:spTree>
    <p:extLst>
      <p:ext uri="{BB962C8B-B14F-4D97-AF65-F5344CB8AC3E}">
        <p14:creationId xmlns:p14="http://schemas.microsoft.com/office/powerpoint/2010/main" val="20552088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D8E91-9F0D-7C39-E38B-5775A966046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E9AEE90-57FC-5EAA-3A5B-2070BC8B3F3D}"/>
              </a:ext>
            </a:extLst>
          </p:cNvPr>
          <p:cNvSpPr txBox="1"/>
          <p:nvPr/>
        </p:nvSpPr>
        <p:spPr>
          <a:xfrm>
            <a:off x="2436763" y="1405690"/>
            <a:ext cx="93018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CD5400"/>
                </a:solidFill>
                <a:latin typeface="Consolas"/>
              </a:rPr>
              <a:t>know</a:t>
            </a:r>
            <a:endParaRPr lang="en-US" sz="2400" dirty="0">
              <a:solidFill>
                <a:srgbClr val="113A6B"/>
              </a:solidFill>
              <a:latin typeface="Consolas"/>
            </a:endParaRPr>
          </a:p>
        </p:txBody>
      </p:sp>
      <p:cxnSp>
        <p:nvCxnSpPr>
          <p:cNvPr id="6" name="Straight Arrow Connector 5">
            <a:extLst>
              <a:ext uri="{FF2B5EF4-FFF2-40B4-BE49-F238E27FC236}">
                <a16:creationId xmlns:a16="http://schemas.microsoft.com/office/drawing/2014/main" id="{66EC017C-11E1-19A5-63B4-C367F555C7EE}"/>
              </a:ext>
            </a:extLst>
          </p:cNvPr>
          <p:cNvCxnSpPr>
            <a:cxnSpLocks/>
            <a:stCxn id="4" idx="3"/>
            <a:endCxn id="5" idx="1"/>
          </p:cNvCxnSpPr>
          <p:nvPr/>
        </p:nvCxnSpPr>
        <p:spPr>
          <a:xfrm flipV="1">
            <a:off x="3366947" y="1632059"/>
            <a:ext cx="1422095" cy="446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38413617-F5C9-D6F4-BD14-161BF1751B5C}"/>
              </a:ext>
            </a:extLst>
          </p:cNvPr>
          <p:cNvGrpSpPr/>
          <p:nvPr/>
        </p:nvGrpSpPr>
        <p:grpSpPr>
          <a:xfrm>
            <a:off x="4789042" y="920191"/>
            <a:ext cx="3890708" cy="1655417"/>
            <a:chOff x="4789042" y="920191"/>
            <a:chExt cx="3890708" cy="1655417"/>
          </a:xfrm>
        </p:grpSpPr>
        <p:grpSp>
          <p:nvGrpSpPr>
            <p:cNvPr id="44" name="Group 43">
              <a:extLst>
                <a:ext uri="{FF2B5EF4-FFF2-40B4-BE49-F238E27FC236}">
                  <a16:creationId xmlns:a16="http://schemas.microsoft.com/office/drawing/2014/main" id="{CAD5D77D-323A-4E5B-48AB-123298B1F202}"/>
                </a:ext>
              </a:extLst>
            </p:cNvPr>
            <p:cNvGrpSpPr/>
            <p:nvPr/>
          </p:nvGrpSpPr>
          <p:grpSpPr>
            <a:xfrm>
              <a:off x="4789042" y="920191"/>
              <a:ext cx="2347654" cy="1655417"/>
              <a:chOff x="6774281" y="1064294"/>
              <a:chExt cx="2347654" cy="1655417"/>
            </a:xfrm>
          </p:grpSpPr>
          <p:sp>
            <p:nvSpPr>
              <p:cNvPr id="5" name="Rectangle 4">
                <a:extLst>
                  <a:ext uri="{FF2B5EF4-FFF2-40B4-BE49-F238E27FC236}">
                    <a16:creationId xmlns:a16="http://schemas.microsoft.com/office/drawing/2014/main" id="{CC531C18-09AE-4E65-75AB-D6C8E6F34897}"/>
                  </a:ext>
                </a:extLst>
              </p:cNvPr>
              <p:cNvSpPr/>
              <p:nvPr/>
            </p:nvSpPr>
            <p:spPr>
              <a:xfrm>
                <a:off x="6774281" y="1064294"/>
                <a:ext cx="2346157" cy="14237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A6CBC51-1DE8-A1E7-7AAE-BDD68267BDAE}"/>
                  </a:ext>
                </a:extLst>
              </p:cNvPr>
              <p:cNvSpPr/>
              <p:nvPr/>
            </p:nvSpPr>
            <p:spPr>
              <a:xfrm>
                <a:off x="6914648" y="2081964"/>
                <a:ext cx="100263" cy="406066"/>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E291FCA-066E-00DD-D3DC-CCDD0391484F}"/>
                  </a:ext>
                </a:extLst>
              </p:cNvPr>
              <p:cNvSpPr/>
              <p:nvPr/>
            </p:nvSpPr>
            <p:spPr>
              <a:xfrm>
                <a:off x="7095121" y="2287503"/>
                <a:ext cx="100263" cy="200526"/>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D1351F8-9D8E-E587-AED7-ADF0F4B6A8E2}"/>
                  </a:ext>
                </a:extLst>
              </p:cNvPr>
              <p:cNvSpPr/>
              <p:nvPr/>
            </p:nvSpPr>
            <p:spPr>
              <a:xfrm>
                <a:off x="7275594" y="1259806"/>
                <a:ext cx="100263" cy="1228222"/>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3E82193-5440-775B-BCEE-AB34AEAEC356}"/>
                  </a:ext>
                </a:extLst>
              </p:cNvPr>
              <p:cNvSpPr/>
              <p:nvPr/>
            </p:nvSpPr>
            <p:spPr>
              <a:xfrm>
                <a:off x="7456068" y="2137109"/>
                <a:ext cx="100263" cy="35092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A7486A7-28D6-1D0D-42D5-A7AB687F38B6}"/>
                  </a:ext>
                </a:extLst>
              </p:cNvPr>
              <p:cNvSpPr/>
              <p:nvPr/>
            </p:nvSpPr>
            <p:spPr>
              <a:xfrm>
                <a:off x="7636541" y="2006766"/>
                <a:ext cx="100263" cy="48126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D49189E-E19A-8474-1119-72F9DE744AB2}"/>
                  </a:ext>
                </a:extLst>
              </p:cNvPr>
              <p:cNvSpPr/>
              <p:nvPr/>
            </p:nvSpPr>
            <p:spPr>
              <a:xfrm>
                <a:off x="7817014" y="2342647"/>
                <a:ext cx="90237" cy="14538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B85129B-FFFE-CC6E-5009-57F12B6288FB}"/>
                  </a:ext>
                </a:extLst>
              </p:cNvPr>
              <p:cNvSpPr/>
              <p:nvPr/>
            </p:nvSpPr>
            <p:spPr>
              <a:xfrm>
                <a:off x="7982450" y="2312570"/>
                <a:ext cx="100263" cy="17546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69E9F49-7D72-9BF4-1AAF-44CDECAEFB79}"/>
                  </a:ext>
                </a:extLst>
              </p:cNvPr>
              <p:cNvSpPr/>
              <p:nvPr/>
            </p:nvSpPr>
            <p:spPr>
              <a:xfrm>
                <a:off x="8162923" y="1951621"/>
                <a:ext cx="100263" cy="53640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2585E13-0882-1046-31F1-78115CBC7529}"/>
                  </a:ext>
                </a:extLst>
              </p:cNvPr>
              <p:cNvSpPr/>
              <p:nvPr/>
            </p:nvSpPr>
            <p:spPr>
              <a:xfrm>
                <a:off x="8343396" y="2307554"/>
                <a:ext cx="100263" cy="18047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692EFBB-5745-BCA3-07F8-C68F7B13174A}"/>
                  </a:ext>
                </a:extLst>
              </p:cNvPr>
              <p:cNvSpPr/>
              <p:nvPr/>
            </p:nvSpPr>
            <p:spPr>
              <a:xfrm>
                <a:off x="8523870" y="2132095"/>
                <a:ext cx="100263" cy="35593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AD13B0F-D7A3-22E7-E8C5-E3DAC44640F2}"/>
                  </a:ext>
                </a:extLst>
              </p:cNvPr>
              <p:cNvSpPr/>
              <p:nvPr/>
            </p:nvSpPr>
            <p:spPr>
              <a:xfrm>
                <a:off x="8704343" y="1580647"/>
                <a:ext cx="100263" cy="90738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97F1404-034C-2D49-2930-D9449BBBCB28}"/>
                  </a:ext>
                </a:extLst>
              </p:cNvPr>
              <p:cNvSpPr/>
              <p:nvPr/>
            </p:nvSpPr>
            <p:spPr>
              <a:xfrm>
                <a:off x="8884816" y="2142119"/>
                <a:ext cx="100263" cy="34590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F80C44C-9969-B424-5844-6F5D2CCBBC09}"/>
                  </a:ext>
                </a:extLst>
              </p:cNvPr>
              <p:cNvSpPr txBox="1"/>
              <p:nvPr/>
            </p:nvSpPr>
            <p:spPr>
              <a:xfrm>
                <a:off x="6829926" y="2453440"/>
                <a:ext cx="281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1</a:t>
                </a:r>
              </a:p>
            </p:txBody>
          </p:sp>
          <p:sp>
            <p:nvSpPr>
              <p:cNvPr id="20" name="TextBox 19">
                <a:extLst>
                  <a:ext uri="{FF2B5EF4-FFF2-40B4-BE49-F238E27FC236}">
                    <a16:creationId xmlns:a16="http://schemas.microsoft.com/office/drawing/2014/main" id="{7DC348BD-085C-5C05-7FE5-9E0CA8A90FEE}"/>
                  </a:ext>
                </a:extLst>
              </p:cNvPr>
              <p:cNvSpPr txBox="1"/>
              <p:nvPr/>
            </p:nvSpPr>
            <p:spPr>
              <a:xfrm>
                <a:off x="7005386" y="2458453"/>
                <a:ext cx="281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2</a:t>
                </a:r>
              </a:p>
            </p:txBody>
          </p:sp>
          <p:sp>
            <p:nvSpPr>
              <p:cNvPr id="21" name="TextBox 20">
                <a:extLst>
                  <a:ext uri="{FF2B5EF4-FFF2-40B4-BE49-F238E27FC236}">
                    <a16:creationId xmlns:a16="http://schemas.microsoft.com/office/drawing/2014/main" id="{1B8D4F9D-C998-FA14-4A7A-94D7567E4DB6}"/>
                  </a:ext>
                </a:extLst>
              </p:cNvPr>
              <p:cNvSpPr txBox="1"/>
              <p:nvPr/>
            </p:nvSpPr>
            <p:spPr>
              <a:xfrm>
                <a:off x="7190873" y="2458453"/>
                <a:ext cx="281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3</a:t>
                </a:r>
              </a:p>
            </p:txBody>
          </p:sp>
          <p:sp>
            <p:nvSpPr>
              <p:cNvPr id="22" name="TextBox 21">
                <a:extLst>
                  <a:ext uri="{FF2B5EF4-FFF2-40B4-BE49-F238E27FC236}">
                    <a16:creationId xmlns:a16="http://schemas.microsoft.com/office/drawing/2014/main" id="{89E26A34-A1B2-024C-B8E4-DB1E6CB36092}"/>
                  </a:ext>
                </a:extLst>
              </p:cNvPr>
              <p:cNvSpPr txBox="1"/>
              <p:nvPr/>
            </p:nvSpPr>
            <p:spPr>
              <a:xfrm>
                <a:off x="7366333" y="2463466"/>
                <a:ext cx="281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4</a:t>
                </a:r>
              </a:p>
            </p:txBody>
          </p:sp>
          <p:sp>
            <p:nvSpPr>
              <p:cNvPr id="23" name="TextBox 22">
                <a:extLst>
                  <a:ext uri="{FF2B5EF4-FFF2-40B4-BE49-F238E27FC236}">
                    <a16:creationId xmlns:a16="http://schemas.microsoft.com/office/drawing/2014/main" id="{63EEE518-052B-7873-D8BC-5FE57993F922}"/>
                  </a:ext>
                </a:extLst>
              </p:cNvPr>
              <p:cNvSpPr txBox="1"/>
              <p:nvPr/>
            </p:nvSpPr>
            <p:spPr>
              <a:xfrm>
                <a:off x="7541793" y="2458453"/>
                <a:ext cx="281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5</a:t>
                </a:r>
              </a:p>
            </p:txBody>
          </p:sp>
          <p:sp>
            <p:nvSpPr>
              <p:cNvPr id="24" name="TextBox 23">
                <a:extLst>
                  <a:ext uri="{FF2B5EF4-FFF2-40B4-BE49-F238E27FC236}">
                    <a16:creationId xmlns:a16="http://schemas.microsoft.com/office/drawing/2014/main" id="{D4699C30-3C11-D088-7EDF-446C1E7B0FA9}"/>
                  </a:ext>
                </a:extLst>
              </p:cNvPr>
              <p:cNvSpPr txBox="1"/>
              <p:nvPr/>
            </p:nvSpPr>
            <p:spPr>
              <a:xfrm>
                <a:off x="7727279" y="2463465"/>
                <a:ext cx="281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6</a:t>
                </a:r>
              </a:p>
            </p:txBody>
          </p:sp>
          <p:sp>
            <p:nvSpPr>
              <p:cNvPr id="25" name="TextBox 24">
                <a:extLst>
                  <a:ext uri="{FF2B5EF4-FFF2-40B4-BE49-F238E27FC236}">
                    <a16:creationId xmlns:a16="http://schemas.microsoft.com/office/drawing/2014/main" id="{4573314E-E3CD-9648-32DF-6FA34E46AA84}"/>
                  </a:ext>
                </a:extLst>
              </p:cNvPr>
              <p:cNvSpPr txBox="1"/>
              <p:nvPr/>
            </p:nvSpPr>
            <p:spPr>
              <a:xfrm>
                <a:off x="7892713" y="2468478"/>
                <a:ext cx="281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7</a:t>
                </a:r>
              </a:p>
            </p:txBody>
          </p:sp>
          <p:sp>
            <p:nvSpPr>
              <p:cNvPr id="26" name="TextBox 25">
                <a:extLst>
                  <a:ext uri="{FF2B5EF4-FFF2-40B4-BE49-F238E27FC236}">
                    <a16:creationId xmlns:a16="http://schemas.microsoft.com/office/drawing/2014/main" id="{337B09B1-CF5D-877A-F2EB-48C4247B09FF}"/>
                  </a:ext>
                </a:extLst>
              </p:cNvPr>
              <p:cNvSpPr txBox="1"/>
              <p:nvPr/>
            </p:nvSpPr>
            <p:spPr>
              <a:xfrm>
                <a:off x="8068173" y="2468478"/>
                <a:ext cx="281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8</a:t>
                </a:r>
              </a:p>
            </p:txBody>
          </p:sp>
          <p:sp>
            <p:nvSpPr>
              <p:cNvPr id="27" name="TextBox 26">
                <a:extLst>
                  <a:ext uri="{FF2B5EF4-FFF2-40B4-BE49-F238E27FC236}">
                    <a16:creationId xmlns:a16="http://schemas.microsoft.com/office/drawing/2014/main" id="{59F3C465-99BE-0889-096D-8CDFDEC625C0}"/>
                  </a:ext>
                </a:extLst>
              </p:cNvPr>
              <p:cNvSpPr txBox="1"/>
              <p:nvPr/>
            </p:nvSpPr>
            <p:spPr>
              <a:xfrm>
                <a:off x="8253659" y="2473490"/>
                <a:ext cx="281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9</a:t>
                </a:r>
              </a:p>
            </p:txBody>
          </p:sp>
          <p:sp>
            <p:nvSpPr>
              <p:cNvPr id="28" name="TextBox 27">
                <a:extLst>
                  <a:ext uri="{FF2B5EF4-FFF2-40B4-BE49-F238E27FC236}">
                    <a16:creationId xmlns:a16="http://schemas.microsoft.com/office/drawing/2014/main" id="{2D675DDE-0368-D3D3-4798-9AEAD57A0EF0}"/>
                  </a:ext>
                </a:extLst>
              </p:cNvPr>
              <p:cNvSpPr txBox="1"/>
              <p:nvPr/>
            </p:nvSpPr>
            <p:spPr>
              <a:xfrm>
                <a:off x="8384001" y="2458450"/>
                <a:ext cx="36696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10</a:t>
                </a:r>
              </a:p>
            </p:txBody>
          </p:sp>
          <p:sp>
            <p:nvSpPr>
              <p:cNvPr id="29" name="TextBox 28">
                <a:extLst>
                  <a:ext uri="{FF2B5EF4-FFF2-40B4-BE49-F238E27FC236}">
                    <a16:creationId xmlns:a16="http://schemas.microsoft.com/office/drawing/2014/main" id="{7036063C-B301-AE1F-521D-127CC5BACF9A}"/>
                  </a:ext>
                </a:extLst>
              </p:cNvPr>
              <p:cNvSpPr txBox="1"/>
              <p:nvPr/>
            </p:nvSpPr>
            <p:spPr>
              <a:xfrm>
                <a:off x="8579513" y="2463463"/>
                <a:ext cx="36696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11</a:t>
                </a:r>
              </a:p>
            </p:txBody>
          </p:sp>
          <p:sp>
            <p:nvSpPr>
              <p:cNvPr id="30" name="TextBox 29">
                <a:extLst>
                  <a:ext uri="{FF2B5EF4-FFF2-40B4-BE49-F238E27FC236}">
                    <a16:creationId xmlns:a16="http://schemas.microsoft.com/office/drawing/2014/main" id="{09401D1D-A084-2D35-57D1-CE5ED1BFA0BA}"/>
                  </a:ext>
                </a:extLst>
              </p:cNvPr>
              <p:cNvSpPr txBox="1"/>
              <p:nvPr/>
            </p:nvSpPr>
            <p:spPr>
              <a:xfrm>
                <a:off x="8754973" y="2468476"/>
                <a:ext cx="36696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12</a:t>
                </a:r>
              </a:p>
            </p:txBody>
          </p:sp>
        </p:grpSp>
        <p:sp>
          <p:nvSpPr>
            <p:cNvPr id="34" name="TextBox 33">
              <a:extLst>
                <a:ext uri="{FF2B5EF4-FFF2-40B4-BE49-F238E27FC236}">
                  <a16:creationId xmlns:a16="http://schemas.microsoft.com/office/drawing/2014/main" id="{83F254F9-80F3-29B7-8A48-60721D9412D7}"/>
                </a:ext>
              </a:extLst>
            </p:cNvPr>
            <p:cNvSpPr txBox="1"/>
            <p:nvPr/>
          </p:nvSpPr>
          <p:spPr>
            <a:xfrm>
              <a:off x="7255010" y="1173058"/>
              <a:ext cx="142474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Helvetica" pitchFamily="2" charset="0"/>
                  <a:ea typeface="Verdana" charset="0"/>
                  <a:cs typeface="Verdana" charset="0"/>
                </a:rPr>
                <a:t>Probability of occurring in cluster</a:t>
              </a:r>
            </a:p>
          </p:txBody>
        </p:sp>
      </p:grpSp>
      <p:grpSp>
        <p:nvGrpSpPr>
          <p:cNvPr id="41" name="Group 40">
            <a:extLst>
              <a:ext uri="{FF2B5EF4-FFF2-40B4-BE49-F238E27FC236}">
                <a16:creationId xmlns:a16="http://schemas.microsoft.com/office/drawing/2014/main" id="{9A43E6BB-18B9-46E6-81DC-DE992679C1FA}"/>
              </a:ext>
            </a:extLst>
          </p:cNvPr>
          <p:cNvGrpSpPr/>
          <p:nvPr/>
        </p:nvGrpSpPr>
        <p:grpSpPr>
          <a:xfrm>
            <a:off x="855644" y="2560571"/>
            <a:ext cx="4490860" cy="3494290"/>
            <a:chOff x="855644" y="2560571"/>
            <a:chExt cx="4490860" cy="3494290"/>
          </a:xfrm>
        </p:grpSpPr>
        <p:cxnSp>
          <p:nvCxnSpPr>
            <p:cNvPr id="32" name="Straight Arrow Connector 31">
              <a:extLst>
                <a:ext uri="{FF2B5EF4-FFF2-40B4-BE49-F238E27FC236}">
                  <a16:creationId xmlns:a16="http://schemas.microsoft.com/office/drawing/2014/main" id="{F0040A9D-9DEF-EC71-D41B-7A3BFAD203ED}"/>
                </a:ext>
              </a:extLst>
            </p:cNvPr>
            <p:cNvCxnSpPr>
              <a:cxnSpLocks/>
              <a:stCxn id="21" idx="2"/>
              <a:endCxn id="2" idx="0"/>
            </p:cNvCxnSpPr>
            <p:nvPr/>
          </p:nvCxnSpPr>
          <p:spPr>
            <a:xfrm flipH="1">
              <a:off x="1972819" y="2560571"/>
              <a:ext cx="3373685" cy="17069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91223216-6FC3-D8D2-E1D6-E8B0B06A8074}"/>
                </a:ext>
              </a:extLst>
            </p:cNvPr>
            <p:cNvGrpSpPr/>
            <p:nvPr/>
          </p:nvGrpSpPr>
          <p:grpSpPr>
            <a:xfrm>
              <a:off x="855644" y="4267531"/>
              <a:ext cx="2073117" cy="1787330"/>
              <a:chOff x="84935" y="3865299"/>
              <a:chExt cx="2539665" cy="2189563"/>
            </a:xfrm>
          </p:grpSpPr>
          <p:pic>
            <p:nvPicPr>
              <p:cNvPr id="37" name="Picture 37" descr="Shape&#10;&#10;Description automatically generated">
                <a:extLst>
                  <a:ext uri="{FF2B5EF4-FFF2-40B4-BE49-F238E27FC236}">
                    <a16:creationId xmlns:a16="http://schemas.microsoft.com/office/drawing/2014/main" id="{1C41447A-3338-15C7-28DC-C99F9AAFE5D3}"/>
                  </a:ext>
                </a:extLst>
              </p:cNvPr>
              <p:cNvPicPr>
                <a:picLocks noChangeAspect="1"/>
              </p:cNvPicPr>
              <p:nvPr/>
            </p:nvPicPr>
            <p:blipFill>
              <a:blip r:embed="rId3"/>
              <a:stretch>
                <a:fillRect/>
              </a:stretch>
            </p:blipFill>
            <p:spPr>
              <a:xfrm>
                <a:off x="84935" y="3991507"/>
                <a:ext cx="2532648" cy="2063355"/>
              </a:xfrm>
              <a:prstGeom prst="rect">
                <a:avLst/>
              </a:prstGeom>
            </p:spPr>
          </p:pic>
          <p:grpSp>
            <p:nvGrpSpPr>
              <p:cNvPr id="77" name="Group 76">
                <a:extLst>
                  <a:ext uri="{FF2B5EF4-FFF2-40B4-BE49-F238E27FC236}">
                    <a16:creationId xmlns:a16="http://schemas.microsoft.com/office/drawing/2014/main" id="{1EF302A2-7F18-614D-F2C4-D710D5F19060}"/>
                  </a:ext>
                </a:extLst>
              </p:cNvPr>
              <p:cNvGrpSpPr/>
              <p:nvPr/>
            </p:nvGrpSpPr>
            <p:grpSpPr>
              <a:xfrm>
                <a:off x="267412" y="5708984"/>
                <a:ext cx="2297030" cy="246222"/>
                <a:chOff x="1460544" y="4565984"/>
                <a:chExt cx="2297030" cy="246222"/>
              </a:xfrm>
            </p:grpSpPr>
            <p:sp>
              <p:nvSpPr>
                <p:cNvPr id="72" name="TextBox 71">
                  <a:extLst>
                    <a:ext uri="{FF2B5EF4-FFF2-40B4-BE49-F238E27FC236}">
                      <a16:creationId xmlns:a16="http://schemas.microsoft.com/office/drawing/2014/main" id="{7555E81F-B2F9-2F9C-8461-8A7CB07C24FB}"/>
                    </a:ext>
                  </a:extLst>
                </p:cNvPr>
                <p:cNvSpPr txBox="1"/>
                <p:nvPr/>
              </p:nvSpPr>
              <p:spPr>
                <a:xfrm>
                  <a:off x="3475834" y="4565985"/>
                  <a:ext cx="281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1</a:t>
                  </a:r>
                </a:p>
              </p:txBody>
            </p:sp>
            <p:sp>
              <p:nvSpPr>
                <p:cNvPr id="73" name="TextBox 72">
                  <a:extLst>
                    <a:ext uri="{FF2B5EF4-FFF2-40B4-BE49-F238E27FC236}">
                      <a16:creationId xmlns:a16="http://schemas.microsoft.com/office/drawing/2014/main" id="{C7FC16FB-B738-7856-E1EA-8ED60F8348F0}"/>
                    </a:ext>
                  </a:extLst>
                </p:cNvPr>
                <p:cNvSpPr txBox="1"/>
                <p:nvPr/>
              </p:nvSpPr>
              <p:spPr>
                <a:xfrm>
                  <a:off x="1460544" y="4565984"/>
                  <a:ext cx="281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0</a:t>
                  </a:r>
                </a:p>
              </p:txBody>
            </p:sp>
          </p:grpSp>
          <p:sp>
            <p:nvSpPr>
              <p:cNvPr id="2" name="TextBox 1">
                <a:extLst>
                  <a:ext uri="{FF2B5EF4-FFF2-40B4-BE49-F238E27FC236}">
                    <a16:creationId xmlns:a16="http://schemas.microsoft.com/office/drawing/2014/main" id="{BDDC6A6E-6ADF-9AE1-DFF8-9E387DBE2D83}"/>
                  </a:ext>
                </a:extLst>
              </p:cNvPr>
              <p:cNvSpPr txBox="1"/>
              <p:nvPr/>
            </p:nvSpPr>
            <p:spPr>
              <a:xfrm>
                <a:off x="282453" y="3865299"/>
                <a:ext cx="2342147" cy="4147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latin typeface="Consolas" panose="020B0609020204030204" pitchFamily="49" charset="0"/>
                    <a:ea typeface="Verdana" charset="0"/>
                    <a:cs typeface="Consolas" panose="020B0609020204030204" pitchFamily="49" charset="0"/>
                  </a:rPr>
                  <a:t>NP[3s] not _ S</a:t>
                </a:r>
              </a:p>
            </p:txBody>
          </p:sp>
        </p:grpSp>
        <p:sp>
          <p:nvSpPr>
            <p:cNvPr id="59" name="TextBox 58">
              <a:extLst>
                <a:ext uri="{FF2B5EF4-FFF2-40B4-BE49-F238E27FC236}">
                  <a16:creationId xmlns:a16="http://schemas.microsoft.com/office/drawing/2014/main" id="{9218CF25-ED52-8714-C22D-FB7F49D85360}"/>
                </a:ext>
              </a:extLst>
            </p:cNvPr>
            <p:cNvSpPr txBox="1"/>
            <p:nvPr/>
          </p:nvSpPr>
          <p:spPr>
            <a:xfrm rot="19868561">
              <a:off x="2785720" y="3310904"/>
              <a:ext cx="143364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Helvetica" pitchFamily="2" charset="0"/>
                  <a:ea typeface="Verdana" charset="0"/>
                  <a:cs typeface="Verdana" charset="0"/>
                </a:rPr>
                <a:t>Neg-raising</a:t>
              </a:r>
            </a:p>
          </p:txBody>
        </p:sp>
      </p:grpSp>
      <p:grpSp>
        <p:nvGrpSpPr>
          <p:cNvPr id="40" name="Group 39">
            <a:extLst>
              <a:ext uri="{FF2B5EF4-FFF2-40B4-BE49-F238E27FC236}">
                <a16:creationId xmlns:a16="http://schemas.microsoft.com/office/drawing/2014/main" id="{BB7FED79-8AD3-BC37-8B42-2A5F46E21881}"/>
              </a:ext>
            </a:extLst>
          </p:cNvPr>
          <p:cNvGrpSpPr/>
          <p:nvPr/>
        </p:nvGrpSpPr>
        <p:grpSpPr>
          <a:xfrm>
            <a:off x="3000684" y="2560571"/>
            <a:ext cx="2345820" cy="3494289"/>
            <a:chOff x="3000684" y="2560571"/>
            <a:chExt cx="2345820" cy="3494289"/>
          </a:xfrm>
        </p:grpSpPr>
        <p:grpSp>
          <p:nvGrpSpPr>
            <p:cNvPr id="49" name="Group 48">
              <a:extLst>
                <a:ext uri="{FF2B5EF4-FFF2-40B4-BE49-F238E27FC236}">
                  <a16:creationId xmlns:a16="http://schemas.microsoft.com/office/drawing/2014/main" id="{F5B14CCA-9674-1D8F-2E22-08B9067F8F61}"/>
                </a:ext>
              </a:extLst>
            </p:cNvPr>
            <p:cNvGrpSpPr/>
            <p:nvPr/>
          </p:nvGrpSpPr>
          <p:grpSpPr>
            <a:xfrm>
              <a:off x="3000684" y="4257644"/>
              <a:ext cx="2051988" cy="1797216"/>
              <a:chOff x="2399527" y="3836665"/>
              <a:chExt cx="2532648" cy="2218197"/>
            </a:xfrm>
          </p:grpSpPr>
          <p:pic>
            <p:nvPicPr>
              <p:cNvPr id="38" name="Picture 38" descr="Shape&#10;&#10;Description automatically generated">
                <a:extLst>
                  <a:ext uri="{FF2B5EF4-FFF2-40B4-BE49-F238E27FC236}">
                    <a16:creationId xmlns:a16="http://schemas.microsoft.com/office/drawing/2014/main" id="{70EFEF4D-3987-901D-657F-72091E5E4BB6}"/>
                  </a:ext>
                </a:extLst>
              </p:cNvPr>
              <p:cNvPicPr>
                <a:picLocks noChangeAspect="1"/>
              </p:cNvPicPr>
              <p:nvPr/>
            </p:nvPicPr>
            <p:blipFill>
              <a:blip r:embed="rId4"/>
              <a:stretch>
                <a:fillRect/>
              </a:stretch>
            </p:blipFill>
            <p:spPr>
              <a:xfrm>
                <a:off x="2399527" y="3991507"/>
                <a:ext cx="2532648" cy="2063355"/>
              </a:xfrm>
              <a:prstGeom prst="rect">
                <a:avLst/>
              </a:prstGeom>
            </p:spPr>
          </p:pic>
          <p:grpSp>
            <p:nvGrpSpPr>
              <p:cNvPr id="78" name="Group 77">
                <a:extLst>
                  <a:ext uri="{FF2B5EF4-FFF2-40B4-BE49-F238E27FC236}">
                    <a16:creationId xmlns:a16="http://schemas.microsoft.com/office/drawing/2014/main" id="{41B25AFF-8CC9-0149-8EEA-2D996013D166}"/>
                  </a:ext>
                </a:extLst>
              </p:cNvPr>
              <p:cNvGrpSpPr/>
              <p:nvPr/>
            </p:nvGrpSpPr>
            <p:grpSpPr>
              <a:xfrm>
                <a:off x="2582003" y="5708983"/>
                <a:ext cx="2297030" cy="246222"/>
                <a:chOff x="1218425" y="4565984"/>
                <a:chExt cx="2297030" cy="246222"/>
              </a:xfrm>
            </p:grpSpPr>
            <p:sp>
              <p:nvSpPr>
                <p:cNvPr id="80" name="TextBox 79">
                  <a:extLst>
                    <a:ext uri="{FF2B5EF4-FFF2-40B4-BE49-F238E27FC236}">
                      <a16:creationId xmlns:a16="http://schemas.microsoft.com/office/drawing/2014/main" id="{8D2B4C41-B605-89DB-4613-85D9DCC65751}"/>
                    </a:ext>
                  </a:extLst>
                </p:cNvPr>
                <p:cNvSpPr txBox="1"/>
                <p:nvPr/>
              </p:nvSpPr>
              <p:spPr>
                <a:xfrm>
                  <a:off x="3233715" y="4565985"/>
                  <a:ext cx="281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1</a:t>
                  </a:r>
                </a:p>
              </p:txBody>
            </p:sp>
            <p:sp>
              <p:nvSpPr>
                <p:cNvPr id="81" name="TextBox 80">
                  <a:extLst>
                    <a:ext uri="{FF2B5EF4-FFF2-40B4-BE49-F238E27FC236}">
                      <a16:creationId xmlns:a16="http://schemas.microsoft.com/office/drawing/2014/main" id="{0F0601C6-EBA1-13B3-0FA1-813C0437F184}"/>
                    </a:ext>
                  </a:extLst>
                </p:cNvPr>
                <p:cNvSpPr txBox="1"/>
                <p:nvPr/>
              </p:nvSpPr>
              <p:spPr>
                <a:xfrm>
                  <a:off x="1218425" y="4565984"/>
                  <a:ext cx="281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0</a:t>
                  </a:r>
                </a:p>
              </p:txBody>
            </p:sp>
          </p:grpSp>
          <p:sp>
            <p:nvSpPr>
              <p:cNvPr id="96" name="TextBox 95">
                <a:extLst>
                  <a:ext uri="{FF2B5EF4-FFF2-40B4-BE49-F238E27FC236}">
                    <a16:creationId xmlns:a16="http://schemas.microsoft.com/office/drawing/2014/main" id="{A5906D3B-7773-FCB0-5F7A-06A38B6659F0}"/>
                  </a:ext>
                </a:extLst>
              </p:cNvPr>
              <p:cNvSpPr txBox="1"/>
              <p:nvPr/>
            </p:nvSpPr>
            <p:spPr>
              <a:xfrm>
                <a:off x="2580000" y="3836665"/>
                <a:ext cx="2342147" cy="4178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latin typeface="Consolas" panose="020B0609020204030204" pitchFamily="49" charset="0"/>
                    <a:ea typeface="Verdana" charset="0"/>
                    <a:cs typeface="Consolas" panose="020B0609020204030204" pitchFamily="49" charset="0"/>
                  </a:rPr>
                  <a:t>NP_ S</a:t>
                </a:r>
              </a:p>
            </p:txBody>
          </p:sp>
        </p:grpSp>
        <p:cxnSp>
          <p:nvCxnSpPr>
            <p:cNvPr id="62" name="Straight Arrow Connector 61">
              <a:extLst>
                <a:ext uri="{FF2B5EF4-FFF2-40B4-BE49-F238E27FC236}">
                  <a16:creationId xmlns:a16="http://schemas.microsoft.com/office/drawing/2014/main" id="{D76B05E7-4930-3FA7-FBA6-C0DC4B523CF2}"/>
                </a:ext>
              </a:extLst>
            </p:cNvPr>
            <p:cNvCxnSpPr>
              <a:cxnSpLocks/>
              <a:stCxn id="21" idx="2"/>
              <a:endCxn id="96" idx="0"/>
            </p:cNvCxnSpPr>
            <p:nvPr/>
          </p:nvCxnSpPr>
          <p:spPr>
            <a:xfrm flipH="1">
              <a:off x="4095727" y="2560571"/>
              <a:ext cx="1250777" cy="169707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0E1CBF52-BC09-C34B-600E-B80F784DF503}"/>
                </a:ext>
              </a:extLst>
            </p:cNvPr>
            <p:cNvSpPr txBox="1"/>
            <p:nvPr/>
          </p:nvSpPr>
          <p:spPr>
            <a:xfrm rot="18459761">
              <a:off x="4202890" y="3313208"/>
              <a:ext cx="942337"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Helvetica" pitchFamily="2" charset="0"/>
                  <a:ea typeface="Verdana" charset="0"/>
                  <a:cs typeface="Verdana" charset="0"/>
                </a:rPr>
                <a:t>Belief</a:t>
              </a:r>
            </a:p>
          </p:txBody>
        </p:sp>
      </p:grpSp>
      <p:grpSp>
        <p:nvGrpSpPr>
          <p:cNvPr id="36" name="Group 35">
            <a:extLst>
              <a:ext uri="{FF2B5EF4-FFF2-40B4-BE49-F238E27FC236}">
                <a16:creationId xmlns:a16="http://schemas.microsoft.com/office/drawing/2014/main" id="{F224225A-1CB0-332C-2FA6-026B5F09E372}"/>
              </a:ext>
            </a:extLst>
          </p:cNvPr>
          <p:cNvGrpSpPr/>
          <p:nvPr/>
        </p:nvGrpSpPr>
        <p:grpSpPr>
          <a:xfrm>
            <a:off x="5046441" y="2560571"/>
            <a:ext cx="2084234" cy="3494292"/>
            <a:chOff x="5046441" y="2560571"/>
            <a:chExt cx="2084234" cy="3494292"/>
          </a:xfrm>
        </p:grpSpPr>
        <p:grpSp>
          <p:nvGrpSpPr>
            <p:cNvPr id="48" name="Group 47">
              <a:extLst>
                <a:ext uri="{FF2B5EF4-FFF2-40B4-BE49-F238E27FC236}">
                  <a16:creationId xmlns:a16="http://schemas.microsoft.com/office/drawing/2014/main" id="{176CB4D1-2EA8-C81C-CA54-34348DC25BC6}"/>
                </a:ext>
              </a:extLst>
            </p:cNvPr>
            <p:cNvGrpSpPr/>
            <p:nvPr/>
          </p:nvGrpSpPr>
          <p:grpSpPr>
            <a:xfrm>
              <a:off x="5046441" y="4241409"/>
              <a:ext cx="2084234" cy="1813454"/>
              <a:chOff x="4653812" y="3820720"/>
              <a:chExt cx="2567738" cy="2234141"/>
            </a:xfrm>
          </p:grpSpPr>
          <p:grpSp>
            <p:nvGrpSpPr>
              <p:cNvPr id="47" name="Group 46">
                <a:extLst>
                  <a:ext uri="{FF2B5EF4-FFF2-40B4-BE49-F238E27FC236}">
                    <a16:creationId xmlns:a16="http://schemas.microsoft.com/office/drawing/2014/main" id="{82BD635C-7597-52C8-3644-DBEF3DEDAA29}"/>
                  </a:ext>
                </a:extLst>
              </p:cNvPr>
              <p:cNvGrpSpPr/>
              <p:nvPr/>
            </p:nvGrpSpPr>
            <p:grpSpPr>
              <a:xfrm>
                <a:off x="4653812" y="3991508"/>
                <a:ext cx="2567738" cy="2063353"/>
                <a:chOff x="4653812" y="3991508"/>
                <a:chExt cx="2567738" cy="2063353"/>
              </a:xfrm>
            </p:grpSpPr>
            <p:pic>
              <p:nvPicPr>
                <p:cNvPr id="39" name="Picture 39" descr="Shape, rectangle&#10;&#10;Description automatically generated">
                  <a:extLst>
                    <a:ext uri="{FF2B5EF4-FFF2-40B4-BE49-F238E27FC236}">
                      <a16:creationId xmlns:a16="http://schemas.microsoft.com/office/drawing/2014/main" id="{266B6AFD-F478-EFF7-AA12-F2429A7D4626}"/>
                    </a:ext>
                  </a:extLst>
                </p:cNvPr>
                <p:cNvPicPr>
                  <a:picLocks noChangeAspect="1"/>
                </p:cNvPicPr>
                <p:nvPr/>
              </p:nvPicPr>
              <p:blipFill>
                <a:blip r:embed="rId5"/>
                <a:stretch>
                  <a:fillRect/>
                </a:stretch>
              </p:blipFill>
              <p:spPr>
                <a:xfrm>
                  <a:off x="4653812" y="3991508"/>
                  <a:ext cx="2567738" cy="2063353"/>
                </a:xfrm>
                <a:prstGeom prst="rect">
                  <a:avLst/>
                </a:prstGeom>
              </p:spPr>
            </p:pic>
            <p:grpSp>
              <p:nvGrpSpPr>
                <p:cNvPr id="83" name="Group 82">
                  <a:extLst>
                    <a:ext uri="{FF2B5EF4-FFF2-40B4-BE49-F238E27FC236}">
                      <a16:creationId xmlns:a16="http://schemas.microsoft.com/office/drawing/2014/main" id="{52B368CF-0722-42BD-285F-8C35AF036A8D}"/>
                    </a:ext>
                  </a:extLst>
                </p:cNvPr>
                <p:cNvGrpSpPr/>
                <p:nvPr/>
              </p:nvGrpSpPr>
              <p:grpSpPr>
                <a:xfrm>
                  <a:off x="4856342" y="5703970"/>
                  <a:ext cx="2297030" cy="246222"/>
                  <a:chOff x="941066" y="4565984"/>
                  <a:chExt cx="2297030" cy="246222"/>
                </a:xfrm>
              </p:grpSpPr>
              <p:sp>
                <p:nvSpPr>
                  <p:cNvPr id="85" name="TextBox 84">
                    <a:extLst>
                      <a:ext uri="{FF2B5EF4-FFF2-40B4-BE49-F238E27FC236}">
                        <a16:creationId xmlns:a16="http://schemas.microsoft.com/office/drawing/2014/main" id="{D2B1ACEE-DCA6-EEB7-21B1-29AF441D2329}"/>
                      </a:ext>
                    </a:extLst>
                  </p:cNvPr>
                  <p:cNvSpPr txBox="1"/>
                  <p:nvPr/>
                </p:nvSpPr>
                <p:spPr>
                  <a:xfrm>
                    <a:off x="2956356" y="4565985"/>
                    <a:ext cx="281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1</a:t>
                    </a:r>
                  </a:p>
                </p:txBody>
              </p:sp>
              <p:sp>
                <p:nvSpPr>
                  <p:cNvPr id="86" name="TextBox 85">
                    <a:extLst>
                      <a:ext uri="{FF2B5EF4-FFF2-40B4-BE49-F238E27FC236}">
                        <a16:creationId xmlns:a16="http://schemas.microsoft.com/office/drawing/2014/main" id="{523D36BA-883C-9114-3A07-3AFEB53BBFDA}"/>
                      </a:ext>
                    </a:extLst>
                  </p:cNvPr>
                  <p:cNvSpPr txBox="1"/>
                  <p:nvPr/>
                </p:nvSpPr>
                <p:spPr>
                  <a:xfrm>
                    <a:off x="941066" y="4565984"/>
                    <a:ext cx="2817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0</a:t>
                    </a:r>
                  </a:p>
                </p:txBody>
              </p:sp>
            </p:grpSp>
          </p:grpSp>
          <p:sp>
            <p:nvSpPr>
              <p:cNvPr id="97" name="TextBox 96">
                <a:extLst>
                  <a:ext uri="{FF2B5EF4-FFF2-40B4-BE49-F238E27FC236}">
                    <a16:creationId xmlns:a16="http://schemas.microsoft.com/office/drawing/2014/main" id="{CDBABE4E-F65A-E02F-4324-E3E4FF80EEEA}"/>
                  </a:ext>
                </a:extLst>
              </p:cNvPr>
              <p:cNvSpPr txBox="1"/>
              <p:nvPr/>
            </p:nvSpPr>
            <p:spPr>
              <a:xfrm>
                <a:off x="4854337" y="3820720"/>
                <a:ext cx="2342147" cy="417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latin typeface="Consolas" panose="020B0609020204030204" pitchFamily="49" charset="0"/>
                    <a:ea typeface="Verdana" charset="0"/>
                    <a:cs typeface="Consolas" panose="020B0609020204030204" pitchFamily="49" charset="0"/>
                  </a:rPr>
                  <a:t>NP _ S</a:t>
                </a:r>
              </a:p>
            </p:txBody>
          </p:sp>
        </p:grpSp>
        <p:cxnSp>
          <p:nvCxnSpPr>
            <p:cNvPr id="63" name="Straight Arrow Connector 62">
              <a:extLst>
                <a:ext uri="{FF2B5EF4-FFF2-40B4-BE49-F238E27FC236}">
                  <a16:creationId xmlns:a16="http://schemas.microsoft.com/office/drawing/2014/main" id="{CBA088E4-492D-699C-4814-1B958A169D56}"/>
                </a:ext>
              </a:extLst>
            </p:cNvPr>
            <p:cNvCxnSpPr>
              <a:cxnSpLocks/>
              <a:stCxn id="21" idx="2"/>
              <a:endCxn id="97" idx="0"/>
            </p:cNvCxnSpPr>
            <p:nvPr/>
          </p:nvCxnSpPr>
          <p:spPr>
            <a:xfrm>
              <a:off x="5346504" y="2560571"/>
              <a:ext cx="813264" cy="168083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75A0267C-8E01-E9FB-52CC-00B4D94672E1}"/>
                </a:ext>
              </a:extLst>
            </p:cNvPr>
            <p:cNvSpPr txBox="1"/>
            <p:nvPr/>
          </p:nvSpPr>
          <p:spPr>
            <a:xfrm rot="3779619">
              <a:off x="5318457" y="3346434"/>
              <a:ext cx="928857"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Helvetica" pitchFamily="2" charset="0"/>
                  <a:ea typeface="Verdana" charset="0"/>
                  <a:cs typeface="Verdana" charset="0"/>
                </a:rPr>
                <a:t>Desire</a:t>
              </a:r>
            </a:p>
          </p:txBody>
        </p:sp>
      </p:grpSp>
      <p:grpSp>
        <p:nvGrpSpPr>
          <p:cNvPr id="35" name="Group 34">
            <a:extLst>
              <a:ext uri="{FF2B5EF4-FFF2-40B4-BE49-F238E27FC236}">
                <a16:creationId xmlns:a16="http://schemas.microsoft.com/office/drawing/2014/main" id="{A2E8A87E-5A74-137D-1BB9-B8222D2BA0EE}"/>
              </a:ext>
            </a:extLst>
          </p:cNvPr>
          <p:cNvGrpSpPr/>
          <p:nvPr/>
        </p:nvGrpSpPr>
        <p:grpSpPr>
          <a:xfrm>
            <a:off x="5346504" y="2560571"/>
            <a:ext cx="3921862" cy="3398508"/>
            <a:chOff x="5346504" y="2560571"/>
            <a:chExt cx="3921862" cy="3398508"/>
          </a:xfrm>
        </p:grpSpPr>
        <p:grpSp>
          <p:nvGrpSpPr>
            <p:cNvPr id="3" name="Group 2">
              <a:extLst>
                <a:ext uri="{FF2B5EF4-FFF2-40B4-BE49-F238E27FC236}">
                  <a16:creationId xmlns:a16="http://schemas.microsoft.com/office/drawing/2014/main" id="{78DD6BD4-4833-2E1C-9F58-E5D1132924F9}"/>
                </a:ext>
              </a:extLst>
            </p:cNvPr>
            <p:cNvGrpSpPr/>
            <p:nvPr/>
          </p:nvGrpSpPr>
          <p:grpSpPr>
            <a:xfrm>
              <a:off x="7372114" y="4267532"/>
              <a:ext cx="1896252" cy="1691547"/>
              <a:chOff x="7192636" y="3863886"/>
              <a:chExt cx="2346652" cy="2093322"/>
            </a:xfrm>
          </p:grpSpPr>
          <p:grpSp>
            <p:nvGrpSpPr>
              <p:cNvPr id="88" name="Group 87">
                <a:extLst>
                  <a:ext uri="{FF2B5EF4-FFF2-40B4-BE49-F238E27FC236}">
                    <a16:creationId xmlns:a16="http://schemas.microsoft.com/office/drawing/2014/main" id="{C420B228-1871-2134-ED67-CC15B7A38A41}"/>
                  </a:ext>
                </a:extLst>
              </p:cNvPr>
              <p:cNvGrpSpPr/>
              <p:nvPr/>
            </p:nvGrpSpPr>
            <p:grpSpPr>
              <a:xfrm>
                <a:off x="7192636" y="4277726"/>
                <a:ext cx="2346157" cy="1672464"/>
                <a:chOff x="720651" y="3139741"/>
                <a:chExt cx="2346157" cy="1672464"/>
              </a:xfrm>
            </p:grpSpPr>
            <p:sp>
              <p:nvSpPr>
                <p:cNvPr id="91" name="TextBox 90">
                  <a:extLst>
                    <a:ext uri="{FF2B5EF4-FFF2-40B4-BE49-F238E27FC236}">
                      <a16:creationId xmlns:a16="http://schemas.microsoft.com/office/drawing/2014/main" id="{7A11C010-7325-7C09-EAC2-D62045A485F4}"/>
                    </a:ext>
                  </a:extLst>
                </p:cNvPr>
                <p:cNvSpPr txBox="1"/>
                <p:nvPr/>
              </p:nvSpPr>
              <p:spPr>
                <a:xfrm>
                  <a:off x="723154" y="4565984"/>
                  <a:ext cx="6978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no</a:t>
                  </a:r>
                </a:p>
              </p:txBody>
            </p:sp>
            <p:sp>
              <p:nvSpPr>
                <p:cNvPr id="92" name="Rectangle 91">
                  <a:extLst>
                    <a:ext uri="{FF2B5EF4-FFF2-40B4-BE49-F238E27FC236}">
                      <a16:creationId xmlns:a16="http://schemas.microsoft.com/office/drawing/2014/main" id="{04134AB3-0E44-52BF-A8D8-47171AFFE662}"/>
                    </a:ext>
                  </a:extLst>
                </p:cNvPr>
                <p:cNvSpPr/>
                <p:nvPr/>
              </p:nvSpPr>
              <p:spPr>
                <a:xfrm>
                  <a:off x="720651" y="3139741"/>
                  <a:ext cx="2346157" cy="1423736"/>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3" name="TextBox 102">
                <a:extLst>
                  <a:ext uri="{FF2B5EF4-FFF2-40B4-BE49-F238E27FC236}">
                    <a16:creationId xmlns:a16="http://schemas.microsoft.com/office/drawing/2014/main" id="{4084F0B1-3F1C-E2DE-731B-F1E07160EF55}"/>
                  </a:ext>
                </a:extLst>
              </p:cNvPr>
              <p:cNvSpPr txBox="1"/>
              <p:nvPr/>
            </p:nvSpPr>
            <p:spPr>
              <a:xfrm>
                <a:off x="8019303" y="5705974"/>
                <a:ext cx="6978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maybe</a:t>
                </a:r>
                <a:endParaRPr lang="en-US"/>
              </a:p>
            </p:txBody>
          </p:sp>
          <p:sp>
            <p:nvSpPr>
              <p:cNvPr id="104" name="TextBox 103">
                <a:extLst>
                  <a:ext uri="{FF2B5EF4-FFF2-40B4-BE49-F238E27FC236}">
                    <a16:creationId xmlns:a16="http://schemas.microsoft.com/office/drawing/2014/main" id="{8CC64518-32A1-EACE-D8AD-2620D4D7CD4C}"/>
                  </a:ext>
                </a:extLst>
              </p:cNvPr>
              <p:cNvSpPr txBox="1"/>
              <p:nvPr/>
            </p:nvSpPr>
            <p:spPr>
              <a:xfrm>
                <a:off x="8841457" y="5710987"/>
                <a:ext cx="6978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Consolas"/>
                  </a:rPr>
                  <a:t>yes</a:t>
                </a:r>
                <a:endParaRPr lang="en-US"/>
              </a:p>
            </p:txBody>
          </p:sp>
          <p:sp>
            <p:nvSpPr>
              <p:cNvPr id="106" name="Rectangle 105">
                <a:extLst>
                  <a:ext uri="{FF2B5EF4-FFF2-40B4-BE49-F238E27FC236}">
                    <a16:creationId xmlns:a16="http://schemas.microsoft.com/office/drawing/2014/main" id="{1A1994B1-8872-23DA-AB9B-A3C13BAA1AED}"/>
                  </a:ext>
                </a:extLst>
              </p:cNvPr>
              <p:cNvSpPr/>
              <p:nvPr/>
            </p:nvSpPr>
            <p:spPr>
              <a:xfrm>
                <a:off x="7485399" y="5528007"/>
                <a:ext cx="100263" cy="175460"/>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AAD9147F-B456-5843-8EE7-8098541E0569}"/>
                  </a:ext>
                </a:extLst>
              </p:cNvPr>
              <p:cNvSpPr/>
              <p:nvPr/>
            </p:nvSpPr>
            <p:spPr>
              <a:xfrm>
                <a:off x="9129715" y="4575508"/>
                <a:ext cx="100263" cy="1122946"/>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528265D3-E6D9-09CA-72A5-66AA854DBCD7}"/>
                  </a:ext>
                </a:extLst>
              </p:cNvPr>
              <p:cNvSpPr/>
              <p:nvPr/>
            </p:nvSpPr>
            <p:spPr>
              <a:xfrm>
                <a:off x="8297531" y="5352545"/>
                <a:ext cx="100263" cy="345908"/>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Box 110">
                <a:extLst>
                  <a:ext uri="{FF2B5EF4-FFF2-40B4-BE49-F238E27FC236}">
                    <a16:creationId xmlns:a16="http://schemas.microsoft.com/office/drawing/2014/main" id="{83D4EB50-948E-4AC9-7482-7109979F2CB9}"/>
                  </a:ext>
                </a:extLst>
              </p:cNvPr>
              <p:cNvSpPr txBox="1"/>
              <p:nvPr/>
            </p:nvSpPr>
            <p:spPr>
              <a:xfrm>
                <a:off x="7195440" y="3863886"/>
                <a:ext cx="2342145" cy="418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latin typeface="Consolas" panose="020B0609020204030204" pitchFamily="49" charset="0"/>
                    <a:ea typeface="Verdana" charset="0"/>
                    <a:cs typeface="Consolas" panose="020B0609020204030204" pitchFamily="49" charset="0"/>
                  </a:rPr>
                  <a:t>NP _ S</a:t>
                </a:r>
              </a:p>
            </p:txBody>
          </p:sp>
        </p:grpSp>
        <p:cxnSp>
          <p:nvCxnSpPr>
            <p:cNvPr id="64" name="Straight Arrow Connector 63">
              <a:extLst>
                <a:ext uri="{FF2B5EF4-FFF2-40B4-BE49-F238E27FC236}">
                  <a16:creationId xmlns:a16="http://schemas.microsoft.com/office/drawing/2014/main" id="{BF6B27E9-8AB2-AF55-265C-EFD1D5B30F6A}"/>
                </a:ext>
              </a:extLst>
            </p:cNvPr>
            <p:cNvCxnSpPr>
              <a:cxnSpLocks/>
              <a:stCxn id="21" idx="2"/>
              <a:endCxn id="111" idx="0"/>
            </p:cNvCxnSpPr>
            <p:nvPr/>
          </p:nvCxnSpPr>
          <p:spPr>
            <a:xfrm>
              <a:off x="5346504" y="2560571"/>
              <a:ext cx="2974181" cy="170696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B7E67E36-A030-55DB-649E-D0C83EB36530}"/>
                </a:ext>
              </a:extLst>
            </p:cNvPr>
            <p:cNvSpPr txBox="1"/>
            <p:nvPr/>
          </p:nvSpPr>
          <p:spPr>
            <a:xfrm rot="1792027">
              <a:off x="6324856" y="3455273"/>
              <a:ext cx="1892615"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Helvetica" pitchFamily="2" charset="0"/>
                  <a:ea typeface="Verdana" charset="0"/>
                  <a:cs typeface="Verdana" charset="0"/>
                </a:rPr>
                <a:t>Veridicality</a:t>
              </a:r>
            </a:p>
          </p:txBody>
        </p:sp>
      </p:grpSp>
      <p:grpSp>
        <p:nvGrpSpPr>
          <p:cNvPr id="33" name="Group 32">
            <a:extLst>
              <a:ext uri="{FF2B5EF4-FFF2-40B4-BE49-F238E27FC236}">
                <a16:creationId xmlns:a16="http://schemas.microsoft.com/office/drawing/2014/main" id="{D95D2C93-9E9F-9BEA-B56A-A3D5DB81DC7F}"/>
              </a:ext>
            </a:extLst>
          </p:cNvPr>
          <p:cNvGrpSpPr/>
          <p:nvPr/>
        </p:nvGrpSpPr>
        <p:grpSpPr>
          <a:xfrm>
            <a:off x="5346504" y="2560571"/>
            <a:ext cx="6185567" cy="3435877"/>
            <a:chOff x="5346504" y="2560571"/>
            <a:chExt cx="6185567" cy="3435877"/>
          </a:xfrm>
        </p:grpSpPr>
        <p:grpSp>
          <p:nvGrpSpPr>
            <p:cNvPr id="124" name="Group 123">
              <a:extLst>
                <a:ext uri="{FF2B5EF4-FFF2-40B4-BE49-F238E27FC236}">
                  <a16:creationId xmlns:a16="http://schemas.microsoft.com/office/drawing/2014/main" id="{1CC02E2D-E45D-B23B-89F7-AB103F12FDFE}"/>
                </a:ext>
              </a:extLst>
            </p:cNvPr>
            <p:cNvGrpSpPr/>
            <p:nvPr/>
          </p:nvGrpSpPr>
          <p:grpSpPr>
            <a:xfrm>
              <a:off x="9454953" y="4257644"/>
              <a:ext cx="2077118" cy="1738804"/>
              <a:chOff x="9047731" y="1821806"/>
              <a:chExt cx="2077118" cy="1738804"/>
            </a:xfrm>
          </p:grpSpPr>
          <p:grpSp>
            <p:nvGrpSpPr>
              <p:cNvPr id="84" name="Group 83">
                <a:extLst>
                  <a:ext uri="{FF2B5EF4-FFF2-40B4-BE49-F238E27FC236}">
                    <a16:creationId xmlns:a16="http://schemas.microsoft.com/office/drawing/2014/main" id="{C9228B5F-4FD3-A1B4-051A-6C91754BCC28}"/>
                  </a:ext>
                </a:extLst>
              </p:cNvPr>
              <p:cNvGrpSpPr/>
              <p:nvPr/>
            </p:nvGrpSpPr>
            <p:grpSpPr>
              <a:xfrm>
                <a:off x="9047731" y="1821806"/>
                <a:ext cx="2077118" cy="1738804"/>
                <a:chOff x="9377478" y="3863886"/>
                <a:chExt cx="2570473" cy="2151804"/>
              </a:xfrm>
            </p:grpSpPr>
            <p:grpSp>
              <p:nvGrpSpPr>
                <p:cNvPr id="87" name="Group 86">
                  <a:extLst>
                    <a:ext uri="{FF2B5EF4-FFF2-40B4-BE49-F238E27FC236}">
                      <a16:creationId xmlns:a16="http://schemas.microsoft.com/office/drawing/2014/main" id="{BF3A93AF-6A5A-C85A-7681-0B41A8696F63}"/>
                    </a:ext>
                  </a:extLst>
                </p:cNvPr>
                <p:cNvGrpSpPr/>
                <p:nvPr/>
              </p:nvGrpSpPr>
              <p:grpSpPr>
                <a:xfrm>
                  <a:off x="9377478" y="4277726"/>
                  <a:ext cx="2537642" cy="1730946"/>
                  <a:chOff x="2905493" y="3139741"/>
                  <a:chExt cx="2537642" cy="1730946"/>
                </a:xfrm>
              </p:grpSpPr>
              <p:sp>
                <p:nvSpPr>
                  <p:cNvPr id="100" name="TextBox 99">
                    <a:extLst>
                      <a:ext uri="{FF2B5EF4-FFF2-40B4-BE49-F238E27FC236}">
                        <a16:creationId xmlns:a16="http://schemas.microsoft.com/office/drawing/2014/main" id="{6C080B7D-B451-33A5-A778-1192268E5C5D}"/>
                      </a:ext>
                    </a:extLst>
                  </p:cNvPr>
                  <p:cNvSpPr txBox="1"/>
                  <p:nvPr/>
                </p:nvSpPr>
                <p:spPr>
                  <a:xfrm>
                    <a:off x="2905493" y="4565984"/>
                    <a:ext cx="697832" cy="3047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onsolas"/>
                      </a:rPr>
                      <a:t>1</a:t>
                    </a:r>
                  </a:p>
                </p:txBody>
              </p:sp>
              <p:sp>
                <p:nvSpPr>
                  <p:cNvPr id="101" name="Rectangle 100">
                    <a:extLst>
                      <a:ext uri="{FF2B5EF4-FFF2-40B4-BE49-F238E27FC236}">
                        <a16:creationId xmlns:a16="http://schemas.microsoft.com/office/drawing/2014/main" id="{CE2A6E90-391D-5FE5-79FC-45816980830D}"/>
                      </a:ext>
                    </a:extLst>
                  </p:cNvPr>
                  <p:cNvSpPr/>
                  <p:nvPr/>
                </p:nvSpPr>
                <p:spPr>
                  <a:xfrm>
                    <a:off x="3096978" y="3139741"/>
                    <a:ext cx="2346157" cy="1423735"/>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TextBox 88">
                  <a:extLst>
                    <a:ext uri="{FF2B5EF4-FFF2-40B4-BE49-F238E27FC236}">
                      <a16:creationId xmlns:a16="http://schemas.microsoft.com/office/drawing/2014/main" id="{1D1D4083-1ECF-374B-FC23-A85D518D9014}"/>
                    </a:ext>
                  </a:extLst>
                </p:cNvPr>
                <p:cNvSpPr txBox="1"/>
                <p:nvPr/>
              </p:nvSpPr>
              <p:spPr>
                <a:xfrm>
                  <a:off x="9700509" y="5705975"/>
                  <a:ext cx="697832" cy="3047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onsolas"/>
                    </a:rPr>
                    <a:t>2</a:t>
                  </a:r>
                  <a:endParaRPr lang="en-US" dirty="0"/>
                </a:p>
              </p:txBody>
            </p:sp>
            <p:sp>
              <p:nvSpPr>
                <p:cNvPr id="90" name="TextBox 89">
                  <a:extLst>
                    <a:ext uri="{FF2B5EF4-FFF2-40B4-BE49-F238E27FC236}">
                      <a16:creationId xmlns:a16="http://schemas.microsoft.com/office/drawing/2014/main" id="{8F70020B-6666-AFC4-AAF6-3D1D74F3EEB6}"/>
                    </a:ext>
                  </a:extLst>
                </p:cNvPr>
                <p:cNvSpPr txBox="1"/>
                <p:nvPr/>
              </p:nvSpPr>
              <p:spPr>
                <a:xfrm>
                  <a:off x="11250119" y="5710987"/>
                  <a:ext cx="697832" cy="3047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onsolas"/>
                    </a:rPr>
                    <a:t>7</a:t>
                  </a:r>
                  <a:endParaRPr lang="en-US" dirty="0"/>
                </a:p>
              </p:txBody>
            </p:sp>
            <p:sp>
              <p:nvSpPr>
                <p:cNvPr id="94" name="Rectangle 93">
                  <a:extLst>
                    <a:ext uri="{FF2B5EF4-FFF2-40B4-BE49-F238E27FC236}">
                      <a16:creationId xmlns:a16="http://schemas.microsoft.com/office/drawing/2014/main" id="{7BE802E1-B506-C440-03D7-AA88D4C1F9E3}"/>
                    </a:ext>
                  </a:extLst>
                </p:cNvPr>
                <p:cNvSpPr/>
                <p:nvPr/>
              </p:nvSpPr>
              <p:spPr>
                <a:xfrm>
                  <a:off x="9667741" y="5511843"/>
                  <a:ext cx="100263" cy="175460"/>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E40473E1-DE21-7506-E105-E5D539E43257}"/>
                    </a:ext>
                  </a:extLst>
                </p:cNvPr>
                <p:cNvSpPr/>
                <p:nvPr/>
              </p:nvSpPr>
              <p:spPr>
                <a:xfrm>
                  <a:off x="11538373" y="4438883"/>
                  <a:ext cx="97717" cy="1243405"/>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6177EE9F-649A-BC0A-70B6-152D49D27E16}"/>
                    </a:ext>
                  </a:extLst>
                </p:cNvPr>
                <p:cNvSpPr/>
                <p:nvPr/>
              </p:nvSpPr>
              <p:spPr>
                <a:xfrm>
                  <a:off x="9978739" y="5453682"/>
                  <a:ext cx="108861" cy="228605"/>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a:extLst>
                    <a:ext uri="{FF2B5EF4-FFF2-40B4-BE49-F238E27FC236}">
                      <a16:creationId xmlns:a16="http://schemas.microsoft.com/office/drawing/2014/main" id="{921B80F6-7C42-DA50-0EF1-F6D1635B8227}"/>
                    </a:ext>
                  </a:extLst>
                </p:cNvPr>
                <p:cNvSpPr txBox="1"/>
                <p:nvPr/>
              </p:nvSpPr>
              <p:spPr>
                <a:xfrm>
                  <a:off x="9571780" y="3863886"/>
                  <a:ext cx="2342146" cy="418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latin typeface="Consolas" panose="020B0609020204030204" pitchFamily="49" charset="0"/>
                      <a:ea typeface="Verdana" charset="0"/>
                      <a:cs typeface="Consolas" panose="020B0609020204030204" pitchFamily="49" charset="0"/>
                    </a:rPr>
                    <a:t>NP _ S</a:t>
                  </a:r>
                </a:p>
              </p:txBody>
            </p:sp>
          </p:grpSp>
          <p:sp>
            <p:nvSpPr>
              <p:cNvPr id="102" name="TextBox 101">
                <a:extLst>
                  <a:ext uri="{FF2B5EF4-FFF2-40B4-BE49-F238E27FC236}">
                    <a16:creationId xmlns:a16="http://schemas.microsoft.com/office/drawing/2014/main" id="{68B130EA-B2D9-D954-BBB8-1CF64B384CFF}"/>
                  </a:ext>
                </a:extLst>
              </p:cNvPr>
              <p:cNvSpPr txBox="1"/>
              <p:nvPr/>
            </p:nvSpPr>
            <p:spPr>
              <a:xfrm>
                <a:off x="9577335" y="3305532"/>
                <a:ext cx="56389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onsolas"/>
                  </a:rPr>
                  <a:t>3</a:t>
                </a:r>
                <a:endParaRPr lang="en-US" dirty="0"/>
              </a:p>
            </p:txBody>
          </p:sp>
          <p:sp>
            <p:nvSpPr>
              <p:cNvPr id="105" name="Rectangle 104">
                <a:extLst>
                  <a:ext uri="{FF2B5EF4-FFF2-40B4-BE49-F238E27FC236}">
                    <a16:creationId xmlns:a16="http://schemas.microsoft.com/office/drawing/2014/main" id="{F992209B-C9CE-B1C2-712B-2121DFB99929}"/>
                  </a:ext>
                </a:extLst>
              </p:cNvPr>
              <p:cNvSpPr/>
              <p:nvPr/>
            </p:nvSpPr>
            <p:spPr>
              <a:xfrm>
                <a:off x="9802164" y="2962770"/>
                <a:ext cx="87967" cy="336685"/>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a:extLst>
                  <a:ext uri="{FF2B5EF4-FFF2-40B4-BE49-F238E27FC236}">
                    <a16:creationId xmlns:a16="http://schemas.microsoft.com/office/drawing/2014/main" id="{A0AB160A-878E-F150-2E1E-6C040358CC81}"/>
                  </a:ext>
                </a:extLst>
              </p:cNvPr>
              <p:cNvSpPr txBox="1"/>
              <p:nvPr/>
            </p:nvSpPr>
            <p:spPr>
              <a:xfrm>
                <a:off x="9821266" y="3301324"/>
                <a:ext cx="56389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onsolas"/>
                  </a:rPr>
                  <a:t>4</a:t>
                </a:r>
                <a:endParaRPr lang="en-US" dirty="0"/>
              </a:p>
            </p:txBody>
          </p:sp>
          <p:sp>
            <p:nvSpPr>
              <p:cNvPr id="109" name="Rectangle 108">
                <a:extLst>
                  <a:ext uri="{FF2B5EF4-FFF2-40B4-BE49-F238E27FC236}">
                    <a16:creationId xmlns:a16="http://schemas.microsoft.com/office/drawing/2014/main" id="{693908D4-B31C-6657-EA3A-DDAC36D2CA99}"/>
                  </a:ext>
                </a:extLst>
              </p:cNvPr>
              <p:cNvSpPr/>
              <p:nvPr/>
            </p:nvSpPr>
            <p:spPr>
              <a:xfrm>
                <a:off x="10046095" y="2805728"/>
                <a:ext cx="81019" cy="489519"/>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Box 113">
                <a:extLst>
                  <a:ext uri="{FF2B5EF4-FFF2-40B4-BE49-F238E27FC236}">
                    <a16:creationId xmlns:a16="http://schemas.microsoft.com/office/drawing/2014/main" id="{173E2B5C-EBC0-C6F2-B7E2-2D7464422579}"/>
                  </a:ext>
                </a:extLst>
              </p:cNvPr>
              <p:cNvSpPr txBox="1"/>
              <p:nvPr/>
            </p:nvSpPr>
            <p:spPr>
              <a:xfrm>
                <a:off x="10065107" y="3296968"/>
                <a:ext cx="56389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onsolas"/>
                  </a:rPr>
                  <a:t>5</a:t>
                </a:r>
                <a:endParaRPr lang="en-US" dirty="0"/>
              </a:p>
            </p:txBody>
          </p:sp>
          <p:sp>
            <p:nvSpPr>
              <p:cNvPr id="115" name="Rectangle 114">
                <a:extLst>
                  <a:ext uri="{FF2B5EF4-FFF2-40B4-BE49-F238E27FC236}">
                    <a16:creationId xmlns:a16="http://schemas.microsoft.com/office/drawing/2014/main" id="{76B003B7-AA14-2ED0-FA08-A113BC680018}"/>
                  </a:ext>
                </a:extLst>
              </p:cNvPr>
              <p:cNvSpPr/>
              <p:nvPr/>
            </p:nvSpPr>
            <p:spPr>
              <a:xfrm>
                <a:off x="10289936" y="2661623"/>
                <a:ext cx="81019" cy="629268"/>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a:extLst>
                  <a:ext uri="{FF2B5EF4-FFF2-40B4-BE49-F238E27FC236}">
                    <a16:creationId xmlns:a16="http://schemas.microsoft.com/office/drawing/2014/main" id="{DAD1790F-83F8-6284-9861-0873AC675B62}"/>
                  </a:ext>
                </a:extLst>
              </p:cNvPr>
              <p:cNvSpPr txBox="1"/>
              <p:nvPr/>
            </p:nvSpPr>
            <p:spPr>
              <a:xfrm>
                <a:off x="10322011" y="3305675"/>
                <a:ext cx="56389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Consolas"/>
                  </a:rPr>
                  <a:t>6</a:t>
                </a:r>
                <a:endParaRPr lang="en-US" dirty="0"/>
              </a:p>
            </p:txBody>
          </p:sp>
          <p:sp>
            <p:nvSpPr>
              <p:cNvPr id="117" name="Rectangle 116">
                <a:extLst>
                  <a:ext uri="{FF2B5EF4-FFF2-40B4-BE49-F238E27FC236}">
                    <a16:creationId xmlns:a16="http://schemas.microsoft.com/office/drawing/2014/main" id="{F8DD85DF-A874-62D2-09C3-77C5D4BE6ED4}"/>
                  </a:ext>
                </a:extLst>
              </p:cNvPr>
              <p:cNvSpPr/>
              <p:nvPr/>
            </p:nvSpPr>
            <p:spPr>
              <a:xfrm>
                <a:off x="10546840" y="2602391"/>
                <a:ext cx="81019" cy="697208"/>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8" name="Straight Arrow Connector 117">
              <a:extLst>
                <a:ext uri="{FF2B5EF4-FFF2-40B4-BE49-F238E27FC236}">
                  <a16:creationId xmlns:a16="http://schemas.microsoft.com/office/drawing/2014/main" id="{35902F99-27A4-5DDC-C162-69A887CD761D}"/>
                </a:ext>
              </a:extLst>
            </p:cNvPr>
            <p:cNvCxnSpPr>
              <a:cxnSpLocks/>
              <a:stCxn id="21" idx="2"/>
              <a:endCxn id="99" idx="0"/>
            </p:cNvCxnSpPr>
            <p:nvPr/>
          </p:nvCxnSpPr>
          <p:spPr>
            <a:xfrm>
              <a:off x="5346504" y="2560571"/>
              <a:ext cx="5211765" cy="169707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6371ED45-86C9-FD1E-81B3-9AC771417A0E}"/>
                </a:ext>
              </a:extLst>
            </p:cNvPr>
            <p:cNvSpPr txBox="1"/>
            <p:nvPr/>
          </p:nvSpPr>
          <p:spPr>
            <a:xfrm rot="1126713">
              <a:off x="7608686" y="3383232"/>
              <a:ext cx="1892615"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Helvetica" pitchFamily="2" charset="0"/>
                  <a:ea typeface="Verdana" charset="0"/>
                  <a:cs typeface="Verdana" charset="0"/>
                </a:rPr>
                <a:t>Acceptability</a:t>
              </a:r>
            </a:p>
          </p:txBody>
        </p:sp>
      </p:grpSp>
      <p:grpSp>
        <p:nvGrpSpPr>
          <p:cNvPr id="31" name="Group 30">
            <a:extLst>
              <a:ext uri="{FF2B5EF4-FFF2-40B4-BE49-F238E27FC236}">
                <a16:creationId xmlns:a16="http://schemas.microsoft.com/office/drawing/2014/main" id="{45BA23A7-CEDB-1153-7892-1484CEE6A1EE}"/>
              </a:ext>
            </a:extLst>
          </p:cNvPr>
          <p:cNvGrpSpPr/>
          <p:nvPr/>
        </p:nvGrpSpPr>
        <p:grpSpPr>
          <a:xfrm>
            <a:off x="1972819" y="3311438"/>
            <a:ext cx="8585450" cy="956093"/>
            <a:chOff x="1972819" y="3311438"/>
            <a:chExt cx="8585450" cy="956093"/>
          </a:xfrm>
        </p:grpSpPr>
        <p:cxnSp>
          <p:nvCxnSpPr>
            <p:cNvPr id="43" name="Straight Arrow Connector 42">
              <a:extLst>
                <a:ext uri="{FF2B5EF4-FFF2-40B4-BE49-F238E27FC236}">
                  <a16:creationId xmlns:a16="http://schemas.microsoft.com/office/drawing/2014/main" id="{4BD38CFC-7DD3-A950-7E95-7592D489C7A2}"/>
                </a:ext>
              </a:extLst>
            </p:cNvPr>
            <p:cNvCxnSpPr/>
            <p:nvPr/>
          </p:nvCxnSpPr>
          <p:spPr>
            <a:xfrm>
              <a:off x="1972819" y="3337560"/>
              <a:ext cx="0" cy="929971"/>
            </a:xfrm>
            <a:prstGeom prst="straightConnector1">
              <a:avLst/>
            </a:prstGeom>
            <a:ln w="76200">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A401E629-54F3-9DDD-23AC-78559DEA7468}"/>
                </a:ext>
              </a:extLst>
            </p:cNvPr>
            <p:cNvCxnSpPr/>
            <p:nvPr/>
          </p:nvCxnSpPr>
          <p:spPr>
            <a:xfrm>
              <a:off x="4095727" y="3337560"/>
              <a:ext cx="0" cy="929971"/>
            </a:xfrm>
            <a:prstGeom prst="straightConnector1">
              <a:avLst/>
            </a:prstGeom>
            <a:ln w="76200">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CFDEFC4D-9ABF-DC6C-9D72-BFC24982E08D}"/>
                </a:ext>
              </a:extLst>
            </p:cNvPr>
            <p:cNvCxnSpPr/>
            <p:nvPr/>
          </p:nvCxnSpPr>
          <p:spPr>
            <a:xfrm>
              <a:off x="6173951" y="3311438"/>
              <a:ext cx="0" cy="929971"/>
            </a:xfrm>
            <a:prstGeom prst="straightConnector1">
              <a:avLst/>
            </a:prstGeom>
            <a:ln w="76200">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7859E299-0D5D-C09D-831C-5BDC0476FFF6}"/>
                </a:ext>
              </a:extLst>
            </p:cNvPr>
            <p:cNvCxnSpPr/>
            <p:nvPr/>
          </p:nvCxnSpPr>
          <p:spPr>
            <a:xfrm>
              <a:off x="8320685" y="3337560"/>
              <a:ext cx="0" cy="929971"/>
            </a:xfrm>
            <a:prstGeom prst="straightConnector1">
              <a:avLst/>
            </a:prstGeom>
            <a:ln w="76200">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367E13F4-E20C-F4DE-3B80-D067A718D15B}"/>
                </a:ext>
              </a:extLst>
            </p:cNvPr>
            <p:cNvCxnSpPr/>
            <p:nvPr/>
          </p:nvCxnSpPr>
          <p:spPr>
            <a:xfrm>
              <a:off x="10558269" y="3327673"/>
              <a:ext cx="0" cy="929971"/>
            </a:xfrm>
            <a:prstGeom prst="straightConnector1">
              <a:avLst/>
            </a:prstGeom>
            <a:ln w="76200">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6057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F1384-79FF-0DE7-7886-0AF8E2382402}"/>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555763E6-39F1-2AEC-DBD6-599737E2B689}"/>
              </a:ext>
            </a:extLst>
          </p:cNvPr>
          <p:cNvGrpSpPr/>
          <p:nvPr/>
        </p:nvGrpSpPr>
        <p:grpSpPr>
          <a:xfrm>
            <a:off x="1447800" y="1597731"/>
            <a:ext cx="9296400" cy="1538882"/>
            <a:chOff x="1447800" y="973017"/>
            <a:chExt cx="9296400" cy="1538882"/>
          </a:xfrm>
        </p:grpSpPr>
        <p:sp>
          <p:nvSpPr>
            <p:cNvPr id="3" name="TextBox 2">
              <a:extLst>
                <a:ext uri="{FF2B5EF4-FFF2-40B4-BE49-F238E27FC236}">
                  <a16:creationId xmlns:a16="http://schemas.microsoft.com/office/drawing/2014/main" id="{091A6DB1-4C69-99CD-5B53-3BB4537BC40C}"/>
                </a:ext>
              </a:extLst>
            </p:cNvPr>
            <p:cNvSpPr txBox="1"/>
            <p:nvPr/>
          </p:nvSpPr>
          <p:spPr>
            <a:xfrm>
              <a:off x="1447800" y="973017"/>
              <a:ext cx="9296400" cy="584775"/>
            </a:xfrm>
            <a:prstGeom prst="rect">
              <a:avLst/>
            </a:prstGeom>
            <a:noFill/>
          </p:spPr>
          <p:txBody>
            <a:bodyPr wrap="square" rtlCol="0">
              <a:spAutoFit/>
            </a:bodyPr>
            <a:lstStyle/>
            <a:p>
              <a:r>
                <a:rPr lang="en-US" sz="3200" b="1" dirty="0">
                  <a:latin typeface="Helvetica" pitchFamily="2" charset="0"/>
                </a:rPr>
                <a:t>Idea</a:t>
              </a:r>
            </a:p>
          </p:txBody>
        </p:sp>
        <p:sp>
          <p:nvSpPr>
            <p:cNvPr id="2" name="TextBox 1">
              <a:extLst>
                <a:ext uri="{FF2B5EF4-FFF2-40B4-BE49-F238E27FC236}">
                  <a16:creationId xmlns:a16="http://schemas.microsoft.com/office/drawing/2014/main" id="{F33BFE07-010D-1DC4-5EA1-6854DF72D883}"/>
                </a:ext>
              </a:extLst>
            </p:cNvPr>
            <p:cNvSpPr txBox="1"/>
            <p:nvPr/>
          </p:nvSpPr>
          <p:spPr>
            <a:xfrm>
              <a:off x="1447800" y="1557792"/>
              <a:ext cx="9296400" cy="954107"/>
            </a:xfrm>
            <a:prstGeom prst="rect">
              <a:avLst/>
            </a:prstGeom>
            <a:noFill/>
          </p:spPr>
          <p:txBody>
            <a:bodyPr wrap="square" rtlCol="0">
              <a:spAutoFit/>
            </a:bodyPr>
            <a:lstStyle/>
            <a:p>
              <a:r>
                <a:rPr lang="en-US" sz="2800" dirty="0">
                  <a:latin typeface="Helvetica" pitchFamily="2" charset="0"/>
                  <a:ea typeface="Verdana" charset="0"/>
                  <a:cs typeface="Verdana" charset="0"/>
                </a:rPr>
                <a:t>Lexical semantic generalizations can be read off of the clusters’ distributions.</a:t>
              </a:r>
              <a:endParaRPr lang="en-US" sz="2800" dirty="0">
                <a:latin typeface="Helvetica" pitchFamily="2" charset="0"/>
              </a:endParaRPr>
            </a:p>
          </p:txBody>
        </p:sp>
      </p:grpSp>
      <p:grpSp>
        <p:nvGrpSpPr>
          <p:cNvPr id="7" name="Group 6">
            <a:extLst>
              <a:ext uri="{FF2B5EF4-FFF2-40B4-BE49-F238E27FC236}">
                <a16:creationId xmlns:a16="http://schemas.microsoft.com/office/drawing/2014/main" id="{741B1358-0D1C-1F36-EC6A-66837A628A78}"/>
              </a:ext>
            </a:extLst>
          </p:cNvPr>
          <p:cNvGrpSpPr/>
          <p:nvPr/>
        </p:nvGrpSpPr>
        <p:grpSpPr>
          <a:xfrm>
            <a:off x="1447800" y="3721387"/>
            <a:ext cx="9296400" cy="1538882"/>
            <a:chOff x="1447800" y="2727343"/>
            <a:chExt cx="9296400" cy="1538882"/>
          </a:xfrm>
        </p:grpSpPr>
        <p:sp>
          <p:nvSpPr>
            <p:cNvPr id="10" name="TextBox 9">
              <a:extLst>
                <a:ext uri="{FF2B5EF4-FFF2-40B4-BE49-F238E27FC236}">
                  <a16:creationId xmlns:a16="http://schemas.microsoft.com/office/drawing/2014/main" id="{705ABE81-DB32-7FAF-D2EE-05B977D5B404}"/>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Example</a:t>
              </a:r>
            </a:p>
          </p:txBody>
        </p:sp>
        <p:sp>
          <p:nvSpPr>
            <p:cNvPr id="11" name="TextBox 10">
              <a:extLst>
                <a:ext uri="{FF2B5EF4-FFF2-40B4-BE49-F238E27FC236}">
                  <a16:creationId xmlns:a16="http://schemas.microsoft.com/office/drawing/2014/main" id="{4040EF3B-3569-68D0-DD46-3A36B538BB38}"/>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ea typeface="Verdana" charset="0"/>
                  <a:cs typeface="Verdana" charset="0"/>
                </a:rPr>
                <a:t>No cluster that contains verbs that project desire but entail belief.</a:t>
              </a:r>
              <a:endParaRPr lang="en-US" sz="2800" dirty="0">
                <a:latin typeface="Helvetica" pitchFamily="2" charset="0"/>
              </a:endParaRPr>
            </a:p>
          </p:txBody>
        </p:sp>
      </p:grpSp>
    </p:spTree>
    <p:extLst>
      <p:ext uri="{BB962C8B-B14F-4D97-AF65-F5344CB8AC3E}">
        <p14:creationId xmlns:p14="http://schemas.microsoft.com/office/powerpoint/2010/main" val="33631439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A29A2-0E0E-CD0A-3A6D-21574A39C6C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41C3233-6814-6F9B-7741-E8A867A3A292}"/>
              </a:ext>
            </a:extLst>
          </p:cNvPr>
          <p:cNvPicPr>
            <a:picLocks noChangeAspect="1"/>
          </p:cNvPicPr>
          <p:nvPr/>
        </p:nvPicPr>
        <p:blipFill rotWithShape="1">
          <a:blip r:embed="rId2"/>
          <a:srcRect l="4951" b="5631"/>
          <a:stretch/>
        </p:blipFill>
        <p:spPr>
          <a:xfrm>
            <a:off x="3150195" y="474594"/>
            <a:ext cx="6250741" cy="4964803"/>
          </a:xfrm>
          <a:prstGeom prst="rect">
            <a:avLst/>
          </a:prstGeom>
        </p:spPr>
      </p:pic>
      <p:pic>
        <p:nvPicPr>
          <p:cNvPr id="5" name="Picture 4">
            <a:extLst>
              <a:ext uri="{FF2B5EF4-FFF2-40B4-BE49-F238E27FC236}">
                <a16:creationId xmlns:a16="http://schemas.microsoft.com/office/drawing/2014/main" id="{5416FB63-1F89-61B0-ABBD-D91E598507FE}"/>
              </a:ext>
            </a:extLst>
          </p:cNvPr>
          <p:cNvPicPr>
            <a:picLocks noChangeAspect="1"/>
          </p:cNvPicPr>
          <p:nvPr/>
        </p:nvPicPr>
        <p:blipFill rotWithShape="1">
          <a:blip r:embed="rId3"/>
          <a:srcRect l="8315" t="-324" r="13" b="8616"/>
          <a:stretch/>
        </p:blipFill>
        <p:spPr>
          <a:xfrm>
            <a:off x="2577924" y="280227"/>
            <a:ext cx="7377606" cy="5904363"/>
          </a:xfrm>
          <a:prstGeom prst="rect">
            <a:avLst/>
          </a:prstGeom>
        </p:spPr>
      </p:pic>
      <p:grpSp>
        <p:nvGrpSpPr>
          <p:cNvPr id="20" name="Group 19">
            <a:extLst>
              <a:ext uri="{FF2B5EF4-FFF2-40B4-BE49-F238E27FC236}">
                <a16:creationId xmlns:a16="http://schemas.microsoft.com/office/drawing/2014/main" id="{97B91582-BF80-C453-485E-4A3D8A43B7E2}"/>
              </a:ext>
            </a:extLst>
          </p:cNvPr>
          <p:cNvGrpSpPr/>
          <p:nvPr/>
        </p:nvGrpSpPr>
        <p:grpSpPr>
          <a:xfrm>
            <a:off x="4164330" y="834390"/>
            <a:ext cx="5025390" cy="3516687"/>
            <a:chOff x="4164330" y="834390"/>
            <a:chExt cx="5025390" cy="3516687"/>
          </a:xfrm>
        </p:grpSpPr>
        <p:cxnSp>
          <p:nvCxnSpPr>
            <p:cNvPr id="12" name="Straight Arrow Connector 11">
              <a:extLst>
                <a:ext uri="{FF2B5EF4-FFF2-40B4-BE49-F238E27FC236}">
                  <a16:creationId xmlns:a16="http://schemas.microsoft.com/office/drawing/2014/main" id="{132C672D-C105-F4E4-263F-D62FA57FCF29}"/>
                </a:ext>
              </a:extLst>
            </p:cNvPr>
            <p:cNvCxnSpPr>
              <a:cxnSpLocks/>
            </p:cNvCxnSpPr>
            <p:nvPr/>
          </p:nvCxnSpPr>
          <p:spPr>
            <a:xfrm>
              <a:off x="9189720" y="834390"/>
              <a:ext cx="0" cy="960120"/>
            </a:xfrm>
            <a:prstGeom prst="straightConnector1">
              <a:avLst/>
            </a:prstGeom>
            <a:ln w="76200">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7ADC99D2-255F-3F58-81C3-D9F0289E7DAF}"/>
                </a:ext>
              </a:extLst>
            </p:cNvPr>
            <p:cNvCxnSpPr>
              <a:cxnSpLocks/>
            </p:cNvCxnSpPr>
            <p:nvPr/>
          </p:nvCxnSpPr>
          <p:spPr>
            <a:xfrm>
              <a:off x="8657986" y="3232408"/>
              <a:ext cx="0" cy="1069082"/>
            </a:xfrm>
            <a:prstGeom prst="straightConnector1">
              <a:avLst/>
            </a:prstGeom>
            <a:ln w="76200">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8B6B2A9D-AD33-FC03-4AAA-339CB69AAEED}"/>
                </a:ext>
              </a:extLst>
            </p:cNvPr>
            <p:cNvCxnSpPr>
              <a:cxnSpLocks/>
            </p:cNvCxnSpPr>
            <p:nvPr/>
          </p:nvCxnSpPr>
          <p:spPr>
            <a:xfrm>
              <a:off x="6775846" y="3232408"/>
              <a:ext cx="0" cy="1118669"/>
            </a:xfrm>
            <a:prstGeom prst="straightConnector1">
              <a:avLst/>
            </a:prstGeom>
            <a:ln w="76200">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D934DC2C-31F2-D06C-32BC-6B962F4840E0}"/>
                </a:ext>
              </a:extLst>
            </p:cNvPr>
            <p:cNvCxnSpPr>
              <a:cxnSpLocks/>
            </p:cNvCxnSpPr>
            <p:nvPr/>
          </p:nvCxnSpPr>
          <p:spPr>
            <a:xfrm>
              <a:off x="4164330" y="2948940"/>
              <a:ext cx="0" cy="960120"/>
            </a:xfrm>
            <a:prstGeom prst="straightConnector1">
              <a:avLst/>
            </a:prstGeom>
            <a:ln w="76200">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9544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AE3069-BC90-CFC1-B546-5D93E809BD88}"/>
              </a:ext>
            </a:extLst>
          </p:cNvPr>
          <p:cNvPicPr>
            <a:picLocks noChangeAspect="1"/>
          </p:cNvPicPr>
          <p:nvPr/>
        </p:nvPicPr>
        <p:blipFill>
          <a:blip r:embed="rId2"/>
          <a:stretch>
            <a:fillRect/>
          </a:stretch>
        </p:blipFill>
        <p:spPr>
          <a:xfrm>
            <a:off x="2941320" y="4529684"/>
            <a:ext cx="7772400" cy="900229"/>
          </a:xfrm>
          <a:prstGeom prst="rect">
            <a:avLst/>
          </a:prstGeom>
        </p:spPr>
      </p:pic>
      <p:sp>
        <p:nvSpPr>
          <p:cNvPr id="6" name="TextBox 5">
            <a:extLst>
              <a:ext uri="{FF2B5EF4-FFF2-40B4-BE49-F238E27FC236}">
                <a16:creationId xmlns:a16="http://schemas.microsoft.com/office/drawing/2014/main" id="{26C75C4E-E245-668D-A68F-88C52B90A502}"/>
              </a:ext>
            </a:extLst>
          </p:cNvPr>
          <p:cNvSpPr txBox="1"/>
          <p:nvPr/>
        </p:nvSpPr>
        <p:spPr>
          <a:xfrm>
            <a:off x="5889307" y="3559628"/>
            <a:ext cx="1807845" cy="523220"/>
          </a:xfrm>
          <a:prstGeom prst="rect">
            <a:avLst/>
          </a:prstGeom>
          <a:noFill/>
        </p:spPr>
        <p:txBody>
          <a:bodyPr wrap="square" rtlCol="0">
            <a:spAutoFit/>
          </a:bodyPr>
          <a:lstStyle/>
          <a:p>
            <a:pPr algn="ctr"/>
            <a:r>
              <a:rPr lang="en-US" sz="2800" b="1" dirty="0">
                <a:latin typeface="Helvetica" pitchFamily="2" charset="0"/>
              </a:rPr>
              <a:t>Clusters</a:t>
            </a:r>
          </a:p>
        </p:txBody>
      </p:sp>
      <p:grpSp>
        <p:nvGrpSpPr>
          <p:cNvPr id="20" name="Group 19">
            <a:extLst>
              <a:ext uri="{FF2B5EF4-FFF2-40B4-BE49-F238E27FC236}">
                <a16:creationId xmlns:a16="http://schemas.microsoft.com/office/drawing/2014/main" id="{36C3E30A-492E-3C26-BE05-A13627948C53}"/>
              </a:ext>
            </a:extLst>
          </p:cNvPr>
          <p:cNvGrpSpPr/>
          <p:nvPr/>
        </p:nvGrpSpPr>
        <p:grpSpPr>
          <a:xfrm>
            <a:off x="2907030" y="1354982"/>
            <a:ext cx="7806690" cy="2074018"/>
            <a:chOff x="2907030" y="1354982"/>
            <a:chExt cx="7806690" cy="2074018"/>
          </a:xfrm>
        </p:grpSpPr>
        <p:pic>
          <p:nvPicPr>
            <p:cNvPr id="3" name="Picture 2" descr="A blue and orange squares&#10;&#10;Description automatically generated">
              <a:extLst>
                <a:ext uri="{FF2B5EF4-FFF2-40B4-BE49-F238E27FC236}">
                  <a16:creationId xmlns:a16="http://schemas.microsoft.com/office/drawing/2014/main" id="{EDD87291-4DB6-528F-96D1-8FC343D2B000}"/>
                </a:ext>
              </a:extLst>
            </p:cNvPr>
            <p:cNvPicPr>
              <a:picLocks noChangeAspect="1"/>
            </p:cNvPicPr>
            <p:nvPr/>
          </p:nvPicPr>
          <p:blipFill rotWithShape="1">
            <a:blip r:embed="rId3"/>
            <a:srcRect t="27016" b="62566"/>
            <a:stretch/>
          </p:blipFill>
          <p:spPr>
            <a:xfrm>
              <a:off x="2907030" y="1892174"/>
              <a:ext cx="7772400" cy="432864"/>
            </a:xfrm>
            <a:prstGeom prst="rect">
              <a:avLst/>
            </a:prstGeom>
          </p:spPr>
        </p:pic>
        <p:pic>
          <p:nvPicPr>
            <p:cNvPr id="7" name="Picture 6" descr="A blue and orange squares&#10;&#10;Description automatically generated">
              <a:extLst>
                <a:ext uri="{FF2B5EF4-FFF2-40B4-BE49-F238E27FC236}">
                  <a16:creationId xmlns:a16="http://schemas.microsoft.com/office/drawing/2014/main" id="{D091E383-5145-F4ED-C9C8-DB8B4D960058}"/>
                </a:ext>
              </a:extLst>
            </p:cNvPr>
            <p:cNvPicPr>
              <a:picLocks noChangeAspect="1"/>
            </p:cNvPicPr>
            <p:nvPr/>
          </p:nvPicPr>
          <p:blipFill rotWithShape="1">
            <a:blip r:embed="rId3"/>
            <a:srcRect l="441" t="787" r="-441" b="86620"/>
            <a:stretch/>
          </p:blipFill>
          <p:spPr>
            <a:xfrm>
              <a:off x="2941320" y="1354982"/>
              <a:ext cx="7772400" cy="523220"/>
            </a:xfrm>
            <a:prstGeom prst="rect">
              <a:avLst/>
            </a:prstGeom>
          </p:spPr>
        </p:pic>
        <p:pic>
          <p:nvPicPr>
            <p:cNvPr id="8" name="Picture 7" descr="A blue and orange squares&#10;&#10;Description automatically generated">
              <a:extLst>
                <a:ext uri="{FF2B5EF4-FFF2-40B4-BE49-F238E27FC236}">
                  <a16:creationId xmlns:a16="http://schemas.microsoft.com/office/drawing/2014/main" id="{41B0C615-867C-AE55-2EEB-1A50E289FB89}"/>
                </a:ext>
              </a:extLst>
            </p:cNvPr>
            <p:cNvPicPr>
              <a:picLocks noChangeAspect="1"/>
            </p:cNvPicPr>
            <p:nvPr/>
          </p:nvPicPr>
          <p:blipFill rotWithShape="1">
            <a:blip r:embed="rId3"/>
            <a:srcRect t="38473" b="51109"/>
            <a:stretch/>
          </p:blipFill>
          <p:spPr>
            <a:xfrm>
              <a:off x="2907030" y="2996136"/>
              <a:ext cx="7772400" cy="432864"/>
            </a:xfrm>
            <a:prstGeom prst="rect">
              <a:avLst/>
            </a:prstGeom>
          </p:spPr>
        </p:pic>
        <p:pic>
          <p:nvPicPr>
            <p:cNvPr id="9" name="Picture 8" descr="A blue and orange squares&#10;&#10;Description automatically generated">
              <a:extLst>
                <a:ext uri="{FF2B5EF4-FFF2-40B4-BE49-F238E27FC236}">
                  <a16:creationId xmlns:a16="http://schemas.microsoft.com/office/drawing/2014/main" id="{20290CE0-3793-D24B-3F9C-84406CB498D1}"/>
                </a:ext>
              </a:extLst>
            </p:cNvPr>
            <p:cNvPicPr>
              <a:picLocks noChangeAspect="1"/>
            </p:cNvPicPr>
            <p:nvPr/>
          </p:nvPicPr>
          <p:blipFill rotWithShape="1">
            <a:blip r:embed="rId3"/>
            <a:srcRect t="13928" b="75653"/>
            <a:stretch/>
          </p:blipFill>
          <p:spPr>
            <a:xfrm>
              <a:off x="2907030" y="2555442"/>
              <a:ext cx="7772400" cy="432864"/>
            </a:xfrm>
            <a:prstGeom prst="rect">
              <a:avLst/>
            </a:prstGeom>
          </p:spPr>
        </p:pic>
      </p:grpSp>
      <p:sp>
        <p:nvSpPr>
          <p:cNvPr id="10" name="TextBox 9">
            <a:extLst>
              <a:ext uri="{FF2B5EF4-FFF2-40B4-BE49-F238E27FC236}">
                <a16:creationId xmlns:a16="http://schemas.microsoft.com/office/drawing/2014/main" id="{2E55E3AE-5AE5-7F39-62C3-A079C7E87C27}"/>
              </a:ext>
            </a:extLst>
          </p:cNvPr>
          <p:cNvSpPr txBox="1"/>
          <p:nvPr/>
        </p:nvSpPr>
        <p:spPr>
          <a:xfrm rot="5400000">
            <a:off x="10126090" y="2153041"/>
            <a:ext cx="2028698" cy="523220"/>
          </a:xfrm>
          <a:prstGeom prst="rect">
            <a:avLst/>
          </a:prstGeom>
          <a:noFill/>
        </p:spPr>
        <p:txBody>
          <a:bodyPr wrap="square" rtlCol="0">
            <a:spAutoFit/>
          </a:bodyPr>
          <a:lstStyle/>
          <a:p>
            <a:r>
              <a:rPr lang="en-US" sz="2800" b="1" dirty="0">
                <a:latin typeface="Helvetica" pitchFamily="2" charset="0"/>
              </a:rPr>
              <a:t>Inferences</a:t>
            </a:r>
          </a:p>
        </p:txBody>
      </p:sp>
      <p:sp>
        <p:nvSpPr>
          <p:cNvPr id="11" name="TextBox 10">
            <a:extLst>
              <a:ext uri="{FF2B5EF4-FFF2-40B4-BE49-F238E27FC236}">
                <a16:creationId xmlns:a16="http://schemas.microsoft.com/office/drawing/2014/main" id="{E1B2B986-5D85-D980-828C-7816198CD174}"/>
              </a:ext>
            </a:extLst>
          </p:cNvPr>
          <p:cNvSpPr txBox="1"/>
          <p:nvPr/>
        </p:nvSpPr>
        <p:spPr>
          <a:xfrm>
            <a:off x="274319" y="1462703"/>
            <a:ext cx="2567301" cy="307777"/>
          </a:xfrm>
          <a:prstGeom prst="rect">
            <a:avLst/>
          </a:prstGeom>
          <a:noFill/>
        </p:spPr>
        <p:txBody>
          <a:bodyPr wrap="square" rtlCol="0">
            <a:spAutoFit/>
          </a:bodyPr>
          <a:lstStyle/>
          <a:p>
            <a:pPr algn="r"/>
            <a:r>
              <a:rPr lang="en-US" sz="1400" dirty="0">
                <a:latin typeface="Helvetica" pitchFamily="2" charset="0"/>
              </a:rPr>
              <a:t>NP _ S -&gt; NP believe S</a:t>
            </a:r>
          </a:p>
        </p:txBody>
      </p:sp>
      <p:sp>
        <p:nvSpPr>
          <p:cNvPr id="12" name="TextBox 11">
            <a:extLst>
              <a:ext uri="{FF2B5EF4-FFF2-40B4-BE49-F238E27FC236}">
                <a16:creationId xmlns:a16="http://schemas.microsoft.com/office/drawing/2014/main" id="{488BA259-6499-03BF-F3F7-4456299DA21F}"/>
              </a:ext>
            </a:extLst>
          </p:cNvPr>
          <p:cNvSpPr txBox="1"/>
          <p:nvPr/>
        </p:nvSpPr>
        <p:spPr>
          <a:xfrm>
            <a:off x="274318" y="1960111"/>
            <a:ext cx="2567301" cy="307777"/>
          </a:xfrm>
          <a:prstGeom prst="rect">
            <a:avLst/>
          </a:prstGeom>
          <a:noFill/>
        </p:spPr>
        <p:txBody>
          <a:bodyPr wrap="square" rtlCol="0">
            <a:spAutoFit/>
          </a:bodyPr>
          <a:lstStyle/>
          <a:p>
            <a:pPr algn="r"/>
            <a:r>
              <a:rPr lang="en-US" sz="1400" dirty="0">
                <a:latin typeface="Helvetica" pitchFamily="2" charset="0"/>
              </a:rPr>
              <a:t>NP </a:t>
            </a:r>
            <a:r>
              <a:rPr lang="en-US" sz="1400" dirty="0">
                <a:solidFill>
                  <a:srgbClr val="C00000"/>
                </a:solidFill>
                <a:latin typeface="Helvetica" pitchFamily="2" charset="0"/>
              </a:rPr>
              <a:t>not</a:t>
            </a:r>
            <a:r>
              <a:rPr lang="en-US" sz="1400" dirty="0">
                <a:latin typeface="Helvetica" pitchFamily="2" charset="0"/>
              </a:rPr>
              <a:t> _ S -&gt; NP believe S</a:t>
            </a:r>
          </a:p>
        </p:txBody>
      </p:sp>
      <p:sp>
        <p:nvSpPr>
          <p:cNvPr id="13" name="TextBox 12">
            <a:extLst>
              <a:ext uri="{FF2B5EF4-FFF2-40B4-BE49-F238E27FC236}">
                <a16:creationId xmlns:a16="http://schemas.microsoft.com/office/drawing/2014/main" id="{B0549A7B-7D33-3B2C-4610-3210A59080F8}"/>
              </a:ext>
            </a:extLst>
          </p:cNvPr>
          <p:cNvSpPr txBox="1"/>
          <p:nvPr/>
        </p:nvSpPr>
        <p:spPr>
          <a:xfrm>
            <a:off x="274319" y="2623815"/>
            <a:ext cx="2567301" cy="307777"/>
          </a:xfrm>
          <a:prstGeom prst="rect">
            <a:avLst/>
          </a:prstGeom>
          <a:noFill/>
        </p:spPr>
        <p:txBody>
          <a:bodyPr wrap="square" rtlCol="0">
            <a:spAutoFit/>
          </a:bodyPr>
          <a:lstStyle/>
          <a:p>
            <a:pPr algn="r"/>
            <a:r>
              <a:rPr lang="en-US" sz="1400" dirty="0">
                <a:latin typeface="Helvetica" pitchFamily="2" charset="0"/>
              </a:rPr>
              <a:t>NP _ S -&gt; NP want S</a:t>
            </a:r>
          </a:p>
        </p:txBody>
      </p:sp>
      <p:sp>
        <p:nvSpPr>
          <p:cNvPr id="14" name="TextBox 13">
            <a:extLst>
              <a:ext uri="{FF2B5EF4-FFF2-40B4-BE49-F238E27FC236}">
                <a16:creationId xmlns:a16="http://schemas.microsoft.com/office/drawing/2014/main" id="{9D3B0EE7-17BC-63D4-7D5F-F8DB0DC47D03}"/>
              </a:ext>
            </a:extLst>
          </p:cNvPr>
          <p:cNvSpPr txBox="1"/>
          <p:nvPr/>
        </p:nvSpPr>
        <p:spPr>
          <a:xfrm>
            <a:off x="274318" y="3052643"/>
            <a:ext cx="2567301" cy="307777"/>
          </a:xfrm>
          <a:prstGeom prst="rect">
            <a:avLst/>
          </a:prstGeom>
          <a:noFill/>
        </p:spPr>
        <p:txBody>
          <a:bodyPr wrap="square" rtlCol="0">
            <a:spAutoFit/>
          </a:bodyPr>
          <a:lstStyle/>
          <a:p>
            <a:pPr algn="r"/>
            <a:r>
              <a:rPr lang="en-US" sz="1400" dirty="0">
                <a:latin typeface="Helvetica" pitchFamily="2" charset="0"/>
              </a:rPr>
              <a:t>NP </a:t>
            </a:r>
            <a:r>
              <a:rPr lang="en-US" sz="1400" dirty="0">
                <a:solidFill>
                  <a:srgbClr val="C00000"/>
                </a:solidFill>
                <a:latin typeface="Helvetica" pitchFamily="2" charset="0"/>
              </a:rPr>
              <a:t>not</a:t>
            </a:r>
            <a:r>
              <a:rPr lang="en-US" sz="1400" dirty="0">
                <a:latin typeface="Helvetica" pitchFamily="2" charset="0"/>
              </a:rPr>
              <a:t> _ S -&gt; NP want S</a:t>
            </a:r>
          </a:p>
        </p:txBody>
      </p:sp>
      <p:pic>
        <p:nvPicPr>
          <p:cNvPr id="15" name="Picture 14" descr="A blue and orange squares&#10;&#10;Description automatically generated">
            <a:extLst>
              <a:ext uri="{FF2B5EF4-FFF2-40B4-BE49-F238E27FC236}">
                <a16:creationId xmlns:a16="http://schemas.microsoft.com/office/drawing/2014/main" id="{2841AE53-9332-47EB-1193-AF40B4A1519A}"/>
              </a:ext>
            </a:extLst>
          </p:cNvPr>
          <p:cNvPicPr>
            <a:picLocks noChangeAspect="1"/>
          </p:cNvPicPr>
          <p:nvPr/>
        </p:nvPicPr>
        <p:blipFill rotWithShape="1">
          <a:blip r:embed="rId3"/>
          <a:srcRect l="441" t="787" r="92827" b="86620"/>
          <a:stretch/>
        </p:blipFill>
        <p:spPr>
          <a:xfrm>
            <a:off x="2941320" y="1361642"/>
            <a:ext cx="523220" cy="523220"/>
          </a:xfrm>
          <a:prstGeom prst="rect">
            <a:avLst/>
          </a:prstGeom>
        </p:spPr>
      </p:pic>
      <p:pic>
        <p:nvPicPr>
          <p:cNvPr id="16" name="Picture 15" descr="A blue and orange squares&#10;&#10;Description automatically generated">
            <a:extLst>
              <a:ext uri="{FF2B5EF4-FFF2-40B4-BE49-F238E27FC236}">
                <a16:creationId xmlns:a16="http://schemas.microsoft.com/office/drawing/2014/main" id="{F253778C-D221-92E8-061A-C2189E92DC30}"/>
              </a:ext>
            </a:extLst>
          </p:cNvPr>
          <p:cNvPicPr>
            <a:picLocks noChangeAspect="1"/>
          </p:cNvPicPr>
          <p:nvPr/>
        </p:nvPicPr>
        <p:blipFill rotWithShape="1">
          <a:blip r:embed="rId3"/>
          <a:srcRect t="27016" r="92827" b="62566"/>
          <a:stretch/>
        </p:blipFill>
        <p:spPr>
          <a:xfrm>
            <a:off x="2907030" y="1895228"/>
            <a:ext cx="557510" cy="432864"/>
          </a:xfrm>
          <a:prstGeom prst="rect">
            <a:avLst/>
          </a:prstGeom>
        </p:spPr>
      </p:pic>
      <p:grpSp>
        <p:nvGrpSpPr>
          <p:cNvPr id="29" name="Group 28">
            <a:extLst>
              <a:ext uri="{FF2B5EF4-FFF2-40B4-BE49-F238E27FC236}">
                <a16:creationId xmlns:a16="http://schemas.microsoft.com/office/drawing/2014/main" id="{39F6E9BD-F9FD-3222-37E9-FAC48CA1E396}"/>
              </a:ext>
            </a:extLst>
          </p:cNvPr>
          <p:cNvGrpSpPr/>
          <p:nvPr/>
        </p:nvGrpSpPr>
        <p:grpSpPr>
          <a:xfrm>
            <a:off x="2907029" y="2548818"/>
            <a:ext cx="557510" cy="873558"/>
            <a:chOff x="2907029" y="2548818"/>
            <a:chExt cx="557510" cy="873558"/>
          </a:xfrm>
        </p:grpSpPr>
        <p:pic>
          <p:nvPicPr>
            <p:cNvPr id="18" name="Picture 17" descr="A blue and orange squares&#10;&#10;Description automatically generated">
              <a:extLst>
                <a:ext uri="{FF2B5EF4-FFF2-40B4-BE49-F238E27FC236}">
                  <a16:creationId xmlns:a16="http://schemas.microsoft.com/office/drawing/2014/main" id="{6A6B080C-5DDB-1785-7D2F-4D694EF49932}"/>
                </a:ext>
              </a:extLst>
            </p:cNvPr>
            <p:cNvPicPr>
              <a:picLocks noChangeAspect="1"/>
            </p:cNvPicPr>
            <p:nvPr/>
          </p:nvPicPr>
          <p:blipFill rotWithShape="1">
            <a:blip r:embed="rId3"/>
            <a:srcRect t="38473" r="92827" b="51109"/>
            <a:stretch/>
          </p:blipFill>
          <p:spPr>
            <a:xfrm>
              <a:off x="2907029" y="2989512"/>
              <a:ext cx="557510" cy="432864"/>
            </a:xfrm>
            <a:prstGeom prst="rect">
              <a:avLst/>
            </a:prstGeom>
          </p:spPr>
        </p:pic>
        <p:pic>
          <p:nvPicPr>
            <p:cNvPr id="19" name="Picture 18" descr="A blue and orange squares&#10;&#10;Description automatically generated">
              <a:extLst>
                <a:ext uri="{FF2B5EF4-FFF2-40B4-BE49-F238E27FC236}">
                  <a16:creationId xmlns:a16="http://schemas.microsoft.com/office/drawing/2014/main" id="{6FDD9040-9E1E-50B6-DAF6-236E0B39D5A6}"/>
                </a:ext>
              </a:extLst>
            </p:cNvPr>
            <p:cNvPicPr>
              <a:picLocks noChangeAspect="1"/>
            </p:cNvPicPr>
            <p:nvPr/>
          </p:nvPicPr>
          <p:blipFill rotWithShape="1">
            <a:blip r:embed="rId3"/>
            <a:srcRect t="13928" r="92827" b="75653"/>
            <a:stretch/>
          </p:blipFill>
          <p:spPr>
            <a:xfrm>
              <a:off x="2907029" y="2548818"/>
              <a:ext cx="557510" cy="432864"/>
            </a:xfrm>
            <a:prstGeom prst="rect">
              <a:avLst/>
            </a:prstGeom>
          </p:spPr>
        </p:pic>
      </p:grpSp>
      <p:grpSp>
        <p:nvGrpSpPr>
          <p:cNvPr id="17" name="Group 16">
            <a:extLst>
              <a:ext uri="{FF2B5EF4-FFF2-40B4-BE49-F238E27FC236}">
                <a16:creationId xmlns:a16="http://schemas.microsoft.com/office/drawing/2014/main" id="{46A01528-157A-659F-6383-320AEE108DA8}"/>
              </a:ext>
            </a:extLst>
          </p:cNvPr>
          <p:cNvGrpSpPr/>
          <p:nvPr/>
        </p:nvGrpSpPr>
        <p:grpSpPr>
          <a:xfrm>
            <a:off x="10145884" y="1343733"/>
            <a:ext cx="573258" cy="968844"/>
            <a:chOff x="10145884" y="1343733"/>
            <a:chExt cx="573258" cy="968844"/>
          </a:xfrm>
        </p:grpSpPr>
        <p:pic>
          <p:nvPicPr>
            <p:cNvPr id="2" name="Picture 1" descr="A blue and orange squares&#10;&#10;Description automatically generated">
              <a:extLst>
                <a:ext uri="{FF2B5EF4-FFF2-40B4-BE49-F238E27FC236}">
                  <a16:creationId xmlns:a16="http://schemas.microsoft.com/office/drawing/2014/main" id="{D6ECD72C-700C-D73E-464E-9EFC45542F4F}"/>
                </a:ext>
              </a:extLst>
            </p:cNvPr>
            <p:cNvPicPr>
              <a:picLocks noChangeAspect="1"/>
            </p:cNvPicPr>
            <p:nvPr/>
          </p:nvPicPr>
          <p:blipFill rotWithShape="1">
            <a:blip r:embed="rId3"/>
            <a:srcRect l="93066" t="25694" r="203" b="64115"/>
            <a:stretch/>
          </p:blipFill>
          <p:spPr>
            <a:xfrm>
              <a:off x="10149712" y="1889120"/>
              <a:ext cx="523220" cy="423457"/>
            </a:xfrm>
            <a:prstGeom prst="rect">
              <a:avLst/>
            </a:prstGeom>
          </p:spPr>
        </p:pic>
        <p:pic>
          <p:nvPicPr>
            <p:cNvPr id="4" name="Picture 3" descr="A blue and orange squares&#10;&#10;Description automatically generated">
              <a:extLst>
                <a:ext uri="{FF2B5EF4-FFF2-40B4-BE49-F238E27FC236}">
                  <a16:creationId xmlns:a16="http://schemas.microsoft.com/office/drawing/2014/main" id="{6F7D348E-8666-E2D0-E6D0-5A24633EB282}"/>
                </a:ext>
              </a:extLst>
            </p:cNvPr>
            <p:cNvPicPr>
              <a:picLocks noChangeAspect="1"/>
            </p:cNvPicPr>
            <p:nvPr/>
          </p:nvPicPr>
          <p:blipFill rotWithShape="1">
            <a:blip r:embed="rId3"/>
            <a:srcRect l="93065" t="787" r="-441" b="86620"/>
            <a:stretch/>
          </p:blipFill>
          <p:spPr>
            <a:xfrm>
              <a:off x="10145884" y="1343733"/>
              <a:ext cx="573258" cy="523220"/>
            </a:xfrm>
            <a:prstGeom prst="rect">
              <a:avLst/>
            </a:prstGeom>
          </p:spPr>
        </p:pic>
      </p:grpSp>
      <p:sp>
        <p:nvSpPr>
          <p:cNvPr id="22" name="TextBox 21">
            <a:extLst>
              <a:ext uri="{FF2B5EF4-FFF2-40B4-BE49-F238E27FC236}">
                <a16:creationId xmlns:a16="http://schemas.microsoft.com/office/drawing/2014/main" id="{8034DBA3-41F2-A6BC-798B-994B22E938D9}"/>
              </a:ext>
            </a:extLst>
          </p:cNvPr>
          <p:cNvSpPr txBox="1"/>
          <p:nvPr/>
        </p:nvSpPr>
        <p:spPr>
          <a:xfrm>
            <a:off x="2787115" y="721556"/>
            <a:ext cx="861615" cy="646331"/>
          </a:xfrm>
          <a:prstGeom prst="rect">
            <a:avLst/>
          </a:prstGeom>
          <a:noFill/>
        </p:spPr>
        <p:txBody>
          <a:bodyPr wrap="square" rtlCol="0">
            <a:spAutoFit/>
          </a:bodyPr>
          <a:lstStyle/>
          <a:p>
            <a:pPr algn="ctr"/>
            <a:r>
              <a:rPr lang="en-US" dirty="0">
                <a:latin typeface="Helvetica" pitchFamily="2" charset="0"/>
              </a:rPr>
              <a:t>entails belief!</a:t>
            </a:r>
          </a:p>
        </p:txBody>
      </p:sp>
      <p:sp>
        <p:nvSpPr>
          <p:cNvPr id="23" name="TextBox 22">
            <a:extLst>
              <a:ext uri="{FF2B5EF4-FFF2-40B4-BE49-F238E27FC236}">
                <a16:creationId xmlns:a16="http://schemas.microsoft.com/office/drawing/2014/main" id="{E5304646-01D8-CEC1-CC3E-77E21FFE5834}"/>
              </a:ext>
            </a:extLst>
          </p:cNvPr>
          <p:cNvSpPr txBox="1"/>
          <p:nvPr/>
        </p:nvSpPr>
        <p:spPr>
          <a:xfrm>
            <a:off x="9910869" y="721555"/>
            <a:ext cx="983206" cy="646331"/>
          </a:xfrm>
          <a:prstGeom prst="rect">
            <a:avLst/>
          </a:prstGeom>
          <a:noFill/>
        </p:spPr>
        <p:txBody>
          <a:bodyPr wrap="square" rtlCol="0">
            <a:spAutoFit/>
          </a:bodyPr>
          <a:lstStyle/>
          <a:p>
            <a:pPr algn="ctr"/>
            <a:r>
              <a:rPr lang="en-US" dirty="0">
                <a:latin typeface="Helvetica" pitchFamily="2" charset="0"/>
              </a:rPr>
              <a:t>projects belief!</a:t>
            </a:r>
          </a:p>
        </p:txBody>
      </p:sp>
      <p:sp>
        <p:nvSpPr>
          <p:cNvPr id="24" name="TextBox 23">
            <a:extLst>
              <a:ext uri="{FF2B5EF4-FFF2-40B4-BE49-F238E27FC236}">
                <a16:creationId xmlns:a16="http://schemas.microsoft.com/office/drawing/2014/main" id="{F9E9B1EE-2242-60D9-412B-8C7673C6F09F}"/>
              </a:ext>
            </a:extLst>
          </p:cNvPr>
          <p:cNvSpPr txBox="1"/>
          <p:nvPr/>
        </p:nvSpPr>
        <p:spPr>
          <a:xfrm>
            <a:off x="2772122" y="3419580"/>
            <a:ext cx="876608" cy="646331"/>
          </a:xfrm>
          <a:prstGeom prst="rect">
            <a:avLst/>
          </a:prstGeom>
          <a:noFill/>
        </p:spPr>
        <p:txBody>
          <a:bodyPr wrap="square" rtlCol="0">
            <a:spAutoFit/>
          </a:bodyPr>
          <a:lstStyle/>
          <a:p>
            <a:pPr algn="ctr"/>
            <a:r>
              <a:rPr lang="en-US" dirty="0">
                <a:latin typeface="Helvetica" pitchFamily="2" charset="0"/>
              </a:rPr>
              <a:t>no desire!</a:t>
            </a:r>
          </a:p>
        </p:txBody>
      </p:sp>
      <p:sp>
        <p:nvSpPr>
          <p:cNvPr id="25" name="TextBox 24">
            <a:extLst>
              <a:ext uri="{FF2B5EF4-FFF2-40B4-BE49-F238E27FC236}">
                <a16:creationId xmlns:a16="http://schemas.microsoft.com/office/drawing/2014/main" id="{9257ECC5-0D7A-91D7-E494-D7B76EF3C285}"/>
              </a:ext>
            </a:extLst>
          </p:cNvPr>
          <p:cNvSpPr txBox="1"/>
          <p:nvPr/>
        </p:nvSpPr>
        <p:spPr>
          <a:xfrm>
            <a:off x="9962509" y="3401193"/>
            <a:ext cx="876608" cy="646331"/>
          </a:xfrm>
          <a:prstGeom prst="rect">
            <a:avLst/>
          </a:prstGeom>
          <a:noFill/>
        </p:spPr>
        <p:txBody>
          <a:bodyPr wrap="square" rtlCol="0">
            <a:spAutoFit/>
          </a:bodyPr>
          <a:lstStyle/>
          <a:p>
            <a:pPr algn="ctr"/>
            <a:r>
              <a:rPr lang="en-US" dirty="0">
                <a:latin typeface="Helvetica" pitchFamily="2" charset="0"/>
              </a:rPr>
              <a:t>entails desire!</a:t>
            </a:r>
          </a:p>
        </p:txBody>
      </p:sp>
      <p:grpSp>
        <p:nvGrpSpPr>
          <p:cNvPr id="28" name="Group 27">
            <a:extLst>
              <a:ext uri="{FF2B5EF4-FFF2-40B4-BE49-F238E27FC236}">
                <a16:creationId xmlns:a16="http://schemas.microsoft.com/office/drawing/2014/main" id="{64526E02-8763-0A80-C0BB-71950E92CC2C}"/>
              </a:ext>
            </a:extLst>
          </p:cNvPr>
          <p:cNvGrpSpPr/>
          <p:nvPr/>
        </p:nvGrpSpPr>
        <p:grpSpPr>
          <a:xfrm>
            <a:off x="10135923" y="2554430"/>
            <a:ext cx="543507" cy="873558"/>
            <a:chOff x="10135923" y="2554430"/>
            <a:chExt cx="543507" cy="873558"/>
          </a:xfrm>
        </p:grpSpPr>
        <p:pic>
          <p:nvPicPr>
            <p:cNvPr id="26" name="Picture 25" descr="A blue and orange squares&#10;&#10;Description automatically generated">
              <a:extLst>
                <a:ext uri="{FF2B5EF4-FFF2-40B4-BE49-F238E27FC236}">
                  <a16:creationId xmlns:a16="http://schemas.microsoft.com/office/drawing/2014/main" id="{58787389-0040-52E0-3201-A196655C6B53}"/>
                </a:ext>
              </a:extLst>
            </p:cNvPr>
            <p:cNvPicPr>
              <a:picLocks noChangeAspect="1"/>
            </p:cNvPicPr>
            <p:nvPr/>
          </p:nvPicPr>
          <p:blipFill rotWithShape="1">
            <a:blip r:embed="rId3"/>
            <a:srcRect l="93007" t="38473" b="51109"/>
            <a:stretch/>
          </p:blipFill>
          <p:spPr>
            <a:xfrm>
              <a:off x="10135923" y="2995124"/>
              <a:ext cx="543507" cy="432864"/>
            </a:xfrm>
            <a:prstGeom prst="rect">
              <a:avLst/>
            </a:prstGeom>
          </p:spPr>
        </p:pic>
        <p:pic>
          <p:nvPicPr>
            <p:cNvPr id="27" name="Picture 26" descr="A blue and orange squares&#10;&#10;Description automatically generated">
              <a:extLst>
                <a:ext uri="{FF2B5EF4-FFF2-40B4-BE49-F238E27FC236}">
                  <a16:creationId xmlns:a16="http://schemas.microsoft.com/office/drawing/2014/main" id="{3FFF9756-8806-0F32-7CA6-51486C87317A}"/>
                </a:ext>
              </a:extLst>
            </p:cNvPr>
            <p:cNvPicPr>
              <a:picLocks noChangeAspect="1"/>
            </p:cNvPicPr>
            <p:nvPr/>
          </p:nvPicPr>
          <p:blipFill rotWithShape="1">
            <a:blip r:embed="rId3"/>
            <a:srcRect l="93007" t="13928" b="75653"/>
            <a:stretch/>
          </p:blipFill>
          <p:spPr>
            <a:xfrm>
              <a:off x="10135923" y="2554430"/>
              <a:ext cx="543507" cy="432864"/>
            </a:xfrm>
            <a:prstGeom prst="rect">
              <a:avLst/>
            </a:prstGeom>
          </p:spPr>
        </p:pic>
      </p:grpSp>
      <p:sp>
        <p:nvSpPr>
          <p:cNvPr id="21" name="Rectangle 20">
            <a:extLst>
              <a:ext uri="{FF2B5EF4-FFF2-40B4-BE49-F238E27FC236}">
                <a16:creationId xmlns:a16="http://schemas.microsoft.com/office/drawing/2014/main" id="{8588ECB9-1E8C-4DC2-7F27-EDB7963A0AC6}"/>
              </a:ext>
            </a:extLst>
          </p:cNvPr>
          <p:cNvSpPr/>
          <p:nvPr/>
        </p:nvSpPr>
        <p:spPr>
          <a:xfrm>
            <a:off x="8079698" y="1361643"/>
            <a:ext cx="2599732" cy="2067358"/>
          </a:xfrm>
          <a:prstGeom prst="rect">
            <a:avLst/>
          </a:prstGeom>
          <a:noFill/>
          <a:ln w="7620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87B080B2-1731-6508-29C9-0B07A237D8FF}"/>
              </a:ext>
            </a:extLst>
          </p:cNvPr>
          <p:cNvSpPr txBox="1"/>
          <p:nvPr/>
        </p:nvSpPr>
        <p:spPr>
          <a:xfrm>
            <a:off x="8302265" y="1957177"/>
            <a:ext cx="2210304" cy="830997"/>
          </a:xfrm>
          <a:prstGeom prst="rect">
            <a:avLst/>
          </a:prstGeom>
          <a:solidFill>
            <a:schemeClr val="bg1"/>
          </a:solidFill>
        </p:spPr>
        <p:txBody>
          <a:bodyPr wrap="square" rtlCol="0">
            <a:spAutoFit/>
          </a:bodyPr>
          <a:lstStyle/>
          <a:p>
            <a:pPr algn="ctr"/>
            <a:r>
              <a:rPr lang="en-US" sz="2400" dirty="0">
                <a:latin typeface="Helvetica" pitchFamily="2" charset="0"/>
              </a:rPr>
              <a:t>Don’t see the inverse of this!</a:t>
            </a:r>
          </a:p>
        </p:txBody>
      </p:sp>
    </p:spTree>
    <p:extLst>
      <p:ext uri="{BB962C8B-B14F-4D97-AF65-F5344CB8AC3E}">
        <p14:creationId xmlns:p14="http://schemas.microsoft.com/office/powerpoint/2010/main" val="47342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2" grpId="0"/>
      <p:bldP spid="13" grpId="0"/>
      <p:bldP spid="14" grpId="0"/>
      <p:bldP spid="22" grpId="0"/>
      <p:bldP spid="23" grpId="0"/>
      <p:bldP spid="24" grpId="0"/>
      <p:bldP spid="25" grpId="0"/>
      <p:bldP spid="21" grpId="0" animBg="1"/>
      <p:bldP spid="3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8239B-96F4-DA48-BCF0-EC5808B4A641}"/>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2FEB25DF-430B-C930-5D21-B6C0F4C72432}"/>
              </a:ext>
            </a:extLst>
          </p:cNvPr>
          <p:cNvGrpSpPr/>
          <p:nvPr/>
        </p:nvGrpSpPr>
        <p:grpSpPr>
          <a:xfrm>
            <a:off x="1447800" y="1597731"/>
            <a:ext cx="9296400" cy="1969770"/>
            <a:chOff x="1447800" y="973017"/>
            <a:chExt cx="9296400" cy="1969770"/>
          </a:xfrm>
        </p:grpSpPr>
        <p:sp>
          <p:nvSpPr>
            <p:cNvPr id="3" name="TextBox 2">
              <a:extLst>
                <a:ext uri="{FF2B5EF4-FFF2-40B4-BE49-F238E27FC236}">
                  <a16:creationId xmlns:a16="http://schemas.microsoft.com/office/drawing/2014/main" id="{698CDC9D-6816-1FE8-AABE-56380B7A6E35}"/>
                </a:ext>
              </a:extLst>
            </p:cNvPr>
            <p:cNvSpPr txBox="1"/>
            <p:nvPr/>
          </p:nvSpPr>
          <p:spPr>
            <a:xfrm>
              <a:off x="1447800" y="973017"/>
              <a:ext cx="9296400" cy="584775"/>
            </a:xfrm>
            <a:prstGeom prst="rect">
              <a:avLst/>
            </a:prstGeom>
            <a:noFill/>
          </p:spPr>
          <p:txBody>
            <a:bodyPr wrap="square" rtlCol="0">
              <a:spAutoFit/>
            </a:bodyPr>
            <a:lstStyle/>
            <a:p>
              <a:r>
                <a:rPr lang="en-US" sz="3200" b="1" dirty="0">
                  <a:latin typeface="Helvetica" pitchFamily="2" charset="0"/>
                </a:rPr>
                <a:t>Challenge</a:t>
              </a:r>
            </a:p>
          </p:txBody>
        </p:sp>
        <p:sp>
          <p:nvSpPr>
            <p:cNvPr id="2" name="TextBox 1">
              <a:extLst>
                <a:ext uri="{FF2B5EF4-FFF2-40B4-BE49-F238E27FC236}">
                  <a16:creationId xmlns:a16="http://schemas.microsoft.com/office/drawing/2014/main" id="{02E60D5F-C3B7-DAFD-DACA-33AD19305892}"/>
                </a:ext>
              </a:extLst>
            </p:cNvPr>
            <p:cNvSpPr txBox="1"/>
            <p:nvPr/>
          </p:nvSpPr>
          <p:spPr>
            <a:xfrm>
              <a:off x="1447800" y="1557792"/>
              <a:ext cx="9296400" cy="1384995"/>
            </a:xfrm>
            <a:prstGeom prst="rect">
              <a:avLst/>
            </a:prstGeom>
            <a:noFill/>
          </p:spPr>
          <p:txBody>
            <a:bodyPr wrap="square" rtlCol="0">
              <a:spAutoFit/>
            </a:bodyPr>
            <a:lstStyle/>
            <a:p>
              <a:r>
                <a:rPr lang="en-US" sz="2800" dirty="0">
                  <a:latin typeface="Helvetica" pitchFamily="2" charset="0"/>
                  <a:ea typeface="Verdana" charset="0"/>
                  <a:cs typeface="Verdana" charset="0"/>
                </a:rPr>
                <a:t>While we can capture relationships among distributional and inferential properties, the model does not represent </a:t>
              </a:r>
              <a:r>
                <a:rPr lang="en-US" sz="2800" i="1" dirty="0">
                  <a:latin typeface="Helvetica" pitchFamily="2" charset="0"/>
                  <a:ea typeface="Verdana" charset="0"/>
                  <a:cs typeface="Verdana" charset="0"/>
                </a:rPr>
                <a:t>why</a:t>
              </a:r>
              <a:r>
                <a:rPr lang="en-US" sz="2800" dirty="0">
                  <a:latin typeface="Helvetica" pitchFamily="2" charset="0"/>
                  <a:ea typeface="Verdana" charset="0"/>
                  <a:cs typeface="Verdana" charset="0"/>
                </a:rPr>
                <a:t> those relationships hold.</a:t>
              </a:r>
              <a:endParaRPr lang="en-US" sz="2800" dirty="0">
                <a:latin typeface="Helvetica" pitchFamily="2" charset="0"/>
              </a:endParaRPr>
            </a:p>
          </p:txBody>
        </p:sp>
      </p:grpSp>
    </p:spTree>
    <p:extLst>
      <p:ext uri="{BB962C8B-B14F-4D97-AF65-F5344CB8AC3E}">
        <p14:creationId xmlns:p14="http://schemas.microsoft.com/office/powerpoint/2010/main" val="1649941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AD072-1F0B-F220-36DC-F665133D6622}"/>
            </a:ext>
          </a:extLst>
        </p:cNvPr>
        <p:cNvGrpSpPr/>
        <p:nvPr/>
      </p:nvGrpSpPr>
      <p:grpSpPr>
        <a:xfrm>
          <a:off x="0" y="0"/>
          <a:ext cx="0" cy="0"/>
          <a:chOff x="0" y="0"/>
          <a:chExt cx="0" cy="0"/>
        </a:xfrm>
      </p:grpSpPr>
      <p:sp>
        <p:nvSpPr>
          <p:cNvPr id="41" name="Rectangle 40">
            <a:extLst>
              <a:ext uri="{FF2B5EF4-FFF2-40B4-BE49-F238E27FC236}">
                <a16:creationId xmlns:a16="http://schemas.microsoft.com/office/drawing/2014/main" id="{D151BE05-CE98-83C2-9228-65B26937EBDF}"/>
              </a:ext>
            </a:extLst>
          </p:cNvPr>
          <p:cNvSpPr/>
          <p:nvPr/>
        </p:nvSpPr>
        <p:spPr>
          <a:xfrm>
            <a:off x="13318236" y="4437729"/>
            <a:ext cx="262890" cy="1628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a:extLst>
              <a:ext uri="{FF2B5EF4-FFF2-40B4-BE49-F238E27FC236}">
                <a16:creationId xmlns:a16="http://schemas.microsoft.com/office/drawing/2014/main" id="{EBFB25C9-6A62-6349-8872-94EAD354BFAB}"/>
              </a:ext>
            </a:extLst>
          </p:cNvPr>
          <p:cNvSpPr txBox="1"/>
          <p:nvPr/>
        </p:nvSpPr>
        <p:spPr>
          <a:xfrm>
            <a:off x="207264" y="2349123"/>
            <a:ext cx="10241280" cy="584775"/>
          </a:xfrm>
          <a:prstGeom prst="rect">
            <a:avLst/>
          </a:prstGeom>
          <a:noFill/>
          <a:ln>
            <a:noFill/>
          </a:ln>
        </p:spPr>
        <p:txBody>
          <a:bodyPr wrap="square" rtlCol="0">
            <a:spAutoFit/>
          </a:bodyPr>
          <a:lstStyle/>
          <a:p>
            <a:pPr algn="r"/>
            <a:r>
              <a:rPr lang="en-US" sz="3200" b="1" i="0" dirty="0">
                <a:solidFill>
                  <a:srgbClr val="101418"/>
                </a:solidFill>
                <a:effectLst/>
                <a:latin typeface="Arial" panose="020B0604020202020204" pitchFamily="34" charset="0"/>
              </a:rPr>
              <a:t>⟦ </a:t>
            </a:r>
            <a:r>
              <a:rPr lang="en-US" sz="3200" dirty="0">
                <a:latin typeface="Helvetica" pitchFamily="2" charset="0"/>
              </a:rPr>
              <a:t>love </a:t>
            </a:r>
            <a:r>
              <a:rPr lang="en-US" sz="3200" b="1" i="0" dirty="0">
                <a:solidFill>
                  <a:srgbClr val="101418"/>
                </a:solidFill>
                <a:effectLst/>
                <a:latin typeface="Arial" panose="020B0604020202020204" pitchFamily="34" charset="0"/>
              </a:rPr>
              <a:t>⟧</a:t>
            </a:r>
            <a:r>
              <a:rPr lang="en-US" sz="3200" dirty="0">
                <a:latin typeface="Andale Mono" panose="020B0509000000000004" pitchFamily="49" charset="0"/>
              </a:rPr>
              <a:t> = </a:t>
            </a:r>
            <a:r>
              <a:rPr lang="en-US" sz="3200" dirty="0" err="1">
                <a:latin typeface="Andale Mono" panose="020B0509000000000004" pitchFamily="49" charset="0"/>
              </a:rPr>
              <a:t>λp.λx.DOX</a:t>
            </a:r>
            <a:r>
              <a:rPr lang="en-US" sz="3200" dirty="0">
                <a:latin typeface="Andale Mono" panose="020B0509000000000004" pitchFamily="49" charset="0"/>
              </a:rPr>
              <a:t>(x, p):</a:t>
            </a:r>
            <a:r>
              <a:rPr lang="en-US" sz="3200" dirty="0">
                <a:solidFill>
                  <a:srgbClr val="C00000"/>
                </a:solidFill>
                <a:latin typeface="Andale Mono" panose="020B0509000000000004" pitchFamily="49" charset="0"/>
              </a:rPr>
              <a:t> </a:t>
            </a:r>
            <a:r>
              <a:rPr lang="en-US" sz="3200" dirty="0">
                <a:latin typeface="Andale Mono" panose="020B0509000000000004" pitchFamily="49" charset="0"/>
              </a:rPr>
              <a:t>BOUL(</a:t>
            </a:r>
            <a:r>
              <a:rPr lang="en-US" sz="3200" dirty="0" err="1">
                <a:latin typeface="Andale Mono" panose="020B0509000000000004" pitchFamily="49" charset="0"/>
              </a:rPr>
              <a:t>x,p</a:t>
            </a:r>
            <a:r>
              <a:rPr lang="en-US" sz="3200" dirty="0">
                <a:latin typeface="Andale Mono" panose="020B0509000000000004" pitchFamily="49" charset="0"/>
              </a:rPr>
              <a:t>)</a:t>
            </a:r>
          </a:p>
        </p:txBody>
      </p:sp>
      <p:sp>
        <p:nvSpPr>
          <p:cNvPr id="91" name="TextBox 90">
            <a:extLst>
              <a:ext uri="{FF2B5EF4-FFF2-40B4-BE49-F238E27FC236}">
                <a16:creationId xmlns:a16="http://schemas.microsoft.com/office/drawing/2014/main" id="{42C8AF3C-ACEA-1E7E-2FAB-C685FF3FF4BB}"/>
              </a:ext>
            </a:extLst>
          </p:cNvPr>
          <p:cNvSpPr txBox="1"/>
          <p:nvPr/>
        </p:nvSpPr>
        <p:spPr>
          <a:xfrm>
            <a:off x="10564368" y="2349122"/>
            <a:ext cx="627888" cy="584775"/>
          </a:xfrm>
          <a:prstGeom prst="rect">
            <a:avLst/>
          </a:prstGeom>
          <a:noFill/>
        </p:spPr>
        <p:txBody>
          <a:bodyPr wrap="square">
            <a:spAutoFit/>
          </a:bodyPr>
          <a:lstStyle/>
          <a:p>
            <a:pPr algn="ctr"/>
            <a:r>
              <a:rPr lang="en-US" sz="3200" b="0" i="0" dirty="0">
                <a:solidFill>
                  <a:schemeClr val="accent6">
                    <a:lumMod val="50000"/>
                  </a:schemeClr>
                </a:solidFill>
                <a:effectLst/>
                <a:latin typeface="Source Sans Pro" panose="020F0502020204030204" pitchFamily="34" charset="0"/>
              </a:rPr>
              <a:t>✓</a:t>
            </a:r>
            <a:endParaRPr lang="en-US" sz="3200" dirty="0">
              <a:solidFill>
                <a:schemeClr val="accent6">
                  <a:lumMod val="50000"/>
                </a:schemeClr>
              </a:solidFill>
            </a:endParaRPr>
          </a:p>
        </p:txBody>
      </p:sp>
      <p:grpSp>
        <p:nvGrpSpPr>
          <p:cNvPr id="93" name="Group 92">
            <a:extLst>
              <a:ext uri="{FF2B5EF4-FFF2-40B4-BE49-F238E27FC236}">
                <a16:creationId xmlns:a16="http://schemas.microsoft.com/office/drawing/2014/main" id="{03049935-1B42-B725-371E-C71D3310B8E3}"/>
              </a:ext>
            </a:extLst>
          </p:cNvPr>
          <p:cNvGrpSpPr/>
          <p:nvPr/>
        </p:nvGrpSpPr>
        <p:grpSpPr>
          <a:xfrm>
            <a:off x="-573024" y="3444240"/>
            <a:ext cx="11765280" cy="584775"/>
            <a:chOff x="0" y="3444240"/>
            <a:chExt cx="11765280" cy="584775"/>
          </a:xfrm>
        </p:grpSpPr>
        <p:sp>
          <p:nvSpPr>
            <p:cNvPr id="89" name="TextBox 88">
              <a:extLst>
                <a:ext uri="{FF2B5EF4-FFF2-40B4-BE49-F238E27FC236}">
                  <a16:creationId xmlns:a16="http://schemas.microsoft.com/office/drawing/2014/main" id="{E1D6DC1C-2F48-AC69-2950-2E67595130F0}"/>
                </a:ext>
              </a:extLst>
            </p:cNvPr>
            <p:cNvSpPr txBox="1"/>
            <p:nvPr/>
          </p:nvSpPr>
          <p:spPr>
            <a:xfrm>
              <a:off x="0" y="3444240"/>
              <a:ext cx="11021568" cy="584775"/>
            </a:xfrm>
            <a:prstGeom prst="rect">
              <a:avLst/>
            </a:prstGeom>
            <a:noFill/>
            <a:ln>
              <a:noFill/>
            </a:ln>
          </p:spPr>
          <p:txBody>
            <a:bodyPr wrap="square" rtlCol="0">
              <a:spAutoFit/>
            </a:bodyPr>
            <a:lstStyle/>
            <a:p>
              <a:pPr algn="r"/>
              <a:r>
                <a:rPr lang="en-US" sz="3200" b="1" i="0" dirty="0">
                  <a:solidFill>
                    <a:srgbClr val="101418"/>
                  </a:solidFill>
                  <a:effectLst/>
                  <a:latin typeface="Arial" panose="020B0604020202020204" pitchFamily="34" charset="0"/>
                </a:rPr>
                <a:t>⟦ </a:t>
              </a:r>
              <a:r>
                <a:rPr lang="en-US" sz="3200" i="0" dirty="0" err="1">
                  <a:solidFill>
                    <a:srgbClr val="101418"/>
                  </a:solidFill>
                  <a:effectLst/>
                  <a:latin typeface="Arial" panose="020B0604020202020204" pitchFamily="34" charset="0"/>
                </a:rPr>
                <a:t>sch</a:t>
              </a:r>
              <a:r>
                <a:rPr lang="en-US" sz="3200" dirty="0" err="1">
                  <a:latin typeface="Helvetica" pitchFamily="2" charset="0"/>
                </a:rPr>
                <a:t>love</a:t>
              </a:r>
              <a:r>
                <a:rPr lang="en-US" sz="3200" dirty="0">
                  <a:latin typeface="Helvetica" pitchFamily="2" charset="0"/>
                </a:rPr>
                <a:t> </a:t>
              </a:r>
              <a:r>
                <a:rPr lang="en-US" sz="3200" b="1" i="0" dirty="0">
                  <a:solidFill>
                    <a:srgbClr val="101418"/>
                  </a:solidFill>
                  <a:effectLst/>
                  <a:latin typeface="Arial" panose="020B0604020202020204" pitchFamily="34" charset="0"/>
                </a:rPr>
                <a:t>⟧</a:t>
              </a:r>
              <a:r>
                <a:rPr lang="en-US" sz="3200" dirty="0">
                  <a:latin typeface="Andale Mono" panose="020B0509000000000004" pitchFamily="49" charset="0"/>
                </a:rPr>
                <a:t> = </a:t>
              </a:r>
              <a:r>
                <a:rPr lang="en-US" sz="3200" dirty="0" err="1">
                  <a:latin typeface="Andale Mono" panose="020B0509000000000004" pitchFamily="49" charset="0"/>
                </a:rPr>
                <a:t>λp.λx.BOUL</a:t>
              </a:r>
              <a:r>
                <a:rPr lang="en-US" sz="3200" dirty="0">
                  <a:latin typeface="Andale Mono" panose="020B0509000000000004" pitchFamily="49" charset="0"/>
                </a:rPr>
                <a:t>(x, p):</a:t>
              </a:r>
              <a:r>
                <a:rPr lang="en-US" sz="3200" dirty="0">
                  <a:solidFill>
                    <a:srgbClr val="C00000"/>
                  </a:solidFill>
                  <a:latin typeface="Andale Mono" panose="020B0509000000000004" pitchFamily="49" charset="0"/>
                </a:rPr>
                <a:t> </a:t>
              </a:r>
              <a:r>
                <a:rPr lang="en-US" sz="3200" dirty="0">
                  <a:latin typeface="Andale Mono" panose="020B0509000000000004" pitchFamily="49" charset="0"/>
                </a:rPr>
                <a:t>DOX(</a:t>
              </a:r>
              <a:r>
                <a:rPr lang="en-US" sz="3200" dirty="0" err="1">
                  <a:latin typeface="Andale Mono" panose="020B0509000000000004" pitchFamily="49" charset="0"/>
                </a:rPr>
                <a:t>x,p</a:t>
              </a:r>
              <a:r>
                <a:rPr lang="en-US" sz="3200" dirty="0">
                  <a:latin typeface="Andale Mono" panose="020B0509000000000004" pitchFamily="49" charset="0"/>
                </a:rPr>
                <a:t>)</a:t>
              </a:r>
            </a:p>
          </p:txBody>
        </p:sp>
        <p:sp>
          <p:nvSpPr>
            <p:cNvPr id="92" name="TextBox 91">
              <a:extLst>
                <a:ext uri="{FF2B5EF4-FFF2-40B4-BE49-F238E27FC236}">
                  <a16:creationId xmlns:a16="http://schemas.microsoft.com/office/drawing/2014/main" id="{6E204DF4-DE04-7168-C73E-0962AB970103}"/>
                </a:ext>
              </a:extLst>
            </p:cNvPr>
            <p:cNvSpPr txBox="1"/>
            <p:nvPr/>
          </p:nvSpPr>
          <p:spPr>
            <a:xfrm>
              <a:off x="11137392" y="3444240"/>
              <a:ext cx="627888" cy="584775"/>
            </a:xfrm>
            <a:prstGeom prst="rect">
              <a:avLst/>
            </a:prstGeom>
            <a:noFill/>
          </p:spPr>
          <p:txBody>
            <a:bodyPr wrap="square">
              <a:spAutoFit/>
            </a:bodyPr>
            <a:lstStyle/>
            <a:p>
              <a:pPr algn="ctr"/>
              <a:r>
                <a:rPr lang="en-US" sz="3200" b="0" i="0" dirty="0">
                  <a:solidFill>
                    <a:srgbClr val="C00000"/>
                  </a:solidFill>
                  <a:effectLst/>
                  <a:latin typeface="Source Sans Pro" panose="020F0502020204030204" pitchFamily="34" charset="0"/>
                </a:rPr>
                <a:t>x</a:t>
              </a:r>
              <a:endParaRPr lang="en-US" sz="3200" dirty="0">
                <a:solidFill>
                  <a:srgbClr val="C00000"/>
                </a:solidFill>
              </a:endParaRPr>
            </a:p>
          </p:txBody>
        </p:sp>
      </p:grpSp>
      <p:cxnSp>
        <p:nvCxnSpPr>
          <p:cNvPr id="95" name="Straight Arrow Connector 94">
            <a:extLst>
              <a:ext uri="{FF2B5EF4-FFF2-40B4-BE49-F238E27FC236}">
                <a16:creationId xmlns:a16="http://schemas.microsoft.com/office/drawing/2014/main" id="{6804C4DA-BA6D-6F7E-6DC7-0552E1117191}"/>
              </a:ext>
            </a:extLst>
          </p:cNvPr>
          <p:cNvCxnSpPr/>
          <p:nvPr/>
        </p:nvCxnSpPr>
        <p:spPr>
          <a:xfrm flipV="1">
            <a:off x="5925312" y="4029015"/>
            <a:ext cx="0" cy="1152585"/>
          </a:xfrm>
          <a:prstGeom prst="straightConnector1">
            <a:avLst/>
          </a:prstGeom>
          <a:ln w="762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3395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11295-134C-C0F2-77F6-ACC0A68364E4}"/>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210A3C10-9F6C-BE28-BF8D-7CFD36911C7C}"/>
              </a:ext>
            </a:extLst>
          </p:cNvPr>
          <p:cNvSpPr/>
          <p:nvPr/>
        </p:nvSpPr>
        <p:spPr>
          <a:xfrm>
            <a:off x="2795111" y="1000125"/>
            <a:ext cx="6601778" cy="880110"/>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Helvetica" pitchFamily="2" charset="0"/>
              </a:rPr>
              <a:t>Lexical semantic constraints</a:t>
            </a:r>
          </a:p>
        </p:txBody>
      </p:sp>
      <p:grpSp>
        <p:nvGrpSpPr>
          <p:cNvPr id="19" name="Group 18">
            <a:extLst>
              <a:ext uri="{FF2B5EF4-FFF2-40B4-BE49-F238E27FC236}">
                <a16:creationId xmlns:a16="http://schemas.microsoft.com/office/drawing/2014/main" id="{33DCA7FC-2B7F-9814-FE83-1033AC5CDC04}"/>
              </a:ext>
            </a:extLst>
          </p:cNvPr>
          <p:cNvGrpSpPr/>
          <p:nvPr/>
        </p:nvGrpSpPr>
        <p:grpSpPr>
          <a:xfrm>
            <a:off x="2795111" y="1880235"/>
            <a:ext cx="6601778" cy="1988820"/>
            <a:chOff x="2795111" y="1880235"/>
            <a:chExt cx="6601778" cy="1988820"/>
          </a:xfrm>
        </p:grpSpPr>
        <p:sp>
          <p:nvSpPr>
            <p:cNvPr id="3" name="Rounded Rectangle 2">
              <a:extLst>
                <a:ext uri="{FF2B5EF4-FFF2-40B4-BE49-F238E27FC236}">
                  <a16:creationId xmlns:a16="http://schemas.microsoft.com/office/drawing/2014/main" id="{C19596F3-7169-DBD1-36C1-5C7A461E06A5}"/>
                </a:ext>
              </a:extLst>
            </p:cNvPr>
            <p:cNvSpPr/>
            <p:nvPr/>
          </p:nvSpPr>
          <p:spPr>
            <a:xfrm>
              <a:off x="2795111" y="2988945"/>
              <a:ext cx="6601778" cy="880110"/>
            </a:xfrm>
            <a:prstGeom prst="roundRect">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Helvetica" pitchFamily="2" charset="0"/>
                </a:rPr>
                <a:t>Lexical semantic generalizations</a:t>
              </a:r>
            </a:p>
          </p:txBody>
        </p:sp>
        <p:cxnSp>
          <p:nvCxnSpPr>
            <p:cNvPr id="8" name="Straight Arrow Connector 7">
              <a:extLst>
                <a:ext uri="{FF2B5EF4-FFF2-40B4-BE49-F238E27FC236}">
                  <a16:creationId xmlns:a16="http://schemas.microsoft.com/office/drawing/2014/main" id="{F1E6701C-FBF8-B06A-9357-B7014CFF9CAF}"/>
                </a:ext>
              </a:extLst>
            </p:cNvPr>
            <p:cNvCxnSpPr>
              <a:stCxn id="3" idx="0"/>
              <a:endCxn id="2" idx="2"/>
            </p:cNvCxnSpPr>
            <p:nvPr/>
          </p:nvCxnSpPr>
          <p:spPr>
            <a:xfrm flipV="1">
              <a:off x="6096000" y="1880235"/>
              <a:ext cx="0" cy="1108710"/>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sp>
          <p:nvSpPr>
            <p:cNvPr id="15" name="Rectangle 14">
              <a:extLst>
                <a:ext uri="{FF2B5EF4-FFF2-40B4-BE49-F238E27FC236}">
                  <a16:creationId xmlns:a16="http://schemas.microsoft.com/office/drawing/2014/main" id="{2FA33656-83EE-5F73-199A-E3344058D367}"/>
                </a:ext>
              </a:extLst>
            </p:cNvPr>
            <p:cNvSpPr/>
            <p:nvPr/>
          </p:nvSpPr>
          <p:spPr>
            <a:xfrm>
              <a:off x="5337810" y="2354580"/>
              <a:ext cx="1587819" cy="30861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evidence for</a:t>
              </a:r>
            </a:p>
          </p:txBody>
        </p:sp>
      </p:grpSp>
      <p:grpSp>
        <p:nvGrpSpPr>
          <p:cNvPr id="7" name="Group 6">
            <a:extLst>
              <a:ext uri="{FF2B5EF4-FFF2-40B4-BE49-F238E27FC236}">
                <a16:creationId xmlns:a16="http://schemas.microsoft.com/office/drawing/2014/main" id="{0EAD1933-7353-C39D-9113-2CB11A93ED73}"/>
              </a:ext>
            </a:extLst>
          </p:cNvPr>
          <p:cNvGrpSpPr/>
          <p:nvPr/>
        </p:nvGrpSpPr>
        <p:grpSpPr>
          <a:xfrm>
            <a:off x="6096000" y="4583430"/>
            <a:ext cx="3965259" cy="1274445"/>
            <a:chOff x="6096000" y="4583430"/>
            <a:chExt cx="3965259" cy="1274445"/>
          </a:xfrm>
        </p:grpSpPr>
        <p:cxnSp>
          <p:nvCxnSpPr>
            <p:cNvPr id="29" name="Straight Arrow Connector 28">
              <a:extLst>
                <a:ext uri="{FF2B5EF4-FFF2-40B4-BE49-F238E27FC236}">
                  <a16:creationId xmlns:a16="http://schemas.microsoft.com/office/drawing/2014/main" id="{537A2CBC-BE41-52E5-EC14-89361606DD01}"/>
                </a:ext>
              </a:extLst>
            </p:cNvPr>
            <p:cNvCxnSpPr>
              <a:cxnSpLocks/>
              <a:stCxn id="5" idx="0"/>
              <a:endCxn id="17" idx="2"/>
            </p:cNvCxnSpPr>
            <p:nvPr/>
          </p:nvCxnSpPr>
          <p:spPr>
            <a:xfrm flipH="1" flipV="1">
              <a:off x="6096000" y="4583430"/>
              <a:ext cx="2397444" cy="394335"/>
            </a:xfrm>
            <a:prstGeom prst="straightConnector1">
              <a:avLst/>
            </a:prstGeom>
            <a:ln w="76200">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5" name="Rounded Rectangle 4">
              <a:extLst>
                <a:ext uri="{FF2B5EF4-FFF2-40B4-BE49-F238E27FC236}">
                  <a16:creationId xmlns:a16="http://schemas.microsoft.com/office/drawing/2014/main" id="{DA9E1D96-A80B-8D2F-C47F-2857A7C42D0C}"/>
                </a:ext>
              </a:extLst>
            </p:cNvPr>
            <p:cNvSpPr/>
            <p:nvPr/>
          </p:nvSpPr>
          <p:spPr>
            <a:xfrm>
              <a:off x="6925629" y="4977765"/>
              <a:ext cx="3135630" cy="880110"/>
            </a:xfrm>
            <a:prstGeom prst="roundRect">
              <a:avLst/>
            </a:prstGeom>
            <a:solidFill>
              <a:srgbClr val="7030A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Helvetica" pitchFamily="2" charset="0"/>
                </a:rPr>
                <a:t>Inference judgments</a:t>
              </a:r>
            </a:p>
          </p:txBody>
        </p:sp>
      </p:grpSp>
      <p:grpSp>
        <p:nvGrpSpPr>
          <p:cNvPr id="6" name="Group 5">
            <a:extLst>
              <a:ext uri="{FF2B5EF4-FFF2-40B4-BE49-F238E27FC236}">
                <a16:creationId xmlns:a16="http://schemas.microsoft.com/office/drawing/2014/main" id="{6DF43309-8B01-D2E0-26B0-7A3B13C3D165}"/>
              </a:ext>
            </a:extLst>
          </p:cNvPr>
          <p:cNvGrpSpPr/>
          <p:nvPr/>
        </p:nvGrpSpPr>
        <p:grpSpPr>
          <a:xfrm>
            <a:off x="3659506" y="3869055"/>
            <a:ext cx="3230403" cy="1108710"/>
            <a:chOff x="3659506" y="3869055"/>
            <a:chExt cx="3230403" cy="1108710"/>
          </a:xfrm>
        </p:grpSpPr>
        <p:cxnSp>
          <p:nvCxnSpPr>
            <p:cNvPr id="12" name="Straight Arrow Connector 11">
              <a:extLst>
                <a:ext uri="{FF2B5EF4-FFF2-40B4-BE49-F238E27FC236}">
                  <a16:creationId xmlns:a16="http://schemas.microsoft.com/office/drawing/2014/main" id="{BA36F459-CDEA-CA95-97DB-D9ABFA5DA694}"/>
                </a:ext>
              </a:extLst>
            </p:cNvPr>
            <p:cNvCxnSpPr>
              <a:cxnSpLocks/>
              <a:stCxn id="17" idx="0"/>
              <a:endCxn id="3" idx="2"/>
            </p:cNvCxnSpPr>
            <p:nvPr/>
          </p:nvCxnSpPr>
          <p:spPr>
            <a:xfrm flipV="1">
              <a:off x="6096000" y="3869055"/>
              <a:ext cx="0" cy="405765"/>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cxnSp>
          <p:nvCxnSpPr>
            <p:cNvPr id="9" name="Straight Arrow Connector 8">
              <a:extLst>
                <a:ext uri="{FF2B5EF4-FFF2-40B4-BE49-F238E27FC236}">
                  <a16:creationId xmlns:a16="http://schemas.microsoft.com/office/drawing/2014/main" id="{740C04FB-53DE-396F-3A79-4A05B5E77E4F}"/>
                </a:ext>
              </a:extLst>
            </p:cNvPr>
            <p:cNvCxnSpPr>
              <a:cxnSpLocks/>
              <a:stCxn id="4" idx="0"/>
              <a:endCxn id="17" idx="2"/>
            </p:cNvCxnSpPr>
            <p:nvPr/>
          </p:nvCxnSpPr>
          <p:spPr>
            <a:xfrm flipV="1">
              <a:off x="3659506" y="4583430"/>
              <a:ext cx="2436494" cy="394335"/>
            </a:xfrm>
            <a:prstGeom prst="straightConnector1">
              <a:avLst/>
            </a:prstGeom>
            <a:ln w="76200">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17" name="Rectangle 16">
              <a:extLst>
                <a:ext uri="{FF2B5EF4-FFF2-40B4-BE49-F238E27FC236}">
                  <a16:creationId xmlns:a16="http://schemas.microsoft.com/office/drawing/2014/main" id="{D3795D15-D5E2-1FBF-3237-32CFDD6D9AD4}"/>
                </a:ext>
              </a:extLst>
            </p:cNvPr>
            <p:cNvSpPr/>
            <p:nvPr/>
          </p:nvSpPr>
          <p:spPr>
            <a:xfrm>
              <a:off x="5302090" y="4274820"/>
              <a:ext cx="1587819" cy="30861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evidence for</a:t>
              </a:r>
            </a:p>
          </p:txBody>
        </p:sp>
      </p:grpSp>
      <p:sp>
        <p:nvSpPr>
          <p:cNvPr id="4" name="Rounded Rectangle 3">
            <a:extLst>
              <a:ext uri="{FF2B5EF4-FFF2-40B4-BE49-F238E27FC236}">
                <a16:creationId xmlns:a16="http://schemas.microsoft.com/office/drawing/2014/main" id="{21F9E5CC-25CF-318F-D63A-91DB551DC0E4}"/>
              </a:ext>
            </a:extLst>
          </p:cNvPr>
          <p:cNvSpPr/>
          <p:nvPr/>
        </p:nvSpPr>
        <p:spPr>
          <a:xfrm>
            <a:off x="2091691" y="4977765"/>
            <a:ext cx="3135630" cy="880110"/>
          </a:xfrm>
          <a:prstGeom prst="roundRect">
            <a:avLst/>
          </a:prstGeom>
          <a:solidFill>
            <a:srgbClr val="7030A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Helvetica" pitchFamily="2" charset="0"/>
              </a:rPr>
              <a:t>Acceptability, felicity, naturalness, … judgments</a:t>
            </a:r>
          </a:p>
        </p:txBody>
      </p:sp>
      <p:grpSp>
        <p:nvGrpSpPr>
          <p:cNvPr id="23" name="Group 22">
            <a:extLst>
              <a:ext uri="{FF2B5EF4-FFF2-40B4-BE49-F238E27FC236}">
                <a16:creationId xmlns:a16="http://schemas.microsoft.com/office/drawing/2014/main" id="{97A7F9B3-9D35-11EB-D5A7-4279508C2467}"/>
              </a:ext>
            </a:extLst>
          </p:cNvPr>
          <p:cNvGrpSpPr/>
          <p:nvPr/>
        </p:nvGrpSpPr>
        <p:grpSpPr>
          <a:xfrm>
            <a:off x="1476890" y="797169"/>
            <a:ext cx="8968372" cy="2076086"/>
            <a:chOff x="1500336" y="2874204"/>
            <a:chExt cx="8968372" cy="3198350"/>
          </a:xfrm>
        </p:grpSpPr>
        <p:sp>
          <p:nvSpPr>
            <p:cNvPr id="24" name="Rounded Rectangle 23">
              <a:extLst>
                <a:ext uri="{FF2B5EF4-FFF2-40B4-BE49-F238E27FC236}">
                  <a16:creationId xmlns:a16="http://schemas.microsoft.com/office/drawing/2014/main" id="{C408A704-E143-6028-F6F2-9DB970D8046E}"/>
                </a:ext>
              </a:extLst>
            </p:cNvPr>
            <p:cNvSpPr/>
            <p:nvPr/>
          </p:nvSpPr>
          <p:spPr>
            <a:xfrm>
              <a:off x="1805354" y="2874204"/>
              <a:ext cx="8663354" cy="3198350"/>
            </a:xfrm>
            <a:prstGeom prst="roundRect">
              <a:avLst/>
            </a:prstGeom>
            <a:noFill/>
            <a:ln w="762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a:extLst>
                <a:ext uri="{FF2B5EF4-FFF2-40B4-BE49-F238E27FC236}">
                  <a16:creationId xmlns:a16="http://schemas.microsoft.com/office/drawing/2014/main" id="{6D47B024-82AD-5BCA-00DA-161201E0F4A9}"/>
                </a:ext>
              </a:extLst>
            </p:cNvPr>
            <p:cNvSpPr/>
            <p:nvPr/>
          </p:nvSpPr>
          <p:spPr>
            <a:xfrm rot="16200000">
              <a:off x="674392" y="4208052"/>
              <a:ext cx="2261927" cy="610040"/>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Helvetica" pitchFamily="2" charset="0"/>
                </a:rPr>
                <a:t>Goal 2</a:t>
              </a:r>
            </a:p>
          </p:txBody>
        </p:sp>
      </p:grpSp>
      <p:grpSp>
        <p:nvGrpSpPr>
          <p:cNvPr id="20" name="Group 19">
            <a:extLst>
              <a:ext uri="{FF2B5EF4-FFF2-40B4-BE49-F238E27FC236}">
                <a16:creationId xmlns:a16="http://schemas.microsoft.com/office/drawing/2014/main" id="{6551E695-9A2D-928F-EFD6-C222D4F74515}"/>
              </a:ext>
            </a:extLst>
          </p:cNvPr>
          <p:cNvGrpSpPr/>
          <p:nvPr/>
        </p:nvGrpSpPr>
        <p:grpSpPr>
          <a:xfrm>
            <a:off x="1500335" y="2874204"/>
            <a:ext cx="8968373" cy="3198350"/>
            <a:chOff x="1500335" y="2874204"/>
            <a:chExt cx="8968373" cy="3198350"/>
          </a:xfrm>
        </p:grpSpPr>
        <p:sp>
          <p:nvSpPr>
            <p:cNvPr id="10" name="Rounded Rectangle 9">
              <a:extLst>
                <a:ext uri="{FF2B5EF4-FFF2-40B4-BE49-F238E27FC236}">
                  <a16:creationId xmlns:a16="http://schemas.microsoft.com/office/drawing/2014/main" id="{A061F7B7-70B5-BDA6-F6F0-AD5799671C56}"/>
                </a:ext>
              </a:extLst>
            </p:cNvPr>
            <p:cNvSpPr/>
            <p:nvPr/>
          </p:nvSpPr>
          <p:spPr>
            <a:xfrm>
              <a:off x="1805354" y="2874204"/>
              <a:ext cx="8663354" cy="3198350"/>
            </a:xfrm>
            <a:prstGeom prst="roundRect">
              <a:avLst/>
            </a:prstGeom>
            <a:noFill/>
            <a:ln w="762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C16C8037-D1B6-950C-DC16-377A072BD1B6}"/>
                </a:ext>
              </a:extLst>
            </p:cNvPr>
            <p:cNvSpPr/>
            <p:nvPr/>
          </p:nvSpPr>
          <p:spPr>
            <a:xfrm rot="16200000">
              <a:off x="1071234" y="3811210"/>
              <a:ext cx="1468242" cy="610040"/>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Helvetica" pitchFamily="2" charset="0"/>
                </a:rPr>
                <a:t>Goal 1</a:t>
              </a:r>
            </a:p>
          </p:txBody>
        </p:sp>
      </p:grpSp>
    </p:spTree>
    <p:extLst>
      <p:ext uri="{BB962C8B-B14F-4D97-AF65-F5344CB8AC3E}">
        <p14:creationId xmlns:p14="http://schemas.microsoft.com/office/powerpoint/2010/main" val="37985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4E600-D4DC-5DC7-E1CC-96456B826072}"/>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14C4A036-C706-A259-B6E7-2FB979ED2730}"/>
              </a:ext>
            </a:extLst>
          </p:cNvPr>
          <p:cNvGrpSpPr/>
          <p:nvPr/>
        </p:nvGrpSpPr>
        <p:grpSpPr>
          <a:xfrm>
            <a:off x="1447800" y="1597731"/>
            <a:ext cx="9296400" cy="1969770"/>
            <a:chOff x="1447800" y="973017"/>
            <a:chExt cx="9296400" cy="1969770"/>
          </a:xfrm>
        </p:grpSpPr>
        <p:sp>
          <p:nvSpPr>
            <p:cNvPr id="3" name="TextBox 2">
              <a:extLst>
                <a:ext uri="{FF2B5EF4-FFF2-40B4-BE49-F238E27FC236}">
                  <a16:creationId xmlns:a16="http://schemas.microsoft.com/office/drawing/2014/main" id="{D0B1C7CD-CC08-A6E1-3D92-4FF2195F130A}"/>
                </a:ext>
              </a:extLst>
            </p:cNvPr>
            <p:cNvSpPr txBox="1"/>
            <p:nvPr/>
          </p:nvSpPr>
          <p:spPr>
            <a:xfrm>
              <a:off x="1447800" y="973017"/>
              <a:ext cx="9296400" cy="584775"/>
            </a:xfrm>
            <a:prstGeom prst="rect">
              <a:avLst/>
            </a:prstGeom>
            <a:noFill/>
          </p:spPr>
          <p:txBody>
            <a:bodyPr wrap="square" rtlCol="0">
              <a:spAutoFit/>
            </a:bodyPr>
            <a:lstStyle/>
            <a:p>
              <a:r>
                <a:rPr lang="en-US" sz="3200" b="1" dirty="0">
                  <a:latin typeface="Helvetica" pitchFamily="2" charset="0"/>
                </a:rPr>
                <a:t>Challenge</a:t>
              </a:r>
            </a:p>
          </p:txBody>
        </p:sp>
        <p:sp>
          <p:nvSpPr>
            <p:cNvPr id="2" name="TextBox 1">
              <a:extLst>
                <a:ext uri="{FF2B5EF4-FFF2-40B4-BE49-F238E27FC236}">
                  <a16:creationId xmlns:a16="http://schemas.microsoft.com/office/drawing/2014/main" id="{7B1EBE6C-B7CD-0214-F882-2D70A961710A}"/>
                </a:ext>
              </a:extLst>
            </p:cNvPr>
            <p:cNvSpPr txBox="1"/>
            <p:nvPr/>
          </p:nvSpPr>
          <p:spPr>
            <a:xfrm>
              <a:off x="1447800" y="1557792"/>
              <a:ext cx="9296400" cy="1384995"/>
            </a:xfrm>
            <a:prstGeom prst="rect">
              <a:avLst/>
            </a:prstGeom>
            <a:noFill/>
          </p:spPr>
          <p:txBody>
            <a:bodyPr wrap="square" rtlCol="0">
              <a:spAutoFit/>
            </a:bodyPr>
            <a:lstStyle/>
            <a:p>
              <a:r>
                <a:rPr lang="en-US" sz="2800" dirty="0">
                  <a:latin typeface="Helvetica" pitchFamily="2" charset="0"/>
                  <a:ea typeface="Verdana" charset="0"/>
                  <a:cs typeface="Verdana" charset="0"/>
                </a:rPr>
                <a:t>While we can capture relationships among distributional and inferential properties, the model does not represent </a:t>
              </a:r>
              <a:r>
                <a:rPr lang="en-US" sz="2800" i="1" dirty="0">
                  <a:latin typeface="Helvetica" pitchFamily="2" charset="0"/>
                  <a:ea typeface="Verdana" charset="0"/>
                  <a:cs typeface="Verdana" charset="0"/>
                </a:rPr>
                <a:t>why</a:t>
              </a:r>
              <a:r>
                <a:rPr lang="en-US" sz="2800" dirty="0">
                  <a:latin typeface="Helvetica" pitchFamily="2" charset="0"/>
                  <a:ea typeface="Verdana" charset="0"/>
                  <a:cs typeface="Verdana" charset="0"/>
                </a:rPr>
                <a:t> those relationships hold.</a:t>
              </a:r>
              <a:endParaRPr lang="en-US" sz="2800" dirty="0">
                <a:latin typeface="Helvetica" pitchFamily="2" charset="0"/>
              </a:endParaRPr>
            </a:p>
          </p:txBody>
        </p:sp>
      </p:grpSp>
      <p:grpSp>
        <p:nvGrpSpPr>
          <p:cNvPr id="7" name="Group 6">
            <a:extLst>
              <a:ext uri="{FF2B5EF4-FFF2-40B4-BE49-F238E27FC236}">
                <a16:creationId xmlns:a16="http://schemas.microsoft.com/office/drawing/2014/main" id="{63DB344B-D9F0-A429-AC16-F330C8EBFC68}"/>
              </a:ext>
            </a:extLst>
          </p:cNvPr>
          <p:cNvGrpSpPr/>
          <p:nvPr/>
        </p:nvGrpSpPr>
        <p:grpSpPr>
          <a:xfrm>
            <a:off x="1447800" y="3721387"/>
            <a:ext cx="9296400" cy="1538882"/>
            <a:chOff x="1447800" y="2727343"/>
            <a:chExt cx="9296400" cy="1538882"/>
          </a:xfrm>
        </p:grpSpPr>
        <p:sp>
          <p:nvSpPr>
            <p:cNvPr id="10" name="TextBox 9">
              <a:extLst>
                <a:ext uri="{FF2B5EF4-FFF2-40B4-BE49-F238E27FC236}">
                  <a16:creationId xmlns:a16="http://schemas.microsoft.com/office/drawing/2014/main" id="{BCC689D2-236B-340A-E63C-9941133C0531}"/>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Reason</a:t>
              </a:r>
            </a:p>
          </p:txBody>
        </p:sp>
        <p:sp>
          <p:nvSpPr>
            <p:cNvPr id="11" name="TextBox 10">
              <a:extLst>
                <a:ext uri="{FF2B5EF4-FFF2-40B4-BE49-F238E27FC236}">
                  <a16:creationId xmlns:a16="http://schemas.microsoft.com/office/drawing/2014/main" id="{23127B32-B25E-909E-9224-716998015BF8}"/>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rPr>
                <a:t>The model doesn’t represent how inferences are related to expressions’ form and lexical contents.</a:t>
              </a:r>
            </a:p>
          </p:txBody>
        </p:sp>
      </p:grpSp>
    </p:spTree>
    <p:extLst>
      <p:ext uri="{BB962C8B-B14F-4D97-AF65-F5344CB8AC3E}">
        <p14:creationId xmlns:p14="http://schemas.microsoft.com/office/powerpoint/2010/main" val="219066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4FB35-CC5A-1F50-844A-BCDB1DB4D616}"/>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28669B82-C030-0443-335F-3CCE21B7DF1E}"/>
              </a:ext>
            </a:extLst>
          </p:cNvPr>
          <p:cNvGrpSpPr/>
          <p:nvPr/>
        </p:nvGrpSpPr>
        <p:grpSpPr>
          <a:xfrm>
            <a:off x="1447800" y="1597731"/>
            <a:ext cx="9296400" cy="1969770"/>
            <a:chOff x="1447800" y="973017"/>
            <a:chExt cx="9296400" cy="1969770"/>
          </a:xfrm>
        </p:grpSpPr>
        <p:sp>
          <p:nvSpPr>
            <p:cNvPr id="3" name="TextBox 2">
              <a:extLst>
                <a:ext uri="{FF2B5EF4-FFF2-40B4-BE49-F238E27FC236}">
                  <a16:creationId xmlns:a16="http://schemas.microsoft.com/office/drawing/2014/main" id="{ABB155B7-1DC7-EAE4-C532-8F68B7D00D00}"/>
                </a:ext>
              </a:extLst>
            </p:cNvPr>
            <p:cNvSpPr txBox="1"/>
            <p:nvPr/>
          </p:nvSpPr>
          <p:spPr>
            <a:xfrm>
              <a:off x="1447800" y="973017"/>
              <a:ext cx="9296400" cy="584775"/>
            </a:xfrm>
            <a:prstGeom prst="rect">
              <a:avLst/>
            </a:prstGeom>
            <a:noFill/>
          </p:spPr>
          <p:txBody>
            <a:bodyPr wrap="square" rtlCol="0">
              <a:spAutoFit/>
            </a:bodyPr>
            <a:lstStyle/>
            <a:p>
              <a:r>
                <a:rPr lang="en-US" sz="3200" b="1" dirty="0">
                  <a:latin typeface="Helvetica" pitchFamily="2" charset="0"/>
                </a:rPr>
                <a:t>Challenge</a:t>
              </a:r>
            </a:p>
          </p:txBody>
        </p:sp>
        <p:sp>
          <p:nvSpPr>
            <p:cNvPr id="2" name="TextBox 1">
              <a:extLst>
                <a:ext uri="{FF2B5EF4-FFF2-40B4-BE49-F238E27FC236}">
                  <a16:creationId xmlns:a16="http://schemas.microsoft.com/office/drawing/2014/main" id="{68121EFF-B4BF-EA96-3AB5-A3FCB52CB3FB}"/>
                </a:ext>
              </a:extLst>
            </p:cNvPr>
            <p:cNvSpPr txBox="1"/>
            <p:nvPr/>
          </p:nvSpPr>
          <p:spPr>
            <a:xfrm>
              <a:off x="1447800" y="1557792"/>
              <a:ext cx="9296400" cy="1384995"/>
            </a:xfrm>
            <a:prstGeom prst="rect">
              <a:avLst/>
            </a:prstGeom>
            <a:noFill/>
          </p:spPr>
          <p:txBody>
            <a:bodyPr wrap="square" rtlCol="0">
              <a:spAutoFit/>
            </a:bodyPr>
            <a:lstStyle/>
            <a:p>
              <a:r>
                <a:rPr lang="en-US" sz="2800" dirty="0">
                  <a:latin typeface="Helvetica" pitchFamily="2" charset="0"/>
                </a:rPr>
                <a:t>Want to cluster predicates’ semantic values to see how components combine, but we can’t see semantic values.</a:t>
              </a:r>
            </a:p>
            <a:p>
              <a:endParaRPr lang="en-US" sz="2800" dirty="0">
                <a:latin typeface="Helvetica" pitchFamily="2" charset="0"/>
              </a:endParaRPr>
            </a:p>
          </p:txBody>
        </p:sp>
      </p:grpSp>
      <p:grpSp>
        <p:nvGrpSpPr>
          <p:cNvPr id="7" name="Group 6">
            <a:extLst>
              <a:ext uri="{FF2B5EF4-FFF2-40B4-BE49-F238E27FC236}">
                <a16:creationId xmlns:a16="http://schemas.microsoft.com/office/drawing/2014/main" id="{FFF469C8-F74C-B1FD-1297-3CD40A200055}"/>
              </a:ext>
            </a:extLst>
          </p:cNvPr>
          <p:cNvGrpSpPr/>
          <p:nvPr/>
        </p:nvGrpSpPr>
        <p:grpSpPr>
          <a:xfrm>
            <a:off x="1447800" y="3721387"/>
            <a:ext cx="9296400" cy="1538882"/>
            <a:chOff x="1447800" y="2727343"/>
            <a:chExt cx="9296400" cy="1538882"/>
          </a:xfrm>
        </p:grpSpPr>
        <p:sp>
          <p:nvSpPr>
            <p:cNvPr id="10" name="TextBox 9">
              <a:extLst>
                <a:ext uri="{FF2B5EF4-FFF2-40B4-BE49-F238E27FC236}">
                  <a16:creationId xmlns:a16="http://schemas.microsoft.com/office/drawing/2014/main" id="{B109A49E-19BE-7633-8F31-7ED2727D435B}"/>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Idea</a:t>
              </a:r>
            </a:p>
          </p:txBody>
        </p:sp>
        <p:sp>
          <p:nvSpPr>
            <p:cNvPr id="11" name="TextBox 10">
              <a:extLst>
                <a:ext uri="{FF2B5EF4-FFF2-40B4-BE49-F238E27FC236}">
                  <a16:creationId xmlns:a16="http://schemas.microsoft.com/office/drawing/2014/main" id="{1CAF3106-C267-109C-B4ED-0DD81C7DA043}"/>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rPr>
                <a:t>Let’s cluster predicates in terms of their semantic values anyway.</a:t>
              </a:r>
            </a:p>
          </p:txBody>
        </p:sp>
      </p:grpSp>
    </p:spTree>
    <p:extLst>
      <p:ext uri="{BB962C8B-B14F-4D97-AF65-F5344CB8AC3E}">
        <p14:creationId xmlns:p14="http://schemas.microsoft.com/office/powerpoint/2010/main" val="227952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113A6A"/>
        </a:solidFill>
        <a:effectLst/>
      </p:bgPr>
    </p:bg>
    <p:spTree>
      <p:nvGrpSpPr>
        <p:cNvPr id="1" name="">
          <a:extLst>
            <a:ext uri="{FF2B5EF4-FFF2-40B4-BE49-F238E27FC236}">
              <a16:creationId xmlns:a16="http://schemas.microsoft.com/office/drawing/2014/main" id="{7DC288D5-D0F4-F5C5-1BDC-4099122EFA89}"/>
            </a:ext>
          </a:extLst>
        </p:cNvPr>
        <p:cNvGrpSpPr/>
        <p:nvPr/>
      </p:nvGrpSpPr>
      <p:grpSpPr>
        <a:xfrm>
          <a:off x="0" y="0"/>
          <a:ext cx="0" cy="0"/>
          <a:chOff x="0" y="0"/>
          <a:chExt cx="0" cy="0"/>
        </a:xfrm>
      </p:grpSpPr>
      <p:pic>
        <p:nvPicPr>
          <p:cNvPr id="3" name="Graphic 5">
            <a:extLst>
              <a:ext uri="{FF2B5EF4-FFF2-40B4-BE49-F238E27FC236}">
                <a16:creationId xmlns:a16="http://schemas.microsoft.com/office/drawing/2014/main" id="{A40276EE-0D3E-D260-08D6-E3C5144C313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7493" y="2746112"/>
            <a:ext cx="3927315" cy="5033242"/>
          </a:xfrm>
          <a:prstGeom prst="rect">
            <a:avLst/>
          </a:prstGeom>
        </p:spPr>
      </p:pic>
      <p:sp>
        <p:nvSpPr>
          <p:cNvPr id="6" name="Title 1">
            <a:extLst>
              <a:ext uri="{FF2B5EF4-FFF2-40B4-BE49-F238E27FC236}">
                <a16:creationId xmlns:a16="http://schemas.microsoft.com/office/drawing/2014/main" id="{2C726B78-868F-B8C2-99DA-929B2D000108}"/>
              </a:ext>
            </a:extLst>
          </p:cNvPr>
          <p:cNvSpPr>
            <a:spLocks noGrp="1"/>
          </p:cNvSpPr>
          <p:nvPr>
            <p:ph type="title"/>
          </p:nvPr>
        </p:nvSpPr>
        <p:spPr>
          <a:xfrm>
            <a:off x="831850" y="1729112"/>
            <a:ext cx="6442253" cy="4153115"/>
          </a:xfrm>
        </p:spPr>
        <p:txBody>
          <a:bodyPr>
            <a:normAutofit/>
          </a:bodyPr>
          <a:lstStyle/>
          <a:p>
            <a:r>
              <a:rPr lang="en-US" b="1" dirty="0">
                <a:solidFill>
                  <a:schemeClr val="bg1"/>
                </a:solidFill>
                <a:latin typeface="Helvetica" pitchFamily="2" charset="0"/>
                <a:ea typeface="Verdana"/>
                <a:cs typeface="Verdana" charset="0"/>
              </a:rPr>
              <a:t>The Framework</a:t>
            </a:r>
            <a:br>
              <a:rPr lang="en-US" b="1" dirty="0">
                <a:solidFill>
                  <a:schemeClr val="bg1"/>
                </a:solidFill>
                <a:latin typeface="Helvetica" pitchFamily="2" charset="0"/>
                <a:ea typeface="Verdana"/>
                <a:cs typeface="Verdana" charset="0"/>
              </a:rPr>
            </a:br>
            <a:endParaRPr lang="en-US" sz="4800" dirty="0">
              <a:solidFill>
                <a:schemeClr val="bg1"/>
              </a:solidFill>
              <a:latin typeface="Helvetica" pitchFamily="2" charset="0"/>
              <a:ea typeface="Verdana" charset="0"/>
              <a:cs typeface="Verdana" charset="0"/>
            </a:endParaRPr>
          </a:p>
        </p:txBody>
      </p:sp>
    </p:spTree>
    <p:extLst>
      <p:ext uri="{BB962C8B-B14F-4D97-AF65-F5344CB8AC3E}">
        <p14:creationId xmlns:p14="http://schemas.microsoft.com/office/powerpoint/2010/main" val="18999681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5D613-C5DA-CE43-6585-68319B42298A}"/>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D5C561D0-04CD-3D3E-D014-2ADA0B6BE36E}"/>
              </a:ext>
            </a:extLst>
          </p:cNvPr>
          <p:cNvGrpSpPr/>
          <p:nvPr/>
        </p:nvGrpSpPr>
        <p:grpSpPr>
          <a:xfrm>
            <a:off x="1447800" y="1597731"/>
            <a:ext cx="9410700" cy="1538882"/>
            <a:chOff x="1447800" y="973017"/>
            <a:chExt cx="9410700" cy="1538882"/>
          </a:xfrm>
        </p:grpSpPr>
        <p:sp>
          <p:nvSpPr>
            <p:cNvPr id="3" name="TextBox 2">
              <a:extLst>
                <a:ext uri="{FF2B5EF4-FFF2-40B4-BE49-F238E27FC236}">
                  <a16:creationId xmlns:a16="http://schemas.microsoft.com/office/drawing/2014/main" id="{E7EAE924-9AC3-519A-B5ED-3E222950A8F7}"/>
                </a:ext>
              </a:extLst>
            </p:cNvPr>
            <p:cNvSpPr txBox="1"/>
            <p:nvPr/>
          </p:nvSpPr>
          <p:spPr>
            <a:xfrm>
              <a:off x="1447800" y="973017"/>
              <a:ext cx="9296400" cy="584775"/>
            </a:xfrm>
            <a:prstGeom prst="rect">
              <a:avLst/>
            </a:prstGeom>
            <a:noFill/>
          </p:spPr>
          <p:txBody>
            <a:bodyPr wrap="square" rtlCol="0">
              <a:spAutoFit/>
            </a:bodyPr>
            <a:lstStyle/>
            <a:p>
              <a:r>
                <a:rPr lang="en-US" sz="3200" b="1" dirty="0">
                  <a:latin typeface="Helvetica" pitchFamily="2" charset="0"/>
                </a:rPr>
                <a:t>Question</a:t>
              </a:r>
            </a:p>
          </p:txBody>
        </p:sp>
        <p:sp>
          <p:nvSpPr>
            <p:cNvPr id="2" name="TextBox 1">
              <a:extLst>
                <a:ext uri="{FF2B5EF4-FFF2-40B4-BE49-F238E27FC236}">
                  <a16:creationId xmlns:a16="http://schemas.microsoft.com/office/drawing/2014/main" id="{3186B352-BB0D-C12E-FF99-00CB66BCEF45}"/>
                </a:ext>
              </a:extLst>
            </p:cNvPr>
            <p:cNvSpPr txBox="1"/>
            <p:nvPr/>
          </p:nvSpPr>
          <p:spPr>
            <a:xfrm>
              <a:off x="1447800" y="1557792"/>
              <a:ext cx="9410700" cy="954107"/>
            </a:xfrm>
            <a:prstGeom prst="rect">
              <a:avLst/>
            </a:prstGeom>
            <a:noFill/>
          </p:spPr>
          <p:txBody>
            <a:bodyPr wrap="square" rtlCol="0">
              <a:spAutoFit/>
            </a:bodyPr>
            <a:lstStyle/>
            <a:p>
              <a:r>
                <a:rPr lang="en-US" sz="2800" dirty="0">
                  <a:latin typeface="Helvetica" pitchFamily="2" charset="0"/>
                </a:rPr>
                <a:t>How could we cluster predicates in terms of their semantic values if we can’t see their semantic values. </a:t>
              </a:r>
            </a:p>
          </p:txBody>
        </p:sp>
      </p:grpSp>
      <p:grpSp>
        <p:nvGrpSpPr>
          <p:cNvPr id="7" name="Group 6">
            <a:extLst>
              <a:ext uri="{FF2B5EF4-FFF2-40B4-BE49-F238E27FC236}">
                <a16:creationId xmlns:a16="http://schemas.microsoft.com/office/drawing/2014/main" id="{745F85E9-0D7B-92F6-4C17-A4742A7D844F}"/>
              </a:ext>
            </a:extLst>
          </p:cNvPr>
          <p:cNvGrpSpPr/>
          <p:nvPr/>
        </p:nvGrpSpPr>
        <p:grpSpPr>
          <a:xfrm>
            <a:off x="1447800" y="3721387"/>
            <a:ext cx="9410700" cy="1538882"/>
            <a:chOff x="1447800" y="2727343"/>
            <a:chExt cx="9410700" cy="1538882"/>
          </a:xfrm>
        </p:grpSpPr>
        <p:sp>
          <p:nvSpPr>
            <p:cNvPr id="10" name="TextBox 9">
              <a:extLst>
                <a:ext uri="{FF2B5EF4-FFF2-40B4-BE49-F238E27FC236}">
                  <a16:creationId xmlns:a16="http://schemas.microsoft.com/office/drawing/2014/main" id="{CFB92B8C-DA38-3648-7FE4-C598B633B783}"/>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Answer</a:t>
              </a:r>
            </a:p>
          </p:txBody>
        </p:sp>
        <p:sp>
          <p:nvSpPr>
            <p:cNvPr id="11" name="TextBox 10">
              <a:extLst>
                <a:ext uri="{FF2B5EF4-FFF2-40B4-BE49-F238E27FC236}">
                  <a16:creationId xmlns:a16="http://schemas.microsoft.com/office/drawing/2014/main" id="{4A156EE2-0E8F-8792-5BD3-C867F213A10B}"/>
                </a:ext>
              </a:extLst>
            </p:cNvPr>
            <p:cNvSpPr txBox="1"/>
            <p:nvPr/>
          </p:nvSpPr>
          <p:spPr>
            <a:xfrm>
              <a:off x="1447800" y="3312118"/>
              <a:ext cx="9410700" cy="954107"/>
            </a:xfrm>
            <a:prstGeom prst="rect">
              <a:avLst/>
            </a:prstGeom>
            <a:noFill/>
          </p:spPr>
          <p:txBody>
            <a:bodyPr wrap="square" rtlCol="0">
              <a:spAutoFit/>
            </a:bodyPr>
            <a:lstStyle/>
            <a:p>
              <a:r>
                <a:rPr lang="en-US" sz="2800" dirty="0">
                  <a:latin typeface="Helvetica" pitchFamily="2" charset="0"/>
                </a:rPr>
                <a:t>Along with the clusters, we treat the semantic values as latent variables and search for good settings of them.</a:t>
              </a:r>
            </a:p>
          </p:txBody>
        </p:sp>
      </p:grpSp>
    </p:spTree>
    <p:extLst>
      <p:ext uri="{BB962C8B-B14F-4D97-AF65-F5344CB8AC3E}">
        <p14:creationId xmlns:p14="http://schemas.microsoft.com/office/powerpoint/2010/main" val="231819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6B2DFE-84AD-D5AD-9A79-E1DB1C909A92}"/>
              </a:ext>
            </a:extLst>
          </p:cNvPr>
          <p:cNvSpPr txBox="1"/>
          <p:nvPr/>
        </p:nvSpPr>
        <p:spPr>
          <a:xfrm>
            <a:off x="966092" y="5734853"/>
            <a:ext cx="11043028" cy="584775"/>
          </a:xfrm>
          <a:prstGeom prst="rect">
            <a:avLst/>
          </a:prstGeom>
          <a:noFill/>
        </p:spPr>
        <p:txBody>
          <a:bodyPr wrap="square" rtlCol="0">
            <a:spAutoFit/>
          </a:bodyPr>
          <a:lstStyle/>
          <a:p>
            <a:r>
              <a:rPr lang="en-US" sz="3200" dirty="0" err="1">
                <a:latin typeface="Andale Mono" panose="020B0509000000000004" pitchFamily="49" charset="0"/>
              </a:rPr>
              <a:t>sem_component</a:t>
            </a:r>
            <a:r>
              <a:rPr lang="en-US" sz="3200" dirty="0">
                <a:latin typeface="Andale Mono" panose="020B0509000000000004" pitchFamily="49" charset="0"/>
              </a:rPr>
              <a:t>  := {BOUL, DOX, VER, UTTER, …}</a:t>
            </a:r>
          </a:p>
        </p:txBody>
      </p:sp>
      <p:sp>
        <p:nvSpPr>
          <p:cNvPr id="3" name="TextBox 2">
            <a:extLst>
              <a:ext uri="{FF2B5EF4-FFF2-40B4-BE49-F238E27FC236}">
                <a16:creationId xmlns:a16="http://schemas.microsoft.com/office/drawing/2014/main" id="{EF9420B8-ACFB-C5D5-A8CA-CD87E7981241}"/>
              </a:ext>
            </a:extLst>
          </p:cNvPr>
          <p:cNvSpPr txBox="1"/>
          <p:nvPr/>
        </p:nvSpPr>
        <p:spPr>
          <a:xfrm>
            <a:off x="966092" y="3232583"/>
            <a:ext cx="10604116" cy="584775"/>
          </a:xfrm>
          <a:prstGeom prst="rect">
            <a:avLst/>
          </a:prstGeom>
          <a:noFill/>
        </p:spPr>
        <p:txBody>
          <a:bodyPr wrap="square" rtlCol="0">
            <a:spAutoFit/>
          </a:bodyPr>
          <a:lstStyle/>
          <a:p>
            <a:r>
              <a:rPr lang="en-US" sz="3200" dirty="0" err="1">
                <a:latin typeface="Andale Mono" panose="020B0509000000000004" pitchFamily="49" charset="0"/>
              </a:rPr>
              <a:t>lexical_class</a:t>
            </a:r>
            <a:r>
              <a:rPr lang="en-US" sz="3200" dirty="0">
                <a:latin typeface="Andale Mono" panose="020B0509000000000004" pitchFamily="49" charset="0"/>
              </a:rPr>
              <a:t>  := {COG_FACT, EMOT_FACT, …}</a:t>
            </a:r>
          </a:p>
        </p:txBody>
      </p:sp>
      <p:grpSp>
        <p:nvGrpSpPr>
          <p:cNvPr id="17" name="Group 16">
            <a:extLst>
              <a:ext uri="{FF2B5EF4-FFF2-40B4-BE49-F238E27FC236}">
                <a16:creationId xmlns:a16="http://schemas.microsoft.com/office/drawing/2014/main" id="{5CCB6F27-B0CE-50CB-C303-7ACA55A5C84B}"/>
              </a:ext>
            </a:extLst>
          </p:cNvPr>
          <p:cNvGrpSpPr/>
          <p:nvPr/>
        </p:nvGrpSpPr>
        <p:grpSpPr>
          <a:xfrm>
            <a:off x="2372664" y="4001350"/>
            <a:ext cx="1009296" cy="1161142"/>
            <a:chOff x="2372664" y="2599270"/>
            <a:chExt cx="1009296" cy="1161142"/>
          </a:xfrm>
        </p:grpSpPr>
        <p:cxnSp>
          <p:nvCxnSpPr>
            <p:cNvPr id="6" name="Straight Arrow Connector 5">
              <a:extLst>
                <a:ext uri="{FF2B5EF4-FFF2-40B4-BE49-F238E27FC236}">
                  <a16:creationId xmlns:a16="http://schemas.microsoft.com/office/drawing/2014/main" id="{F6A36E1F-538B-27C5-F67D-337C384BEAB2}"/>
                </a:ext>
              </a:extLst>
            </p:cNvPr>
            <p:cNvCxnSpPr>
              <a:cxnSpLocks/>
            </p:cNvCxnSpPr>
            <p:nvPr/>
          </p:nvCxnSpPr>
          <p:spPr>
            <a:xfrm>
              <a:off x="2877312" y="2599270"/>
              <a:ext cx="0" cy="1161142"/>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sp>
          <p:nvSpPr>
            <p:cNvPr id="7" name="Rounded Rectangle 6">
              <a:extLst>
                <a:ext uri="{FF2B5EF4-FFF2-40B4-BE49-F238E27FC236}">
                  <a16:creationId xmlns:a16="http://schemas.microsoft.com/office/drawing/2014/main" id="{34CA81B6-766E-99CC-8373-A9BE0C11D705}"/>
                </a:ext>
              </a:extLst>
            </p:cNvPr>
            <p:cNvSpPr/>
            <p:nvPr/>
          </p:nvSpPr>
          <p:spPr>
            <a:xfrm>
              <a:off x="2372664" y="2926670"/>
              <a:ext cx="1009296" cy="369331"/>
            </a:xfrm>
            <a:prstGeom prst="roundRect">
              <a:avLst/>
            </a:prstGeom>
            <a:solidFill>
              <a:schemeClr val="accent5">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value</a:t>
              </a:r>
            </a:p>
          </p:txBody>
        </p:sp>
      </p:grpSp>
      <p:grpSp>
        <p:nvGrpSpPr>
          <p:cNvPr id="37" name="Group 36">
            <a:extLst>
              <a:ext uri="{FF2B5EF4-FFF2-40B4-BE49-F238E27FC236}">
                <a16:creationId xmlns:a16="http://schemas.microsoft.com/office/drawing/2014/main" id="{C2C4BB16-15B8-6ADB-80F9-6D79999F4102}"/>
              </a:ext>
            </a:extLst>
          </p:cNvPr>
          <p:cNvGrpSpPr/>
          <p:nvPr/>
        </p:nvGrpSpPr>
        <p:grpSpPr>
          <a:xfrm>
            <a:off x="966092" y="5003996"/>
            <a:ext cx="9392650" cy="795210"/>
            <a:chOff x="966092" y="5003996"/>
            <a:chExt cx="9392650" cy="795210"/>
          </a:xfrm>
        </p:grpSpPr>
        <p:sp>
          <p:nvSpPr>
            <p:cNvPr id="12" name="TextBox 11">
              <a:extLst>
                <a:ext uri="{FF2B5EF4-FFF2-40B4-BE49-F238E27FC236}">
                  <a16:creationId xmlns:a16="http://schemas.microsoft.com/office/drawing/2014/main" id="{354CC18E-375E-10E7-0F95-8F0517543351}"/>
                </a:ext>
              </a:extLst>
            </p:cNvPr>
            <p:cNvSpPr txBox="1"/>
            <p:nvPr/>
          </p:nvSpPr>
          <p:spPr>
            <a:xfrm>
              <a:off x="966092" y="5040572"/>
              <a:ext cx="9392650" cy="584775"/>
            </a:xfrm>
            <a:prstGeom prst="rect">
              <a:avLst/>
            </a:prstGeom>
            <a:noFill/>
          </p:spPr>
          <p:txBody>
            <a:bodyPr wrap="square" rtlCol="0">
              <a:spAutoFit/>
            </a:bodyPr>
            <a:lstStyle/>
            <a:p>
              <a:r>
                <a:rPr lang="en-US" sz="3200" dirty="0">
                  <a:latin typeface="Andale Mono" panose="020B0509000000000004" pitchFamily="49" charset="0"/>
                </a:rPr>
                <a:t>    </a:t>
              </a:r>
              <a:r>
                <a:rPr lang="en-US" sz="3200" dirty="0" err="1">
                  <a:latin typeface="Andale Mono" panose="020B0509000000000004" pitchFamily="49" charset="0"/>
                </a:rPr>
                <a:t>sem_value</a:t>
              </a:r>
              <a:r>
                <a:rPr lang="en-US" sz="3200" dirty="0">
                  <a:latin typeface="Andale Mono" panose="020B0509000000000004" pitchFamily="49" charset="0"/>
                </a:rPr>
                <a:t>  := P(</a:t>
              </a:r>
              <a:r>
                <a:rPr lang="en-US" sz="3200" dirty="0" err="1">
                  <a:latin typeface="Andale Mono" panose="020B0509000000000004" pitchFamily="49" charset="0"/>
                </a:rPr>
                <a:t>sem_component</a:t>
              </a:r>
              <a:r>
                <a:rPr lang="en-US" sz="3200" dirty="0">
                  <a:latin typeface="Andale Mono" panose="020B0509000000000004" pitchFamily="49" charset="0"/>
                </a:rPr>
                <a:t>) </a:t>
              </a:r>
            </a:p>
          </p:txBody>
        </p:sp>
        <p:grpSp>
          <p:nvGrpSpPr>
            <p:cNvPr id="13" name="Group 12">
              <a:extLst>
                <a:ext uri="{FF2B5EF4-FFF2-40B4-BE49-F238E27FC236}">
                  <a16:creationId xmlns:a16="http://schemas.microsoft.com/office/drawing/2014/main" id="{36FFA2BE-7D80-AD6D-2BF6-0D34AFB90745}"/>
                </a:ext>
              </a:extLst>
            </p:cNvPr>
            <p:cNvGrpSpPr/>
            <p:nvPr/>
          </p:nvGrpSpPr>
          <p:grpSpPr>
            <a:xfrm>
              <a:off x="5379720" y="5003996"/>
              <a:ext cx="3910584" cy="795210"/>
              <a:chOff x="4123944" y="5006580"/>
              <a:chExt cx="3910584" cy="795210"/>
            </a:xfrm>
          </p:grpSpPr>
          <p:sp>
            <p:nvSpPr>
              <p:cNvPr id="14" name="Rounded Rectangle 13">
                <a:extLst>
                  <a:ext uri="{FF2B5EF4-FFF2-40B4-BE49-F238E27FC236}">
                    <a16:creationId xmlns:a16="http://schemas.microsoft.com/office/drawing/2014/main" id="{C808CF6E-13A8-3663-C0BD-0CD9689E729D}"/>
                  </a:ext>
                </a:extLst>
              </p:cNvPr>
              <p:cNvSpPr/>
              <p:nvPr/>
            </p:nvSpPr>
            <p:spPr>
              <a:xfrm>
                <a:off x="4123944" y="5006580"/>
                <a:ext cx="3910584" cy="69219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Andale Mono" panose="020B0509000000000004" pitchFamily="49" charset="0"/>
                  </a:rPr>
                  <a:t>sem_component</a:t>
                </a:r>
                <a:endParaRPr lang="en-US" sz="3200" dirty="0">
                  <a:solidFill>
                    <a:schemeClr val="tx1"/>
                  </a:solidFill>
                  <a:latin typeface="Andale Mono" panose="020B0509000000000004" pitchFamily="49" charset="0"/>
                </a:endParaRPr>
              </a:p>
            </p:txBody>
          </p:sp>
          <p:sp>
            <p:nvSpPr>
              <p:cNvPr id="15" name="Rounded Rectangle 14">
                <a:extLst>
                  <a:ext uri="{FF2B5EF4-FFF2-40B4-BE49-F238E27FC236}">
                    <a16:creationId xmlns:a16="http://schemas.microsoft.com/office/drawing/2014/main" id="{CDBF24B4-0318-B196-6B63-EC48CE01ED39}"/>
                  </a:ext>
                </a:extLst>
              </p:cNvPr>
              <p:cNvSpPr/>
              <p:nvPr/>
            </p:nvSpPr>
            <p:spPr>
              <a:xfrm>
                <a:off x="7383379" y="5629590"/>
                <a:ext cx="475881" cy="17220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set</a:t>
                </a:r>
              </a:p>
            </p:txBody>
          </p:sp>
        </p:grpSp>
      </p:grpSp>
      <p:sp>
        <p:nvSpPr>
          <p:cNvPr id="18" name="TextBox 17">
            <a:extLst>
              <a:ext uri="{FF2B5EF4-FFF2-40B4-BE49-F238E27FC236}">
                <a16:creationId xmlns:a16="http://schemas.microsoft.com/office/drawing/2014/main" id="{50C3F211-6B6C-304B-3BE5-1D25B20FE3CB}"/>
              </a:ext>
            </a:extLst>
          </p:cNvPr>
          <p:cNvSpPr txBox="1"/>
          <p:nvPr/>
        </p:nvSpPr>
        <p:spPr>
          <a:xfrm>
            <a:off x="3629905" y="4270390"/>
            <a:ext cx="6635760" cy="461665"/>
          </a:xfrm>
          <a:prstGeom prst="rect">
            <a:avLst/>
          </a:prstGeom>
          <a:noFill/>
        </p:spPr>
        <p:txBody>
          <a:bodyPr wrap="square" rtlCol="0">
            <a:spAutoFit/>
          </a:bodyPr>
          <a:lstStyle/>
          <a:p>
            <a:r>
              <a:rPr lang="en-US" sz="2400" dirty="0">
                <a:latin typeface="Andale Mono" panose="020B0509000000000004" pitchFamily="49" charset="0"/>
              </a:rPr>
              <a:t>value(EMOT_FACT) = {BOUL, DOX, VER}</a:t>
            </a:r>
          </a:p>
        </p:txBody>
      </p:sp>
      <p:sp>
        <p:nvSpPr>
          <p:cNvPr id="19" name="TextBox 18">
            <a:extLst>
              <a:ext uri="{FF2B5EF4-FFF2-40B4-BE49-F238E27FC236}">
                <a16:creationId xmlns:a16="http://schemas.microsoft.com/office/drawing/2014/main" id="{B3A66D25-D917-22F9-FDFB-1F25D5A65600}"/>
              </a:ext>
            </a:extLst>
          </p:cNvPr>
          <p:cNvSpPr txBox="1"/>
          <p:nvPr/>
        </p:nvSpPr>
        <p:spPr>
          <a:xfrm>
            <a:off x="966092" y="513199"/>
            <a:ext cx="10360275" cy="584775"/>
          </a:xfrm>
          <a:prstGeom prst="rect">
            <a:avLst/>
          </a:prstGeom>
          <a:noFill/>
        </p:spPr>
        <p:txBody>
          <a:bodyPr wrap="square" rtlCol="0">
            <a:spAutoFit/>
          </a:bodyPr>
          <a:lstStyle/>
          <a:p>
            <a:r>
              <a:rPr lang="en-US" sz="3200" dirty="0">
                <a:latin typeface="Andale Mono" panose="020B0509000000000004" pitchFamily="49" charset="0"/>
              </a:rPr>
              <a:t> </a:t>
            </a:r>
            <a:r>
              <a:rPr lang="en-US" sz="3200" dirty="0" err="1">
                <a:latin typeface="Andale Mono" panose="020B0509000000000004" pitchFamily="49" charset="0"/>
              </a:rPr>
              <a:t>lexical_item</a:t>
            </a:r>
            <a:r>
              <a:rPr lang="en-US" sz="3200" dirty="0">
                <a:latin typeface="Andale Mono" panose="020B0509000000000004" pitchFamily="49" charset="0"/>
              </a:rPr>
              <a:t>  := {</a:t>
            </a:r>
            <a:r>
              <a:rPr lang="en-US" sz="3200" dirty="0">
                <a:latin typeface="Helvetica" pitchFamily="2" charset="0"/>
              </a:rPr>
              <a:t>love,</a:t>
            </a:r>
            <a:r>
              <a:rPr lang="en-US" sz="3200" dirty="0">
                <a:latin typeface="Andale Mono" panose="020B0509000000000004" pitchFamily="49" charset="0"/>
              </a:rPr>
              <a:t> </a:t>
            </a:r>
            <a:r>
              <a:rPr lang="en-US" sz="3200" dirty="0">
                <a:latin typeface="Helvetica" pitchFamily="2" charset="0"/>
              </a:rPr>
              <a:t>know</a:t>
            </a:r>
            <a:r>
              <a:rPr lang="en-US" sz="3200" dirty="0">
                <a:latin typeface="Andale Mono" panose="020B0509000000000004" pitchFamily="49" charset="0"/>
              </a:rPr>
              <a:t>, </a:t>
            </a:r>
            <a:r>
              <a:rPr lang="en-US" sz="3200" dirty="0">
                <a:latin typeface="Helvetica" pitchFamily="2" charset="0"/>
              </a:rPr>
              <a:t>say</a:t>
            </a:r>
            <a:r>
              <a:rPr lang="en-US" sz="3200" dirty="0">
                <a:latin typeface="Andale Mono" panose="020B0509000000000004" pitchFamily="49" charset="0"/>
              </a:rPr>
              <a:t>, …}</a:t>
            </a:r>
          </a:p>
        </p:txBody>
      </p:sp>
      <p:grpSp>
        <p:nvGrpSpPr>
          <p:cNvPr id="20" name="Group 19">
            <a:extLst>
              <a:ext uri="{FF2B5EF4-FFF2-40B4-BE49-F238E27FC236}">
                <a16:creationId xmlns:a16="http://schemas.microsoft.com/office/drawing/2014/main" id="{EB23A0CB-1358-561B-0AEA-3C1242806ACC}"/>
              </a:ext>
            </a:extLst>
          </p:cNvPr>
          <p:cNvGrpSpPr/>
          <p:nvPr/>
        </p:nvGrpSpPr>
        <p:grpSpPr>
          <a:xfrm>
            <a:off x="2355099" y="1163440"/>
            <a:ext cx="1057780" cy="1386391"/>
            <a:chOff x="2348564" y="2122670"/>
            <a:chExt cx="1057780" cy="1386391"/>
          </a:xfrm>
        </p:grpSpPr>
        <p:cxnSp>
          <p:nvCxnSpPr>
            <p:cNvPr id="21" name="Straight Arrow Connector 20">
              <a:extLst>
                <a:ext uri="{FF2B5EF4-FFF2-40B4-BE49-F238E27FC236}">
                  <a16:creationId xmlns:a16="http://schemas.microsoft.com/office/drawing/2014/main" id="{5040AE13-2703-B4EC-3EF0-676156C2A396}"/>
                </a:ext>
              </a:extLst>
            </p:cNvPr>
            <p:cNvCxnSpPr>
              <a:cxnSpLocks/>
            </p:cNvCxnSpPr>
            <p:nvPr/>
          </p:nvCxnSpPr>
          <p:spPr>
            <a:xfrm>
              <a:off x="2877312" y="2122670"/>
              <a:ext cx="0" cy="1386391"/>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sp>
          <p:nvSpPr>
            <p:cNvPr id="22" name="Rounded Rectangle 21">
              <a:extLst>
                <a:ext uri="{FF2B5EF4-FFF2-40B4-BE49-F238E27FC236}">
                  <a16:creationId xmlns:a16="http://schemas.microsoft.com/office/drawing/2014/main" id="{28547646-BB28-E7D1-120B-148914A824E0}"/>
                </a:ext>
              </a:extLst>
            </p:cNvPr>
            <p:cNvSpPr/>
            <p:nvPr/>
          </p:nvSpPr>
          <p:spPr>
            <a:xfrm>
              <a:off x="2348564" y="2536526"/>
              <a:ext cx="1057780" cy="369331"/>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senses</a:t>
              </a:r>
            </a:p>
          </p:txBody>
        </p:sp>
      </p:grpSp>
      <p:sp>
        <p:nvSpPr>
          <p:cNvPr id="24" name="TextBox 23">
            <a:extLst>
              <a:ext uri="{FF2B5EF4-FFF2-40B4-BE49-F238E27FC236}">
                <a16:creationId xmlns:a16="http://schemas.microsoft.com/office/drawing/2014/main" id="{ECFBF31A-38D5-D6C1-B916-5458D0994A48}"/>
              </a:ext>
            </a:extLst>
          </p:cNvPr>
          <p:cNvSpPr txBox="1"/>
          <p:nvPr/>
        </p:nvSpPr>
        <p:spPr>
          <a:xfrm>
            <a:off x="3629904" y="1535300"/>
            <a:ext cx="7269731" cy="461665"/>
          </a:xfrm>
          <a:prstGeom prst="rect">
            <a:avLst/>
          </a:prstGeom>
          <a:noFill/>
        </p:spPr>
        <p:txBody>
          <a:bodyPr wrap="square" rtlCol="0">
            <a:spAutoFit/>
          </a:bodyPr>
          <a:lstStyle/>
          <a:p>
            <a:r>
              <a:rPr lang="en-US" sz="2400" dirty="0">
                <a:latin typeface="Andale Mono" panose="020B0509000000000004" pitchFamily="49" charset="0"/>
              </a:rPr>
              <a:t>senses(</a:t>
            </a:r>
            <a:r>
              <a:rPr lang="en-US" sz="2400" dirty="0">
                <a:latin typeface="Helvetica" pitchFamily="2" charset="0"/>
              </a:rPr>
              <a:t>love</a:t>
            </a:r>
            <a:r>
              <a:rPr lang="en-US" sz="2400" dirty="0">
                <a:latin typeface="Andale Mono" panose="020B0509000000000004" pitchFamily="49" charset="0"/>
              </a:rPr>
              <a:t>) = {EMOT_FACT, ACQUAINT}</a:t>
            </a:r>
          </a:p>
        </p:txBody>
      </p:sp>
      <p:sp>
        <p:nvSpPr>
          <p:cNvPr id="32" name="TextBox 31">
            <a:extLst>
              <a:ext uri="{FF2B5EF4-FFF2-40B4-BE49-F238E27FC236}">
                <a16:creationId xmlns:a16="http://schemas.microsoft.com/office/drawing/2014/main" id="{6753BCD2-4ED6-689E-E508-9C9364BBCCBE}"/>
              </a:ext>
            </a:extLst>
          </p:cNvPr>
          <p:cNvSpPr txBox="1"/>
          <p:nvPr/>
        </p:nvSpPr>
        <p:spPr>
          <a:xfrm>
            <a:off x="966091" y="2593055"/>
            <a:ext cx="10360275" cy="584775"/>
          </a:xfrm>
          <a:prstGeom prst="rect">
            <a:avLst/>
          </a:prstGeom>
          <a:noFill/>
        </p:spPr>
        <p:txBody>
          <a:bodyPr wrap="square" rtlCol="0">
            <a:spAutoFit/>
          </a:bodyPr>
          <a:lstStyle/>
          <a:p>
            <a:r>
              <a:rPr lang="en-US" sz="3200" dirty="0" err="1">
                <a:latin typeface="Andale Mono" panose="020B0509000000000004" pitchFamily="49" charset="0"/>
              </a:rPr>
              <a:t>polysemy_class</a:t>
            </a:r>
            <a:r>
              <a:rPr lang="en-US" sz="3200" dirty="0">
                <a:latin typeface="Andale Mono" panose="020B0509000000000004" pitchFamily="49" charset="0"/>
              </a:rPr>
              <a:t> := P(</a:t>
            </a:r>
            <a:r>
              <a:rPr lang="en-US" sz="3200" dirty="0" err="1">
                <a:latin typeface="Andale Mono" panose="020B0509000000000004" pitchFamily="49" charset="0"/>
              </a:rPr>
              <a:t>lexical_class</a:t>
            </a:r>
            <a:r>
              <a:rPr lang="en-US" sz="3200" dirty="0">
                <a:latin typeface="Andale Mono" panose="020B0509000000000004" pitchFamily="49" charset="0"/>
              </a:rPr>
              <a:t>)</a:t>
            </a:r>
          </a:p>
        </p:txBody>
      </p:sp>
      <p:grpSp>
        <p:nvGrpSpPr>
          <p:cNvPr id="34" name="Group 33">
            <a:extLst>
              <a:ext uri="{FF2B5EF4-FFF2-40B4-BE49-F238E27FC236}">
                <a16:creationId xmlns:a16="http://schemas.microsoft.com/office/drawing/2014/main" id="{26522D8C-291E-0532-1F48-28595660D978}"/>
              </a:ext>
            </a:extLst>
          </p:cNvPr>
          <p:cNvGrpSpPr/>
          <p:nvPr/>
        </p:nvGrpSpPr>
        <p:grpSpPr>
          <a:xfrm>
            <a:off x="5397569" y="2526461"/>
            <a:ext cx="3910584" cy="795210"/>
            <a:chOff x="3977640" y="5006580"/>
            <a:chExt cx="3910584" cy="795210"/>
          </a:xfrm>
        </p:grpSpPr>
        <p:sp>
          <p:nvSpPr>
            <p:cNvPr id="35" name="Rounded Rectangle 34">
              <a:extLst>
                <a:ext uri="{FF2B5EF4-FFF2-40B4-BE49-F238E27FC236}">
                  <a16:creationId xmlns:a16="http://schemas.microsoft.com/office/drawing/2014/main" id="{1A223CF7-0ADE-59D5-F602-9746994ADC93}"/>
                </a:ext>
              </a:extLst>
            </p:cNvPr>
            <p:cNvSpPr/>
            <p:nvPr/>
          </p:nvSpPr>
          <p:spPr>
            <a:xfrm>
              <a:off x="3977640" y="5006580"/>
              <a:ext cx="3910584" cy="69219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Andale Mono" panose="020B0509000000000004" pitchFamily="49" charset="0"/>
                </a:rPr>
                <a:t>lexical_class</a:t>
              </a:r>
              <a:endParaRPr lang="en-US" sz="3200" dirty="0">
                <a:solidFill>
                  <a:schemeClr val="tx1"/>
                </a:solidFill>
                <a:latin typeface="Andale Mono" panose="020B0509000000000004" pitchFamily="49" charset="0"/>
              </a:endParaRPr>
            </a:p>
          </p:txBody>
        </p:sp>
        <p:sp>
          <p:nvSpPr>
            <p:cNvPr id="36" name="Rounded Rectangle 35">
              <a:extLst>
                <a:ext uri="{FF2B5EF4-FFF2-40B4-BE49-F238E27FC236}">
                  <a16:creationId xmlns:a16="http://schemas.microsoft.com/office/drawing/2014/main" id="{D7777EC2-ED58-F051-6F7D-65A5939C8237}"/>
                </a:ext>
              </a:extLst>
            </p:cNvPr>
            <p:cNvSpPr/>
            <p:nvPr/>
          </p:nvSpPr>
          <p:spPr>
            <a:xfrm>
              <a:off x="7237075" y="5629590"/>
              <a:ext cx="475881" cy="17220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set</a:t>
              </a:r>
            </a:p>
          </p:txBody>
        </p:sp>
      </p:grpSp>
      <p:cxnSp>
        <p:nvCxnSpPr>
          <p:cNvPr id="5" name="Straight Arrow Connector 4">
            <a:extLst>
              <a:ext uri="{FF2B5EF4-FFF2-40B4-BE49-F238E27FC236}">
                <a16:creationId xmlns:a16="http://schemas.microsoft.com/office/drawing/2014/main" id="{87F5BF96-E6AE-83D5-BFF6-47B639014888}"/>
              </a:ext>
            </a:extLst>
          </p:cNvPr>
          <p:cNvCxnSpPr>
            <a:endCxn id="18" idx="3"/>
          </p:cNvCxnSpPr>
          <p:nvPr/>
        </p:nvCxnSpPr>
        <p:spPr>
          <a:xfrm flipH="1" flipV="1">
            <a:off x="10265665" y="4501223"/>
            <a:ext cx="1060701" cy="439"/>
          </a:xfrm>
          <a:prstGeom prst="straightConnector1">
            <a:avLst/>
          </a:prstGeom>
          <a:ln w="762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094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8" grpId="0"/>
      <p:bldP spid="24" grpId="0"/>
      <p:bldP spid="3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B5550-80A2-60F1-DF5F-3360C250701F}"/>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93614A4A-D94B-ADD6-C248-894C9B917CC7}"/>
              </a:ext>
            </a:extLst>
          </p:cNvPr>
          <p:cNvGrpSpPr/>
          <p:nvPr/>
        </p:nvGrpSpPr>
        <p:grpSpPr>
          <a:xfrm>
            <a:off x="1447800" y="1597731"/>
            <a:ext cx="9410700" cy="1538882"/>
            <a:chOff x="1447800" y="973017"/>
            <a:chExt cx="9410700" cy="1538882"/>
          </a:xfrm>
        </p:grpSpPr>
        <p:sp>
          <p:nvSpPr>
            <p:cNvPr id="3" name="TextBox 2">
              <a:extLst>
                <a:ext uri="{FF2B5EF4-FFF2-40B4-BE49-F238E27FC236}">
                  <a16:creationId xmlns:a16="http://schemas.microsoft.com/office/drawing/2014/main" id="{C1B35E23-FBD8-BF92-A7D5-5FC0C9A7AB4E}"/>
                </a:ext>
              </a:extLst>
            </p:cNvPr>
            <p:cNvSpPr txBox="1"/>
            <p:nvPr/>
          </p:nvSpPr>
          <p:spPr>
            <a:xfrm>
              <a:off x="1447800" y="973017"/>
              <a:ext cx="9296400" cy="584775"/>
            </a:xfrm>
            <a:prstGeom prst="rect">
              <a:avLst/>
            </a:prstGeom>
            <a:noFill/>
          </p:spPr>
          <p:txBody>
            <a:bodyPr wrap="square" rtlCol="0">
              <a:spAutoFit/>
            </a:bodyPr>
            <a:lstStyle/>
            <a:p>
              <a:r>
                <a:rPr lang="en-US" sz="3200" b="1" dirty="0">
                  <a:latin typeface="Helvetica" pitchFamily="2" charset="0"/>
                </a:rPr>
                <a:t>Question</a:t>
              </a:r>
            </a:p>
          </p:txBody>
        </p:sp>
        <p:sp>
          <p:nvSpPr>
            <p:cNvPr id="2" name="TextBox 1">
              <a:extLst>
                <a:ext uri="{FF2B5EF4-FFF2-40B4-BE49-F238E27FC236}">
                  <a16:creationId xmlns:a16="http://schemas.microsoft.com/office/drawing/2014/main" id="{E2057FE7-61E2-5E5D-6043-CD1293EB2C7E}"/>
                </a:ext>
              </a:extLst>
            </p:cNvPr>
            <p:cNvSpPr txBox="1"/>
            <p:nvPr/>
          </p:nvSpPr>
          <p:spPr>
            <a:xfrm>
              <a:off x="1447800" y="1557792"/>
              <a:ext cx="9410700" cy="954107"/>
            </a:xfrm>
            <a:prstGeom prst="rect">
              <a:avLst/>
            </a:prstGeom>
            <a:noFill/>
          </p:spPr>
          <p:txBody>
            <a:bodyPr wrap="square" rtlCol="0">
              <a:spAutoFit/>
            </a:bodyPr>
            <a:lstStyle/>
            <a:p>
              <a:r>
                <a:rPr lang="en-US" sz="2800" dirty="0">
                  <a:latin typeface="Helvetica" pitchFamily="2" charset="0"/>
                </a:rPr>
                <a:t>What does it mean to be a good setting of </a:t>
              </a:r>
              <a:r>
                <a:rPr lang="en-US" sz="2800" dirty="0">
                  <a:latin typeface="Andale Mono" panose="020B0509000000000004" pitchFamily="49" charset="0"/>
                </a:rPr>
                <a:t>senses</a:t>
              </a:r>
              <a:r>
                <a:rPr lang="en-US" sz="2800" dirty="0">
                  <a:latin typeface="Helvetica" pitchFamily="2" charset="0"/>
                </a:rPr>
                <a:t> and </a:t>
              </a:r>
              <a:r>
                <a:rPr lang="en-US" sz="2800" dirty="0">
                  <a:latin typeface="Andale Mono" panose="020B0509000000000004" pitchFamily="49" charset="0"/>
                </a:rPr>
                <a:t>value</a:t>
              </a:r>
              <a:r>
                <a:rPr lang="en-US" sz="2800" dirty="0">
                  <a:latin typeface="Helvetica" pitchFamily="2" charset="0"/>
                </a:rPr>
                <a:t>?</a:t>
              </a:r>
            </a:p>
          </p:txBody>
        </p:sp>
      </p:grpSp>
      <p:grpSp>
        <p:nvGrpSpPr>
          <p:cNvPr id="7" name="Group 6">
            <a:extLst>
              <a:ext uri="{FF2B5EF4-FFF2-40B4-BE49-F238E27FC236}">
                <a16:creationId xmlns:a16="http://schemas.microsoft.com/office/drawing/2014/main" id="{355B90D9-EE10-F1BF-9CBA-93A8F2750C2B}"/>
              </a:ext>
            </a:extLst>
          </p:cNvPr>
          <p:cNvGrpSpPr/>
          <p:nvPr/>
        </p:nvGrpSpPr>
        <p:grpSpPr>
          <a:xfrm>
            <a:off x="1447800" y="3721387"/>
            <a:ext cx="9410700" cy="1538882"/>
            <a:chOff x="1447800" y="2727343"/>
            <a:chExt cx="9410700" cy="1538882"/>
          </a:xfrm>
        </p:grpSpPr>
        <p:sp>
          <p:nvSpPr>
            <p:cNvPr id="10" name="TextBox 9">
              <a:extLst>
                <a:ext uri="{FF2B5EF4-FFF2-40B4-BE49-F238E27FC236}">
                  <a16:creationId xmlns:a16="http://schemas.microsoft.com/office/drawing/2014/main" id="{D36B1DBC-B0B0-6026-81EF-79A0866DEFD3}"/>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Answer</a:t>
              </a:r>
            </a:p>
          </p:txBody>
        </p:sp>
        <p:sp>
          <p:nvSpPr>
            <p:cNvPr id="11" name="TextBox 10">
              <a:extLst>
                <a:ext uri="{FF2B5EF4-FFF2-40B4-BE49-F238E27FC236}">
                  <a16:creationId xmlns:a16="http://schemas.microsoft.com/office/drawing/2014/main" id="{2C608FBE-C919-18A7-7EED-26894468AA9D}"/>
                </a:ext>
              </a:extLst>
            </p:cNvPr>
            <p:cNvSpPr txBox="1"/>
            <p:nvPr/>
          </p:nvSpPr>
          <p:spPr>
            <a:xfrm>
              <a:off x="1447800" y="3312118"/>
              <a:ext cx="9410700" cy="954107"/>
            </a:xfrm>
            <a:prstGeom prst="rect">
              <a:avLst/>
            </a:prstGeom>
            <a:noFill/>
          </p:spPr>
          <p:txBody>
            <a:bodyPr wrap="square" rtlCol="0">
              <a:spAutoFit/>
            </a:bodyPr>
            <a:lstStyle/>
            <a:p>
              <a:r>
                <a:rPr lang="en-US" sz="2800" dirty="0">
                  <a:latin typeface="Helvetica" pitchFamily="2" charset="0"/>
                </a:rPr>
                <a:t>They are part of programs that predict acceptability and inference judgment data well.</a:t>
              </a:r>
            </a:p>
          </p:txBody>
        </p:sp>
      </p:grpSp>
    </p:spTree>
    <p:extLst>
      <p:ext uri="{BB962C8B-B14F-4D97-AF65-F5344CB8AC3E}">
        <p14:creationId xmlns:p14="http://schemas.microsoft.com/office/powerpoint/2010/main" val="348793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D2778-88BB-CFEC-99BE-479E44BF380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572A749-71FD-B2C5-224B-140B63D020DF}"/>
              </a:ext>
            </a:extLst>
          </p:cNvPr>
          <p:cNvSpPr txBox="1"/>
          <p:nvPr/>
        </p:nvSpPr>
        <p:spPr>
          <a:xfrm>
            <a:off x="448224" y="4512984"/>
            <a:ext cx="1205285" cy="646331"/>
          </a:xfrm>
          <a:prstGeom prst="rect">
            <a:avLst/>
          </a:prstGeom>
          <a:noFill/>
        </p:spPr>
        <p:txBody>
          <a:bodyPr wrap="square" rtlCol="0">
            <a:spAutoFit/>
          </a:bodyPr>
          <a:lstStyle/>
          <a:p>
            <a:pPr algn="ctr"/>
            <a:r>
              <a:rPr lang="en-US" sz="3600" dirty="0">
                <a:latin typeface="Helvetica" pitchFamily="2" charset="0"/>
              </a:rPr>
              <a:t>love</a:t>
            </a:r>
          </a:p>
        </p:txBody>
      </p:sp>
      <p:grpSp>
        <p:nvGrpSpPr>
          <p:cNvPr id="9" name="Group 8">
            <a:extLst>
              <a:ext uri="{FF2B5EF4-FFF2-40B4-BE49-F238E27FC236}">
                <a16:creationId xmlns:a16="http://schemas.microsoft.com/office/drawing/2014/main" id="{D2FE1073-C6AD-E440-9155-DB220414ED82}"/>
              </a:ext>
            </a:extLst>
          </p:cNvPr>
          <p:cNvGrpSpPr/>
          <p:nvPr/>
        </p:nvGrpSpPr>
        <p:grpSpPr>
          <a:xfrm>
            <a:off x="6099361" y="3543300"/>
            <a:ext cx="5702561" cy="2854753"/>
            <a:chOff x="6099361" y="3543300"/>
            <a:chExt cx="5702561" cy="2854753"/>
          </a:xfrm>
        </p:grpSpPr>
        <p:sp>
          <p:nvSpPr>
            <p:cNvPr id="4" name="Rounded Rectangle 3">
              <a:extLst>
                <a:ext uri="{FF2B5EF4-FFF2-40B4-BE49-F238E27FC236}">
                  <a16:creationId xmlns:a16="http://schemas.microsoft.com/office/drawing/2014/main" id="{523647B8-50D1-DC4B-CBDB-381A8BB667FF}"/>
                </a:ext>
              </a:extLst>
            </p:cNvPr>
            <p:cNvSpPr/>
            <p:nvPr/>
          </p:nvSpPr>
          <p:spPr>
            <a:xfrm>
              <a:off x="6099361" y="3543300"/>
              <a:ext cx="5702561" cy="244602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6C440598-775F-156A-4B28-AA05774F4C40}"/>
                </a:ext>
              </a:extLst>
            </p:cNvPr>
            <p:cNvGrpSpPr/>
            <p:nvPr/>
          </p:nvGrpSpPr>
          <p:grpSpPr>
            <a:xfrm>
              <a:off x="6400372" y="3806942"/>
              <a:ext cx="3250568" cy="369332"/>
              <a:chOff x="6489589" y="3975127"/>
              <a:chExt cx="3250568" cy="369332"/>
            </a:xfrm>
          </p:grpSpPr>
          <p:sp>
            <p:nvSpPr>
              <p:cNvPr id="42" name="TextBox 41">
                <a:extLst>
                  <a:ext uri="{FF2B5EF4-FFF2-40B4-BE49-F238E27FC236}">
                    <a16:creationId xmlns:a16="http://schemas.microsoft.com/office/drawing/2014/main" id="{DF7D9CE9-B49C-88B7-CB4C-E61E10A5EC87}"/>
                  </a:ext>
                </a:extLst>
              </p:cNvPr>
              <p:cNvSpPr txBox="1"/>
              <p:nvPr/>
            </p:nvSpPr>
            <p:spPr>
              <a:xfrm>
                <a:off x="6489589" y="3975127"/>
                <a:ext cx="3250568" cy="369332"/>
              </a:xfrm>
              <a:prstGeom prst="rect">
                <a:avLst/>
              </a:prstGeom>
              <a:noFill/>
            </p:spPr>
            <p:txBody>
              <a:bodyPr wrap="square" rtlCol="0">
                <a:spAutoFit/>
              </a:bodyPr>
              <a:lstStyle/>
              <a:p>
                <a:r>
                  <a:rPr lang="en-US" dirty="0">
                    <a:latin typeface="Helvetica" pitchFamily="2" charset="0"/>
                  </a:rPr>
                  <a:t>NP _ that S        NP believe S  </a:t>
                </a:r>
              </a:p>
            </p:txBody>
          </p:sp>
          <p:cxnSp>
            <p:nvCxnSpPr>
              <p:cNvPr id="45" name="Straight Arrow Connector 44">
                <a:extLst>
                  <a:ext uri="{FF2B5EF4-FFF2-40B4-BE49-F238E27FC236}">
                    <a16:creationId xmlns:a16="http://schemas.microsoft.com/office/drawing/2014/main" id="{59A2A97A-1E88-7EAB-2255-416EA89AA569}"/>
                  </a:ext>
                </a:extLst>
              </p:cNvPr>
              <p:cNvCxnSpPr/>
              <p:nvPr/>
            </p:nvCxnSpPr>
            <p:spPr>
              <a:xfrm>
                <a:off x="7783269" y="4144944"/>
                <a:ext cx="429442" cy="0"/>
              </a:xfrm>
              <a:prstGeom prst="straightConnector1">
                <a:avLst/>
              </a:prstGeom>
              <a:ln w="38100">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47" name="Group 46">
              <a:extLst>
                <a:ext uri="{FF2B5EF4-FFF2-40B4-BE49-F238E27FC236}">
                  <a16:creationId xmlns:a16="http://schemas.microsoft.com/office/drawing/2014/main" id="{F4E5A09F-B069-D1AB-8021-5E1079CB1C2E}"/>
                </a:ext>
              </a:extLst>
            </p:cNvPr>
            <p:cNvGrpSpPr/>
            <p:nvPr/>
          </p:nvGrpSpPr>
          <p:grpSpPr>
            <a:xfrm>
              <a:off x="6396271" y="4288368"/>
              <a:ext cx="3486515" cy="369332"/>
              <a:chOff x="6489588" y="3975127"/>
              <a:chExt cx="3486515" cy="369332"/>
            </a:xfrm>
          </p:grpSpPr>
          <p:sp>
            <p:nvSpPr>
              <p:cNvPr id="48" name="TextBox 47">
                <a:extLst>
                  <a:ext uri="{FF2B5EF4-FFF2-40B4-BE49-F238E27FC236}">
                    <a16:creationId xmlns:a16="http://schemas.microsoft.com/office/drawing/2014/main" id="{772291B6-1C23-3749-35F7-F9E337094976}"/>
                  </a:ext>
                </a:extLst>
              </p:cNvPr>
              <p:cNvSpPr txBox="1"/>
              <p:nvPr/>
            </p:nvSpPr>
            <p:spPr>
              <a:xfrm>
                <a:off x="6489588" y="3975127"/>
                <a:ext cx="3486515" cy="369332"/>
              </a:xfrm>
              <a:prstGeom prst="rect">
                <a:avLst/>
              </a:prstGeom>
              <a:noFill/>
            </p:spPr>
            <p:txBody>
              <a:bodyPr wrap="square" rtlCol="0">
                <a:spAutoFit/>
              </a:bodyPr>
              <a:lstStyle/>
              <a:p>
                <a:r>
                  <a:rPr lang="en-US" dirty="0">
                    <a:latin typeface="Helvetica" pitchFamily="2" charset="0"/>
                  </a:rPr>
                  <a:t>NP _ that S        NP want S </a:t>
                </a:r>
              </a:p>
            </p:txBody>
          </p:sp>
          <p:cxnSp>
            <p:nvCxnSpPr>
              <p:cNvPr id="49" name="Straight Arrow Connector 48">
                <a:extLst>
                  <a:ext uri="{FF2B5EF4-FFF2-40B4-BE49-F238E27FC236}">
                    <a16:creationId xmlns:a16="http://schemas.microsoft.com/office/drawing/2014/main" id="{9FB83EF5-8F33-10C5-EC65-D2CDBD1210E6}"/>
                  </a:ext>
                </a:extLst>
              </p:cNvPr>
              <p:cNvCxnSpPr/>
              <p:nvPr/>
            </p:nvCxnSpPr>
            <p:spPr>
              <a:xfrm>
                <a:off x="7783269" y="4144944"/>
                <a:ext cx="429442" cy="0"/>
              </a:xfrm>
              <a:prstGeom prst="straightConnector1">
                <a:avLst/>
              </a:prstGeom>
              <a:ln w="38100">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53" name="Group 52">
              <a:extLst>
                <a:ext uri="{FF2B5EF4-FFF2-40B4-BE49-F238E27FC236}">
                  <a16:creationId xmlns:a16="http://schemas.microsoft.com/office/drawing/2014/main" id="{81AACC3C-23B1-BCAC-4BA4-578A2F661B02}"/>
                </a:ext>
              </a:extLst>
            </p:cNvPr>
            <p:cNvGrpSpPr/>
            <p:nvPr/>
          </p:nvGrpSpPr>
          <p:grpSpPr>
            <a:xfrm>
              <a:off x="6400371" y="4815472"/>
              <a:ext cx="3729879" cy="369332"/>
              <a:chOff x="6489588" y="3975127"/>
              <a:chExt cx="3729879" cy="369332"/>
            </a:xfrm>
          </p:grpSpPr>
          <p:sp>
            <p:nvSpPr>
              <p:cNvPr id="54" name="TextBox 53">
                <a:extLst>
                  <a:ext uri="{FF2B5EF4-FFF2-40B4-BE49-F238E27FC236}">
                    <a16:creationId xmlns:a16="http://schemas.microsoft.com/office/drawing/2014/main" id="{C3A57701-9B47-1EA5-69B3-EE03445F35C9}"/>
                  </a:ext>
                </a:extLst>
              </p:cNvPr>
              <p:cNvSpPr txBox="1"/>
              <p:nvPr/>
            </p:nvSpPr>
            <p:spPr>
              <a:xfrm>
                <a:off x="6489588" y="3975127"/>
                <a:ext cx="3729879" cy="369332"/>
              </a:xfrm>
              <a:prstGeom prst="rect">
                <a:avLst/>
              </a:prstGeom>
              <a:noFill/>
            </p:spPr>
            <p:txBody>
              <a:bodyPr wrap="square" rtlCol="0">
                <a:spAutoFit/>
              </a:bodyPr>
              <a:lstStyle/>
              <a:p>
                <a:r>
                  <a:rPr lang="en-US" dirty="0">
                    <a:latin typeface="Helvetica" pitchFamily="2" charset="0"/>
                  </a:rPr>
                  <a:t>NP not _ that S         NP believe S </a:t>
                </a:r>
              </a:p>
            </p:txBody>
          </p:sp>
          <p:cxnSp>
            <p:nvCxnSpPr>
              <p:cNvPr id="55" name="Straight Arrow Connector 54">
                <a:extLst>
                  <a:ext uri="{FF2B5EF4-FFF2-40B4-BE49-F238E27FC236}">
                    <a16:creationId xmlns:a16="http://schemas.microsoft.com/office/drawing/2014/main" id="{B5B083B3-A837-4A94-B431-2105D62D81B3}"/>
                  </a:ext>
                </a:extLst>
              </p:cNvPr>
              <p:cNvCxnSpPr/>
              <p:nvPr/>
            </p:nvCxnSpPr>
            <p:spPr>
              <a:xfrm>
                <a:off x="8200126" y="4144944"/>
                <a:ext cx="429442" cy="0"/>
              </a:xfrm>
              <a:prstGeom prst="straightConnector1">
                <a:avLst/>
              </a:prstGeom>
              <a:ln w="38100">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56" name="Group 55">
              <a:extLst>
                <a:ext uri="{FF2B5EF4-FFF2-40B4-BE49-F238E27FC236}">
                  <a16:creationId xmlns:a16="http://schemas.microsoft.com/office/drawing/2014/main" id="{12A538D3-40EB-918B-2BF3-A207176DFDE8}"/>
                </a:ext>
              </a:extLst>
            </p:cNvPr>
            <p:cNvGrpSpPr/>
            <p:nvPr/>
          </p:nvGrpSpPr>
          <p:grpSpPr>
            <a:xfrm>
              <a:off x="6396270" y="5304207"/>
              <a:ext cx="3700789" cy="369332"/>
              <a:chOff x="6489588" y="3975127"/>
              <a:chExt cx="3700789" cy="369332"/>
            </a:xfrm>
          </p:grpSpPr>
          <p:sp>
            <p:nvSpPr>
              <p:cNvPr id="57" name="TextBox 56">
                <a:extLst>
                  <a:ext uri="{FF2B5EF4-FFF2-40B4-BE49-F238E27FC236}">
                    <a16:creationId xmlns:a16="http://schemas.microsoft.com/office/drawing/2014/main" id="{16B22A25-22CD-71A3-0532-9E336A784F18}"/>
                  </a:ext>
                </a:extLst>
              </p:cNvPr>
              <p:cNvSpPr txBox="1"/>
              <p:nvPr/>
            </p:nvSpPr>
            <p:spPr>
              <a:xfrm>
                <a:off x="6489588" y="3975127"/>
                <a:ext cx="3700789" cy="369332"/>
              </a:xfrm>
              <a:prstGeom prst="rect">
                <a:avLst/>
              </a:prstGeom>
              <a:noFill/>
            </p:spPr>
            <p:txBody>
              <a:bodyPr wrap="square" rtlCol="0">
                <a:spAutoFit/>
              </a:bodyPr>
              <a:lstStyle/>
              <a:p>
                <a:r>
                  <a:rPr lang="en-US" dirty="0">
                    <a:latin typeface="Helvetica" pitchFamily="2" charset="0"/>
                  </a:rPr>
                  <a:t>NP not _ that S        NP want S </a:t>
                </a:r>
              </a:p>
            </p:txBody>
          </p:sp>
          <p:cxnSp>
            <p:nvCxnSpPr>
              <p:cNvPr id="58" name="Straight Arrow Connector 57">
                <a:extLst>
                  <a:ext uri="{FF2B5EF4-FFF2-40B4-BE49-F238E27FC236}">
                    <a16:creationId xmlns:a16="http://schemas.microsoft.com/office/drawing/2014/main" id="{5762612D-6FB9-A26A-A7B0-534D70C8B7ED}"/>
                  </a:ext>
                </a:extLst>
              </p:cNvPr>
              <p:cNvCxnSpPr/>
              <p:nvPr/>
            </p:nvCxnSpPr>
            <p:spPr>
              <a:xfrm>
                <a:off x="8173232" y="4144944"/>
                <a:ext cx="429442" cy="0"/>
              </a:xfrm>
              <a:prstGeom prst="straightConnector1">
                <a:avLst/>
              </a:prstGeom>
              <a:ln w="38100">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59" name="Group 58">
              <a:extLst>
                <a:ext uri="{FF2B5EF4-FFF2-40B4-BE49-F238E27FC236}">
                  <a16:creationId xmlns:a16="http://schemas.microsoft.com/office/drawing/2014/main" id="{0562F5E1-2C78-058D-93C8-AE6B0A80803B}"/>
                </a:ext>
              </a:extLst>
            </p:cNvPr>
            <p:cNvGrpSpPr/>
            <p:nvPr/>
          </p:nvGrpSpPr>
          <p:grpSpPr>
            <a:xfrm>
              <a:off x="10124832" y="3806215"/>
              <a:ext cx="1217295" cy="370059"/>
              <a:chOff x="4103370" y="3975127"/>
              <a:chExt cx="1217295" cy="370059"/>
            </a:xfrm>
            <a:solidFill>
              <a:schemeClr val="accent2">
                <a:lumMod val="75000"/>
              </a:schemeClr>
            </a:solidFill>
          </p:grpSpPr>
          <p:cxnSp>
            <p:nvCxnSpPr>
              <p:cNvPr id="60" name="Straight Connector 59">
                <a:extLst>
                  <a:ext uri="{FF2B5EF4-FFF2-40B4-BE49-F238E27FC236}">
                    <a16:creationId xmlns:a16="http://schemas.microsoft.com/office/drawing/2014/main" id="{0DAB3FF1-E143-92F6-3236-826DFFEF84F8}"/>
                  </a:ext>
                </a:extLst>
              </p:cNvPr>
              <p:cNvCxnSpPr/>
              <p:nvPr/>
            </p:nvCxnSpPr>
            <p:spPr>
              <a:xfrm>
                <a:off x="4103370" y="4345186"/>
                <a:ext cx="1217295" cy="0"/>
              </a:xfrm>
              <a:prstGeom prst="line">
                <a:avLst/>
              </a:prstGeom>
              <a:grpFill/>
            </p:spPr>
            <p:style>
              <a:lnRef idx="2">
                <a:schemeClr val="dk1"/>
              </a:lnRef>
              <a:fillRef idx="0">
                <a:schemeClr val="dk1"/>
              </a:fillRef>
              <a:effectRef idx="1">
                <a:schemeClr val="dk1"/>
              </a:effectRef>
              <a:fontRef idx="minor">
                <a:schemeClr val="tx1"/>
              </a:fontRef>
            </p:style>
          </p:cxnSp>
          <p:sp>
            <p:nvSpPr>
              <p:cNvPr id="61" name="Rectangle 60">
                <a:extLst>
                  <a:ext uri="{FF2B5EF4-FFF2-40B4-BE49-F238E27FC236}">
                    <a16:creationId xmlns:a16="http://schemas.microsoft.com/office/drawing/2014/main" id="{0E2D074F-6C4A-3ECA-3F1B-A0F6261392C9}"/>
                  </a:ext>
                </a:extLst>
              </p:cNvPr>
              <p:cNvSpPr/>
              <p:nvPr/>
            </p:nvSpPr>
            <p:spPr>
              <a:xfrm>
                <a:off x="4251960" y="4299466"/>
                <a:ext cx="45719" cy="45719"/>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05C90CBB-9E3A-4175-D57A-DAE60B145B2E}"/>
                  </a:ext>
                </a:extLst>
              </p:cNvPr>
              <p:cNvSpPr/>
              <p:nvPr/>
            </p:nvSpPr>
            <p:spPr>
              <a:xfrm>
                <a:off x="4397693" y="4266028"/>
                <a:ext cx="45719" cy="79157"/>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9F1DA6DB-9F5C-F498-7A4B-D75B7B11F36D}"/>
                  </a:ext>
                </a:extLst>
              </p:cNvPr>
              <p:cNvSpPr/>
              <p:nvPr/>
            </p:nvSpPr>
            <p:spPr>
              <a:xfrm>
                <a:off x="4544115" y="4230356"/>
                <a:ext cx="45719" cy="114830"/>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8AA0D61E-BD6B-C083-B74E-22CF2FDC1618}"/>
                  </a:ext>
                </a:extLst>
              </p:cNvPr>
              <p:cNvSpPr/>
              <p:nvPr/>
            </p:nvSpPr>
            <p:spPr>
              <a:xfrm>
                <a:off x="4687807" y="4189630"/>
                <a:ext cx="45719" cy="155555"/>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732852B6-11F7-D0CB-B63B-1905E254C1D6}"/>
                  </a:ext>
                </a:extLst>
              </p:cNvPr>
              <p:cNvSpPr/>
              <p:nvPr/>
            </p:nvSpPr>
            <p:spPr>
              <a:xfrm>
                <a:off x="4830315" y="4144944"/>
                <a:ext cx="45719" cy="199513"/>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1A14D4FE-9C15-A227-BD02-A0D9F23EA778}"/>
                  </a:ext>
                </a:extLst>
              </p:cNvPr>
              <p:cNvSpPr/>
              <p:nvPr/>
            </p:nvSpPr>
            <p:spPr>
              <a:xfrm>
                <a:off x="4973557" y="4034415"/>
                <a:ext cx="45719" cy="310043"/>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3FB45C9B-5F40-981A-DF5F-2E458034CE6C}"/>
                  </a:ext>
                </a:extLst>
              </p:cNvPr>
              <p:cNvSpPr/>
              <p:nvPr/>
            </p:nvSpPr>
            <p:spPr>
              <a:xfrm>
                <a:off x="5116065" y="3975127"/>
                <a:ext cx="45719" cy="369332"/>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a:extLst>
                <a:ext uri="{FF2B5EF4-FFF2-40B4-BE49-F238E27FC236}">
                  <a16:creationId xmlns:a16="http://schemas.microsoft.com/office/drawing/2014/main" id="{C0BBD315-4C58-AC93-5E7C-986037B01143}"/>
                </a:ext>
              </a:extLst>
            </p:cNvPr>
            <p:cNvGrpSpPr/>
            <p:nvPr/>
          </p:nvGrpSpPr>
          <p:grpSpPr>
            <a:xfrm>
              <a:off x="10100621" y="4282904"/>
              <a:ext cx="1217295" cy="370059"/>
              <a:chOff x="4103370" y="3975127"/>
              <a:chExt cx="1217295" cy="370059"/>
            </a:xfrm>
            <a:solidFill>
              <a:schemeClr val="accent2">
                <a:lumMod val="75000"/>
              </a:schemeClr>
            </a:solidFill>
          </p:grpSpPr>
          <p:cxnSp>
            <p:nvCxnSpPr>
              <p:cNvPr id="69" name="Straight Connector 68">
                <a:extLst>
                  <a:ext uri="{FF2B5EF4-FFF2-40B4-BE49-F238E27FC236}">
                    <a16:creationId xmlns:a16="http://schemas.microsoft.com/office/drawing/2014/main" id="{CC33C402-7AFB-4D83-D413-EE644065E5E5}"/>
                  </a:ext>
                </a:extLst>
              </p:cNvPr>
              <p:cNvCxnSpPr/>
              <p:nvPr/>
            </p:nvCxnSpPr>
            <p:spPr>
              <a:xfrm>
                <a:off x="4103370" y="4345186"/>
                <a:ext cx="1217295" cy="0"/>
              </a:xfrm>
              <a:prstGeom prst="line">
                <a:avLst/>
              </a:prstGeom>
              <a:grpFill/>
            </p:spPr>
            <p:style>
              <a:lnRef idx="2">
                <a:schemeClr val="dk1"/>
              </a:lnRef>
              <a:fillRef idx="0">
                <a:schemeClr val="dk1"/>
              </a:fillRef>
              <a:effectRef idx="1">
                <a:schemeClr val="dk1"/>
              </a:effectRef>
              <a:fontRef idx="minor">
                <a:schemeClr val="tx1"/>
              </a:fontRef>
            </p:style>
          </p:cxnSp>
          <p:sp>
            <p:nvSpPr>
              <p:cNvPr id="70" name="Rectangle 69">
                <a:extLst>
                  <a:ext uri="{FF2B5EF4-FFF2-40B4-BE49-F238E27FC236}">
                    <a16:creationId xmlns:a16="http://schemas.microsoft.com/office/drawing/2014/main" id="{A7D07CB6-988E-6C95-C0EF-5C738E70AE47}"/>
                  </a:ext>
                </a:extLst>
              </p:cNvPr>
              <p:cNvSpPr/>
              <p:nvPr/>
            </p:nvSpPr>
            <p:spPr>
              <a:xfrm>
                <a:off x="4251960" y="4299466"/>
                <a:ext cx="45719" cy="45719"/>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C686E104-BF98-B5EC-836F-31AE06DEF0B1}"/>
                  </a:ext>
                </a:extLst>
              </p:cNvPr>
              <p:cNvSpPr/>
              <p:nvPr/>
            </p:nvSpPr>
            <p:spPr>
              <a:xfrm>
                <a:off x="4397693" y="4266028"/>
                <a:ext cx="45719" cy="79157"/>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0D9DD1EC-2A45-01C3-9CCF-2C6DB63695E3}"/>
                  </a:ext>
                </a:extLst>
              </p:cNvPr>
              <p:cNvSpPr/>
              <p:nvPr/>
            </p:nvSpPr>
            <p:spPr>
              <a:xfrm>
                <a:off x="4544115" y="4230356"/>
                <a:ext cx="45719" cy="114830"/>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B70B28D8-4362-39C2-8163-EFD05164DC8C}"/>
                  </a:ext>
                </a:extLst>
              </p:cNvPr>
              <p:cNvSpPr/>
              <p:nvPr/>
            </p:nvSpPr>
            <p:spPr>
              <a:xfrm>
                <a:off x="4687807" y="4189630"/>
                <a:ext cx="45719" cy="155555"/>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4DE5B07B-2205-0B0E-D126-8C360ADF1B38}"/>
                  </a:ext>
                </a:extLst>
              </p:cNvPr>
              <p:cNvSpPr/>
              <p:nvPr/>
            </p:nvSpPr>
            <p:spPr>
              <a:xfrm>
                <a:off x="4830315" y="4144944"/>
                <a:ext cx="45719" cy="199513"/>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4BA97D4-EC26-294A-FE02-BF5A4DF202C1}"/>
                  </a:ext>
                </a:extLst>
              </p:cNvPr>
              <p:cNvSpPr/>
              <p:nvPr/>
            </p:nvSpPr>
            <p:spPr>
              <a:xfrm>
                <a:off x="4973557" y="4034415"/>
                <a:ext cx="45719" cy="310043"/>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ECAADD83-C4DA-5B04-26C5-F278D1A06C23}"/>
                  </a:ext>
                </a:extLst>
              </p:cNvPr>
              <p:cNvSpPr/>
              <p:nvPr/>
            </p:nvSpPr>
            <p:spPr>
              <a:xfrm>
                <a:off x="5116065" y="3975127"/>
                <a:ext cx="45719" cy="369332"/>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a:extLst>
                <a:ext uri="{FF2B5EF4-FFF2-40B4-BE49-F238E27FC236}">
                  <a16:creationId xmlns:a16="http://schemas.microsoft.com/office/drawing/2014/main" id="{D0CC0236-4817-9025-ECC0-BEBD5CEDEB11}"/>
                </a:ext>
              </a:extLst>
            </p:cNvPr>
            <p:cNvGrpSpPr/>
            <p:nvPr/>
          </p:nvGrpSpPr>
          <p:grpSpPr>
            <a:xfrm>
              <a:off x="10075959" y="4798292"/>
              <a:ext cx="1217295" cy="370059"/>
              <a:chOff x="4103370" y="3975127"/>
              <a:chExt cx="1217295" cy="370059"/>
            </a:xfrm>
            <a:solidFill>
              <a:schemeClr val="accent2">
                <a:lumMod val="75000"/>
              </a:schemeClr>
            </a:solidFill>
          </p:grpSpPr>
          <p:cxnSp>
            <p:nvCxnSpPr>
              <p:cNvPr id="78" name="Straight Connector 77">
                <a:extLst>
                  <a:ext uri="{FF2B5EF4-FFF2-40B4-BE49-F238E27FC236}">
                    <a16:creationId xmlns:a16="http://schemas.microsoft.com/office/drawing/2014/main" id="{486CE3BE-DD1D-42D9-D85C-2D420B7F18EC}"/>
                  </a:ext>
                </a:extLst>
              </p:cNvPr>
              <p:cNvCxnSpPr/>
              <p:nvPr/>
            </p:nvCxnSpPr>
            <p:spPr>
              <a:xfrm>
                <a:off x="4103370" y="4345186"/>
                <a:ext cx="1217295" cy="0"/>
              </a:xfrm>
              <a:prstGeom prst="line">
                <a:avLst/>
              </a:prstGeom>
              <a:grpFill/>
            </p:spPr>
            <p:style>
              <a:lnRef idx="2">
                <a:schemeClr val="dk1"/>
              </a:lnRef>
              <a:fillRef idx="0">
                <a:schemeClr val="dk1"/>
              </a:fillRef>
              <a:effectRef idx="1">
                <a:schemeClr val="dk1"/>
              </a:effectRef>
              <a:fontRef idx="minor">
                <a:schemeClr val="tx1"/>
              </a:fontRef>
            </p:style>
          </p:cxnSp>
          <p:sp>
            <p:nvSpPr>
              <p:cNvPr id="79" name="Rectangle 78">
                <a:extLst>
                  <a:ext uri="{FF2B5EF4-FFF2-40B4-BE49-F238E27FC236}">
                    <a16:creationId xmlns:a16="http://schemas.microsoft.com/office/drawing/2014/main" id="{A69F17FC-EFB3-38C0-6699-453836526C76}"/>
                  </a:ext>
                </a:extLst>
              </p:cNvPr>
              <p:cNvSpPr/>
              <p:nvPr/>
            </p:nvSpPr>
            <p:spPr>
              <a:xfrm>
                <a:off x="4251960" y="4299466"/>
                <a:ext cx="45719" cy="45719"/>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EF545192-CCF8-CEFF-0FEF-4482F2BC4E4C}"/>
                  </a:ext>
                </a:extLst>
              </p:cNvPr>
              <p:cNvSpPr/>
              <p:nvPr/>
            </p:nvSpPr>
            <p:spPr>
              <a:xfrm>
                <a:off x="4397693" y="4266028"/>
                <a:ext cx="45719" cy="79157"/>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AE29D2B1-6FF0-00E7-301D-D035AD439A49}"/>
                  </a:ext>
                </a:extLst>
              </p:cNvPr>
              <p:cNvSpPr/>
              <p:nvPr/>
            </p:nvSpPr>
            <p:spPr>
              <a:xfrm>
                <a:off x="4544115" y="4230356"/>
                <a:ext cx="45719" cy="114830"/>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FA114A77-235F-4349-B1CC-2C32EA832788}"/>
                  </a:ext>
                </a:extLst>
              </p:cNvPr>
              <p:cNvSpPr/>
              <p:nvPr/>
            </p:nvSpPr>
            <p:spPr>
              <a:xfrm>
                <a:off x="4687807" y="4189630"/>
                <a:ext cx="45719" cy="155555"/>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EDBD4D0F-7D20-753E-565B-52D346A6131D}"/>
                  </a:ext>
                </a:extLst>
              </p:cNvPr>
              <p:cNvSpPr/>
              <p:nvPr/>
            </p:nvSpPr>
            <p:spPr>
              <a:xfrm>
                <a:off x="4830315" y="4144944"/>
                <a:ext cx="45719" cy="199513"/>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157D55BA-22CF-9EF6-E616-8A96E26845DB}"/>
                  </a:ext>
                </a:extLst>
              </p:cNvPr>
              <p:cNvSpPr/>
              <p:nvPr/>
            </p:nvSpPr>
            <p:spPr>
              <a:xfrm>
                <a:off x="4973557" y="4034415"/>
                <a:ext cx="45719" cy="310043"/>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C106D47C-3AFC-CADA-9666-2A88A7FD2E87}"/>
                  </a:ext>
                </a:extLst>
              </p:cNvPr>
              <p:cNvSpPr/>
              <p:nvPr/>
            </p:nvSpPr>
            <p:spPr>
              <a:xfrm>
                <a:off x="5116065" y="3975127"/>
                <a:ext cx="45719" cy="369332"/>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a:extLst>
                <a:ext uri="{FF2B5EF4-FFF2-40B4-BE49-F238E27FC236}">
                  <a16:creationId xmlns:a16="http://schemas.microsoft.com/office/drawing/2014/main" id="{35BBAFDD-E5D0-03CB-015D-3D003775418C}"/>
                </a:ext>
              </a:extLst>
            </p:cNvPr>
            <p:cNvGrpSpPr/>
            <p:nvPr/>
          </p:nvGrpSpPr>
          <p:grpSpPr>
            <a:xfrm flipH="1">
              <a:off x="10097467" y="5246428"/>
              <a:ext cx="1217295" cy="370059"/>
              <a:chOff x="4103370" y="3975127"/>
              <a:chExt cx="1217295" cy="370059"/>
            </a:xfrm>
            <a:solidFill>
              <a:schemeClr val="accent2">
                <a:lumMod val="75000"/>
              </a:schemeClr>
            </a:solidFill>
          </p:grpSpPr>
          <p:cxnSp>
            <p:nvCxnSpPr>
              <p:cNvPr id="96" name="Straight Connector 95">
                <a:extLst>
                  <a:ext uri="{FF2B5EF4-FFF2-40B4-BE49-F238E27FC236}">
                    <a16:creationId xmlns:a16="http://schemas.microsoft.com/office/drawing/2014/main" id="{7468BCFD-D49A-660B-393B-F287C9151598}"/>
                  </a:ext>
                </a:extLst>
              </p:cNvPr>
              <p:cNvCxnSpPr/>
              <p:nvPr/>
            </p:nvCxnSpPr>
            <p:spPr>
              <a:xfrm>
                <a:off x="4103370" y="4345186"/>
                <a:ext cx="1217295" cy="0"/>
              </a:xfrm>
              <a:prstGeom prst="line">
                <a:avLst/>
              </a:prstGeom>
              <a:grpFill/>
            </p:spPr>
            <p:style>
              <a:lnRef idx="2">
                <a:schemeClr val="dk1"/>
              </a:lnRef>
              <a:fillRef idx="0">
                <a:schemeClr val="dk1"/>
              </a:fillRef>
              <a:effectRef idx="1">
                <a:schemeClr val="dk1"/>
              </a:effectRef>
              <a:fontRef idx="minor">
                <a:schemeClr val="tx1"/>
              </a:fontRef>
            </p:style>
          </p:cxnSp>
          <p:sp>
            <p:nvSpPr>
              <p:cNvPr id="97" name="Rectangle 96">
                <a:extLst>
                  <a:ext uri="{FF2B5EF4-FFF2-40B4-BE49-F238E27FC236}">
                    <a16:creationId xmlns:a16="http://schemas.microsoft.com/office/drawing/2014/main" id="{6B4D3F07-6CDA-67DE-FADF-CAB446E23DE3}"/>
                  </a:ext>
                </a:extLst>
              </p:cNvPr>
              <p:cNvSpPr/>
              <p:nvPr/>
            </p:nvSpPr>
            <p:spPr>
              <a:xfrm>
                <a:off x="4251960" y="4299466"/>
                <a:ext cx="45719" cy="45719"/>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E7227878-BF47-D35C-7DF0-781CA65D2E19}"/>
                  </a:ext>
                </a:extLst>
              </p:cNvPr>
              <p:cNvSpPr/>
              <p:nvPr/>
            </p:nvSpPr>
            <p:spPr>
              <a:xfrm>
                <a:off x="4397693" y="4266028"/>
                <a:ext cx="45719" cy="79157"/>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AE6CAB26-77B8-FE00-6395-AD170BCC4067}"/>
                  </a:ext>
                </a:extLst>
              </p:cNvPr>
              <p:cNvSpPr/>
              <p:nvPr/>
            </p:nvSpPr>
            <p:spPr>
              <a:xfrm>
                <a:off x="4544115" y="4230356"/>
                <a:ext cx="45719" cy="114830"/>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E44C4B56-8C42-716A-A394-7C36DB108B75}"/>
                  </a:ext>
                </a:extLst>
              </p:cNvPr>
              <p:cNvSpPr/>
              <p:nvPr/>
            </p:nvSpPr>
            <p:spPr>
              <a:xfrm>
                <a:off x="4687807" y="4189630"/>
                <a:ext cx="45719" cy="155555"/>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CDA2AEAD-6DD1-54DF-904C-012DF1A1A968}"/>
                  </a:ext>
                </a:extLst>
              </p:cNvPr>
              <p:cNvSpPr/>
              <p:nvPr/>
            </p:nvSpPr>
            <p:spPr>
              <a:xfrm>
                <a:off x="4830315" y="4144944"/>
                <a:ext cx="45719" cy="199513"/>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34D6FE8F-5011-D7AB-D580-332B58F152D6}"/>
                  </a:ext>
                </a:extLst>
              </p:cNvPr>
              <p:cNvSpPr/>
              <p:nvPr/>
            </p:nvSpPr>
            <p:spPr>
              <a:xfrm>
                <a:off x="4973557" y="4034415"/>
                <a:ext cx="45719" cy="310043"/>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B46FFD2A-F2E5-7A79-2AD2-8F20BED8419D}"/>
                  </a:ext>
                </a:extLst>
              </p:cNvPr>
              <p:cNvSpPr/>
              <p:nvPr/>
            </p:nvSpPr>
            <p:spPr>
              <a:xfrm>
                <a:off x="5116065" y="3975127"/>
                <a:ext cx="45719" cy="369332"/>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4" name="TextBox 113">
              <a:extLst>
                <a:ext uri="{FF2B5EF4-FFF2-40B4-BE49-F238E27FC236}">
                  <a16:creationId xmlns:a16="http://schemas.microsoft.com/office/drawing/2014/main" id="{031A7BE8-F3F4-B936-C625-6FE4AF28B949}"/>
                </a:ext>
              </a:extLst>
            </p:cNvPr>
            <p:cNvSpPr txBox="1"/>
            <p:nvPr/>
          </p:nvSpPr>
          <p:spPr>
            <a:xfrm>
              <a:off x="7507341" y="6028721"/>
              <a:ext cx="3121194" cy="369332"/>
            </a:xfrm>
            <a:prstGeom prst="rect">
              <a:avLst/>
            </a:prstGeom>
            <a:noFill/>
          </p:spPr>
          <p:txBody>
            <a:bodyPr wrap="square" rtlCol="0">
              <a:spAutoFit/>
            </a:bodyPr>
            <a:lstStyle/>
            <a:p>
              <a:pPr algn="ctr"/>
              <a:r>
                <a:rPr lang="en-US" b="1" dirty="0">
                  <a:latin typeface="Helvetica" pitchFamily="2" charset="0"/>
                </a:rPr>
                <a:t>Inference judgments</a:t>
              </a:r>
            </a:p>
          </p:txBody>
        </p:sp>
      </p:grpSp>
      <p:grpSp>
        <p:nvGrpSpPr>
          <p:cNvPr id="7" name="Group 6">
            <a:extLst>
              <a:ext uri="{FF2B5EF4-FFF2-40B4-BE49-F238E27FC236}">
                <a16:creationId xmlns:a16="http://schemas.microsoft.com/office/drawing/2014/main" id="{92911792-F702-9D73-EE62-033B18267423}"/>
              </a:ext>
            </a:extLst>
          </p:cNvPr>
          <p:cNvGrpSpPr/>
          <p:nvPr/>
        </p:nvGrpSpPr>
        <p:grpSpPr>
          <a:xfrm>
            <a:off x="1393004" y="3543300"/>
            <a:ext cx="4482384" cy="2850922"/>
            <a:chOff x="1393004" y="3543300"/>
            <a:chExt cx="4482384" cy="2850922"/>
          </a:xfrm>
        </p:grpSpPr>
        <p:sp>
          <p:nvSpPr>
            <p:cNvPr id="3" name="Rounded Rectangle 2">
              <a:extLst>
                <a:ext uri="{FF2B5EF4-FFF2-40B4-BE49-F238E27FC236}">
                  <a16:creationId xmlns:a16="http://schemas.microsoft.com/office/drawing/2014/main" id="{26E489B0-F2B2-6B89-C83C-02142951CE0A}"/>
                </a:ext>
              </a:extLst>
            </p:cNvPr>
            <p:cNvSpPr/>
            <p:nvPr/>
          </p:nvSpPr>
          <p:spPr>
            <a:xfrm>
              <a:off x="2240648" y="3543300"/>
              <a:ext cx="3634740" cy="2446020"/>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0" name="Group 109">
              <a:extLst>
                <a:ext uri="{FF2B5EF4-FFF2-40B4-BE49-F238E27FC236}">
                  <a16:creationId xmlns:a16="http://schemas.microsoft.com/office/drawing/2014/main" id="{1ECE6AD3-99A4-47E8-BC7B-920C52A7475E}"/>
                </a:ext>
              </a:extLst>
            </p:cNvPr>
            <p:cNvGrpSpPr/>
            <p:nvPr/>
          </p:nvGrpSpPr>
          <p:grpSpPr>
            <a:xfrm>
              <a:off x="2434958" y="3975127"/>
              <a:ext cx="3153485" cy="370059"/>
              <a:chOff x="1867796" y="3975127"/>
              <a:chExt cx="3153485" cy="370059"/>
            </a:xfrm>
          </p:grpSpPr>
          <p:sp>
            <p:nvSpPr>
              <p:cNvPr id="5" name="TextBox 4">
                <a:extLst>
                  <a:ext uri="{FF2B5EF4-FFF2-40B4-BE49-F238E27FC236}">
                    <a16:creationId xmlns:a16="http://schemas.microsoft.com/office/drawing/2014/main" id="{F91D76FD-D74D-AD0E-2FDF-A4BFA2C70DDE}"/>
                  </a:ext>
                </a:extLst>
              </p:cNvPr>
              <p:cNvSpPr txBox="1"/>
              <p:nvPr/>
            </p:nvSpPr>
            <p:spPr>
              <a:xfrm>
                <a:off x="1867796" y="3975854"/>
                <a:ext cx="1600200" cy="369332"/>
              </a:xfrm>
              <a:prstGeom prst="rect">
                <a:avLst/>
              </a:prstGeom>
              <a:noFill/>
            </p:spPr>
            <p:txBody>
              <a:bodyPr wrap="square" rtlCol="0">
                <a:spAutoFit/>
              </a:bodyPr>
              <a:lstStyle/>
              <a:p>
                <a:r>
                  <a:rPr lang="en-US" dirty="0">
                    <a:latin typeface="Helvetica" pitchFamily="2" charset="0"/>
                  </a:rPr>
                  <a:t>NP _ that S</a:t>
                </a:r>
              </a:p>
            </p:txBody>
          </p:sp>
          <p:grpSp>
            <p:nvGrpSpPr>
              <p:cNvPr id="19" name="Group 18">
                <a:extLst>
                  <a:ext uri="{FF2B5EF4-FFF2-40B4-BE49-F238E27FC236}">
                    <a16:creationId xmlns:a16="http://schemas.microsoft.com/office/drawing/2014/main" id="{D65ECCB5-8F4F-D028-DD71-3F2F7C1D6BA6}"/>
                  </a:ext>
                </a:extLst>
              </p:cNvPr>
              <p:cNvGrpSpPr/>
              <p:nvPr/>
            </p:nvGrpSpPr>
            <p:grpSpPr>
              <a:xfrm>
                <a:off x="3803986" y="3975127"/>
                <a:ext cx="1217295" cy="370059"/>
                <a:chOff x="4103370" y="3975127"/>
                <a:chExt cx="1217295" cy="370059"/>
              </a:xfrm>
            </p:grpSpPr>
            <p:cxnSp>
              <p:nvCxnSpPr>
                <p:cNvPr id="11" name="Straight Connector 10">
                  <a:extLst>
                    <a:ext uri="{FF2B5EF4-FFF2-40B4-BE49-F238E27FC236}">
                      <a16:creationId xmlns:a16="http://schemas.microsoft.com/office/drawing/2014/main" id="{C3338816-CB6E-E411-2457-983E8DF8BCA0}"/>
                    </a:ext>
                  </a:extLst>
                </p:cNvPr>
                <p:cNvCxnSpPr/>
                <p:nvPr/>
              </p:nvCxnSpPr>
              <p:spPr>
                <a:xfrm>
                  <a:off x="4103370" y="4345186"/>
                  <a:ext cx="1217295" cy="0"/>
                </a:xfrm>
                <a:prstGeom prst="line">
                  <a:avLst/>
                </a:prstGeom>
              </p:spPr>
              <p:style>
                <a:lnRef idx="2">
                  <a:schemeClr val="dk1"/>
                </a:lnRef>
                <a:fillRef idx="0">
                  <a:schemeClr val="dk1"/>
                </a:fillRef>
                <a:effectRef idx="1">
                  <a:schemeClr val="dk1"/>
                </a:effectRef>
                <a:fontRef idx="minor">
                  <a:schemeClr val="tx1"/>
                </a:fontRef>
              </p:style>
            </p:cxnSp>
            <p:sp>
              <p:nvSpPr>
                <p:cNvPr id="12" name="Rectangle 11">
                  <a:extLst>
                    <a:ext uri="{FF2B5EF4-FFF2-40B4-BE49-F238E27FC236}">
                      <a16:creationId xmlns:a16="http://schemas.microsoft.com/office/drawing/2014/main" id="{D6298FED-A710-6B06-411E-608B015DDDA1}"/>
                    </a:ext>
                  </a:extLst>
                </p:cNvPr>
                <p:cNvSpPr/>
                <p:nvPr/>
              </p:nvSpPr>
              <p:spPr>
                <a:xfrm>
                  <a:off x="4251960" y="4299466"/>
                  <a:ext cx="45719"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DB6D357-A97F-979D-9080-DF447DE2915B}"/>
                    </a:ext>
                  </a:extLst>
                </p:cNvPr>
                <p:cNvSpPr/>
                <p:nvPr/>
              </p:nvSpPr>
              <p:spPr>
                <a:xfrm>
                  <a:off x="4397693" y="4266028"/>
                  <a:ext cx="45719" cy="791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15F40CD-78D7-7126-DA09-879A75E18712}"/>
                    </a:ext>
                  </a:extLst>
                </p:cNvPr>
                <p:cNvSpPr/>
                <p:nvPr/>
              </p:nvSpPr>
              <p:spPr>
                <a:xfrm>
                  <a:off x="4544115" y="4230356"/>
                  <a:ext cx="45719" cy="1148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AA7E7FE-D296-5414-7587-C443B64DED6E}"/>
                    </a:ext>
                  </a:extLst>
                </p:cNvPr>
                <p:cNvSpPr/>
                <p:nvPr/>
              </p:nvSpPr>
              <p:spPr>
                <a:xfrm>
                  <a:off x="4687807" y="4189630"/>
                  <a:ext cx="45719" cy="1555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7A9A83D-B65B-C8D1-130D-177BD80C4F17}"/>
                    </a:ext>
                  </a:extLst>
                </p:cNvPr>
                <p:cNvSpPr/>
                <p:nvPr/>
              </p:nvSpPr>
              <p:spPr>
                <a:xfrm>
                  <a:off x="4830315" y="4144944"/>
                  <a:ext cx="45719" cy="19951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28FA3D9-CCC0-DB6F-5276-7845A0A42B35}"/>
                    </a:ext>
                  </a:extLst>
                </p:cNvPr>
                <p:cNvSpPr/>
                <p:nvPr/>
              </p:nvSpPr>
              <p:spPr>
                <a:xfrm>
                  <a:off x="4973557" y="4034415"/>
                  <a:ext cx="45719" cy="3100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68E76B5-5CC6-FF45-7CA5-9CBF429395DE}"/>
                    </a:ext>
                  </a:extLst>
                </p:cNvPr>
                <p:cNvSpPr/>
                <p:nvPr/>
              </p:nvSpPr>
              <p:spPr>
                <a:xfrm>
                  <a:off x="5116065" y="3975127"/>
                  <a:ext cx="45719"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1" name="Group 110">
              <a:extLst>
                <a:ext uri="{FF2B5EF4-FFF2-40B4-BE49-F238E27FC236}">
                  <a16:creationId xmlns:a16="http://schemas.microsoft.com/office/drawing/2014/main" id="{C090CA7C-AC06-5295-AD83-A35BE356E3EB}"/>
                </a:ext>
              </a:extLst>
            </p:cNvPr>
            <p:cNvGrpSpPr/>
            <p:nvPr/>
          </p:nvGrpSpPr>
          <p:grpSpPr>
            <a:xfrm>
              <a:off x="2433434" y="4576042"/>
              <a:ext cx="3153657" cy="424096"/>
              <a:chOff x="1866272" y="4576042"/>
              <a:chExt cx="3153657" cy="424096"/>
            </a:xfrm>
          </p:grpSpPr>
          <p:grpSp>
            <p:nvGrpSpPr>
              <p:cNvPr id="20" name="Group 19">
                <a:extLst>
                  <a:ext uri="{FF2B5EF4-FFF2-40B4-BE49-F238E27FC236}">
                    <a16:creationId xmlns:a16="http://schemas.microsoft.com/office/drawing/2014/main" id="{B5A74ADA-5662-2169-6939-2AF8BE989315}"/>
                  </a:ext>
                </a:extLst>
              </p:cNvPr>
              <p:cNvGrpSpPr/>
              <p:nvPr/>
            </p:nvGrpSpPr>
            <p:grpSpPr>
              <a:xfrm>
                <a:off x="3802634" y="4576042"/>
                <a:ext cx="1217295" cy="370059"/>
                <a:chOff x="4103370" y="3975127"/>
                <a:chExt cx="1217295" cy="370059"/>
              </a:xfrm>
            </p:grpSpPr>
            <p:cxnSp>
              <p:nvCxnSpPr>
                <p:cNvPr id="21" name="Straight Connector 20">
                  <a:extLst>
                    <a:ext uri="{FF2B5EF4-FFF2-40B4-BE49-F238E27FC236}">
                      <a16:creationId xmlns:a16="http://schemas.microsoft.com/office/drawing/2014/main" id="{A6783276-70E4-CD7E-0DC1-88CE4B610B01}"/>
                    </a:ext>
                  </a:extLst>
                </p:cNvPr>
                <p:cNvCxnSpPr/>
                <p:nvPr/>
              </p:nvCxnSpPr>
              <p:spPr>
                <a:xfrm>
                  <a:off x="4103370" y="4345186"/>
                  <a:ext cx="1217295" cy="0"/>
                </a:xfrm>
                <a:prstGeom prst="line">
                  <a:avLst/>
                </a:prstGeom>
              </p:spPr>
              <p:style>
                <a:lnRef idx="2">
                  <a:schemeClr val="dk1"/>
                </a:lnRef>
                <a:fillRef idx="0">
                  <a:schemeClr val="dk1"/>
                </a:fillRef>
                <a:effectRef idx="1">
                  <a:schemeClr val="dk1"/>
                </a:effectRef>
                <a:fontRef idx="minor">
                  <a:schemeClr val="tx1"/>
                </a:fontRef>
              </p:style>
            </p:cxnSp>
            <p:sp>
              <p:nvSpPr>
                <p:cNvPr id="22" name="Rectangle 21">
                  <a:extLst>
                    <a:ext uri="{FF2B5EF4-FFF2-40B4-BE49-F238E27FC236}">
                      <a16:creationId xmlns:a16="http://schemas.microsoft.com/office/drawing/2014/main" id="{81387EE3-F7D6-FB52-9F08-586686FD4698}"/>
                    </a:ext>
                  </a:extLst>
                </p:cNvPr>
                <p:cNvSpPr/>
                <p:nvPr/>
              </p:nvSpPr>
              <p:spPr>
                <a:xfrm>
                  <a:off x="4251960" y="4299466"/>
                  <a:ext cx="45719"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CEA39C9-1B5A-62B8-F3BE-C1DE25F0B0A5}"/>
                    </a:ext>
                  </a:extLst>
                </p:cNvPr>
                <p:cNvSpPr/>
                <p:nvPr/>
              </p:nvSpPr>
              <p:spPr>
                <a:xfrm>
                  <a:off x="4397693" y="4266028"/>
                  <a:ext cx="45719" cy="791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4BAD93A-FF93-92C5-12B9-8C05E48262C3}"/>
                    </a:ext>
                  </a:extLst>
                </p:cNvPr>
                <p:cNvSpPr/>
                <p:nvPr/>
              </p:nvSpPr>
              <p:spPr>
                <a:xfrm>
                  <a:off x="4544115" y="4230356"/>
                  <a:ext cx="45719" cy="1148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1101DB5-FD32-1AF6-1C8F-2AEA2EF1B49D}"/>
                    </a:ext>
                  </a:extLst>
                </p:cNvPr>
                <p:cNvSpPr/>
                <p:nvPr/>
              </p:nvSpPr>
              <p:spPr>
                <a:xfrm>
                  <a:off x="4687807" y="4189630"/>
                  <a:ext cx="45719" cy="1555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C70C8A2-C851-8CFF-5C4D-84FADE1FAE21}"/>
                    </a:ext>
                  </a:extLst>
                </p:cNvPr>
                <p:cNvSpPr/>
                <p:nvPr/>
              </p:nvSpPr>
              <p:spPr>
                <a:xfrm>
                  <a:off x="4830315" y="4144944"/>
                  <a:ext cx="45719" cy="19951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1FDFAE2-190B-11B5-2E6C-99769BC52A04}"/>
                    </a:ext>
                  </a:extLst>
                </p:cNvPr>
                <p:cNvSpPr/>
                <p:nvPr/>
              </p:nvSpPr>
              <p:spPr>
                <a:xfrm>
                  <a:off x="4973557" y="4034415"/>
                  <a:ext cx="45719" cy="3100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6084286-9D7F-77DA-ED22-834F01261498}"/>
                    </a:ext>
                  </a:extLst>
                </p:cNvPr>
                <p:cNvSpPr/>
                <p:nvPr/>
              </p:nvSpPr>
              <p:spPr>
                <a:xfrm>
                  <a:off x="5116065" y="3975127"/>
                  <a:ext cx="45719"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D9ADCE3E-7021-977C-B34B-AEA0BD0F7816}"/>
                  </a:ext>
                </a:extLst>
              </p:cNvPr>
              <p:cNvSpPr txBox="1"/>
              <p:nvPr/>
            </p:nvSpPr>
            <p:spPr>
              <a:xfrm>
                <a:off x="1866272" y="4630806"/>
                <a:ext cx="1824796" cy="369332"/>
              </a:xfrm>
              <a:prstGeom prst="rect">
                <a:avLst/>
              </a:prstGeom>
              <a:noFill/>
            </p:spPr>
            <p:txBody>
              <a:bodyPr wrap="square" rtlCol="0">
                <a:spAutoFit/>
              </a:bodyPr>
              <a:lstStyle/>
              <a:p>
                <a:r>
                  <a:rPr lang="en-US" dirty="0">
                    <a:latin typeface="Helvetica" pitchFamily="2" charset="0"/>
                  </a:rPr>
                  <a:t>NP _ whether S</a:t>
                </a:r>
              </a:p>
            </p:txBody>
          </p:sp>
        </p:grpSp>
        <p:grpSp>
          <p:nvGrpSpPr>
            <p:cNvPr id="112" name="Group 111">
              <a:extLst>
                <a:ext uri="{FF2B5EF4-FFF2-40B4-BE49-F238E27FC236}">
                  <a16:creationId xmlns:a16="http://schemas.microsoft.com/office/drawing/2014/main" id="{BDDBD274-B4A8-83D1-93AD-92BEDAA1EDB9}"/>
                </a:ext>
              </a:extLst>
            </p:cNvPr>
            <p:cNvGrpSpPr/>
            <p:nvPr/>
          </p:nvGrpSpPr>
          <p:grpSpPr>
            <a:xfrm>
              <a:off x="2436606" y="5176229"/>
              <a:ext cx="3150485" cy="478861"/>
              <a:chOff x="1869444" y="5176229"/>
              <a:chExt cx="3150485" cy="478861"/>
            </a:xfrm>
          </p:grpSpPr>
          <p:sp>
            <p:nvSpPr>
              <p:cNvPr id="31" name="TextBox 30">
                <a:extLst>
                  <a:ext uri="{FF2B5EF4-FFF2-40B4-BE49-F238E27FC236}">
                    <a16:creationId xmlns:a16="http://schemas.microsoft.com/office/drawing/2014/main" id="{F4AB5908-958A-60D0-2C1C-5E5F2485EF49}"/>
                  </a:ext>
                </a:extLst>
              </p:cNvPr>
              <p:cNvSpPr txBox="1"/>
              <p:nvPr/>
            </p:nvSpPr>
            <p:spPr>
              <a:xfrm>
                <a:off x="1869444" y="5285758"/>
                <a:ext cx="1770128" cy="369332"/>
              </a:xfrm>
              <a:prstGeom prst="rect">
                <a:avLst/>
              </a:prstGeom>
              <a:noFill/>
            </p:spPr>
            <p:txBody>
              <a:bodyPr wrap="square" rtlCol="0">
                <a:spAutoFit/>
              </a:bodyPr>
              <a:lstStyle/>
              <a:p>
                <a:r>
                  <a:rPr lang="en-US" dirty="0">
                    <a:latin typeface="Helvetica" pitchFamily="2" charset="0"/>
                  </a:rPr>
                  <a:t>NP _ NP that S</a:t>
                </a:r>
              </a:p>
            </p:txBody>
          </p:sp>
          <p:grpSp>
            <p:nvGrpSpPr>
              <p:cNvPr id="32" name="Group 31">
                <a:extLst>
                  <a:ext uri="{FF2B5EF4-FFF2-40B4-BE49-F238E27FC236}">
                    <a16:creationId xmlns:a16="http://schemas.microsoft.com/office/drawing/2014/main" id="{3D5CC574-E008-D7F8-3C5F-CD1E9BE98C08}"/>
                  </a:ext>
                </a:extLst>
              </p:cNvPr>
              <p:cNvGrpSpPr/>
              <p:nvPr/>
            </p:nvGrpSpPr>
            <p:grpSpPr>
              <a:xfrm flipH="1">
                <a:off x="3802634" y="5176229"/>
                <a:ext cx="1217295" cy="370059"/>
                <a:chOff x="4103370" y="3975127"/>
                <a:chExt cx="1217295" cy="370059"/>
              </a:xfrm>
            </p:grpSpPr>
            <p:cxnSp>
              <p:nvCxnSpPr>
                <p:cNvPr id="33" name="Straight Connector 32">
                  <a:extLst>
                    <a:ext uri="{FF2B5EF4-FFF2-40B4-BE49-F238E27FC236}">
                      <a16:creationId xmlns:a16="http://schemas.microsoft.com/office/drawing/2014/main" id="{F7B55BAB-376F-E23B-DBEE-880BACC713EA}"/>
                    </a:ext>
                  </a:extLst>
                </p:cNvPr>
                <p:cNvCxnSpPr/>
                <p:nvPr/>
              </p:nvCxnSpPr>
              <p:spPr>
                <a:xfrm>
                  <a:off x="4103370" y="4345186"/>
                  <a:ext cx="1217295" cy="0"/>
                </a:xfrm>
                <a:prstGeom prst="line">
                  <a:avLst/>
                </a:prstGeom>
              </p:spPr>
              <p:style>
                <a:lnRef idx="2">
                  <a:schemeClr val="dk1"/>
                </a:lnRef>
                <a:fillRef idx="0">
                  <a:schemeClr val="dk1"/>
                </a:fillRef>
                <a:effectRef idx="1">
                  <a:schemeClr val="dk1"/>
                </a:effectRef>
                <a:fontRef idx="minor">
                  <a:schemeClr val="tx1"/>
                </a:fontRef>
              </p:style>
            </p:cxnSp>
            <p:sp>
              <p:nvSpPr>
                <p:cNvPr id="34" name="Rectangle 33">
                  <a:extLst>
                    <a:ext uri="{FF2B5EF4-FFF2-40B4-BE49-F238E27FC236}">
                      <a16:creationId xmlns:a16="http://schemas.microsoft.com/office/drawing/2014/main" id="{E755DB85-006C-267D-C44E-D9A0B873F49D}"/>
                    </a:ext>
                  </a:extLst>
                </p:cNvPr>
                <p:cNvSpPr/>
                <p:nvPr/>
              </p:nvSpPr>
              <p:spPr>
                <a:xfrm>
                  <a:off x="4251960" y="4299466"/>
                  <a:ext cx="45719"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A202F75-8776-C339-8CB0-F842DE6D36BD}"/>
                    </a:ext>
                  </a:extLst>
                </p:cNvPr>
                <p:cNvSpPr/>
                <p:nvPr/>
              </p:nvSpPr>
              <p:spPr>
                <a:xfrm>
                  <a:off x="4397693" y="4266028"/>
                  <a:ext cx="45719" cy="791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5706A39-DCA6-C3F3-E29A-9F3559FCA9F5}"/>
                    </a:ext>
                  </a:extLst>
                </p:cNvPr>
                <p:cNvSpPr/>
                <p:nvPr/>
              </p:nvSpPr>
              <p:spPr>
                <a:xfrm>
                  <a:off x="4544115" y="4230356"/>
                  <a:ext cx="45719" cy="1148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ABBBC56-5D5E-7638-4B4C-D671741AEF0F}"/>
                    </a:ext>
                  </a:extLst>
                </p:cNvPr>
                <p:cNvSpPr/>
                <p:nvPr/>
              </p:nvSpPr>
              <p:spPr>
                <a:xfrm>
                  <a:off x="4687807" y="4189630"/>
                  <a:ext cx="45719" cy="1555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DD0B393-2185-D12A-7E1B-1E7FBCB06359}"/>
                    </a:ext>
                  </a:extLst>
                </p:cNvPr>
                <p:cNvSpPr/>
                <p:nvPr/>
              </p:nvSpPr>
              <p:spPr>
                <a:xfrm>
                  <a:off x="4830315" y="4144944"/>
                  <a:ext cx="45719" cy="19951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D9BEF6D-8764-A5EC-D73C-23D61B880597}"/>
                    </a:ext>
                  </a:extLst>
                </p:cNvPr>
                <p:cNvSpPr/>
                <p:nvPr/>
              </p:nvSpPr>
              <p:spPr>
                <a:xfrm>
                  <a:off x="4973557" y="4034415"/>
                  <a:ext cx="45719" cy="3100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02292B3-3B75-4698-0941-2E0B69D3B2B8}"/>
                    </a:ext>
                  </a:extLst>
                </p:cNvPr>
                <p:cNvSpPr/>
                <p:nvPr/>
              </p:nvSpPr>
              <p:spPr>
                <a:xfrm>
                  <a:off x="5116065" y="3975127"/>
                  <a:ext cx="45719"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3" name="TextBox 112">
              <a:extLst>
                <a:ext uri="{FF2B5EF4-FFF2-40B4-BE49-F238E27FC236}">
                  <a16:creationId xmlns:a16="http://schemas.microsoft.com/office/drawing/2014/main" id="{DF83B5B7-02AA-077B-1E07-4B00A1EBF806}"/>
                </a:ext>
              </a:extLst>
            </p:cNvPr>
            <p:cNvSpPr txBox="1"/>
            <p:nvPr/>
          </p:nvSpPr>
          <p:spPr>
            <a:xfrm>
              <a:off x="2497421" y="6024890"/>
              <a:ext cx="3121194" cy="369332"/>
            </a:xfrm>
            <a:prstGeom prst="rect">
              <a:avLst/>
            </a:prstGeom>
            <a:noFill/>
          </p:spPr>
          <p:txBody>
            <a:bodyPr wrap="square" rtlCol="0">
              <a:spAutoFit/>
            </a:bodyPr>
            <a:lstStyle/>
            <a:p>
              <a:pPr algn="ctr"/>
              <a:r>
                <a:rPr lang="en-US" b="1" dirty="0">
                  <a:latin typeface="Helvetica" pitchFamily="2" charset="0"/>
                </a:rPr>
                <a:t>Acceptability judgments</a:t>
              </a:r>
            </a:p>
          </p:txBody>
        </p:sp>
        <p:sp>
          <p:nvSpPr>
            <p:cNvPr id="6" name="TextBox 5">
              <a:extLst>
                <a:ext uri="{FF2B5EF4-FFF2-40B4-BE49-F238E27FC236}">
                  <a16:creationId xmlns:a16="http://schemas.microsoft.com/office/drawing/2014/main" id="{5E7179D9-D27C-0124-C88D-BE83AE8B8253}"/>
                </a:ext>
              </a:extLst>
            </p:cNvPr>
            <p:cNvSpPr txBox="1"/>
            <p:nvPr/>
          </p:nvSpPr>
          <p:spPr>
            <a:xfrm>
              <a:off x="1393004" y="4508105"/>
              <a:ext cx="946131" cy="646331"/>
            </a:xfrm>
            <a:prstGeom prst="rect">
              <a:avLst/>
            </a:prstGeom>
            <a:noFill/>
          </p:spPr>
          <p:txBody>
            <a:bodyPr wrap="square" rtlCol="0">
              <a:spAutoFit/>
            </a:bodyPr>
            <a:lstStyle/>
            <a:p>
              <a:pPr algn="ctr"/>
              <a:r>
                <a:rPr lang="en-US" sz="3600" dirty="0">
                  <a:latin typeface="Helvetica" pitchFamily="2" charset="0"/>
                </a:rPr>
                <a:t>+</a:t>
              </a:r>
            </a:p>
          </p:txBody>
        </p:sp>
      </p:grpSp>
      <p:grpSp>
        <p:nvGrpSpPr>
          <p:cNvPr id="115" name="Group 114">
            <a:extLst>
              <a:ext uri="{FF2B5EF4-FFF2-40B4-BE49-F238E27FC236}">
                <a16:creationId xmlns:a16="http://schemas.microsoft.com/office/drawing/2014/main" id="{52C39655-5960-4BE2-BC05-41C53B1DCE16}"/>
              </a:ext>
            </a:extLst>
          </p:cNvPr>
          <p:cNvGrpSpPr/>
          <p:nvPr/>
        </p:nvGrpSpPr>
        <p:grpSpPr>
          <a:xfrm>
            <a:off x="4258230" y="417570"/>
            <a:ext cx="2917042" cy="1900378"/>
            <a:chOff x="4258230" y="417570"/>
            <a:chExt cx="2917042" cy="1900378"/>
          </a:xfrm>
        </p:grpSpPr>
        <p:sp>
          <p:nvSpPr>
            <p:cNvPr id="51" name="Rounded Rectangle 50">
              <a:extLst>
                <a:ext uri="{FF2B5EF4-FFF2-40B4-BE49-F238E27FC236}">
                  <a16:creationId xmlns:a16="http://schemas.microsoft.com/office/drawing/2014/main" id="{6DC115F9-8CAF-9169-8BC8-6D66EF664015}"/>
                </a:ext>
              </a:extLst>
            </p:cNvPr>
            <p:cNvSpPr/>
            <p:nvPr/>
          </p:nvSpPr>
          <p:spPr>
            <a:xfrm>
              <a:off x="4258230" y="417570"/>
              <a:ext cx="2917042" cy="1900378"/>
            </a:xfrm>
            <a:prstGeom prst="roundRect">
              <a:avLst/>
            </a:prstGeom>
            <a:solidFill>
              <a:schemeClr val="tx2">
                <a:lumMod val="25000"/>
                <a:lumOff val="75000"/>
                <a:alpha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Helvetica" pitchFamily="2" charset="0"/>
                <a:cs typeface="Blackadder ITC" panose="020F0502020204030204" pitchFamily="34" charset="0"/>
              </a:endParaRPr>
            </a:p>
          </p:txBody>
        </p:sp>
        <p:sp>
          <p:nvSpPr>
            <p:cNvPr id="89" name="TextBox 88">
              <a:extLst>
                <a:ext uri="{FF2B5EF4-FFF2-40B4-BE49-F238E27FC236}">
                  <a16:creationId xmlns:a16="http://schemas.microsoft.com/office/drawing/2014/main" id="{C1F716DC-77A5-3868-4AFB-53AE4F07139F}"/>
                </a:ext>
              </a:extLst>
            </p:cNvPr>
            <p:cNvSpPr txBox="1"/>
            <p:nvPr/>
          </p:nvSpPr>
          <p:spPr>
            <a:xfrm rot="16200000">
              <a:off x="3748208" y="1183092"/>
              <a:ext cx="1678215" cy="369332"/>
            </a:xfrm>
            <a:prstGeom prst="rect">
              <a:avLst/>
            </a:prstGeom>
            <a:noFill/>
          </p:spPr>
          <p:txBody>
            <a:bodyPr wrap="square" rtlCol="0">
              <a:spAutoFit/>
            </a:bodyPr>
            <a:lstStyle/>
            <a:p>
              <a:pPr algn="ctr"/>
              <a:r>
                <a:rPr lang="en-US" b="1" dirty="0">
                  <a:latin typeface="Andale Mono" panose="020B0509000000000004" pitchFamily="49" charset="0"/>
                </a:rPr>
                <a:t>acceptable</a:t>
              </a:r>
            </a:p>
          </p:txBody>
        </p:sp>
        <p:sp>
          <p:nvSpPr>
            <p:cNvPr id="91" name="Rounded Rectangle 90">
              <a:extLst>
                <a:ext uri="{FF2B5EF4-FFF2-40B4-BE49-F238E27FC236}">
                  <a16:creationId xmlns:a16="http://schemas.microsoft.com/office/drawing/2014/main" id="{7FC2872B-57F2-1544-2A9C-6BDF28AAE656}"/>
                </a:ext>
              </a:extLst>
            </p:cNvPr>
            <p:cNvSpPr/>
            <p:nvPr/>
          </p:nvSpPr>
          <p:spPr>
            <a:xfrm>
              <a:off x="4954634" y="628676"/>
              <a:ext cx="504648" cy="3693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a:t>
              </a:r>
            </a:p>
          </p:txBody>
        </p:sp>
        <p:sp>
          <p:nvSpPr>
            <p:cNvPr id="92" name="Rounded Rectangle 91">
              <a:extLst>
                <a:ext uri="{FF2B5EF4-FFF2-40B4-BE49-F238E27FC236}">
                  <a16:creationId xmlns:a16="http://schemas.microsoft.com/office/drawing/2014/main" id="{FD6AE889-6845-7620-EB40-0D65B0416195}"/>
                </a:ext>
              </a:extLst>
            </p:cNvPr>
            <p:cNvSpPr/>
            <p:nvPr/>
          </p:nvSpPr>
          <p:spPr>
            <a:xfrm>
              <a:off x="4958372" y="1203081"/>
              <a:ext cx="504648" cy="3693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a:t>
              </a:r>
            </a:p>
          </p:txBody>
        </p:sp>
        <p:sp>
          <p:nvSpPr>
            <p:cNvPr id="93" name="Rounded Rectangle 92">
              <a:extLst>
                <a:ext uri="{FF2B5EF4-FFF2-40B4-BE49-F238E27FC236}">
                  <a16:creationId xmlns:a16="http://schemas.microsoft.com/office/drawing/2014/main" id="{82B8703B-B30E-ED72-5B07-05C888A50734}"/>
                </a:ext>
              </a:extLst>
            </p:cNvPr>
            <p:cNvSpPr/>
            <p:nvPr/>
          </p:nvSpPr>
          <p:spPr>
            <a:xfrm>
              <a:off x="4954634" y="1716182"/>
              <a:ext cx="504648" cy="3693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a:t>
              </a:r>
            </a:p>
          </p:txBody>
        </p:sp>
      </p:grpSp>
      <p:grpSp>
        <p:nvGrpSpPr>
          <p:cNvPr id="108" name="Group 107">
            <a:extLst>
              <a:ext uri="{FF2B5EF4-FFF2-40B4-BE49-F238E27FC236}">
                <a16:creationId xmlns:a16="http://schemas.microsoft.com/office/drawing/2014/main" id="{4853A624-F82C-4418-82CF-EE9C88FA8463}"/>
              </a:ext>
            </a:extLst>
          </p:cNvPr>
          <p:cNvGrpSpPr/>
          <p:nvPr/>
        </p:nvGrpSpPr>
        <p:grpSpPr>
          <a:xfrm>
            <a:off x="5672626" y="268165"/>
            <a:ext cx="2487045" cy="2199186"/>
            <a:chOff x="4694043" y="585217"/>
            <a:chExt cx="2487045" cy="2199186"/>
          </a:xfrm>
        </p:grpSpPr>
        <p:sp>
          <p:nvSpPr>
            <p:cNvPr id="90" name="Rounded Rectangle 89">
              <a:extLst>
                <a:ext uri="{FF2B5EF4-FFF2-40B4-BE49-F238E27FC236}">
                  <a16:creationId xmlns:a16="http://schemas.microsoft.com/office/drawing/2014/main" id="{62EB62F5-E2B2-0968-EFA2-27EC13A8FCD3}"/>
                </a:ext>
              </a:extLst>
            </p:cNvPr>
            <p:cNvSpPr/>
            <p:nvPr/>
          </p:nvSpPr>
          <p:spPr>
            <a:xfrm>
              <a:off x="4694043" y="585217"/>
              <a:ext cx="2487045" cy="2199186"/>
            </a:xfrm>
            <a:prstGeom prst="roundRect">
              <a:avLst/>
            </a:prstGeom>
            <a:solidFill>
              <a:srgbClr val="FBE3D6">
                <a:alpha val="5411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ed Rectangle 103">
              <a:extLst>
                <a:ext uri="{FF2B5EF4-FFF2-40B4-BE49-F238E27FC236}">
                  <a16:creationId xmlns:a16="http://schemas.microsoft.com/office/drawing/2014/main" id="{4905FF50-A249-F9E8-E204-4C2648EBDCDC}"/>
                </a:ext>
              </a:extLst>
            </p:cNvPr>
            <p:cNvSpPr/>
            <p:nvPr/>
          </p:nvSpPr>
          <p:spPr>
            <a:xfrm>
              <a:off x="6055623" y="940904"/>
              <a:ext cx="504648" cy="369331"/>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a:t>
              </a:r>
            </a:p>
          </p:txBody>
        </p:sp>
        <p:sp>
          <p:nvSpPr>
            <p:cNvPr id="105" name="Rounded Rectangle 104">
              <a:extLst>
                <a:ext uri="{FF2B5EF4-FFF2-40B4-BE49-F238E27FC236}">
                  <a16:creationId xmlns:a16="http://schemas.microsoft.com/office/drawing/2014/main" id="{B761DA6B-A3AE-1821-6315-300A008187A5}"/>
                </a:ext>
              </a:extLst>
            </p:cNvPr>
            <p:cNvSpPr/>
            <p:nvPr/>
          </p:nvSpPr>
          <p:spPr>
            <a:xfrm>
              <a:off x="6059361" y="1515309"/>
              <a:ext cx="504648" cy="369331"/>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a:t>
              </a:r>
            </a:p>
          </p:txBody>
        </p:sp>
        <p:sp>
          <p:nvSpPr>
            <p:cNvPr id="106" name="Rounded Rectangle 105">
              <a:extLst>
                <a:ext uri="{FF2B5EF4-FFF2-40B4-BE49-F238E27FC236}">
                  <a16:creationId xmlns:a16="http://schemas.microsoft.com/office/drawing/2014/main" id="{630E8621-E693-0C83-EC85-33E946A4B630}"/>
                </a:ext>
              </a:extLst>
            </p:cNvPr>
            <p:cNvSpPr/>
            <p:nvPr/>
          </p:nvSpPr>
          <p:spPr>
            <a:xfrm>
              <a:off x="6055623" y="2028410"/>
              <a:ext cx="504648" cy="369331"/>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a:t>
              </a:r>
            </a:p>
          </p:txBody>
        </p:sp>
        <p:sp>
          <p:nvSpPr>
            <p:cNvPr id="107" name="TextBox 106">
              <a:extLst>
                <a:ext uri="{FF2B5EF4-FFF2-40B4-BE49-F238E27FC236}">
                  <a16:creationId xmlns:a16="http://schemas.microsoft.com/office/drawing/2014/main" id="{CB944580-5AAC-4AE0-6D26-BC67B2B0C859}"/>
                </a:ext>
              </a:extLst>
            </p:cNvPr>
            <p:cNvSpPr txBox="1"/>
            <p:nvPr/>
          </p:nvSpPr>
          <p:spPr>
            <a:xfrm rot="5400000">
              <a:off x="6046712" y="1515308"/>
              <a:ext cx="1678215" cy="369332"/>
            </a:xfrm>
            <a:prstGeom prst="rect">
              <a:avLst/>
            </a:prstGeom>
            <a:noFill/>
          </p:spPr>
          <p:txBody>
            <a:bodyPr wrap="square" rtlCol="0">
              <a:spAutoFit/>
            </a:bodyPr>
            <a:lstStyle/>
            <a:p>
              <a:pPr algn="ctr"/>
              <a:r>
                <a:rPr lang="en-US" b="1" dirty="0">
                  <a:latin typeface="Andale Mono" panose="020B0509000000000004" pitchFamily="49" charset="0"/>
                </a:rPr>
                <a:t>inferable</a:t>
              </a:r>
            </a:p>
          </p:txBody>
        </p:sp>
      </p:grpSp>
      <p:grpSp>
        <p:nvGrpSpPr>
          <p:cNvPr id="109" name="Group 108">
            <a:extLst>
              <a:ext uri="{FF2B5EF4-FFF2-40B4-BE49-F238E27FC236}">
                <a16:creationId xmlns:a16="http://schemas.microsoft.com/office/drawing/2014/main" id="{938E004F-0657-C6D7-4770-4EFDBA819E1B}"/>
              </a:ext>
            </a:extLst>
          </p:cNvPr>
          <p:cNvGrpSpPr/>
          <p:nvPr/>
        </p:nvGrpSpPr>
        <p:grpSpPr>
          <a:xfrm>
            <a:off x="5812628" y="628677"/>
            <a:ext cx="1080695" cy="1463687"/>
            <a:chOff x="4834046" y="932624"/>
            <a:chExt cx="1080695" cy="1463687"/>
          </a:xfrm>
        </p:grpSpPr>
        <p:sp>
          <p:nvSpPr>
            <p:cNvPr id="52" name="Rounded Rectangle 51">
              <a:extLst>
                <a:ext uri="{FF2B5EF4-FFF2-40B4-BE49-F238E27FC236}">
                  <a16:creationId xmlns:a16="http://schemas.microsoft.com/office/drawing/2014/main" id="{6C61DE33-C6D8-8840-67E5-77B5224245C6}"/>
                </a:ext>
              </a:extLst>
            </p:cNvPr>
            <p:cNvSpPr/>
            <p:nvPr/>
          </p:nvSpPr>
          <p:spPr>
            <a:xfrm>
              <a:off x="4834046" y="932624"/>
              <a:ext cx="1080695" cy="369331"/>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senses</a:t>
              </a:r>
            </a:p>
          </p:txBody>
        </p:sp>
        <p:sp>
          <p:nvSpPr>
            <p:cNvPr id="86" name="Rounded Rectangle 85">
              <a:extLst>
                <a:ext uri="{FF2B5EF4-FFF2-40B4-BE49-F238E27FC236}">
                  <a16:creationId xmlns:a16="http://schemas.microsoft.com/office/drawing/2014/main" id="{D4837182-1D44-FDA0-4E0C-426CB113A148}"/>
                </a:ext>
              </a:extLst>
            </p:cNvPr>
            <p:cNvSpPr/>
            <p:nvPr/>
          </p:nvSpPr>
          <p:spPr>
            <a:xfrm>
              <a:off x="4834046" y="1507029"/>
              <a:ext cx="1080695" cy="369331"/>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value</a:t>
              </a:r>
            </a:p>
          </p:txBody>
        </p:sp>
        <p:sp>
          <p:nvSpPr>
            <p:cNvPr id="94" name="Rounded Rectangle 93">
              <a:extLst>
                <a:ext uri="{FF2B5EF4-FFF2-40B4-BE49-F238E27FC236}">
                  <a16:creationId xmlns:a16="http://schemas.microsoft.com/office/drawing/2014/main" id="{C505244F-1B63-BDC6-3C59-088688A56276}"/>
                </a:ext>
              </a:extLst>
            </p:cNvPr>
            <p:cNvSpPr/>
            <p:nvPr/>
          </p:nvSpPr>
          <p:spPr>
            <a:xfrm>
              <a:off x="4834046" y="2026980"/>
              <a:ext cx="1080695" cy="369331"/>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a:t>
              </a:r>
            </a:p>
          </p:txBody>
        </p:sp>
      </p:grpSp>
      <p:cxnSp>
        <p:nvCxnSpPr>
          <p:cNvPr id="119" name="Straight Arrow Connector 118">
            <a:extLst>
              <a:ext uri="{FF2B5EF4-FFF2-40B4-BE49-F238E27FC236}">
                <a16:creationId xmlns:a16="http://schemas.microsoft.com/office/drawing/2014/main" id="{882E2DC6-F7C4-EDF0-2AF2-717224EFE8F8}"/>
              </a:ext>
            </a:extLst>
          </p:cNvPr>
          <p:cNvCxnSpPr>
            <a:cxnSpLocks/>
          </p:cNvCxnSpPr>
          <p:nvPr/>
        </p:nvCxnSpPr>
        <p:spPr>
          <a:xfrm flipH="1">
            <a:off x="4999952" y="2316368"/>
            <a:ext cx="392830" cy="161854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127" name="Group 126">
            <a:extLst>
              <a:ext uri="{FF2B5EF4-FFF2-40B4-BE49-F238E27FC236}">
                <a16:creationId xmlns:a16="http://schemas.microsoft.com/office/drawing/2014/main" id="{1173F2FB-1798-D74D-2859-99D5974373D4}"/>
              </a:ext>
            </a:extLst>
          </p:cNvPr>
          <p:cNvGrpSpPr/>
          <p:nvPr/>
        </p:nvGrpSpPr>
        <p:grpSpPr>
          <a:xfrm>
            <a:off x="1050867" y="1367759"/>
            <a:ext cx="3207364" cy="3145226"/>
            <a:chOff x="1050867" y="1367759"/>
            <a:chExt cx="3207364" cy="3145226"/>
          </a:xfrm>
        </p:grpSpPr>
        <p:cxnSp>
          <p:nvCxnSpPr>
            <p:cNvPr id="117" name="Elbow Connector 116">
              <a:extLst>
                <a:ext uri="{FF2B5EF4-FFF2-40B4-BE49-F238E27FC236}">
                  <a16:creationId xmlns:a16="http://schemas.microsoft.com/office/drawing/2014/main" id="{F9E5BDAD-BCC4-F515-6478-EE50EAE79302}"/>
                </a:ext>
              </a:extLst>
            </p:cNvPr>
            <p:cNvCxnSpPr>
              <a:stCxn id="2" idx="0"/>
              <a:endCxn id="51" idx="1"/>
            </p:cNvCxnSpPr>
            <p:nvPr/>
          </p:nvCxnSpPr>
          <p:spPr>
            <a:xfrm rot="5400000" flipH="1" flipV="1">
              <a:off x="1081936" y="1336691"/>
              <a:ext cx="3145225" cy="3207363"/>
            </a:xfrm>
            <a:prstGeom prst="bentConnector2">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4" name="Elbow Connector 123">
              <a:extLst>
                <a:ext uri="{FF2B5EF4-FFF2-40B4-BE49-F238E27FC236}">
                  <a16:creationId xmlns:a16="http://schemas.microsoft.com/office/drawing/2014/main" id="{B545A817-1B1F-DDF6-5015-5A49A490B37F}"/>
                </a:ext>
              </a:extLst>
            </p:cNvPr>
            <p:cNvCxnSpPr>
              <a:cxnSpLocks/>
              <a:stCxn id="5" idx="0"/>
              <a:endCxn id="51" idx="1"/>
            </p:cNvCxnSpPr>
            <p:nvPr/>
          </p:nvCxnSpPr>
          <p:spPr>
            <a:xfrm rot="5400000" flipH="1" flipV="1">
              <a:off x="2442597" y="2160221"/>
              <a:ext cx="2608095" cy="1023172"/>
            </a:xfrm>
            <a:prstGeom prst="bentConnector2">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51" name="Group 150">
            <a:extLst>
              <a:ext uri="{FF2B5EF4-FFF2-40B4-BE49-F238E27FC236}">
                <a16:creationId xmlns:a16="http://schemas.microsoft.com/office/drawing/2014/main" id="{85734637-3ACA-2CDF-173F-04CB9B7725FE}"/>
              </a:ext>
            </a:extLst>
          </p:cNvPr>
          <p:cNvGrpSpPr/>
          <p:nvPr/>
        </p:nvGrpSpPr>
        <p:grpSpPr>
          <a:xfrm>
            <a:off x="1050868" y="268165"/>
            <a:ext cx="8600072" cy="4244819"/>
            <a:chOff x="1050868" y="268165"/>
            <a:chExt cx="8600072" cy="4244819"/>
          </a:xfrm>
        </p:grpSpPr>
        <p:cxnSp>
          <p:nvCxnSpPr>
            <p:cNvPr id="131" name="Elbow Connector 130">
              <a:extLst>
                <a:ext uri="{FF2B5EF4-FFF2-40B4-BE49-F238E27FC236}">
                  <a16:creationId xmlns:a16="http://schemas.microsoft.com/office/drawing/2014/main" id="{20A1D716-F8B2-F79A-1223-B8DC65148469}"/>
                </a:ext>
              </a:extLst>
            </p:cNvPr>
            <p:cNvCxnSpPr>
              <a:stCxn id="2" idx="0"/>
              <a:endCxn id="90" idx="0"/>
            </p:cNvCxnSpPr>
            <p:nvPr/>
          </p:nvCxnSpPr>
          <p:spPr>
            <a:xfrm rot="5400000" flipH="1" flipV="1">
              <a:off x="1861099" y="-542066"/>
              <a:ext cx="4244819" cy="5865282"/>
            </a:xfrm>
            <a:prstGeom prst="bentConnector3">
              <a:avLst>
                <a:gd name="adj1" fmla="val 103374"/>
              </a:avLst>
            </a:prstGeom>
            <a:ln>
              <a:tailEnd type="triangle"/>
            </a:ln>
          </p:spPr>
          <p:style>
            <a:lnRef idx="2">
              <a:schemeClr val="dk1"/>
            </a:lnRef>
            <a:fillRef idx="0">
              <a:schemeClr val="dk1"/>
            </a:fillRef>
            <a:effectRef idx="1">
              <a:schemeClr val="dk1"/>
            </a:effectRef>
            <a:fontRef idx="minor">
              <a:schemeClr val="tx1"/>
            </a:fontRef>
          </p:style>
        </p:cxnSp>
        <p:cxnSp>
          <p:nvCxnSpPr>
            <p:cNvPr id="133" name="Elbow Connector 132">
              <a:extLst>
                <a:ext uri="{FF2B5EF4-FFF2-40B4-BE49-F238E27FC236}">
                  <a16:creationId xmlns:a16="http://schemas.microsoft.com/office/drawing/2014/main" id="{B8A77693-9B88-BFB4-2385-F0E3DC3C6FAA}"/>
                </a:ext>
              </a:extLst>
            </p:cNvPr>
            <p:cNvCxnSpPr>
              <a:cxnSpLocks/>
              <a:stCxn id="42" idx="3"/>
              <a:endCxn id="90" idx="3"/>
            </p:cNvCxnSpPr>
            <p:nvPr/>
          </p:nvCxnSpPr>
          <p:spPr>
            <a:xfrm flipH="1" flipV="1">
              <a:off x="8159671" y="1367758"/>
              <a:ext cx="1491269" cy="2623850"/>
            </a:xfrm>
            <a:prstGeom prst="bentConnector3">
              <a:avLst>
                <a:gd name="adj1" fmla="val -15329"/>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6" name="Elbow Connector 135">
              <a:extLst>
                <a:ext uri="{FF2B5EF4-FFF2-40B4-BE49-F238E27FC236}">
                  <a16:creationId xmlns:a16="http://schemas.microsoft.com/office/drawing/2014/main" id="{BAC094F4-98DB-C924-0E00-A65FE475DAD4}"/>
                </a:ext>
              </a:extLst>
            </p:cNvPr>
            <p:cNvCxnSpPr>
              <a:cxnSpLocks/>
              <a:stCxn id="42" idx="1"/>
              <a:endCxn id="90" idx="3"/>
            </p:cNvCxnSpPr>
            <p:nvPr/>
          </p:nvCxnSpPr>
          <p:spPr>
            <a:xfrm rot="10800000" flipH="1">
              <a:off x="6400371" y="1367758"/>
              <a:ext cx="1759299" cy="2623850"/>
            </a:xfrm>
            <a:prstGeom prst="bentConnector5">
              <a:avLst>
                <a:gd name="adj1" fmla="val -12994"/>
                <a:gd name="adj2" fmla="val 32565"/>
                <a:gd name="adj3" fmla="val 112994"/>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cxnSp>
        <p:nvCxnSpPr>
          <p:cNvPr id="146" name="Straight Arrow Connector 145">
            <a:extLst>
              <a:ext uri="{FF2B5EF4-FFF2-40B4-BE49-F238E27FC236}">
                <a16:creationId xmlns:a16="http://schemas.microsoft.com/office/drawing/2014/main" id="{1433F462-48B5-B3D1-D134-E96ECFE5EBDC}"/>
              </a:ext>
            </a:extLst>
          </p:cNvPr>
          <p:cNvCxnSpPr>
            <a:cxnSpLocks/>
            <a:stCxn id="90" idx="2"/>
          </p:cNvCxnSpPr>
          <p:nvPr/>
        </p:nvCxnSpPr>
        <p:spPr>
          <a:xfrm>
            <a:off x="6916149" y="2467351"/>
            <a:ext cx="3789966" cy="139815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791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D64D7-256E-CE8A-D59B-B14EEDF8747C}"/>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A547F33E-E74D-FF01-CBEE-6AC24A61EF9F}"/>
              </a:ext>
            </a:extLst>
          </p:cNvPr>
          <p:cNvGrpSpPr/>
          <p:nvPr/>
        </p:nvGrpSpPr>
        <p:grpSpPr>
          <a:xfrm>
            <a:off x="1447800" y="1597731"/>
            <a:ext cx="9410700" cy="1107995"/>
            <a:chOff x="1447800" y="973017"/>
            <a:chExt cx="9410700" cy="1107995"/>
          </a:xfrm>
        </p:grpSpPr>
        <p:sp>
          <p:nvSpPr>
            <p:cNvPr id="3" name="TextBox 2">
              <a:extLst>
                <a:ext uri="{FF2B5EF4-FFF2-40B4-BE49-F238E27FC236}">
                  <a16:creationId xmlns:a16="http://schemas.microsoft.com/office/drawing/2014/main" id="{62796B59-C2BB-F7DE-BFBC-B278091AAC15}"/>
                </a:ext>
              </a:extLst>
            </p:cNvPr>
            <p:cNvSpPr txBox="1"/>
            <p:nvPr/>
          </p:nvSpPr>
          <p:spPr>
            <a:xfrm>
              <a:off x="1447800" y="973017"/>
              <a:ext cx="9296400" cy="584775"/>
            </a:xfrm>
            <a:prstGeom prst="rect">
              <a:avLst/>
            </a:prstGeom>
            <a:noFill/>
          </p:spPr>
          <p:txBody>
            <a:bodyPr wrap="square" rtlCol="0">
              <a:spAutoFit/>
            </a:bodyPr>
            <a:lstStyle/>
            <a:p>
              <a:r>
                <a:rPr lang="en-US" sz="3200" b="1" dirty="0">
                  <a:latin typeface="Helvetica" pitchFamily="2" charset="0"/>
                </a:rPr>
                <a:t>Question</a:t>
              </a:r>
            </a:p>
          </p:txBody>
        </p:sp>
        <p:sp>
          <p:nvSpPr>
            <p:cNvPr id="2" name="TextBox 1">
              <a:extLst>
                <a:ext uri="{FF2B5EF4-FFF2-40B4-BE49-F238E27FC236}">
                  <a16:creationId xmlns:a16="http://schemas.microsoft.com/office/drawing/2014/main" id="{E5B1F09B-117A-0F24-3397-B3CF083D30F4}"/>
                </a:ext>
              </a:extLst>
            </p:cNvPr>
            <p:cNvSpPr txBox="1"/>
            <p:nvPr/>
          </p:nvSpPr>
          <p:spPr>
            <a:xfrm>
              <a:off x="1447800" y="1557792"/>
              <a:ext cx="9410700" cy="523220"/>
            </a:xfrm>
            <a:prstGeom prst="rect">
              <a:avLst/>
            </a:prstGeom>
            <a:noFill/>
          </p:spPr>
          <p:txBody>
            <a:bodyPr wrap="square" rtlCol="0">
              <a:spAutoFit/>
            </a:bodyPr>
            <a:lstStyle/>
            <a:p>
              <a:r>
                <a:rPr lang="en-US" sz="2800" dirty="0">
                  <a:latin typeface="Helvetica" pitchFamily="2" charset="0"/>
                </a:rPr>
                <a:t>How do we deal with gradience?</a:t>
              </a:r>
            </a:p>
          </p:txBody>
        </p:sp>
      </p:grpSp>
      <p:grpSp>
        <p:nvGrpSpPr>
          <p:cNvPr id="7" name="Group 6">
            <a:extLst>
              <a:ext uri="{FF2B5EF4-FFF2-40B4-BE49-F238E27FC236}">
                <a16:creationId xmlns:a16="http://schemas.microsoft.com/office/drawing/2014/main" id="{056872AB-4BCB-02A2-ACE4-BED4A1DB2DF9}"/>
              </a:ext>
            </a:extLst>
          </p:cNvPr>
          <p:cNvGrpSpPr/>
          <p:nvPr/>
        </p:nvGrpSpPr>
        <p:grpSpPr>
          <a:xfrm>
            <a:off x="1447800" y="3721387"/>
            <a:ext cx="9410700" cy="1538882"/>
            <a:chOff x="1447800" y="2727343"/>
            <a:chExt cx="9410700" cy="1538882"/>
          </a:xfrm>
        </p:grpSpPr>
        <p:sp>
          <p:nvSpPr>
            <p:cNvPr id="10" name="TextBox 9">
              <a:extLst>
                <a:ext uri="{FF2B5EF4-FFF2-40B4-BE49-F238E27FC236}">
                  <a16:creationId xmlns:a16="http://schemas.microsoft.com/office/drawing/2014/main" id="{B83716CE-9CFF-2E6D-DBFD-0DD794AFBACF}"/>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Answer</a:t>
              </a:r>
            </a:p>
          </p:txBody>
        </p:sp>
        <p:sp>
          <p:nvSpPr>
            <p:cNvPr id="11" name="TextBox 10">
              <a:extLst>
                <a:ext uri="{FF2B5EF4-FFF2-40B4-BE49-F238E27FC236}">
                  <a16:creationId xmlns:a16="http://schemas.microsoft.com/office/drawing/2014/main" id="{208388D0-39D5-6382-7D49-F23A4971333A}"/>
                </a:ext>
              </a:extLst>
            </p:cNvPr>
            <p:cNvSpPr txBox="1"/>
            <p:nvPr/>
          </p:nvSpPr>
          <p:spPr>
            <a:xfrm>
              <a:off x="1447800" y="3312118"/>
              <a:ext cx="9410700" cy="954107"/>
            </a:xfrm>
            <a:prstGeom prst="rect">
              <a:avLst/>
            </a:prstGeom>
            <a:noFill/>
          </p:spPr>
          <p:txBody>
            <a:bodyPr wrap="square" rtlCol="0">
              <a:spAutoFit/>
            </a:bodyPr>
            <a:lstStyle/>
            <a:p>
              <a:r>
                <a:rPr lang="en-US" sz="2800" dirty="0">
                  <a:latin typeface="Helvetica" pitchFamily="2" charset="0"/>
                </a:rPr>
                <a:t>Model </a:t>
              </a:r>
              <a:r>
                <a:rPr lang="en-US" sz="2800" dirty="0">
                  <a:latin typeface="Andale Mono" panose="020B0509000000000004" pitchFamily="49" charset="0"/>
                </a:rPr>
                <a:t>acceptable</a:t>
              </a:r>
              <a:r>
                <a:rPr lang="en-US" sz="2800" dirty="0">
                  <a:latin typeface="Helvetica" pitchFamily="2" charset="0"/>
                </a:rPr>
                <a:t> and </a:t>
              </a:r>
              <a:r>
                <a:rPr lang="en-US" sz="2800" dirty="0">
                  <a:latin typeface="Andale Mono" panose="020B0509000000000004" pitchFamily="49" charset="0"/>
                </a:rPr>
                <a:t>inferable </a:t>
              </a:r>
              <a:r>
                <a:rPr lang="en-US" sz="2800" dirty="0">
                  <a:latin typeface="Helvetica" pitchFamily="2" charset="0"/>
                </a:rPr>
                <a:t>as </a:t>
              </a:r>
              <a:r>
                <a:rPr lang="en-US" sz="2800" i="1" dirty="0">
                  <a:latin typeface="Helvetica" pitchFamily="2" charset="0"/>
                </a:rPr>
                <a:t>probabilistic programs</a:t>
              </a:r>
              <a:r>
                <a:rPr lang="en-US" sz="2800" dirty="0">
                  <a:latin typeface="Helvetica" pitchFamily="2" charset="0"/>
                </a:rPr>
                <a:t> that feed </a:t>
              </a:r>
              <a:r>
                <a:rPr lang="en-US" sz="2800" i="1" dirty="0">
                  <a:latin typeface="Helvetica" pitchFamily="2" charset="0"/>
                </a:rPr>
                <a:t>response models.</a:t>
              </a:r>
              <a:endParaRPr lang="en-US" sz="2800" dirty="0">
                <a:latin typeface="Helvetica" pitchFamily="2" charset="0"/>
              </a:endParaRPr>
            </a:p>
          </p:txBody>
        </p:sp>
      </p:grpSp>
    </p:spTree>
    <p:extLst>
      <p:ext uri="{BB962C8B-B14F-4D97-AF65-F5344CB8AC3E}">
        <p14:creationId xmlns:p14="http://schemas.microsoft.com/office/powerpoint/2010/main" val="103889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411B7-E2F5-C2C3-D798-531DDE6E6E6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638DCEA-B752-E1C0-9E80-2D469E50B8D8}"/>
              </a:ext>
            </a:extLst>
          </p:cNvPr>
          <p:cNvSpPr txBox="1"/>
          <p:nvPr/>
        </p:nvSpPr>
        <p:spPr>
          <a:xfrm>
            <a:off x="448224" y="4512984"/>
            <a:ext cx="1205285" cy="646331"/>
          </a:xfrm>
          <a:prstGeom prst="rect">
            <a:avLst/>
          </a:prstGeom>
          <a:noFill/>
        </p:spPr>
        <p:txBody>
          <a:bodyPr wrap="square" rtlCol="0">
            <a:spAutoFit/>
          </a:bodyPr>
          <a:lstStyle/>
          <a:p>
            <a:pPr algn="ctr"/>
            <a:r>
              <a:rPr lang="en-US" sz="3600" dirty="0">
                <a:latin typeface="Helvetica" pitchFamily="2" charset="0"/>
              </a:rPr>
              <a:t>love</a:t>
            </a:r>
          </a:p>
        </p:txBody>
      </p:sp>
      <p:grpSp>
        <p:nvGrpSpPr>
          <p:cNvPr id="9" name="Group 8">
            <a:extLst>
              <a:ext uri="{FF2B5EF4-FFF2-40B4-BE49-F238E27FC236}">
                <a16:creationId xmlns:a16="http://schemas.microsoft.com/office/drawing/2014/main" id="{09C3D580-633B-8887-C5B3-782E4D855D8F}"/>
              </a:ext>
            </a:extLst>
          </p:cNvPr>
          <p:cNvGrpSpPr/>
          <p:nvPr/>
        </p:nvGrpSpPr>
        <p:grpSpPr>
          <a:xfrm>
            <a:off x="6099361" y="3543300"/>
            <a:ext cx="5702561" cy="2854753"/>
            <a:chOff x="6099361" y="3543300"/>
            <a:chExt cx="5702561" cy="2854753"/>
          </a:xfrm>
        </p:grpSpPr>
        <p:sp>
          <p:nvSpPr>
            <p:cNvPr id="4" name="Rounded Rectangle 3">
              <a:extLst>
                <a:ext uri="{FF2B5EF4-FFF2-40B4-BE49-F238E27FC236}">
                  <a16:creationId xmlns:a16="http://schemas.microsoft.com/office/drawing/2014/main" id="{E801CFE8-ADE0-3732-A132-DAFE4FE28FB5}"/>
                </a:ext>
              </a:extLst>
            </p:cNvPr>
            <p:cNvSpPr/>
            <p:nvPr/>
          </p:nvSpPr>
          <p:spPr>
            <a:xfrm>
              <a:off x="6099361" y="3543300"/>
              <a:ext cx="5702561" cy="244602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1CE4D955-FCC5-F64E-A34D-B6532B43F204}"/>
                </a:ext>
              </a:extLst>
            </p:cNvPr>
            <p:cNvGrpSpPr/>
            <p:nvPr/>
          </p:nvGrpSpPr>
          <p:grpSpPr>
            <a:xfrm>
              <a:off x="6400372" y="3806942"/>
              <a:ext cx="3250568" cy="369332"/>
              <a:chOff x="6489589" y="3975127"/>
              <a:chExt cx="3250568" cy="369332"/>
            </a:xfrm>
          </p:grpSpPr>
          <p:sp>
            <p:nvSpPr>
              <p:cNvPr id="42" name="TextBox 41">
                <a:extLst>
                  <a:ext uri="{FF2B5EF4-FFF2-40B4-BE49-F238E27FC236}">
                    <a16:creationId xmlns:a16="http://schemas.microsoft.com/office/drawing/2014/main" id="{283259F8-E7AB-785E-D21E-20EFAB58CFD2}"/>
                  </a:ext>
                </a:extLst>
              </p:cNvPr>
              <p:cNvSpPr txBox="1"/>
              <p:nvPr/>
            </p:nvSpPr>
            <p:spPr>
              <a:xfrm>
                <a:off x="6489589" y="3975127"/>
                <a:ext cx="3250568" cy="369332"/>
              </a:xfrm>
              <a:prstGeom prst="rect">
                <a:avLst/>
              </a:prstGeom>
              <a:noFill/>
            </p:spPr>
            <p:txBody>
              <a:bodyPr wrap="square" rtlCol="0">
                <a:spAutoFit/>
              </a:bodyPr>
              <a:lstStyle/>
              <a:p>
                <a:r>
                  <a:rPr lang="en-US" dirty="0">
                    <a:latin typeface="Helvetica" pitchFamily="2" charset="0"/>
                  </a:rPr>
                  <a:t>NP _ that S        NP believe S  </a:t>
                </a:r>
              </a:p>
            </p:txBody>
          </p:sp>
          <p:cxnSp>
            <p:nvCxnSpPr>
              <p:cNvPr id="45" name="Straight Arrow Connector 44">
                <a:extLst>
                  <a:ext uri="{FF2B5EF4-FFF2-40B4-BE49-F238E27FC236}">
                    <a16:creationId xmlns:a16="http://schemas.microsoft.com/office/drawing/2014/main" id="{F40D4042-57F8-EB2B-8A12-63CB0336DA22}"/>
                  </a:ext>
                </a:extLst>
              </p:cNvPr>
              <p:cNvCxnSpPr/>
              <p:nvPr/>
            </p:nvCxnSpPr>
            <p:spPr>
              <a:xfrm>
                <a:off x="7783269" y="4144944"/>
                <a:ext cx="429442" cy="0"/>
              </a:xfrm>
              <a:prstGeom prst="straightConnector1">
                <a:avLst/>
              </a:prstGeom>
              <a:ln w="38100">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47" name="Group 46">
              <a:extLst>
                <a:ext uri="{FF2B5EF4-FFF2-40B4-BE49-F238E27FC236}">
                  <a16:creationId xmlns:a16="http://schemas.microsoft.com/office/drawing/2014/main" id="{362B0C6D-6452-0C5F-85EF-821E67E52EC5}"/>
                </a:ext>
              </a:extLst>
            </p:cNvPr>
            <p:cNvGrpSpPr/>
            <p:nvPr/>
          </p:nvGrpSpPr>
          <p:grpSpPr>
            <a:xfrm>
              <a:off x="6396271" y="4288368"/>
              <a:ext cx="3486515" cy="369332"/>
              <a:chOff x="6489588" y="3975127"/>
              <a:chExt cx="3486515" cy="369332"/>
            </a:xfrm>
          </p:grpSpPr>
          <p:sp>
            <p:nvSpPr>
              <p:cNvPr id="48" name="TextBox 47">
                <a:extLst>
                  <a:ext uri="{FF2B5EF4-FFF2-40B4-BE49-F238E27FC236}">
                    <a16:creationId xmlns:a16="http://schemas.microsoft.com/office/drawing/2014/main" id="{B9A3B810-4FD7-89FC-6DE4-17B7B8A24F20}"/>
                  </a:ext>
                </a:extLst>
              </p:cNvPr>
              <p:cNvSpPr txBox="1"/>
              <p:nvPr/>
            </p:nvSpPr>
            <p:spPr>
              <a:xfrm>
                <a:off x="6489588" y="3975127"/>
                <a:ext cx="3486515" cy="369332"/>
              </a:xfrm>
              <a:prstGeom prst="rect">
                <a:avLst/>
              </a:prstGeom>
              <a:noFill/>
            </p:spPr>
            <p:txBody>
              <a:bodyPr wrap="square" rtlCol="0">
                <a:spAutoFit/>
              </a:bodyPr>
              <a:lstStyle/>
              <a:p>
                <a:r>
                  <a:rPr lang="en-US" dirty="0">
                    <a:latin typeface="Helvetica" pitchFamily="2" charset="0"/>
                  </a:rPr>
                  <a:t>NP _ that S        NP want S </a:t>
                </a:r>
              </a:p>
            </p:txBody>
          </p:sp>
          <p:cxnSp>
            <p:nvCxnSpPr>
              <p:cNvPr id="49" name="Straight Arrow Connector 48">
                <a:extLst>
                  <a:ext uri="{FF2B5EF4-FFF2-40B4-BE49-F238E27FC236}">
                    <a16:creationId xmlns:a16="http://schemas.microsoft.com/office/drawing/2014/main" id="{C33D5A0D-4270-8454-52F9-7B5B20DD016F}"/>
                  </a:ext>
                </a:extLst>
              </p:cNvPr>
              <p:cNvCxnSpPr/>
              <p:nvPr/>
            </p:nvCxnSpPr>
            <p:spPr>
              <a:xfrm>
                <a:off x="7783269" y="4144944"/>
                <a:ext cx="429442" cy="0"/>
              </a:xfrm>
              <a:prstGeom prst="straightConnector1">
                <a:avLst/>
              </a:prstGeom>
              <a:ln w="38100">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53" name="Group 52">
              <a:extLst>
                <a:ext uri="{FF2B5EF4-FFF2-40B4-BE49-F238E27FC236}">
                  <a16:creationId xmlns:a16="http://schemas.microsoft.com/office/drawing/2014/main" id="{352250BA-A1F2-5A73-A397-B35F8D62BBFA}"/>
                </a:ext>
              </a:extLst>
            </p:cNvPr>
            <p:cNvGrpSpPr/>
            <p:nvPr/>
          </p:nvGrpSpPr>
          <p:grpSpPr>
            <a:xfrm>
              <a:off x="6400371" y="4815472"/>
              <a:ext cx="3729879" cy="369332"/>
              <a:chOff x="6489588" y="3975127"/>
              <a:chExt cx="3729879" cy="369332"/>
            </a:xfrm>
          </p:grpSpPr>
          <p:sp>
            <p:nvSpPr>
              <p:cNvPr id="54" name="TextBox 53">
                <a:extLst>
                  <a:ext uri="{FF2B5EF4-FFF2-40B4-BE49-F238E27FC236}">
                    <a16:creationId xmlns:a16="http://schemas.microsoft.com/office/drawing/2014/main" id="{AC4EB79C-88AF-5E13-0BEA-43735B350E3D}"/>
                  </a:ext>
                </a:extLst>
              </p:cNvPr>
              <p:cNvSpPr txBox="1"/>
              <p:nvPr/>
            </p:nvSpPr>
            <p:spPr>
              <a:xfrm>
                <a:off x="6489588" y="3975127"/>
                <a:ext cx="3729879" cy="369332"/>
              </a:xfrm>
              <a:prstGeom prst="rect">
                <a:avLst/>
              </a:prstGeom>
              <a:noFill/>
            </p:spPr>
            <p:txBody>
              <a:bodyPr wrap="square" rtlCol="0">
                <a:spAutoFit/>
              </a:bodyPr>
              <a:lstStyle/>
              <a:p>
                <a:r>
                  <a:rPr lang="en-US" dirty="0">
                    <a:latin typeface="Helvetica" pitchFamily="2" charset="0"/>
                  </a:rPr>
                  <a:t>NP not _ that S         NP believe S </a:t>
                </a:r>
              </a:p>
            </p:txBody>
          </p:sp>
          <p:cxnSp>
            <p:nvCxnSpPr>
              <p:cNvPr id="55" name="Straight Arrow Connector 54">
                <a:extLst>
                  <a:ext uri="{FF2B5EF4-FFF2-40B4-BE49-F238E27FC236}">
                    <a16:creationId xmlns:a16="http://schemas.microsoft.com/office/drawing/2014/main" id="{D3A06259-AA88-92E3-C09C-2F9E4E0BE322}"/>
                  </a:ext>
                </a:extLst>
              </p:cNvPr>
              <p:cNvCxnSpPr/>
              <p:nvPr/>
            </p:nvCxnSpPr>
            <p:spPr>
              <a:xfrm>
                <a:off x="8200126" y="4144944"/>
                <a:ext cx="429442" cy="0"/>
              </a:xfrm>
              <a:prstGeom prst="straightConnector1">
                <a:avLst/>
              </a:prstGeom>
              <a:ln w="38100">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56" name="Group 55">
              <a:extLst>
                <a:ext uri="{FF2B5EF4-FFF2-40B4-BE49-F238E27FC236}">
                  <a16:creationId xmlns:a16="http://schemas.microsoft.com/office/drawing/2014/main" id="{5EE440DF-28F0-FCA9-7E56-AE2CC436E1CF}"/>
                </a:ext>
              </a:extLst>
            </p:cNvPr>
            <p:cNvGrpSpPr/>
            <p:nvPr/>
          </p:nvGrpSpPr>
          <p:grpSpPr>
            <a:xfrm>
              <a:off x="6396270" y="5304207"/>
              <a:ext cx="3700789" cy="369332"/>
              <a:chOff x="6489588" y="3975127"/>
              <a:chExt cx="3700789" cy="369332"/>
            </a:xfrm>
          </p:grpSpPr>
          <p:sp>
            <p:nvSpPr>
              <p:cNvPr id="57" name="TextBox 56">
                <a:extLst>
                  <a:ext uri="{FF2B5EF4-FFF2-40B4-BE49-F238E27FC236}">
                    <a16:creationId xmlns:a16="http://schemas.microsoft.com/office/drawing/2014/main" id="{968CCB64-153B-5FBD-238F-68FB12AD7C56}"/>
                  </a:ext>
                </a:extLst>
              </p:cNvPr>
              <p:cNvSpPr txBox="1"/>
              <p:nvPr/>
            </p:nvSpPr>
            <p:spPr>
              <a:xfrm>
                <a:off x="6489588" y="3975127"/>
                <a:ext cx="3700789" cy="369332"/>
              </a:xfrm>
              <a:prstGeom prst="rect">
                <a:avLst/>
              </a:prstGeom>
              <a:noFill/>
            </p:spPr>
            <p:txBody>
              <a:bodyPr wrap="square" rtlCol="0">
                <a:spAutoFit/>
              </a:bodyPr>
              <a:lstStyle/>
              <a:p>
                <a:r>
                  <a:rPr lang="en-US" dirty="0">
                    <a:latin typeface="Helvetica" pitchFamily="2" charset="0"/>
                  </a:rPr>
                  <a:t>NP not _ that S        NP want S </a:t>
                </a:r>
              </a:p>
            </p:txBody>
          </p:sp>
          <p:cxnSp>
            <p:nvCxnSpPr>
              <p:cNvPr id="58" name="Straight Arrow Connector 57">
                <a:extLst>
                  <a:ext uri="{FF2B5EF4-FFF2-40B4-BE49-F238E27FC236}">
                    <a16:creationId xmlns:a16="http://schemas.microsoft.com/office/drawing/2014/main" id="{6BC8CDE5-18C7-8B9B-95A8-C4C305161822}"/>
                  </a:ext>
                </a:extLst>
              </p:cNvPr>
              <p:cNvCxnSpPr/>
              <p:nvPr/>
            </p:nvCxnSpPr>
            <p:spPr>
              <a:xfrm>
                <a:off x="8173232" y="4144944"/>
                <a:ext cx="429442" cy="0"/>
              </a:xfrm>
              <a:prstGeom prst="straightConnector1">
                <a:avLst/>
              </a:prstGeom>
              <a:ln w="38100">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59" name="Group 58">
              <a:extLst>
                <a:ext uri="{FF2B5EF4-FFF2-40B4-BE49-F238E27FC236}">
                  <a16:creationId xmlns:a16="http://schemas.microsoft.com/office/drawing/2014/main" id="{69650A68-8B5F-5010-1C4D-BB472824639A}"/>
                </a:ext>
              </a:extLst>
            </p:cNvPr>
            <p:cNvGrpSpPr/>
            <p:nvPr/>
          </p:nvGrpSpPr>
          <p:grpSpPr>
            <a:xfrm>
              <a:off x="10124832" y="3806215"/>
              <a:ext cx="1217295" cy="370059"/>
              <a:chOff x="4103370" y="3975127"/>
              <a:chExt cx="1217295" cy="370059"/>
            </a:xfrm>
            <a:solidFill>
              <a:schemeClr val="accent2">
                <a:lumMod val="75000"/>
              </a:schemeClr>
            </a:solidFill>
          </p:grpSpPr>
          <p:cxnSp>
            <p:nvCxnSpPr>
              <p:cNvPr id="60" name="Straight Connector 59">
                <a:extLst>
                  <a:ext uri="{FF2B5EF4-FFF2-40B4-BE49-F238E27FC236}">
                    <a16:creationId xmlns:a16="http://schemas.microsoft.com/office/drawing/2014/main" id="{245B8B1B-C62F-EC1F-2EB3-54D0B7C82E7E}"/>
                  </a:ext>
                </a:extLst>
              </p:cNvPr>
              <p:cNvCxnSpPr/>
              <p:nvPr/>
            </p:nvCxnSpPr>
            <p:spPr>
              <a:xfrm>
                <a:off x="4103370" y="4345186"/>
                <a:ext cx="1217295" cy="0"/>
              </a:xfrm>
              <a:prstGeom prst="line">
                <a:avLst/>
              </a:prstGeom>
              <a:grpFill/>
            </p:spPr>
            <p:style>
              <a:lnRef idx="2">
                <a:schemeClr val="dk1"/>
              </a:lnRef>
              <a:fillRef idx="0">
                <a:schemeClr val="dk1"/>
              </a:fillRef>
              <a:effectRef idx="1">
                <a:schemeClr val="dk1"/>
              </a:effectRef>
              <a:fontRef idx="minor">
                <a:schemeClr val="tx1"/>
              </a:fontRef>
            </p:style>
          </p:cxnSp>
          <p:sp>
            <p:nvSpPr>
              <p:cNvPr id="61" name="Rectangle 60">
                <a:extLst>
                  <a:ext uri="{FF2B5EF4-FFF2-40B4-BE49-F238E27FC236}">
                    <a16:creationId xmlns:a16="http://schemas.microsoft.com/office/drawing/2014/main" id="{987D771C-CD46-3B46-EBC6-FF6CB2A6D5A5}"/>
                  </a:ext>
                </a:extLst>
              </p:cNvPr>
              <p:cNvSpPr/>
              <p:nvPr/>
            </p:nvSpPr>
            <p:spPr>
              <a:xfrm>
                <a:off x="4251960" y="4299466"/>
                <a:ext cx="45719" cy="45719"/>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449F138-C955-5D6D-8079-3E0C97070F97}"/>
                  </a:ext>
                </a:extLst>
              </p:cNvPr>
              <p:cNvSpPr/>
              <p:nvPr/>
            </p:nvSpPr>
            <p:spPr>
              <a:xfrm>
                <a:off x="4397693" y="4266028"/>
                <a:ext cx="45719" cy="79157"/>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A561F702-C326-305C-8A86-DFA822095220}"/>
                  </a:ext>
                </a:extLst>
              </p:cNvPr>
              <p:cNvSpPr/>
              <p:nvPr/>
            </p:nvSpPr>
            <p:spPr>
              <a:xfrm>
                <a:off x="4544115" y="4230356"/>
                <a:ext cx="45719" cy="114830"/>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63962EBB-ABB8-1FE8-9AEF-16C206BA0015}"/>
                  </a:ext>
                </a:extLst>
              </p:cNvPr>
              <p:cNvSpPr/>
              <p:nvPr/>
            </p:nvSpPr>
            <p:spPr>
              <a:xfrm>
                <a:off x="4687807" y="4189630"/>
                <a:ext cx="45719" cy="155555"/>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EEBDFB13-A368-921D-F32C-D0B437364EF6}"/>
                  </a:ext>
                </a:extLst>
              </p:cNvPr>
              <p:cNvSpPr/>
              <p:nvPr/>
            </p:nvSpPr>
            <p:spPr>
              <a:xfrm>
                <a:off x="4830315" y="4144944"/>
                <a:ext cx="45719" cy="199513"/>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CC2264F-21AD-98A4-60B9-E06D2C347B69}"/>
                  </a:ext>
                </a:extLst>
              </p:cNvPr>
              <p:cNvSpPr/>
              <p:nvPr/>
            </p:nvSpPr>
            <p:spPr>
              <a:xfrm>
                <a:off x="4973557" y="4034415"/>
                <a:ext cx="45719" cy="310043"/>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570EB4DD-1BA9-5972-989F-1A3ABF063A95}"/>
                  </a:ext>
                </a:extLst>
              </p:cNvPr>
              <p:cNvSpPr/>
              <p:nvPr/>
            </p:nvSpPr>
            <p:spPr>
              <a:xfrm>
                <a:off x="5116065" y="3975127"/>
                <a:ext cx="45719" cy="369332"/>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a:extLst>
                <a:ext uri="{FF2B5EF4-FFF2-40B4-BE49-F238E27FC236}">
                  <a16:creationId xmlns:a16="http://schemas.microsoft.com/office/drawing/2014/main" id="{A7476FD0-EB48-1817-AB0E-E51F1BC63E51}"/>
                </a:ext>
              </a:extLst>
            </p:cNvPr>
            <p:cNvGrpSpPr/>
            <p:nvPr/>
          </p:nvGrpSpPr>
          <p:grpSpPr>
            <a:xfrm>
              <a:off x="10100621" y="4282904"/>
              <a:ext cx="1217295" cy="370059"/>
              <a:chOff x="4103370" y="3975127"/>
              <a:chExt cx="1217295" cy="370059"/>
            </a:xfrm>
            <a:solidFill>
              <a:schemeClr val="accent2">
                <a:lumMod val="75000"/>
              </a:schemeClr>
            </a:solidFill>
          </p:grpSpPr>
          <p:cxnSp>
            <p:nvCxnSpPr>
              <p:cNvPr id="69" name="Straight Connector 68">
                <a:extLst>
                  <a:ext uri="{FF2B5EF4-FFF2-40B4-BE49-F238E27FC236}">
                    <a16:creationId xmlns:a16="http://schemas.microsoft.com/office/drawing/2014/main" id="{CCA5BD89-3158-9917-EC03-E0FC700BC017}"/>
                  </a:ext>
                </a:extLst>
              </p:cNvPr>
              <p:cNvCxnSpPr/>
              <p:nvPr/>
            </p:nvCxnSpPr>
            <p:spPr>
              <a:xfrm>
                <a:off x="4103370" y="4345186"/>
                <a:ext cx="1217295" cy="0"/>
              </a:xfrm>
              <a:prstGeom prst="line">
                <a:avLst/>
              </a:prstGeom>
              <a:grpFill/>
            </p:spPr>
            <p:style>
              <a:lnRef idx="2">
                <a:schemeClr val="dk1"/>
              </a:lnRef>
              <a:fillRef idx="0">
                <a:schemeClr val="dk1"/>
              </a:fillRef>
              <a:effectRef idx="1">
                <a:schemeClr val="dk1"/>
              </a:effectRef>
              <a:fontRef idx="minor">
                <a:schemeClr val="tx1"/>
              </a:fontRef>
            </p:style>
          </p:cxnSp>
          <p:sp>
            <p:nvSpPr>
              <p:cNvPr id="70" name="Rectangle 69">
                <a:extLst>
                  <a:ext uri="{FF2B5EF4-FFF2-40B4-BE49-F238E27FC236}">
                    <a16:creationId xmlns:a16="http://schemas.microsoft.com/office/drawing/2014/main" id="{013511F4-461E-C90F-41BF-DAB0B67FEFC7}"/>
                  </a:ext>
                </a:extLst>
              </p:cNvPr>
              <p:cNvSpPr/>
              <p:nvPr/>
            </p:nvSpPr>
            <p:spPr>
              <a:xfrm>
                <a:off x="4251960" y="4299466"/>
                <a:ext cx="45719" cy="45719"/>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7CA892C0-26A7-BCFA-135C-9E78F739CF1A}"/>
                  </a:ext>
                </a:extLst>
              </p:cNvPr>
              <p:cNvSpPr/>
              <p:nvPr/>
            </p:nvSpPr>
            <p:spPr>
              <a:xfrm>
                <a:off x="4397693" y="4266028"/>
                <a:ext cx="45719" cy="79157"/>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DB9C5451-8DF4-2295-ABF1-CBDD0D2817F5}"/>
                  </a:ext>
                </a:extLst>
              </p:cNvPr>
              <p:cNvSpPr/>
              <p:nvPr/>
            </p:nvSpPr>
            <p:spPr>
              <a:xfrm>
                <a:off x="4544115" y="4230356"/>
                <a:ext cx="45719" cy="114830"/>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730AA78B-2772-CD0F-1BDF-BF88A3A7B586}"/>
                  </a:ext>
                </a:extLst>
              </p:cNvPr>
              <p:cNvSpPr/>
              <p:nvPr/>
            </p:nvSpPr>
            <p:spPr>
              <a:xfrm>
                <a:off x="4687807" y="4189630"/>
                <a:ext cx="45719" cy="155555"/>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9E7F9A8F-1B0A-104A-1148-01692569ABC1}"/>
                  </a:ext>
                </a:extLst>
              </p:cNvPr>
              <p:cNvSpPr/>
              <p:nvPr/>
            </p:nvSpPr>
            <p:spPr>
              <a:xfrm>
                <a:off x="4830315" y="4144944"/>
                <a:ext cx="45719" cy="199513"/>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D387E444-48A1-92C2-9118-4C503D9122DC}"/>
                  </a:ext>
                </a:extLst>
              </p:cNvPr>
              <p:cNvSpPr/>
              <p:nvPr/>
            </p:nvSpPr>
            <p:spPr>
              <a:xfrm>
                <a:off x="4973557" y="4034415"/>
                <a:ext cx="45719" cy="310043"/>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FC2C0171-4FDC-2F12-CF15-4101693D9CE4}"/>
                  </a:ext>
                </a:extLst>
              </p:cNvPr>
              <p:cNvSpPr/>
              <p:nvPr/>
            </p:nvSpPr>
            <p:spPr>
              <a:xfrm>
                <a:off x="5116065" y="3975127"/>
                <a:ext cx="45719" cy="369332"/>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a:extLst>
                <a:ext uri="{FF2B5EF4-FFF2-40B4-BE49-F238E27FC236}">
                  <a16:creationId xmlns:a16="http://schemas.microsoft.com/office/drawing/2014/main" id="{500ECF60-84A2-BBF6-B477-4BA517B378E4}"/>
                </a:ext>
              </a:extLst>
            </p:cNvPr>
            <p:cNvGrpSpPr/>
            <p:nvPr/>
          </p:nvGrpSpPr>
          <p:grpSpPr>
            <a:xfrm>
              <a:off x="10075959" y="4798292"/>
              <a:ext cx="1217295" cy="370059"/>
              <a:chOff x="4103370" y="3975127"/>
              <a:chExt cx="1217295" cy="370059"/>
            </a:xfrm>
            <a:solidFill>
              <a:schemeClr val="accent2">
                <a:lumMod val="75000"/>
              </a:schemeClr>
            </a:solidFill>
          </p:grpSpPr>
          <p:cxnSp>
            <p:nvCxnSpPr>
              <p:cNvPr id="78" name="Straight Connector 77">
                <a:extLst>
                  <a:ext uri="{FF2B5EF4-FFF2-40B4-BE49-F238E27FC236}">
                    <a16:creationId xmlns:a16="http://schemas.microsoft.com/office/drawing/2014/main" id="{B7358CDA-E5B1-4D80-BE4F-3AA6A5FE6FC2}"/>
                  </a:ext>
                </a:extLst>
              </p:cNvPr>
              <p:cNvCxnSpPr/>
              <p:nvPr/>
            </p:nvCxnSpPr>
            <p:spPr>
              <a:xfrm>
                <a:off x="4103370" y="4345186"/>
                <a:ext cx="1217295" cy="0"/>
              </a:xfrm>
              <a:prstGeom prst="line">
                <a:avLst/>
              </a:prstGeom>
              <a:grpFill/>
            </p:spPr>
            <p:style>
              <a:lnRef idx="2">
                <a:schemeClr val="dk1"/>
              </a:lnRef>
              <a:fillRef idx="0">
                <a:schemeClr val="dk1"/>
              </a:fillRef>
              <a:effectRef idx="1">
                <a:schemeClr val="dk1"/>
              </a:effectRef>
              <a:fontRef idx="minor">
                <a:schemeClr val="tx1"/>
              </a:fontRef>
            </p:style>
          </p:cxnSp>
          <p:sp>
            <p:nvSpPr>
              <p:cNvPr id="79" name="Rectangle 78">
                <a:extLst>
                  <a:ext uri="{FF2B5EF4-FFF2-40B4-BE49-F238E27FC236}">
                    <a16:creationId xmlns:a16="http://schemas.microsoft.com/office/drawing/2014/main" id="{68DDA5AB-28AE-01D0-C597-45285A4A5A72}"/>
                  </a:ext>
                </a:extLst>
              </p:cNvPr>
              <p:cNvSpPr/>
              <p:nvPr/>
            </p:nvSpPr>
            <p:spPr>
              <a:xfrm>
                <a:off x="4251960" y="4299466"/>
                <a:ext cx="45719" cy="45719"/>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C770486C-3207-010F-CD29-C0843596A5AF}"/>
                  </a:ext>
                </a:extLst>
              </p:cNvPr>
              <p:cNvSpPr/>
              <p:nvPr/>
            </p:nvSpPr>
            <p:spPr>
              <a:xfrm>
                <a:off x="4397693" y="4266028"/>
                <a:ext cx="45719" cy="79157"/>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4E3640EE-C0D6-44E1-7BC2-EEEC95FCEF9F}"/>
                  </a:ext>
                </a:extLst>
              </p:cNvPr>
              <p:cNvSpPr/>
              <p:nvPr/>
            </p:nvSpPr>
            <p:spPr>
              <a:xfrm>
                <a:off x="4544115" y="4230356"/>
                <a:ext cx="45719" cy="114830"/>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1EED9B3E-31AA-B9E3-5925-F55DDA00787C}"/>
                  </a:ext>
                </a:extLst>
              </p:cNvPr>
              <p:cNvSpPr/>
              <p:nvPr/>
            </p:nvSpPr>
            <p:spPr>
              <a:xfrm>
                <a:off x="4687807" y="4189630"/>
                <a:ext cx="45719" cy="155555"/>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4EE8EE2D-9E4E-E326-328D-6105446F93DF}"/>
                  </a:ext>
                </a:extLst>
              </p:cNvPr>
              <p:cNvSpPr/>
              <p:nvPr/>
            </p:nvSpPr>
            <p:spPr>
              <a:xfrm>
                <a:off x="4830315" y="4144944"/>
                <a:ext cx="45719" cy="199513"/>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243018E3-BA0B-9DB3-B8D2-1D02AC475E21}"/>
                  </a:ext>
                </a:extLst>
              </p:cNvPr>
              <p:cNvSpPr/>
              <p:nvPr/>
            </p:nvSpPr>
            <p:spPr>
              <a:xfrm>
                <a:off x="4973557" y="4034415"/>
                <a:ext cx="45719" cy="310043"/>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F641581D-9CDA-869A-17CC-3C36938F6564}"/>
                  </a:ext>
                </a:extLst>
              </p:cNvPr>
              <p:cNvSpPr/>
              <p:nvPr/>
            </p:nvSpPr>
            <p:spPr>
              <a:xfrm>
                <a:off x="5116065" y="3975127"/>
                <a:ext cx="45719" cy="369332"/>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a:extLst>
                <a:ext uri="{FF2B5EF4-FFF2-40B4-BE49-F238E27FC236}">
                  <a16:creationId xmlns:a16="http://schemas.microsoft.com/office/drawing/2014/main" id="{63AE24EF-8CBB-2546-68A1-839BEDF4780B}"/>
                </a:ext>
              </a:extLst>
            </p:cNvPr>
            <p:cNvGrpSpPr/>
            <p:nvPr/>
          </p:nvGrpSpPr>
          <p:grpSpPr>
            <a:xfrm flipH="1">
              <a:off x="10097467" y="5246428"/>
              <a:ext cx="1217295" cy="370059"/>
              <a:chOff x="4103370" y="3975127"/>
              <a:chExt cx="1217295" cy="370059"/>
            </a:xfrm>
            <a:solidFill>
              <a:schemeClr val="accent2">
                <a:lumMod val="75000"/>
              </a:schemeClr>
            </a:solidFill>
          </p:grpSpPr>
          <p:cxnSp>
            <p:nvCxnSpPr>
              <p:cNvPr id="96" name="Straight Connector 95">
                <a:extLst>
                  <a:ext uri="{FF2B5EF4-FFF2-40B4-BE49-F238E27FC236}">
                    <a16:creationId xmlns:a16="http://schemas.microsoft.com/office/drawing/2014/main" id="{5DBCF1DE-84FD-5092-EB75-7A7B54BAC7C7}"/>
                  </a:ext>
                </a:extLst>
              </p:cNvPr>
              <p:cNvCxnSpPr/>
              <p:nvPr/>
            </p:nvCxnSpPr>
            <p:spPr>
              <a:xfrm>
                <a:off x="4103370" y="4345186"/>
                <a:ext cx="1217295" cy="0"/>
              </a:xfrm>
              <a:prstGeom prst="line">
                <a:avLst/>
              </a:prstGeom>
              <a:grpFill/>
            </p:spPr>
            <p:style>
              <a:lnRef idx="2">
                <a:schemeClr val="dk1"/>
              </a:lnRef>
              <a:fillRef idx="0">
                <a:schemeClr val="dk1"/>
              </a:fillRef>
              <a:effectRef idx="1">
                <a:schemeClr val="dk1"/>
              </a:effectRef>
              <a:fontRef idx="minor">
                <a:schemeClr val="tx1"/>
              </a:fontRef>
            </p:style>
          </p:cxnSp>
          <p:sp>
            <p:nvSpPr>
              <p:cNvPr id="97" name="Rectangle 96">
                <a:extLst>
                  <a:ext uri="{FF2B5EF4-FFF2-40B4-BE49-F238E27FC236}">
                    <a16:creationId xmlns:a16="http://schemas.microsoft.com/office/drawing/2014/main" id="{8D0456E4-FBC8-9734-DACA-D486A6F657FE}"/>
                  </a:ext>
                </a:extLst>
              </p:cNvPr>
              <p:cNvSpPr/>
              <p:nvPr/>
            </p:nvSpPr>
            <p:spPr>
              <a:xfrm>
                <a:off x="4251960" y="4299466"/>
                <a:ext cx="45719" cy="45719"/>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B268533B-AB34-24E0-992C-D6D754338378}"/>
                  </a:ext>
                </a:extLst>
              </p:cNvPr>
              <p:cNvSpPr/>
              <p:nvPr/>
            </p:nvSpPr>
            <p:spPr>
              <a:xfrm>
                <a:off x="4397693" y="4266028"/>
                <a:ext cx="45719" cy="79157"/>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69A9037F-EC85-3951-AD79-9112BAABEA64}"/>
                  </a:ext>
                </a:extLst>
              </p:cNvPr>
              <p:cNvSpPr/>
              <p:nvPr/>
            </p:nvSpPr>
            <p:spPr>
              <a:xfrm>
                <a:off x="4544115" y="4230356"/>
                <a:ext cx="45719" cy="114830"/>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AB0E31C4-0B70-5163-50FA-199382BB403E}"/>
                  </a:ext>
                </a:extLst>
              </p:cNvPr>
              <p:cNvSpPr/>
              <p:nvPr/>
            </p:nvSpPr>
            <p:spPr>
              <a:xfrm>
                <a:off x="4687807" y="4189630"/>
                <a:ext cx="45719" cy="155555"/>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9C262EFF-249A-914D-0B9A-647EE8E62589}"/>
                  </a:ext>
                </a:extLst>
              </p:cNvPr>
              <p:cNvSpPr/>
              <p:nvPr/>
            </p:nvSpPr>
            <p:spPr>
              <a:xfrm>
                <a:off x="4830315" y="4144944"/>
                <a:ext cx="45719" cy="199513"/>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29066CC5-71D5-1190-FE81-3C9E36AD63AB}"/>
                  </a:ext>
                </a:extLst>
              </p:cNvPr>
              <p:cNvSpPr/>
              <p:nvPr/>
            </p:nvSpPr>
            <p:spPr>
              <a:xfrm>
                <a:off x="4973557" y="4034415"/>
                <a:ext cx="45719" cy="310043"/>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5EDADE8E-797B-F5F3-055D-28EBE4991647}"/>
                  </a:ext>
                </a:extLst>
              </p:cNvPr>
              <p:cNvSpPr/>
              <p:nvPr/>
            </p:nvSpPr>
            <p:spPr>
              <a:xfrm>
                <a:off x="5116065" y="3975127"/>
                <a:ext cx="45719" cy="369332"/>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4" name="TextBox 113">
              <a:extLst>
                <a:ext uri="{FF2B5EF4-FFF2-40B4-BE49-F238E27FC236}">
                  <a16:creationId xmlns:a16="http://schemas.microsoft.com/office/drawing/2014/main" id="{49339E5F-9D3A-5746-F774-64F3F5AF610B}"/>
                </a:ext>
              </a:extLst>
            </p:cNvPr>
            <p:cNvSpPr txBox="1"/>
            <p:nvPr/>
          </p:nvSpPr>
          <p:spPr>
            <a:xfrm>
              <a:off x="7507341" y="6028721"/>
              <a:ext cx="3121194" cy="369332"/>
            </a:xfrm>
            <a:prstGeom prst="rect">
              <a:avLst/>
            </a:prstGeom>
            <a:noFill/>
          </p:spPr>
          <p:txBody>
            <a:bodyPr wrap="square" rtlCol="0">
              <a:spAutoFit/>
            </a:bodyPr>
            <a:lstStyle/>
            <a:p>
              <a:pPr algn="ctr"/>
              <a:r>
                <a:rPr lang="en-US" b="1" dirty="0">
                  <a:latin typeface="Helvetica" pitchFamily="2" charset="0"/>
                </a:rPr>
                <a:t>Inference judgments</a:t>
              </a:r>
            </a:p>
          </p:txBody>
        </p:sp>
      </p:grpSp>
      <p:grpSp>
        <p:nvGrpSpPr>
          <p:cNvPr id="7" name="Group 6">
            <a:extLst>
              <a:ext uri="{FF2B5EF4-FFF2-40B4-BE49-F238E27FC236}">
                <a16:creationId xmlns:a16="http://schemas.microsoft.com/office/drawing/2014/main" id="{8FE492D4-2ED3-9FAE-B30A-58576529A76E}"/>
              </a:ext>
            </a:extLst>
          </p:cNvPr>
          <p:cNvGrpSpPr/>
          <p:nvPr/>
        </p:nvGrpSpPr>
        <p:grpSpPr>
          <a:xfrm>
            <a:off x="1393004" y="3543300"/>
            <a:ext cx="4482384" cy="2850922"/>
            <a:chOff x="1393004" y="3543300"/>
            <a:chExt cx="4482384" cy="2850922"/>
          </a:xfrm>
        </p:grpSpPr>
        <p:sp>
          <p:nvSpPr>
            <p:cNvPr id="3" name="Rounded Rectangle 2">
              <a:extLst>
                <a:ext uri="{FF2B5EF4-FFF2-40B4-BE49-F238E27FC236}">
                  <a16:creationId xmlns:a16="http://schemas.microsoft.com/office/drawing/2014/main" id="{F9D29EFB-0529-30F6-7EC9-A7064D1AC6A6}"/>
                </a:ext>
              </a:extLst>
            </p:cNvPr>
            <p:cNvSpPr/>
            <p:nvPr/>
          </p:nvSpPr>
          <p:spPr>
            <a:xfrm>
              <a:off x="2240648" y="3543300"/>
              <a:ext cx="3634740" cy="2446020"/>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0" name="Group 109">
              <a:extLst>
                <a:ext uri="{FF2B5EF4-FFF2-40B4-BE49-F238E27FC236}">
                  <a16:creationId xmlns:a16="http://schemas.microsoft.com/office/drawing/2014/main" id="{56A0D4D8-69C2-F7A9-E3DD-D12EC60A9E22}"/>
                </a:ext>
              </a:extLst>
            </p:cNvPr>
            <p:cNvGrpSpPr/>
            <p:nvPr/>
          </p:nvGrpSpPr>
          <p:grpSpPr>
            <a:xfrm>
              <a:off x="2434958" y="3975127"/>
              <a:ext cx="3153485" cy="370059"/>
              <a:chOff x="1867796" y="3975127"/>
              <a:chExt cx="3153485" cy="370059"/>
            </a:xfrm>
          </p:grpSpPr>
          <p:sp>
            <p:nvSpPr>
              <p:cNvPr id="5" name="TextBox 4">
                <a:extLst>
                  <a:ext uri="{FF2B5EF4-FFF2-40B4-BE49-F238E27FC236}">
                    <a16:creationId xmlns:a16="http://schemas.microsoft.com/office/drawing/2014/main" id="{FE72D95E-9AEB-6D56-93DA-B014A06A4A3E}"/>
                  </a:ext>
                </a:extLst>
              </p:cNvPr>
              <p:cNvSpPr txBox="1"/>
              <p:nvPr/>
            </p:nvSpPr>
            <p:spPr>
              <a:xfrm>
                <a:off x="1867796" y="3975854"/>
                <a:ext cx="1600200" cy="369332"/>
              </a:xfrm>
              <a:prstGeom prst="rect">
                <a:avLst/>
              </a:prstGeom>
              <a:noFill/>
            </p:spPr>
            <p:txBody>
              <a:bodyPr wrap="square" rtlCol="0">
                <a:spAutoFit/>
              </a:bodyPr>
              <a:lstStyle/>
              <a:p>
                <a:r>
                  <a:rPr lang="en-US" dirty="0">
                    <a:latin typeface="Helvetica" pitchFamily="2" charset="0"/>
                  </a:rPr>
                  <a:t>NP _ that S</a:t>
                </a:r>
              </a:p>
            </p:txBody>
          </p:sp>
          <p:grpSp>
            <p:nvGrpSpPr>
              <p:cNvPr id="19" name="Group 18">
                <a:extLst>
                  <a:ext uri="{FF2B5EF4-FFF2-40B4-BE49-F238E27FC236}">
                    <a16:creationId xmlns:a16="http://schemas.microsoft.com/office/drawing/2014/main" id="{27DA66F8-A0CC-7386-C9E6-F9E0D8659939}"/>
                  </a:ext>
                </a:extLst>
              </p:cNvPr>
              <p:cNvGrpSpPr/>
              <p:nvPr/>
            </p:nvGrpSpPr>
            <p:grpSpPr>
              <a:xfrm>
                <a:off x="3803986" y="3975127"/>
                <a:ext cx="1217295" cy="370059"/>
                <a:chOff x="4103370" y="3975127"/>
                <a:chExt cx="1217295" cy="370059"/>
              </a:xfrm>
            </p:grpSpPr>
            <p:cxnSp>
              <p:nvCxnSpPr>
                <p:cNvPr id="11" name="Straight Connector 10">
                  <a:extLst>
                    <a:ext uri="{FF2B5EF4-FFF2-40B4-BE49-F238E27FC236}">
                      <a16:creationId xmlns:a16="http://schemas.microsoft.com/office/drawing/2014/main" id="{A58FC518-93AB-F2F2-D1A2-89D34BE8AF5A}"/>
                    </a:ext>
                  </a:extLst>
                </p:cNvPr>
                <p:cNvCxnSpPr/>
                <p:nvPr/>
              </p:nvCxnSpPr>
              <p:spPr>
                <a:xfrm>
                  <a:off x="4103370" y="4345186"/>
                  <a:ext cx="1217295" cy="0"/>
                </a:xfrm>
                <a:prstGeom prst="line">
                  <a:avLst/>
                </a:prstGeom>
              </p:spPr>
              <p:style>
                <a:lnRef idx="2">
                  <a:schemeClr val="dk1"/>
                </a:lnRef>
                <a:fillRef idx="0">
                  <a:schemeClr val="dk1"/>
                </a:fillRef>
                <a:effectRef idx="1">
                  <a:schemeClr val="dk1"/>
                </a:effectRef>
                <a:fontRef idx="minor">
                  <a:schemeClr val="tx1"/>
                </a:fontRef>
              </p:style>
            </p:cxnSp>
            <p:sp>
              <p:nvSpPr>
                <p:cNvPr id="12" name="Rectangle 11">
                  <a:extLst>
                    <a:ext uri="{FF2B5EF4-FFF2-40B4-BE49-F238E27FC236}">
                      <a16:creationId xmlns:a16="http://schemas.microsoft.com/office/drawing/2014/main" id="{0D03AFBF-E93E-D7AB-3C67-0444B5079CB9}"/>
                    </a:ext>
                  </a:extLst>
                </p:cNvPr>
                <p:cNvSpPr/>
                <p:nvPr/>
              </p:nvSpPr>
              <p:spPr>
                <a:xfrm>
                  <a:off x="4251960" y="4299466"/>
                  <a:ext cx="45719"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4825E7F-6B06-3370-8C1C-F1B96C32111F}"/>
                    </a:ext>
                  </a:extLst>
                </p:cNvPr>
                <p:cNvSpPr/>
                <p:nvPr/>
              </p:nvSpPr>
              <p:spPr>
                <a:xfrm>
                  <a:off x="4397693" y="4266028"/>
                  <a:ext cx="45719" cy="791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93AE36E-105C-7F7B-4891-42042054E095}"/>
                    </a:ext>
                  </a:extLst>
                </p:cNvPr>
                <p:cNvSpPr/>
                <p:nvPr/>
              </p:nvSpPr>
              <p:spPr>
                <a:xfrm>
                  <a:off x="4544115" y="4230356"/>
                  <a:ext cx="45719" cy="1148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2C112D5-B070-881B-6E3C-F84CB39E3A28}"/>
                    </a:ext>
                  </a:extLst>
                </p:cNvPr>
                <p:cNvSpPr/>
                <p:nvPr/>
              </p:nvSpPr>
              <p:spPr>
                <a:xfrm>
                  <a:off x="4687807" y="4189630"/>
                  <a:ext cx="45719" cy="1555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16867CC-5868-481D-D1A8-2A5D8FD6BE41}"/>
                    </a:ext>
                  </a:extLst>
                </p:cNvPr>
                <p:cNvSpPr/>
                <p:nvPr/>
              </p:nvSpPr>
              <p:spPr>
                <a:xfrm>
                  <a:off x="4830315" y="4144944"/>
                  <a:ext cx="45719" cy="19951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35BC5D9-BA89-ADF7-524F-C8028CF4B87A}"/>
                    </a:ext>
                  </a:extLst>
                </p:cNvPr>
                <p:cNvSpPr/>
                <p:nvPr/>
              </p:nvSpPr>
              <p:spPr>
                <a:xfrm>
                  <a:off x="4973557" y="4034415"/>
                  <a:ext cx="45719" cy="3100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5BFFB2F-4517-BE72-4ECB-FA8583C2974D}"/>
                    </a:ext>
                  </a:extLst>
                </p:cNvPr>
                <p:cNvSpPr/>
                <p:nvPr/>
              </p:nvSpPr>
              <p:spPr>
                <a:xfrm>
                  <a:off x="5116065" y="3975127"/>
                  <a:ext cx="45719"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1" name="Group 110">
              <a:extLst>
                <a:ext uri="{FF2B5EF4-FFF2-40B4-BE49-F238E27FC236}">
                  <a16:creationId xmlns:a16="http://schemas.microsoft.com/office/drawing/2014/main" id="{65DB3E93-E632-8D77-4BFB-3996A426E9BA}"/>
                </a:ext>
              </a:extLst>
            </p:cNvPr>
            <p:cNvGrpSpPr/>
            <p:nvPr/>
          </p:nvGrpSpPr>
          <p:grpSpPr>
            <a:xfrm>
              <a:off x="2433434" y="4576042"/>
              <a:ext cx="3153657" cy="424096"/>
              <a:chOff x="1866272" y="4576042"/>
              <a:chExt cx="3153657" cy="424096"/>
            </a:xfrm>
          </p:grpSpPr>
          <p:grpSp>
            <p:nvGrpSpPr>
              <p:cNvPr id="20" name="Group 19">
                <a:extLst>
                  <a:ext uri="{FF2B5EF4-FFF2-40B4-BE49-F238E27FC236}">
                    <a16:creationId xmlns:a16="http://schemas.microsoft.com/office/drawing/2014/main" id="{B6617C03-B9BF-F265-2333-3181EF34A2E9}"/>
                  </a:ext>
                </a:extLst>
              </p:cNvPr>
              <p:cNvGrpSpPr/>
              <p:nvPr/>
            </p:nvGrpSpPr>
            <p:grpSpPr>
              <a:xfrm>
                <a:off x="3802634" y="4576042"/>
                <a:ext cx="1217295" cy="370059"/>
                <a:chOff x="4103370" y="3975127"/>
                <a:chExt cx="1217295" cy="370059"/>
              </a:xfrm>
            </p:grpSpPr>
            <p:cxnSp>
              <p:nvCxnSpPr>
                <p:cNvPr id="21" name="Straight Connector 20">
                  <a:extLst>
                    <a:ext uri="{FF2B5EF4-FFF2-40B4-BE49-F238E27FC236}">
                      <a16:creationId xmlns:a16="http://schemas.microsoft.com/office/drawing/2014/main" id="{ABA05093-55A1-631F-5C96-D2A01DCA6988}"/>
                    </a:ext>
                  </a:extLst>
                </p:cNvPr>
                <p:cNvCxnSpPr/>
                <p:nvPr/>
              </p:nvCxnSpPr>
              <p:spPr>
                <a:xfrm>
                  <a:off x="4103370" y="4345186"/>
                  <a:ext cx="1217295" cy="0"/>
                </a:xfrm>
                <a:prstGeom prst="line">
                  <a:avLst/>
                </a:prstGeom>
              </p:spPr>
              <p:style>
                <a:lnRef idx="2">
                  <a:schemeClr val="dk1"/>
                </a:lnRef>
                <a:fillRef idx="0">
                  <a:schemeClr val="dk1"/>
                </a:fillRef>
                <a:effectRef idx="1">
                  <a:schemeClr val="dk1"/>
                </a:effectRef>
                <a:fontRef idx="minor">
                  <a:schemeClr val="tx1"/>
                </a:fontRef>
              </p:style>
            </p:cxnSp>
            <p:sp>
              <p:nvSpPr>
                <p:cNvPr id="22" name="Rectangle 21">
                  <a:extLst>
                    <a:ext uri="{FF2B5EF4-FFF2-40B4-BE49-F238E27FC236}">
                      <a16:creationId xmlns:a16="http://schemas.microsoft.com/office/drawing/2014/main" id="{62A900DF-7E8C-882D-D4C9-4AADD1CD2655}"/>
                    </a:ext>
                  </a:extLst>
                </p:cNvPr>
                <p:cNvSpPr/>
                <p:nvPr/>
              </p:nvSpPr>
              <p:spPr>
                <a:xfrm>
                  <a:off x="4251960" y="4299466"/>
                  <a:ext cx="45719"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5706042-BC6C-AF70-8D0B-2FC2827E8DA5}"/>
                    </a:ext>
                  </a:extLst>
                </p:cNvPr>
                <p:cNvSpPr/>
                <p:nvPr/>
              </p:nvSpPr>
              <p:spPr>
                <a:xfrm>
                  <a:off x="4397693" y="4266028"/>
                  <a:ext cx="45719" cy="791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80C1829-F1BC-6B8A-38B6-5ACBCD468829}"/>
                    </a:ext>
                  </a:extLst>
                </p:cNvPr>
                <p:cNvSpPr/>
                <p:nvPr/>
              </p:nvSpPr>
              <p:spPr>
                <a:xfrm>
                  <a:off x="4544115" y="4230356"/>
                  <a:ext cx="45719" cy="1148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BE77938-FA89-61C5-4154-FC36F0362023}"/>
                    </a:ext>
                  </a:extLst>
                </p:cNvPr>
                <p:cNvSpPr/>
                <p:nvPr/>
              </p:nvSpPr>
              <p:spPr>
                <a:xfrm>
                  <a:off x="4687807" y="4189630"/>
                  <a:ext cx="45719" cy="1555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9122B40-34A4-3942-ED8B-42A7149E6F2E}"/>
                    </a:ext>
                  </a:extLst>
                </p:cNvPr>
                <p:cNvSpPr/>
                <p:nvPr/>
              </p:nvSpPr>
              <p:spPr>
                <a:xfrm>
                  <a:off x="4830315" y="4144944"/>
                  <a:ext cx="45719" cy="19951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B20D172-3BCB-6569-CD65-3F26661154C2}"/>
                    </a:ext>
                  </a:extLst>
                </p:cNvPr>
                <p:cNvSpPr/>
                <p:nvPr/>
              </p:nvSpPr>
              <p:spPr>
                <a:xfrm>
                  <a:off x="4973557" y="4034415"/>
                  <a:ext cx="45719" cy="3100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18D8529-A78E-EDD3-AF66-785C79C740B6}"/>
                    </a:ext>
                  </a:extLst>
                </p:cNvPr>
                <p:cNvSpPr/>
                <p:nvPr/>
              </p:nvSpPr>
              <p:spPr>
                <a:xfrm>
                  <a:off x="5116065" y="3975127"/>
                  <a:ext cx="45719"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FCCE4F0A-09FE-5D1B-942A-5DCF1496B1D4}"/>
                  </a:ext>
                </a:extLst>
              </p:cNvPr>
              <p:cNvSpPr txBox="1"/>
              <p:nvPr/>
            </p:nvSpPr>
            <p:spPr>
              <a:xfrm>
                <a:off x="1866272" y="4630806"/>
                <a:ext cx="1824796" cy="369332"/>
              </a:xfrm>
              <a:prstGeom prst="rect">
                <a:avLst/>
              </a:prstGeom>
              <a:noFill/>
            </p:spPr>
            <p:txBody>
              <a:bodyPr wrap="square" rtlCol="0">
                <a:spAutoFit/>
              </a:bodyPr>
              <a:lstStyle/>
              <a:p>
                <a:r>
                  <a:rPr lang="en-US" dirty="0">
                    <a:latin typeface="Helvetica" pitchFamily="2" charset="0"/>
                  </a:rPr>
                  <a:t>NP _ whether S</a:t>
                </a:r>
              </a:p>
            </p:txBody>
          </p:sp>
        </p:grpSp>
        <p:grpSp>
          <p:nvGrpSpPr>
            <p:cNvPr id="112" name="Group 111">
              <a:extLst>
                <a:ext uri="{FF2B5EF4-FFF2-40B4-BE49-F238E27FC236}">
                  <a16:creationId xmlns:a16="http://schemas.microsoft.com/office/drawing/2014/main" id="{A92460B5-87BD-24AA-0931-22102D3495A9}"/>
                </a:ext>
              </a:extLst>
            </p:cNvPr>
            <p:cNvGrpSpPr/>
            <p:nvPr/>
          </p:nvGrpSpPr>
          <p:grpSpPr>
            <a:xfrm>
              <a:off x="2436606" y="5176229"/>
              <a:ext cx="3150485" cy="478861"/>
              <a:chOff x="1869444" y="5176229"/>
              <a:chExt cx="3150485" cy="478861"/>
            </a:xfrm>
          </p:grpSpPr>
          <p:sp>
            <p:nvSpPr>
              <p:cNvPr id="31" name="TextBox 30">
                <a:extLst>
                  <a:ext uri="{FF2B5EF4-FFF2-40B4-BE49-F238E27FC236}">
                    <a16:creationId xmlns:a16="http://schemas.microsoft.com/office/drawing/2014/main" id="{05338426-85C0-810A-60D7-F513E27939F8}"/>
                  </a:ext>
                </a:extLst>
              </p:cNvPr>
              <p:cNvSpPr txBox="1"/>
              <p:nvPr/>
            </p:nvSpPr>
            <p:spPr>
              <a:xfrm>
                <a:off x="1869444" y="5285758"/>
                <a:ext cx="1770128" cy="369332"/>
              </a:xfrm>
              <a:prstGeom prst="rect">
                <a:avLst/>
              </a:prstGeom>
              <a:noFill/>
            </p:spPr>
            <p:txBody>
              <a:bodyPr wrap="square" rtlCol="0">
                <a:spAutoFit/>
              </a:bodyPr>
              <a:lstStyle/>
              <a:p>
                <a:r>
                  <a:rPr lang="en-US" dirty="0">
                    <a:latin typeface="Helvetica" pitchFamily="2" charset="0"/>
                  </a:rPr>
                  <a:t>NP _ NP that S</a:t>
                </a:r>
              </a:p>
            </p:txBody>
          </p:sp>
          <p:grpSp>
            <p:nvGrpSpPr>
              <p:cNvPr id="32" name="Group 31">
                <a:extLst>
                  <a:ext uri="{FF2B5EF4-FFF2-40B4-BE49-F238E27FC236}">
                    <a16:creationId xmlns:a16="http://schemas.microsoft.com/office/drawing/2014/main" id="{F57BD059-0080-8CAE-E6A6-F9E5DD64CFD0}"/>
                  </a:ext>
                </a:extLst>
              </p:cNvPr>
              <p:cNvGrpSpPr/>
              <p:nvPr/>
            </p:nvGrpSpPr>
            <p:grpSpPr>
              <a:xfrm flipH="1">
                <a:off x="3802634" y="5176229"/>
                <a:ext cx="1217295" cy="370059"/>
                <a:chOff x="4103370" y="3975127"/>
                <a:chExt cx="1217295" cy="370059"/>
              </a:xfrm>
            </p:grpSpPr>
            <p:cxnSp>
              <p:nvCxnSpPr>
                <p:cNvPr id="33" name="Straight Connector 32">
                  <a:extLst>
                    <a:ext uri="{FF2B5EF4-FFF2-40B4-BE49-F238E27FC236}">
                      <a16:creationId xmlns:a16="http://schemas.microsoft.com/office/drawing/2014/main" id="{4BA46D06-3391-EA53-230D-7F1587200FEE}"/>
                    </a:ext>
                  </a:extLst>
                </p:cNvPr>
                <p:cNvCxnSpPr/>
                <p:nvPr/>
              </p:nvCxnSpPr>
              <p:spPr>
                <a:xfrm>
                  <a:off x="4103370" y="4345186"/>
                  <a:ext cx="1217295" cy="0"/>
                </a:xfrm>
                <a:prstGeom prst="line">
                  <a:avLst/>
                </a:prstGeom>
              </p:spPr>
              <p:style>
                <a:lnRef idx="2">
                  <a:schemeClr val="dk1"/>
                </a:lnRef>
                <a:fillRef idx="0">
                  <a:schemeClr val="dk1"/>
                </a:fillRef>
                <a:effectRef idx="1">
                  <a:schemeClr val="dk1"/>
                </a:effectRef>
                <a:fontRef idx="minor">
                  <a:schemeClr val="tx1"/>
                </a:fontRef>
              </p:style>
            </p:cxnSp>
            <p:sp>
              <p:nvSpPr>
                <p:cNvPr id="34" name="Rectangle 33">
                  <a:extLst>
                    <a:ext uri="{FF2B5EF4-FFF2-40B4-BE49-F238E27FC236}">
                      <a16:creationId xmlns:a16="http://schemas.microsoft.com/office/drawing/2014/main" id="{93A84CCA-DA61-B691-3DD5-C1CA4D649528}"/>
                    </a:ext>
                  </a:extLst>
                </p:cNvPr>
                <p:cNvSpPr/>
                <p:nvPr/>
              </p:nvSpPr>
              <p:spPr>
                <a:xfrm>
                  <a:off x="4251960" y="4299466"/>
                  <a:ext cx="45719"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490801A-5FEA-DF49-3D13-B5F7EF93E689}"/>
                    </a:ext>
                  </a:extLst>
                </p:cNvPr>
                <p:cNvSpPr/>
                <p:nvPr/>
              </p:nvSpPr>
              <p:spPr>
                <a:xfrm>
                  <a:off x="4397693" y="4266028"/>
                  <a:ext cx="45719" cy="791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D5D3141-F492-23FE-8E6C-2BF3FDC2C49A}"/>
                    </a:ext>
                  </a:extLst>
                </p:cNvPr>
                <p:cNvSpPr/>
                <p:nvPr/>
              </p:nvSpPr>
              <p:spPr>
                <a:xfrm>
                  <a:off x="4544115" y="4230356"/>
                  <a:ext cx="45719" cy="1148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D0EC57A6-E3BB-421D-C1E5-C2E50CD0542C}"/>
                    </a:ext>
                  </a:extLst>
                </p:cNvPr>
                <p:cNvSpPr/>
                <p:nvPr/>
              </p:nvSpPr>
              <p:spPr>
                <a:xfrm>
                  <a:off x="4687807" y="4189630"/>
                  <a:ext cx="45719" cy="1555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94E47E1-DF03-0621-0393-85605C600DA0}"/>
                    </a:ext>
                  </a:extLst>
                </p:cNvPr>
                <p:cNvSpPr/>
                <p:nvPr/>
              </p:nvSpPr>
              <p:spPr>
                <a:xfrm>
                  <a:off x="4830315" y="4144944"/>
                  <a:ext cx="45719" cy="19951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3C53B8AF-16E8-E3E2-0649-E6586024EFAB}"/>
                    </a:ext>
                  </a:extLst>
                </p:cNvPr>
                <p:cNvSpPr/>
                <p:nvPr/>
              </p:nvSpPr>
              <p:spPr>
                <a:xfrm>
                  <a:off x="4973557" y="4034415"/>
                  <a:ext cx="45719" cy="3100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81AB6F8-7174-8ADA-F0BB-80FA7DD50537}"/>
                    </a:ext>
                  </a:extLst>
                </p:cNvPr>
                <p:cNvSpPr/>
                <p:nvPr/>
              </p:nvSpPr>
              <p:spPr>
                <a:xfrm>
                  <a:off x="5116065" y="3975127"/>
                  <a:ext cx="45719"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3" name="TextBox 112">
              <a:extLst>
                <a:ext uri="{FF2B5EF4-FFF2-40B4-BE49-F238E27FC236}">
                  <a16:creationId xmlns:a16="http://schemas.microsoft.com/office/drawing/2014/main" id="{D9C6604C-2A36-7470-2C8B-9E334A425B66}"/>
                </a:ext>
              </a:extLst>
            </p:cNvPr>
            <p:cNvSpPr txBox="1"/>
            <p:nvPr/>
          </p:nvSpPr>
          <p:spPr>
            <a:xfrm>
              <a:off x="2497421" y="6024890"/>
              <a:ext cx="3121194" cy="369332"/>
            </a:xfrm>
            <a:prstGeom prst="rect">
              <a:avLst/>
            </a:prstGeom>
            <a:noFill/>
          </p:spPr>
          <p:txBody>
            <a:bodyPr wrap="square" rtlCol="0">
              <a:spAutoFit/>
            </a:bodyPr>
            <a:lstStyle/>
            <a:p>
              <a:pPr algn="ctr"/>
              <a:r>
                <a:rPr lang="en-US" b="1" dirty="0">
                  <a:latin typeface="Helvetica" pitchFamily="2" charset="0"/>
                </a:rPr>
                <a:t>Acceptability judgments</a:t>
              </a:r>
            </a:p>
          </p:txBody>
        </p:sp>
        <p:sp>
          <p:nvSpPr>
            <p:cNvPr id="6" name="TextBox 5">
              <a:extLst>
                <a:ext uri="{FF2B5EF4-FFF2-40B4-BE49-F238E27FC236}">
                  <a16:creationId xmlns:a16="http://schemas.microsoft.com/office/drawing/2014/main" id="{FB717378-5CB9-F9F7-0C94-1CB6016DD398}"/>
                </a:ext>
              </a:extLst>
            </p:cNvPr>
            <p:cNvSpPr txBox="1"/>
            <p:nvPr/>
          </p:nvSpPr>
          <p:spPr>
            <a:xfrm>
              <a:off x="1393004" y="4508105"/>
              <a:ext cx="946131" cy="646331"/>
            </a:xfrm>
            <a:prstGeom prst="rect">
              <a:avLst/>
            </a:prstGeom>
            <a:noFill/>
          </p:spPr>
          <p:txBody>
            <a:bodyPr wrap="square" rtlCol="0">
              <a:spAutoFit/>
            </a:bodyPr>
            <a:lstStyle/>
            <a:p>
              <a:pPr algn="ctr"/>
              <a:r>
                <a:rPr lang="en-US" sz="3600" dirty="0">
                  <a:latin typeface="Helvetica" pitchFamily="2" charset="0"/>
                </a:rPr>
                <a:t>+</a:t>
              </a:r>
            </a:p>
          </p:txBody>
        </p:sp>
      </p:grpSp>
      <p:grpSp>
        <p:nvGrpSpPr>
          <p:cNvPr id="115" name="Group 114">
            <a:extLst>
              <a:ext uri="{FF2B5EF4-FFF2-40B4-BE49-F238E27FC236}">
                <a16:creationId xmlns:a16="http://schemas.microsoft.com/office/drawing/2014/main" id="{4B6532A0-3F74-E584-64DF-FB28808D70F2}"/>
              </a:ext>
            </a:extLst>
          </p:cNvPr>
          <p:cNvGrpSpPr/>
          <p:nvPr/>
        </p:nvGrpSpPr>
        <p:grpSpPr>
          <a:xfrm>
            <a:off x="4258230" y="417570"/>
            <a:ext cx="2917042" cy="1900378"/>
            <a:chOff x="4258230" y="417570"/>
            <a:chExt cx="2917042" cy="1900378"/>
          </a:xfrm>
        </p:grpSpPr>
        <p:sp>
          <p:nvSpPr>
            <p:cNvPr id="51" name="Rounded Rectangle 50">
              <a:extLst>
                <a:ext uri="{FF2B5EF4-FFF2-40B4-BE49-F238E27FC236}">
                  <a16:creationId xmlns:a16="http://schemas.microsoft.com/office/drawing/2014/main" id="{3B2DE373-A73B-A92A-A161-46B14C4C0E92}"/>
                </a:ext>
              </a:extLst>
            </p:cNvPr>
            <p:cNvSpPr/>
            <p:nvPr/>
          </p:nvSpPr>
          <p:spPr>
            <a:xfrm>
              <a:off x="4258230" y="417570"/>
              <a:ext cx="2917042" cy="1900378"/>
            </a:xfrm>
            <a:prstGeom prst="roundRect">
              <a:avLst/>
            </a:prstGeom>
            <a:solidFill>
              <a:schemeClr val="tx2">
                <a:lumMod val="25000"/>
                <a:lumOff val="75000"/>
                <a:alpha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Helvetica" pitchFamily="2" charset="0"/>
                <a:cs typeface="Blackadder ITC" panose="020F0502020204030204" pitchFamily="34" charset="0"/>
              </a:endParaRPr>
            </a:p>
          </p:txBody>
        </p:sp>
        <p:sp>
          <p:nvSpPr>
            <p:cNvPr id="89" name="TextBox 88">
              <a:extLst>
                <a:ext uri="{FF2B5EF4-FFF2-40B4-BE49-F238E27FC236}">
                  <a16:creationId xmlns:a16="http://schemas.microsoft.com/office/drawing/2014/main" id="{90B5A201-207F-C657-C080-C96EA0F2D4AC}"/>
                </a:ext>
              </a:extLst>
            </p:cNvPr>
            <p:cNvSpPr txBox="1"/>
            <p:nvPr/>
          </p:nvSpPr>
          <p:spPr>
            <a:xfrm rot="16200000">
              <a:off x="3748208" y="1183092"/>
              <a:ext cx="1678215" cy="369332"/>
            </a:xfrm>
            <a:prstGeom prst="rect">
              <a:avLst/>
            </a:prstGeom>
            <a:noFill/>
          </p:spPr>
          <p:txBody>
            <a:bodyPr wrap="square" rtlCol="0">
              <a:spAutoFit/>
            </a:bodyPr>
            <a:lstStyle/>
            <a:p>
              <a:pPr algn="ctr"/>
              <a:r>
                <a:rPr lang="en-US" b="1" dirty="0">
                  <a:latin typeface="Andale Mono" panose="020B0509000000000004" pitchFamily="49" charset="0"/>
                </a:rPr>
                <a:t>acceptable</a:t>
              </a:r>
            </a:p>
          </p:txBody>
        </p:sp>
        <p:sp>
          <p:nvSpPr>
            <p:cNvPr id="91" name="Rounded Rectangle 90">
              <a:extLst>
                <a:ext uri="{FF2B5EF4-FFF2-40B4-BE49-F238E27FC236}">
                  <a16:creationId xmlns:a16="http://schemas.microsoft.com/office/drawing/2014/main" id="{06C44A09-A28C-F34D-348B-9FAC32BD8750}"/>
                </a:ext>
              </a:extLst>
            </p:cNvPr>
            <p:cNvSpPr/>
            <p:nvPr/>
          </p:nvSpPr>
          <p:spPr>
            <a:xfrm>
              <a:off x="4954634" y="628676"/>
              <a:ext cx="504648" cy="3693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a:t>
              </a:r>
            </a:p>
          </p:txBody>
        </p:sp>
        <p:sp>
          <p:nvSpPr>
            <p:cNvPr id="92" name="Rounded Rectangle 91">
              <a:extLst>
                <a:ext uri="{FF2B5EF4-FFF2-40B4-BE49-F238E27FC236}">
                  <a16:creationId xmlns:a16="http://schemas.microsoft.com/office/drawing/2014/main" id="{C41D0E46-8FB9-32C9-7173-F7E7C8B29BAD}"/>
                </a:ext>
              </a:extLst>
            </p:cNvPr>
            <p:cNvSpPr/>
            <p:nvPr/>
          </p:nvSpPr>
          <p:spPr>
            <a:xfrm>
              <a:off x="4958372" y="1203081"/>
              <a:ext cx="504648" cy="3693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a:t>
              </a:r>
            </a:p>
          </p:txBody>
        </p:sp>
        <p:sp>
          <p:nvSpPr>
            <p:cNvPr id="93" name="Rounded Rectangle 92">
              <a:extLst>
                <a:ext uri="{FF2B5EF4-FFF2-40B4-BE49-F238E27FC236}">
                  <a16:creationId xmlns:a16="http://schemas.microsoft.com/office/drawing/2014/main" id="{24B71FA8-C324-2E8B-081E-EB73ADDE886A}"/>
                </a:ext>
              </a:extLst>
            </p:cNvPr>
            <p:cNvSpPr/>
            <p:nvPr/>
          </p:nvSpPr>
          <p:spPr>
            <a:xfrm>
              <a:off x="4954634" y="1716182"/>
              <a:ext cx="504648" cy="3693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a:t>
              </a:r>
            </a:p>
          </p:txBody>
        </p:sp>
      </p:grpSp>
      <p:grpSp>
        <p:nvGrpSpPr>
          <p:cNvPr id="108" name="Group 107">
            <a:extLst>
              <a:ext uri="{FF2B5EF4-FFF2-40B4-BE49-F238E27FC236}">
                <a16:creationId xmlns:a16="http://schemas.microsoft.com/office/drawing/2014/main" id="{FA236398-7221-7964-C6B3-0C623AD20AD8}"/>
              </a:ext>
            </a:extLst>
          </p:cNvPr>
          <p:cNvGrpSpPr/>
          <p:nvPr/>
        </p:nvGrpSpPr>
        <p:grpSpPr>
          <a:xfrm>
            <a:off x="5672626" y="268165"/>
            <a:ext cx="2487045" cy="2199186"/>
            <a:chOff x="4694043" y="585217"/>
            <a:chExt cx="2487045" cy="2199186"/>
          </a:xfrm>
        </p:grpSpPr>
        <p:sp>
          <p:nvSpPr>
            <p:cNvPr id="90" name="Rounded Rectangle 89">
              <a:extLst>
                <a:ext uri="{FF2B5EF4-FFF2-40B4-BE49-F238E27FC236}">
                  <a16:creationId xmlns:a16="http://schemas.microsoft.com/office/drawing/2014/main" id="{20295C49-8C8C-79ED-41B5-A10E98EB6D37}"/>
                </a:ext>
              </a:extLst>
            </p:cNvPr>
            <p:cNvSpPr/>
            <p:nvPr/>
          </p:nvSpPr>
          <p:spPr>
            <a:xfrm>
              <a:off x="4694043" y="585217"/>
              <a:ext cx="2487045" cy="2199186"/>
            </a:xfrm>
            <a:prstGeom prst="roundRect">
              <a:avLst/>
            </a:prstGeom>
            <a:solidFill>
              <a:srgbClr val="FBE3D6">
                <a:alpha val="5411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ed Rectangle 103">
              <a:extLst>
                <a:ext uri="{FF2B5EF4-FFF2-40B4-BE49-F238E27FC236}">
                  <a16:creationId xmlns:a16="http://schemas.microsoft.com/office/drawing/2014/main" id="{33A5A9F0-6A69-F9BE-4A53-33CFF87E94DB}"/>
                </a:ext>
              </a:extLst>
            </p:cNvPr>
            <p:cNvSpPr/>
            <p:nvPr/>
          </p:nvSpPr>
          <p:spPr>
            <a:xfrm>
              <a:off x="6055623" y="940904"/>
              <a:ext cx="504648" cy="369331"/>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a:t>
              </a:r>
            </a:p>
          </p:txBody>
        </p:sp>
        <p:sp>
          <p:nvSpPr>
            <p:cNvPr id="105" name="Rounded Rectangle 104">
              <a:extLst>
                <a:ext uri="{FF2B5EF4-FFF2-40B4-BE49-F238E27FC236}">
                  <a16:creationId xmlns:a16="http://schemas.microsoft.com/office/drawing/2014/main" id="{111C089A-EDB4-2063-1AF4-F6EEA9D3817A}"/>
                </a:ext>
              </a:extLst>
            </p:cNvPr>
            <p:cNvSpPr/>
            <p:nvPr/>
          </p:nvSpPr>
          <p:spPr>
            <a:xfrm>
              <a:off x="6059361" y="1515309"/>
              <a:ext cx="504648" cy="369331"/>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a:t>
              </a:r>
            </a:p>
          </p:txBody>
        </p:sp>
        <p:sp>
          <p:nvSpPr>
            <p:cNvPr id="106" name="Rounded Rectangle 105">
              <a:extLst>
                <a:ext uri="{FF2B5EF4-FFF2-40B4-BE49-F238E27FC236}">
                  <a16:creationId xmlns:a16="http://schemas.microsoft.com/office/drawing/2014/main" id="{BE1EA28B-2AD9-C0AD-8615-D3E5EE5B4030}"/>
                </a:ext>
              </a:extLst>
            </p:cNvPr>
            <p:cNvSpPr/>
            <p:nvPr/>
          </p:nvSpPr>
          <p:spPr>
            <a:xfrm>
              <a:off x="6055623" y="2028410"/>
              <a:ext cx="504648" cy="369331"/>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a:t>
              </a:r>
            </a:p>
          </p:txBody>
        </p:sp>
        <p:sp>
          <p:nvSpPr>
            <p:cNvPr id="107" name="TextBox 106">
              <a:extLst>
                <a:ext uri="{FF2B5EF4-FFF2-40B4-BE49-F238E27FC236}">
                  <a16:creationId xmlns:a16="http://schemas.microsoft.com/office/drawing/2014/main" id="{2129C33E-D84D-7B08-8443-C044F222A135}"/>
                </a:ext>
              </a:extLst>
            </p:cNvPr>
            <p:cNvSpPr txBox="1"/>
            <p:nvPr/>
          </p:nvSpPr>
          <p:spPr>
            <a:xfrm rot="5400000">
              <a:off x="6046712" y="1515308"/>
              <a:ext cx="1678215" cy="369332"/>
            </a:xfrm>
            <a:prstGeom prst="rect">
              <a:avLst/>
            </a:prstGeom>
            <a:noFill/>
          </p:spPr>
          <p:txBody>
            <a:bodyPr wrap="square" rtlCol="0">
              <a:spAutoFit/>
            </a:bodyPr>
            <a:lstStyle/>
            <a:p>
              <a:pPr algn="ctr"/>
              <a:r>
                <a:rPr lang="en-US" b="1" dirty="0">
                  <a:latin typeface="Andale Mono" panose="020B0509000000000004" pitchFamily="49" charset="0"/>
                </a:rPr>
                <a:t>inferable</a:t>
              </a:r>
            </a:p>
          </p:txBody>
        </p:sp>
      </p:grpSp>
      <p:grpSp>
        <p:nvGrpSpPr>
          <p:cNvPr id="139" name="Group 138">
            <a:extLst>
              <a:ext uri="{FF2B5EF4-FFF2-40B4-BE49-F238E27FC236}">
                <a16:creationId xmlns:a16="http://schemas.microsoft.com/office/drawing/2014/main" id="{0920E6B6-2D4C-5741-674A-4ABA527A973D}"/>
              </a:ext>
            </a:extLst>
          </p:cNvPr>
          <p:cNvGrpSpPr/>
          <p:nvPr/>
        </p:nvGrpSpPr>
        <p:grpSpPr>
          <a:xfrm>
            <a:off x="4735775" y="2317948"/>
            <a:ext cx="980976" cy="622384"/>
            <a:chOff x="4735775" y="2317948"/>
            <a:chExt cx="980976" cy="622384"/>
          </a:xfrm>
        </p:grpSpPr>
        <p:sp>
          <p:nvSpPr>
            <p:cNvPr id="10" name="TextBox 9">
              <a:extLst>
                <a:ext uri="{FF2B5EF4-FFF2-40B4-BE49-F238E27FC236}">
                  <a16:creationId xmlns:a16="http://schemas.microsoft.com/office/drawing/2014/main" id="{5CDCEE56-0044-E040-3A8D-90F9D84D2826}"/>
                </a:ext>
              </a:extLst>
            </p:cNvPr>
            <p:cNvSpPr txBox="1"/>
            <p:nvPr/>
          </p:nvSpPr>
          <p:spPr>
            <a:xfrm>
              <a:off x="4735775" y="2571000"/>
              <a:ext cx="851342" cy="369332"/>
            </a:xfrm>
            <a:prstGeom prst="rect">
              <a:avLst/>
            </a:prstGeom>
            <a:noFill/>
          </p:spPr>
          <p:txBody>
            <a:bodyPr wrap="square" rtlCol="0">
              <a:spAutoFit/>
            </a:bodyPr>
            <a:lstStyle/>
            <a:p>
              <a:pPr algn="ctr"/>
              <a:r>
                <a:rPr lang="en-US" dirty="0">
                  <a:latin typeface="Andale Mono" panose="020B0509000000000004" pitchFamily="49" charset="0"/>
                </a:rPr>
                <a:t>0.95</a:t>
              </a:r>
            </a:p>
          </p:txBody>
        </p:sp>
        <p:cxnSp>
          <p:nvCxnSpPr>
            <p:cNvPr id="50" name="Elbow Connector 49">
              <a:extLst>
                <a:ext uri="{FF2B5EF4-FFF2-40B4-BE49-F238E27FC236}">
                  <a16:creationId xmlns:a16="http://schemas.microsoft.com/office/drawing/2014/main" id="{1631A34F-DC6A-BB1C-A551-4C4612DAB852}"/>
                </a:ext>
              </a:extLst>
            </p:cNvPr>
            <p:cNvCxnSpPr>
              <a:cxnSpLocks/>
              <a:stCxn id="51" idx="2"/>
              <a:endCxn id="10" idx="3"/>
            </p:cNvCxnSpPr>
            <p:nvPr/>
          </p:nvCxnSpPr>
          <p:spPr>
            <a:xfrm rot="5400000">
              <a:off x="5433075" y="2471990"/>
              <a:ext cx="437718" cy="129634"/>
            </a:xfrm>
            <a:prstGeom prst="bentConnector2">
              <a:avLst/>
            </a:prstGeom>
            <a:ln>
              <a:tailEnd type="triangle"/>
            </a:ln>
          </p:spPr>
          <p:style>
            <a:lnRef idx="2">
              <a:schemeClr val="dk1"/>
            </a:lnRef>
            <a:fillRef idx="0">
              <a:schemeClr val="dk1"/>
            </a:fillRef>
            <a:effectRef idx="1">
              <a:schemeClr val="dk1"/>
            </a:effectRef>
            <a:fontRef idx="minor">
              <a:schemeClr val="tx1"/>
            </a:fontRef>
          </p:style>
        </p:cxnSp>
      </p:grpSp>
      <p:grpSp>
        <p:nvGrpSpPr>
          <p:cNvPr id="140" name="Group 139">
            <a:extLst>
              <a:ext uri="{FF2B5EF4-FFF2-40B4-BE49-F238E27FC236}">
                <a16:creationId xmlns:a16="http://schemas.microsoft.com/office/drawing/2014/main" id="{6F296A8E-C8FF-569A-BCA7-B0B0B6CEABAE}"/>
              </a:ext>
            </a:extLst>
          </p:cNvPr>
          <p:cNvGrpSpPr/>
          <p:nvPr/>
        </p:nvGrpSpPr>
        <p:grpSpPr>
          <a:xfrm>
            <a:off x="3273831" y="2377599"/>
            <a:ext cx="1582429" cy="1653021"/>
            <a:chOff x="3273831" y="2377599"/>
            <a:chExt cx="1582429" cy="1653021"/>
          </a:xfrm>
        </p:grpSpPr>
        <p:cxnSp>
          <p:nvCxnSpPr>
            <p:cNvPr id="44" name="Straight Arrow Connector 43">
              <a:extLst>
                <a:ext uri="{FF2B5EF4-FFF2-40B4-BE49-F238E27FC236}">
                  <a16:creationId xmlns:a16="http://schemas.microsoft.com/office/drawing/2014/main" id="{B1422F9F-9BBD-8911-7E69-EEAFD7C4A791}"/>
                </a:ext>
              </a:extLst>
            </p:cNvPr>
            <p:cNvCxnSpPr>
              <a:cxnSpLocks/>
              <a:stCxn id="43" idx="2"/>
            </p:cNvCxnSpPr>
            <p:nvPr/>
          </p:nvCxnSpPr>
          <p:spPr>
            <a:xfrm>
              <a:off x="3949502" y="3144521"/>
              <a:ext cx="906758" cy="88609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3" name="Rounded Rectangle 42">
              <a:extLst>
                <a:ext uri="{FF2B5EF4-FFF2-40B4-BE49-F238E27FC236}">
                  <a16:creationId xmlns:a16="http://schemas.microsoft.com/office/drawing/2014/main" id="{BD62E63D-3CAD-3625-8D49-233453E554AF}"/>
                </a:ext>
              </a:extLst>
            </p:cNvPr>
            <p:cNvSpPr/>
            <p:nvPr/>
          </p:nvSpPr>
          <p:spPr>
            <a:xfrm>
              <a:off x="3273831" y="2377599"/>
              <a:ext cx="1351342" cy="766922"/>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Helvetica" pitchFamily="2" charset="0"/>
                </a:rPr>
                <a:t>response</a:t>
              </a:r>
            </a:p>
            <a:p>
              <a:pPr algn="ctr"/>
              <a:r>
                <a:rPr lang="en-US" b="1" dirty="0">
                  <a:solidFill>
                    <a:schemeClr val="bg1"/>
                  </a:solidFill>
                  <a:latin typeface="Helvetica" pitchFamily="2" charset="0"/>
                </a:rPr>
                <a:t>model</a:t>
              </a:r>
              <a:endParaRPr lang="en-US" dirty="0">
                <a:solidFill>
                  <a:schemeClr val="bg1"/>
                </a:solidFill>
                <a:latin typeface="Helvetica" pitchFamily="2" charset="0"/>
                <a:cs typeface="Blackadder ITC" panose="020F0502020204030204" pitchFamily="34" charset="0"/>
              </a:endParaRPr>
            </a:p>
          </p:txBody>
        </p:sp>
        <p:cxnSp>
          <p:nvCxnSpPr>
            <p:cNvPr id="121" name="Straight Arrow Connector 120">
              <a:extLst>
                <a:ext uri="{FF2B5EF4-FFF2-40B4-BE49-F238E27FC236}">
                  <a16:creationId xmlns:a16="http://schemas.microsoft.com/office/drawing/2014/main" id="{D5CFA463-9651-B153-BBEA-1F4DAE0E7E52}"/>
                </a:ext>
              </a:extLst>
            </p:cNvPr>
            <p:cNvCxnSpPr>
              <a:cxnSpLocks/>
              <a:stCxn id="10" idx="1"/>
              <a:endCxn id="43" idx="3"/>
            </p:cNvCxnSpPr>
            <p:nvPr/>
          </p:nvCxnSpPr>
          <p:spPr>
            <a:xfrm flipH="1">
              <a:off x="4625173" y="2755666"/>
              <a:ext cx="110602" cy="539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130" name="Group 129">
            <a:extLst>
              <a:ext uri="{FF2B5EF4-FFF2-40B4-BE49-F238E27FC236}">
                <a16:creationId xmlns:a16="http://schemas.microsoft.com/office/drawing/2014/main" id="{3E8C86F6-188C-D12C-0F9A-616710A20277}"/>
              </a:ext>
            </a:extLst>
          </p:cNvPr>
          <p:cNvGrpSpPr/>
          <p:nvPr/>
        </p:nvGrpSpPr>
        <p:grpSpPr>
          <a:xfrm>
            <a:off x="1050867" y="1367759"/>
            <a:ext cx="3207364" cy="3145226"/>
            <a:chOff x="1050867" y="1367759"/>
            <a:chExt cx="3207364" cy="3145226"/>
          </a:xfrm>
        </p:grpSpPr>
        <p:cxnSp>
          <p:nvCxnSpPr>
            <p:cNvPr id="132" name="Elbow Connector 131">
              <a:extLst>
                <a:ext uri="{FF2B5EF4-FFF2-40B4-BE49-F238E27FC236}">
                  <a16:creationId xmlns:a16="http://schemas.microsoft.com/office/drawing/2014/main" id="{A215279D-A5CB-CB68-BB6D-2066C3A00450}"/>
                </a:ext>
              </a:extLst>
            </p:cNvPr>
            <p:cNvCxnSpPr/>
            <p:nvPr/>
          </p:nvCxnSpPr>
          <p:spPr>
            <a:xfrm rot="5400000" flipH="1" flipV="1">
              <a:off x="1081936" y="1336691"/>
              <a:ext cx="3145225" cy="3207363"/>
            </a:xfrm>
            <a:prstGeom prst="bentConnector2">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4" name="Elbow Connector 133">
              <a:extLst>
                <a:ext uri="{FF2B5EF4-FFF2-40B4-BE49-F238E27FC236}">
                  <a16:creationId xmlns:a16="http://schemas.microsoft.com/office/drawing/2014/main" id="{51EADCB7-3415-2A0B-8CE4-41FC8410E7FC}"/>
                </a:ext>
              </a:extLst>
            </p:cNvPr>
            <p:cNvCxnSpPr>
              <a:cxnSpLocks/>
            </p:cNvCxnSpPr>
            <p:nvPr/>
          </p:nvCxnSpPr>
          <p:spPr>
            <a:xfrm rot="5400000" flipH="1" flipV="1">
              <a:off x="2442597" y="2160221"/>
              <a:ext cx="2608095" cy="1023172"/>
            </a:xfrm>
            <a:prstGeom prst="bentConnector2">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47" name="Group 146">
            <a:extLst>
              <a:ext uri="{FF2B5EF4-FFF2-40B4-BE49-F238E27FC236}">
                <a16:creationId xmlns:a16="http://schemas.microsoft.com/office/drawing/2014/main" id="{F93E2535-A113-CE49-F074-123D08A42B5B}"/>
              </a:ext>
            </a:extLst>
          </p:cNvPr>
          <p:cNvGrpSpPr/>
          <p:nvPr/>
        </p:nvGrpSpPr>
        <p:grpSpPr>
          <a:xfrm>
            <a:off x="5812628" y="628677"/>
            <a:ext cx="1080695" cy="1463687"/>
            <a:chOff x="4834046" y="932624"/>
            <a:chExt cx="1080695" cy="1463687"/>
          </a:xfrm>
        </p:grpSpPr>
        <p:sp>
          <p:nvSpPr>
            <p:cNvPr id="148" name="Rounded Rectangle 147">
              <a:extLst>
                <a:ext uri="{FF2B5EF4-FFF2-40B4-BE49-F238E27FC236}">
                  <a16:creationId xmlns:a16="http://schemas.microsoft.com/office/drawing/2014/main" id="{1FDBC20F-FBCD-9735-8263-98B998FDE8C1}"/>
                </a:ext>
              </a:extLst>
            </p:cNvPr>
            <p:cNvSpPr/>
            <p:nvPr/>
          </p:nvSpPr>
          <p:spPr>
            <a:xfrm>
              <a:off x="4834046" y="932624"/>
              <a:ext cx="1080695" cy="369331"/>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senses</a:t>
              </a:r>
            </a:p>
          </p:txBody>
        </p:sp>
        <p:sp>
          <p:nvSpPr>
            <p:cNvPr id="149" name="Rounded Rectangle 148">
              <a:extLst>
                <a:ext uri="{FF2B5EF4-FFF2-40B4-BE49-F238E27FC236}">
                  <a16:creationId xmlns:a16="http://schemas.microsoft.com/office/drawing/2014/main" id="{56AEC252-B286-66E6-C16E-293A0710BBE7}"/>
                </a:ext>
              </a:extLst>
            </p:cNvPr>
            <p:cNvSpPr/>
            <p:nvPr/>
          </p:nvSpPr>
          <p:spPr>
            <a:xfrm>
              <a:off x="4834046" y="1507029"/>
              <a:ext cx="1080695" cy="369331"/>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value</a:t>
              </a:r>
            </a:p>
          </p:txBody>
        </p:sp>
        <p:sp>
          <p:nvSpPr>
            <p:cNvPr id="150" name="Rounded Rectangle 149">
              <a:extLst>
                <a:ext uri="{FF2B5EF4-FFF2-40B4-BE49-F238E27FC236}">
                  <a16:creationId xmlns:a16="http://schemas.microsoft.com/office/drawing/2014/main" id="{E4C5A810-58E2-CCB7-BE36-1472AA95FD8B}"/>
                </a:ext>
              </a:extLst>
            </p:cNvPr>
            <p:cNvSpPr/>
            <p:nvPr/>
          </p:nvSpPr>
          <p:spPr>
            <a:xfrm>
              <a:off x="4834046" y="2026980"/>
              <a:ext cx="1080695" cy="369331"/>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a:t>
              </a:r>
            </a:p>
          </p:txBody>
        </p:sp>
      </p:grpSp>
    </p:spTree>
    <p:extLst>
      <p:ext uri="{BB962C8B-B14F-4D97-AF65-F5344CB8AC3E}">
        <p14:creationId xmlns:p14="http://schemas.microsoft.com/office/powerpoint/2010/main" val="305462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7F778-2C45-1C4A-6094-58C1F7F96509}"/>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A10732BA-A71E-F41D-E0D1-F6BE1A22FC8E}"/>
              </a:ext>
            </a:extLst>
          </p:cNvPr>
          <p:cNvGrpSpPr/>
          <p:nvPr/>
        </p:nvGrpSpPr>
        <p:grpSpPr>
          <a:xfrm>
            <a:off x="1390650" y="2444115"/>
            <a:ext cx="9410700" cy="1538882"/>
            <a:chOff x="1447800" y="973017"/>
            <a:chExt cx="9410700" cy="1538882"/>
          </a:xfrm>
        </p:grpSpPr>
        <p:sp>
          <p:nvSpPr>
            <p:cNvPr id="3" name="TextBox 2">
              <a:extLst>
                <a:ext uri="{FF2B5EF4-FFF2-40B4-BE49-F238E27FC236}">
                  <a16:creationId xmlns:a16="http://schemas.microsoft.com/office/drawing/2014/main" id="{5182989C-60B1-17D2-DDDA-92C6E7C5F13F}"/>
                </a:ext>
              </a:extLst>
            </p:cNvPr>
            <p:cNvSpPr txBox="1"/>
            <p:nvPr/>
          </p:nvSpPr>
          <p:spPr>
            <a:xfrm>
              <a:off x="1447800" y="973017"/>
              <a:ext cx="9296400" cy="584775"/>
            </a:xfrm>
            <a:prstGeom prst="rect">
              <a:avLst/>
            </a:prstGeom>
            <a:noFill/>
          </p:spPr>
          <p:txBody>
            <a:bodyPr wrap="square" rtlCol="0">
              <a:spAutoFit/>
            </a:bodyPr>
            <a:lstStyle/>
            <a:p>
              <a:r>
                <a:rPr lang="en-US" sz="3200" b="1" dirty="0">
                  <a:latin typeface="Helvetica" pitchFamily="2" charset="0"/>
                </a:rPr>
                <a:t>Implementation</a:t>
              </a:r>
            </a:p>
          </p:txBody>
        </p:sp>
        <p:sp>
          <p:nvSpPr>
            <p:cNvPr id="2" name="TextBox 1">
              <a:extLst>
                <a:ext uri="{FF2B5EF4-FFF2-40B4-BE49-F238E27FC236}">
                  <a16:creationId xmlns:a16="http://schemas.microsoft.com/office/drawing/2014/main" id="{D4F0A057-2C7D-A8EF-9FC4-C8D19020948F}"/>
                </a:ext>
              </a:extLst>
            </p:cNvPr>
            <p:cNvSpPr txBox="1"/>
            <p:nvPr/>
          </p:nvSpPr>
          <p:spPr>
            <a:xfrm>
              <a:off x="1447800" y="1557792"/>
              <a:ext cx="9410700" cy="954107"/>
            </a:xfrm>
            <a:prstGeom prst="rect">
              <a:avLst/>
            </a:prstGeom>
            <a:noFill/>
          </p:spPr>
          <p:txBody>
            <a:bodyPr wrap="square" rtlCol="0">
              <a:spAutoFit/>
            </a:bodyPr>
            <a:lstStyle/>
            <a:p>
              <a:pPr marL="514350" indent="-514350">
                <a:buAutoNum type="arabicPeriod"/>
              </a:pPr>
              <a:r>
                <a:rPr lang="en-US" sz="2800" dirty="0">
                  <a:latin typeface="Helvetica" pitchFamily="2" charset="0"/>
                </a:rPr>
                <a:t>Specify a family of probabilistic programs consisting of </a:t>
              </a:r>
              <a:r>
                <a:rPr lang="en-US" sz="2800" i="1" dirty="0">
                  <a:latin typeface="Helvetica" pitchFamily="2" charset="0"/>
                </a:rPr>
                <a:t>definable functions</a:t>
              </a:r>
              <a:r>
                <a:rPr lang="en-US" sz="2800" dirty="0">
                  <a:latin typeface="Helvetica" pitchFamily="2" charset="0"/>
                </a:rPr>
                <a:t>.</a:t>
              </a:r>
            </a:p>
          </p:txBody>
        </p:sp>
      </p:grpSp>
    </p:spTree>
    <p:extLst>
      <p:ext uri="{BB962C8B-B14F-4D97-AF65-F5344CB8AC3E}">
        <p14:creationId xmlns:p14="http://schemas.microsoft.com/office/powerpoint/2010/main" val="2731254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60BA5-FC17-17CD-A23A-18C84439381A}"/>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F19AFBF3-CD56-4143-4C17-68979C2C235F}"/>
              </a:ext>
            </a:extLst>
          </p:cNvPr>
          <p:cNvGrpSpPr/>
          <p:nvPr/>
        </p:nvGrpSpPr>
        <p:grpSpPr>
          <a:xfrm>
            <a:off x="859969" y="1242895"/>
            <a:ext cx="4476201" cy="1785104"/>
            <a:chOff x="1447800" y="973017"/>
            <a:chExt cx="11661610" cy="1785104"/>
          </a:xfrm>
        </p:grpSpPr>
        <p:sp>
          <p:nvSpPr>
            <p:cNvPr id="3" name="TextBox 2">
              <a:extLst>
                <a:ext uri="{FF2B5EF4-FFF2-40B4-BE49-F238E27FC236}">
                  <a16:creationId xmlns:a16="http://schemas.microsoft.com/office/drawing/2014/main" id="{6F133991-377B-BDD9-42D2-6160648C51F2}"/>
                </a:ext>
              </a:extLst>
            </p:cNvPr>
            <p:cNvSpPr txBox="1"/>
            <p:nvPr/>
          </p:nvSpPr>
          <p:spPr>
            <a:xfrm>
              <a:off x="1447800" y="973017"/>
              <a:ext cx="9296400" cy="584775"/>
            </a:xfrm>
            <a:prstGeom prst="rect">
              <a:avLst/>
            </a:prstGeom>
            <a:noFill/>
          </p:spPr>
          <p:txBody>
            <a:bodyPr wrap="square" rtlCol="0">
              <a:spAutoFit/>
            </a:bodyPr>
            <a:lstStyle/>
            <a:p>
              <a:r>
                <a:rPr lang="en-US" sz="3200" b="1" dirty="0">
                  <a:latin typeface="Helvetica" pitchFamily="2" charset="0"/>
                </a:rPr>
                <a:t>Challenges</a:t>
              </a:r>
            </a:p>
          </p:txBody>
        </p:sp>
        <p:sp>
          <p:nvSpPr>
            <p:cNvPr id="2" name="TextBox 1">
              <a:extLst>
                <a:ext uri="{FF2B5EF4-FFF2-40B4-BE49-F238E27FC236}">
                  <a16:creationId xmlns:a16="http://schemas.microsoft.com/office/drawing/2014/main" id="{55C1D750-EB54-CFB1-9B48-624A598420D9}"/>
                </a:ext>
              </a:extLst>
            </p:cNvPr>
            <p:cNvSpPr txBox="1"/>
            <p:nvPr/>
          </p:nvSpPr>
          <p:spPr>
            <a:xfrm>
              <a:off x="1447800" y="1557792"/>
              <a:ext cx="11661610" cy="1200329"/>
            </a:xfrm>
            <a:prstGeom prst="rect">
              <a:avLst/>
            </a:prstGeom>
            <a:noFill/>
          </p:spPr>
          <p:txBody>
            <a:bodyPr wrap="square" rtlCol="0">
              <a:spAutoFit/>
            </a:bodyPr>
            <a:lstStyle/>
            <a:p>
              <a:r>
                <a:rPr lang="en-US" sz="2400" dirty="0">
                  <a:latin typeface="Helvetica" pitchFamily="2" charset="0"/>
                </a:rPr>
                <a:t>The challenges of inducing lexical semantic generalizations from large datasets.</a:t>
              </a:r>
            </a:p>
          </p:txBody>
        </p:sp>
      </p:grpSp>
      <p:grpSp>
        <p:nvGrpSpPr>
          <p:cNvPr id="24" name="Group 23">
            <a:extLst>
              <a:ext uri="{FF2B5EF4-FFF2-40B4-BE49-F238E27FC236}">
                <a16:creationId xmlns:a16="http://schemas.microsoft.com/office/drawing/2014/main" id="{C89DDB2B-C0B4-500D-0D6D-006BE7C848CB}"/>
              </a:ext>
            </a:extLst>
          </p:cNvPr>
          <p:cNvGrpSpPr/>
          <p:nvPr/>
        </p:nvGrpSpPr>
        <p:grpSpPr>
          <a:xfrm>
            <a:off x="5497830" y="1212118"/>
            <a:ext cx="6100686" cy="2215991"/>
            <a:chOff x="4753242" y="950858"/>
            <a:chExt cx="6100686" cy="2215991"/>
          </a:xfrm>
        </p:grpSpPr>
        <p:grpSp>
          <p:nvGrpSpPr>
            <p:cNvPr id="9" name="Group 8">
              <a:extLst>
                <a:ext uri="{FF2B5EF4-FFF2-40B4-BE49-F238E27FC236}">
                  <a16:creationId xmlns:a16="http://schemas.microsoft.com/office/drawing/2014/main" id="{686DC02A-089D-8967-EFA4-D367C97B3FBB}"/>
                </a:ext>
              </a:extLst>
            </p:cNvPr>
            <p:cNvGrpSpPr/>
            <p:nvPr/>
          </p:nvGrpSpPr>
          <p:grpSpPr>
            <a:xfrm>
              <a:off x="6095999" y="950858"/>
              <a:ext cx="4757929" cy="2215991"/>
              <a:chOff x="1447800" y="2701217"/>
              <a:chExt cx="9515860" cy="2215991"/>
            </a:xfrm>
          </p:grpSpPr>
          <p:sp>
            <p:nvSpPr>
              <p:cNvPr id="4" name="TextBox 3">
                <a:extLst>
                  <a:ext uri="{FF2B5EF4-FFF2-40B4-BE49-F238E27FC236}">
                    <a16:creationId xmlns:a16="http://schemas.microsoft.com/office/drawing/2014/main" id="{90BF86E9-FAE7-75A8-1368-09ECD87BA8FC}"/>
                  </a:ext>
                </a:extLst>
              </p:cNvPr>
              <p:cNvSpPr txBox="1"/>
              <p:nvPr/>
            </p:nvSpPr>
            <p:spPr>
              <a:xfrm>
                <a:off x="1447800" y="2701217"/>
                <a:ext cx="9296400" cy="584775"/>
              </a:xfrm>
              <a:prstGeom prst="rect">
                <a:avLst/>
              </a:prstGeom>
              <a:noFill/>
            </p:spPr>
            <p:txBody>
              <a:bodyPr wrap="square" rtlCol="0">
                <a:spAutoFit/>
              </a:bodyPr>
              <a:lstStyle/>
              <a:p>
                <a:r>
                  <a:rPr lang="en-US" sz="3200" b="1" dirty="0">
                    <a:latin typeface="Helvetica" pitchFamily="2" charset="0"/>
                  </a:rPr>
                  <a:t>The Framework</a:t>
                </a:r>
              </a:p>
            </p:txBody>
          </p:sp>
          <p:sp>
            <p:nvSpPr>
              <p:cNvPr id="6" name="TextBox 5">
                <a:extLst>
                  <a:ext uri="{FF2B5EF4-FFF2-40B4-BE49-F238E27FC236}">
                    <a16:creationId xmlns:a16="http://schemas.microsoft.com/office/drawing/2014/main" id="{C493926F-4449-2047-A4B9-B44FE1217EC2}"/>
                  </a:ext>
                </a:extLst>
              </p:cNvPr>
              <p:cNvSpPr txBox="1"/>
              <p:nvPr/>
            </p:nvSpPr>
            <p:spPr>
              <a:xfrm>
                <a:off x="1447800" y="3285992"/>
                <a:ext cx="9515860" cy="1631216"/>
              </a:xfrm>
              <a:prstGeom prst="rect">
                <a:avLst/>
              </a:prstGeom>
              <a:noFill/>
            </p:spPr>
            <p:txBody>
              <a:bodyPr wrap="square" rtlCol="0">
                <a:spAutoFit/>
              </a:bodyPr>
              <a:lstStyle/>
              <a:p>
                <a:r>
                  <a:rPr lang="en-US" sz="2400" dirty="0">
                    <a:latin typeface="Helvetica" pitchFamily="2" charset="0"/>
                  </a:rPr>
                  <a:t>A framework for </a:t>
                </a:r>
                <a:r>
                  <a:rPr lang="en-US" sz="2400" b="0" dirty="0">
                    <a:latin typeface="Helvetica" pitchFamily="2" charset="0"/>
                  </a:rPr>
                  <a:t>discovering observationally adequate lexical semantic generalizations</a:t>
                </a:r>
                <a:r>
                  <a:rPr lang="en-US" sz="2400" dirty="0">
                    <a:latin typeface="Helvetica" pitchFamily="2" charset="0"/>
                  </a:rPr>
                  <a:t> </a:t>
                </a:r>
              </a:p>
              <a:p>
                <a:endParaRPr lang="en-US" sz="2800" dirty="0">
                  <a:latin typeface="Helvetica" pitchFamily="2" charset="0"/>
                </a:endParaRPr>
              </a:p>
            </p:txBody>
          </p:sp>
        </p:grpSp>
        <p:cxnSp>
          <p:nvCxnSpPr>
            <p:cNvPr id="15" name="Straight Arrow Connector 14">
              <a:extLst>
                <a:ext uri="{FF2B5EF4-FFF2-40B4-BE49-F238E27FC236}">
                  <a16:creationId xmlns:a16="http://schemas.microsoft.com/office/drawing/2014/main" id="{4BDCB4FD-BFFF-04A4-FD4F-B16E75E93C73}"/>
                </a:ext>
              </a:extLst>
            </p:cNvPr>
            <p:cNvCxnSpPr>
              <a:cxnSpLocks/>
            </p:cNvCxnSpPr>
            <p:nvPr/>
          </p:nvCxnSpPr>
          <p:spPr>
            <a:xfrm>
              <a:off x="4753242" y="2166575"/>
              <a:ext cx="1116330"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grpSp>
        <p:nvGrpSpPr>
          <p:cNvPr id="25" name="Group 24">
            <a:extLst>
              <a:ext uri="{FF2B5EF4-FFF2-40B4-BE49-F238E27FC236}">
                <a16:creationId xmlns:a16="http://schemas.microsoft.com/office/drawing/2014/main" id="{DFCA02DD-C8B2-DC7B-0C73-336ED6AE9028}"/>
              </a:ext>
            </a:extLst>
          </p:cNvPr>
          <p:cNvGrpSpPr/>
          <p:nvPr/>
        </p:nvGrpSpPr>
        <p:grpSpPr>
          <a:xfrm>
            <a:off x="6788335" y="3027999"/>
            <a:ext cx="5190310" cy="2494073"/>
            <a:chOff x="6095999" y="2766739"/>
            <a:chExt cx="5190310" cy="2494073"/>
          </a:xfrm>
        </p:grpSpPr>
        <p:grpSp>
          <p:nvGrpSpPr>
            <p:cNvPr id="10" name="Group 9">
              <a:extLst>
                <a:ext uri="{FF2B5EF4-FFF2-40B4-BE49-F238E27FC236}">
                  <a16:creationId xmlns:a16="http://schemas.microsoft.com/office/drawing/2014/main" id="{E6A53B45-2FD7-EEAB-0576-74E80A00EE84}"/>
                </a:ext>
              </a:extLst>
            </p:cNvPr>
            <p:cNvGrpSpPr/>
            <p:nvPr/>
          </p:nvGrpSpPr>
          <p:grpSpPr>
            <a:xfrm>
              <a:off x="6095999" y="3475708"/>
              <a:ext cx="5190310" cy="1785104"/>
              <a:chOff x="1447798" y="4481669"/>
              <a:chExt cx="10380620" cy="1785104"/>
            </a:xfrm>
          </p:grpSpPr>
          <p:sp>
            <p:nvSpPr>
              <p:cNvPr id="5" name="TextBox 4">
                <a:extLst>
                  <a:ext uri="{FF2B5EF4-FFF2-40B4-BE49-F238E27FC236}">
                    <a16:creationId xmlns:a16="http://schemas.microsoft.com/office/drawing/2014/main" id="{E1F8D3D9-78C2-4EAC-0334-7885606D5010}"/>
                  </a:ext>
                </a:extLst>
              </p:cNvPr>
              <p:cNvSpPr txBox="1"/>
              <p:nvPr/>
            </p:nvSpPr>
            <p:spPr>
              <a:xfrm>
                <a:off x="1447800" y="4481669"/>
                <a:ext cx="9296400" cy="584775"/>
              </a:xfrm>
              <a:prstGeom prst="rect">
                <a:avLst/>
              </a:prstGeom>
              <a:noFill/>
            </p:spPr>
            <p:txBody>
              <a:bodyPr wrap="square" rtlCol="0">
                <a:spAutoFit/>
              </a:bodyPr>
              <a:lstStyle/>
              <a:p>
                <a:r>
                  <a:rPr lang="en-US" sz="3200" b="1" dirty="0">
                    <a:latin typeface="Helvetica" pitchFamily="2" charset="0"/>
                  </a:rPr>
                  <a:t>Some Generalizations</a:t>
                </a:r>
              </a:p>
            </p:txBody>
          </p:sp>
          <p:sp>
            <p:nvSpPr>
              <p:cNvPr id="7" name="TextBox 6">
                <a:extLst>
                  <a:ext uri="{FF2B5EF4-FFF2-40B4-BE49-F238E27FC236}">
                    <a16:creationId xmlns:a16="http://schemas.microsoft.com/office/drawing/2014/main" id="{645D7DB7-DAF6-E9FF-7DD3-50D29585B56A}"/>
                  </a:ext>
                </a:extLst>
              </p:cNvPr>
              <p:cNvSpPr txBox="1"/>
              <p:nvPr/>
            </p:nvSpPr>
            <p:spPr>
              <a:xfrm>
                <a:off x="1447798" y="5066444"/>
                <a:ext cx="10380620" cy="1200329"/>
              </a:xfrm>
              <a:prstGeom prst="rect">
                <a:avLst/>
              </a:prstGeom>
              <a:noFill/>
            </p:spPr>
            <p:txBody>
              <a:bodyPr wrap="square" rtlCol="0">
                <a:spAutoFit/>
              </a:bodyPr>
              <a:lstStyle/>
              <a:p>
                <a:r>
                  <a:rPr lang="en-US" sz="2400" dirty="0">
                    <a:latin typeface="Helvetica" pitchFamily="2" charset="0"/>
                  </a:rPr>
                  <a:t>A selection of the generalizations that we discover when applying the framework to the </a:t>
                </a:r>
                <a:r>
                  <a:rPr lang="en-US" sz="2400" dirty="0" err="1">
                    <a:latin typeface="Helvetica" pitchFamily="2" charset="0"/>
                  </a:rPr>
                  <a:t>MegaAttitude</a:t>
                </a:r>
                <a:r>
                  <a:rPr lang="en-US" sz="2400" dirty="0">
                    <a:latin typeface="Helvetica" pitchFamily="2" charset="0"/>
                  </a:rPr>
                  <a:t> data.</a:t>
                </a:r>
              </a:p>
            </p:txBody>
          </p:sp>
        </p:grpSp>
        <p:cxnSp>
          <p:nvCxnSpPr>
            <p:cNvPr id="19" name="Straight Arrow Connector 18">
              <a:extLst>
                <a:ext uri="{FF2B5EF4-FFF2-40B4-BE49-F238E27FC236}">
                  <a16:creationId xmlns:a16="http://schemas.microsoft.com/office/drawing/2014/main" id="{A28ADB8C-8F6D-6737-2678-95495895557A}"/>
                </a:ext>
              </a:extLst>
            </p:cNvPr>
            <p:cNvCxnSpPr>
              <a:cxnSpLocks/>
            </p:cNvCxnSpPr>
            <p:nvPr/>
          </p:nvCxnSpPr>
          <p:spPr>
            <a:xfrm>
              <a:off x="8420100" y="2766739"/>
              <a:ext cx="0" cy="56037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grpSp>
        <p:nvGrpSpPr>
          <p:cNvPr id="26" name="Group 25">
            <a:extLst>
              <a:ext uri="{FF2B5EF4-FFF2-40B4-BE49-F238E27FC236}">
                <a16:creationId xmlns:a16="http://schemas.microsoft.com/office/drawing/2014/main" id="{9FDC6FA4-898F-375C-E628-6F3317C8A9FE}"/>
              </a:ext>
            </a:extLst>
          </p:cNvPr>
          <p:cNvGrpSpPr/>
          <p:nvPr/>
        </p:nvGrpSpPr>
        <p:grpSpPr>
          <a:xfrm>
            <a:off x="859969" y="3690260"/>
            <a:ext cx="5754191" cy="1785104"/>
            <a:chOff x="1447800" y="3429000"/>
            <a:chExt cx="5754191" cy="1785104"/>
          </a:xfrm>
        </p:grpSpPr>
        <p:grpSp>
          <p:nvGrpSpPr>
            <p:cNvPr id="11" name="Group 10">
              <a:extLst>
                <a:ext uri="{FF2B5EF4-FFF2-40B4-BE49-F238E27FC236}">
                  <a16:creationId xmlns:a16="http://schemas.microsoft.com/office/drawing/2014/main" id="{EEDEC9E2-2C64-B798-00D7-85BDEB07DE58}"/>
                </a:ext>
              </a:extLst>
            </p:cNvPr>
            <p:cNvGrpSpPr/>
            <p:nvPr/>
          </p:nvGrpSpPr>
          <p:grpSpPr>
            <a:xfrm>
              <a:off x="1447800" y="3429000"/>
              <a:ext cx="5043351" cy="1785104"/>
              <a:chOff x="1447800" y="2727343"/>
              <a:chExt cx="9296400" cy="1785104"/>
            </a:xfrm>
          </p:grpSpPr>
          <p:sp>
            <p:nvSpPr>
              <p:cNvPr id="12" name="TextBox 11">
                <a:extLst>
                  <a:ext uri="{FF2B5EF4-FFF2-40B4-BE49-F238E27FC236}">
                    <a16:creationId xmlns:a16="http://schemas.microsoft.com/office/drawing/2014/main" id="{2F5B6F83-EB5C-D469-101E-8BCD168DA77C}"/>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Descriptive Adequacy</a:t>
                </a:r>
              </a:p>
            </p:txBody>
          </p:sp>
          <p:sp>
            <p:nvSpPr>
              <p:cNvPr id="13" name="TextBox 12">
                <a:extLst>
                  <a:ext uri="{FF2B5EF4-FFF2-40B4-BE49-F238E27FC236}">
                    <a16:creationId xmlns:a16="http://schemas.microsoft.com/office/drawing/2014/main" id="{F52C9BE1-DE93-5715-4E13-0CBC1E66F3A8}"/>
                  </a:ext>
                </a:extLst>
              </p:cNvPr>
              <p:cNvSpPr txBox="1"/>
              <p:nvPr/>
            </p:nvSpPr>
            <p:spPr>
              <a:xfrm>
                <a:off x="1447800" y="3312118"/>
                <a:ext cx="8792756" cy="1200329"/>
              </a:xfrm>
              <a:prstGeom prst="rect">
                <a:avLst/>
              </a:prstGeom>
              <a:noFill/>
            </p:spPr>
            <p:txBody>
              <a:bodyPr wrap="square" rtlCol="0">
                <a:spAutoFit/>
              </a:bodyPr>
              <a:lstStyle/>
              <a:p>
                <a:r>
                  <a:rPr lang="en-US" sz="2400" dirty="0">
                    <a:latin typeface="Helvetica" pitchFamily="2" charset="0"/>
                  </a:rPr>
                  <a:t>A roadmap for using the framework to compare proposed lexical semantic constraints. </a:t>
                </a:r>
              </a:p>
            </p:txBody>
          </p:sp>
        </p:grpSp>
        <p:cxnSp>
          <p:nvCxnSpPr>
            <p:cNvPr id="23" name="Straight Arrow Connector 22">
              <a:extLst>
                <a:ext uri="{FF2B5EF4-FFF2-40B4-BE49-F238E27FC236}">
                  <a16:creationId xmlns:a16="http://schemas.microsoft.com/office/drawing/2014/main" id="{8C89A301-F1AA-D714-F68D-699E0B3AC3F9}"/>
                </a:ext>
              </a:extLst>
            </p:cNvPr>
            <p:cNvCxnSpPr>
              <a:cxnSpLocks/>
            </p:cNvCxnSpPr>
            <p:nvPr/>
          </p:nvCxnSpPr>
          <p:spPr>
            <a:xfrm>
              <a:off x="6270171" y="4418523"/>
              <a:ext cx="931820" cy="0"/>
            </a:xfrm>
            <a:prstGeom prst="straightConnector1">
              <a:avLst/>
            </a:prstGeom>
            <a:ln w="38100">
              <a:headEnd type="triangle" w="med" len="med"/>
              <a:tailEnd type="none" w="med" len="med"/>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1385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1" name="Group 270">
            <a:extLst>
              <a:ext uri="{FF2B5EF4-FFF2-40B4-BE49-F238E27FC236}">
                <a16:creationId xmlns:a16="http://schemas.microsoft.com/office/drawing/2014/main" id="{3E8DDCC6-69E3-0A03-8471-2A09BD3F1D5E}"/>
              </a:ext>
            </a:extLst>
          </p:cNvPr>
          <p:cNvGrpSpPr/>
          <p:nvPr/>
        </p:nvGrpSpPr>
        <p:grpSpPr>
          <a:xfrm>
            <a:off x="6091085" y="-38951"/>
            <a:ext cx="3234221" cy="3267760"/>
            <a:chOff x="6091085" y="-38951"/>
            <a:chExt cx="3234221" cy="3267760"/>
          </a:xfrm>
        </p:grpSpPr>
        <p:grpSp>
          <p:nvGrpSpPr>
            <p:cNvPr id="49" name="Group 48">
              <a:extLst>
                <a:ext uri="{FF2B5EF4-FFF2-40B4-BE49-F238E27FC236}">
                  <a16:creationId xmlns:a16="http://schemas.microsoft.com/office/drawing/2014/main" id="{3F9158F8-D2F5-B559-B3D9-3947E93497D7}"/>
                </a:ext>
              </a:extLst>
            </p:cNvPr>
            <p:cNvGrpSpPr/>
            <p:nvPr/>
          </p:nvGrpSpPr>
          <p:grpSpPr>
            <a:xfrm>
              <a:off x="6557037" y="474032"/>
              <a:ext cx="2768269" cy="2754777"/>
              <a:chOff x="7139648" y="1053294"/>
              <a:chExt cx="2768269" cy="2754777"/>
            </a:xfrm>
          </p:grpSpPr>
          <p:sp>
            <p:nvSpPr>
              <p:cNvPr id="12" name="Rectangle 11">
                <a:extLst>
                  <a:ext uri="{FF2B5EF4-FFF2-40B4-BE49-F238E27FC236}">
                    <a16:creationId xmlns:a16="http://schemas.microsoft.com/office/drawing/2014/main" id="{5EA0E5D0-4CC3-3C70-934A-6BE06845A8BA}"/>
                  </a:ext>
                </a:extLst>
              </p:cNvPr>
              <p:cNvSpPr/>
              <p:nvPr/>
            </p:nvSpPr>
            <p:spPr>
              <a:xfrm>
                <a:off x="7600707" y="1053294"/>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94CCB01-6B9A-27F3-6E30-DC5388411CB8}"/>
                  </a:ext>
                </a:extLst>
              </p:cNvPr>
              <p:cNvSpPr/>
              <p:nvPr/>
            </p:nvSpPr>
            <p:spPr>
              <a:xfrm>
                <a:off x="7600707" y="1514353"/>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CC868D5-6C67-A244-0F35-D747AEA92247}"/>
                  </a:ext>
                </a:extLst>
              </p:cNvPr>
              <p:cNvSpPr/>
              <p:nvPr/>
            </p:nvSpPr>
            <p:spPr>
              <a:xfrm>
                <a:off x="7600707" y="19754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0FF9224-4CB0-895D-AE5C-FA866BB01A6D}"/>
                  </a:ext>
                </a:extLst>
              </p:cNvPr>
              <p:cNvSpPr/>
              <p:nvPr/>
            </p:nvSpPr>
            <p:spPr>
              <a:xfrm>
                <a:off x="7600707" y="2436471"/>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B01716D-30CE-7D01-0102-AF023942DD8F}"/>
                  </a:ext>
                </a:extLst>
              </p:cNvPr>
              <p:cNvSpPr/>
              <p:nvPr/>
            </p:nvSpPr>
            <p:spPr>
              <a:xfrm>
                <a:off x="7600706"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93D6E4B-37D9-6361-A3E8-E2F7F4A27EB9}"/>
                  </a:ext>
                </a:extLst>
              </p:cNvPr>
              <p:cNvSpPr/>
              <p:nvPr/>
            </p:nvSpPr>
            <p:spPr>
              <a:xfrm>
                <a:off x="7600705" y="33470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E938DF7-134E-203A-EABE-9B17E35C539C}"/>
                  </a:ext>
                </a:extLst>
              </p:cNvPr>
              <p:cNvSpPr/>
              <p:nvPr/>
            </p:nvSpPr>
            <p:spPr>
              <a:xfrm>
                <a:off x="8061762" y="1053294"/>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B7CA07E-FF78-2267-FFBC-DB920275CFB4}"/>
                  </a:ext>
                </a:extLst>
              </p:cNvPr>
              <p:cNvSpPr/>
              <p:nvPr/>
            </p:nvSpPr>
            <p:spPr>
              <a:xfrm>
                <a:off x="8061762" y="1514353"/>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092EC65-011C-9BCC-AA3C-CA76ABB9F29C}"/>
                  </a:ext>
                </a:extLst>
              </p:cNvPr>
              <p:cNvSpPr/>
              <p:nvPr/>
            </p:nvSpPr>
            <p:spPr>
              <a:xfrm>
                <a:off x="8061762" y="19754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284DF96-DC5A-BAC6-51E6-C4E8971C733A}"/>
                  </a:ext>
                </a:extLst>
              </p:cNvPr>
              <p:cNvSpPr/>
              <p:nvPr/>
            </p:nvSpPr>
            <p:spPr>
              <a:xfrm>
                <a:off x="8061762" y="2436471"/>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56B3941-47FE-0070-50FA-090C21ADDA54}"/>
                  </a:ext>
                </a:extLst>
              </p:cNvPr>
              <p:cNvSpPr/>
              <p:nvPr/>
            </p:nvSpPr>
            <p:spPr>
              <a:xfrm>
                <a:off x="8061761"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7905B4D-28DA-76B8-018D-364A5878D31C}"/>
                  </a:ext>
                </a:extLst>
              </p:cNvPr>
              <p:cNvSpPr/>
              <p:nvPr/>
            </p:nvSpPr>
            <p:spPr>
              <a:xfrm>
                <a:off x="8061760" y="33470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8E29C94-E11F-879B-53CC-960A5CE7496B}"/>
                  </a:ext>
                </a:extLst>
              </p:cNvPr>
              <p:cNvSpPr/>
              <p:nvPr/>
            </p:nvSpPr>
            <p:spPr>
              <a:xfrm>
                <a:off x="8522815" y="1053294"/>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47718A0-C9E1-B98B-2F2C-817294B05497}"/>
                  </a:ext>
                </a:extLst>
              </p:cNvPr>
              <p:cNvSpPr/>
              <p:nvPr/>
            </p:nvSpPr>
            <p:spPr>
              <a:xfrm>
                <a:off x="8522815" y="1514353"/>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BF55A73-5134-39C2-E578-8170225E900A}"/>
                  </a:ext>
                </a:extLst>
              </p:cNvPr>
              <p:cNvSpPr/>
              <p:nvPr/>
            </p:nvSpPr>
            <p:spPr>
              <a:xfrm>
                <a:off x="8522815" y="19754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0EA2EB5-CEE8-27BD-5DE3-DB70A0DC315E}"/>
                  </a:ext>
                </a:extLst>
              </p:cNvPr>
              <p:cNvSpPr/>
              <p:nvPr/>
            </p:nvSpPr>
            <p:spPr>
              <a:xfrm>
                <a:off x="8522815" y="2436471"/>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9DA7314-50CD-04AB-4238-1C0103B847AD}"/>
                  </a:ext>
                </a:extLst>
              </p:cNvPr>
              <p:cNvSpPr/>
              <p:nvPr/>
            </p:nvSpPr>
            <p:spPr>
              <a:xfrm>
                <a:off x="8522814"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73EF293-C577-D521-69A6-8847F8F22B26}"/>
                  </a:ext>
                </a:extLst>
              </p:cNvPr>
              <p:cNvSpPr/>
              <p:nvPr/>
            </p:nvSpPr>
            <p:spPr>
              <a:xfrm>
                <a:off x="8522813" y="33470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EF39BBA-0D05-9E95-C57C-55195CDA6706}"/>
                  </a:ext>
                </a:extLst>
              </p:cNvPr>
              <p:cNvSpPr/>
              <p:nvPr/>
            </p:nvSpPr>
            <p:spPr>
              <a:xfrm>
                <a:off x="8983867" y="1053294"/>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B81CDED-0716-71C8-4AFB-2DED535E4189}"/>
                  </a:ext>
                </a:extLst>
              </p:cNvPr>
              <p:cNvSpPr/>
              <p:nvPr/>
            </p:nvSpPr>
            <p:spPr>
              <a:xfrm>
                <a:off x="8983867" y="1514353"/>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72A59B2-CA0F-EA9C-F50B-F9C34D387B56}"/>
                  </a:ext>
                </a:extLst>
              </p:cNvPr>
              <p:cNvSpPr/>
              <p:nvPr/>
            </p:nvSpPr>
            <p:spPr>
              <a:xfrm>
                <a:off x="8983867" y="19754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CC90FB7-4B2F-D8D0-B481-BDCECE174D36}"/>
                  </a:ext>
                </a:extLst>
              </p:cNvPr>
              <p:cNvSpPr/>
              <p:nvPr/>
            </p:nvSpPr>
            <p:spPr>
              <a:xfrm>
                <a:off x="8983867" y="2436471"/>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651068B-1512-E283-368F-10D1289D1B9B}"/>
                  </a:ext>
                </a:extLst>
              </p:cNvPr>
              <p:cNvSpPr/>
              <p:nvPr/>
            </p:nvSpPr>
            <p:spPr>
              <a:xfrm>
                <a:off x="8983866"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7A04B80-B24B-9F18-DD39-86A3FFC16BF7}"/>
                  </a:ext>
                </a:extLst>
              </p:cNvPr>
              <p:cNvSpPr/>
              <p:nvPr/>
            </p:nvSpPr>
            <p:spPr>
              <a:xfrm>
                <a:off x="8983865" y="33470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362BB60-3154-BA7F-2DDF-B854BD255586}"/>
                  </a:ext>
                </a:extLst>
              </p:cNvPr>
              <p:cNvSpPr/>
              <p:nvPr/>
            </p:nvSpPr>
            <p:spPr>
              <a:xfrm>
                <a:off x="9446858" y="1053294"/>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1D6B8D6-617A-4514-D75A-567783279E14}"/>
                  </a:ext>
                </a:extLst>
              </p:cNvPr>
              <p:cNvSpPr/>
              <p:nvPr/>
            </p:nvSpPr>
            <p:spPr>
              <a:xfrm>
                <a:off x="9446858" y="1514353"/>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8D62C523-ED69-268B-4C1E-2F72CEFC85EC}"/>
                  </a:ext>
                </a:extLst>
              </p:cNvPr>
              <p:cNvSpPr/>
              <p:nvPr/>
            </p:nvSpPr>
            <p:spPr>
              <a:xfrm>
                <a:off x="9446858" y="19754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9343DA3-0945-C9E6-7183-1C028F7CFEFB}"/>
                  </a:ext>
                </a:extLst>
              </p:cNvPr>
              <p:cNvSpPr/>
              <p:nvPr/>
            </p:nvSpPr>
            <p:spPr>
              <a:xfrm>
                <a:off x="9446858" y="2436471"/>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90499CC9-B037-4787-DD48-013C2EE7ACCE}"/>
                  </a:ext>
                </a:extLst>
              </p:cNvPr>
              <p:cNvSpPr/>
              <p:nvPr/>
            </p:nvSpPr>
            <p:spPr>
              <a:xfrm>
                <a:off x="9446857"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077582A-6C00-5EBC-EEB6-80E319DBFB8A}"/>
                  </a:ext>
                </a:extLst>
              </p:cNvPr>
              <p:cNvSpPr/>
              <p:nvPr/>
            </p:nvSpPr>
            <p:spPr>
              <a:xfrm>
                <a:off x="9446856" y="33470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C9806A09-C587-2523-AFD8-750EAE783F0F}"/>
                  </a:ext>
                </a:extLst>
              </p:cNvPr>
              <p:cNvSpPr/>
              <p:nvPr/>
            </p:nvSpPr>
            <p:spPr>
              <a:xfrm>
                <a:off x="7139650" y="1053294"/>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7830D63C-D2E1-8A26-A608-822902E90806}"/>
                  </a:ext>
                </a:extLst>
              </p:cNvPr>
              <p:cNvSpPr/>
              <p:nvPr/>
            </p:nvSpPr>
            <p:spPr>
              <a:xfrm>
                <a:off x="7139650" y="1514353"/>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BFFA149-F0B6-D348-6752-A56C8B2EF443}"/>
                  </a:ext>
                </a:extLst>
              </p:cNvPr>
              <p:cNvSpPr/>
              <p:nvPr/>
            </p:nvSpPr>
            <p:spPr>
              <a:xfrm>
                <a:off x="7139650" y="19754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4EAC624-DD65-20FD-31C0-8CD482FED47F}"/>
                  </a:ext>
                </a:extLst>
              </p:cNvPr>
              <p:cNvSpPr/>
              <p:nvPr/>
            </p:nvSpPr>
            <p:spPr>
              <a:xfrm>
                <a:off x="7139650" y="2436471"/>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F4DF76F-5D63-0639-EDC1-EA1EF5DE1790}"/>
                  </a:ext>
                </a:extLst>
              </p:cNvPr>
              <p:cNvSpPr/>
              <p:nvPr/>
            </p:nvSpPr>
            <p:spPr>
              <a:xfrm>
                <a:off x="7139649"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865F15B4-1EC5-1F45-57B6-1F8164C4DFE6}"/>
                  </a:ext>
                </a:extLst>
              </p:cNvPr>
              <p:cNvSpPr/>
              <p:nvPr/>
            </p:nvSpPr>
            <p:spPr>
              <a:xfrm>
                <a:off x="7139648" y="33470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9" name="TextBox 268">
              <a:extLst>
                <a:ext uri="{FF2B5EF4-FFF2-40B4-BE49-F238E27FC236}">
                  <a16:creationId xmlns:a16="http://schemas.microsoft.com/office/drawing/2014/main" id="{05CCF593-2A48-82D8-6BE9-9304D27AEC42}"/>
                </a:ext>
              </a:extLst>
            </p:cNvPr>
            <p:cNvSpPr txBox="1"/>
            <p:nvPr/>
          </p:nvSpPr>
          <p:spPr>
            <a:xfrm>
              <a:off x="7730843" y="-38951"/>
              <a:ext cx="410901" cy="523220"/>
            </a:xfrm>
            <a:prstGeom prst="rect">
              <a:avLst/>
            </a:prstGeom>
            <a:noFill/>
          </p:spPr>
          <p:txBody>
            <a:bodyPr wrap="square">
              <a:spAutoFit/>
            </a:bodyPr>
            <a:lstStyle/>
            <a:p>
              <a:pPr algn="ctr"/>
              <a:r>
                <a:rPr lang="en-US" sz="2800" dirty="0">
                  <a:latin typeface="Andale Mono" panose="020B0509000000000004" pitchFamily="49" charset="0"/>
                </a:rPr>
                <a:t>B</a:t>
              </a:r>
              <a:endParaRPr lang="en-US" sz="2800" dirty="0"/>
            </a:p>
          </p:txBody>
        </p:sp>
        <p:sp>
          <p:nvSpPr>
            <p:cNvPr id="270" name="TextBox 269">
              <a:extLst>
                <a:ext uri="{FF2B5EF4-FFF2-40B4-BE49-F238E27FC236}">
                  <a16:creationId xmlns:a16="http://schemas.microsoft.com/office/drawing/2014/main" id="{14B24B49-0418-CDC4-90A7-EDF01A1239B9}"/>
                </a:ext>
              </a:extLst>
            </p:cNvPr>
            <p:cNvSpPr txBox="1"/>
            <p:nvPr/>
          </p:nvSpPr>
          <p:spPr>
            <a:xfrm>
              <a:off x="6091085" y="1556118"/>
              <a:ext cx="410901" cy="523220"/>
            </a:xfrm>
            <a:prstGeom prst="rect">
              <a:avLst/>
            </a:prstGeom>
            <a:noFill/>
          </p:spPr>
          <p:txBody>
            <a:bodyPr wrap="square">
              <a:spAutoFit/>
            </a:bodyPr>
            <a:lstStyle/>
            <a:p>
              <a:pPr algn="ctr"/>
              <a:r>
                <a:rPr lang="en-US" sz="2800" dirty="0">
                  <a:latin typeface="Andale Mono" panose="020B0509000000000004" pitchFamily="49" charset="0"/>
                </a:rPr>
                <a:t>A</a:t>
              </a:r>
              <a:endParaRPr lang="en-US" sz="2800" dirty="0"/>
            </a:p>
          </p:txBody>
        </p:sp>
      </p:grpSp>
      <p:sp>
        <p:nvSpPr>
          <p:cNvPr id="2" name="TextBox 1">
            <a:extLst>
              <a:ext uri="{FF2B5EF4-FFF2-40B4-BE49-F238E27FC236}">
                <a16:creationId xmlns:a16="http://schemas.microsoft.com/office/drawing/2014/main" id="{3DB8C9DE-7B8F-0258-FB27-8B2DCBD354D0}"/>
              </a:ext>
            </a:extLst>
          </p:cNvPr>
          <p:cNvSpPr txBox="1"/>
          <p:nvPr/>
        </p:nvSpPr>
        <p:spPr>
          <a:xfrm>
            <a:off x="1709228" y="1672543"/>
            <a:ext cx="2770174" cy="646331"/>
          </a:xfrm>
          <a:prstGeom prst="rect">
            <a:avLst/>
          </a:prstGeom>
          <a:noFill/>
        </p:spPr>
        <p:txBody>
          <a:bodyPr wrap="square" rtlCol="0">
            <a:spAutoFit/>
          </a:bodyPr>
          <a:lstStyle/>
          <a:p>
            <a:r>
              <a:rPr lang="en-US" sz="3600" dirty="0">
                <a:latin typeface="Andale Mono" panose="020B0509000000000004" pitchFamily="49" charset="0"/>
              </a:rPr>
              <a:t>f: A -&gt; B</a:t>
            </a:r>
            <a:r>
              <a:rPr lang="en-US" sz="3600" dirty="0"/>
              <a:t> </a:t>
            </a:r>
          </a:p>
        </p:txBody>
      </p:sp>
      <p:grpSp>
        <p:nvGrpSpPr>
          <p:cNvPr id="130" name="Group 129">
            <a:extLst>
              <a:ext uri="{FF2B5EF4-FFF2-40B4-BE49-F238E27FC236}">
                <a16:creationId xmlns:a16="http://schemas.microsoft.com/office/drawing/2014/main" id="{4C353511-24E8-C475-E07A-7C11484A7BCD}"/>
              </a:ext>
            </a:extLst>
          </p:cNvPr>
          <p:cNvGrpSpPr/>
          <p:nvPr/>
        </p:nvGrpSpPr>
        <p:grpSpPr>
          <a:xfrm>
            <a:off x="6093051" y="3623403"/>
            <a:ext cx="3230315" cy="2754777"/>
            <a:chOff x="6903280" y="3623403"/>
            <a:chExt cx="3230315" cy="2754777"/>
          </a:xfrm>
        </p:grpSpPr>
        <p:grpSp>
          <p:nvGrpSpPr>
            <p:cNvPr id="87" name="Group 86">
              <a:extLst>
                <a:ext uri="{FF2B5EF4-FFF2-40B4-BE49-F238E27FC236}">
                  <a16:creationId xmlns:a16="http://schemas.microsoft.com/office/drawing/2014/main" id="{3680AAED-2DF2-F0A8-AED7-45199C4DD1AA}"/>
                </a:ext>
              </a:extLst>
            </p:cNvPr>
            <p:cNvGrpSpPr/>
            <p:nvPr/>
          </p:nvGrpSpPr>
          <p:grpSpPr>
            <a:xfrm>
              <a:off x="7365326" y="3623403"/>
              <a:ext cx="2768269" cy="2754777"/>
              <a:chOff x="7139648" y="1053294"/>
              <a:chExt cx="2768269" cy="2754777"/>
            </a:xfrm>
          </p:grpSpPr>
          <p:sp>
            <p:nvSpPr>
              <p:cNvPr id="88" name="Rectangle 87">
                <a:extLst>
                  <a:ext uri="{FF2B5EF4-FFF2-40B4-BE49-F238E27FC236}">
                    <a16:creationId xmlns:a16="http://schemas.microsoft.com/office/drawing/2014/main" id="{29E94352-BDD4-835C-67D5-BF334864D4CD}"/>
                  </a:ext>
                </a:extLst>
              </p:cNvPr>
              <p:cNvSpPr/>
              <p:nvPr/>
            </p:nvSpPr>
            <p:spPr>
              <a:xfrm>
                <a:off x="7600707" y="1053294"/>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233187E5-B9A0-DF02-474E-D7CD8B7AF258}"/>
                  </a:ext>
                </a:extLst>
              </p:cNvPr>
              <p:cNvSpPr/>
              <p:nvPr/>
            </p:nvSpPr>
            <p:spPr>
              <a:xfrm>
                <a:off x="7600707" y="1514353"/>
                <a:ext cx="461059" cy="46105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99FA12F9-403E-0E39-89D2-1D3B4A41B19E}"/>
                  </a:ext>
                </a:extLst>
              </p:cNvPr>
              <p:cNvSpPr/>
              <p:nvPr/>
            </p:nvSpPr>
            <p:spPr>
              <a:xfrm>
                <a:off x="7600707" y="19754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106439D8-88BB-7FC6-8E17-9505DD6459C3}"/>
                  </a:ext>
                </a:extLst>
              </p:cNvPr>
              <p:cNvSpPr/>
              <p:nvPr/>
            </p:nvSpPr>
            <p:spPr>
              <a:xfrm>
                <a:off x="7600707" y="2436471"/>
                <a:ext cx="461059" cy="46105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5C10F629-46CB-A896-6BEC-DC1203F11B64}"/>
                  </a:ext>
                </a:extLst>
              </p:cNvPr>
              <p:cNvSpPr/>
              <p:nvPr/>
            </p:nvSpPr>
            <p:spPr>
              <a:xfrm>
                <a:off x="7600706"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4B9138FB-328E-6EF4-CA38-AB786CCAD04C}"/>
                  </a:ext>
                </a:extLst>
              </p:cNvPr>
              <p:cNvSpPr/>
              <p:nvPr/>
            </p:nvSpPr>
            <p:spPr>
              <a:xfrm>
                <a:off x="7600705" y="33470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4C6F0497-4A0D-88A5-CDA9-5528FA82A76B}"/>
                  </a:ext>
                </a:extLst>
              </p:cNvPr>
              <p:cNvSpPr/>
              <p:nvPr/>
            </p:nvSpPr>
            <p:spPr>
              <a:xfrm>
                <a:off x="8061762" y="1053294"/>
                <a:ext cx="461059" cy="46105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1654B4FD-A8CB-772C-6B0C-3F87862FD48B}"/>
                  </a:ext>
                </a:extLst>
              </p:cNvPr>
              <p:cNvSpPr/>
              <p:nvPr/>
            </p:nvSpPr>
            <p:spPr>
              <a:xfrm>
                <a:off x="8061762" y="1514353"/>
                <a:ext cx="461059" cy="46105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3DBB88B4-990B-C3A4-AF05-52EFC898480C}"/>
                  </a:ext>
                </a:extLst>
              </p:cNvPr>
              <p:cNvSpPr/>
              <p:nvPr/>
            </p:nvSpPr>
            <p:spPr>
              <a:xfrm>
                <a:off x="8061762" y="19754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E4EAFF98-8923-6E6F-9F54-4068FAAA3E2F}"/>
                  </a:ext>
                </a:extLst>
              </p:cNvPr>
              <p:cNvSpPr/>
              <p:nvPr/>
            </p:nvSpPr>
            <p:spPr>
              <a:xfrm>
                <a:off x="8061762" y="2436471"/>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C1A8580E-297C-A1F3-C8EE-984FD4512A12}"/>
                  </a:ext>
                </a:extLst>
              </p:cNvPr>
              <p:cNvSpPr/>
              <p:nvPr/>
            </p:nvSpPr>
            <p:spPr>
              <a:xfrm>
                <a:off x="8061761"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06659B61-8D30-F2F3-D5F2-4CA49D0B069B}"/>
                  </a:ext>
                </a:extLst>
              </p:cNvPr>
              <p:cNvSpPr/>
              <p:nvPr/>
            </p:nvSpPr>
            <p:spPr>
              <a:xfrm>
                <a:off x="8061760" y="3347012"/>
                <a:ext cx="461059" cy="46105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A17B5CBD-A24E-5A5E-CE40-423B39B3BD48}"/>
                  </a:ext>
                </a:extLst>
              </p:cNvPr>
              <p:cNvSpPr/>
              <p:nvPr/>
            </p:nvSpPr>
            <p:spPr>
              <a:xfrm>
                <a:off x="8522815" y="1053294"/>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75DDA7E4-B413-81D8-72D8-FDAEF1944B2E}"/>
                  </a:ext>
                </a:extLst>
              </p:cNvPr>
              <p:cNvSpPr/>
              <p:nvPr/>
            </p:nvSpPr>
            <p:spPr>
              <a:xfrm>
                <a:off x="8522815" y="1514353"/>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EDE10D6D-71C0-FCDE-6BF6-94AA71295900}"/>
                  </a:ext>
                </a:extLst>
              </p:cNvPr>
              <p:cNvSpPr/>
              <p:nvPr/>
            </p:nvSpPr>
            <p:spPr>
              <a:xfrm>
                <a:off x="8522815" y="19754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B8778402-C0CB-C7DF-806A-FB4B040A76E4}"/>
                  </a:ext>
                </a:extLst>
              </p:cNvPr>
              <p:cNvSpPr/>
              <p:nvPr/>
            </p:nvSpPr>
            <p:spPr>
              <a:xfrm>
                <a:off x="8522815" y="2436471"/>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B191DF22-3C56-256E-85B3-D66F35FDEEF7}"/>
                  </a:ext>
                </a:extLst>
              </p:cNvPr>
              <p:cNvSpPr/>
              <p:nvPr/>
            </p:nvSpPr>
            <p:spPr>
              <a:xfrm>
                <a:off x="8522814" y="2897530"/>
                <a:ext cx="461059" cy="46105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8468AE3B-8C76-9372-2369-22646699F4A5}"/>
                  </a:ext>
                </a:extLst>
              </p:cNvPr>
              <p:cNvSpPr/>
              <p:nvPr/>
            </p:nvSpPr>
            <p:spPr>
              <a:xfrm>
                <a:off x="8522813" y="33470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E1978BD1-06D5-590D-88B7-A14B1BA0C4DE}"/>
                  </a:ext>
                </a:extLst>
              </p:cNvPr>
              <p:cNvSpPr/>
              <p:nvPr/>
            </p:nvSpPr>
            <p:spPr>
              <a:xfrm>
                <a:off x="8983867" y="1053294"/>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5EF101C7-633A-5777-4FB1-D8F96BF1F7A5}"/>
                  </a:ext>
                </a:extLst>
              </p:cNvPr>
              <p:cNvSpPr/>
              <p:nvPr/>
            </p:nvSpPr>
            <p:spPr>
              <a:xfrm>
                <a:off x="8983867" y="1514353"/>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060478CD-B65C-44EA-E24B-E06860FEA189}"/>
                  </a:ext>
                </a:extLst>
              </p:cNvPr>
              <p:cNvSpPr/>
              <p:nvPr/>
            </p:nvSpPr>
            <p:spPr>
              <a:xfrm>
                <a:off x="8983867" y="1975412"/>
                <a:ext cx="461059" cy="46105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0D301F4B-A76A-A101-222F-57E36D70FC1B}"/>
                  </a:ext>
                </a:extLst>
              </p:cNvPr>
              <p:cNvSpPr/>
              <p:nvPr/>
            </p:nvSpPr>
            <p:spPr>
              <a:xfrm>
                <a:off x="8983867" y="2436471"/>
                <a:ext cx="461059" cy="46105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24139A1B-6A44-FCC5-B700-B1253B2E1508}"/>
                  </a:ext>
                </a:extLst>
              </p:cNvPr>
              <p:cNvSpPr/>
              <p:nvPr/>
            </p:nvSpPr>
            <p:spPr>
              <a:xfrm>
                <a:off x="8983866"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8E624533-69C2-D628-A2D1-6811BC3F4E1E}"/>
                  </a:ext>
                </a:extLst>
              </p:cNvPr>
              <p:cNvSpPr/>
              <p:nvPr/>
            </p:nvSpPr>
            <p:spPr>
              <a:xfrm>
                <a:off x="8983865" y="33470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DF57D6EB-3DC3-74AD-BEF2-6CEE9E69B0AA}"/>
                  </a:ext>
                </a:extLst>
              </p:cNvPr>
              <p:cNvSpPr/>
              <p:nvPr/>
            </p:nvSpPr>
            <p:spPr>
              <a:xfrm>
                <a:off x="9446858" y="1053294"/>
                <a:ext cx="461059" cy="46105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Rectangle 112">
                <a:extLst>
                  <a:ext uri="{FF2B5EF4-FFF2-40B4-BE49-F238E27FC236}">
                    <a16:creationId xmlns:a16="http://schemas.microsoft.com/office/drawing/2014/main" id="{60FA1D6E-2374-0CAB-B50A-D649830574BE}"/>
                  </a:ext>
                </a:extLst>
              </p:cNvPr>
              <p:cNvSpPr/>
              <p:nvPr/>
            </p:nvSpPr>
            <p:spPr>
              <a:xfrm>
                <a:off x="9446858" y="1514353"/>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49ADD3B2-5498-526D-11E4-80B6E761E39D}"/>
                  </a:ext>
                </a:extLst>
              </p:cNvPr>
              <p:cNvSpPr/>
              <p:nvPr/>
            </p:nvSpPr>
            <p:spPr>
              <a:xfrm>
                <a:off x="9446858" y="19754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E184F34D-6147-C241-73F2-0AD0126BDDBA}"/>
                  </a:ext>
                </a:extLst>
              </p:cNvPr>
              <p:cNvSpPr/>
              <p:nvPr/>
            </p:nvSpPr>
            <p:spPr>
              <a:xfrm>
                <a:off x="9446858" y="2436471"/>
                <a:ext cx="461059" cy="46105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FD5B823B-E096-2838-D00B-A7EDA8248208}"/>
                  </a:ext>
                </a:extLst>
              </p:cNvPr>
              <p:cNvSpPr/>
              <p:nvPr/>
            </p:nvSpPr>
            <p:spPr>
              <a:xfrm>
                <a:off x="9446857"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9D16F10F-3FA9-AE77-0BE8-8EBC83D3D209}"/>
                  </a:ext>
                </a:extLst>
              </p:cNvPr>
              <p:cNvSpPr/>
              <p:nvPr/>
            </p:nvSpPr>
            <p:spPr>
              <a:xfrm>
                <a:off x="9446856" y="33470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F27C475C-0B84-5323-55F2-5EAEE156E78C}"/>
                  </a:ext>
                </a:extLst>
              </p:cNvPr>
              <p:cNvSpPr/>
              <p:nvPr/>
            </p:nvSpPr>
            <p:spPr>
              <a:xfrm>
                <a:off x="7139650" y="1053294"/>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9" name="Rectangle 118">
                <a:extLst>
                  <a:ext uri="{FF2B5EF4-FFF2-40B4-BE49-F238E27FC236}">
                    <a16:creationId xmlns:a16="http://schemas.microsoft.com/office/drawing/2014/main" id="{1EBC5F7E-A81F-082E-8428-D24D9F932F5B}"/>
                  </a:ext>
                </a:extLst>
              </p:cNvPr>
              <p:cNvSpPr/>
              <p:nvPr/>
            </p:nvSpPr>
            <p:spPr>
              <a:xfrm>
                <a:off x="7139650" y="1514353"/>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B199119C-5389-9929-569D-77749E63AC74}"/>
                  </a:ext>
                </a:extLst>
              </p:cNvPr>
              <p:cNvSpPr/>
              <p:nvPr/>
            </p:nvSpPr>
            <p:spPr>
              <a:xfrm>
                <a:off x="7139650" y="19754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72D3F316-13DE-C014-6C4F-D3A28D14AED2}"/>
                  </a:ext>
                </a:extLst>
              </p:cNvPr>
              <p:cNvSpPr/>
              <p:nvPr/>
            </p:nvSpPr>
            <p:spPr>
              <a:xfrm>
                <a:off x="7139650" y="2436471"/>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BD09F99D-F5EC-E5FD-D603-F3F8DF2415B7}"/>
                  </a:ext>
                </a:extLst>
              </p:cNvPr>
              <p:cNvSpPr/>
              <p:nvPr/>
            </p:nvSpPr>
            <p:spPr>
              <a:xfrm>
                <a:off x="7139649"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EDB043CF-04E4-4F13-160B-6C21EDB1367F}"/>
                  </a:ext>
                </a:extLst>
              </p:cNvPr>
              <p:cNvSpPr/>
              <p:nvPr/>
            </p:nvSpPr>
            <p:spPr>
              <a:xfrm>
                <a:off x="7139648" y="3347012"/>
                <a:ext cx="461059" cy="46105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8" name="TextBox 127">
              <a:extLst>
                <a:ext uri="{FF2B5EF4-FFF2-40B4-BE49-F238E27FC236}">
                  <a16:creationId xmlns:a16="http://schemas.microsoft.com/office/drawing/2014/main" id="{06214927-21CE-2FC0-B7E7-BFBDCFD270A1}"/>
                </a:ext>
              </a:extLst>
            </p:cNvPr>
            <p:cNvSpPr txBox="1"/>
            <p:nvPr/>
          </p:nvSpPr>
          <p:spPr>
            <a:xfrm>
              <a:off x="6903280" y="4744970"/>
              <a:ext cx="410901" cy="523220"/>
            </a:xfrm>
            <a:prstGeom prst="rect">
              <a:avLst/>
            </a:prstGeom>
            <a:noFill/>
          </p:spPr>
          <p:txBody>
            <a:bodyPr wrap="square">
              <a:spAutoFit/>
            </a:bodyPr>
            <a:lstStyle/>
            <a:p>
              <a:pPr algn="ctr"/>
              <a:r>
                <a:rPr lang="en-US" sz="2800" dirty="0">
                  <a:latin typeface="Andale Mono" panose="020B0509000000000004" pitchFamily="49" charset="0"/>
                </a:rPr>
                <a:t>A</a:t>
              </a:r>
              <a:endParaRPr lang="en-US" sz="2800" dirty="0"/>
            </a:p>
          </p:txBody>
        </p:sp>
      </p:grpSp>
      <p:grpSp>
        <p:nvGrpSpPr>
          <p:cNvPr id="50" name="Group 49">
            <a:extLst>
              <a:ext uri="{FF2B5EF4-FFF2-40B4-BE49-F238E27FC236}">
                <a16:creationId xmlns:a16="http://schemas.microsoft.com/office/drawing/2014/main" id="{F1539DAE-0F2E-D0DE-A140-9B6B26DE52E2}"/>
              </a:ext>
            </a:extLst>
          </p:cNvPr>
          <p:cNvGrpSpPr/>
          <p:nvPr/>
        </p:nvGrpSpPr>
        <p:grpSpPr>
          <a:xfrm>
            <a:off x="6556022" y="474030"/>
            <a:ext cx="2768269" cy="2754777"/>
            <a:chOff x="7139648" y="1053294"/>
            <a:chExt cx="2768269" cy="2754777"/>
          </a:xfrm>
        </p:grpSpPr>
        <p:sp>
          <p:nvSpPr>
            <p:cNvPr id="51" name="Rectangle 50">
              <a:extLst>
                <a:ext uri="{FF2B5EF4-FFF2-40B4-BE49-F238E27FC236}">
                  <a16:creationId xmlns:a16="http://schemas.microsoft.com/office/drawing/2014/main" id="{0EB3AD22-F9E2-C4C8-E2E6-38388E3643D8}"/>
                </a:ext>
              </a:extLst>
            </p:cNvPr>
            <p:cNvSpPr/>
            <p:nvPr/>
          </p:nvSpPr>
          <p:spPr>
            <a:xfrm>
              <a:off x="7600707" y="1053294"/>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4701F0AA-1C4E-FF8F-AB3B-EAA9E1A93A53}"/>
                </a:ext>
              </a:extLst>
            </p:cNvPr>
            <p:cNvSpPr/>
            <p:nvPr/>
          </p:nvSpPr>
          <p:spPr>
            <a:xfrm>
              <a:off x="7600707" y="1514353"/>
              <a:ext cx="461059" cy="46105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4E1DD9B-3A27-65C5-4CE2-B3AAA2423A7B}"/>
                </a:ext>
              </a:extLst>
            </p:cNvPr>
            <p:cNvSpPr/>
            <p:nvPr/>
          </p:nvSpPr>
          <p:spPr>
            <a:xfrm>
              <a:off x="7600707" y="19754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BA3FC2CE-9B12-968A-B7D4-F8D6B7423801}"/>
                </a:ext>
              </a:extLst>
            </p:cNvPr>
            <p:cNvSpPr/>
            <p:nvPr/>
          </p:nvSpPr>
          <p:spPr>
            <a:xfrm>
              <a:off x="7600707" y="2436471"/>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7E160F7E-EC17-670F-B1BC-323862E14BFE}"/>
                </a:ext>
              </a:extLst>
            </p:cNvPr>
            <p:cNvSpPr/>
            <p:nvPr/>
          </p:nvSpPr>
          <p:spPr>
            <a:xfrm>
              <a:off x="7600706"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A43FF93E-80B1-2F9A-D7BC-AD3AB90436D1}"/>
                </a:ext>
              </a:extLst>
            </p:cNvPr>
            <p:cNvSpPr/>
            <p:nvPr/>
          </p:nvSpPr>
          <p:spPr>
            <a:xfrm>
              <a:off x="7600705" y="33470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BA9C5218-74C1-6A2D-4CCF-4D414B82DA37}"/>
                </a:ext>
              </a:extLst>
            </p:cNvPr>
            <p:cNvSpPr/>
            <p:nvPr/>
          </p:nvSpPr>
          <p:spPr>
            <a:xfrm>
              <a:off x="8061762" y="1053294"/>
              <a:ext cx="461059" cy="46105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C5C7CA98-B314-6820-8457-48C522AC7D7C}"/>
                </a:ext>
              </a:extLst>
            </p:cNvPr>
            <p:cNvSpPr/>
            <p:nvPr/>
          </p:nvSpPr>
          <p:spPr>
            <a:xfrm>
              <a:off x="8061762" y="1514353"/>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A0167FCA-2788-A9C3-8BA5-57E3CD042106}"/>
                </a:ext>
              </a:extLst>
            </p:cNvPr>
            <p:cNvSpPr/>
            <p:nvPr/>
          </p:nvSpPr>
          <p:spPr>
            <a:xfrm>
              <a:off x="8061762" y="19754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56A9381C-7719-AC05-621A-9B4FC8BFFFD8}"/>
                </a:ext>
              </a:extLst>
            </p:cNvPr>
            <p:cNvSpPr/>
            <p:nvPr/>
          </p:nvSpPr>
          <p:spPr>
            <a:xfrm>
              <a:off x="8061762" y="2436471"/>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C6FAAB0D-DB5F-D9EE-7C22-4F06EE8CBAF7}"/>
                </a:ext>
              </a:extLst>
            </p:cNvPr>
            <p:cNvSpPr/>
            <p:nvPr/>
          </p:nvSpPr>
          <p:spPr>
            <a:xfrm>
              <a:off x="8061761"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C58888C-A90A-06D7-22DD-9083B259A139}"/>
                </a:ext>
              </a:extLst>
            </p:cNvPr>
            <p:cNvSpPr/>
            <p:nvPr/>
          </p:nvSpPr>
          <p:spPr>
            <a:xfrm>
              <a:off x="8061760" y="33470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C184EEAF-CCD6-5B7E-73AF-DE4A5D3396AD}"/>
                </a:ext>
              </a:extLst>
            </p:cNvPr>
            <p:cNvSpPr/>
            <p:nvPr/>
          </p:nvSpPr>
          <p:spPr>
            <a:xfrm>
              <a:off x="8522815" y="1053294"/>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888E44F9-9DF1-29F0-7ED1-22624BEA6E1A}"/>
                </a:ext>
              </a:extLst>
            </p:cNvPr>
            <p:cNvSpPr/>
            <p:nvPr/>
          </p:nvSpPr>
          <p:spPr>
            <a:xfrm>
              <a:off x="8522815" y="1514353"/>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2FD4D1E7-FF44-160B-BB80-F46CF551B084}"/>
                </a:ext>
              </a:extLst>
            </p:cNvPr>
            <p:cNvSpPr/>
            <p:nvPr/>
          </p:nvSpPr>
          <p:spPr>
            <a:xfrm>
              <a:off x="8522815" y="19754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DE057DE-2FBD-9B8B-69B2-8B4832D0AE16}"/>
                </a:ext>
              </a:extLst>
            </p:cNvPr>
            <p:cNvSpPr/>
            <p:nvPr/>
          </p:nvSpPr>
          <p:spPr>
            <a:xfrm>
              <a:off x="8522815" y="2436471"/>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F51113A8-65E6-129D-0E60-62BD82E0E955}"/>
                </a:ext>
              </a:extLst>
            </p:cNvPr>
            <p:cNvSpPr/>
            <p:nvPr/>
          </p:nvSpPr>
          <p:spPr>
            <a:xfrm>
              <a:off x="8522814" y="2897530"/>
              <a:ext cx="461059" cy="46105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AA6BAB70-AFB7-E2BB-87FF-F7717A3BD2C3}"/>
                </a:ext>
              </a:extLst>
            </p:cNvPr>
            <p:cNvSpPr/>
            <p:nvPr/>
          </p:nvSpPr>
          <p:spPr>
            <a:xfrm>
              <a:off x="8522813" y="33470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2C7FEACA-316F-7664-C076-0DDA7E0F979E}"/>
                </a:ext>
              </a:extLst>
            </p:cNvPr>
            <p:cNvSpPr/>
            <p:nvPr/>
          </p:nvSpPr>
          <p:spPr>
            <a:xfrm>
              <a:off x="8983867" y="1053294"/>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4E7E48FB-DB38-0ECA-ACD2-D4CDC51E857B}"/>
                </a:ext>
              </a:extLst>
            </p:cNvPr>
            <p:cNvSpPr/>
            <p:nvPr/>
          </p:nvSpPr>
          <p:spPr>
            <a:xfrm>
              <a:off x="8983867" y="1514353"/>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D5C250D6-6850-B763-F05A-E6747406D225}"/>
                </a:ext>
              </a:extLst>
            </p:cNvPr>
            <p:cNvSpPr/>
            <p:nvPr/>
          </p:nvSpPr>
          <p:spPr>
            <a:xfrm>
              <a:off x="8983867" y="1975412"/>
              <a:ext cx="461059" cy="46105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F6087656-FFAE-69EF-5ADB-7733B9F8AC93}"/>
                </a:ext>
              </a:extLst>
            </p:cNvPr>
            <p:cNvSpPr/>
            <p:nvPr/>
          </p:nvSpPr>
          <p:spPr>
            <a:xfrm>
              <a:off x="8983867" y="2436471"/>
              <a:ext cx="461059" cy="46105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B4F834E7-3C52-796F-C188-DADB0D4609A3}"/>
                </a:ext>
              </a:extLst>
            </p:cNvPr>
            <p:cNvSpPr/>
            <p:nvPr/>
          </p:nvSpPr>
          <p:spPr>
            <a:xfrm>
              <a:off x="8983866"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E9C20BD8-3963-CE56-664E-BC65FDAA2D53}"/>
                </a:ext>
              </a:extLst>
            </p:cNvPr>
            <p:cNvSpPr/>
            <p:nvPr/>
          </p:nvSpPr>
          <p:spPr>
            <a:xfrm>
              <a:off x="8983865" y="33470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0E5E4825-5F16-B668-BB9C-C723A69CF758}"/>
                </a:ext>
              </a:extLst>
            </p:cNvPr>
            <p:cNvSpPr/>
            <p:nvPr/>
          </p:nvSpPr>
          <p:spPr>
            <a:xfrm>
              <a:off x="9446858" y="1053294"/>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D15D43B0-71B6-856B-3F6C-715C880E45E0}"/>
                </a:ext>
              </a:extLst>
            </p:cNvPr>
            <p:cNvSpPr/>
            <p:nvPr/>
          </p:nvSpPr>
          <p:spPr>
            <a:xfrm>
              <a:off x="9446858" y="1514353"/>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7001A150-2E88-15CE-972B-EEB5631ADE26}"/>
                </a:ext>
              </a:extLst>
            </p:cNvPr>
            <p:cNvSpPr/>
            <p:nvPr/>
          </p:nvSpPr>
          <p:spPr>
            <a:xfrm>
              <a:off x="9446858" y="19754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C22B68EC-7C9A-B5D5-F6A5-6CB6A3A47789}"/>
                </a:ext>
              </a:extLst>
            </p:cNvPr>
            <p:cNvSpPr/>
            <p:nvPr/>
          </p:nvSpPr>
          <p:spPr>
            <a:xfrm>
              <a:off x="9446858" y="2436471"/>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84C31C24-B246-1369-F866-15966F5E6A84}"/>
                </a:ext>
              </a:extLst>
            </p:cNvPr>
            <p:cNvSpPr/>
            <p:nvPr/>
          </p:nvSpPr>
          <p:spPr>
            <a:xfrm>
              <a:off x="9446857"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AAA86BF9-5BFC-5494-17CE-0002BF54CE1E}"/>
                </a:ext>
              </a:extLst>
            </p:cNvPr>
            <p:cNvSpPr/>
            <p:nvPr/>
          </p:nvSpPr>
          <p:spPr>
            <a:xfrm>
              <a:off x="9446856" y="33470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6D3B6CC3-F793-2027-251B-DC83068B8DFA}"/>
                </a:ext>
              </a:extLst>
            </p:cNvPr>
            <p:cNvSpPr/>
            <p:nvPr/>
          </p:nvSpPr>
          <p:spPr>
            <a:xfrm>
              <a:off x="7139650" y="1053294"/>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2" name="Rectangle 81">
              <a:extLst>
                <a:ext uri="{FF2B5EF4-FFF2-40B4-BE49-F238E27FC236}">
                  <a16:creationId xmlns:a16="http://schemas.microsoft.com/office/drawing/2014/main" id="{458431BB-DCCC-CD38-97D9-ABE822858A82}"/>
                </a:ext>
              </a:extLst>
            </p:cNvPr>
            <p:cNvSpPr/>
            <p:nvPr/>
          </p:nvSpPr>
          <p:spPr>
            <a:xfrm>
              <a:off x="7139650" y="1514353"/>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3EBA90ED-92B5-DF53-B75D-9161E4C144D1}"/>
                </a:ext>
              </a:extLst>
            </p:cNvPr>
            <p:cNvSpPr/>
            <p:nvPr/>
          </p:nvSpPr>
          <p:spPr>
            <a:xfrm>
              <a:off x="7139650" y="19754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05DAAD70-66A5-7823-072F-05D0FDBCECC8}"/>
                </a:ext>
              </a:extLst>
            </p:cNvPr>
            <p:cNvSpPr/>
            <p:nvPr/>
          </p:nvSpPr>
          <p:spPr>
            <a:xfrm>
              <a:off x="7139650" y="2436471"/>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2B8FC9A6-8273-5F79-8CED-71076D16BDD6}"/>
                </a:ext>
              </a:extLst>
            </p:cNvPr>
            <p:cNvSpPr/>
            <p:nvPr/>
          </p:nvSpPr>
          <p:spPr>
            <a:xfrm>
              <a:off x="7139649"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5955D3F0-6FD1-8875-DD22-576B7B860B4C}"/>
                </a:ext>
              </a:extLst>
            </p:cNvPr>
            <p:cNvSpPr/>
            <p:nvPr/>
          </p:nvSpPr>
          <p:spPr>
            <a:xfrm>
              <a:off x="7139648" y="3347012"/>
              <a:ext cx="461059" cy="46105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0" name="Group 209">
            <a:extLst>
              <a:ext uri="{FF2B5EF4-FFF2-40B4-BE49-F238E27FC236}">
                <a16:creationId xmlns:a16="http://schemas.microsoft.com/office/drawing/2014/main" id="{CED64BB6-0D5A-E9CB-5247-6E269B7AACF9}"/>
              </a:ext>
            </a:extLst>
          </p:cNvPr>
          <p:cNvGrpSpPr/>
          <p:nvPr/>
        </p:nvGrpSpPr>
        <p:grpSpPr>
          <a:xfrm>
            <a:off x="6552160" y="3623403"/>
            <a:ext cx="2768269" cy="2754777"/>
            <a:chOff x="7139648" y="1053294"/>
            <a:chExt cx="2768269" cy="2754777"/>
          </a:xfrm>
        </p:grpSpPr>
        <p:sp>
          <p:nvSpPr>
            <p:cNvPr id="211" name="Rectangle 210">
              <a:extLst>
                <a:ext uri="{FF2B5EF4-FFF2-40B4-BE49-F238E27FC236}">
                  <a16:creationId xmlns:a16="http://schemas.microsoft.com/office/drawing/2014/main" id="{6C87710F-96C2-1D08-77BF-94380506E4E7}"/>
                </a:ext>
              </a:extLst>
            </p:cNvPr>
            <p:cNvSpPr/>
            <p:nvPr/>
          </p:nvSpPr>
          <p:spPr>
            <a:xfrm>
              <a:off x="7600707" y="1053294"/>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a:extLst>
                <a:ext uri="{FF2B5EF4-FFF2-40B4-BE49-F238E27FC236}">
                  <a16:creationId xmlns:a16="http://schemas.microsoft.com/office/drawing/2014/main" id="{A9921222-3B06-B2D1-6DEE-27136B3B6658}"/>
                </a:ext>
              </a:extLst>
            </p:cNvPr>
            <p:cNvSpPr/>
            <p:nvPr/>
          </p:nvSpPr>
          <p:spPr>
            <a:xfrm>
              <a:off x="7600707" y="1514353"/>
              <a:ext cx="461059" cy="461059"/>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a:extLst>
                <a:ext uri="{FF2B5EF4-FFF2-40B4-BE49-F238E27FC236}">
                  <a16:creationId xmlns:a16="http://schemas.microsoft.com/office/drawing/2014/main" id="{A89FA4BD-BA3B-B94D-94E3-C924A66C23D8}"/>
                </a:ext>
              </a:extLst>
            </p:cNvPr>
            <p:cNvSpPr/>
            <p:nvPr/>
          </p:nvSpPr>
          <p:spPr>
            <a:xfrm>
              <a:off x="7600707" y="1975412"/>
              <a:ext cx="461059" cy="461059"/>
            </a:xfrm>
            <a:prstGeom prst="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a:extLst>
                <a:ext uri="{FF2B5EF4-FFF2-40B4-BE49-F238E27FC236}">
                  <a16:creationId xmlns:a16="http://schemas.microsoft.com/office/drawing/2014/main" id="{CA278762-D0A1-C22B-22A8-00BC4A2C78B9}"/>
                </a:ext>
              </a:extLst>
            </p:cNvPr>
            <p:cNvSpPr/>
            <p:nvPr/>
          </p:nvSpPr>
          <p:spPr>
            <a:xfrm>
              <a:off x="7600707" y="2436471"/>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a:extLst>
                <a:ext uri="{FF2B5EF4-FFF2-40B4-BE49-F238E27FC236}">
                  <a16:creationId xmlns:a16="http://schemas.microsoft.com/office/drawing/2014/main" id="{E327718C-432A-A133-E820-886EAA256CE2}"/>
                </a:ext>
              </a:extLst>
            </p:cNvPr>
            <p:cNvSpPr/>
            <p:nvPr/>
          </p:nvSpPr>
          <p:spPr>
            <a:xfrm>
              <a:off x="7600706"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a:extLst>
                <a:ext uri="{FF2B5EF4-FFF2-40B4-BE49-F238E27FC236}">
                  <a16:creationId xmlns:a16="http://schemas.microsoft.com/office/drawing/2014/main" id="{FBD5B162-9F88-D05A-BDA5-AB06E09C3A99}"/>
                </a:ext>
              </a:extLst>
            </p:cNvPr>
            <p:cNvSpPr/>
            <p:nvPr/>
          </p:nvSpPr>
          <p:spPr>
            <a:xfrm>
              <a:off x="7600705" y="33470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a:extLst>
                <a:ext uri="{FF2B5EF4-FFF2-40B4-BE49-F238E27FC236}">
                  <a16:creationId xmlns:a16="http://schemas.microsoft.com/office/drawing/2014/main" id="{DB35BBE5-3412-2B4C-675F-8C4A8D1E2505}"/>
                </a:ext>
              </a:extLst>
            </p:cNvPr>
            <p:cNvSpPr/>
            <p:nvPr/>
          </p:nvSpPr>
          <p:spPr>
            <a:xfrm>
              <a:off x="8061762" y="1053294"/>
              <a:ext cx="461059" cy="461059"/>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8" name="Rectangle 217">
              <a:extLst>
                <a:ext uri="{FF2B5EF4-FFF2-40B4-BE49-F238E27FC236}">
                  <a16:creationId xmlns:a16="http://schemas.microsoft.com/office/drawing/2014/main" id="{4CAAB4FC-AC77-E339-CE30-C7D74C7B1A3D}"/>
                </a:ext>
              </a:extLst>
            </p:cNvPr>
            <p:cNvSpPr/>
            <p:nvPr/>
          </p:nvSpPr>
          <p:spPr>
            <a:xfrm>
              <a:off x="8061762" y="1514353"/>
              <a:ext cx="461059" cy="461059"/>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a:extLst>
                <a:ext uri="{FF2B5EF4-FFF2-40B4-BE49-F238E27FC236}">
                  <a16:creationId xmlns:a16="http://schemas.microsoft.com/office/drawing/2014/main" id="{1AAA91F9-5312-0CDE-8551-0035C06C6171}"/>
                </a:ext>
              </a:extLst>
            </p:cNvPr>
            <p:cNvSpPr/>
            <p:nvPr/>
          </p:nvSpPr>
          <p:spPr>
            <a:xfrm>
              <a:off x="8061762" y="19754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a:extLst>
                <a:ext uri="{FF2B5EF4-FFF2-40B4-BE49-F238E27FC236}">
                  <a16:creationId xmlns:a16="http://schemas.microsoft.com/office/drawing/2014/main" id="{761BFC0A-5886-C0A1-7E8A-B9246DAC1DA9}"/>
                </a:ext>
              </a:extLst>
            </p:cNvPr>
            <p:cNvSpPr/>
            <p:nvPr/>
          </p:nvSpPr>
          <p:spPr>
            <a:xfrm>
              <a:off x="8061762" y="2436471"/>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a:extLst>
                <a:ext uri="{FF2B5EF4-FFF2-40B4-BE49-F238E27FC236}">
                  <a16:creationId xmlns:a16="http://schemas.microsoft.com/office/drawing/2014/main" id="{B77E10CE-9526-2888-9A04-16F1F082B3C6}"/>
                </a:ext>
              </a:extLst>
            </p:cNvPr>
            <p:cNvSpPr/>
            <p:nvPr/>
          </p:nvSpPr>
          <p:spPr>
            <a:xfrm>
              <a:off x="8061761"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a:extLst>
                <a:ext uri="{FF2B5EF4-FFF2-40B4-BE49-F238E27FC236}">
                  <a16:creationId xmlns:a16="http://schemas.microsoft.com/office/drawing/2014/main" id="{DF221817-92BE-3E8C-FA91-58D9585E0491}"/>
                </a:ext>
              </a:extLst>
            </p:cNvPr>
            <p:cNvSpPr/>
            <p:nvPr/>
          </p:nvSpPr>
          <p:spPr>
            <a:xfrm>
              <a:off x="8061760" y="3347012"/>
              <a:ext cx="461059" cy="461059"/>
            </a:xfrm>
            <a:prstGeom prst="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9F28A789-FB29-382E-15E0-632154BFAB02}"/>
                </a:ext>
              </a:extLst>
            </p:cNvPr>
            <p:cNvSpPr/>
            <p:nvPr/>
          </p:nvSpPr>
          <p:spPr>
            <a:xfrm>
              <a:off x="8522815" y="1053294"/>
              <a:ext cx="461059" cy="461059"/>
            </a:xfrm>
            <a:prstGeom prst="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a:extLst>
                <a:ext uri="{FF2B5EF4-FFF2-40B4-BE49-F238E27FC236}">
                  <a16:creationId xmlns:a16="http://schemas.microsoft.com/office/drawing/2014/main" id="{C14FC353-6727-4597-7FF6-5080A0EA92E2}"/>
                </a:ext>
              </a:extLst>
            </p:cNvPr>
            <p:cNvSpPr/>
            <p:nvPr/>
          </p:nvSpPr>
          <p:spPr>
            <a:xfrm>
              <a:off x="8522815" y="1514353"/>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a:extLst>
                <a:ext uri="{FF2B5EF4-FFF2-40B4-BE49-F238E27FC236}">
                  <a16:creationId xmlns:a16="http://schemas.microsoft.com/office/drawing/2014/main" id="{A094C6B4-B5A3-49F6-BE35-5A6BDA2FC307}"/>
                </a:ext>
              </a:extLst>
            </p:cNvPr>
            <p:cNvSpPr/>
            <p:nvPr/>
          </p:nvSpPr>
          <p:spPr>
            <a:xfrm>
              <a:off x="8522815" y="1975412"/>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ectangle 225">
              <a:extLst>
                <a:ext uri="{FF2B5EF4-FFF2-40B4-BE49-F238E27FC236}">
                  <a16:creationId xmlns:a16="http://schemas.microsoft.com/office/drawing/2014/main" id="{700F570F-31A2-B9E4-516D-40B081EB40C7}"/>
                </a:ext>
              </a:extLst>
            </p:cNvPr>
            <p:cNvSpPr/>
            <p:nvPr/>
          </p:nvSpPr>
          <p:spPr>
            <a:xfrm>
              <a:off x="8522815" y="2436471"/>
              <a:ext cx="461059" cy="461059"/>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a:extLst>
                <a:ext uri="{FF2B5EF4-FFF2-40B4-BE49-F238E27FC236}">
                  <a16:creationId xmlns:a16="http://schemas.microsoft.com/office/drawing/2014/main" id="{4E96C706-25BE-7018-04B5-D14030B51A1C}"/>
                </a:ext>
              </a:extLst>
            </p:cNvPr>
            <p:cNvSpPr/>
            <p:nvPr/>
          </p:nvSpPr>
          <p:spPr>
            <a:xfrm>
              <a:off x="8522814" y="2897530"/>
              <a:ext cx="461059" cy="461059"/>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a:extLst>
                <a:ext uri="{FF2B5EF4-FFF2-40B4-BE49-F238E27FC236}">
                  <a16:creationId xmlns:a16="http://schemas.microsoft.com/office/drawing/2014/main" id="{E9484AED-F116-7853-C1F9-5F43410F4895}"/>
                </a:ext>
              </a:extLst>
            </p:cNvPr>
            <p:cNvSpPr/>
            <p:nvPr/>
          </p:nvSpPr>
          <p:spPr>
            <a:xfrm>
              <a:off x="8522813" y="3347012"/>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a:extLst>
                <a:ext uri="{FF2B5EF4-FFF2-40B4-BE49-F238E27FC236}">
                  <a16:creationId xmlns:a16="http://schemas.microsoft.com/office/drawing/2014/main" id="{7418E0F8-B218-7005-5DDE-14A57261593E}"/>
                </a:ext>
              </a:extLst>
            </p:cNvPr>
            <p:cNvSpPr/>
            <p:nvPr/>
          </p:nvSpPr>
          <p:spPr>
            <a:xfrm>
              <a:off x="8983867" y="1053294"/>
              <a:ext cx="461059" cy="461059"/>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a:extLst>
                <a:ext uri="{FF2B5EF4-FFF2-40B4-BE49-F238E27FC236}">
                  <a16:creationId xmlns:a16="http://schemas.microsoft.com/office/drawing/2014/main" id="{A5EF2350-84B2-C574-C424-23DAE28FDB58}"/>
                </a:ext>
              </a:extLst>
            </p:cNvPr>
            <p:cNvSpPr/>
            <p:nvPr/>
          </p:nvSpPr>
          <p:spPr>
            <a:xfrm>
              <a:off x="8983867" y="1514353"/>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a:extLst>
                <a:ext uri="{FF2B5EF4-FFF2-40B4-BE49-F238E27FC236}">
                  <a16:creationId xmlns:a16="http://schemas.microsoft.com/office/drawing/2014/main" id="{B12014D2-D1AA-F0C3-32AF-890B93E2C5F0}"/>
                </a:ext>
              </a:extLst>
            </p:cNvPr>
            <p:cNvSpPr/>
            <p:nvPr/>
          </p:nvSpPr>
          <p:spPr>
            <a:xfrm>
              <a:off x="8983867" y="1975412"/>
              <a:ext cx="461059" cy="461059"/>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870A4EFA-013C-758B-D9FD-40B9B16EAD18}"/>
                </a:ext>
              </a:extLst>
            </p:cNvPr>
            <p:cNvSpPr/>
            <p:nvPr/>
          </p:nvSpPr>
          <p:spPr>
            <a:xfrm>
              <a:off x="8983867" y="2436471"/>
              <a:ext cx="461059" cy="461059"/>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a:extLst>
                <a:ext uri="{FF2B5EF4-FFF2-40B4-BE49-F238E27FC236}">
                  <a16:creationId xmlns:a16="http://schemas.microsoft.com/office/drawing/2014/main" id="{8281AFAF-AA8A-59F2-6627-7822FA4E5C04}"/>
                </a:ext>
              </a:extLst>
            </p:cNvPr>
            <p:cNvSpPr/>
            <p:nvPr/>
          </p:nvSpPr>
          <p:spPr>
            <a:xfrm>
              <a:off x="8983866" y="2897530"/>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id="{52FF1370-6956-7B91-F6EC-D5337DF22AF0}"/>
                </a:ext>
              </a:extLst>
            </p:cNvPr>
            <p:cNvSpPr/>
            <p:nvPr/>
          </p:nvSpPr>
          <p:spPr>
            <a:xfrm>
              <a:off x="8983865" y="3347012"/>
              <a:ext cx="461059" cy="461059"/>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234">
              <a:extLst>
                <a:ext uri="{FF2B5EF4-FFF2-40B4-BE49-F238E27FC236}">
                  <a16:creationId xmlns:a16="http://schemas.microsoft.com/office/drawing/2014/main" id="{1F2B58E2-2303-B0F5-9063-6B686284F632}"/>
                </a:ext>
              </a:extLst>
            </p:cNvPr>
            <p:cNvSpPr/>
            <p:nvPr/>
          </p:nvSpPr>
          <p:spPr>
            <a:xfrm>
              <a:off x="9446858" y="1053294"/>
              <a:ext cx="461059" cy="46105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ctangle 235">
              <a:extLst>
                <a:ext uri="{FF2B5EF4-FFF2-40B4-BE49-F238E27FC236}">
                  <a16:creationId xmlns:a16="http://schemas.microsoft.com/office/drawing/2014/main" id="{C53583FB-69CD-DB76-5B0A-EB6A186E6A21}"/>
                </a:ext>
              </a:extLst>
            </p:cNvPr>
            <p:cNvSpPr/>
            <p:nvPr/>
          </p:nvSpPr>
          <p:spPr>
            <a:xfrm>
              <a:off x="9446858" y="1514353"/>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236">
              <a:extLst>
                <a:ext uri="{FF2B5EF4-FFF2-40B4-BE49-F238E27FC236}">
                  <a16:creationId xmlns:a16="http://schemas.microsoft.com/office/drawing/2014/main" id="{E9274E90-934A-B2CF-8368-56473206CF04}"/>
                </a:ext>
              </a:extLst>
            </p:cNvPr>
            <p:cNvSpPr/>
            <p:nvPr/>
          </p:nvSpPr>
          <p:spPr>
            <a:xfrm>
              <a:off x="9446858" y="19754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a:extLst>
                <a:ext uri="{FF2B5EF4-FFF2-40B4-BE49-F238E27FC236}">
                  <a16:creationId xmlns:a16="http://schemas.microsoft.com/office/drawing/2014/main" id="{D7CE73CC-2CBA-A412-C4CE-7FB39A947472}"/>
                </a:ext>
              </a:extLst>
            </p:cNvPr>
            <p:cNvSpPr/>
            <p:nvPr/>
          </p:nvSpPr>
          <p:spPr>
            <a:xfrm>
              <a:off x="9446858" y="2436471"/>
              <a:ext cx="461059" cy="461059"/>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a:extLst>
                <a:ext uri="{FF2B5EF4-FFF2-40B4-BE49-F238E27FC236}">
                  <a16:creationId xmlns:a16="http://schemas.microsoft.com/office/drawing/2014/main" id="{B25372D4-BE8B-F832-DF4E-FE30B006CF5A}"/>
                </a:ext>
              </a:extLst>
            </p:cNvPr>
            <p:cNvSpPr/>
            <p:nvPr/>
          </p:nvSpPr>
          <p:spPr>
            <a:xfrm>
              <a:off x="9446857"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33DE237E-55A7-1CC4-8E28-4C20781B0852}"/>
                </a:ext>
              </a:extLst>
            </p:cNvPr>
            <p:cNvSpPr/>
            <p:nvPr/>
          </p:nvSpPr>
          <p:spPr>
            <a:xfrm>
              <a:off x="9446856" y="3347012"/>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a:extLst>
                <a:ext uri="{FF2B5EF4-FFF2-40B4-BE49-F238E27FC236}">
                  <a16:creationId xmlns:a16="http://schemas.microsoft.com/office/drawing/2014/main" id="{8AAB3240-C0BF-EA02-0618-649783AB1CA7}"/>
                </a:ext>
              </a:extLst>
            </p:cNvPr>
            <p:cNvSpPr/>
            <p:nvPr/>
          </p:nvSpPr>
          <p:spPr>
            <a:xfrm>
              <a:off x="7139650" y="1053294"/>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2" name="Rectangle 241">
              <a:extLst>
                <a:ext uri="{FF2B5EF4-FFF2-40B4-BE49-F238E27FC236}">
                  <a16:creationId xmlns:a16="http://schemas.microsoft.com/office/drawing/2014/main" id="{1F0B6C3E-D85D-BCE1-97BE-183A5B1B6B53}"/>
                </a:ext>
              </a:extLst>
            </p:cNvPr>
            <p:cNvSpPr/>
            <p:nvPr/>
          </p:nvSpPr>
          <p:spPr>
            <a:xfrm>
              <a:off x="7139650" y="1514353"/>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a:extLst>
                <a:ext uri="{FF2B5EF4-FFF2-40B4-BE49-F238E27FC236}">
                  <a16:creationId xmlns:a16="http://schemas.microsoft.com/office/drawing/2014/main" id="{B22BFBF6-7E07-8FC4-457B-E90368EDF516}"/>
                </a:ext>
              </a:extLst>
            </p:cNvPr>
            <p:cNvSpPr/>
            <p:nvPr/>
          </p:nvSpPr>
          <p:spPr>
            <a:xfrm>
              <a:off x="7139650" y="19754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a:extLst>
                <a:ext uri="{FF2B5EF4-FFF2-40B4-BE49-F238E27FC236}">
                  <a16:creationId xmlns:a16="http://schemas.microsoft.com/office/drawing/2014/main" id="{0FA63F43-9B21-C6BE-92BE-A65F26CC1A3D}"/>
                </a:ext>
              </a:extLst>
            </p:cNvPr>
            <p:cNvSpPr/>
            <p:nvPr/>
          </p:nvSpPr>
          <p:spPr>
            <a:xfrm>
              <a:off x="7139650" y="2436471"/>
              <a:ext cx="461059" cy="461059"/>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a:extLst>
                <a:ext uri="{FF2B5EF4-FFF2-40B4-BE49-F238E27FC236}">
                  <a16:creationId xmlns:a16="http://schemas.microsoft.com/office/drawing/2014/main" id="{50B73155-F2B6-CE82-F800-C5FD8F032D99}"/>
                </a:ext>
              </a:extLst>
            </p:cNvPr>
            <p:cNvSpPr/>
            <p:nvPr/>
          </p:nvSpPr>
          <p:spPr>
            <a:xfrm>
              <a:off x="7139649"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a:extLst>
                <a:ext uri="{FF2B5EF4-FFF2-40B4-BE49-F238E27FC236}">
                  <a16:creationId xmlns:a16="http://schemas.microsoft.com/office/drawing/2014/main" id="{48E7D9C2-6331-EE97-0D8E-E38913C0573F}"/>
                </a:ext>
              </a:extLst>
            </p:cNvPr>
            <p:cNvSpPr/>
            <p:nvPr/>
          </p:nvSpPr>
          <p:spPr>
            <a:xfrm>
              <a:off x="7139648" y="3347012"/>
              <a:ext cx="461059" cy="461059"/>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9" name="Group 258">
            <a:extLst>
              <a:ext uri="{FF2B5EF4-FFF2-40B4-BE49-F238E27FC236}">
                <a16:creationId xmlns:a16="http://schemas.microsoft.com/office/drawing/2014/main" id="{4E9BC8CF-444C-B61F-1986-789C18F57F89}"/>
              </a:ext>
            </a:extLst>
          </p:cNvPr>
          <p:cNvGrpSpPr/>
          <p:nvPr/>
        </p:nvGrpSpPr>
        <p:grpSpPr>
          <a:xfrm>
            <a:off x="9376486" y="494815"/>
            <a:ext cx="1451458" cy="2653844"/>
            <a:chOff x="10186715" y="494815"/>
            <a:chExt cx="1451458" cy="2653844"/>
          </a:xfrm>
        </p:grpSpPr>
        <p:sp>
          <p:nvSpPr>
            <p:cNvPr id="247" name="TextBox 246">
              <a:extLst>
                <a:ext uri="{FF2B5EF4-FFF2-40B4-BE49-F238E27FC236}">
                  <a16:creationId xmlns:a16="http://schemas.microsoft.com/office/drawing/2014/main" id="{5429F1FA-E3D5-C0E3-E150-BA0006499769}"/>
                </a:ext>
              </a:extLst>
            </p:cNvPr>
            <p:cNvSpPr txBox="1"/>
            <p:nvPr/>
          </p:nvSpPr>
          <p:spPr>
            <a:xfrm>
              <a:off x="10189523" y="494815"/>
              <a:ext cx="1445842" cy="369332"/>
            </a:xfrm>
            <a:prstGeom prst="rect">
              <a:avLst/>
            </a:prstGeom>
            <a:noFill/>
          </p:spPr>
          <p:txBody>
            <a:bodyPr wrap="square" rtlCol="0">
              <a:spAutoFit/>
            </a:bodyPr>
            <a:lstStyle/>
            <a:p>
              <a:r>
                <a:rPr lang="en-US" dirty="0">
                  <a:latin typeface="Andale Mono" panose="020B0509000000000004" pitchFamily="49" charset="0"/>
                </a:rPr>
                <a:t>sum = 1</a:t>
              </a:r>
            </a:p>
          </p:txBody>
        </p:sp>
        <p:sp>
          <p:nvSpPr>
            <p:cNvPr id="248" name="TextBox 247">
              <a:extLst>
                <a:ext uri="{FF2B5EF4-FFF2-40B4-BE49-F238E27FC236}">
                  <a16:creationId xmlns:a16="http://schemas.microsoft.com/office/drawing/2014/main" id="{6A88C1C6-C327-E37A-2613-45FD0FD38B02}"/>
                </a:ext>
              </a:extLst>
            </p:cNvPr>
            <p:cNvSpPr txBox="1"/>
            <p:nvPr/>
          </p:nvSpPr>
          <p:spPr>
            <a:xfrm>
              <a:off x="10192331" y="935091"/>
              <a:ext cx="1445842" cy="369332"/>
            </a:xfrm>
            <a:prstGeom prst="rect">
              <a:avLst/>
            </a:prstGeom>
            <a:noFill/>
          </p:spPr>
          <p:txBody>
            <a:bodyPr wrap="square" rtlCol="0">
              <a:spAutoFit/>
            </a:bodyPr>
            <a:lstStyle/>
            <a:p>
              <a:r>
                <a:rPr lang="en-US" dirty="0">
                  <a:latin typeface="Andale Mono" panose="020B0509000000000004" pitchFamily="49" charset="0"/>
                </a:rPr>
                <a:t>sum = 1</a:t>
              </a:r>
            </a:p>
          </p:txBody>
        </p:sp>
        <p:sp>
          <p:nvSpPr>
            <p:cNvPr id="249" name="TextBox 248">
              <a:extLst>
                <a:ext uri="{FF2B5EF4-FFF2-40B4-BE49-F238E27FC236}">
                  <a16:creationId xmlns:a16="http://schemas.microsoft.com/office/drawing/2014/main" id="{80DDA85B-9104-6CF1-A85A-C20926926E73}"/>
                </a:ext>
              </a:extLst>
            </p:cNvPr>
            <p:cNvSpPr txBox="1"/>
            <p:nvPr/>
          </p:nvSpPr>
          <p:spPr>
            <a:xfrm>
              <a:off x="10189523" y="1375367"/>
              <a:ext cx="1445842" cy="369332"/>
            </a:xfrm>
            <a:prstGeom prst="rect">
              <a:avLst/>
            </a:prstGeom>
            <a:noFill/>
          </p:spPr>
          <p:txBody>
            <a:bodyPr wrap="square" rtlCol="0">
              <a:spAutoFit/>
            </a:bodyPr>
            <a:lstStyle/>
            <a:p>
              <a:r>
                <a:rPr lang="en-US" dirty="0">
                  <a:latin typeface="Andale Mono" panose="020B0509000000000004" pitchFamily="49" charset="0"/>
                </a:rPr>
                <a:t>sum = 1</a:t>
              </a:r>
            </a:p>
          </p:txBody>
        </p:sp>
        <p:sp>
          <p:nvSpPr>
            <p:cNvPr id="250" name="TextBox 249">
              <a:extLst>
                <a:ext uri="{FF2B5EF4-FFF2-40B4-BE49-F238E27FC236}">
                  <a16:creationId xmlns:a16="http://schemas.microsoft.com/office/drawing/2014/main" id="{A8620398-07D5-2A36-7AA6-3E1850A06F09}"/>
                </a:ext>
              </a:extLst>
            </p:cNvPr>
            <p:cNvSpPr txBox="1"/>
            <p:nvPr/>
          </p:nvSpPr>
          <p:spPr>
            <a:xfrm>
              <a:off x="10192331" y="1815643"/>
              <a:ext cx="1445842" cy="369332"/>
            </a:xfrm>
            <a:prstGeom prst="rect">
              <a:avLst/>
            </a:prstGeom>
            <a:noFill/>
          </p:spPr>
          <p:txBody>
            <a:bodyPr wrap="square" rtlCol="0">
              <a:spAutoFit/>
            </a:bodyPr>
            <a:lstStyle/>
            <a:p>
              <a:r>
                <a:rPr lang="en-US" dirty="0">
                  <a:latin typeface="Andale Mono" panose="020B0509000000000004" pitchFamily="49" charset="0"/>
                </a:rPr>
                <a:t>sum = 1</a:t>
              </a:r>
            </a:p>
          </p:txBody>
        </p:sp>
        <p:sp>
          <p:nvSpPr>
            <p:cNvPr id="251" name="TextBox 250">
              <a:extLst>
                <a:ext uri="{FF2B5EF4-FFF2-40B4-BE49-F238E27FC236}">
                  <a16:creationId xmlns:a16="http://schemas.microsoft.com/office/drawing/2014/main" id="{A36B2BE8-E9A7-8B93-C98C-4687088F1C2C}"/>
                </a:ext>
              </a:extLst>
            </p:cNvPr>
            <p:cNvSpPr txBox="1"/>
            <p:nvPr/>
          </p:nvSpPr>
          <p:spPr>
            <a:xfrm>
              <a:off x="10186715" y="2339051"/>
              <a:ext cx="1445842" cy="369332"/>
            </a:xfrm>
            <a:prstGeom prst="rect">
              <a:avLst/>
            </a:prstGeom>
            <a:noFill/>
          </p:spPr>
          <p:txBody>
            <a:bodyPr wrap="square" rtlCol="0">
              <a:spAutoFit/>
            </a:bodyPr>
            <a:lstStyle/>
            <a:p>
              <a:r>
                <a:rPr lang="en-US" dirty="0">
                  <a:latin typeface="Andale Mono" panose="020B0509000000000004" pitchFamily="49" charset="0"/>
                </a:rPr>
                <a:t>sum = 1</a:t>
              </a:r>
            </a:p>
          </p:txBody>
        </p:sp>
        <p:sp>
          <p:nvSpPr>
            <p:cNvPr id="252" name="TextBox 251">
              <a:extLst>
                <a:ext uri="{FF2B5EF4-FFF2-40B4-BE49-F238E27FC236}">
                  <a16:creationId xmlns:a16="http://schemas.microsoft.com/office/drawing/2014/main" id="{E0C075FF-D806-FEF5-43D6-FFA82A9CD381}"/>
                </a:ext>
              </a:extLst>
            </p:cNvPr>
            <p:cNvSpPr txBox="1"/>
            <p:nvPr/>
          </p:nvSpPr>
          <p:spPr>
            <a:xfrm>
              <a:off x="10189523" y="2779327"/>
              <a:ext cx="1445842" cy="369332"/>
            </a:xfrm>
            <a:prstGeom prst="rect">
              <a:avLst/>
            </a:prstGeom>
            <a:noFill/>
          </p:spPr>
          <p:txBody>
            <a:bodyPr wrap="square" rtlCol="0">
              <a:spAutoFit/>
            </a:bodyPr>
            <a:lstStyle/>
            <a:p>
              <a:r>
                <a:rPr lang="en-US" dirty="0">
                  <a:latin typeface="Andale Mono" panose="020B0509000000000004" pitchFamily="49" charset="0"/>
                </a:rPr>
                <a:t>sum = 1</a:t>
              </a:r>
            </a:p>
          </p:txBody>
        </p:sp>
      </p:grpSp>
      <p:grpSp>
        <p:nvGrpSpPr>
          <p:cNvPr id="260" name="Group 259">
            <a:extLst>
              <a:ext uri="{FF2B5EF4-FFF2-40B4-BE49-F238E27FC236}">
                <a16:creationId xmlns:a16="http://schemas.microsoft.com/office/drawing/2014/main" id="{2E59BA01-F3F6-1223-26F7-6A053B68E635}"/>
              </a:ext>
            </a:extLst>
          </p:cNvPr>
          <p:cNvGrpSpPr/>
          <p:nvPr/>
        </p:nvGrpSpPr>
        <p:grpSpPr>
          <a:xfrm>
            <a:off x="9376485" y="3688031"/>
            <a:ext cx="2510714" cy="2653844"/>
            <a:chOff x="10186715" y="494815"/>
            <a:chExt cx="1540824" cy="2653844"/>
          </a:xfrm>
        </p:grpSpPr>
        <p:sp>
          <p:nvSpPr>
            <p:cNvPr id="261" name="TextBox 260">
              <a:extLst>
                <a:ext uri="{FF2B5EF4-FFF2-40B4-BE49-F238E27FC236}">
                  <a16:creationId xmlns:a16="http://schemas.microsoft.com/office/drawing/2014/main" id="{036C158B-701D-9F59-E49D-FF84820E2F0C}"/>
                </a:ext>
              </a:extLst>
            </p:cNvPr>
            <p:cNvSpPr txBox="1"/>
            <p:nvPr/>
          </p:nvSpPr>
          <p:spPr>
            <a:xfrm>
              <a:off x="10189523" y="494815"/>
              <a:ext cx="1538016" cy="369332"/>
            </a:xfrm>
            <a:prstGeom prst="rect">
              <a:avLst/>
            </a:prstGeom>
            <a:noFill/>
          </p:spPr>
          <p:txBody>
            <a:bodyPr wrap="square" rtlCol="0">
              <a:spAutoFit/>
            </a:bodyPr>
            <a:lstStyle/>
            <a:p>
              <a:r>
                <a:rPr lang="en-US" dirty="0">
                  <a:latin typeface="Andale Mono" panose="020B0509000000000004" pitchFamily="49" charset="0"/>
                </a:rPr>
                <a:t>sum ∈ [0, |B|]</a:t>
              </a:r>
            </a:p>
          </p:txBody>
        </p:sp>
        <p:sp>
          <p:nvSpPr>
            <p:cNvPr id="262" name="TextBox 261">
              <a:extLst>
                <a:ext uri="{FF2B5EF4-FFF2-40B4-BE49-F238E27FC236}">
                  <a16:creationId xmlns:a16="http://schemas.microsoft.com/office/drawing/2014/main" id="{864F3740-0B63-1B96-3EFF-5CBB8C47BC4D}"/>
                </a:ext>
              </a:extLst>
            </p:cNvPr>
            <p:cNvSpPr txBox="1"/>
            <p:nvPr/>
          </p:nvSpPr>
          <p:spPr>
            <a:xfrm>
              <a:off x="10192330" y="935091"/>
              <a:ext cx="1535208" cy="369332"/>
            </a:xfrm>
            <a:prstGeom prst="rect">
              <a:avLst/>
            </a:prstGeom>
            <a:noFill/>
          </p:spPr>
          <p:txBody>
            <a:bodyPr wrap="square" rtlCol="0">
              <a:spAutoFit/>
            </a:bodyPr>
            <a:lstStyle/>
            <a:p>
              <a:r>
                <a:rPr lang="en-US" dirty="0">
                  <a:latin typeface="Andale Mono" panose="020B0509000000000004" pitchFamily="49" charset="0"/>
                </a:rPr>
                <a:t>sum ∈ [0, |B|]</a:t>
              </a:r>
            </a:p>
          </p:txBody>
        </p:sp>
        <p:sp>
          <p:nvSpPr>
            <p:cNvPr id="263" name="TextBox 262">
              <a:extLst>
                <a:ext uri="{FF2B5EF4-FFF2-40B4-BE49-F238E27FC236}">
                  <a16:creationId xmlns:a16="http://schemas.microsoft.com/office/drawing/2014/main" id="{105BC645-BB25-B688-C96D-351EEC550539}"/>
                </a:ext>
              </a:extLst>
            </p:cNvPr>
            <p:cNvSpPr txBox="1"/>
            <p:nvPr/>
          </p:nvSpPr>
          <p:spPr>
            <a:xfrm>
              <a:off x="10189523" y="1375367"/>
              <a:ext cx="1445842" cy="369332"/>
            </a:xfrm>
            <a:prstGeom prst="rect">
              <a:avLst/>
            </a:prstGeom>
            <a:noFill/>
          </p:spPr>
          <p:txBody>
            <a:bodyPr wrap="square" rtlCol="0">
              <a:spAutoFit/>
            </a:bodyPr>
            <a:lstStyle/>
            <a:p>
              <a:r>
                <a:rPr lang="en-US" dirty="0">
                  <a:latin typeface="Andale Mono" panose="020B0509000000000004" pitchFamily="49" charset="0"/>
                </a:rPr>
                <a:t>sum ∈ [0, |B|]</a:t>
              </a:r>
            </a:p>
          </p:txBody>
        </p:sp>
        <p:sp>
          <p:nvSpPr>
            <p:cNvPr id="264" name="TextBox 263">
              <a:extLst>
                <a:ext uri="{FF2B5EF4-FFF2-40B4-BE49-F238E27FC236}">
                  <a16:creationId xmlns:a16="http://schemas.microsoft.com/office/drawing/2014/main" id="{802D3FAE-8F83-1082-FAAA-5FF42762D216}"/>
                </a:ext>
              </a:extLst>
            </p:cNvPr>
            <p:cNvSpPr txBox="1"/>
            <p:nvPr/>
          </p:nvSpPr>
          <p:spPr>
            <a:xfrm>
              <a:off x="10192331" y="1815643"/>
              <a:ext cx="1445842" cy="369332"/>
            </a:xfrm>
            <a:prstGeom prst="rect">
              <a:avLst/>
            </a:prstGeom>
            <a:noFill/>
          </p:spPr>
          <p:txBody>
            <a:bodyPr wrap="square" rtlCol="0">
              <a:spAutoFit/>
            </a:bodyPr>
            <a:lstStyle/>
            <a:p>
              <a:r>
                <a:rPr lang="en-US" dirty="0">
                  <a:latin typeface="Andale Mono" panose="020B0509000000000004" pitchFamily="49" charset="0"/>
                </a:rPr>
                <a:t>sum ∈ [0, |B|]</a:t>
              </a:r>
            </a:p>
          </p:txBody>
        </p:sp>
        <p:sp>
          <p:nvSpPr>
            <p:cNvPr id="265" name="TextBox 264">
              <a:extLst>
                <a:ext uri="{FF2B5EF4-FFF2-40B4-BE49-F238E27FC236}">
                  <a16:creationId xmlns:a16="http://schemas.microsoft.com/office/drawing/2014/main" id="{D9072014-8E06-3FD3-139F-1F5314CAAAB3}"/>
                </a:ext>
              </a:extLst>
            </p:cNvPr>
            <p:cNvSpPr txBox="1"/>
            <p:nvPr/>
          </p:nvSpPr>
          <p:spPr>
            <a:xfrm>
              <a:off x="10186715" y="2339051"/>
              <a:ext cx="1445842" cy="369332"/>
            </a:xfrm>
            <a:prstGeom prst="rect">
              <a:avLst/>
            </a:prstGeom>
            <a:noFill/>
          </p:spPr>
          <p:txBody>
            <a:bodyPr wrap="square" rtlCol="0">
              <a:spAutoFit/>
            </a:bodyPr>
            <a:lstStyle/>
            <a:p>
              <a:r>
                <a:rPr lang="en-US" dirty="0">
                  <a:latin typeface="Andale Mono" panose="020B0509000000000004" pitchFamily="49" charset="0"/>
                </a:rPr>
                <a:t>sum ∈ [0, |B|]</a:t>
              </a:r>
            </a:p>
          </p:txBody>
        </p:sp>
        <p:sp>
          <p:nvSpPr>
            <p:cNvPr id="266" name="TextBox 265">
              <a:extLst>
                <a:ext uri="{FF2B5EF4-FFF2-40B4-BE49-F238E27FC236}">
                  <a16:creationId xmlns:a16="http://schemas.microsoft.com/office/drawing/2014/main" id="{96B64592-2957-E31A-95DA-F9040AD34145}"/>
                </a:ext>
              </a:extLst>
            </p:cNvPr>
            <p:cNvSpPr txBox="1"/>
            <p:nvPr/>
          </p:nvSpPr>
          <p:spPr>
            <a:xfrm>
              <a:off x="10189523" y="2779327"/>
              <a:ext cx="1445842" cy="369332"/>
            </a:xfrm>
            <a:prstGeom prst="rect">
              <a:avLst/>
            </a:prstGeom>
            <a:noFill/>
          </p:spPr>
          <p:txBody>
            <a:bodyPr wrap="square" rtlCol="0">
              <a:spAutoFit/>
            </a:bodyPr>
            <a:lstStyle/>
            <a:p>
              <a:r>
                <a:rPr lang="en-US" dirty="0">
                  <a:latin typeface="Andale Mono" panose="020B0509000000000004" pitchFamily="49" charset="0"/>
                </a:rPr>
                <a:t>sum ∈ [0, |B|]</a:t>
              </a:r>
            </a:p>
          </p:txBody>
        </p:sp>
      </p:grpSp>
      <p:grpSp>
        <p:nvGrpSpPr>
          <p:cNvPr id="132" name="Group 131">
            <a:extLst>
              <a:ext uri="{FF2B5EF4-FFF2-40B4-BE49-F238E27FC236}">
                <a16:creationId xmlns:a16="http://schemas.microsoft.com/office/drawing/2014/main" id="{1AE28DAF-9097-8379-9994-5EC894F5439C}"/>
              </a:ext>
            </a:extLst>
          </p:cNvPr>
          <p:cNvGrpSpPr/>
          <p:nvPr/>
        </p:nvGrpSpPr>
        <p:grpSpPr>
          <a:xfrm>
            <a:off x="6554148" y="479816"/>
            <a:ext cx="2768269" cy="2754777"/>
            <a:chOff x="7139648" y="1053294"/>
            <a:chExt cx="2768269" cy="2754777"/>
          </a:xfrm>
        </p:grpSpPr>
        <p:sp>
          <p:nvSpPr>
            <p:cNvPr id="135" name="Rectangle 134">
              <a:extLst>
                <a:ext uri="{FF2B5EF4-FFF2-40B4-BE49-F238E27FC236}">
                  <a16:creationId xmlns:a16="http://schemas.microsoft.com/office/drawing/2014/main" id="{7F43D5F6-7B40-8E17-05BE-5BBC4CE184C0}"/>
                </a:ext>
              </a:extLst>
            </p:cNvPr>
            <p:cNvSpPr/>
            <p:nvPr/>
          </p:nvSpPr>
          <p:spPr>
            <a:xfrm>
              <a:off x="7600707" y="1053294"/>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FFF9D7E7-66FF-0BFE-0307-8146F729BC28}"/>
                </a:ext>
              </a:extLst>
            </p:cNvPr>
            <p:cNvSpPr/>
            <p:nvPr/>
          </p:nvSpPr>
          <p:spPr>
            <a:xfrm>
              <a:off x="7600707" y="1514353"/>
              <a:ext cx="461059" cy="461059"/>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D5214273-633F-ED85-B349-A8C997EB44EA}"/>
                </a:ext>
              </a:extLst>
            </p:cNvPr>
            <p:cNvSpPr/>
            <p:nvPr/>
          </p:nvSpPr>
          <p:spPr>
            <a:xfrm>
              <a:off x="7600707" y="1975412"/>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CD9DC9B6-1DE0-0568-D405-60ADE1528763}"/>
                </a:ext>
              </a:extLst>
            </p:cNvPr>
            <p:cNvSpPr/>
            <p:nvPr/>
          </p:nvSpPr>
          <p:spPr>
            <a:xfrm>
              <a:off x="7600707" y="2436471"/>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BA957817-CDFC-7627-3E50-0A934BD4086B}"/>
                </a:ext>
              </a:extLst>
            </p:cNvPr>
            <p:cNvSpPr/>
            <p:nvPr/>
          </p:nvSpPr>
          <p:spPr>
            <a:xfrm>
              <a:off x="7600706"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60BAF6B5-89CB-8B96-52A8-536114028B1A}"/>
                </a:ext>
              </a:extLst>
            </p:cNvPr>
            <p:cNvSpPr/>
            <p:nvPr/>
          </p:nvSpPr>
          <p:spPr>
            <a:xfrm>
              <a:off x="7600705" y="33470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FCCD7FA9-B7DF-1207-B8FA-A9E45F59934E}"/>
                </a:ext>
              </a:extLst>
            </p:cNvPr>
            <p:cNvSpPr/>
            <p:nvPr/>
          </p:nvSpPr>
          <p:spPr>
            <a:xfrm>
              <a:off x="8061762" y="1053294"/>
              <a:ext cx="461059" cy="461059"/>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Rectangle 141">
              <a:extLst>
                <a:ext uri="{FF2B5EF4-FFF2-40B4-BE49-F238E27FC236}">
                  <a16:creationId xmlns:a16="http://schemas.microsoft.com/office/drawing/2014/main" id="{414BF2CD-A6FF-0784-0EE8-F8645F0D2E43}"/>
                </a:ext>
              </a:extLst>
            </p:cNvPr>
            <p:cNvSpPr/>
            <p:nvPr/>
          </p:nvSpPr>
          <p:spPr>
            <a:xfrm>
              <a:off x="8061762" y="1514353"/>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49760630-6497-DE7D-053C-F8A7C7194569}"/>
                </a:ext>
              </a:extLst>
            </p:cNvPr>
            <p:cNvSpPr/>
            <p:nvPr/>
          </p:nvSpPr>
          <p:spPr>
            <a:xfrm>
              <a:off x="8061762" y="19754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E3B4B5A3-B2D3-9813-1BCE-90FE6513449D}"/>
                </a:ext>
              </a:extLst>
            </p:cNvPr>
            <p:cNvSpPr/>
            <p:nvPr/>
          </p:nvSpPr>
          <p:spPr>
            <a:xfrm>
              <a:off x="8061762" y="2436471"/>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AC013BA2-B598-56AE-E7A4-A73EA278631B}"/>
                </a:ext>
              </a:extLst>
            </p:cNvPr>
            <p:cNvSpPr/>
            <p:nvPr/>
          </p:nvSpPr>
          <p:spPr>
            <a:xfrm>
              <a:off x="8061761"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93C987B3-D2C4-1DE9-E097-004BB1A6D2B8}"/>
                </a:ext>
              </a:extLst>
            </p:cNvPr>
            <p:cNvSpPr/>
            <p:nvPr/>
          </p:nvSpPr>
          <p:spPr>
            <a:xfrm>
              <a:off x="8061760" y="3347012"/>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50B1A903-94DF-2553-5600-C2679D9577A0}"/>
                </a:ext>
              </a:extLst>
            </p:cNvPr>
            <p:cNvSpPr/>
            <p:nvPr/>
          </p:nvSpPr>
          <p:spPr>
            <a:xfrm>
              <a:off x="8522815" y="1053294"/>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65151DBD-47B4-3EAF-4EB0-515EDB6185E2}"/>
                </a:ext>
              </a:extLst>
            </p:cNvPr>
            <p:cNvSpPr/>
            <p:nvPr/>
          </p:nvSpPr>
          <p:spPr>
            <a:xfrm>
              <a:off x="8522815" y="1514353"/>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09A074C0-BED8-0C5E-EAE3-27C4F0B96F0C}"/>
                </a:ext>
              </a:extLst>
            </p:cNvPr>
            <p:cNvSpPr/>
            <p:nvPr/>
          </p:nvSpPr>
          <p:spPr>
            <a:xfrm>
              <a:off x="8522815" y="1975412"/>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E307761F-3808-9847-1B31-F8A5EF495A52}"/>
                </a:ext>
              </a:extLst>
            </p:cNvPr>
            <p:cNvSpPr/>
            <p:nvPr/>
          </p:nvSpPr>
          <p:spPr>
            <a:xfrm>
              <a:off x="8522815" y="2436471"/>
              <a:ext cx="461059" cy="461059"/>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1B8CF610-D9AD-257F-6E4F-1BAF7E8ECC80}"/>
                </a:ext>
              </a:extLst>
            </p:cNvPr>
            <p:cNvSpPr/>
            <p:nvPr/>
          </p:nvSpPr>
          <p:spPr>
            <a:xfrm>
              <a:off x="8522814" y="2897530"/>
              <a:ext cx="461059" cy="461059"/>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19C10FA9-98D2-F0E4-A364-3B48EA6CA284}"/>
                </a:ext>
              </a:extLst>
            </p:cNvPr>
            <p:cNvSpPr/>
            <p:nvPr/>
          </p:nvSpPr>
          <p:spPr>
            <a:xfrm>
              <a:off x="8522813" y="3347012"/>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0AAB488E-4885-EBAE-162E-C67EE36E4102}"/>
                </a:ext>
              </a:extLst>
            </p:cNvPr>
            <p:cNvSpPr/>
            <p:nvPr/>
          </p:nvSpPr>
          <p:spPr>
            <a:xfrm>
              <a:off x="8983867" y="1053294"/>
              <a:ext cx="461059" cy="461059"/>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059E8715-AB19-7A62-5238-982E8F56D285}"/>
                </a:ext>
              </a:extLst>
            </p:cNvPr>
            <p:cNvSpPr/>
            <p:nvPr/>
          </p:nvSpPr>
          <p:spPr>
            <a:xfrm>
              <a:off x="8983867" y="1514353"/>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76C34E2E-9E29-07BF-856D-1A5355902689}"/>
                </a:ext>
              </a:extLst>
            </p:cNvPr>
            <p:cNvSpPr/>
            <p:nvPr/>
          </p:nvSpPr>
          <p:spPr>
            <a:xfrm>
              <a:off x="8983867" y="1975412"/>
              <a:ext cx="461059" cy="461059"/>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65440889-8898-E1C9-4725-2CC56811F17F}"/>
                </a:ext>
              </a:extLst>
            </p:cNvPr>
            <p:cNvSpPr/>
            <p:nvPr/>
          </p:nvSpPr>
          <p:spPr>
            <a:xfrm>
              <a:off x="8983867" y="2436471"/>
              <a:ext cx="461059" cy="461059"/>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C8A50968-2AE7-C433-BDEA-6E4184E4586C}"/>
                </a:ext>
              </a:extLst>
            </p:cNvPr>
            <p:cNvSpPr/>
            <p:nvPr/>
          </p:nvSpPr>
          <p:spPr>
            <a:xfrm>
              <a:off x="8983866" y="2897530"/>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D5EF5565-E213-BE99-91C0-8CAABEE742BD}"/>
                </a:ext>
              </a:extLst>
            </p:cNvPr>
            <p:cNvSpPr/>
            <p:nvPr/>
          </p:nvSpPr>
          <p:spPr>
            <a:xfrm>
              <a:off x="8983865" y="3347012"/>
              <a:ext cx="461059" cy="461059"/>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1D412C69-3054-43F2-A263-572535977F0F}"/>
                </a:ext>
              </a:extLst>
            </p:cNvPr>
            <p:cNvSpPr/>
            <p:nvPr/>
          </p:nvSpPr>
          <p:spPr>
            <a:xfrm>
              <a:off x="9446858" y="1053294"/>
              <a:ext cx="461059" cy="461059"/>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D1677291-D497-8E12-C03F-695C9A3FAB6D}"/>
                </a:ext>
              </a:extLst>
            </p:cNvPr>
            <p:cNvSpPr/>
            <p:nvPr/>
          </p:nvSpPr>
          <p:spPr>
            <a:xfrm>
              <a:off x="9446858" y="1514353"/>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3E3E1E26-79FF-4CD6-76DF-B85189D6A10A}"/>
                </a:ext>
              </a:extLst>
            </p:cNvPr>
            <p:cNvSpPr/>
            <p:nvPr/>
          </p:nvSpPr>
          <p:spPr>
            <a:xfrm>
              <a:off x="9446858" y="19754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47A187D8-5928-DC50-0E29-05E252C6B4CD}"/>
                </a:ext>
              </a:extLst>
            </p:cNvPr>
            <p:cNvSpPr/>
            <p:nvPr/>
          </p:nvSpPr>
          <p:spPr>
            <a:xfrm>
              <a:off x="9446858" y="2436471"/>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C8B2C6AC-580D-2CF3-C85B-1BE2FFD836ED}"/>
                </a:ext>
              </a:extLst>
            </p:cNvPr>
            <p:cNvSpPr/>
            <p:nvPr/>
          </p:nvSpPr>
          <p:spPr>
            <a:xfrm>
              <a:off x="9446857"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343EBCD5-75E3-FF9A-1F40-BB6F19AC7A87}"/>
                </a:ext>
              </a:extLst>
            </p:cNvPr>
            <p:cNvSpPr/>
            <p:nvPr/>
          </p:nvSpPr>
          <p:spPr>
            <a:xfrm>
              <a:off x="9446856" y="3347012"/>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F7C0E4A6-205C-1D6F-76BB-A812779177B5}"/>
                </a:ext>
              </a:extLst>
            </p:cNvPr>
            <p:cNvSpPr/>
            <p:nvPr/>
          </p:nvSpPr>
          <p:spPr>
            <a:xfrm>
              <a:off x="7139650" y="1053294"/>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6" name="Rectangle 165">
              <a:extLst>
                <a:ext uri="{FF2B5EF4-FFF2-40B4-BE49-F238E27FC236}">
                  <a16:creationId xmlns:a16="http://schemas.microsoft.com/office/drawing/2014/main" id="{FBB36367-03F8-5C6A-D649-3A2923EC23E3}"/>
                </a:ext>
              </a:extLst>
            </p:cNvPr>
            <p:cNvSpPr/>
            <p:nvPr/>
          </p:nvSpPr>
          <p:spPr>
            <a:xfrm>
              <a:off x="7139650" y="1514353"/>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BDF8DBD3-C93F-4158-4F0B-0000E2D10A57}"/>
                </a:ext>
              </a:extLst>
            </p:cNvPr>
            <p:cNvSpPr/>
            <p:nvPr/>
          </p:nvSpPr>
          <p:spPr>
            <a:xfrm>
              <a:off x="7139650" y="19754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6B3611C3-82EC-F0E3-E8C9-AEDE82DD1ABC}"/>
                </a:ext>
              </a:extLst>
            </p:cNvPr>
            <p:cNvSpPr/>
            <p:nvPr/>
          </p:nvSpPr>
          <p:spPr>
            <a:xfrm>
              <a:off x="7139650" y="2436471"/>
              <a:ext cx="461059" cy="461059"/>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5905CAB2-BAAA-A685-FE76-CC5AF3437D7B}"/>
                </a:ext>
              </a:extLst>
            </p:cNvPr>
            <p:cNvSpPr/>
            <p:nvPr/>
          </p:nvSpPr>
          <p:spPr>
            <a:xfrm>
              <a:off x="7139649"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1D6C73B7-93B9-0B7F-C8A5-2BC442C455B6}"/>
                </a:ext>
              </a:extLst>
            </p:cNvPr>
            <p:cNvSpPr/>
            <p:nvPr/>
          </p:nvSpPr>
          <p:spPr>
            <a:xfrm>
              <a:off x="7139648" y="3347012"/>
              <a:ext cx="461059" cy="461059"/>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a:extLst>
              <a:ext uri="{FF2B5EF4-FFF2-40B4-BE49-F238E27FC236}">
                <a16:creationId xmlns:a16="http://schemas.microsoft.com/office/drawing/2014/main" id="{3462BFF9-4A61-3BCA-F7F1-A8F2B2F5E327}"/>
              </a:ext>
            </a:extLst>
          </p:cNvPr>
          <p:cNvGrpSpPr/>
          <p:nvPr/>
        </p:nvGrpSpPr>
        <p:grpSpPr>
          <a:xfrm>
            <a:off x="1724627" y="5006580"/>
            <a:ext cx="3541853" cy="796453"/>
            <a:chOff x="1724627" y="5006580"/>
            <a:chExt cx="3541853" cy="796453"/>
          </a:xfrm>
        </p:grpSpPr>
        <p:sp>
          <p:nvSpPr>
            <p:cNvPr id="124" name="TextBox 123">
              <a:extLst>
                <a:ext uri="{FF2B5EF4-FFF2-40B4-BE49-F238E27FC236}">
                  <a16:creationId xmlns:a16="http://schemas.microsoft.com/office/drawing/2014/main" id="{26EB21F4-1DD9-6027-74BD-46B23842617A}"/>
                </a:ext>
              </a:extLst>
            </p:cNvPr>
            <p:cNvSpPr txBox="1"/>
            <p:nvPr/>
          </p:nvSpPr>
          <p:spPr>
            <a:xfrm>
              <a:off x="1724627" y="5052443"/>
              <a:ext cx="3541853" cy="646331"/>
            </a:xfrm>
            <a:prstGeom prst="rect">
              <a:avLst/>
            </a:prstGeom>
            <a:noFill/>
          </p:spPr>
          <p:txBody>
            <a:bodyPr wrap="square" rtlCol="0">
              <a:spAutoFit/>
            </a:bodyPr>
            <a:lstStyle/>
            <a:p>
              <a:r>
                <a:rPr lang="en-US" sz="3600" dirty="0">
                  <a:latin typeface="Andale Mono" panose="020B0509000000000004" pitchFamily="49" charset="0"/>
                </a:rPr>
                <a:t>f: A -&gt; P(B)</a:t>
              </a:r>
              <a:r>
                <a:rPr lang="en-US" sz="3600" dirty="0"/>
                <a:t> </a:t>
              </a:r>
            </a:p>
          </p:txBody>
        </p:sp>
        <p:grpSp>
          <p:nvGrpSpPr>
            <p:cNvPr id="5" name="Group 4">
              <a:extLst>
                <a:ext uri="{FF2B5EF4-FFF2-40B4-BE49-F238E27FC236}">
                  <a16:creationId xmlns:a16="http://schemas.microsoft.com/office/drawing/2014/main" id="{70D15934-86B8-2337-11BC-DB318B19FB1A}"/>
                </a:ext>
              </a:extLst>
            </p:cNvPr>
            <p:cNvGrpSpPr/>
            <p:nvPr/>
          </p:nvGrpSpPr>
          <p:grpSpPr>
            <a:xfrm>
              <a:off x="3977640" y="5006580"/>
              <a:ext cx="1131570" cy="796453"/>
              <a:chOff x="3977640" y="5006580"/>
              <a:chExt cx="1131570" cy="796453"/>
            </a:xfrm>
          </p:grpSpPr>
          <p:sp>
            <p:nvSpPr>
              <p:cNvPr id="3" name="Rounded Rectangle 2">
                <a:extLst>
                  <a:ext uri="{FF2B5EF4-FFF2-40B4-BE49-F238E27FC236}">
                    <a16:creationId xmlns:a16="http://schemas.microsoft.com/office/drawing/2014/main" id="{A79DDF7E-4A81-BF86-7082-25EDF0D6A2EF}"/>
                  </a:ext>
                </a:extLst>
              </p:cNvPr>
              <p:cNvSpPr/>
              <p:nvPr/>
            </p:nvSpPr>
            <p:spPr>
              <a:xfrm>
                <a:off x="3977640" y="5006580"/>
                <a:ext cx="1131570" cy="69219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Andale Mono" panose="020B0509000000000004" pitchFamily="49" charset="0"/>
                  </a:rPr>
                  <a:t>B</a:t>
                </a:r>
              </a:p>
            </p:txBody>
          </p:sp>
          <p:sp>
            <p:nvSpPr>
              <p:cNvPr id="4" name="Rounded Rectangle 3">
                <a:extLst>
                  <a:ext uri="{FF2B5EF4-FFF2-40B4-BE49-F238E27FC236}">
                    <a16:creationId xmlns:a16="http://schemas.microsoft.com/office/drawing/2014/main" id="{7BE9FC2F-1EE1-4E8D-31CA-E23ABD647504}"/>
                  </a:ext>
                </a:extLst>
              </p:cNvPr>
              <p:cNvSpPr/>
              <p:nvPr/>
            </p:nvSpPr>
            <p:spPr>
              <a:xfrm>
                <a:off x="4579219" y="5630833"/>
                <a:ext cx="475881" cy="17220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set</a:t>
                </a:r>
              </a:p>
            </p:txBody>
          </p:sp>
        </p:grpSp>
      </p:grpSp>
    </p:spTree>
    <p:extLst>
      <p:ext uri="{BB962C8B-B14F-4D97-AF65-F5344CB8AC3E}">
        <p14:creationId xmlns:p14="http://schemas.microsoft.com/office/powerpoint/2010/main" val="166671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ED32B-2BA1-ECB1-A98A-2D2930F62E58}"/>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0BA81DD6-06B6-BA25-AA9C-67BE77A6B1BB}"/>
              </a:ext>
            </a:extLst>
          </p:cNvPr>
          <p:cNvGrpSpPr/>
          <p:nvPr/>
        </p:nvGrpSpPr>
        <p:grpSpPr>
          <a:xfrm>
            <a:off x="1390650" y="2444115"/>
            <a:ext cx="9410700" cy="2400657"/>
            <a:chOff x="1447800" y="973017"/>
            <a:chExt cx="9410700" cy="2400657"/>
          </a:xfrm>
        </p:grpSpPr>
        <p:sp>
          <p:nvSpPr>
            <p:cNvPr id="3" name="TextBox 2">
              <a:extLst>
                <a:ext uri="{FF2B5EF4-FFF2-40B4-BE49-F238E27FC236}">
                  <a16:creationId xmlns:a16="http://schemas.microsoft.com/office/drawing/2014/main" id="{72F0897F-C571-4B10-BBAF-BBBFD53AC8DF}"/>
                </a:ext>
              </a:extLst>
            </p:cNvPr>
            <p:cNvSpPr txBox="1"/>
            <p:nvPr/>
          </p:nvSpPr>
          <p:spPr>
            <a:xfrm>
              <a:off x="1447800" y="973017"/>
              <a:ext cx="9296400" cy="584775"/>
            </a:xfrm>
            <a:prstGeom prst="rect">
              <a:avLst/>
            </a:prstGeom>
            <a:noFill/>
          </p:spPr>
          <p:txBody>
            <a:bodyPr wrap="square" rtlCol="0">
              <a:spAutoFit/>
            </a:bodyPr>
            <a:lstStyle/>
            <a:p>
              <a:r>
                <a:rPr lang="en-US" sz="3200" b="1" dirty="0">
                  <a:latin typeface="Helvetica" pitchFamily="2" charset="0"/>
                </a:rPr>
                <a:t>Implementation</a:t>
              </a:r>
            </a:p>
          </p:txBody>
        </p:sp>
        <p:sp>
          <p:nvSpPr>
            <p:cNvPr id="2" name="TextBox 1">
              <a:extLst>
                <a:ext uri="{FF2B5EF4-FFF2-40B4-BE49-F238E27FC236}">
                  <a16:creationId xmlns:a16="http://schemas.microsoft.com/office/drawing/2014/main" id="{BCE5720D-4B8B-BA0C-092F-0D93F0DAA610}"/>
                </a:ext>
              </a:extLst>
            </p:cNvPr>
            <p:cNvSpPr txBox="1"/>
            <p:nvPr/>
          </p:nvSpPr>
          <p:spPr>
            <a:xfrm>
              <a:off x="1447800" y="1557792"/>
              <a:ext cx="9410700" cy="1815882"/>
            </a:xfrm>
            <a:prstGeom prst="rect">
              <a:avLst/>
            </a:prstGeom>
            <a:noFill/>
          </p:spPr>
          <p:txBody>
            <a:bodyPr wrap="square" rtlCol="0">
              <a:spAutoFit/>
            </a:bodyPr>
            <a:lstStyle/>
            <a:p>
              <a:pPr marL="514350" indent="-514350">
                <a:buAutoNum type="arabicPeriod"/>
              </a:pPr>
              <a:r>
                <a:rPr lang="en-US" sz="2800" dirty="0">
                  <a:latin typeface="Helvetica" pitchFamily="2" charset="0"/>
                </a:rPr>
                <a:t>Specify a family of probabilistic programs consisting of </a:t>
              </a:r>
              <a:r>
                <a:rPr lang="en-US" sz="2800" i="1" dirty="0">
                  <a:latin typeface="Helvetica" pitchFamily="2" charset="0"/>
                </a:rPr>
                <a:t>definable functions</a:t>
              </a:r>
              <a:r>
                <a:rPr lang="en-US" sz="2800" dirty="0">
                  <a:latin typeface="Helvetica" pitchFamily="2" charset="0"/>
                </a:rPr>
                <a:t>.</a:t>
              </a:r>
            </a:p>
            <a:p>
              <a:pPr marL="514350" indent="-514350">
                <a:buFontTx/>
                <a:buAutoNum type="arabicPeriod"/>
              </a:pPr>
              <a:r>
                <a:rPr lang="en-US" sz="2800" dirty="0">
                  <a:latin typeface="Helvetica" pitchFamily="2" charset="0"/>
                </a:rPr>
                <a:t>Find program that best explains judgment distributions when combined with a response model. </a:t>
              </a:r>
            </a:p>
          </p:txBody>
        </p:sp>
      </p:grpSp>
    </p:spTree>
    <p:extLst>
      <p:ext uri="{BB962C8B-B14F-4D97-AF65-F5344CB8AC3E}">
        <p14:creationId xmlns:p14="http://schemas.microsoft.com/office/powerpoint/2010/main" val="26861078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4FC73-12FC-E432-EC49-BABE1B927752}"/>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25A1DF16-4FD4-47C5-B97D-CBF0A3F5C1D8}"/>
              </a:ext>
            </a:extLst>
          </p:cNvPr>
          <p:cNvGrpSpPr/>
          <p:nvPr/>
        </p:nvGrpSpPr>
        <p:grpSpPr>
          <a:xfrm>
            <a:off x="895138" y="1242895"/>
            <a:ext cx="4648199" cy="1415772"/>
            <a:chOff x="1447800" y="973017"/>
            <a:chExt cx="12109707" cy="1415772"/>
          </a:xfrm>
        </p:grpSpPr>
        <p:sp>
          <p:nvSpPr>
            <p:cNvPr id="3" name="TextBox 2">
              <a:extLst>
                <a:ext uri="{FF2B5EF4-FFF2-40B4-BE49-F238E27FC236}">
                  <a16:creationId xmlns:a16="http://schemas.microsoft.com/office/drawing/2014/main" id="{C5457950-56EA-27DC-F793-1899FB07DD4F}"/>
                </a:ext>
              </a:extLst>
            </p:cNvPr>
            <p:cNvSpPr txBox="1"/>
            <p:nvPr/>
          </p:nvSpPr>
          <p:spPr>
            <a:xfrm>
              <a:off x="1447800" y="973017"/>
              <a:ext cx="12109707" cy="584775"/>
            </a:xfrm>
            <a:prstGeom prst="rect">
              <a:avLst/>
            </a:prstGeom>
            <a:noFill/>
          </p:spPr>
          <p:txBody>
            <a:bodyPr wrap="square" rtlCol="0">
              <a:spAutoFit/>
            </a:bodyPr>
            <a:lstStyle/>
            <a:p>
              <a:r>
                <a:rPr lang="en-US" sz="3200" b="1" dirty="0">
                  <a:latin typeface="Helvetica" pitchFamily="2" charset="0"/>
                </a:rPr>
                <a:t>Defining </a:t>
              </a:r>
              <a:r>
                <a:rPr lang="en-US" sz="3200" b="1" dirty="0">
                  <a:latin typeface="Andale Mono" panose="020B0509000000000004" pitchFamily="49" charset="0"/>
                </a:rPr>
                <a:t>acceptable</a:t>
              </a:r>
              <a:endParaRPr lang="en-US" sz="3200" b="1" dirty="0">
                <a:latin typeface="Helvetica" pitchFamily="2" charset="0"/>
              </a:endParaRPr>
            </a:p>
          </p:txBody>
        </p:sp>
        <p:sp>
          <p:nvSpPr>
            <p:cNvPr id="2" name="TextBox 1">
              <a:extLst>
                <a:ext uri="{FF2B5EF4-FFF2-40B4-BE49-F238E27FC236}">
                  <a16:creationId xmlns:a16="http://schemas.microsoft.com/office/drawing/2014/main" id="{41026BB8-993E-48FC-C85E-149807747220}"/>
                </a:ext>
              </a:extLst>
            </p:cNvPr>
            <p:cNvSpPr txBox="1"/>
            <p:nvPr/>
          </p:nvSpPr>
          <p:spPr>
            <a:xfrm>
              <a:off x="1447800" y="1557792"/>
              <a:ext cx="11661610" cy="830997"/>
            </a:xfrm>
            <a:prstGeom prst="rect">
              <a:avLst/>
            </a:prstGeom>
            <a:noFill/>
          </p:spPr>
          <p:txBody>
            <a:bodyPr wrap="square" rtlCol="0">
              <a:spAutoFit/>
            </a:bodyPr>
            <a:lstStyle/>
            <a:p>
              <a:r>
                <a:rPr lang="en-US" sz="2400" dirty="0">
                  <a:latin typeface="Helvetica" pitchFamily="2" charset="0"/>
                </a:rPr>
                <a:t>The architecture of the acceptability model.</a:t>
              </a:r>
            </a:p>
          </p:txBody>
        </p:sp>
      </p:grpSp>
      <p:grpSp>
        <p:nvGrpSpPr>
          <p:cNvPr id="24" name="Group 23">
            <a:extLst>
              <a:ext uri="{FF2B5EF4-FFF2-40B4-BE49-F238E27FC236}">
                <a16:creationId xmlns:a16="http://schemas.microsoft.com/office/drawing/2014/main" id="{68A0B5FF-8765-B886-C7B9-1ED874F414C3}"/>
              </a:ext>
            </a:extLst>
          </p:cNvPr>
          <p:cNvGrpSpPr/>
          <p:nvPr/>
        </p:nvGrpSpPr>
        <p:grpSpPr>
          <a:xfrm>
            <a:off x="5532999" y="1212118"/>
            <a:ext cx="5990956" cy="1846659"/>
            <a:chOff x="4753242" y="950858"/>
            <a:chExt cx="5990956" cy="1846659"/>
          </a:xfrm>
        </p:grpSpPr>
        <p:grpSp>
          <p:nvGrpSpPr>
            <p:cNvPr id="9" name="Group 8">
              <a:extLst>
                <a:ext uri="{FF2B5EF4-FFF2-40B4-BE49-F238E27FC236}">
                  <a16:creationId xmlns:a16="http://schemas.microsoft.com/office/drawing/2014/main" id="{770654BB-28D9-0526-0BA6-16C02F621635}"/>
                </a:ext>
              </a:extLst>
            </p:cNvPr>
            <p:cNvGrpSpPr/>
            <p:nvPr/>
          </p:nvGrpSpPr>
          <p:grpSpPr>
            <a:xfrm>
              <a:off x="6095999" y="950858"/>
              <a:ext cx="4648199" cy="1846659"/>
              <a:chOff x="1447800" y="2701217"/>
              <a:chExt cx="9296400" cy="1846659"/>
            </a:xfrm>
          </p:grpSpPr>
          <p:sp>
            <p:nvSpPr>
              <p:cNvPr id="4" name="TextBox 3">
                <a:extLst>
                  <a:ext uri="{FF2B5EF4-FFF2-40B4-BE49-F238E27FC236}">
                    <a16:creationId xmlns:a16="http://schemas.microsoft.com/office/drawing/2014/main" id="{B4F299D7-213B-1F9C-B6B0-0F19B6DE5960}"/>
                  </a:ext>
                </a:extLst>
              </p:cNvPr>
              <p:cNvSpPr txBox="1"/>
              <p:nvPr/>
            </p:nvSpPr>
            <p:spPr>
              <a:xfrm>
                <a:off x="1447800" y="2701217"/>
                <a:ext cx="9296400" cy="584775"/>
              </a:xfrm>
              <a:prstGeom prst="rect">
                <a:avLst/>
              </a:prstGeom>
              <a:noFill/>
            </p:spPr>
            <p:txBody>
              <a:bodyPr wrap="square" rtlCol="0">
                <a:spAutoFit/>
              </a:bodyPr>
              <a:lstStyle/>
              <a:p>
                <a:r>
                  <a:rPr lang="en-US" sz="3200" b="1" dirty="0">
                    <a:latin typeface="Helvetica" pitchFamily="2" charset="0"/>
                  </a:rPr>
                  <a:t>Fitting </a:t>
                </a:r>
                <a:r>
                  <a:rPr lang="en-US" sz="3200" b="1" dirty="0">
                    <a:latin typeface="Andale Mono" panose="020B0509000000000004" pitchFamily="49" charset="0"/>
                  </a:rPr>
                  <a:t>acceptable</a:t>
                </a:r>
                <a:r>
                  <a:rPr lang="en-US" sz="3200" b="1" dirty="0">
                    <a:latin typeface="Helvetica" pitchFamily="2" charset="0"/>
                  </a:rPr>
                  <a:t> </a:t>
                </a:r>
              </a:p>
            </p:txBody>
          </p:sp>
          <p:sp>
            <p:nvSpPr>
              <p:cNvPr id="6" name="TextBox 5">
                <a:extLst>
                  <a:ext uri="{FF2B5EF4-FFF2-40B4-BE49-F238E27FC236}">
                    <a16:creationId xmlns:a16="http://schemas.microsoft.com/office/drawing/2014/main" id="{676272AC-343E-EEDE-7478-D7613D24955A}"/>
                  </a:ext>
                </a:extLst>
              </p:cNvPr>
              <p:cNvSpPr txBox="1"/>
              <p:nvPr/>
            </p:nvSpPr>
            <p:spPr>
              <a:xfrm>
                <a:off x="1447800" y="3285992"/>
                <a:ext cx="9191892" cy="1261884"/>
              </a:xfrm>
              <a:prstGeom prst="rect">
                <a:avLst/>
              </a:prstGeom>
              <a:noFill/>
            </p:spPr>
            <p:txBody>
              <a:bodyPr wrap="square" rtlCol="0">
                <a:spAutoFit/>
              </a:bodyPr>
              <a:lstStyle/>
              <a:p>
                <a:r>
                  <a:rPr lang="en-US" sz="2400" dirty="0">
                    <a:latin typeface="Helvetica" pitchFamily="2" charset="0"/>
                  </a:rPr>
                  <a:t>How well does the acceptability model fit to acc. judgments.</a:t>
                </a:r>
              </a:p>
              <a:p>
                <a:endParaRPr lang="en-US" sz="2800" dirty="0">
                  <a:latin typeface="Helvetica" pitchFamily="2" charset="0"/>
                </a:endParaRPr>
              </a:p>
            </p:txBody>
          </p:sp>
        </p:grpSp>
        <p:cxnSp>
          <p:nvCxnSpPr>
            <p:cNvPr id="15" name="Straight Arrow Connector 14">
              <a:extLst>
                <a:ext uri="{FF2B5EF4-FFF2-40B4-BE49-F238E27FC236}">
                  <a16:creationId xmlns:a16="http://schemas.microsoft.com/office/drawing/2014/main" id="{2BA902B4-B61D-7811-3E17-29E02A949802}"/>
                </a:ext>
              </a:extLst>
            </p:cNvPr>
            <p:cNvCxnSpPr>
              <a:cxnSpLocks/>
            </p:cNvCxnSpPr>
            <p:nvPr/>
          </p:nvCxnSpPr>
          <p:spPr>
            <a:xfrm>
              <a:off x="4753242" y="1979007"/>
              <a:ext cx="1116330"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grpSp>
        <p:nvGrpSpPr>
          <p:cNvPr id="25" name="Group 24">
            <a:extLst>
              <a:ext uri="{FF2B5EF4-FFF2-40B4-BE49-F238E27FC236}">
                <a16:creationId xmlns:a16="http://schemas.microsoft.com/office/drawing/2014/main" id="{98B65195-6197-DFEC-48DE-C51D51C0ED5A}"/>
              </a:ext>
            </a:extLst>
          </p:cNvPr>
          <p:cNvGrpSpPr/>
          <p:nvPr/>
        </p:nvGrpSpPr>
        <p:grpSpPr>
          <a:xfrm>
            <a:off x="6823504" y="3027999"/>
            <a:ext cx="5190310" cy="2124741"/>
            <a:chOff x="6095999" y="2766739"/>
            <a:chExt cx="5190310" cy="2124741"/>
          </a:xfrm>
        </p:grpSpPr>
        <p:grpSp>
          <p:nvGrpSpPr>
            <p:cNvPr id="10" name="Group 9">
              <a:extLst>
                <a:ext uri="{FF2B5EF4-FFF2-40B4-BE49-F238E27FC236}">
                  <a16:creationId xmlns:a16="http://schemas.microsoft.com/office/drawing/2014/main" id="{947F9825-90A6-E3B8-84A7-61DA77006622}"/>
                </a:ext>
              </a:extLst>
            </p:cNvPr>
            <p:cNvGrpSpPr/>
            <p:nvPr/>
          </p:nvGrpSpPr>
          <p:grpSpPr>
            <a:xfrm>
              <a:off x="6095999" y="3475708"/>
              <a:ext cx="5190310" cy="1415772"/>
              <a:chOff x="1447798" y="4481669"/>
              <a:chExt cx="10380620" cy="1415772"/>
            </a:xfrm>
          </p:grpSpPr>
          <p:sp>
            <p:nvSpPr>
              <p:cNvPr id="5" name="TextBox 4">
                <a:extLst>
                  <a:ext uri="{FF2B5EF4-FFF2-40B4-BE49-F238E27FC236}">
                    <a16:creationId xmlns:a16="http://schemas.microsoft.com/office/drawing/2014/main" id="{3362F3BC-325D-8895-6494-7F4655F8AA5D}"/>
                  </a:ext>
                </a:extLst>
              </p:cNvPr>
              <p:cNvSpPr txBox="1"/>
              <p:nvPr/>
            </p:nvSpPr>
            <p:spPr>
              <a:xfrm>
                <a:off x="1447800" y="4481669"/>
                <a:ext cx="9296400" cy="584775"/>
              </a:xfrm>
              <a:prstGeom prst="rect">
                <a:avLst/>
              </a:prstGeom>
              <a:noFill/>
            </p:spPr>
            <p:txBody>
              <a:bodyPr wrap="square" rtlCol="0">
                <a:spAutoFit/>
              </a:bodyPr>
              <a:lstStyle/>
              <a:p>
                <a:r>
                  <a:rPr lang="en-US" sz="3200" b="1" dirty="0">
                    <a:latin typeface="Helvetica" pitchFamily="2" charset="0"/>
                  </a:rPr>
                  <a:t>Defining </a:t>
                </a:r>
                <a:r>
                  <a:rPr lang="en-US" sz="3200" b="1" dirty="0">
                    <a:latin typeface="Andale Mono" panose="020B0509000000000004" pitchFamily="49" charset="0"/>
                  </a:rPr>
                  <a:t>inferable</a:t>
                </a:r>
                <a:endParaRPr lang="en-US" sz="3200" b="1" dirty="0">
                  <a:latin typeface="Helvetica" pitchFamily="2" charset="0"/>
                </a:endParaRPr>
              </a:p>
            </p:txBody>
          </p:sp>
          <p:sp>
            <p:nvSpPr>
              <p:cNvPr id="7" name="TextBox 6">
                <a:extLst>
                  <a:ext uri="{FF2B5EF4-FFF2-40B4-BE49-F238E27FC236}">
                    <a16:creationId xmlns:a16="http://schemas.microsoft.com/office/drawing/2014/main" id="{4581689C-6D09-A02E-DE63-DB0E8058EA19}"/>
                  </a:ext>
                </a:extLst>
              </p:cNvPr>
              <p:cNvSpPr txBox="1"/>
              <p:nvPr/>
            </p:nvSpPr>
            <p:spPr>
              <a:xfrm>
                <a:off x="1447798" y="5066444"/>
                <a:ext cx="10380620" cy="830997"/>
              </a:xfrm>
              <a:prstGeom prst="rect">
                <a:avLst/>
              </a:prstGeom>
              <a:noFill/>
            </p:spPr>
            <p:txBody>
              <a:bodyPr wrap="square" rtlCol="0">
                <a:spAutoFit/>
              </a:bodyPr>
              <a:lstStyle/>
              <a:p>
                <a:r>
                  <a:rPr lang="en-US" sz="2400" dirty="0">
                    <a:latin typeface="Helvetica" pitchFamily="2" charset="0"/>
                  </a:rPr>
                  <a:t>The architecture of the inference model.</a:t>
                </a:r>
              </a:p>
            </p:txBody>
          </p:sp>
        </p:grpSp>
        <p:cxnSp>
          <p:nvCxnSpPr>
            <p:cNvPr id="19" name="Straight Arrow Connector 18">
              <a:extLst>
                <a:ext uri="{FF2B5EF4-FFF2-40B4-BE49-F238E27FC236}">
                  <a16:creationId xmlns:a16="http://schemas.microsoft.com/office/drawing/2014/main" id="{782510F5-DBBC-0EAE-C434-41C4D3B7BFF5}"/>
                </a:ext>
              </a:extLst>
            </p:cNvPr>
            <p:cNvCxnSpPr>
              <a:cxnSpLocks/>
            </p:cNvCxnSpPr>
            <p:nvPr/>
          </p:nvCxnSpPr>
          <p:spPr>
            <a:xfrm>
              <a:off x="8420100" y="2766739"/>
              <a:ext cx="0" cy="56037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grpSp>
        <p:nvGrpSpPr>
          <p:cNvPr id="26" name="Group 25">
            <a:extLst>
              <a:ext uri="{FF2B5EF4-FFF2-40B4-BE49-F238E27FC236}">
                <a16:creationId xmlns:a16="http://schemas.microsoft.com/office/drawing/2014/main" id="{90CEF857-4DF6-9540-3592-6748D713ED5A}"/>
              </a:ext>
            </a:extLst>
          </p:cNvPr>
          <p:cNvGrpSpPr/>
          <p:nvPr/>
        </p:nvGrpSpPr>
        <p:grpSpPr>
          <a:xfrm>
            <a:off x="895138" y="3690260"/>
            <a:ext cx="5754191" cy="1415772"/>
            <a:chOff x="1447800" y="3429000"/>
            <a:chExt cx="5754191" cy="1415772"/>
          </a:xfrm>
        </p:grpSpPr>
        <p:grpSp>
          <p:nvGrpSpPr>
            <p:cNvPr id="11" name="Group 10">
              <a:extLst>
                <a:ext uri="{FF2B5EF4-FFF2-40B4-BE49-F238E27FC236}">
                  <a16:creationId xmlns:a16="http://schemas.microsoft.com/office/drawing/2014/main" id="{73219D38-3AB8-894D-A7C2-07B55F4ACF24}"/>
                </a:ext>
              </a:extLst>
            </p:cNvPr>
            <p:cNvGrpSpPr/>
            <p:nvPr/>
          </p:nvGrpSpPr>
          <p:grpSpPr>
            <a:xfrm>
              <a:off x="1447800" y="3429000"/>
              <a:ext cx="5043351" cy="1415772"/>
              <a:chOff x="1447800" y="2727343"/>
              <a:chExt cx="9296400" cy="1415772"/>
            </a:xfrm>
          </p:grpSpPr>
          <p:sp>
            <p:nvSpPr>
              <p:cNvPr id="12" name="TextBox 11">
                <a:extLst>
                  <a:ext uri="{FF2B5EF4-FFF2-40B4-BE49-F238E27FC236}">
                    <a16:creationId xmlns:a16="http://schemas.microsoft.com/office/drawing/2014/main" id="{96CDBD87-2FB1-9CD9-955D-4B22E097112A}"/>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Fitting </a:t>
                </a:r>
                <a:r>
                  <a:rPr lang="en-US" sz="3200" b="1" dirty="0">
                    <a:latin typeface="Andale Mono" panose="020B0509000000000004" pitchFamily="49" charset="0"/>
                  </a:rPr>
                  <a:t>inferable</a:t>
                </a:r>
                <a:r>
                  <a:rPr lang="en-US" sz="3200" b="1" dirty="0">
                    <a:latin typeface="Helvetica" pitchFamily="2" charset="0"/>
                  </a:rPr>
                  <a:t> </a:t>
                </a:r>
              </a:p>
            </p:txBody>
          </p:sp>
          <p:sp>
            <p:nvSpPr>
              <p:cNvPr id="13" name="TextBox 12">
                <a:extLst>
                  <a:ext uri="{FF2B5EF4-FFF2-40B4-BE49-F238E27FC236}">
                    <a16:creationId xmlns:a16="http://schemas.microsoft.com/office/drawing/2014/main" id="{3A4A6F7E-F4EF-AF20-D149-27D410437715}"/>
                  </a:ext>
                </a:extLst>
              </p:cNvPr>
              <p:cNvSpPr txBox="1"/>
              <p:nvPr/>
            </p:nvSpPr>
            <p:spPr>
              <a:xfrm>
                <a:off x="1447800" y="3312118"/>
                <a:ext cx="8792756" cy="830997"/>
              </a:xfrm>
              <a:prstGeom prst="rect">
                <a:avLst/>
              </a:prstGeom>
              <a:noFill/>
            </p:spPr>
            <p:txBody>
              <a:bodyPr wrap="square" rtlCol="0">
                <a:spAutoFit/>
              </a:bodyPr>
              <a:lstStyle/>
              <a:p>
                <a:r>
                  <a:rPr lang="en-US" sz="2400" dirty="0">
                    <a:latin typeface="Helvetica" pitchFamily="2" charset="0"/>
                  </a:rPr>
                  <a:t>How well does the acceptability model fit to acc. judgments.</a:t>
                </a:r>
              </a:p>
            </p:txBody>
          </p:sp>
        </p:grpSp>
        <p:cxnSp>
          <p:nvCxnSpPr>
            <p:cNvPr id="23" name="Straight Arrow Connector 22">
              <a:extLst>
                <a:ext uri="{FF2B5EF4-FFF2-40B4-BE49-F238E27FC236}">
                  <a16:creationId xmlns:a16="http://schemas.microsoft.com/office/drawing/2014/main" id="{C2E52955-FF2A-EFDE-256E-812298B5BD75}"/>
                </a:ext>
              </a:extLst>
            </p:cNvPr>
            <p:cNvCxnSpPr>
              <a:cxnSpLocks/>
            </p:cNvCxnSpPr>
            <p:nvPr/>
          </p:nvCxnSpPr>
          <p:spPr>
            <a:xfrm>
              <a:off x="6270171" y="4418523"/>
              <a:ext cx="931820" cy="0"/>
            </a:xfrm>
            <a:prstGeom prst="straightConnector1">
              <a:avLst/>
            </a:prstGeom>
            <a:ln w="38100">
              <a:headEnd type="triangle" w="med" len="med"/>
              <a:tailEnd type="none" w="med" len="med"/>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05532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30726-341C-9783-1871-9D82EA923A26}"/>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0C35BC2B-42FC-7646-A907-594F06F361B9}"/>
              </a:ext>
            </a:extLst>
          </p:cNvPr>
          <p:cNvGrpSpPr/>
          <p:nvPr/>
        </p:nvGrpSpPr>
        <p:grpSpPr>
          <a:xfrm>
            <a:off x="8490095" y="738938"/>
            <a:ext cx="2538690" cy="2870876"/>
            <a:chOff x="7314934" y="2261119"/>
            <a:chExt cx="1983347" cy="2242867"/>
          </a:xfrm>
        </p:grpSpPr>
        <p:pic>
          <p:nvPicPr>
            <p:cNvPr id="4" name="Picture 3">
              <a:extLst>
                <a:ext uri="{FF2B5EF4-FFF2-40B4-BE49-F238E27FC236}">
                  <a16:creationId xmlns:a16="http://schemas.microsoft.com/office/drawing/2014/main" id="{4CF0EBD0-84F3-7B0C-ADD6-F10D8D9CC5D5}"/>
                </a:ext>
              </a:extLst>
            </p:cNvPr>
            <p:cNvPicPr>
              <a:picLocks noChangeAspect="1"/>
            </p:cNvPicPr>
            <p:nvPr/>
          </p:nvPicPr>
          <p:blipFill rotWithShape="1">
            <a:blip r:embed="rId3">
              <a:extLst>
                <a:ext uri="{28A0092B-C50C-407E-A947-70E740481C1C}">
                  <a14:useLocalDpi xmlns:a14="http://schemas.microsoft.com/office/drawing/2010/main" val="0"/>
                </a:ext>
              </a:extLst>
            </a:blip>
            <a:srcRect t="-1" b="3072"/>
            <a:stretch/>
          </p:blipFill>
          <p:spPr>
            <a:xfrm>
              <a:off x="7392334" y="2261119"/>
              <a:ext cx="1828547" cy="1828800"/>
            </a:xfrm>
            <a:prstGeom prst="ellipse">
              <a:avLst/>
            </a:prstGeom>
          </p:spPr>
        </p:pic>
        <p:sp>
          <p:nvSpPr>
            <p:cNvPr id="5" name="TextBox 4">
              <a:extLst>
                <a:ext uri="{FF2B5EF4-FFF2-40B4-BE49-F238E27FC236}">
                  <a16:creationId xmlns:a16="http://schemas.microsoft.com/office/drawing/2014/main" id="{2FE682E0-50A1-5D1F-DDEA-4C287690D588}"/>
                </a:ext>
              </a:extLst>
            </p:cNvPr>
            <p:cNvSpPr txBox="1"/>
            <p:nvPr/>
          </p:nvSpPr>
          <p:spPr>
            <a:xfrm>
              <a:off x="7314934" y="4095221"/>
              <a:ext cx="1983347" cy="408765"/>
            </a:xfrm>
            <a:prstGeom prst="rect">
              <a:avLst/>
            </a:prstGeom>
            <a:noFill/>
          </p:spPr>
          <p:txBody>
            <a:bodyPr wrap="square" lIns="91440" tIns="45720" rIns="91440" bIns="45720" rtlCol="0" anchor="t">
              <a:spAutoFit/>
            </a:bodyPr>
            <a:lstStyle/>
            <a:p>
              <a:pPr algn="ctr"/>
              <a:r>
                <a:rPr lang="en-US" sz="1400" b="1" dirty="0">
                  <a:latin typeface="Verdana" charset="0"/>
                  <a:ea typeface="Verdana" charset="0"/>
                  <a:cs typeface="Verdana" charset="0"/>
                </a:rPr>
                <a:t>Ben Kane</a:t>
              </a:r>
            </a:p>
            <a:p>
              <a:pPr algn="ctr"/>
              <a:r>
                <a:rPr lang="en-US" sz="1400" dirty="0" err="1">
                  <a:latin typeface="Verdana" charset="0"/>
                  <a:ea typeface="Verdana" charset="0"/>
                  <a:cs typeface="Verdana" charset="0"/>
                </a:rPr>
                <a:t>OpenStream.AI</a:t>
              </a:r>
              <a:endParaRPr lang="en-US" sz="1400" b="1" dirty="0">
                <a:latin typeface="Verdana" charset="0"/>
                <a:ea typeface="Verdana" charset="0"/>
                <a:cs typeface="Verdana" charset="0"/>
              </a:endParaRPr>
            </a:p>
          </p:txBody>
        </p:sp>
      </p:grpSp>
      <p:grpSp>
        <p:nvGrpSpPr>
          <p:cNvPr id="6" name="Group 5">
            <a:extLst>
              <a:ext uri="{FF2B5EF4-FFF2-40B4-BE49-F238E27FC236}">
                <a16:creationId xmlns:a16="http://schemas.microsoft.com/office/drawing/2014/main" id="{BA375017-A0AE-C337-6A84-00BC9BF6DE81}"/>
              </a:ext>
            </a:extLst>
          </p:cNvPr>
          <p:cNvGrpSpPr/>
          <p:nvPr/>
        </p:nvGrpSpPr>
        <p:grpSpPr>
          <a:xfrm>
            <a:off x="8490094" y="3690867"/>
            <a:ext cx="2538690" cy="2864089"/>
            <a:chOff x="9434939" y="2261181"/>
            <a:chExt cx="1983347" cy="2237565"/>
          </a:xfrm>
        </p:grpSpPr>
        <p:pic>
          <p:nvPicPr>
            <p:cNvPr id="7" name="Picture 6">
              <a:extLst>
                <a:ext uri="{FF2B5EF4-FFF2-40B4-BE49-F238E27FC236}">
                  <a16:creationId xmlns:a16="http://schemas.microsoft.com/office/drawing/2014/main" id="{B03B7DA6-B557-E0AF-485A-BB96D979CA4E}"/>
                </a:ext>
              </a:extLst>
            </p:cNvPr>
            <p:cNvPicPr>
              <a:picLocks noChangeAspect="1"/>
            </p:cNvPicPr>
            <p:nvPr/>
          </p:nvPicPr>
          <p:blipFill rotWithShape="1">
            <a:blip r:embed="rId4">
              <a:extLst>
                <a:ext uri="{28A0092B-C50C-407E-A947-70E740481C1C}">
                  <a14:useLocalDpi xmlns:a14="http://schemas.microsoft.com/office/drawing/2010/main" val="0"/>
                </a:ext>
              </a:extLst>
            </a:blip>
            <a:srcRect b="18053"/>
            <a:stretch/>
          </p:blipFill>
          <p:spPr>
            <a:xfrm>
              <a:off x="9513017" y="2261181"/>
              <a:ext cx="1827192" cy="1828800"/>
            </a:xfrm>
            <a:prstGeom prst="ellipse">
              <a:avLst/>
            </a:prstGeom>
          </p:spPr>
        </p:pic>
        <p:sp>
          <p:nvSpPr>
            <p:cNvPr id="8" name="TextBox 7">
              <a:extLst>
                <a:ext uri="{FF2B5EF4-FFF2-40B4-BE49-F238E27FC236}">
                  <a16:creationId xmlns:a16="http://schemas.microsoft.com/office/drawing/2014/main" id="{FBA79567-5230-40B9-A734-0EA872BF62B3}"/>
                </a:ext>
              </a:extLst>
            </p:cNvPr>
            <p:cNvSpPr txBox="1"/>
            <p:nvPr/>
          </p:nvSpPr>
          <p:spPr>
            <a:xfrm>
              <a:off x="9434939" y="4089981"/>
              <a:ext cx="1983347" cy="408765"/>
            </a:xfrm>
            <a:prstGeom prst="rect">
              <a:avLst/>
            </a:prstGeom>
            <a:noFill/>
          </p:spPr>
          <p:txBody>
            <a:bodyPr wrap="square" lIns="91440" tIns="45720" rIns="91440" bIns="45720" rtlCol="0" anchor="t">
              <a:spAutoFit/>
            </a:bodyPr>
            <a:lstStyle/>
            <a:p>
              <a:pPr algn="ctr"/>
              <a:r>
                <a:rPr lang="en-US" sz="1400" b="1" dirty="0">
                  <a:latin typeface="Verdana" charset="0"/>
                  <a:ea typeface="Verdana" charset="0"/>
                  <a:cs typeface="Verdana" charset="0"/>
                </a:rPr>
                <a:t>Will Gantt</a:t>
              </a:r>
            </a:p>
            <a:p>
              <a:pPr algn="ctr"/>
              <a:r>
                <a:rPr lang="en-US" sz="1400" dirty="0">
                  <a:latin typeface="Verdana" charset="0"/>
                  <a:ea typeface="Verdana" charset="0"/>
                  <a:cs typeface="Verdana" charset="0"/>
                </a:rPr>
                <a:t>Johns Hopkins University</a:t>
              </a:r>
            </a:p>
          </p:txBody>
        </p:sp>
      </p:grpSp>
      <p:grpSp>
        <p:nvGrpSpPr>
          <p:cNvPr id="10" name="Group 9">
            <a:extLst>
              <a:ext uri="{FF2B5EF4-FFF2-40B4-BE49-F238E27FC236}">
                <a16:creationId xmlns:a16="http://schemas.microsoft.com/office/drawing/2014/main" id="{28EF4C88-A3FC-74DD-8188-47B7D1803520}"/>
              </a:ext>
            </a:extLst>
          </p:cNvPr>
          <p:cNvGrpSpPr/>
          <p:nvPr/>
        </p:nvGrpSpPr>
        <p:grpSpPr>
          <a:xfrm>
            <a:off x="1262287" y="1084089"/>
            <a:ext cx="6283759" cy="5051449"/>
            <a:chOff x="1054644" y="903275"/>
            <a:chExt cx="6283759" cy="5051449"/>
          </a:xfrm>
        </p:grpSpPr>
        <p:pic>
          <p:nvPicPr>
            <p:cNvPr id="2" name="Picture 1">
              <a:extLst>
                <a:ext uri="{FF2B5EF4-FFF2-40B4-BE49-F238E27FC236}">
                  <a16:creationId xmlns:a16="http://schemas.microsoft.com/office/drawing/2014/main" id="{1C4D832A-C16E-C25B-5D69-886A66248B83}"/>
                </a:ext>
              </a:extLst>
            </p:cNvPr>
            <p:cNvPicPr>
              <a:picLocks noChangeAspect="1"/>
            </p:cNvPicPr>
            <p:nvPr/>
          </p:nvPicPr>
          <p:blipFill>
            <a:blip r:embed="rId5"/>
            <a:stretch>
              <a:fillRect/>
            </a:stretch>
          </p:blipFill>
          <p:spPr>
            <a:xfrm>
              <a:off x="1054644" y="903275"/>
              <a:ext cx="6283759" cy="5051449"/>
            </a:xfrm>
            <a:prstGeom prst="rect">
              <a:avLst/>
            </a:prstGeom>
            <a:ln>
              <a:solidFill>
                <a:schemeClr val="tx1"/>
              </a:solidFill>
            </a:ln>
          </p:spPr>
        </p:pic>
        <p:sp>
          <p:nvSpPr>
            <p:cNvPr id="9" name="TextBox 8">
              <a:extLst>
                <a:ext uri="{FF2B5EF4-FFF2-40B4-BE49-F238E27FC236}">
                  <a16:creationId xmlns:a16="http://schemas.microsoft.com/office/drawing/2014/main" id="{3DCE1D08-A42F-4F7B-5D7A-A0D0A8C44FF3}"/>
                </a:ext>
              </a:extLst>
            </p:cNvPr>
            <p:cNvSpPr txBox="1"/>
            <p:nvPr/>
          </p:nvSpPr>
          <p:spPr>
            <a:xfrm>
              <a:off x="2552064" y="2717261"/>
              <a:ext cx="3288917" cy="523220"/>
            </a:xfrm>
            <a:prstGeom prst="rect">
              <a:avLst/>
            </a:prstGeom>
            <a:noFill/>
          </p:spPr>
          <p:txBody>
            <a:bodyPr wrap="square" rtlCol="0">
              <a:spAutoFit/>
            </a:bodyPr>
            <a:lstStyle/>
            <a:p>
              <a:pPr algn="ctr"/>
              <a:r>
                <a:rPr lang="en-US" sz="2800" b="1" dirty="0">
                  <a:solidFill>
                    <a:srgbClr val="C00000"/>
                  </a:solidFill>
                  <a:latin typeface="Helvetica" pitchFamily="2" charset="0"/>
                </a:rPr>
                <a:t>In preparation!</a:t>
              </a:r>
            </a:p>
          </p:txBody>
        </p:sp>
      </p:grpSp>
    </p:spTree>
    <p:extLst>
      <p:ext uri="{BB962C8B-B14F-4D97-AF65-F5344CB8AC3E}">
        <p14:creationId xmlns:p14="http://schemas.microsoft.com/office/powerpoint/2010/main" val="32372510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113A6A"/>
        </a:solidFill>
        <a:effectLst/>
      </p:bgPr>
    </p:bg>
    <p:spTree>
      <p:nvGrpSpPr>
        <p:cNvPr id="1" name="">
          <a:extLst>
            <a:ext uri="{FF2B5EF4-FFF2-40B4-BE49-F238E27FC236}">
              <a16:creationId xmlns:a16="http://schemas.microsoft.com/office/drawing/2014/main" id="{5A5057C6-39B6-4A86-1470-FA2F74A1BB14}"/>
            </a:ext>
          </a:extLst>
        </p:cNvPr>
        <p:cNvGrpSpPr/>
        <p:nvPr/>
      </p:nvGrpSpPr>
      <p:grpSpPr>
        <a:xfrm>
          <a:off x="0" y="0"/>
          <a:ext cx="0" cy="0"/>
          <a:chOff x="0" y="0"/>
          <a:chExt cx="0" cy="0"/>
        </a:xfrm>
      </p:grpSpPr>
      <p:pic>
        <p:nvPicPr>
          <p:cNvPr id="3" name="Graphic 5">
            <a:extLst>
              <a:ext uri="{FF2B5EF4-FFF2-40B4-BE49-F238E27FC236}">
                <a16:creationId xmlns:a16="http://schemas.microsoft.com/office/drawing/2014/main" id="{7AD6BA52-70A3-2409-3A15-75323534E3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7493" y="2746112"/>
            <a:ext cx="3927315" cy="5033242"/>
          </a:xfrm>
          <a:prstGeom prst="rect">
            <a:avLst/>
          </a:prstGeom>
        </p:spPr>
      </p:pic>
      <p:sp>
        <p:nvSpPr>
          <p:cNvPr id="6" name="Title 1">
            <a:extLst>
              <a:ext uri="{FF2B5EF4-FFF2-40B4-BE49-F238E27FC236}">
                <a16:creationId xmlns:a16="http://schemas.microsoft.com/office/drawing/2014/main" id="{0AAB4621-8FE5-2301-800D-8F011E00087E}"/>
              </a:ext>
            </a:extLst>
          </p:cNvPr>
          <p:cNvSpPr>
            <a:spLocks noGrp="1"/>
          </p:cNvSpPr>
          <p:nvPr>
            <p:ph type="title"/>
          </p:nvPr>
        </p:nvSpPr>
        <p:spPr>
          <a:xfrm>
            <a:off x="831850" y="1729112"/>
            <a:ext cx="7725996" cy="4153115"/>
          </a:xfrm>
        </p:spPr>
        <p:txBody>
          <a:bodyPr>
            <a:normAutofit/>
          </a:bodyPr>
          <a:lstStyle/>
          <a:p>
            <a:r>
              <a:rPr lang="en-US" b="1" dirty="0">
                <a:solidFill>
                  <a:schemeClr val="bg1"/>
                </a:solidFill>
                <a:latin typeface="Helvetica" pitchFamily="2" charset="0"/>
                <a:ea typeface="Verdana"/>
                <a:cs typeface="Verdana" charset="0"/>
              </a:rPr>
              <a:t>The Framework</a:t>
            </a:r>
            <a:br>
              <a:rPr lang="en-US" b="1" dirty="0">
                <a:solidFill>
                  <a:schemeClr val="bg1"/>
                </a:solidFill>
                <a:latin typeface="Helvetica" pitchFamily="2" charset="0"/>
                <a:ea typeface="Verdana"/>
                <a:cs typeface="Verdana" charset="0"/>
              </a:rPr>
            </a:br>
            <a:r>
              <a:rPr lang="en-US" sz="4000" dirty="0">
                <a:solidFill>
                  <a:schemeClr val="bg1"/>
                </a:solidFill>
                <a:latin typeface="Helvetica" pitchFamily="2" charset="0"/>
                <a:ea typeface="Verdana"/>
                <a:cs typeface="Verdana" charset="0"/>
              </a:rPr>
              <a:t>Defining </a:t>
            </a:r>
            <a:r>
              <a:rPr lang="en-US" sz="4000" dirty="0">
                <a:solidFill>
                  <a:schemeClr val="bg1"/>
                </a:solidFill>
                <a:latin typeface="Andale Mono" panose="020B0509000000000004" pitchFamily="49" charset="0"/>
                <a:ea typeface="Verdana"/>
                <a:cs typeface="Verdana" charset="0"/>
              </a:rPr>
              <a:t>acceptable</a:t>
            </a:r>
            <a:endParaRPr lang="en-US" sz="4000" dirty="0">
              <a:solidFill>
                <a:schemeClr val="bg1"/>
              </a:solidFill>
              <a:latin typeface="Andale Mono" panose="020B0509000000000004" pitchFamily="49" charset="0"/>
              <a:ea typeface="Verdana" charset="0"/>
              <a:cs typeface="Verdana" charset="0"/>
            </a:endParaRPr>
          </a:p>
        </p:txBody>
      </p:sp>
    </p:spTree>
    <p:extLst>
      <p:ext uri="{BB962C8B-B14F-4D97-AF65-F5344CB8AC3E}">
        <p14:creationId xmlns:p14="http://schemas.microsoft.com/office/powerpoint/2010/main" val="40269175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DB4E6-1E03-89D4-FB6B-6D4CC2D8C20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E3BBC65-08E1-CBFA-3A55-183E2B15343C}"/>
              </a:ext>
            </a:extLst>
          </p:cNvPr>
          <p:cNvSpPr txBox="1"/>
          <p:nvPr/>
        </p:nvSpPr>
        <p:spPr>
          <a:xfrm>
            <a:off x="448224" y="4512984"/>
            <a:ext cx="1205285" cy="646331"/>
          </a:xfrm>
          <a:prstGeom prst="rect">
            <a:avLst/>
          </a:prstGeom>
          <a:noFill/>
        </p:spPr>
        <p:txBody>
          <a:bodyPr wrap="square" rtlCol="0">
            <a:spAutoFit/>
          </a:bodyPr>
          <a:lstStyle/>
          <a:p>
            <a:pPr algn="ctr"/>
            <a:r>
              <a:rPr lang="en-US" sz="3600" dirty="0">
                <a:latin typeface="Helvetica" pitchFamily="2" charset="0"/>
              </a:rPr>
              <a:t>love</a:t>
            </a:r>
          </a:p>
        </p:txBody>
      </p:sp>
      <p:grpSp>
        <p:nvGrpSpPr>
          <p:cNvPr id="7" name="Group 6">
            <a:extLst>
              <a:ext uri="{FF2B5EF4-FFF2-40B4-BE49-F238E27FC236}">
                <a16:creationId xmlns:a16="http://schemas.microsoft.com/office/drawing/2014/main" id="{4F0EEFCE-16AB-BFB3-080A-CEF60C8AF172}"/>
              </a:ext>
            </a:extLst>
          </p:cNvPr>
          <p:cNvGrpSpPr/>
          <p:nvPr/>
        </p:nvGrpSpPr>
        <p:grpSpPr>
          <a:xfrm>
            <a:off x="1393004" y="3543300"/>
            <a:ext cx="4482384" cy="2850922"/>
            <a:chOff x="1393004" y="3543300"/>
            <a:chExt cx="4482384" cy="2850922"/>
          </a:xfrm>
        </p:grpSpPr>
        <p:sp>
          <p:nvSpPr>
            <p:cNvPr id="3" name="Rounded Rectangle 2">
              <a:extLst>
                <a:ext uri="{FF2B5EF4-FFF2-40B4-BE49-F238E27FC236}">
                  <a16:creationId xmlns:a16="http://schemas.microsoft.com/office/drawing/2014/main" id="{D3E20A3D-4BAF-BB1D-DF1C-68A6FA119034}"/>
                </a:ext>
              </a:extLst>
            </p:cNvPr>
            <p:cNvSpPr/>
            <p:nvPr/>
          </p:nvSpPr>
          <p:spPr>
            <a:xfrm>
              <a:off x="2240648" y="3543300"/>
              <a:ext cx="3634740" cy="2446020"/>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0" name="Group 109">
              <a:extLst>
                <a:ext uri="{FF2B5EF4-FFF2-40B4-BE49-F238E27FC236}">
                  <a16:creationId xmlns:a16="http://schemas.microsoft.com/office/drawing/2014/main" id="{FAF3910C-A0FD-4003-DF54-791609A222F8}"/>
                </a:ext>
              </a:extLst>
            </p:cNvPr>
            <p:cNvGrpSpPr/>
            <p:nvPr/>
          </p:nvGrpSpPr>
          <p:grpSpPr>
            <a:xfrm>
              <a:off x="2434958" y="3975127"/>
              <a:ext cx="3153485" cy="370059"/>
              <a:chOff x="1867796" y="3975127"/>
              <a:chExt cx="3153485" cy="370059"/>
            </a:xfrm>
          </p:grpSpPr>
          <p:sp>
            <p:nvSpPr>
              <p:cNvPr id="5" name="TextBox 4">
                <a:extLst>
                  <a:ext uri="{FF2B5EF4-FFF2-40B4-BE49-F238E27FC236}">
                    <a16:creationId xmlns:a16="http://schemas.microsoft.com/office/drawing/2014/main" id="{4119E109-B0D2-9A11-5120-8E213AD625BD}"/>
                  </a:ext>
                </a:extLst>
              </p:cNvPr>
              <p:cNvSpPr txBox="1"/>
              <p:nvPr/>
            </p:nvSpPr>
            <p:spPr>
              <a:xfrm>
                <a:off x="1867796" y="3975854"/>
                <a:ext cx="1600200" cy="369332"/>
              </a:xfrm>
              <a:prstGeom prst="rect">
                <a:avLst/>
              </a:prstGeom>
              <a:noFill/>
            </p:spPr>
            <p:txBody>
              <a:bodyPr wrap="square" rtlCol="0">
                <a:spAutoFit/>
              </a:bodyPr>
              <a:lstStyle/>
              <a:p>
                <a:r>
                  <a:rPr lang="en-US" dirty="0">
                    <a:latin typeface="Helvetica" pitchFamily="2" charset="0"/>
                  </a:rPr>
                  <a:t>NP _ that S</a:t>
                </a:r>
              </a:p>
            </p:txBody>
          </p:sp>
          <p:grpSp>
            <p:nvGrpSpPr>
              <p:cNvPr id="19" name="Group 18">
                <a:extLst>
                  <a:ext uri="{FF2B5EF4-FFF2-40B4-BE49-F238E27FC236}">
                    <a16:creationId xmlns:a16="http://schemas.microsoft.com/office/drawing/2014/main" id="{44CBB143-F2A1-490D-9CF7-1CCA83E054E0}"/>
                  </a:ext>
                </a:extLst>
              </p:cNvPr>
              <p:cNvGrpSpPr/>
              <p:nvPr/>
            </p:nvGrpSpPr>
            <p:grpSpPr>
              <a:xfrm>
                <a:off x="3803986" y="3975127"/>
                <a:ext cx="1217295" cy="370059"/>
                <a:chOff x="4103370" y="3975127"/>
                <a:chExt cx="1217295" cy="370059"/>
              </a:xfrm>
            </p:grpSpPr>
            <p:cxnSp>
              <p:nvCxnSpPr>
                <p:cNvPr id="11" name="Straight Connector 10">
                  <a:extLst>
                    <a:ext uri="{FF2B5EF4-FFF2-40B4-BE49-F238E27FC236}">
                      <a16:creationId xmlns:a16="http://schemas.microsoft.com/office/drawing/2014/main" id="{5651BCA5-04F1-2832-BDB2-E6B6630061F4}"/>
                    </a:ext>
                  </a:extLst>
                </p:cNvPr>
                <p:cNvCxnSpPr/>
                <p:nvPr/>
              </p:nvCxnSpPr>
              <p:spPr>
                <a:xfrm>
                  <a:off x="4103370" y="4345186"/>
                  <a:ext cx="1217295" cy="0"/>
                </a:xfrm>
                <a:prstGeom prst="line">
                  <a:avLst/>
                </a:prstGeom>
              </p:spPr>
              <p:style>
                <a:lnRef idx="2">
                  <a:schemeClr val="dk1"/>
                </a:lnRef>
                <a:fillRef idx="0">
                  <a:schemeClr val="dk1"/>
                </a:fillRef>
                <a:effectRef idx="1">
                  <a:schemeClr val="dk1"/>
                </a:effectRef>
                <a:fontRef idx="minor">
                  <a:schemeClr val="tx1"/>
                </a:fontRef>
              </p:style>
            </p:cxnSp>
            <p:sp>
              <p:nvSpPr>
                <p:cNvPr id="12" name="Rectangle 11">
                  <a:extLst>
                    <a:ext uri="{FF2B5EF4-FFF2-40B4-BE49-F238E27FC236}">
                      <a16:creationId xmlns:a16="http://schemas.microsoft.com/office/drawing/2014/main" id="{1F84C189-076E-5035-8D66-969AD3BD579A}"/>
                    </a:ext>
                  </a:extLst>
                </p:cNvPr>
                <p:cNvSpPr/>
                <p:nvPr/>
              </p:nvSpPr>
              <p:spPr>
                <a:xfrm>
                  <a:off x="4251960" y="4299466"/>
                  <a:ext cx="45719"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05CE16E-DCAC-596B-E1B6-A91DD78AF0CD}"/>
                    </a:ext>
                  </a:extLst>
                </p:cNvPr>
                <p:cNvSpPr/>
                <p:nvPr/>
              </p:nvSpPr>
              <p:spPr>
                <a:xfrm>
                  <a:off x="4397693" y="4266028"/>
                  <a:ext cx="45719" cy="791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36DEA79-4BB5-7825-4601-0C53C00DC6F3}"/>
                    </a:ext>
                  </a:extLst>
                </p:cNvPr>
                <p:cNvSpPr/>
                <p:nvPr/>
              </p:nvSpPr>
              <p:spPr>
                <a:xfrm>
                  <a:off x="4544115" y="4230356"/>
                  <a:ext cx="45719" cy="1148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BDD9D28-9B3A-D205-5CA2-19B717CCA416}"/>
                    </a:ext>
                  </a:extLst>
                </p:cNvPr>
                <p:cNvSpPr/>
                <p:nvPr/>
              </p:nvSpPr>
              <p:spPr>
                <a:xfrm>
                  <a:off x="4687807" y="4189630"/>
                  <a:ext cx="45719" cy="1555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63DB0D-066B-29E3-3B68-EC8F6CE54B87}"/>
                    </a:ext>
                  </a:extLst>
                </p:cNvPr>
                <p:cNvSpPr/>
                <p:nvPr/>
              </p:nvSpPr>
              <p:spPr>
                <a:xfrm>
                  <a:off x="4830315" y="4144944"/>
                  <a:ext cx="45719" cy="19951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6CAE1CE-6C34-A17B-855E-91DCDCCD6478}"/>
                    </a:ext>
                  </a:extLst>
                </p:cNvPr>
                <p:cNvSpPr/>
                <p:nvPr/>
              </p:nvSpPr>
              <p:spPr>
                <a:xfrm>
                  <a:off x="4973557" y="4034415"/>
                  <a:ext cx="45719" cy="3100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72DB97A-C7E8-62DC-6C5A-37A379C22183}"/>
                    </a:ext>
                  </a:extLst>
                </p:cNvPr>
                <p:cNvSpPr/>
                <p:nvPr/>
              </p:nvSpPr>
              <p:spPr>
                <a:xfrm>
                  <a:off x="5116065" y="3975127"/>
                  <a:ext cx="45719"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1" name="Group 110">
              <a:extLst>
                <a:ext uri="{FF2B5EF4-FFF2-40B4-BE49-F238E27FC236}">
                  <a16:creationId xmlns:a16="http://schemas.microsoft.com/office/drawing/2014/main" id="{AE1FEE23-CC30-2995-9CFF-02E6F13E256A}"/>
                </a:ext>
              </a:extLst>
            </p:cNvPr>
            <p:cNvGrpSpPr/>
            <p:nvPr/>
          </p:nvGrpSpPr>
          <p:grpSpPr>
            <a:xfrm>
              <a:off x="2433434" y="4576042"/>
              <a:ext cx="3153657" cy="424096"/>
              <a:chOff x="1866272" y="4576042"/>
              <a:chExt cx="3153657" cy="424096"/>
            </a:xfrm>
          </p:grpSpPr>
          <p:grpSp>
            <p:nvGrpSpPr>
              <p:cNvPr id="20" name="Group 19">
                <a:extLst>
                  <a:ext uri="{FF2B5EF4-FFF2-40B4-BE49-F238E27FC236}">
                    <a16:creationId xmlns:a16="http://schemas.microsoft.com/office/drawing/2014/main" id="{0858C3DC-3DC0-02BE-F1FD-A1223F43C92D}"/>
                  </a:ext>
                </a:extLst>
              </p:cNvPr>
              <p:cNvGrpSpPr/>
              <p:nvPr/>
            </p:nvGrpSpPr>
            <p:grpSpPr>
              <a:xfrm>
                <a:off x="3802634" y="4576042"/>
                <a:ext cx="1217295" cy="370059"/>
                <a:chOff x="4103370" y="3975127"/>
                <a:chExt cx="1217295" cy="370059"/>
              </a:xfrm>
            </p:grpSpPr>
            <p:cxnSp>
              <p:nvCxnSpPr>
                <p:cNvPr id="21" name="Straight Connector 20">
                  <a:extLst>
                    <a:ext uri="{FF2B5EF4-FFF2-40B4-BE49-F238E27FC236}">
                      <a16:creationId xmlns:a16="http://schemas.microsoft.com/office/drawing/2014/main" id="{BEF6F8B5-4ACC-7921-7555-F65BBDC14905}"/>
                    </a:ext>
                  </a:extLst>
                </p:cNvPr>
                <p:cNvCxnSpPr/>
                <p:nvPr/>
              </p:nvCxnSpPr>
              <p:spPr>
                <a:xfrm>
                  <a:off x="4103370" y="4345186"/>
                  <a:ext cx="1217295" cy="0"/>
                </a:xfrm>
                <a:prstGeom prst="line">
                  <a:avLst/>
                </a:prstGeom>
              </p:spPr>
              <p:style>
                <a:lnRef idx="2">
                  <a:schemeClr val="dk1"/>
                </a:lnRef>
                <a:fillRef idx="0">
                  <a:schemeClr val="dk1"/>
                </a:fillRef>
                <a:effectRef idx="1">
                  <a:schemeClr val="dk1"/>
                </a:effectRef>
                <a:fontRef idx="minor">
                  <a:schemeClr val="tx1"/>
                </a:fontRef>
              </p:style>
            </p:cxnSp>
            <p:sp>
              <p:nvSpPr>
                <p:cNvPr id="22" name="Rectangle 21">
                  <a:extLst>
                    <a:ext uri="{FF2B5EF4-FFF2-40B4-BE49-F238E27FC236}">
                      <a16:creationId xmlns:a16="http://schemas.microsoft.com/office/drawing/2014/main" id="{EB28AD51-026B-A23E-7065-8FD591637B90}"/>
                    </a:ext>
                  </a:extLst>
                </p:cNvPr>
                <p:cNvSpPr/>
                <p:nvPr/>
              </p:nvSpPr>
              <p:spPr>
                <a:xfrm>
                  <a:off x="4251960" y="4299466"/>
                  <a:ext cx="45719"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21320EE-5FC3-20A4-72BE-688B7F38C103}"/>
                    </a:ext>
                  </a:extLst>
                </p:cNvPr>
                <p:cNvSpPr/>
                <p:nvPr/>
              </p:nvSpPr>
              <p:spPr>
                <a:xfrm>
                  <a:off x="4397693" y="4266028"/>
                  <a:ext cx="45719" cy="791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62E57B7-FDD3-A5C2-2230-5AA1DE0D2C7B}"/>
                    </a:ext>
                  </a:extLst>
                </p:cNvPr>
                <p:cNvSpPr/>
                <p:nvPr/>
              </p:nvSpPr>
              <p:spPr>
                <a:xfrm>
                  <a:off x="4544115" y="4230356"/>
                  <a:ext cx="45719" cy="1148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FE2D26F-C9B3-8F03-506E-36B6F9073ECC}"/>
                    </a:ext>
                  </a:extLst>
                </p:cNvPr>
                <p:cNvSpPr/>
                <p:nvPr/>
              </p:nvSpPr>
              <p:spPr>
                <a:xfrm>
                  <a:off x="4687807" y="4189630"/>
                  <a:ext cx="45719" cy="1555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9E22329-CC8A-E497-D9B9-1323D4187B00}"/>
                    </a:ext>
                  </a:extLst>
                </p:cNvPr>
                <p:cNvSpPr/>
                <p:nvPr/>
              </p:nvSpPr>
              <p:spPr>
                <a:xfrm>
                  <a:off x="4830315" y="4144944"/>
                  <a:ext cx="45719" cy="19951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B60065F-3262-163E-78BA-76104024FC6F}"/>
                    </a:ext>
                  </a:extLst>
                </p:cNvPr>
                <p:cNvSpPr/>
                <p:nvPr/>
              </p:nvSpPr>
              <p:spPr>
                <a:xfrm>
                  <a:off x="4973557" y="4034415"/>
                  <a:ext cx="45719" cy="3100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94687F8-554D-194F-4885-AA35D5D442F5}"/>
                    </a:ext>
                  </a:extLst>
                </p:cNvPr>
                <p:cNvSpPr/>
                <p:nvPr/>
              </p:nvSpPr>
              <p:spPr>
                <a:xfrm>
                  <a:off x="5116065" y="3975127"/>
                  <a:ext cx="45719"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4A5E1306-3426-8B2B-5EA7-7BC90E42CB98}"/>
                  </a:ext>
                </a:extLst>
              </p:cNvPr>
              <p:cNvSpPr txBox="1"/>
              <p:nvPr/>
            </p:nvSpPr>
            <p:spPr>
              <a:xfrm>
                <a:off x="1866272" y="4630806"/>
                <a:ext cx="1824796" cy="369332"/>
              </a:xfrm>
              <a:prstGeom prst="rect">
                <a:avLst/>
              </a:prstGeom>
              <a:noFill/>
            </p:spPr>
            <p:txBody>
              <a:bodyPr wrap="square" rtlCol="0">
                <a:spAutoFit/>
              </a:bodyPr>
              <a:lstStyle/>
              <a:p>
                <a:r>
                  <a:rPr lang="en-US" dirty="0">
                    <a:latin typeface="Helvetica" pitchFamily="2" charset="0"/>
                  </a:rPr>
                  <a:t>NP _ whether S</a:t>
                </a:r>
              </a:p>
            </p:txBody>
          </p:sp>
        </p:grpSp>
        <p:grpSp>
          <p:nvGrpSpPr>
            <p:cNvPr id="112" name="Group 111">
              <a:extLst>
                <a:ext uri="{FF2B5EF4-FFF2-40B4-BE49-F238E27FC236}">
                  <a16:creationId xmlns:a16="http://schemas.microsoft.com/office/drawing/2014/main" id="{AF7D4808-FC28-6A20-4CB6-08FAED28C84E}"/>
                </a:ext>
              </a:extLst>
            </p:cNvPr>
            <p:cNvGrpSpPr/>
            <p:nvPr/>
          </p:nvGrpSpPr>
          <p:grpSpPr>
            <a:xfrm>
              <a:off x="2436606" y="5176229"/>
              <a:ext cx="3150485" cy="478861"/>
              <a:chOff x="1869444" y="5176229"/>
              <a:chExt cx="3150485" cy="478861"/>
            </a:xfrm>
          </p:grpSpPr>
          <p:sp>
            <p:nvSpPr>
              <p:cNvPr id="31" name="TextBox 30">
                <a:extLst>
                  <a:ext uri="{FF2B5EF4-FFF2-40B4-BE49-F238E27FC236}">
                    <a16:creationId xmlns:a16="http://schemas.microsoft.com/office/drawing/2014/main" id="{AD217E14-1E78-B623-C75A-49EED99407A0}"/>
                  </a:ext>
                </a:extLst>
              </p:cNvPr>
              <p:cNvSpPr txBox="1"/>
              <p:nvPr/>
            </p:nvSpPr>
            <p:spPr>
              <a:xfrm>
                <a:off x="1869444" y="5285758"/>
                <a:ext cx="1770128" cy="369332"/>
              </a:xfrm>
              <a:prstGeom prst="rect">
                <a:avLst/>
              </a:prstGeom>
              <a:noFill/>
            </p:spPr>
            <p:txBody>
              <a:bodyPr wrap="square" rtlCol="0">
                <a:spAutoFit/>
              </a:bodyPr>
              <a:lstStyle/>
              <a:p>
                <a:r>
                  <a:rPr lang="en-US" dirty="0">
                    <a:latin typeface="Helvetica" pitchFamily="2" charset="0"/>
                  </a:rPr>
                  <a:t>NP _ NP that S</a:t>
                </a:r>
              </a:p>
            </p:txBody>
          </p:sp>
          <p:grpSp>
            <p:nvGrpSpPr>
              <p:cNvPr id="32" name="Group 31">
                <a:extLst>
                  <a:ext uri="{FF2B5EF4-FFF2-40B4-BE49-F238E27FC236}">
                    <a16:creationId xmlns:a16="http://schemas.microsoft.com/office/drawing/2014/main" id="{F28F8EE1-5145-5A23-A462-664A32014F4D}"/>
                  </a:ext>
                </a:extLst>
              </p:cNvPr>
              <p:cNvGrpSpPr/>
              <p:nvPr/>
            </p:nvGrpSpPr>
            <p:grpSpPr>
              <a:xfrm flipH="1">
                <a:off x="3802634" y="5176229"/>
                <a:ext cx="1217295" cy="370059"/>
                <a:chOff x="4103370" y="3975127"/>
                <a:chExt cx="1217295" cy="370059"/>
              </a:xfrm>
            </p:grpSpPr>
            <p:cxnSp>
              <p:nvCxnSpPr>
                <p:cNvPr id="33" name="Straight Connector 32">
                  <a:extLst>
                    <a:ext uri="{FF2B5EF4-FFF2-40B4-BE49-F238E27FC236}">
                      <a16:creationId xmlns:a16="http://schemas.microsoft.com/office/drawing/2014/main" id="{84FB9911-6946-7EA2-2D70-A69386D9483C}"/>
                    </a:ext>
                  </a:extLst>
                </p:cNvPr>
                <p:cNvCxnSpPr/>
                <p:nvPr/>
              </p:nvCxnSpPr>
              <p:spPr>
                <a:xfrm>
                  <a:off x="4103370" y="4345186"/>
                  <a:ext cx="1217295" cy="0"/>
                </a:xfrm>
                <a:prstGeom prst="line">
                  <a:avLst/>
                </a:prstGeom>
              </p:spPr>
              <p:style>
                <a:lnRef idx="2">
                  <a:schemeClr val="dk1"/>
                </a:lnRef>
                <a:fillRef idx="0">
                  <a:schemeClr val="dk1"/>
                </a:fillRef>
                <a:effectRef idx="1">
                  <a:schemeClr val="dk1"/>
                </a:effectRef>
                <a:fontRef idx="minor">
                  <a:schemeClr val="tx1"/>
                </a:fontRef>
              </p:style>
            </p:cxnSp>
            <p:sp>
              <p:nvSpPr>
                <p:cNvPr id="34" name="Rectangle 33">
                  <a:extLst>
                    <a:ext uri="{FF2B5EF4-FFF2-40B4-BE49-F238E27FC236}">
                      <a16:creationId xmlns:a16="http://schemas.microsoft.com/office/drawing/2014/main" id="{A15A2496-27A0-C656-3CFD-A0C9D9DFE6E9}"/>
                    </a:ext>
                  </a:extLst>
                </p:cNvPr>
                <p:cNvSpPr/>
                <p:nvPr/>
              </p:nvSpPr>
              <p:spPr>
                <a:xfrm>
                  <a:off x="4251960" y="4299466"/>
                  <a:ext cx="45719"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A8F95B5-FC3A-DA54-FFC6-5D083F9AE962}"/>
                    </a:ext>
                  </a:extLst>
                </p:cNvPr>
                <p:cNvSpPr/>
                <p:nvPr/>
              </p:nvSpPr>
              <p:spPr>
                <a:xfrm>
                  <a:off x="4397693" y="4266028"/>
                  <a:ext cx="45719" cy="791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3E289CC-D3DF-7072-BCF8-2308F0C5C79D}"/>
                    </a:ext>
                  </a:extLst>
                </p:cNvPr>
                <p:cNvSpPr/>
                <p:nvPr/>
              </p:nvSpPr>
              <p:spPr>
                <a:xfrm>
                  <a:off x="4544115" y="4230356"/>
                  <a:ext cx="45719" cy="1148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D312120F-F7D2-09B3-843B-2EB7911FC3D5}"/>
                    </a:ext>
                  </a:extLst>
                </p:cNvPr>
                <p:cNvSpPr/>
                <p:nvPr/>
              </p:nvSpPr>
              <p:spPr>
                <a:xfrm>
                  <a:off x="4687807" y="4189630"/>
                  <a:ext cx="45719" cy="1555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4153520-96F6-776E-0B3B-8CA6F0DEBA71}"/>
                    </a:ext>
                  </a:extLst>
                </p:cNvPr>
                <p:cNvSpPr/>
                <p:nvPr/>
              </p:nvSpPr>
              <p:spPr>
                <a:xfrm>
                  <a:off x="4830315" y="4144944"/>
                  <a:ext cx="45719" cy="19951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9A437B77-13D9-F428-6F65-9D87A3F84FC7}"/>
                    </a:ext>
                  </a:extLst>
                </p:cNvPr>
                <p:cNvSpPr/>
                <p:nvPr/>
              </p:nvSpPr>
              <p:spPr>
                <a:xfrm>
                  <a:off x="4973557" y="4034415"/>
                  <a:ext cx="45719" cy="3100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0F9DC5B-E62F-763A-FA93-6C143EC604F4}"/>
                    </a:ext>
                  </a:extLst>
                </p:cNvPr>
                <p:cNvSpPr/>
                <p:nvPr/>
              </p:nvSpPr>
              <p:spPr>
                <a:xfrm>
                  <a:off x="5116065" y="3975127"/>
                  <a:ext cx="45719"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3" name="TextBox 112">
              <a:extLst>
                <a:ext uri="{FF2B5EF4-FFF2-40B4-BE49-F238E27FC236}">
                  <a16:creationId xmlns:a16="http://schemas.microsoft.com/office/drawing/2014/main" id="{E33E1F33-729D-1D54-DCC8-5149BD3B44AA}"/>
                </a:ext>
              </a:extLst>
            </p:cNvPr>
            <p:cNvSpPr txBox="1"/>
            <p:nvPr/>
          </p:nvSpPr>
          <p:spPr>
            <a:xfrm>
              <a:off x="2497421" y="6024890"/>
              <a:ext cx="3121194" cy="369332"/>
            </a:xfrm>
            <a:prstGeom prst="rect">
              <a:avLst/>
            </a:prstGeom>
            <a:noFill/>
          </p:spPr>
          <p:txBody>
            <a:bodyPr wrap="square" rtlCol="0">
              <a:spAutoFit/>
            </a:bodyPr>
            <a:lstStyle/>
            <a:p>
              <a:pPr algn="ctr"/>
              <a:r>
                <a:rPr lang="en-US" b="1" dirty="0">
                  <a:latin typeface="Helvetica" pitchFamily="2" charset="0"/>
                </a:rPr>
                <a:t>Acceptability judgments</a:t>
              </a:r>
            </a:p>
          </p:txBody>
        </p:sp>
        <p:sp>
          <p:nvSpPr>
            <p:cNvPr id="6" name="TextBox 5">
              <a:extLst>
                <a:ext uri="{FF2B5EF4-FFF2-40B4-BE49-F238E27FC236}">
                  <a16:creationId xmlns:a16="http://schemas.microsoft.com/office/drawing/2014/main" id="{4746FF52-15A5-DAB6-CE19-254C8AC35BCE}"/>
                </a:ext>
              </a:extLst>
            </p:cNvPr>
            <p:cNvSpPr txBox="1"/>
            <p:nvPr/>
          </p:nvSpPr>
          <p:spPr>
            <a:xfrm>
              <a:off x="1393004" y="4508105"/>
              <a:ext cx="946131" cy="646331"/>
            </a:xfrm>
            <a:prstGeom prst="rect">
              <a:avLst/>
            </a:prstGeom>
            <a:noFill/>
          </p:spPr>
          <p:txBody>
            <a:bodyPr wrap="square" rtlCol="0">
              <a:spAutoFit/>
            </a:bodyPr>
            <a:lstStyle/>
            <a:p>
              <a:pPr algn="ctr"/>
              <a:r>
                <a:rPr lang="en-US" sz="3600" dirty="0">
                  <a:latin typeface="Helvetica" pitchFamily="2" charset="0"/>
                </a:rPr>
                <a:t>+</a:t>
              </a:r>
            </a:p>
          </p:txBody>
        </p:sp>
      </p:grpSp>
      <p:grpSp>
        <p:nvGrpSpPr>
          <p:cNvPr id="8" name="Group 7">
            <a:extLst>
              <a:ext uri="{FF2B5EF4-FFF2-40B4-BE49-F238E27FC236}">
                <a16:creationId xmlns:a16="http://schemas.microsoft.com/office/drawing/2014/main" id="{3D6ED8E9-6761-CD49-7A93-851ACC1BA436}"/>
              </a:ext>
            </a:extLst>
          </p:cNvPr>
          <p:cNvGrpSpPr/>
          <p:nvPr/>
        </p:nvGrpSpPr>
        <p:grpSpPr>
          <a:xfrm>
            <a:off x="1310751" y="999282"/>
            <a:ext cx="2022757" cy="3513702"/>
            <a:chOff x="1310751" y="999282"/>
            <a:chExt cx="2022757" cy="3513702"/>
          </a:xfrm>
        </p:grpSpPr>
        <p:sp>
          <p:nvSpPr>
            <p:cNvPr id="30" name="TextBox 29">
              <a:extLst>
                <a:ext uri="{FF2B5EF4-FFF2-40B4-BE49-F238E27FC236}">
                  <a16:creationId xmlns:a16="http://schemas.microsoft.com/office/drawing/2014/main" id="{86C1D37C-6378-D899-E531-61F63720FF99}"/>
                </a:ext>
              </a:extLst>
            </p:cNvPr>
            <p:cNvSpPr txBox="1"/>
            <p:nvPr/>
          </p:nvSpPr>
          <p:spPr>
            <a:xfrm>
              <a:off x="1495063" y="999282"/>
              <a:ext cx="1838445" cy="369332"/>
            </a:xfrm>
            <a:prstGeom prst="rect">
              <a:avLst/>
            </a:prstGeom>
            <a:noFill/>
          </p:spPr>
          <p:txBody>
            <a:bodyPr wrap="square" rtlCol="0">
              <a:spAutoFit/>
            </a:bodyPr>
            <a:lstStyle/>
            <a:p>
              <a:pPr algn="ctr"/>
              <a:r>
                <a:rPr lang="en-US" dirty="0" err="1">
                  <a:latin typeface="Andale Mono" panose="020B0509000000000004" pitchFamily="49" charset="0"/>
                </a:rPr>
                <a:t>lexical_item</a:t>
              </a:r>
              <a:endParaRPr lang="en-US" dirty="0">
                <a:latin typeface="Andale Mono" panose="020B0509000000000004" pitchFamily="49" charset="0"/>
              </a:endParaRPr>
            </a:p>
          </p:txBody>
        </p:sp>
        <p:cxnSp>
          <p:nvCxnSpPr>
            <p:cNvPr id="41" name="Elbow Connector 40">
              <a:extLst>
                <a:ext uri="{FF2B5EF4-FFF2-40B4-BE49-F238E27FC236}">
                  <a16:creationId xmlns:a16="http://schemas.microsoft.com/office/drawing/2014/main" id="{D62AFF8F-2E20-F87E-FC32-5A633963DECA}"/>
                </a:ext>
              </a:extLst>
            </p:cNvPr>
            <p:cNvCxnSpPr>
              <a:endCxn id="30" idx="1"/>
            </p:cNvCxnSpPr>
            <p:nvPr/>
          </p:nvCxnSpPr>
          <p:spPr>
            <a:xfrm rot="5400000" flipH="1" flipV="1">
              <a:off x="-261611" y="2756310"/>
              <a:ext cx="3329036" cy="184312"/>
            </a:xfrm>
            <a:prstGeom prst="bentConnector2">
              <a:avLst/>
            </a:prstGeom>
            <a:ln>
              <a:tailEnd type="triangle"/>
            </a:ln>
          </p:spPr>
          <p:style>
            <a:lnRef idx="2">
              <a:schemeClr val="dk1"/>
            </a:lnRef>
            <a:fillRef idx="0">
              <a:schemeClr val="dk1"/>
            </a:fillRef>
            <a:effectRef idx="1">
              <a:schemeClr val="dk1"/>
            </a:effectRef>
            <a:fontRef idx="minor">
              <a:schemeClr val="tx1"/>
            </a:fontRef>
          </p:style>
        </p:cxnSp>
      </p:grpSp>
      <p:grpSp>
        <p:nvGrpSpPr>
          <p:cNvPr id="87" name="Group 86">
            <a:extLst>
              <a:ext uri="{FF2B5EF4-FFF2-40B4-BE49-F238E27FC236}">
                <a16:creationId xmlns:a16="http://schemas.microsoft.com/office/drawing/2014/main" id="{8F214807-9034-B211-F30E-FD0134CF7267}"/>
              </a:ext>
            </a:extLst>
          </p:cNvPr>
          <p:cNvGrpSpPr/>
          <p:nvPr/>
        </p:nvGrpSpPr>
        <p:grpSpPr>
          <a:xfrm>
            <a:off x="3235057" y="1913676"/>
            <a:ext cx="5214384" cy="2062179"/>
            <a:chOff x="3235057" y="1913676"/>
            <a:chExt cx="5214384" cy="2062179"/>
          </a:xfrm>
        </p:grpSpPr>
        <p:sp>
          <p:nvSpPr>
            <p:cNvPr id="88" name="TextBox 87">
              <a:extLst>
                <a:ext uri="{FF2B5EF4-FFF2-40B4-BE49-F238E27FC236}">
                  <a16:creationId xmlns:a16="http://schemas.microsoft.com/office/drawing/2014/main" id="{202ED756-BE97-2223-8FE8-B705D02A43B2}"/>
                </a:ext>
              </a:extLst>
            </p:cNvPr>
            <p:cNvSpPr txBox="1"/>
            <p:nvPr/>
          </p:nvSpPr>
          <p:spPr>
            <a:xfrm>
              <a:off x="6065056" y="1913676"/>
              <a:ext cx="2384385" cy="369332"/>
            </a:xfrm>
            <a:prstGeom prst="rect">
              <a:avLst/>
            </a:prstGeom>
            <a:noFill/>
          </p:spPr>
          <p:txBody>
            <a:bodyPr wrap="square" rtlCol="0">
              <a:spAutoFit/>
            </a:bodyPr>
            <a:lstStyle/>
            <a:p>
              <a:r>
                <a:rPr lang="en-US" dirty="0" err="1">
                  <a:latin typeface="Andale Mono" panose="020B0509000000000004" pitchFamily="49" charset="0"/>
                </a:rPr>
                <a:t>complex_syn_type</a:t>
              </a:r>
              <a:endParaRPr lang="en-US" dirty="0">
                <a:latin typeface="Andale Mono" panose="020B0509000000000004" pitchFamily="49" charset="0"/>
              </a:endParaRPr>
            </a:p>
          </p:txBody>
        </p:sp>
        <p:cxnSp>
          <p:nvCxnSpPr>
            <p:cNvPr id="116" name="Elbow Connector 115">
              <a:extLst>
                <a:ext uri="{FF2B5EF4-FFF2-40B4-BE49-F238E27FC236}">
                  <a16:creationId xmlns:a16="http://schemas.microsoft.com/office/drawing/2014/main" id="{8970FBE3-9C37-8967-389D-4B47BFE877C1}"/>
                </a:ext>
              </a:extLst>
            </p:cNvPr>
            <p:cNvCxnSpPr>
              <a:cxnSpLocks/>
              <a:stCxn id="5" idx="0"/>
              <a:endCxn id="88" idx="2"/>
            </p:cNvCxnSpPr>
            <p:nvPr/>
          </p:nvCxnSpPr>
          <p:spPr>
            <a:xfrm rot="5400000" flipH="1" flipV="1">
              <a:off x="4399730" y="1118336"/>
              <a:ext cx="1692846" cy="4022191"/>
            </a:xfrm>
            <a:prstGeom prst="bentConnector3">
              <a:avLst>
                <a:gd name="adj1" fmla="val 50000"/>
              </a:avLst>
            </a:prstGeom>
            <a:ln>
              <a:tailEnd type="triangle"/>
            </a:ln>
          </p:spPr>
          <p:style>
            <a:lnRef idx="2">
              <a:schemeClr val="dk1"/>
            </a:lnRef>
            <a:fillRef idx="0">
              <a:schemeClr val="dk1"/>
            </a:fillRef>
            <a:effectRef idx="1">
              <a:schemeClr val="dk1"/>
            </a:effectRef>
            <a:fontRef idx="minor">
              <a:schemeClr val="tx1"/>
            </a:fontRef>
          </p:style>
        </p:cxnSp>
      </p:grpSp>
      <p:sp>
        <p:nvSpPr>
          <p:cNvPr id="117" name="TextBox 116">
            <a:extLst>
              <a:ext uri="{FF2B5EF4-FFF2-40B4-BE49-F238E27FC236}">
                <a16:creationId xmlns:a16="http://schemas.microsoft.com/office/drawing/2014/main" id="{F116CB80-9535-799D-CF57-8EE5BEDAA803}"/>
              </a:ext>
            </a:extLst>
          </p:cNvPr>
          <p:cNvSpPr txBox="1"/>
          <p:nvPr/>
        </p:nvSpPr>
        <p:spPr>
          <a:xfrm>
            <a:off x="8399149" y="1925399"/>
            <a:ext cx="3716883" cy="369332"/>
          </a:xfrm>
          <a:prstGeom prst="rect">
            <a:avLst/>
          </a:prstGeom>
          <a:noFill/>
        </p:spPr>
        <p:txBody>
          <a:bodyPr wrap="square" rtlCol="0">
            <a:spAutoFit/>
          </a:bodyPr>
          <a:lstStyle/>
          <a:p>
            <a:r>
              <a:rPr lang="en-US" dirty="0">
                <a:latin typeface="Andale Mono" panose="020B0509000000000004" pitchFamily="49" charset="0"/>
              </a:rPr>
              <a:t>:=  </a:t>
            </a:r>
            <a:r>
              <a:rPr lang="en-US" dirty="0" err="1">
                <a:latin typeface="Andale Mono" panose="020B0509000000000004" pitchFamily="49" charset="0"/>
              </a:rPr>
              <a:t>prim_syn_type</a:t>
            </a:r>
            <a:r>
              <a:rPr lang="en-US" dirty="0">
                <a:latin typeface="Andale Mono" panose="020B0509000000000004" pitchFamily="49" charset="0"/>
              </a:rPr>
              <a:t>*</a:t>
            </a:r>
          </a:p>
        </p:txBody>
      </p:sp>
      <p:grpSp>
        <p:nvGrpSpPr>
          <p:cNvPr id="118" name="Group 117">
            <a:extLst>
              <a:ext uri="{FF2B5EF4-FFF2-40B4-BE49-F238E27FC236}">
                <a16:creationId xmlns:a16="http://schemas.microsoft.com/office/drawing/2014/main" id="{29F0540D-160A-C286-146D-84F97F12F3CD}"/>
              </a:ext>
            </a:extLst>
          </p:cNvPr>
          <p:cNvGrpSpPr/>
          <p:nvPr/>
        </p:nvGrpSpPr>
        <p:grpSpPr>
          <a:xfrm>
            <a:off x="8867004" y="1862344"/>
            <a:ext cx="2126078" cy="601277"/>
            <a:chOff x="5769234" y="5201708"/>
            <a:chExt cx="2126078" cy="601277"/>
          </a:xfrm>
        </p:grpSpPr>
        <p:sp>
          <p:nvSpPr>
            <p:cNvPr id="119" name="Rounded Rectangle 118">
              <a:extLst>
                <a:ext uri="{FF2B5EF4-FFF2-40B4-BE49-F238E27FC236}">
                  <a16:creationId xmlns:a16="http://schemas.microsoft.com/office/drawing/2014/main" id="{FDFB61DB-10C9-D3E7-B0FC-CBB7D1AA8A53}"/>
                </a:ext>
              </a:extLst>
            </p:cNvPr>
            <p:cNvSpPr/>
            <p:nvPr/>
          </p:nvSpPr>
          <p:spPr>
            <a:xfrm>
              <a:off x="5769234" y="5201708"/>
              <a:ext cx="2126078" cy="497066"/>
            </a:xfrm>
            <a:prstGeom prst="roundRect">
              <a:avLst/>
            </a:prstGeom>
            <a:solidFill>
              <a:schemeClr val="bg1"/>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ndale Mono" panose="020B0509000000000004" pitchFamily="49" charset="0"/>
                </a:rPr>
                <a:t>prim_syn_type</a:t>
              </a:r>
              <a:endParaRPr lang="en-US" dirty="0">
                <a:solidFill>
                  <a:schemeClr val="tx1"/>
                </a:solidFill>
                <a:latin typeface="Andale Mono" panose="020B0509000000000004" pitchFamily="49" charset="0"/>
              </a:endParaRPr>
            </a:p>
          </p:txBody>
        </p:sp>
        <p:sp>
          <p:nvSpPr>
            <p:cNvPr id="120" name="Rounded Rectangle 119">
              <a:extLst>
                <a:ext uri="{FF2B5EF4-FFF2-40B4-BE49-F238E27FC236}">
                  <a16:creationId xmlns:a16="http://schemas.microsoft.com/office/drawing/2014/main" id="{028CF549-2157-B389-F7E5-3EE6BBA4908A}"/>
                </a:ext>
              </a:extLst>
            </p:cNvPr>
            <p:cNvSpPr/>
            <p:nvPr/>
          </p:nvSpPr>
          <p:spPr>
            <a:xfrm>
              <a:off x="7239288" y="5630785"/>
              <a:ext cx="537463" cy="172200"/>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string</a:t>
              </a:r>
            </a:p>
          </p:txBody>
        </p:sp>
      </p:grpSp>
      <p:grpSp>
        <p:nvGrpSpPr>
          <p:cNvPr id="49" name="Group 48">
            <a:extLst>
              <a:ext uri="{FF2B5EF4-FFF2-40B4-BE49-F238E27FC236}">
                <a16:creationId xmlns:a16="http://schemas.microsoft.com/office/drawing/2014/main" id="{141431DF-29EE-A798-A057-DAFAF4C03E94}"/>
              </a:ext>
            </a:extLst>
          </p:cNvPr>
          <p:cNvGrpSpPr/>
          <p:nvPr/>
        </p:nvGrpSpPr>
        <p:grpSpPr>
          <a:xfrm>
            <a:off x="5766239" y="847497"/>
            <a:ext cx="5581700" cy="1066179"/>
            <a:chOff x="5766239" y="847497"/>
            <a:chExt cx="5581700" cy="1066179"/>
          </a:xfrm>
        </p:grpSpPr>
        <p:grpSp>
          <p:nvGrpSpPr>
            <p:cNvPr id="46" name="Group 45">
              <a:extLst>
                <a:ext uri="{FF2B5EF4-FFF2-40B4-BE49-F238E27FC236}">
                  <a16:creationId xmlns:a16="http://schemas.microsoft.com/office/drawing/2014/main" id="{39429667-4929-1B80-2EB4-9E063BDE4748}"/>
                </a:ext>
              </a:extLst>
            </p:cNvPr>
            <p:cNvGrpSpPr/>
            <p:nvPr/>
          </p:nvGrpSpPr>
          <p:grpSpPr>
            <a:xfrm>
              <a:off x="5766239" y="847497"/>
              <a:ext cx="5581700" cy="780599"/>
              <a:chOff x="5766239" y="847497"/>
              <a:chExt cx="5581700" cy="780599"/>
            </a:xfrm>
          </p:grpSpPr>
          <p:sp>
            <p:nvSpPr>
              <p:cNvPr id="42" name="TextBox 41">
                <a:extLst>
                  <a:ext uri="{FF2B5EF4-FFF2-40B4-BE49-F238E27FC236}">
                    <a16:creationId xmlns:a16="http://schemas.microsoft.com/office/drawing/2014/main" id="{E5B2E8BE-2F23-06AF-F531-E35A82A8F9D7}"/>
                  </a:ext>
                </a:extLst>
              </p:cNvPr>
              <p:cNvSpPr txBox="1"/>
              <p:nvPr/>
            </p:nvSpPr>
            <p:spPr>
              <a:xfrm>
                <a:off x="5766239" y="999282"/>
                <a:ext cx="5581700" cy="369332"/>
              </a:xfrm>
              <a:prstGeom prst="rect">
                <a:avLst/>
              </a:prstGeom>
              <a:noFill/>
            </p:spPr>
            <p:txBody>
              <a:bodyPr wrap="square" rtlCol="0">
                <a:spAutoFit/>
              </a:bodyPr>
              <a:lstStyle/>
              <a:p>
                <a:r>
                  <a:rPr lang="en-US" dirty="0" err="1">
                    <a:latin typeface="Andale Mono" panose="020B0509000000000004" pitchFamily="49" charset="0"/>
                  </a:rPr>
                  <a:t>syn_type_signature</a:t>
                </a:r>
                <a:r>
                  <a:rPr lang="en-US" dirty="0">
                    <a:latin typeface="Andale Mono" panose="020B0509000000000004" pitchFamily="49" charset="0"/>
                  </a:rPr>
                  <a:t> := </a:t>
                </a:r>
              </a:p>
            </p:txBody>
          </p:sp>
          <p:sp>
            <p:nvSpPr>
              <p:cNvPr id="43" name="Rounded Rectangle 42">
                <a:extLst>
                  <a:ext uri="{FF2B5EF4-FFF2-40B4-BE49-F238E27FC236}">
                    <a16:creationId xmlns:a16="http://schemas.microsoft.com/office/drawing/2014/main" id="{92A60D11-C7CC-88FD-99CD-875DC5C56684}"/>
                  </a:ext>
                </a:extLst>
              </p:cNvPr>
              <p:cNvSpPr/>
              <p:nvPr/>
            </p:nvSpPr>
            <p:spPr>
              <a:xfrm>
                <a:off x="8881471" y="847497"/>
                <a:ext cx="2419007" cy="69231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a:extLst>
                  <a:ext uri="{FF2B5EF4-FFF2-40B4-BE49-F238E27FC236}">
                    <a16:creationId xmlns:a16="http://schemas.microsoft.com/office/drawing/2014/main" id="{B1CE2DF0-BDB0-67E1-2244-53D07E6DB185}"/>
                  </a:ext>
                </a:extLst>
              </p:cNvPr>
              <p:cNvSpPr/>
              <p:nvPr/>
            </p:nvSpPr>
            <p:spPr>
              <a:xfrm>
                <a:off x="10726631" y="1455896"/>
                <a:ext cx="475881" cy="17220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set</a:t>
                </a:r>
              </a:p>
            </p:txBody>
          </p:sp>
          <p:sp>
            <p:nvSpPr>
              <p:cNvPr id="45" name="TextBox 44">
                <a:extLst>
                  <a:ext uri="{FF2B5EF4-FFF2-40B4-BE49-F238E27FC236}">
                    <a16:creationId xmlns:a16="http://schemas.microsoft.com/office/drawing/2014/main" id="{97304C68-416A-10B3-2D5A-F6C7DC813641}"/>
                  </a:ext>
                </a:extLst>
              </p:cNvPr>
              <p:cNvSpPr txBox="1"/>
              <p:nvPr/>
            </p:nvSpPr>
            <p:spPr>
              <a:xfrm>
                <a:off x="8916093" y="999282"/>
                <a:ext cx="2384385" cy="369332"/>
              </a:xfrm>
              <a:prstGeom prst="rect">
                <a:avLst/>
              </a:prstGeom>
              <a:noFill/>
            </p:spPr>
            <p:txBody>
              <a:bodyPr wrap="square" rtlCol="0">
                <a:spAutoFit/>
              </a:bodyPr>
              <a:lstStyle/>
              <a:p>
                <a:r>
                  <a:rPr lang="en-US" dirty="0" err="1">
                    <a:latin typeface="Andale Mono" panose="020B0509000000000004" pitchFamily="49" charset="0"/>
                  </a:rPr>
                  <a:t>complex_syn_type</a:t>
                </a:r>
                <a:endParaRPr lang="en-US" dirty="0">
                  <a:latin typeface="Andale Mono" panose="020B0509000000000004" pitchFamily="49" charset="0"/>
                </a:endParaRPr>
              </a:p>
            </p:txBody>
          </p:sp>
        </p:grpSp>
        <p:cxnSp>
          <p:nvCxnSpPr>
            <p:cNvPr id="48" name="Straight Arrow Connector 47">
              <a:extLst>
                <a:ext uri="{FF2B5EF4-FFF2-40B4-BE49-F238E27FC236}">
                  <a16:creationId xmlns:a16="http://schemas.microsoft.com/office/drawing/2014/main" id="{22AA955C-190B-ADCC-5D35-1A3B5415C377}"/>
                </a:ext>
              </a:extLst>
            </p:cNvPr>
            <p:cNvCxnSpPr>
              <a:stCxn id="88" idx="0"/>
              <a:endCxn id="45" idx="2"/>
            </p:cNvCxnSpPr>
            <p:nvPr/>
          </p:nvCxnSpPr>
          <p:spPr>
            <a:xfrm flipV="1">
              <a:off x="7257249" y="1368614"/>
              <a:ext cx="2851037" cy="54506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53" name="Group 52">
            <a:extLst>
              <a:ext uri="{FF2B5EF4-FFF2-40B4-BE49-F238E27FC236}">
                <a16:creationId xmlns:a16="http://schemas.microsoft.com/office/drawing/2014/main" id="{632F5E72-C208-A382-515A-8A64693B2440}"/>
              </a:ext>
            </a:extLst>
          </p:cNvPr>
          <p:cNvGrpSpPr/>
          <p:nvPr/>
        </p:nvGrpSpPr>
        <p:grpSpPr>
          <a:xfrm>
            <a:off x="3333508" y="1004490"/>
            <a:ext cx="2432731" cy="369331"/>
            <a:chOff x="3333508" y="1004490"/>
            <a:chExt cx="2432731" cy="369331"/>
          </a:xfrm>
        </p:grpSpPr>
        <p:cxnSp>
          <p:nvCxnSpPr>
            <p:cNvPr id="51" name="Straight Arrow Connector 50">
              <a:extLst>
                <a:ext uri="{FF2B5EF4-FFF2-40B4-BE49-F238E27FC236}">
                  <a16:creationId xmlns:a16="http://schemas.microsoft.com/office/drawing/2014/main" id="{6D131841-CD3C-AD86-9C0C-115BE974ECF1}"/>
                </a:ext>
              </a:extLst>
            </p:cNvPr>
            <p:cNvCxnSpPr>
              <a:stCxn id="30" idx="3"/>
              <a:endCxn id="42" idx="1"/>
            </p:cNvCxnSpPr>
            <p:nvPr/>
          </p:nvCxnSpPr>
          <p:spPr>
            <a:xfrm>
              <a:off x="3333508" y="1183948"/>
              <a:ext cx="2432731" cy="0"/>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sp>
          <p:nvSpPr>
            <p:cNvPr id="52" name="Rounded Rectangle 51">
              <a:extLst>
                <a:ext uri="{FF2B5EF4-FFF2-40B4-BE49-F238E27FC236}">
                  <a16:creationId xmlns:a16="http://schemas.microsoft.com/office/drawing/2014/main" id="{409E1113-FC46-3516-E75E-8D91581F5FFE}"/>
                </a:ext>
              </a:extLst>
            </p:cNvPr>
            <p:cNvSpPr/>
            <p:nvPr/>
          </p:nvSpPr>
          <p:spPr>
            <a:xfrm>
              <a:off x="3637249" y="1004490"/>
              <a:ext cx="1674294" cy="3693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acceptable</a:t>
              </a:r>
            </a:p>
          </p:txBody>
        </p:sp>
      </p:grpSp>
    </p:spTree>
    <p:extLst>
      <p:ext uri="{BB962C8B-B14F-4D97-AF65-F5344CB8AC3E}">
        <p14:creationId xmlns:p14="http://schemas.microsoft.com/office/powerpoint/2010/main" val="147315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Elbow Connector 30">
            <a:extLst>
              <a:ext uri="{FF2B5EF4-FFF2-40B4-BE49-F238E27FC236}">
                <a16:creationId xmlns:a16="http://schemas.microsoft.com/office/drawing/2014/main" id="{38E1B2B1-0B1F-A4A8-FF17-886006A0FF5E}"/>
              </a:ext>
            </a:extLst>
          </p:cNvPr>
          <p:cNvCxnSpPr>
            <a:cxnSpLocks/>
            <a:stCxn id="11" idx="3"/>
            <a:endCxn id="29" idx="2"/>
          </p:cNvCxnSpPr>
          <p:nvPr/>
        </p:nvCxnSpPr>
        <p:spPr>
          <a:xfrm>
            <a:off x="3229337" y="1183948"/>
            <a:ext cx="2783831" cy="781461"/>
          </a:xfrm>
          <a:prstGeom prst="bentConnector4">
            <a:avLst>
              <a:gd name="adj1" fmla="val 23926"/>
              <a:gd name="adj2" fmla="val 163756"/>
            </a:avLst>
          </a:prstGeom>
          <a:ln>
            <a:tailEnd type="triangle"/>
          </a:ln>
        </p:spPr>
        <p:style>
          <a:lnRef idx="2">
            <a:schemeClr val="dk1"/>
          </a:lnRef>
          <a:fillRef idx="0">
            <a:schemeClr val="dk1"/>
          </a:fillRef>
          <a:effectRef idx="1">
            <a:schemeClr val="dk1"/>
          </a:effectRef>
          <a:fontRef idx="minor">
            <a:schemeClr val="tx1"/>
          </a:fontRef>
        </p:style>
      </p:cxnSp>
      <p:cxnSp>
        <p:nvCxnSpPr>
          <p:cNvPr id="37" name="Elbow Connector 36">
            <a:extLst>
              <a:ext uri="{FF2B5EF4-FFF2-40B4-BE49-F238E27FC236}">
                <a16:creationId xmlns:a16="http://schemas.microsoft.com/office/drawing/2014/main" id="{58BCA6AF-3B3F-B221-7868-FE12EFA518D7}"/>
              </a:ext>
            </a:extLst>
          </p:cNvPr>
          <p:cNvCxnSpPr>
            <a:cxnSpLocks/>
            <a:endCxn id="50" idx="1"/>
          </p:cNvCxnSpPr>
          <p:nvPr/>
        </p:nvCxnSpPr>
        <p:spPr>
          <a:xfrm rot="10800000" flipV="1">
            <a:off x="990594" y="1183948"/>
            <a:ext cx="400298" cy="5127036"/>
          </a:xfrm>
          <a:prstGeom prst="bentConnector3">
            <a:avLst>
              <a:gd name="adj1" fmla="val 220720"/>
            </a:avLst>
          </a:prstGeom>
          <a:ln>
            <a:tailEnd type="triangle"/>
          </a:ln>
        </p:spPr>
        <p:style>
          <a:lnRef idx="2">
            <a:schemeClr val="dk1"/>
          </a:lnRef>
          <a:fillRef idx="0">
            <a:schemeClr val="dk1"/>
          </a:fillRef>
          <a:effectRef idx="1">
            <a:schemeClr val="dk1"/>
          </a:effectRef>
          <a:fontRef idx="minor">
            <a:schemeClr val="tx1"/>
          </a:fontRef>
        </p:style>
      </p:cxnSp>
      <p:sp>
        <p:nvSpPr>
          <p:cNvPr id="94" name="Rounded Rectangle 93">
            <a:extLst>
              <a:ext uri="{FF2B5EF4-FFF2-40B4-BE49-F238E27FC236}">
                <a16:creationId xmlns:a16="http://schemas.microsoft.com/office/drawing/2014/main" id="{6391EA87-6285-575A-DEE3-F578015A45FA}"/>
              </a:ext>
            </a:extLst>
          </p:cNvPr>
          <p:cNvSpPr/>
          <p:nvPr/>
        </p:nvSpPr>
        <p:spPr>
          <a:xfrm rot="16200000">
            <a:off x="-340488" y="3384109"/>
            <a:ext cx="1674294" cy="3693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acceptable</a:t>
            </a:r>
          </a:p>
        </p:txBody>
      </p:sp>
      <p:sp>
        <p:nvSpPr>
          <p:cNvPr id="50" name="TextBox 49">
            <a:extLst>
              <a:ext uri="{FF2B5EF4-FFF2-40B4-BE49-F238E27FC236}">
                <a16:creationId xmlns:a16="http://schemas.microsoft.com/office/drawing/2014/main" id="{F4517CF4-AE5A-6CCE-F817-E957196A9735}"/>
              </a:ext>
            </a:extLst>
          </p:cNvPr>
          <p:cNvSpPr txBox="1"/>
          <p:nvPr/>
        </p:nvSpPr>
        <p:spPr>
          <a:xfrm>
            <a:off x="990594" y="6126318"/>
            <a:ext cx="2646265" cy="369332"/>
          </a:xfrm>
          <a:prstGeom prst="rect">
            <a:avLst/>
          </a:prstGeom>
          <a:noFill/>
        </p:spPr>
        <p:txBody>
          <a:bodyPr wrap="square" rtlCol="0">
            <a:spAutoFit/>
          </a:bodyPr>
          <a:lstStyle/>
          <a:p>
            <a:r>
              <a:rPr lang="en-US" dirty="0" err="1">
                <a:latin typeface="Andale Mono" panose="020B0509000000000004" pitchFamily="49" charset="0"/>
              </a:rPr>
              <a:t>sem_type_signature</a:t>
            </a:r>
            <a:endParaRPr lang="en-US" dirty="0">
              <a:latin typeface="Andale Mono" panose="020B0509000000000004" pitchFamily="49" charset="0"/>
            </a:endParaRPr>
          </a:p>
        </p:txBody>
      </p:sp>
      <p:sp>
        <p:nvSpPr>
          <p:cNvPr id="11" name="TextBox 10">
            <a:extLst>
              <a:ext uri="{FF2B5EF4-FFF2-40B4-BE49-F238E27FC236}">
                <a16:creationId xmlns:a16="http://schemas.microsoft.com/office/drawing/2014/main" id="{62C56326-6F43-918E-6C79-6DD054C08FE5}"/>
              </a:ext>
            </a:extLst>
          </p:cNvPr>
          <p:cNvSpPr txBox="1"/>
          <p:nvPr/>
        </p:nvSpPr>
        <p:spPr>
          <a:xfrm>
            <a:off x="1390892" y="999282"/>
            <a:ext cx="1838445" cy="369332"/>
          </a:xfrm>
          <a:prstGeom prst="rect">
            <a:avLst/>
          </a:prstGeom>
          <a:noFill/>
        </p:spPr>
        <p:txBody>
          <a:bodyPr wrap="square" rtlCol="0">
            <a:spAutoFit/>
          </a:bodyPr>
          <a:lstStyle/>
          <a:p>
            <a:pPr algn="ctr"/>
            <a:r>
              <a:rPr lang="en-US" dirty="0" err="1">
                <a:latin typeface="Andale Mono" panose="020B0509000000000004" pitchFamily="49" charset="0"/>
              </a:rPr>
              <a:t>lexical_item</a:t>
            </a:r>
            <a:endParaRPr lang="en-US" dirty="0">
              <a:latin typeface="Andale Mono" panose="020B0509000000000004" pitchFamily="49" charset="0"/>
            </a:endParaRPr>
          </a:p>
        </p:txBody>
      </p:sp>
      <p:sp>
        <p:nvSpPr>
          <p:cNvPr id="12" name="TextBox 11">
            <a:extLst>
              <a:ext uri="{FF2B5EF4-FFF2-40B4-BE49-F238E27FC236}">
                <a16:creationId xmlns:a16="http://schemas.microsoft.com/office/drawing/2014/main" id="{784FE4CC-FA7B-70AD-9ED4-5A881A23B471}"/>
              </a:ext>
            </a:extLst>
          </p:cNvPr>
          <p:cNvSpPr txBox="1"/>
          <p:nvPr/>
        </p:nvSpPr>
        <p:spPr>
          <a:xfrm>
            <a:off x="5002672" y="1008927"/>
            <a:ext cx="1978312" cy="369332"/>
          </a:xfrm>
          <a:prstGeom prst="rect">
            <a:avLst/>
          </a:prstGeom>
          <a:noFill/>
        </p:spPr>
        <p:txBody>
          <a:bodyPr wrap="square" rtlCol="0">
            <a:spAutoFit/>
          </a:bodyPr>
          <a:lstStyle/>
          <a:p>
            <a:pPr algn="ctr"/>
            <a:r>
              <a:rPr lang="en-US" dirty="0" err="1">
                <a:latin typeface="Andale Mono" panose="020B0509000000000004" pitchFamily="49" charset="0"/>
              </a:rPr>
              <a:t>lexical_class</a:t>
            </a:r>
            <a:endParaRPr lang="en-US" dirty="0">
              <a:latin typeface="Andale Mono" panose="020B0509000000000004" pitchFamily="49" charset="0"/>
            </a:endParaRPr>
          </a:p>
        </p:txBody>
      </p:sp>
      <p:grpSp>
        <p:nvGrpSpPr>
          <p:cNvPr id="13" name="Group 12">
            <a:extLst>
              <a:ext uri="{FF2B5EF4-FFF2-40B4-BE49-F238E27FC236}">
                <a16:creationId xmlns:a16="http://schemas.microsoft.com/office/drawing/2014/main" id="{CEBA5A34-C234-ABC0-F6A8-87C845D62131}"/>
              </a:ext>
            </a:extLst>
          </p:cNvPr>
          <p:cNvGrpSpPr/>
          <p:nvPr/>
        </p:nvGrpSpPr>
        <p:grpSpPr>
          <a:xfrm>
            <a:off x="4364316" y="854068"/>
            <a:ext cx="2765928" cy="1810552"/>
            <a:chOff x="4364316" y="854068"/>
            <a:chExt cx="2765928" cy="1810552"/>
          </a:xfrm>
        </p:grpSpPr>
        <p:grpSp>
          <p:nvGrpSpPr>
            <p:cNvPr id="14" name="Group 13">
              <a:extLst>
                <a:ext uri="{FF2B5EF4-FFF2-40B4-BE49-F238E27FC236}">
                  <a16:creationId xmlns:a16="http://schemas.microsoft.com/office/drawing/2014/main" id="{761834AE-2970-B96D-049D-21B106807BC0}"/>
                </a:ext>
              </a:extLst>
            </p:cNvPr>
            <p:cNvGrpSpPr/>
            <p:nvPr/>
          </p:nvGrpSpPr>
          <p:grpSpPr>
            <a:xfrm>
              <a:off x="4896092" y="854068"/>
              <a:ext cx="2234152" cy="750493"/>
              <a:chOff x="4896092" y="854068"/>
              <a:chExt cx="2234152" cy="750493"/>
            </a:xfrm>
          </p:grpSpPr>
          <p:sp>
            <p:nvSpPr>
              <p:cNvPr id="18" name="Rounded Rectangle 17">
                <a:extLst>
                  <a:ext uri="{FF2B5EF4-FFF2-40B4-BE49-F238E27FC236}">
                    <a16:creationId xmlns:a16="http://schemas.microsoft.com/office/drawing/2014/main" id="{6633EC9F-8C32-2715-7637-2E31A87474EC}"/>
                  </a:ext>
                </a:extLst>
              </p:cNvPr>
              <p:cNvSpPr/>
              <p:nvPr/>
            </p:nvSpPr>
            <p:spPr>
              <a:xfrm>
                <a:off x="4896092" y="854068"/>
                <a:ext cx="2234152" cy="659757"/>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1A229C4F-E339-C79F-27E3-BE3CF9809152}"/>
                  </a:ext>
                </a:extLst>
              </p:cNvPr>
              <p:cNvSpPr/>
              <p:nvPr/>
            </p:nvSpPr>
            <p:spPr>
              <a:xfrm>
                <a:off x="6470679" y="1432361"/>
                <a:ext cx="475881" cy="17220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set</a:t>
                </a:r>
              </a:p>
            </p:txBody>
          </p:sp>
        </p:grpSp>
        <p:sp>
          <p:nvSpPr>
            <p:cNvPr id="17" name="Rounded Rectangle 16">
              <a:extLst>
                <a:ext uri="{FF2B5EF4-FFF2-40B4-BE49-F238E27FC236}">
                  <a16:creationId xmlns:a16="http://schemas.microsoft.com/office/drawing/2014/main" id="{94930868-8584-0A80-86B0-B7843552375D}"/>
                </a:ext>
              </a:extLst>
            </p:cNvPr>
            <p:cNvSpPr/>
            <p:nvPr/>
          </p:nvSpPr>
          <p:spPr>
            <a:xfrm>
              <a:off x="4364316" y="2295289"/>
              <a:ext cx="1063552" cy="369331"/>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senses</a:t>
              </a:r>
            </a:p>
          </p:txBody>
        </p:sp>
      </p:grpSp>
      <p:sp>
        <p:nvSpPr>
          <p:cNvPr id="20" name="TextBox 19">
            <a:extLst>
              <a:ext uri="{FF2B5EF4-FFF2-40B4-BE49-F238E27FC236}">
                <a16:creationId xmlns:a16="http://schemas.microsoft.com/office/drawing/2014/main" id="{AF21CAFA-5E32-570B-1551-7D4E838558D3}"/>
              </a:ext>
            </a:extLst>
          </p:cNvPr>
          <p:cNvSpPr txBox="1"/>
          <p:nvPr/>
        </p:nvSpPr>
        <p:spPr>
          <a:xfrm>
            <a:off x="8453377" y="1008927"/>
            <a:ext cx="1977343" cy="369332"/>
          </a:xfrm>
          <a:prstGeom prst="rect">
            <a:avLst/>
          </a:prstGeom>
          <a:noFill/>
        </p:spPr>
        <p:txBody>
          <a:bodyPr wrap="square" rtlCol="0">
            <a:spAutoFit/>
          </a:bodyPr>
          <a:lstStyle/>
          <a:p>
            <a:pPr algn="ctr"/>
            <a:r>
              <a:rPr lang="en-US" dirty="0" err="1">
                <a:latin typeface="Andale Mono" panose="020B0509000000000004" pitchFamily="49" charset="0"/>
              </a:rPr>
              <a:t>sem_component</a:t>
            </a:r>
            <a:endParaRPr lang="en-US" dirty="0">
              <a:latin typeface="Andale Mono" panose="020B0509000000000004" pitchFamily="49" charset="0"/>
            </a:endParaRPr>
          </a:p>
        </p:txBody>
      </p:sp>
      <p:sp>
        <p:nvSpPr>
          <p:cNvPr id="21" name="TextBox 20">
            <a:extLst>
              <a:ext uri="{FF2B5EF4-FFF2-40B4-BE49-F238E27FC236}">
                <a16:creationId xmlns:a16="http://schemas.microsoft.com/office/drawing/2014/main" id="{476C7EFF-CAA0-9EC5-E795-69ACD06A1853}"/>
              </a:ext>
            </a:extLst>
          </p:cNvPr>
          <p:cNvSpPr txBox="1"/>
          <p:nvPr/>
        </p:nvSpPr>
        <p:spPr>
          <a:xfrm>
            <a:off x="8739843" y="1566533"/>
            <a:ext cx="1454553" cy="369332"/>
          </a:xfrm>
          <a:prstGeom prst="rect">
            <a:avLst/>
          </a:prstGeom>
          <a:noFill/>
        </p:spPr>
        <p:txBody>
          <a:bodyPr wrap="square" rtlCol="0">
            <a:spAutoFit/>
          </a:bodyPr>
          <a:lstStyle/>
          <a:p>
            <a:pPr algn="ctr"/>
            <a:r>
              <a:rPr lang="en-US" dirty="0" err="1">
                <a:latin typeface="Andale Mono" panose="020B0509000000000004" pitchFamily="49" charset="0"/>
              </a:rPr>
              <a:t>sem_value</a:t>
            </a:r>
            <a:endParaRPr lang="en-US" dirty="0">
              <a:latin typeface="Andale Mono" panose="020B0509000000000004" pitchFamily="49" charset="0"/>
            </a:endParaRPr>
          </a:p>
        </p:txBody>
      </p:sp>
      <p:sp>
        <p:nvSpPr>
          <p:cNvPr id="22" name="Rounded Rectangle 21">
            <a:extLst>
              <a:ext uri="{FF2B5EF4-FFF2-40B4-BE49-F238E27FC236}">
                <a16:creationId xmlns:a16="http://schemas.microsoft.com/office/drawing/2014/main" id="{609D8552-057F-795C-3511-CBD2475E03E5}"/>
              </a:ext>
            </a:extLst>
          </p:cNvPr>
          <p:cNvSpPr/>
          <p:nvPr/>
        </p:nvSpPr>
        <p:spPr>
          <a:xfrm>
            <a:off x="8047530" y="863714"/>
            <a:ext cx="2646265" cy="659757"/>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DA499EFD-B0DB-501C-81B6-BDAFF0FA1279}"/>
              </a:ext>
            </a:extLst>
          </p:cNvPr>
          <p:cNvSpPr/>
          <p:nvPr/>
        </p:nvSpPr>
        <p:spPr>
          <a:xfrm>
            <a:off x="10045322" y="1423877"/>
            <a:ext cx="475881" cy="17220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set</a:t>
            </a:r>
          </a:p>
        </p:txBody>
      </p:sp>
      <p:grpSp>
        <p:nvGrpSpPr>
          <p:cNvPr id="24" name="Group 23">
            <a:extLst>
              <a:ext uri="{FF2B5EF4-FFF2-40B4-BE49-F238E27FC236}">
                <a16:creationId xmlns:a16="http://schemas.microsoft.com/office/drawing/2014/main" id="{8DD65564-B03A-D4CF-BF32-861321E4C912}"/>
              </a:ext>
            </a:extLst>
          </p:cNvPr>
          <p:cNvGrpSpPr/>
          <p:nvPr/>
        </p:nvGrpSpPr>
        <p:grpSpPr>
          <a:xfrm>
            <a:off x="6980984" y="1193593"/>
            <a:ext cx="2486136" cy="1438433"/>
            <a:chOff x="6980984" y="1193593"/>
            <a:chExt cx="2486136" cy="1438433"/>
          </a:xfrm>
        </p:grpSpPr>
        <p:cxnSp>
          <p:nvCxnSpPr>
            <p:cNvPr id="25" name="Elbow Connector 24">
              <a:extLst>
                <a:ext uri="{FF2B5EF4-FFF2-40B4-BE49-F238E27FC236}">
                  <a16:creationId xmlns:a16="http://schemas.microsoft.com/office/drawing/2014/main" id="{5545413E-3B66-31F5-0513-5E64B453F9BB}"/>
                </a:ext>
              </a:extLst>
            </p:cNvPr>
            <p:cNvCxnSpPr>
              <a:cxnSpLocks/>
            </p:cNvCxnSpPr>
            <p:nvPr/>
          </p:nvCxnSpPr>
          <p:spPr>
            <a:xfrm>
              <a:off x="6980984" y="1193593"/>
              <a:ext cx="2486136" cy="742272"/>
            </a:xfrm>
            <a:prstGeom prst="bentConnector4">
              <a:avLst>
                <a:gd name="adj1" fmla="val 26527"/>
                <a:gd name="adj2" fmla="val 168222"/>
              </a:avLst>
            </a:prstGeom>
            <a:ln>
              <a:tailEnd type="triangle"/>
            </a:ln>
          </p:spPr>
          <p:style>
            <a:lnRef idx="2">
              <a:schemeClr val="dk1"/>
            </a:lnRef>
            <a:fillRef idx="0">
              <a:schemeClr val="dk1"/>
            </a:fillRef>
            <a:effectRef idx="1">
              <a:schemeClr val="dk1"/>
            </a:effectRef>
            <a:fontRef idx="minor">
              <a:schemeClr val="tx1"/>
            </a:fontRef>
          </p:style>
        </p:cxnSp>
        <p:sp>
          <p:nvSpPr>
            <p:cNvPr id="26" name="Rounded Rectangle 25">
              <a:extLst>
                <a:ext uri="{FF2B5EF4-FFF2-40B4-BE49-F238E27FC236}">
                  <a16:creationId xmlns:a16="http://schemas.microsoft.com/office/drawing/2014/main" id="{F5C68E6E-D43D-7B84-6F9E-88F753EB6173}"/>
                </a:ext>
              </a:extLst>
            </p:cNvPr>
            <p:cNvSpPr/>
            <p:nvPr/>
          </p:nvSpPr>
          <p:spPr>
            <a:xfrm>
              <a:off x="8042283" y="2262695"/>
              <a:ext cx="1009296" cy="369331"/>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value</a:t>
              </a:r>
            </a:p>
          </p:txBody>
        </p:sp>
      </p:grpSp>
      <p:sp>
        <p:nvSpPr>
          <p:cNvPr id="29" name="TextBox 28">
            <a:extLst>
              <a:ext uri="{FF2B5EF4-FFF2-40B4-BE49-F238E27FC236}">
                <a16:creationId xmlns:a16="http://schemas.microsoft.com/office/drawing/2014/main" id="{4DE92C1A-169E-1C84-F369-7AFA0664B51E}"/>
              </a:ext>
            </a:extLst>
          </p:cNvPr>
          <p:cNvSpPr txBox="1"/>
          <p:nvPr/>
        </p:nvSpPr>
        <p:spPr>
          <a:xfrm>
            <a:off x="4960052" y="1596077"/>
            <a:ext cx="2106232" cy="369332"/>
          </a:xfrm>
          <a:prstGeom prst="rect">
            <a:avLst/>
          </a:prstGeom>
          <a:noFill/>
        </p:spPr>
        <p:txBody>
          <a:bodyPr wrap="square" rtlCol="0">
            <a:spAutoFit/>
          </a:bodyPr>
          <a:lstStyle/>
          <a:p>
            <a:pPr algn="ctr"/>
            <a:r>
              <a:rPr lang="en-US" dirty="0" err="1">
                <a:latin typeface="Andale Mono" panose="020B0509000000000004" pitchFamily="49" charset="0"/>
              </a:rPr>
              <a:t>polysemy_class</a:t>
            </a:r>
            <a:endParaRPr lang="en-US" dirty="0">
              <a:latin typeface="Andale Mono" panose="020B0509000000000004" pitchFamily="49" charset="0"/>
            </a:endParaRPr>
          </a:p>
        </p:txBody>
      </p:sp>
      <p:grpSp>
        <p:nvGrpSpPr>
          <p:cNvPr id="44" name="Group 43">
            <a:extLst>
              <a:ext uri="{FF2B5EF4-FFF2-40B4-BE49-F238E27FC236}">
                <a16:creationId xmlns:a16="http://schemas.microsoft.com/office/drawing/2014/main" id="{3EB227BB-10AD-7B0D-DC9E-5893D47F0CA1}"/>
              </a:ext>
            </a:extLst>
          </p:cNvPr>
          <p:cNvGrpSpPr/>
          <p:nvPr/>
        </p:nvGrpSpPr>
        <p:grpSpPr>
          <a:xfrm>
            <a:off x="837224" y="4688376"/>
            <a:ext cx="2958066" cy="1497600"/>
            <a:chOff x="837224" y="4688376"/>
            <a:chExt cx="2958066" cy="1497600"/>
          </a:xfrm>
        </p:grpSpPr>
        <p:sp>
          <p:nvSpPr>
            <p:cNvPr id="45" name="TextBox 44">
              <a:extLst>
                <a:ext uri="{FF2B5EF4-FFF2-40B4-BE49-F238E27FC236}">
                  <a16:creationId xmlns:a16="http://schemas.microsoft.com/office/drawing/2014/main" id="{99FC06C9-FBCD-0BE7-AB46-617A6266637E}"/>
                </a:ext>
              </a:extLst>
            </p:cNvPr>
            <p:cNvSpPr txBox="1"/>
            <p:nvPr/>
          </p:nvSpPr>
          <p:spPr>
            <a:xfrm>
              <a:off x="1124067" y="4948510"/>
              <a:ext cx="2384385" cy="369332"/>
            </a:xfrm>
            <a:prstGeom prst="rect">
              <a:avLst/>
            </a:prstGeom>
            <a:noFill/>
          </p:spPr>
          <p:txBody>
            <a:bodyPr wrap="square" rtlCol="0">
              <a:spAutoFit/>
            </a:bodyPr>
            <a:lstStyle/>
            <a:p>
              <a:pPr algn="ctr"/>
              <a:r>
                <a:rPr lang="en-US" dirty="0" err="1">
                  <a:latin typeface="Andale Mono" panose="020B0509000000000004" pitchFamily="49" charset="0"/>
                </a:rPr>
                <a:t>prim_syn_type</a:t>
              </a:r>
              <a:endParaRPr lang="en-US" dirty="0">
                <a:latin typeface="Andale Mono" panose="020B0509000000000004" pitchFamily="49" charset="0"/>
              </a:endParaRPr>
            </a:p>
          </p:txBody>
        </p:sp>
        <p:sp>
          <p:nvSpPr>
            <p:cNvPr id="46" name="Rounded Rectangle 45">
              <a:extLst>
                <a:ext uri="{FF2B5EF4-FFF2-40B4-BE49-F238E27FC236}">
                  <a16:creationId xmlns:a16="http://schemas.microsoft.com/office/drawing/2014/main" id="{F08F848B-A3A5-590D-3F06-5BDC2064BB24}"/>
                </a:ext>
              </a:extLst>
            </p:cNvPr>
            <p:cNvSpPr/>
            <p:nvPr/>
          </p:nvSpPr>
          <p:spPr>
            <a:xfrm>
              <a:off x="993126" y="4805662"/>
              <a:ext cx="2646265" cy="659757"/>
            </a:xfrm>
            <a:prstGeom prst="roundRect">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a:extLst>
                <a:ext uri="{FF2B5EF4-FFF2-40B4-BE49-F238E27FC236}">
                  <a16:creationId xmlns:a16="http://schemas.microsoft.com/office/drawing/2014/main" id="{6C430C9E-0E16-A90C-DE2C-E16C85458DA9}"/>
                </a:ext>
              </a:extLst>
            </p:cNvPr>
            <p:cNvSpPr/>
            <p:nvPr/>
          </p:nvSpPr>
          <p:spPr>
            <a:xfrm>
              <a:off x="837224" y="4688376"/>
              <a:ext cx="2958066" cy="1409311"/>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2DE6A76A-29BD-5658-415E-E703BBCB596A}"/>
                </a:ext>
              </a:extLst>
            </p:cNvPr>
            <p:cNvSpPr txBox="1"/>
            <p:nvPr/>
          </p:nvSpPr>
          <p:spPr>
            <a:xfrm>
              <a:off x="1124064" y="5559067"/>
              <a:ext cx="2384385" cy="369332"/>
            </a:xfrm>
            <a:prstGeom prst="rect">
              <a:avLst/>
            </a:prstGeom>
            <a:noFill/>
          </p:spPr>
          <p:txBody>
            <a:bodyPr wrap="square" rtlCol="0">
              <a:spAutoFit/>
            </a:bodyPr>
            <a:lstStyle/>
            <a:p>
              <a:r>
                <a:rPr lang="en-US" dirty="0" err="1">
                  <a:latin typeface="Andale Mono" panose="020B0509000000000004" pitchFamily="49" charset="0"/>
                </a:rPr>
                <a:t>complex_syn_type</a:t>
              </a:r>
              <a:endParaRPr lang="en-US" dirty="0">
                <a:latin typeface="Andale Mono" panose="020B0509000000000004" pitchFamily="49" charset="0"/>
              </a:endParaRPr>
            </a:p>
          </p:txBody>
        </p:sp>
        <p:sp>
          <p:nvSpPr>
            <p:cNvPr id="52" name="Rounded Rectangle 51">
              <a:extLst>
                <a:ext uri="{FF2B5EF4-FFF2-40B4-BE49-F238E27FC236}">
                  <a16:creationId xmlns:a16="http://schemas.microsoft.com/office/drawing/2014/main" id="{DF683ADF-A804-4D2F-9B1D-0F1357E3AA31}"/>
                </a:ext>
              </a:extLst>
            </p:cNvPr>
            <p:cNvSpPr/>
            <p:nvPr/>
          </p:nvSpPr>
          <p:spPr>
            <a:xfrm>
              <a:off x="2900808" y="5384826"/>
              <a:ext cx="538365" cy="165970"/>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string</a:t>
              </a:r>
            </a:p>
          </p:txBody>
        </p:sp>
        <p:sp>
          <p:nvSpPr>
            <p:cNvPr id="53" name="Rounded Rectangle 52">
              <a:extLst>
                <a:ext uri="{FF2B5EF4-FFF2-40B4-BE49-F238E27FC236}">
                  <a16:creationId xmlns:a16="http://schemas.microsoft.com/office/drawing/2014/main" id="{FDF9A904-1E22-5FAE-D273-F48865A7A89D}"/>
                </a:ext>
              </a:extLst>
            </p:cNvPr>
            <p:cNvSpPr/>
            <p:nvPr/>
          </p:nvSpPr>
          <p:spPr>
            <a:xfrm>
              <a:off x="2928567" y="6013776"/>
              <a:ext cx="475881" cy="17220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set</a:t>
              </a:r>
            </a:p>
          </p:txBody>
        </p:sp>
      </p:grpSp>
      <p:grpSp>
        <p:nvGrpSpPr>
          <p:cNvPr id="74" name="Group 73">
            <a:extLst>
              <a:ext uri="{FF2B5EF4-FFF2-40B4-BE49-F238E27FC236}">
                <a16:creationId xmlns:a16="http://schemas.microsoft.com/office/drawing/2014/main" id="{DE44E7DB-B2E8-8265-459D-712DDDFCD0CA}"/>
              </a:ext>
            </a:extLst>
          </p:cNvPr>
          <p:cNvGrpSpPr/>
          <p:nvPr/>
        </p:nvGrpSpPr>
        <p:grpSpPr>
          <a:xfrm>
            <a:off x="681326" y="2632025"/>
            <a:ext cx="7865606" cy="1231852"/>
            <a:chOff x="681326" y="2632025"/>
            <a:chExt cx="7865606" cy="1231852"/>
          </a:xfrm>
        </p:grpSpPr>
        <p:grpSp>
          <p:nvGrpSpPr>
            <p:cNvPr id="72" name="Group 71">
              <a:extLst>
                <a:ext uri="{FF2B5EF4-FFF2-40B4-BE49-F238E27FC236}">
                  <a16:creationId xmlns:a16="http://schemas.microsoft.com/office/drawing/2014/main" id="{F49336C7-F3D0-EEDF-7259-E55F58835F20}"/>
                </a:ext>
              </a:extLst>
            </p:cNvPr>
            <p:cNvGrpSpPr/>
            <p:nvPr/>
          </p:nvGrpSpPr>
          <p:grpSpPr>
            <a:xfrm>
              <a:off x="681326" y="2632025"/>
              <a:ext cx="7865606" cy="936750"/>
              <a:chOff x="681326" y="2632025"/>
              <a:chExt cx="7865606" cy="936750"/>
            </a:xfrm>
          </p:grpSpPr>
          <p:cxnSp>
            <p:nvCxnSpPr>
              <p:cNvPr id="68" name="Elbow Connector 67">
                <a:extLst>
                  <a:ext uri="{FF2B5EF4-FFF2-40B4-BE49-F238E27FC236}">
                    <a16:creationId xmlns:a16="http://schemas.microsoft.com/office/drawing/2014/main" id="{4F22AF9E-E2BC-A28B-EEC0-DE3A995D94FC}"/>
                  </a:ext>
                </a:extLst>
              </p:cNvPr>
              <p:cNvCxnSpPr>
                <a:stCxn id="17" idx="2"/>
                <a:endCxn id="94" idx="2"/>
              </p:cNvCxnSpPr>
              <p:nvPr/>
            </p:nvCxnSpPr>
            <p:spPr>
              <a:xfrm rot="5400000">
                <a:off x="2336632" y="1009314"/>
                <a:ext cx="904155" cy="4214767"/>
              </a:xfrm>
              <a:prstGeom prst="bentConnector2">
                <a:avLst/>
              </a:prstGeom>
              <a:ln>
                <a:prstDash val="sysDot"/>
              </a:ln>
            </p:spPr>
            <p:style>
              <a:lnRef idx="2">
                <a:schemeClr val="dk1"/>
              </a:lnRef>
              <a:fillRef idx="0">
                <a:schemeClr val="dk1"/>
              </a:fillRef>
              <a:effectRef idx="1">
                <a:schemeClr val="dk1"/>
              </a:effectRef>
              <a:fontRef idx="minor">
                <a:schemeClr val="tx1"/>
              </a:fontRef>
            </p:style>
          </p:cxnSp>
          <p:cxnSp>
            <p:nvCxnSpPr>
              <p:cNvPr id="69" name="Elbow Connector 68">
                <a:extLst>
                  <a:ext uri="{FF2B5EF4-FFF2-40B4-BE49-F238E27FC236}">
                    <a16:creationId xmlns:a16="http://schemas.microsoft.com/office/drawing/2014/main" id="{6F912FB5-5439-1C59-6661-2C745A39E75D}"/>
                  </a:ext>
                </a:extLst>
              </p:cNvPr>
              <p:cNvCxnSpPr>
                <a:cxnSpLocks/>
                <a:stCxn id="26" idx="2"/>
                <a:endCxn id="94" idx="2"/>
              </p:cNvCxnSpPr>
              <p:nvPr/>
            </p:nvCxnSpPr>
            <p:spPr>
              <a:xfrm rot="5400000">
                <a:off x="4145754" y="-832403"/>
                <a:ext cx="936749" cy="7865606"/>
              </a:xfrm>
              <a:prstGeom prst="bentConnector2">
                <a:avLst/>
              </a:prstGeom>
              <a:ln>
                <a:prstDash val="sysDot"/>
              </a:ln>
            </p:spPr>
            <p:style>
              <a:lnRef idx="2">
                <a:schemeClr val="dk1"/>
              </a:lnRef>
              <a:fillRef idx="0">
                <a:schemeClr val="dk1"/>
              </a:fillRef>
              <a:effectRef idx="1">
                <a:schemeClr val="dk1"/>
              </a:effectRef>
              <a:fontRef idx="minor">
                <a:schemeClr val="tx1"/>
              </a:fontRef>
            </p:style>
          </p:cxnSp>
        </p:grpSp>
        <p:sp>
          <p:nvSpPr>
            <p:cNvPr id="73" name="TextBox 72">
              <a:extLst>
                <a:ext uri="{FF2B5EF4-FFF2-40B4-BE49-F238E27FC236}">
                  <a16:creationId xmlns:a16="http://schemas.microsoft.com/office/drawing/2014/main" id="{5F8A2482-EB10-3234-6AA6-59971AD10C7E}"/>
                </a:ext>
              </a:extLst>
            </p:cNvPr>
            <p:cNvSpPr txBox="1"/>
            <p:nvPr/>
          </p:nvSpPr>
          <p:spPr>
            <a:xfrm>
              <a:off x="2373485" y="3340657"/>
              <a:ext cx="884722" cy="523220"/>
            </a:xfrm>
            <a:prstGeom prst="rect">
              <a:avLst/>
            </a:prstGeom>
            <a:solidFill>
              <a:schemeClr val="bg1"/>
            </a:solidFill>
          </p:spPr>
          <p:txBody>
            <a:bodyPr wrap="square" rtlCol="0">
              <a:spAutoFit/>
            </a:bodyPr>
            <a:lstStyle/>
            <a:p>
              <a:pPr algn="ctr"/>
              <a:r>
                <a:rPr lang="en-US" sz="2800" dirty="0">
                  <a:latin typeface="Helvetica" pitchFamily="2" charset="0"/>
                </a:rPr>
                <a:t>???</a:t>
              </a:r>
            </a:p>
          </p:txBody>
        </p:sp>
      </p:grpSp>
    </p:spTree>
    <p:extLst>
      <p:ext uri="{BB962C8B-B14F-4D97-AF65-F5344CB8AC3E}">
        <p14:creationId xmlns:p14="http://schemas.microsoft.com/office/powerpoint/2010/main" val="67402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478C4-EF9C-8788-2E9D-4C6FB8EA4161}"/>
            </a:ext>
          </a:extLst>
        </p:cNvPr>
        <p:cNvGrpSpPr/>
        <p:nvPr/>
      </p:nvGrpSpPr>
      <p:grpSpPr>
        <a:xfrm>
          <a:off x="0" y="0"/>
          <a:ext cx="0" cy="0"/>
          <a:chOff x="0" y="0"/>
          <a:chExt cx="0" cy="0"/>
        </a:xfrm>
      </p:grpSpPr>
      <p:cxnSp>
        <p:nvCxnSpPr>
          <p:cNvPr id="31" name="Elbow Connector 30">
            <a:extLst>
              <a:ext uri="{FF2B5EF4-FFF2-40B4-BE49-F238E27FC236}">
                <a16:creationId xmlns:a16="http://schemas.microsoft.com/office/drawing/2014/main" id="{CD9E21D8-EC0A-B5B8-35B1-EC3F7F48AE4C}"/>
              </a:ext>
            </a:extLst>
          </p:cNvPr>
          <p:cNvCxnSpPr>
            <a:cxnSpLocks/>
            <a:stCxn id="11" idx="3"/>
            <a:endCxn id="29" idx="2"/>
          </p:cNvCxnSpPr>
          <p:nvPr/>
        </p:nvCxnSpPr>
        <p:spPr>
          <a:xfrm>
            <a:off x="3229337" y="1183948"/>
            <a:ext cx="2783831" cy="781461"/>
          </a:xfrm>
          <a:prstGeom prst="bentConnector4">
            <a:avLst>
              <a:gd name="adj1" fmla="val 23926"/>
              <a:gd name="adj2" fmla="val 163756"/>
            </a:avLst>
          </a:prstGeom>
          <a:ln>
            <a:tailEnd type="triangle"/>
          </a:ln>
        </p:spPr>
        <p:style>
          <a:lnRef idx="2">
            <a:schemeClr val="dk1"/>
          </a:lnRef>
          <a:fillRef idx="0">
            <a:schemeClr val="dk1"/>
          </a:fillRef>
          <a:effectRef idx="1">
            <a:schemeClr val="dk1"/>
          </a:effectRef>
          <a:fontRef idx="minor">
            <a:schemeClr val="tx1"/>
          </a:fontRef>
        </p:style>
      </p:cxnSp>
      <p:sp>
        <p:nvSpPr>
          <p:cNvPr id="50" name="TextBox 49">
            <a:extLst>
              <a:ext uri="{FF2B5EF4-FFF2-40B4-BE49-F238E27FC236}">
                <a16:creationId xmlns:a16="http://schemas.microsoft.com/office/drawing/2014/main" id="{AB5F5A63-0F22-3189-EC4F-9F44698B8686}"/>
              </a:ext>
            </a:extLst>
          </p:cNvPr>
          <p:cNvSpPr txBox="1"/>
          <p:nvPr/>
        </p:nvSpPr>
        <p:spPr>
          <a:xfrm>
            <a:off x="990594" y="6126318"/>
            <a:ext cx="2646265" cy="369332"/>
          </a:xfrm>
          <a:prstGeom prst="rect">
            <a:avLst/>
          </a:prstGeom>
          <a:noFill/>
        </p:spPr>
        <p:txBody>
          <a:bodyPr wrap="square" rtlCol="0">
            <a:spAutoFit/>
          </a:bodyPr>
          <a:lstStyle/>
          <a:p>
            <a:r>
              <a:rPr lang="en-US" dirty="0" err="1">
                <a:latin typeface="Andale Mono" panose="020B0509000000000004" pitchFamily="49" charset="0"/>
              </a:rPr>
              <a:t>sem_type_signature</a:t>
            </a:r>
            <a:endParaRPr lang="en-US" dirty="0">
              <a:latin typeface="Andale Mono" panose="020B0509000000000004" pitchFamily="49" charset="0"/>
            </a:endParaRPr>
          </a:p>
        </p:txBody>
      </p:sp>
      <p:sp>
        <p:nvSpPr>
          <p:cNvPr id="11" name="TextBox 10">
            <a:extLst>
              <a:ext uri="{FF2B5EF4-FFF2-40B4-BE49-F238E27FC236}">
                <a16:creationId xmlns:a16="http://schemas.microsoft.com/office/drawing/2014/main" id="{A1FC61E8-15C8-C37D-A50A-EBF0C5AA8A5F}"/>
              </a:ext>
            </a:extLst>
          </p:cNvPr>
          <p:cNvSpPr txBox="1"/>
          <p:nvPr/>
        </p:nvSpPr>
        <p:spPr>
          <a:xfrm>
            <a:off x="1390892" y="999282"/>
            <a:ext cx="1838445" cy="369332"/>
          </a:xfrm>
          <a:prstGeom prst="rect">
            <a:avLst/>
          </a:prstGeom>
          <a:noFill/>
        </p:spPr>
        <p:txBody>
          <a:bodyPr wrap="square" rtlCol="0">
            <a:spAutoFit/>
          </a:bodyPr>
          <a:lstStyle/>
          <a:p>
            <a:pPr algn="ctr"/>
            <a:r>
              <a:rPr lang="en-US" dirty="0" err="1">
                <a:latin typeface="Andale Mono" panose="020B0509000000000004" pitchFamily="49" charset="0"/>
              </a:rPr>
              <a:t>lexical_item</a:t>
            </a:r>
            <a:endParaRPr lang="en-US" dirty="0">
              <a:latin typeface="Andale Mono" panose="020B0509000000000004" pitchFamily="49" charset="0"/>
            </a:endParaRPr>
          </a:p>
        </p:txBody>
      </p:sp>
      <p:sp>
        <p:nvSpPr>
          <p:cNvPr id="12" name="TextBox 11">
            <a:extLst>
              <a:ext uri="{FF2B5EF4-FFF2-40B4-BE49-F238E27FC236}">
                <a16:creationId xmlns:a16="http://schemas.microsoft.com/office/drawing/2014/main" id="{AE364077-D478-1088-43F3-8EDBB5F889CE}"/>
              </a:ext>
            </a:extLst>
          </p:cNvPr>
          <p:cNvSpPr txBox="1"/>
          <p:nvPr/>
        </p:nvSpPr>
        <p:spPr>
          <a:xfrm>
            <a:off x="5002672" y="1008927"/>
            <a:ext cx="1978312" cy="369332"/>
          </a:xfrm>
          <a:prstGeom prst="rect">
            <a:avLst/>
          </a:prstGeom>
          <a:noFill/>
        </p:spPr>
        <p:txBody>
          <a:bodyPr wrap="square" rtlCol="0">
            <a:spAutoFit/>
          </a:bodyPr>
          <a:lstStyle/>
          <a:p>
            <a:pPr algn="ctr"/>
            <a:r>
              <a:rPr lang="en-US" dirty="0" err="1">
                <a:latin typeface="Andale Mono" panose="020B0509000000000004" pitchFamily="49" charset="0"/>
              </a:rPr>
              <a:t>lexical_class</a:t>
            </a:r>
            <a:endParaRPr lang="en-US" dirty="0">
              <a:latin typeface="Andale Mono" panose="020B0509000000000004" pitchFamily="49" charset="0"/>
            </a:endParaRPr>
          </a:p>
        </p:txBody>
      </p:sp>
      <p:grpSp>
        <p:nvGrpSpPr>
          <p:cNvPr id="13" name="Group 12">
            <a:extLst>
              <a:ext uri="{FF2B5EF4-FFF2-40B4-BE49-F238E27FC236}">
                <a16:creationId xmlns:a16="http://schemas.microsoft.com/office/drawing/2014/main" id="{25967281-F1AD-66BA-9C50-E5FEF009E162}"/>
              </a:ext>
            </a:extLst>
          </p:cNvPr>
          <p:cNvGrpSpPr/>
          <p:nvPr/>
        </p:nvGrpSpPr>
        <p:grpSpPr>
          <a:xfrm>
            <a:off x="4364316" y="854068"/>
            <a:ext cx="2765928" cy="1810552"/>
            <a:chOff x="4364316" y="854068"/>
            <a:chExt cx="2765928" cy="1810552"/>
          </a:xfrm>
        </p:grpSpPr>
        <p:grpSp>
          <p:nvGrpSpPr>
            <p:cNvPr id="14" name="Group 13">
              <a:extLst>
                <a:ext uri="{FF2B5EF4-FFF2-40B4-BE49-F238E27FC236}">
                  <a16:creationId xmlns:a16="http://schemas.microsoft.com/office/drawing/2014/main" id="{D2BC9DC4-5288-BD6E-3284-4BC79FDDB980}"/>
                </a:ext>
              </a:extLst>
            </p:cNvPr>
            <p:cNvGrpSpPr/>
            <p:nvPr/>
          </p:nvGrpSpPr>
          <p:grpSpPr>
            <a:xfrm>
              <a:off x="4896092" y="854068"/>
              <a:ext cx="2234152" cy="750493"/>
              <a:chOff x="4896092" y="854068"/>
              <a:chExt cx="2234152" cy="750493"/>
            </a:xfrm>
          </p:grpSpPr>
          <p:sp>
            <p:nvSpPr>
              <p:cNvPr id="18" name="Rounded Rectangle 17">
                <a:extLst>
                  <a:ext uri="{FF2B5EF4-FFF2-40B4-BE49-F238E27FC236}">
                    <a16:creationId xmlns:a16="http://schemas.microsoft.com/office/drawing/2014/main" id="{5DC2A19E-CC0E-A06F-2DA2-940812D0DBFC}"/>
                  </a:ext>
                </a:extLst>
              </p:cNvPr>
              <p:cNvSpPr/>
              <p:nvPr/>
            </p:nvSpPr>
            <p:spPr>
              <a:xfrm>
                <a:off x="4896092" y="854068"/>
                <a:ext cx="2234152" cy="659757"/>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F51E49BE-37F4-3410-DF3A-57FC1057541D}"/>
                  </a:ext>
                </a:extLst>
              </p:cNvPr>
              <p:cNvSpPr/>
              <p:nvPr/>
            </p:nvSpPr>
            <p:spPr>
              <a:xfrm>
                <a:off x="6470679" y="1432361"/>
                <a:ext cx="475881" cy="17220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set</a:t>
                </a:r>
              </a:p>
            </p:txBody>
          </p:sp>
        </p:grpSp>
        <p:sp>
          <p:nvSpPr>
            <p:cNvPr id="17" name="Rounded Rectangle 16">
              <a:extLst>
                <a:ext uri="{FF2B5EF4-FFF2-40B4-BE49-F238E27FC236}">
                  <a16:creationId xmlns:a16="http://schemas.microsoft.com/office/drawing/2014/main" id="{58EEF312-B490-DAF7-6036-9FB3D2F5CA50}"/>
                </a:ext>
              </a:extLst>
            </p:cNvPr>
            <p:cNvSpPr/>
            <p:nvPr/>
          </p:nvSpPr>
          <p:spPr>
            <a:xfrm>
              <a:off x="4364316" y="2295289"/>
              <a:ext cx="1063552" cy="369331"/>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senses</a:t>
              </a:r>
            </a:p>
          </p:txBody>
        </p:sp>
      </p:grpSp>
      <p:sp>
        <p:nvSpPr>
          <p:cNvPr id="20" name="TextBox 19">
            <a:extLst>
              <a:ext uri="{FF2B5EF4-FFF2-40B4-BE49-F238E27FC236}">
                <a16:creationId xmlns:a16="http://schemas.microsoft.com/office/drawing/2014/main" id="{DB9FF6CE-3353-9C84-8122-720BA7E19E3A}"/>
              </a:ext>
            </a:extLst>
          </p:cNvPr>
          <p:cNvSpPr txBox="1"/>
          <p:nvPr/>
        </p:nvSpPr>
        <p:spPr>
          <a:xfrm>
            <a:off x="8453377" y="1008927"/>
            <a:ext cx="1977343" cy="369332"/>
          </a:xfrm>
          <a:prstGeom prst="rect">
            <a:avLst/>
          </a:prstGeom>
          <a:noFill/>
        </p:spPr>
        <p:txBody>
          <a:bodyPr wrap="square" rtlCol="0">
            <a:spAutoFit/>
          </a:bodyPr>
          <a:lstStyle/>
          <a:p>
            <a:pPr algn="ctr"/>
            <a:r>
              <a:rPr lang="en-US" dirty="0" err="1">
                <a:latin typeface="Andale Mono" panose="020B0509000000000004" pitchFamily="49" charset="0"/>
              </a:rPr>
              <a:t>sem_component</a:t>
            </a:r>
            <a:endParaRPr lang="en-US" dirty="0">
              <a:latin typeface="Andale Mono" panose="020B0509000000000004" pitchFamily="49" charset="0"/>
            </a:endParaRPr>
          </a:p>
        </p:txBody>
      </p:sp>
      <p:sp>
        <p:nvSpPr>
          <p:cNvPr id="21" name="TextBox 20">
            <a:extLst>
              <a:ext uri="{FF2B5EF4-FFF2-40B4-BE49-F238E27FC236}">
                <a16:creationId xmlns:a16="http://schemas.microsoft.com/office/drawing/2014/main" id="{32636793-B787-DC14-E61F-506FC6A1A8E1}"/>
              </a:ext>
            </a:extLst>
          </p:cNvPr>
          <p:cNvSpPr txBox="1"/>
          <p:nvPr/>
        </p:nvSpPr>
        <p:spPr>
          <a:xfrm>
            <a:off x="8739843" y="1566533"/>
            <a:ext cx="1454553" cy="369332"/>
          </a:xfrm>
          <a:prstGeom prst="rect">
            <a:avLst/>
          </a:prstGeom>
          <a:noFill/>
        </p:spPr>
        <p:txBody>
          <a:bodyPr wrap="square" rtlCol="0">
            <a:spAutoFit/>
          </a:bodyPr>
          <a:lstStyle/>
          <a:p>
            <a:pPr algn="ctr"/>
            <a:r>
              <a:rPr lang="en-US" dirty="0" err="1">
                <a:latin typeface="Andale Mono" panose="020B0509000000000004" pitchFamily="49" charset="0"/>
              </a:rPr>
              <a:t>sem_value</a:t>
            </a:r>
            <a:endParaRPr lang="en-US" dirty="0">
              <a:latin typeface="Andale Mono" panose="020B0509000000000004" pitchFamily="49" charset="0"/>
            </a:endParaRPr>
          </a:p>
        </p:txBody>
      </p:sp>
      <p:sp>
        <p:nvSpPr>
          <p:cNvPr id="22" name="Rounded Rectangle 21">
            <a:extLst>
              <a:ext uri="{FF2B5EF4-FFF2-40B4-BE49-F238E27FC236}">
                <a16:creationId xmlns:a16="http://schemas.microsoft.com/office/drawing/2014/main" id="{ED1DBC32-A8E2-5892-C937-860F2236A0E9}"/>
              </a:ext>
            </a:extLst>
          </p:cNvPr>
          <p:cNvSpPr/>
          <p:nvPr/>
        </p:nvSpPr>
        <p:spPr>
          <a:xfrm>
            <a:off x="8047530" y="863714"/>
            <a:ext cx="2646265" cy="659757"/>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07C511CE-A600-C3EE-19F9-2BBAFBF0C9F4}"/>
              </a:ext>
            </a:extLst>
          </p:cNvPr>
          <p:cNvSpPr/>
          <p:nvPr/>
        </p:nvSpPr>
        <p:spPr>
          <a:xfrm>
            <a:off x="10045322" y="1423877"/>
            <a:ext cx="475881" cy="17220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set</a:t>
            </a:r>
          </a:p>
        </p:txBody>
      </p:sp>
      <p:grpSp>
        <p:nvGrpSpPr>
          <p:cNvPr id="24" name="Group 23">
            <a:extLst>
              <a:ext uri="{FF2B5EF4-FFF2-40B4-BE49-F238E27FC236}">
                <a16:creationId xmlns:a16="http://schemas.microsoft.com/office/drawing/2014/main" id="{BFCA1C41-D547-0CDF-3FDA-047411FE3C9C}"/>
              </a:ext>
            </a:extLst>
          </p:cNvPr>
          <p:cNvGrpSpPr/>
          <p:nvPr/>
        </p:nvGrpSpPr>
        <p:grpSpPr>
          <a:xfrm>
            <a:off x="6980984" y="1193593"/>
            <a:ext cx="2486136" cy="1438433"/>
            <a:chOff x="6980984" y="1193593"/>
            <a:chExt cx="2486136" cy="1438433"/>
          </a:xfrm>
        </p:grpSpPr>
        <p:cxnSp>
          <p:nvCxnSpPr>
            <p:cNvPr id="25" name="Elbow Connector 24">
              <a:extLst>
                <a:ext uri="{FF2B5EF4-FFF2-40B4-BE49-F238E27FC236}">
                  <a16:creationId xmlns:a16="http://schemas.microsoft.com/office/drawing/2014/main" id="{87624D4F-D9F9-5C01-10AC-FE7F1B40AEBD}"/>
                </a:ext>
              </a:extLst>
            </p:cNvPr>
            <p:cNvCxnSpPr>
              <a:cxnSpLocks/>
            </p:cNvCxnSpPr>
            <p:nvPr/>
          </p:nvCxnSpPr>
          <p:spPr>
            <a:xfrm>
              <a:off x="6980984" y="1193593"/>
              <a:ext cx="2486136" cy="742272"/>
            </a:xfrm>
            <a:prstGeom prst="bentConnector4">
              <a:avLst>
                <a:gd name="adj1" fmla="val 26527"/>
                <a:gd name="adj2" fmla="val 168222"/>
              </a:avLst>
            </a:prstGeom>
            <a:ln>
              <a:tailEnd type="triangle"/>
            </a:ln>
          </p:spPr>
          <p:style>
            <a:lnRef idx="2">
              <a:schemeClr val="dk1"/>
            </a:lnRef>
            <a:fillRef idx="0">
              <a:schemeClr val="dk1"/>
            </a:fillRef>
            <a:effectRef idx="1">
              <a:schemeClr val="dk1"/>
            </a:effectRef>
            <a:fontRef idx="minor">
              <a:schemeClr val="tx1"/>
            </a:fontRef>
          </p:style>
        </p:cxnSp>
        <p:sp>
          <p:nvSpPr>
            <p:cNvPr id="26" name="Rounded Rectangle 25">
              <a:extLst>
                <a:ext uri="{FF2B5EF4-FFF2-40B4-BE49-F238E27FC236}">
                  <a16:creationId xmlns:a16="http://schemas.microsoft.com/office/drawing/2014/main" id="{ECA44874-FC98-9D54-C250-6D5625DAD9F4}"/>
                </a:ext>
              </a:extLst>
            </p:cNvPr>
            <p:cNvSpPr/>
            <p:nvPr/>
          </p:nvSpPr>
          <p:spPr>
            <a:xfrm>
              <a:off x="8042283" y="2262695"/>
              <a:ext cx="1009296" cy="369331"/>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value</a:t>
              </a:r>
            </a:p>
          </p:txBody>
        </p:sp>
      </p:grpSp>
      <p:sp>
        <p:nvSpPr>
          <p:cNvPr id="29" name="TextBox 28">
            <a:extLst>
              <a:ext uri="{FF2B5EF4-FFF2-40B4-BE49-F238E27FC236}">
                <a16:creationId xmlns:a16="http://schemas.microsoft.com/office/drawing/2014/main" id="{E04FC939-679D-5A4D-A309-C96CD36AA8AF}"/>
              </a:ext>
            </a:extLst>
          </p:cNvPr>
          <p:cNvSpPr txBox="1"/>
          <p:nvPr/>
        </p:nvSpPr>
        <p:spPr>
          <a:xfrm>
            <a:off x="4960052" y="1596077"/>
            <a:ext cx="2106232" cy="369332"/>
          </a:xfrm>
          <a:prstGeom prst="rect">
            <a:avLst/>
          </a:prstGeom>
          <a:noFill/>
        </p:spPr>
        <p:txBody>
          <a:bodyPr wrap="square" rtlCol="0">
            <a:spAutoFit/>
          </a:bodyPr>
          <a:lstStyle/>
          <a:p>
            <a:pPr algn="ctr"/>
            <a:r>
              <a:rPr lang="en-US" dirty="0" err="1">
                <a:latin typeface="Andale Mono" panose="020B0509000000000004" pitchFamily="49" charset="0"/>
              </a:rPr>
              <a:t>polysemy_class</a:t>
            </a:r>
            <a:endParaRPr lang="en-US" dirty="0">
              <a:latin typeface="Andale Mono" panose="020B0509000000000004" pitchFamily="49" charset="0"/>
            </a:endParaRPr>
          </a:p>
        </p:txBody>
      </p:sp>
      <p:grpSp>
        <p:nvGrpSpPr>
          <p:cNvPr id="44" name="Group 43">
            <a:extLst>
              <a:ext uri="{FF2B5EF4-FFF2-40B4-BE49-F238E27FC236}">
                <a16:creationId xmlns:a16="http://schemas.microsoft.com/office/drawing/2014/main" id="{CA3CBF95-D3CB-0117-7CE9-8F2DFF5605A4}"/>
              </a:ext>
            </a:extLst>
          </p:cNvPr>
          <p:cNvGrpSpPr/>
          <p:nvPr/>
        </p:nvGrpSpPr>
        <p:grpSpPr>
          <a:xfrm>
            <a:off x="837224" y="4688376"/>
            <a:ext cx="2958066" cy="1497600"/>
            <a:chOff x="837224" y="4688376"/>
            <a:chExt cx="2958066" cy="1497600"/>
          </a:xfrm>
        </p:grpSpPr>
        <p:sp>
          <p:nvSpPr>
            <p:cNvPr id="45" name="TextBox 44">
              <a:extLst>
                <a:ext uri="{FF2B5EF4-FFF2-40B4-BE49-F238E27FC236}">
                  <a16:creationId xmlns:a16="http://schemas.microsoft.com/office/drawing/2014/main" id="{74CE51F6-EA0C-3196-5DBB-C0E097E3E2A7}"/>
                </a:ext>
              </a:extLst>
            </p:cNvPr>
            <p:cNvSpPr txBox="1"/>
            <p:nvPr/>
          </p:nvSpPr>
          <p:spPr>
            <a:xfrm>
              <a:off x="1124067" y="4948510"/>
              <a:ext cx="2384385" cy="369332"/>
            </a:xfrm>
            <a:prstGeom prst="rect">
              <a:avLst/>
            </a:prstGeom>
            <a:noFill/>
          </p:spPr>
          <p:txBody>
            <a:bodyPr wrap="square" rtlCol="0">
              <a:spAutoFit/>
            </a:bodyPr>
            <a:lstStyle/>
            <a:p>
              <a:pPr algn="ctr"/>
              <a:r>
                <a:rPr lang="en-US" dirty="0" err="1">
                  <a:latin typeface="Andale Mono" panose="020B0509000000000004" pitchFamily="49" charset="0"/>
                </a:rPr>
                <a:t>prim_syn_type</a:t>
              </a:r>
              <a:endParaRPr lang="en-US" dirty="0">
                <a:latin typeface="Andale Mono" panose="020B0509000000000004" pitchFamily="49" charset="0"/>
              </a:endParaRPr>
            </a:p>
          </p:txBody>
        </p:sp>
        <p:sp>
          <p:nvSpPr>
            <p:cNvPr id="46" name="Rounded Rectangle 45">
              <a:extLst>
                <a:ext uri="{FF2B5EF4-FFF2-40B4-BE49-F238E27FC236}">
                  <a16:creationId xmlns:a16="http://schemas.microsoft.com/office/drawing/2014/main" id="{30793554-51DD-B27A-2689-7D22B05964F8}"/>
                </a:ext>
              </a:extLst>
            </p:cNvPr>
            <p:cNvSpPr/>
            <p:nvPr/>
          </p:nvSpPr>
          <p:spPr>
            <a:xfrm>
              <a:off x="993126" y="4805662"/>
              <a:ext cx="2646265" cy="659757"/>
            </a:xfrm>
            <a:prstGeom prst="roundRect">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a:extLst>
                <a:ext uri="{FF2B5EF4-FFF2-40B4-BE49-F238E27FC236}">
                  <a16:creationId xmlns:a16="http://schemas.microsoft.com/office/drawing/2014/main" id="{3356672F-5B9A-D36E-6BB5-9D2E61818E06}"/>
                </a:ext>
              </a:extLst>
            </p:cNvPr>
            <p:cNvSpPr/>
            <p:nvPr/>
          </p:nvSpPr>
          <p:spPr>
            <a:xfrm>
              <a:off x="837224" y="4688376"/>
              <a:ext cx="2958066" cy="1409311"/>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732800FD-061D-6FF0-7C4C-7495F75B92E0}"/>
                </a:ext>
              </a:extLst>
            </p:cNvPr>
            <p:cNvSpPr txBox="1"/>
            <p:nvPr/>
          </p:nvSpPr>
          <p:spPr>
            <a:xfrm>
              <a:off x="1124064" y="5559067"/>
              <a:ext cx="2384385" cy="369332"/>
            </a:xfrm>
            <a:prstGeom prst="rect">
              <a:avLst/>
            </a:prstGeom>
            <a:noFill/>
          </p:spPr>
          <p:txBody>
            <a:bodyPr wrap="square" rtlCol="0">
              <a:spAutoFit/>
            </a:bodyPr>
            <a:lstStyle/>
            <a:p>
              <a:r>
                <a:rPr lang="en-US" dirty="0" err="1">
                  <a:latin typeface="Andale Mono" panose="020B0509000000000004" pitchFamily="49" charset="0"/>
                </a:rPr>
                <a:t>complex_syn_type</a:t>
              </a:r>
              <a:endParaRPr lang="en-US" dirty="0">
                <a:latin typeface="Andale Mono" panose="020B0509000000000004" pitchFamily="49" charset="0"/>
              </a:endParaRPr>
            </a:p>
          </p:txBody>
        </p:sp>
        <p:sp>
          <p:nvSpPr>
            <p:cNvPr id="52" name="Rounded Rectangle 51">
              <a:extLst>
                <a:ext uri="{FF2B5EF4-FFF2-40B4-BE49-F238E27FC236}">
                  <a16:creationId xmlns:a16="http://schemas.microsoft.com/office/drawing/2014/main" id="{9F957D8D-B68C-F464-5CEC-F641D6F34165}"/>
                </a:ext>
              </a:extLst>
            </p:cNvPr>
            <p:cNvSpPr/>
            <p:nvPr/>
          </p:nvSpPr>
          <p:spPr>
            <a:xfrm>
              <a:off x="2900808" y="5384826"/>
              <a:ext cx="538365" cy="165970"/>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string</a:t>
              </a:r>
            </a:p>
          </p:txBody>
        </p:sp>
        <p:sp>
          <p:nvSpPr>
            <p:cNvPr id="53" name="Rounded Rectangle 52">
              <a:extLst>
                <a:ext uri="{FF2B5EF4-FFF2-40B4-BE49-F238E27FC236}">
                  <a16:creationId xmlns:a16="http://schemas.microsoft.com/office/drawing/2014/main" id="{755FFCBD-8CA8-2F1F-3CA6-C8400883AB53}"/>
                </a:ext>
              </a:extLst>
            </p:cNvPr>
            <p:cNvSpPr/>
            <p:nvPr/>
          </p:nvSpPr>
          <p:spPr>
            <a:xfrm>
              <a:off x="2928567" y="6013776"/>
              <a:ext cx="475881" cy="17220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set</a:t>
              </a:r>
            </a:p>
          </p:txBody>
        </p:sp>
      </p:grpSp>
      <p:grpSp>
        <p:nvGrpSpPr>
          <p:cNvPr id="2" name="Group 1">
            <a:extLst>
              <a:ext uri="{FF2B5EF4-FFF2-40B4-BE49-F238E27FC236}">
                <a16:creationId xmlns:a16="http://schemas.microsoft.com/office/drawing/2014/main" id="{AF58CD87-3765-CC3F-66BB-944F0876AF1E}"/>
              </a:ext>
            </a:extLst>
          </p:cNvPr>
          <p:cNvGrpSpPr/>
          <p:nvPr/>
        </p:nvGrpSpPr>
        <p:grpSpPr>
          <a:xfrm>
            <a:off x="837224" y="2911415"/>
            <a:ext cx="2958066" cy="1107335"/>
            <a:chOff x="837224" y="2911415"/>
            <a:chExt cx="2958066" cy="1107335"/>
          </a:xfrm>
        </p:grpSpPr>
        <p:grpSp>
          <p:nvGrpSpPr>
            <p:cNvPr id="54" name="Group 53">
              <a:extLst>
                <a:ext uri="{FF2B5EF4-FFF2-40B4-BE49-F238E27FC236}">
                  <a16:creationId xmlns:a16="http://schemas.microsoft.com/office/drawing/2014/main" id="{DE772DD7-8D71-46A9-DD23-70E93762DD2B}"/>
                </a:ext>
              </a:extLst>
            </p:cNvPr>
            <p:cNvGrpSpPr/>
            <p:nvPr/>
          </p:nvGrpSpPr>
          <p:grpSpPr>
            <a:xfrm>
              <a:off x="837224" y="2911415"/>
              <a:ext cx="2958066" cy="785958"/>
              <a:chOff x="837224" y="2911415"/>
              <a:chExt cx="2958066" cy="785958"/>
            </a:xfrm>
          </p:grpSpPr>
          <p:sp>
            <p:nvSpPr>
              <p:cNvPr id="55" name="Rounded Rectangle 54">
                <a:extLst>
                  <a:ext uri="{FF2B5EF4-FFF2-40B4-BE49-F238E27FC236}">
                    <a16:creationId xmlns:a16="http://schemas.microsoft.com/office/drawing/2014/main" id="{07402BF8-4FC5-C5B2-9CA2-6B1A7EA1796D}"/>
                  </a:ext>
                </a:extLst>
              </p:cNvPr>
              <p:cNvSpPr/>
              <p:nvPr/>
            </p:nvSpPr>
            <p:spPr>
              <a:xfrm>
                <a:off x="837224" y="2911415"/>
                <a:ext cx="2958066" cy="69231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D857AB5D-B70E-6936-488F-ADB5B10425A4}"/>
                  </a:ext>
                </a:extLst>
              </p:cNvPr>
              <p:cNvSpPr txBox="1"/>
              <p:nvPr/>
            </p:nvSpPr>
            <p:spPr>
              <a:xfrm>
                <a:off x="1124064" y="3065105"/>
                <a:ext cx="2384385" cy="369332"/>
              </a:xfrm>
              <a:prstGeom prst="rect">
                <a:avLst/>
              </a:prstGeom>
              <a:noFill/>
            </p:spPr>
            <p:txBody>
              <a:bodyPr wrap="square" rtlCol="0">
                <a:spAutoFit/>
              </a:bodyPr>
              <a:lstStyle/>
              <a:p>
                <a:r>
                  <a:rPr lang="en-US" dirty="0" err="1">
                    <a:latin typeface="Andale Mono" panose="020B0509000000000004" pitchFamily="49" charset="0"/>
                  </a:rPr>
                  <a:t>complex_sem_type</a:t>
                </a:r>
                <a:endParaRPr lang="en-US" dirty="0">
                  <a:latin typeface="Andale Mono" panose="020B0509000000000004" pitchFamily="49" charset="0"/>
                </a:endParaRPr>
              </a:p>
            </p:txBody>
          </p:sp>
          <p:sp>
            <p:nvSpPr>
              <p:cNvPr id="57" name="Rounded Rectangle 56">
                <a:extLst>
                  <a:ext uri="{FF2B5EF4-FFF2-40B4-BE49-F238E27FC236}">
                    <a16:creationId xmlns:a16="http://schemas.microsoft.com/office/drawing/2014/main" id="{200A9A27-BD30-4986-C0CA-E56A9F212823}"/>
                  </a:ext>
                </a:extLst>
              </p:cNvPr>
              <p:cNvSpPr/>
              <p:nvPr/>
            </p:nvSpPr>
            <p:spPr>
              <a:xfrm>
                <a:off x="2997842" y="3525173"/>
                <a:ext cx="475881" cy="17220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set</a:t>
                </a:r>
              </a:p>
            </p:txBody>
          </p:sp>
        </p:grpSp>
        <p:sp>
          <p:nvSpPr>
            <p:cNvPr id="58" name="TextBox 57">
              <a:extLst>
                <a:ext uri="{FF2B5EF4-FFF2-40B4-BE49-F238E27FC236}">
                  <a16:creationId xmlns:a16="http://schemas.microsoft.com/office/drawing/2014/main" id="{0DD40DCF-C0FA-6637-9EDB-9507028DED83}"/>
                </a:ext>
              </a:extLst>
            </p:cNvPr>
            <p:cNvSpPr txBox="1"/>
            <p:nvPr/>
          </p:nvSpPr>
          <p:spPr>
            <a:xfrm>
              <a:off x="993125" y="3649418"/>
              <a:ext cx="2646265" cy="369332"/>
            </a:xfrm>
            <a:prstGeom prst="rect">
              <a:avLst/>
            </a:prstGeom>
            <a:noFill/>
          </p:spPr>
          <p:txBody>
            <a:bodyPr wrap="square" rtlCol="0">
              <a:spAutoFit/>
            </a:bodyPr>
            <a:lstStyle/>
            <a:p>
              <a:r>
                <a:rPr lang="en-US" dirty="0" err="1">
                  <a:latin typeface="Andale Mono" panose="020B0509000000000004" pitchFamily="49" charset="0"/>
                </a:rPr>
                <a:t>sem_type_signature</a:t>
              </a:r>
              <a:endParaRPr lang="en-US" dirty="0">
                <a:latin typeface="Andale Mono" panose="020B0509000000000004" pitchFamily="49" charset="0"/>
              </a:endParaRPr>
            </a:p>
          </p:txBody>
        </p:sp>
      </p:grpSp>
    </p:spTree>
    <p:extLst>
      <p:ext uri="{BB962C8B-B14F-4D97-AF65-F5344CB8AC3E}">
        <p14:creationId xmlns:p14="http://schemas.microsoft.com/office/powerpoint/2010/main" val="19231458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27A8B-F114-F4B6-4F72-2759D49F557D}"/>
            </a:ext>
          </a:extLst>
        </p:cNvPr>
        <p:cNvGrpSpPr/>
        <p:nvPr/>
      </p:nvGrpSpPr>
      <p:grpSpPr>
        <a:xfrm>
          <a:off x="0" y="0"/>
          <a:ext cx="0" cy="0"/>
          <a:chOff x="0" y="0"/>
          <a:chExt cx="0" cy="0"/>
        </a:xfrm>
      </p:grpSpPr>
      <p:cxnSp>
        <p:nvCxnSpPr>
          <p:cNvPr id="31" name="Elbow Connector 30">
            <a:extLst>
              <a:ext uri="{FF2B5EF4-FFF2-40B4-BE49-F238E27FC236}">
                <a16:creationId xmlns:a16="http://schemas.microsoft.com/office/drawing/2014/main" id="{8450CA50-DF6E-4770-320B-BE960BB406D9}"/>
              </a:ext>
            </a:extLst>
          </p:cNvPr>
          <p:cNvCxnSpPr>
            <a:cxnSpLocks/>
            <a:stCxn id="11" idx="3"/>
            <a:endCxn id="29" idx="2"/>
          </p:cNvCxnSpPr>
          <p:nvPr/>
        </p:nvCxnSpPr>
        <p:spPr>
          <a:xfrm>
            <a:off x="3229337" y="1183948"/>
            <a:ext cx="2783831" cy="781461"/>
          </a:xfrm>
          <a:prstGeom prst="bentConnector4">
            <a:avLst>
              <a:gd name="adj1" fmla="val 23926"/>
              <a:gd name="adj2" fmla="val 163756"/>
            </a:avLst>
          </a:prstGeom>
          <a:ln>
            <a:tailEnd type="triangle"/>
          </a:ln>
        </p:spPr>
        <p:style>
          <a:lnRef idx="2">
            <a:schemeClr val="dk1"/>
          </a:lnRef>
          <a:fillRef idx="0">
            <a:schemeClr val="dk1"/>
          </a:fillRef>
          <a:effectRef idx="1">
            <a:schemeClr val="dk1"/>
          </a:effectRef>
          <a:fontRef idx="minor">
            <a:schemeClr val="tx1"/>
          </a:fontRef>
        </p:style>
      </p:cxnSp>
      <p:sp>
        <p:nvSpPr>
          <p:cNvPr id="50" name="TextBox 49">
            <a:extLst>
              <a:ext uri="{FF2B5EF4-FFF2-40B4-BE49-F238E27FC236}">
                <a16:creationId xmlns:a16="http://schemas.microsoft.com/office/drawing/2014/main" id="{A99356A9-5B66-7342-F562-1DCE89BDC33C}"/>
              </a:ext>
            </a:extLst>
          </p:cNvPr>
          <p:cNvSpPr txBox="1"/>
          <p:nvPr/>
        </p:nvSpPr>
        <p:spPr>
          <a:xfrm>
            <a:off x="990594" y="6126318"/>
            <a:ext cx="2646265" cy="369332"/>
          </a:xfrm>
          <a:prstGeom prst="rect">
            <a:avLst/>
          </a:prstGeom>
          <a:noFill/>
        </p:spPr>
        <p:txBody>
          <a:bodyPr wrap="square" rtlCol="0">
            <a:spAutoFit/>
          </a:bodyPr>
          <a:lstStyle/>
          <a:p>
            <a:r>
              <a:rPr lang="en-US" dirty="0" err="1">
                <a:latin typeface="Andale Mono" panose="020B0509000000000004" pitchFamily="49" charset="0"/>
              </a:rPr>
              <a:t>sem_type_signature</a:t>
            </a:r>
            <a:endParaRPr lang="en-US" dirty="0">
              <a:latin typeface="Andale Mono" panose="020B0509000000000004" pitchFamily="49" charset="0"/>
            </a:endParaRPr>
          </a:p>
        </p:txBody>
      </p:sp>
      <p:sp>
        <p:nvSpPr>
          <p:cNvPr id="11" name="TextBox 10">
            <a:extLst>
              <a:ext uri="{FF2B5EF4-FFF2-40B4-BE49-F238E27FC236}">
                <a16:creationId xmlns:a16="http://schemas.microsoft.com/office/drawing/2014/main" id="{93A433DC-4948-3729-DE09-0ADE64095A00}"/>
              </a:ext>
            </a:extLst>
          </p:cNvPr>
          <p:cNvSpPr txBox="1"/>
          <p:nvPr/>
        </p:nvSpPr>
        <p:spPr>
          <a:xfrm>
            <a:off x="1390892" y="999282"/>
            <a:ext cx="1838445" cy="369332"/>
          </a:xfrm>
          <a:prstGeom prst="rect">
            <a:avLst/>
          </a:prstGeom>
          <a:noFill/>
        </p:spPr>
        <p:txBody>
          <a:bodyPr wrap="square" rtlCol="0">
            <a:spAutoFit/>
          </a:bodyPr>
          <a:lstStyle/>
          <a:p>
            <a:pPr algn="ctr"/>
            <a:r>
              <a:rPr lang="en-US" dirty="0" err="1">
                <a:latin typeface="Andale Mono" panose="020B0509000000000004" pitchFamily="49" charset="0"/>
              </a:rPr>
              <a:t>lexical_item</a:t>
            </a:r>
            <a:endParaRPr lang="en-US" dirty="0">
              <a:latin typeface="Andale Mono" panose="020B0509000000000004" pitchFamily="49" charset="0"/>
            </a:endParaRPr>
          </a:p>
        </p:txBody>
      </p:sp>
      <p:sp>
        <p:nvSpPr>
          <p:cNvPr id="12" name="TextBox 11">
            <a:extLst>
              <a:ext uri="{FF2B5EF4-FFF2-40B4-BE49-F238E27FC236}">
                <a16:creationId xmlns:a16="http://schemas.microsoft.com/office/drawing/2014/main" id="{26427719-2CFE-911B-3A39-69A105C64638}"/>
              </a:ext>
            </a:extLst>
          </p:cNvPr>
          <p:cNvSpPr txBox="1"/>
          <p:nvPr/>
        </p:nvSpPr>
        <p:spPr>
          <a:xfrm>
            <a:off x="5002672" y="1008927"/>
            <a:ext cx="1978312" cy="369332"/>
          </a:xfrm>
          <a:prstGeom prst="rect">
            <a:avLst/>
          </a:prstGeom>
          <a:noFill/>
        </p:spPr>
        <p:txBody>
          <a:bodyPr wrap="square" rtlCol="0">
            <a:spAutoFit/>
          </a:bodyPr>
          <a:lstStyle/>
          <a:p>
            <a:pPr algn="ctr"/>
            <a:r>
              <a:rPr lang="en-US" dirty="0" err="1">
                <a:latin typeface="Andale Mono" panose="020B0509000000000004" pitchFamily="49" charset="0"/>
              </a:rPr>
              <a:t>lexical_class</a:t>
            </a:r>
            <a:endParaRPr lang="en-US" dirty="0">
              <a:latin typeface="Andale Mono" panose="020B0509000000000004" pitchFamily="49" charset="0"/>
            </a:endParaRPr>
          </a:p>
        </p:txBody>
      </p:sp>
      <p:grpSp>
        <p:nvGrpSpPr>
          <p:cNvPr id="13" name="Group 12">
            <a:extLst>
              <a:ext uri="{FF2B5EF4-FFF2-40B4-BE49-F238E27FC236}">
                <a16:creationId xmlns:a16="http://schemas.microsoft.com/office/drawing/2014/main" id="{396F53AD-33C7-5469-4520-093FF0C625EE}"/>
              </a:ext>
            </a:extLst>
          </p:cNvPr>
          <p:cNvGrpSpPr/>
          <p:nvPr/>
        </p:nvGrpSpPr>
        <p:grpSpPr>
          <a:xfrm>
            <a:off x="4364316" y="854068"/>
            <a:ext cx="2765928" cy="1810552"/>
            <a:chOff x="4364316" y="854068"/>
            <a:chExt cx="2765928" cy="1810552"/>
          </a:xfrm>
        </p:grpSpPr>
        <p:grpSp>
          <p:nvGrpSpPr>
            <p:cNvPr id="14" name="Group 13">
              <a:extLst>
                <a:ext uri="{FF2B5EF4-FFF2-40B4-BE49-F238E27FC236}">
                  <a16:creationId xmlns:a16="http://schemas.microsoft.com/office/drawing/2014/main" id="{35903DA3-F378-BEE5-6CF0-0138ABC14647}"/>
                </a:ext>
              </a:extLst>
            </p:cNvPr>
            <p:cNvGrpSpPr/>
            <p:nvPr/>
          </p:nvGrpSpPr>
          <p:grpSpPr>
            <a:xfrm>
              <a:off x="4896092" y="854068"/>
              <a:ext cx="2234152" cy="750493"/>
              <a:chOff x="4896092" y="854068"/>
              <a:chExt cx="2234152" cy="750493"/>
            </a:xfrm>
          </p:grpSpPr>
          <p:sp>
            <p:nvSpPr>
              <p:cNvPr id="18" name="Rounded Rectangle 17">
                <a:extLst>
                  <a:ext uri="{FF2B5EF4-FFF2-40B4-BE49-F238E27FC236}">
                    <a16:creationId xmlns:a16="http://schemas.microsoft.com/office/drawing/2014/main" id="{F2DB9CDA-3EFC-8F5F-B39A-BF38FD191C6B}"/>
                  </a:ext>
                </a:extLst>
              </p:cNvPr>
              <p:cNvSpPr/>
              <p:nvPr/>
            </p:nvSpPr>
            <p:spPr>
              <a:xfrm>
                <a:off x="4896092" y="854068"/>
                <a:ext cx="2234152" cy="659757"/>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40EBE4A2-FE15-6B68-FC6F-ED6FC05948BB}"/>
                  </a:ext>
                </a:extLst>
              </p:cNvPr>
              <p:cNvSpPr/>
              <p:nvPr/>
            </p:nvSpPr>
            <p:spPr>
              <a:xfrm>
                <a:off x="6470679" y="1432361"/>
                <a:ext cx="475881" cy="17220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set</a:t>
                </a:r>
              </a:p>
            </p:txBody>
          </p:sp>
        </p:grpSp>
        <p:sp>
          <p:nvSpPr>
            <p:cNvPr id="17" name="Rounded Rectangle 16">
              <a:extLst>
                <a:ext uri="{FF2B5EF4-FFF2-40B4-BE49-F238E27FC236}">
                  <a16:creationId xmlns:a16="http://schemas.microsoft.com/office/drawing/2014/main" id="{E6C331F6-7750-CA67-3B81-F2E39F6AFBEB}"/>
                </a:ext>
              </a:extLst>
            </p:cNvPr>
            <p:cNvSpPr/>
            <p:nvPr/>
          </p:nvSpPr>
          <p:spPr>
            <a:xfrm>
              <a:off x="4364316" y="2295289"/>
              <a:ext cx="1063552" cy="369331"/>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senses</a:t>
              </a:r>
            </a:p>
          </p:txBody>
        </p:sp>
      </p:grpSp>
      <p:sp>
        <p:nvSpPr>
          <p:cNvPr id="20" name="TextBox 19">
            <a:extLst>
              <a:ext uri="{FF2B5EF4-FFF2-40B4-BE49-F238E27FC236}">
                <a16:creationId xmlns:a16="http://schemas.microsoft.com/office/drawing/2014/main" id="{AAFE7B6F-93A9-0CD6-9381-81BAA9457075}"/>
              </a:ext>
            </a:extLst>
          </p:cNvPr>
          <p:cNvSpPr txBox="1"/>
          <p:nvPr/>
        </p:nvSpPr>
        <p:spPr>
          <a:xfrm>
            <a:off x="8453377" y="1008927"/>
            <a:ext cx="1977343" cy="369332"/>
          </a:xfrm>
          <a:prstGeom prst="rect">
            <a:avLst/>
          </a:prstGeom>
          <a:noFill/>
        </p:spPr>
        <p:txBody>
          <a:bodyPr wrap="square" rtlCol="0">
            <a:spAutoFit/>
          </a:bodyPr>
          <a:lstStyle/>
          <a:p>
            <a:pPr algn="ctr"/>
            <a:r>
              <a:rPr lang="en-US" dirty="0" err="1">
                <a:latin typeface="Andale Mono" panose="020B0509000000000004" pitchFamily="49" charset="0"/>
              </a:rPr>
              <a:t>sem_component</a:t>
            </a:r>
            <a:endParaRPr lang="en-US" dirty="0">
              <a:latin typeface="Andale Mono" panose="020B0509000000000004" pitchFamily="49" charset="0"/>
            </a:endParaRPr>
          </a:p>
        </p:txBody>
      </p:sp>
      <p:sp>
        <p:nvSpPr>
          <p:cNvPr id="21" name="TextBox 20">
            <a:extLst>
              <a:ext uri="{FF2B5EF4-FFF2-40B4-BE49-F238E27FC236}">
                <a16:creationId xmlns:a16="http://schemas.microsoft.com/office/drawing/2014/main" id="{A3576E3D-6540-5EFF-5184-3BE0BD380E62}"/>
              </a:ext>
            </a:extLst>
          </p:cNvPr>
          <p:cNvSpPr txBox="1"/>
          <p:nvPr/>
        </p:nvSpPr>
        <p:spPr>
          <a:xfrm>
            <a:off x="8739843" y="1566533"/>
            <a:ext cx="1454553" cy="369332"/>
          </a:xfrm>
          <a:prstGeom prst="rect">
            <a:avLst/>
          </a:prstGeom>
          <a:noFill/>
        </p:spPr>
        <p:txBody>
          <a:bodyPr wrap="square" rtlCol="0">
            <a:spAutoFit/>
          </a:bodyPr>
          <a:lstStyle/>
          <a:p>
            <a:pPr algn="ctr"/>
            <a:r>
              <a:rPr lang="en-US" dirty="0" err="1">
                <a:latin typeface="Andale Mono" panose="020B0509000000000004" pitchFamily="49" charset="0"/>
              </a:rPr>
              <a:t>sem_value</a:t>
            </a:r>
            <a:endParaRPr lang="en-US" dirty="0">
              <a:latin typeface="Andale Mono" panose="020B0509000000000004" pitchFamily="49" charset="0"/>
            </a:endParaRPr>
          </a:p>
        </p:txBody>
      </p:sp>
      <p:sp>
        <p:nvSpPr>
          <p:cNvPr id="22" name="Rounded Rectangle 21">
            <a:extLst>
              <a:ext uri="{FF2B5EF4-FFF2-40B4-BE49-F238E27FC236}">
                <a16:creationId xmlns:a16="http://schemas.microsoft.com/office/drawing/2014/main" id="{08458614-0035-6A78-53BD-35018122DC4D}"/>
              </a:ext>
            </a:extLst>
          </p:cNvPr>
          <p:cNvSpPr/>
          <p:nvPr/>
        </p:nvSpPr>
        <p:spPr>
          <a:xfrm>
            <a:off x="8047530" y="863714"/>
            <a:ext cx="2646265" cy="659757"/>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8C2E3EDD-5585-42EB-F776-2726EBC9ABB4}"/>
              </a:ext>
            </a:extLst>
          </p:cNvPr>
          <p:cNvSpPr/>
          <p:nvPr/>
        </p:nvSpPr>
        <p:spPr>
          <a:xfrm>
            <a:off x="10045322" y="1423877"/>
            <a:ext cx="475881" cy="17220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set</a:t>
            </a:r>
          </a:p>
        </p:txBody>
      </p:sp>
      <p:grpSp>
        <p:nvGrpSpPr>
          <p:cNvPr id="24" name="Group 23">
            <a:extLst>
              <a:ext uri="{FF2B5EF4-FFF2-40B4-BE49-F238E27FC236}">
                <a16:creationId xmlns:a16="http://schemas.microsoft.com/office/drawing/2014/main" id="{2910AE07-019A-AB02-A118-C03FB22A51BA}"/>
              </a:ext>
            </a:extLst>
          </p:cNvPr>
          <p:cNvGrpSpPr/>
          <p:nvPr/>
        </p:nvGrpSpPr>
        <p:grpSpPr>
          <a:xfrm>
            <a:off x="6980984" y="1193593"/>
            <a:ext cx="2486136" cy="1438433"/>
            <a:chOff x="6980984" y="1193593"/>
            <a:chExt cx="2486136" cy="1438433"/>
          </a:xfrm>
        </p:grpSpPr>
        <p:cxnSp>
          <p:nvCxnSpPr>
            <p:cNvPr id="25" name="Elbow Connector 24">
              <a:extLst>
                <a:ext uri="{FF2B5EF4-FFF2-40B4-BE49-F238E27FC236}">
                  <a16:creationId xmlns:a16="http://schemas.microsoft.com/office/drawing/2014/main" id="{70D88B6B-7E47-C8CF-5E6F-3232732EFDB4}"/>
                </a:ext>
              </a:extLst>
            </p:cNvPr>
            <p:cNvCxnSpPr>
              <a:cxnSpLocks/>
            </p:cNvCxnSpPr>
            <p:nvPr/>
          </p:nvCxnSpPr>
          <p:spPr>
            <a:xfrm>
              <a:off x="6980984" y="1193593"/>
              <a:ext cx="2486136" cy="742272"/>
            </a:xfrm>
            <a:prstGeom prst="bentConnector4">
              <a:avLst>
                <a:gd name="adj1" fmla="val 26527"/>
                <a:gd name="adj2" fmla="val 168222"/>
              </a:avLst>
            </a:prstGeom>
            <a:ln>
              <a:tailEnd type="triangle"/>
            </a:ln>
          </p:spPr>
          <p:style>
            <a:lnRef idx="2">
              <a:schemeClr val="dk1"/>
            </a:lnRef>
            <a:fillRef idx="0">
              <a:schemeClr val="dk1"/>
            </a:fillRef>
            <a:effectRef idx="1">
              <a:schemeClr val="dk1"/>
            </a:effectRef>
            <a:fontRef idx="minor">
              <a:schemeClr val="tx1"/>
            </a:fontRef>
          </p:style>
        </p:cxnSp>
        <p:sp>
          <p:nvSpPr>
            <p:cNvPr id="26" name="Rounded Rectangle 25">
              <a:extLst>
                <a:ext uri="{FF2B5EF4-FFF2-40B4-BE49-F238E27FC236}">
                  <a16:creationId xmlns:a16="http://schemas.microsoft.com/office/drawing/2014/main" id="{02D0411B-BCB5-423F-E738-A714EF14C9AF}"/>
                </a:ext>
              </a:extLst>
            </p:cNvPr>
            <p:cNvSpPr/>
            <p:nvPr/>
          </p:nvSpPr>
          <p:spPr>
            <a:xfrm>
              <a:off x="8042283" y="2262695"/>
              <a:ext cx="1009296" cy="369331"/>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value</a:t>
              </a:r>
            </a:p>
          </p:txBody>
        </p:sp>
      </p:grpSp>
      <p:grpSp>
        <p:nvGrpSpPr>
          <p:cNvPr id="36" name="Group 35">
            <a:extLst>
              <a:ext uri="{FF2B5EF4-FFF2-40B4-BE49-F238E27FC236}">
                <a16:creationId xmlns:a16="http://schemas.microsoft.com/office/drawing/2014/main" id="{63C47A98-1E2C-CC8F-44F9-EBB5EE4E8C9D}"/>
              </a:ext>
            </a:extLst>
          </p:cNvPr>
          <p:cNvGrpSpPr/>
          <p:nvPr/>
        </p:nvGrpSpPr>
        <p:grpSpPr>
          <a:xfrm>
            <a:off x="4939211" y="4099597"/>
            <a:ext cx="6768687" cy="2664619"/>
            <a:chOff x="4939211" y="4099597"/>
            <a:chExt cx="6768687" cy="2664619"/>
          </a:xfrm>
        </p:grpSpPr>
        <p:sp>
          <p:nvSpPr>
            <p:cNvPr id="9" name="Rounded Rectangle 8">
              <a:extLst>
                <a:ext uri="{FF2B5EF4-FFF2-40B4-BE49-F238E27FC236}">
                  <a16:creationId xmlns:a16="http://schemas.microsoft.com/office/drawing/2014/main" id="{00501B03-5E98-028A-FFD3-BFF8B425A20F}"/>
                </a:ext>
              </a:extLst>
            </p:cNvPr>
            <p:cNvSpPr/>
            <p:nvPr/>
          </p:nvSpPr>
          <p:spPr>
            <a:xfrm>
              <a:off x="5092876" y="4099597"/>
              <a:ext cx="6615022" cy="2664619"/>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FBC95CD-3771-0425-87D1-4D565F675B7D}"/>
                </a:ext>
              </a:extLst>
            </p:cNvPr>
            <p:cNvSpPr txBox="1"/>
            <p:nvPr/>
          </p:nvSpPr>
          <p:spPr>
            <a:xfrm>
              <a:off x="4939211" y="4321085"/>
              <a:ext cx="6627672" cy="461665"/>
            </a:xfrm>
            <a:prstGeom prst="rect">
              <a:avLst/>
            </a:prstGeom>
            <a:noFill/>
            <a:ln>
              <a:noFill/>
            </a:ln>
          </p:spPr>
          <p:txBody>
            <a:bodyPr wrap="square" rtlCol="0">
              <a:spAutoFit/>
            </a:bodyPr>
            <a:lstStyle/>
            <a:p>
              <a:pPr algn="r"/>
              <a:r>
                <a:rPr lang="en-US" sz="2400" b="1" i="0" dirty="0">
                  <a:solidFill>
                    <a:srgbClr val="101418"/>
                  </a:solidFill>
                  <a:effectLst/>
                  <a:latin typeface="Arial" panose="020B0604020202020204" pitchFamily="34" charset="0"/>
                </a:rPr>
                <a:t>⟦ </a:t>
              </a:r>
              <a:r>
                <a:rPr lang="en-US" sz="2400" dirty="0">
                  <a:latin typeface="Helvetica" pitchFamily="2" charset="0"/>
                </a:rPr>
                <a:t>love </a:t>
              </a:r>
              <a:r>
                <a:rPr lang="en-US" sz="2400" b="1" i="0" dirty="0">
                  <a:solidFill>
                    <a:srgbClr val="101418"/>
                  </a:solidFill>
                  <a:effectLst/>
                  <a:latin typeface="Arial" panose="020B0604020202020204" pitchFamily="34" charset="0"/>
                </a:rPr>
                <a:t>⟧</a:t>
              </a:r>
              <a:r>
                <a:rPr lang="en-US" sz="2400" dirty="0">
                  <a:latin typeface="Andale Mono" panose="020B0509000000000004" pitchFamily="49" charset="0"/>
                </a:rPr>
                <a:t> = </a:t>
              </a:r>
              <a:r>
                <a:rPr lang="en-US" sz="2400" dirty="0" err="1">
                  <a:latin typeface="Andale Mono" panose="020B0509000000000004" pitchFamily="49" charset="0"/>
                </a:rPr>
                <a:t>λp.λx.DOX</a:t>
              </a:r>
              <a:r>
                <a:rPr lang="en-US" sz="2400" dirty="0">
                  <a:latin typeface="Andale Mono" panose="020B0509000000000004" pitchFamily="49" charset="0"/>
                </a:rPr>
                <a:t>(</a:t>
              </a:r>
              <a:r>
                <a:rPr lang="en-US" sz="2400" dirty="0" err="1">
                  <a:latin typeface="Andale Mono" panose="020B0509000000000004" pitchFamily="49" charset="0"/>
                </a:rPr>
                <a:t>x,p</a:t>
              </a:r>
              <a:r>
                <a:rPr lang="en-US" sz="2400" dirty="0">
                  <a:latin typeface="Andale Mono" panose="020B0509000000000004" pitchFamily="49" charset="0"/>
                </a:rPr>
                <a:t>):</a:t>
              </a:r>
              <a:r>
                <a:rPr lang="en-US" sz="2400" dirty="0">
                  <a:solidFill>
                    <a:srgbClr val="C00000"/>
                  </a:solidFill>
                  <a:latin typeface="Andale Mono" panose="020B0509000000000004" pitchFamily="49" charset="0"/>
                </a:rPr>
                <a:t> </a:t>
              </a:r>
              <a:r>
                <a:rPr lang="en-US" sz="2400" dirty="0">
                  <a:latin typeface="Andale Mono" panose="020B0509000000000004" pitchFamily="49" charset="0"/>
                </a:rPr>
                <a:t>BOUL(</a:t>
              </a:r>
              <a:r>
                <a:rPr lang="en-US" sz="2400" dirty="0" err="1">
                  <a:latin typeface="Andale Mono" panose="020B0509000000000004" pitchFamily="49" charset="0"/>
                </a:rPr>
                <a:t>x,p</a:t>
              </a:r>
              <a:r>
                <a:rPr lang="en-US" sz="2400" dirty="0">
                  <a:latin typeface="Andale Mono" panose="020B0509000000000004" pitchFamily="49" charset="0"/>
                </a:rPr>
                <a:t>)</a:t>
              </a:r>
            </a:p>
          </p:txBody>
        </p:sp>
      </p:grpSp>
      <p:sp>
        <p:nvSpPr>
          <p:cNvPr id="29" name="TextBox 28">
            <a:extLst>
              <a:ext uri="{FF2B5EF4-FFF2-40B4-BE49-F238E27FC236}">
                <a16:creationId xmlns:a16="http://schemas.microsoft.com/office/drawing/2014/main" id="{2B1982A8-B1CF-DC14-D71F-C42D001C33B2}"/>
              </a:ext>
            </a:extLst>
          </p:cNvPr>
          <p:cNvSpPr txBox="1"/>
          <p:nvPr/>
        </p:nvSpPr>
        <p:spPr>
          <a:xfrm>
            <a:off x="4960052" y="1596077"/>
            <a:ext cx="2106232" cy="369332"/>
          </a:xfrm>
          <a:prstGeom prst="rect">
            <a:avLst/>
          </a:prstGeom>
          <a:noFill/>
        </p:spPr>
        <p:txBody>
          <a:bodyPr wrap="square" rtlCol="0">
            <a:spAutoFit/>
          </a:bodyPr>
          <a:lstStyle/>
          <a:p>
            <a:pPr algn="ctr"/>
            <a:r>
              <a:rPr lang="en-US" dirty="0" err="1">
                <a:latin typeface="Andale Mono" panose="020B0509000000000004" pitchFamily="49" charset="0"/>
              </a:rPr>
              <a:t>polysemy_class</a:t>
            </a:r>
            <a:endParaRPr lang="en-US" dirty="0">
              <a:latin typeface="Andale Mono" panose="020B0509000000000004" pitchFamily="49" charset="0"/>
            </a:endParaRPr>
          </a:p>
        </p:txBody>
      </p:sp>
      <p:grpSp>
        <p:nvGrpSpPr>
          <p:cNvPr id="44" name="Group 43">
            <a:extLst>
              <a:ext uri="{FF2B5EF4-FFF2-40B4-BE49-F238E27FC236}">
                <a16:creationId xmlns:a16="http://schemas.microsoft.com/office/drawing/2014/main" id="{98E53A74-5B4B-6F01-8D2B-23AB54A83B7B}"/>
              </a:ext>
            </a:extLst>
          </p:cNvPr>
          <p:cNvGrpSpPr/>
          <p:nvPr/>
        </p:nvGrpSpPr>
        <p:grpSpPr>
          <a:xfrm>
            <a:off x="837224" y="4688376"/>
            <a:ext cx="2958066" cy="1497600"/>
            <a:chOff x="837224" y="4688376"/>
            <a:chExt cx="2958066" cy="1497600"/>
          </a:xfrm>
        </p:grpSpPr>
        <p:sp>
          <p:nvSpPr>
            <p:cNvPr id="45" name="TextBox 44">
              <a:extLst>
                <a:ext uri="{FF2B5EF4-FFF2-40B4-BE49-F238E27FC236}">
                  <a16:creationId xmlns:a16="http://schemas.microsoft.com/office/drawing/2014/main" id="{22A3A7CA-099E-CB27-64CE-7178440F3F8D}"/>
                </a:ext>
              </a:extLst>
            </p:cNvPr>
            <p:cNvSpPr txBox="1"/>
            <p:nvPr/>
          </p:nvSpPr>
          <p:spPr>
            <a:xfrm>
              <a:off x="1124067" y="4948510"/>
              <a:ext cx="2384385" cy="369332"/>
            </a:xfrm>
            <a:prstGeom prst="rect">
              <a:avLst/>
            </a:prstGeom>
            <a:noFill/>
          </p:spPr>
          <p:txBody>
            <a:bodyPr wrap="square" rtlCol="0">
              <a:spAutoFit/>
            </a:bodyPr>
            <a:lstStyle/>
            <a:p>
              <a:pPr algn="ctr"/>
              <a:r>
                <a:rPr lang="en-US" dirty="0" err="1">
                  <a:latin typeface="Andale Mono" panose="020B0509000000000004" pitchFamily="49" charset="0"/>
                </a:rPr>
                <a:t>prim_syn_type</a:t>
              </a:r>
              <a:endParaRPr lang="en-US" dirty="0">
                <a:latin typeface="Andale Mono" panose="020B0509000000000004" pitchFamily="49" charset="0"/>
              </a:endParaRPr>
            </a:p>
          </p:txBody>
        </p:sp>
        <p:sp>
          <p:nvSpPr>
            <p:cNvPr id="46" name="Rounded Rectangle 45">
              <a:extLst>
                <a:ext uri="{FF2B5EF4-FFF2-40B4-BE49-F238E27FC236}">
                  <a16:creationId xmlns:a16="http://schemas.microsoft.com/office/drawing/2014/main" id="{83A65E34-C405-6EAE-1D90-D4CB37C3C446}"/>
                </a:ext>
              </a:extLst>
            </p:cNvPr>
            <p:cNvSpPr/>
            <p:nvPr/>
          </p:nvSpPr>
          <p:spPr>
            <a:xfrm>
              <a:off x="993126" y="4805662"/>
              <a:ext cx="2646265" cy="659757"/>
            </a:xfrm>
            <a:prstGeom prst="roundRect">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a:extLst>
                <a:ext uri="{FF2B5EF4-FFF2-40B4-BE49-F238E27FC236}">
                  <a16:creationId xmlns:a16="http://schemas.microsoft.com/office/drawing/2014/main" id="{BCE172C3-A5FB-5B9B-E65F-1321717A975D}"/>
                </a:ext>
              </a:extLst>
            </p:cNvPr>
            <p:cNvSpPr/>
            <p:nvPr/>
          </p:nvSpPr>
          <p:spPr>
            <a:xfrm>
              <a:off x="837224" y="4688376"/>
              <a:ext cx="2958066" cy="1409311"/>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5A59D4FC-AC98-AC05-CCF5-F6DE3771E000}"/>
                </a:ext>
              </a:extLst>
            </p:cNvPr>
            <p:cNvSpPr txBox="1"/>
            <p:nvPr/>
          </p:nvSpPr>
          <p:spPr>
            <a:xfrm>
              <a:off x="1124064" y="5559067"/>
              <a:ext cx="2384385" cy="369332"/>
            </a:xfrm>
            <a:prstGeom prst="rect">
              <a:avLst/>
            </a:prstGeom>
            <a:noFill/>
          </p:spPr>
          <p:txBody>
            <a:bodyPr wrap="square" rtlCol="0">
              <a:spAutoFit/>
            </a:bodyPr>
            <a:lstStyle/>
            <a:p>
              <a:r>
                <a:rPr lang="en-US" dirty="0" err="1">
                  <a:latin typeface="Andale Mono" panose="020B0509000000000004" pitchFamily="49" charset="0"/>
                </a:rPr>
                <a:t>complex_syn_type</a:t>
              </a:r>
              <a:endParaRPr lang="en-US" dirty="0">
                <a:latin typeface="Andale Mono" panose="020B0509000000000004" pitchFamily="49" charset="0"/>
              </a:endParaRPr>
            </a:p>
          </p:txBody>
        </p:sp>
        <p:sp>
          <p:nvSpPr>
            <p:cNvPr id="52" name="Rounded Rectangle 51">
              <a:extLst>
                <a:ext uri="{FF2B5EF4-FFF2-40B4-BE49-F238E27FC236}">
                  <a16:creationId xmlns:a16="http://schemas.microsoft.com/office/drawing/2014/main" id="{4C43DC23-379B-CDD2-FDB4-2BBC841E995C}"/>
                </a:ext>
              </a:extLst>
            </p:cNvPr>
            <p:cNvSpPr/>
            <p:nvPr/>
          </p:nvSpPr>
          <p:spPr>
            <a:xfrm>
              <a:off x="2900808" y="5384826"/>
              <a:ext cx="538365" cy="165970"/>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string</a:t>
              </a:r>
            </a:p>
          </p:txBody>
        </p:sp>
        <p:sp>
          <p:nvSpPr>
            <p:cNvPr id="53" name="Rounded Rectangle 52">
              <a:extLst>
                <a:ext uri="{FF2B5EF4-FFF2-40B4-BE49-F238E27FC236}">
                  <a16:creationId xmlns:a16="http://schemas.microsoft.com/office/drawing/2014/main" id="{356C2C45-CE5F-413A-24D7-5D39258C81E8}"/>
                </a:ext>
              </a:extLst>
            </p:cNvPr>
            <p:cNvSpPr/>
            <p:nvPr/>
          </p:nvSpPr>
          <p:spPr>
            <a:xfrm>
              <a:off x="2928567" y="6013776"/>
              <a:ext cx="475881" cy="17220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set</a:t>
              </a:r>
            </a:p>
          </p:txBody>
        </p:sp>
      </p:grpSp>
      <p:sp>
        <p:nvSpPr>
          <p:cNvPr id="58" name="TextBox 57">
            <a:extLst>
              <a:ext uri="{FF2B5EF4-FFF2-40B4-BE49-F238E27FC236}">
                <a16:creationId xmlns:a16="http://schemas.microsoft.com/office/drawing/2014/main" id="{A796718C-4BC0-436D-0AE7-B57850452392}"/>
              </a:ext>
            </a:extLst>
          </p:cNvPr>
          <p:cNvSpPr txBox="1"/>
          <p:nvPr/>
        </p:nvSpPr>
        <p:spPr>
          <a:xfrm>
            <a:off x="993125" y="3649418"/>
            <a:ext cx="2646265" cy="369332"/>
          </a:xfrm>
          <a:prstGeom prst="rect">
            <a:avLst/>
          </a:prstGeom>
          <a:noFill/>
        </p:spPr>
        <p:txBody>
          <a:bodyPr wrap="square" rtlCol="0">
            <a:spAutoFit/>
          </a:bodyPr>
          <a:lstStyle/>
          <a:p>
            <a:r>
              <a:rPr lang="en-US" dirty="0" err="1">
                <a:latin typeface="Andale Mono" panose="020B0509000000000004" pitchFamily="49" charset="0"/>
              </a:rPr>
              <a:t>sem_type_signature</a:t>
            </a:r>
            <a:endParaRPr lang="en-US" dirty="0">
              <a:latin typeface="Andale Mono" panose="020B0509000000000004" pitchFamily="49" charset="0"/>
            </a:endParaRPr>
          </a:p>
        </p:txBody>
      </p:sp>
      <p:grpSp>
        <p:nvGrpSpPr>
          <p:cNvPr id="2" name="Group 1">
            <a:extLst>
              <a:ext uri="{FF2B5EF4-FFF2-40B4-BE49-F238E27FC236}">
                <a16:creationId xmlns:a16="http://schemas.microsoft.com/office/drawing/2014/main" id="{D00903EC-88A2-6984-3B2F-31D1B7C86E54}"/>
              </a:ext>
            </a:extLst>
          </p:cNvPr>
          <p:cNvGrpSpPr/>
          <p:nvPr/>
        </p:nvGrpSpPr>
        <p:grpSpPr>
          <a:xfrm>
            <a:off x="837224" y="2194414"/>
            <a:ext cx="2958066" cy="1502959"/>
            <a:chOff x="837224" y="2194414"/>
            <a:chExt cx="2958066" cy="1502959"/>
          </a:xfrm>
        </p:grpSpPr>
        <p:sp>
          <p:nvSpPr>
            <p:cNvPr id="3" name="TextBox 2">
              <a:extLst>
                <a:ext uri="{FF2B5EF4-FFF2-40B4-BE49-F238E27FC236}">
                  <a16:creationId xmlns:a16="http://schemas.microsoft.com/office/drawing/2014/main" id="{B7973660-E0D8-5E28-F4D3-A1CEB55EA5C0}"/>
                </a:ext>
              </a:extLst>
            </p:cNvPr>
            <p:cNvSpPr txBox="1"/>
            <p:nvPr/>
          </p:nvSpPr>
          <p:spPr>
            <a:xfrm>
              <a:off x="1124067" y="2454548"/>
              <a:ext cx="2384385" cy="369332"/>
            </a:xfrm>
            <a:prstGeom prst="rect">
              <a:avLst/>
            </a:prstGeom>
            <a:noFill/>
          </p:spPr>
          <p:txBody>
            <a:bodyPr wrap="square" rtlCol="0">
              <a:spAutoFit/>
            </a:bodyPr>
            <a:lstStyle/>
            <a:p>
              <a:pPr algn="ctr"/>
              <a:r>
                <a:rPr lang="en-US" dirty="0" err="1">
                  <a:latin typeface="Andale Mono" panose="020B0509000000000004" pitchFamily="49" charset="0"/>
                </a:rPr>
                <a:t>prim_sem_type</a:t>
              </a:r>
              <a:endParaRPr lang="en-US" dirty="0">
                <a:latin typeface="Andale Mono" panose="020B0509000000000004" pitchFamily="49" charset="0"/>
              </a:endParaRPr>
            </a:p>
          </p:txBody>
        </p:sp>
        <p:sp>
          <p:nvSpPr>
            <p:cNvPr id="4" name="Rounded Rectangle 3">
              <a:extLst>
                <a:ext uri="{FF2B5EF4-FFF2-40B4-BE49-F238E27FC236}">
                  <a16:creationId xmlns:a16="http://schemas.microsoft.com/office/drawing/2014/main" id="{05BABD7F-A577-2955-DE67-16F2CD6A93D9}"/>
                </a:ext>
              </a:extLst>
            </p:cNvPr>
            <p:cNvSpPr/>
            <p:nvPr/>
          </p:nvSpPr>
          <p:spPr>
            <a:xfrm>
              <a:off x="993126" y="2311700"/>
              <a:ext cx="2646265" cy="659757"/>
            </a:xfrm>
            <a:prstGeom prst="roundRect">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0FFFD6CC-0AF2-E4A5-7632-BA77C3DE7DCF}"/>
                </a:ext>
              </a:extLst>
            </p:cNvPr>
            <p:cNvSpPr/>
            <p:nvPr/>
          </p:nvSpPr>
          <p:spPr>
            <a:xfrm>
              <a:off x="837224" y="2194414"/>
              <a:ext cx="2958066" cy="1409311"/>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F349054-62DD-17D9-3F7C-AE41BDB30A4C}"/>
                </a:ext>
              </a:extLst>
            </p:cNvPr>
            <p:cNvSpPr txBox="1"/>
            <p:nvPr/>
          </p:nvSpPr>
          <p:spPr>
            <a:xfrm>
              <a:off x="1124064" y="3065105"/>
              <a:ext cx="2384385" cy="369332"/>
            </a:xfrm>
            <a:prstGeom prst="rect">
              <a:avLst/>
            </a:prstGeom>
            <a:noFill/>
          </p:spPr>
          <p:txBody>
            <a:bodyPr wrap="square" rtlCol="0">
              <a:spAutoFit/>
            </a:bodyPr>
            <a:lstStyle/>
            <a:p>
              <a:r>
                <a:rPr lang="en-US" dirty="0" err="1">
                  <a:latin typeface="Andale Mono" panose="020B0509000000000004" pitchFamily="49" charset="0"/>
                </a:rPr>
                <a:t>complex_sem_type</a:t>
              </a:r>
              <a:endParaRPr lang="en-US" dirty="0">
                <a:latin typeface="Andale Mono" panose="020B0509000000000004" pitchFamily="49" charset="0"/>
              </a:endParaRPr>
            </a:p>
          </p:txBody>
        </p:sp>
        <p:sp>
          <p:nvSpPr>
            <p:cNvPr id="7" name="Rounded Rectangle 6">
              <a:extLst>
                <a:ext uri="{FF2B5EF4-FFF2-40B4-BE49-F238E27FC236}">
                  <a16:creationId xmlns:a16="http://schemas.microsoft.com/office/drawing/2014/main" id="{5EA770AF-CA7D-EF16-83E7-1EBA0235598F}"/>
                </a:ext>
              </a:extLst>
            </p:cNvPr>
            <p:cNvSpPr/>
            <p:nvPr/>
          </p:nvSpPr>
          <p:spPr>
            <a:xfrm>
              <a:off x="2997842" y="3525173"/>
              <a:ext cx="475881" cy="17220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set</a:t>
              </a:r>
            </a:p>
          </p:txBody>
        </p:sp>
        <p:sp>
          <p:nvSpPr>
            <p:cNvPr id="8" name="Rounded Rectangle 7">
              <a:extLst>
                <a:ext uri="{FF2B5EF4-FFF2-40B4-BE49-F238E27FC236}">
                  <a16:creationId xmlns:a16="http://schemas.microsoft.com/office/drawing/2014/main" id="{6A2EB677-49A6-098B-70B6-0F0049453279}"/>
                </a:ext>
              </a:extLst>
            </p:cNvPr>
            <p:cNvSpPr/>
            <p:nvPr/>
          </p:nvSpPr>
          <p:spPr>
            <a:xfrm>
              <a:off x="2967770" y="2886504"/>
              <a:ext cx="538365" cy="165970"/>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string</a:t>
              </a:r>
            </a:p>
          </p:txBody>
        </p:sp>
      </p:grpSp>
      <p:grpSp>
        <p:nvGrpSpPr>
          <p:cNvPr id="10" name="Group 9">
            <a:extLst>
              <a:ext uri="{FF2B5EF4-FFF2-40B4-BE49-F238E27FC236}">
                <a16:creationId xmlns:a16="http://schemas.microsoft.com/office/drawing/2014/main" id="{17524CB3-BF6A-B16F-1951-61A4E61FEF68}"/>
              </a:ext>
            </a:extLst>
          </p:cNvPr>
          <p:cNvGrpSpPr/>
          <p:nvPr/>
        </p:nvGrpSpPr>
        <p:grpSpPr>
          <a:xfrm>
            <a:off x="3636859" y="3834084"/>
            <a:ext cx="725448" cy="2476900"/>
            <a:chOff x="3636859" y="3834084"/>
            <a:chExt cx="725448" cy="2476900"/>
          </a:xfrm>
        </p:grpSpPr>
        <p:cxnSp>
          <p:nvCxnSpPr>
            <p:cNvPr id="15" name="Elbow Connector 14">
              <a:extLst>
                <a:ext uri="{FF2B5EF4-FFF2-40B4-BE49-F238E27FC236}">
                  <a16:creationId xmlns:a16="http://schemas.microsoft.com/office/drawing/2014/main" id="{6D25FBF3-8C26-28AD-1D3E-2B03F08BEB40}"/>
                </a:ext>
              </a:extLst>
            </p:cNvPr>
            <p:cNvCxnSpPr>
              <a:cxnSpLocks/>
            </p:cNvCxnSpPr>
            <p:nvPr/>
          </p:nvCxnSpPr>
          <p:spPr>
            <a:xfrm flipH="1">
              <a:off x="3636859" y="3834084"/>
              <a:ext cx="2531" cy="2476900"/>
            </a:xfrm>
            <a:prstGeom prst="bentConnector3">
              <a:avLst>
                <a:gd name="adj1" fmla="val -21379573"/>
              </a:avLst>
            </a:prstGeom>
            <a:ln>
              <a:tailEnd type="triangle"/>
            </a:ln>
          </p:spPr>
          <p:style>
            <a:lnRef idx="2">
              <a:schemeClr val="dk1"/>
            </a:lnRef>
            <a:fillRef idx="0">
              <a:schemeClr val="dk1"/>
            </a:fillRef>
            <a:effectRef idx="1">
              <a:schemeClr val="dk1"/>
            </a:effectRef>
            <a:fontRef idx="minor">
              <a:schemeClr val="tx1"/>
            </a:fontRef>
          </p:style>
        </p:cxnSp>
        <p:sp>
          <p:nvSpPr>
            <p:cNvPr id="16" name="Rounded Rectangle 15">
              <a:extLst>
                <a:ext uri="{FF2B5EF4-FFF2-40B4-BE49-F238E27FC236}">
                  <a16:creationId xmlns:a16="http://schemas.microsoft.com/office/drawing/2014/main" id="{B4125F61-F833-380D-2E85-76A6B5ED6E09}"/>
                </a:ext>
              </a:extLst>
            </p:cNvPr>
            <p:cNvSpPr/>
            <p:nvPr/>
          </p:nvSpPr>
          <p:spPr>
            <a:xfrm rot="16200000">
              <a:off x="3554422" y="4751182"/>
              <a:ext cx="1246439" cy="3693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project</a:t>
              </a:r>
            </a:p>
          </p:txBody>
        </p:sp>
      </p:grpSp>
      <p:sp>
        <p:nvSpPr>
          <p:cNvPr id="27" name="TextBox 26">
            <a:extLst>
              <a:ext uri="{FF2B5EF4-FFF2-40B4-BE49-F238E27FC236}">
                <a16:creationId xmlns:a16="http://schemas.microsoft.com/office/drawing/2014/main" id="{43E966DE-964F-3FE5-1C2F-AAD494410111}"/>
              </a:ext>
            </a:extLst>
          </p:cNvPr>
          <p:cNvSpPr txBox="1"/>
          <p:nvPr/>
        </p:nvSpPr>
        <p:spPr>
          <a:xfrm>
            <a:off x="5944503" y="5091412"/>
            <a:ext cx="2860828" cy="400110"/>
          </a:xfrm>
          <a:prstGeom prst="rect">
            <a:avLst/>
          </a:prstGeom>
          <a:noFill/>
        </p:spPr>
        <p:txBody>
          <a:bodyPr wrap="square" rtlCol="0">
            <a:spAutoFit/>
          </a:bodyPr>
          <a:lstStyle/>
          <a:p>
            <a:pPr algn="ctr"/>
            <a:r>
              <a:rPr lang="en-US" sz="2000" dirty="0">
                <a:latin typeface="Andale Mono" panose="020B0509000000000004" pitchFamily="49" charset="0"/>
              </a:rPr>
              <a:t>&lt;&lt;s, t&gt;, &lt;e, t&gt;&gt;</a:t>
            </a:r>
          </a:p>
        </p:txBody>
      </p:sp>
      <p:cxnSp>
        <p:nvCxnSpPr>
          <p:cNvPr id="30" name="Straight Connector 29">
            <a:extLst>
              <a:ext uri="{FF2B5EF4-FFF2-40B4-BE49-F238E27FC236}">
                <a16:creationId xmlns:a16="http://schemas.microsoft.com/office/drawing/2014/main" id="{769543C4-3C22-4740-4577-FDA47572DCFC}"/>
              </a:ext>
            </a:extLst>
          </p:cNvPr>
          <p:cNvCxnSpPr>
            <a:cxnSpLocks/>
          </p:cNvCxnSpPr>
          <p:nvPr/>
        </p:nvCxnSpPr>
        <p:spPr>
          <a:xfrm>
            <a:off x="6887945" y="4797606"/>
            <a:ext cx="1060301" cy="0"/>
          </a:xfrm>
          <a:prstGeom prst="line">
            <a:avLst/>
          </a:prstGeom>
          <a:ln w="76200">
            <a:solidFill>
              <a:srgbClr val="7030A0"/>
            </a:solidFill>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2F02C542-BD04-930B-D679-4750FFDBDC37}"/>
              </a:ext>
            </a:extLst>
          </p:cNvPr>
          <p:cNvSpPr txBox="1"/>
          <p:nvPr/>
        </p:nvSpPr>
        <p:spPr>
          <a:xfrm>
            <a:off x="6152182" y="4980710"/>
            <a:ext cx="2417387" cy="584775"/>
          </a:xfrm>
          <a:prstGeom prst="rect">
            <a:avLst/>
          </a:prstGeom>
          <a:solidFill>
            <a:schemeClr val="bg2"/>
          </a:solidFill>
          <a:ln>
            <a:noFill/>
          </a:ln>
        </p:spPr>
        <p:txBody>
          <a:bodyPr wrap="square" rtlCol="0">
            <a:spAutoFit/>
          </a:bodyPr>
          <a:lstStyle/>
          <a:p>
            <a:pPr algn="ctr"/>
            <a:r>
              <a:rPr lang="en-US" sz="3200" dirty="0">
                <a:latin typeface="Andale Mono" panose="020B0509000000000004" pitchFamily="49" charset="0"/>
              </a:rPr>
              <a:t>E _ P</a:t>
            </a:r>
          </a:p>
        </p:txBody>
      </p:sp>
      <p:grpSp>
        <p:nvGrpSpPr>
          <p:cNvPr id="38" name="Group 37">
            <a:extLst>
              <a:ext uri="{FF2B5EF4-FFF2-40B4-BE49-F238E27FC236}">
                <a16:creationId xmlns:a16="http://schemas.microsoft.com/office/drawing/2014/main" id="{945E2D91-2B49-856D-2821-1BBC5C08FC51}"/>
              </a:ext>
            </a:extLst>
          </p:cNvPr>
          <p:cNvGrpSpPr/>
          <p:nvPr/>
        </p:nvGrpSpPr>
        <p:grpSpPr>
          <a:xfrm>
            <a:off x="217758" y="1183948"/>
            <a:ext cx="1173135" cy="2650136"/>
            <a:chOff x="217758" y="1183948"/>
            <a:chExt cx="1173135" cy="2650136"/>
          </a:xfrm>
        </p:grpSpPr>
        <p:cxnSp>
          <p:nvCxnSpPr>
            <p:cNvPr id="39" name="Elbow Connector 38">
              <a:extLst>
                <a:ext uri="{FF2B5EF4-FFF2-40B4-BE49-F238E27FC236}">
                  <a16:creationId xmlns:a16="http://schemas.microsoft.com/office/drawing/2014/main" id="{99F76A50-8F4A-89A9-1412-E5C1B34FB6F7}"/>
                </a:ext>
              </a:extLst>
            </p:cNvPr>
            <p:cNvCxnSpPr>
              <a:cxnSpLocks/>
            </p:cNvCxnSpPr>
            <p:nvPr/>
          </p:nvCxnSpPr>
          <p:spPr>
            <a:xfrm rot="10800000" flipV="1">
              <a:off x="993126" y="1183948"/>
              <a:ext cx="397767" cy="2650136"/>
            </a:xfrm>
            <a:prstGeom prst="bentConnector3">
              <a:avLst>
                <a:gd name="adj1" fmla="val 247678"/>
              </a:avLst>
            </a:prstGeom>
            <a:ln>
              <a:tailEnd type="triangle"/>
            </a:ln>
          </p:spPr>
          <p:style>
            <a:lnRef idx="2">
              <a:schemeClr val="dk1"/>
            </a:lnRef>
            <a:fillRef idx="0">
              <a:schemeClr val="dk1"/>
            </a:fillRef>
            <a:effectRef idx="1">
              <a:schemeClr val="dk1"/>
            </a:effectRef>
            <a:fontRef idx="minor">
              <a:schemeClr val="tx1"/>
            </a:fontRef>
          </p:style>
        </p:cxnSp>
        <p:sp>
          <p:nvSpPr>
            <p:cNvPr id="40" name="Rounded Rectangle 39">
              <a:extLst>
                <a:ext uri="{FF2B5EF4-FFF2-40B4-BE49-F238E27FC236}">
                  <a16:creationId xmlns:a16="http://schemas.microsoft.com/office/drawing/2014/main" id="{7FD01E1D-6B2D-532C-8157-5930A13C0A55}"/>
                </a:ext>
              </a:extLst>
            </p:cNvPr>
            <p:cNvSpPr/>
            <p:nvPr/>
          </p:nvSpPr>
          <p:spPr>
            <a:xfrm rot="16200000">
              <a:off x="-129352" y="2371814"/>
              <a:ext cx="1063551" cy="3693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select</a:t>
              </a:r>
            </a:p>
          </p:txBody>
        </p:sp>
      </p:grpSp>
      <p:grpSp>
        <p:nvGrpSpPr>
          <p:cNvPr id="62" name="Group 61">
            <a:extLst>
              <a:ext uri="{FF2B5EF4-FFF2-40B4-BE49-F238E27FC236}">
                <a16:creationId xmlns:a16="http://schemas.microsoft.com/office/drawing/2014/main" id="{D8D2F0D6-8F3D-76CC-54E2-2C5AF4282E5A}"/>
              </a:ext>
            </a:extLst>
          </p:cNvPr>
          <p:cNvGrpSpPr/>
          <p:nvPr/>
        </p:nvGrpSpPr>
        <p:grpSpPr>
          <a:xfrm>
            <a:off x="6292315" y="5273098"/>
            <a:ext cx="2277254" cy="1240710"/>
            <a:chOff x="6292315" y="5273098"/>
            <a:chExt cx="2277254" cy="1240710"/>
          </a:xfrm>
        </p:grpSpPr>
        <p:sp>
          <p:nvSpPr>
            <p:cNvPr id="34" name="TextBox 33">
              <a:extLst>
                <a:ext uri="{FF2B5EF4-FFF2-40B4-BE49-F238E27FC236}">
                  <a16:creationId xmlns:a16="http://schemas.microsoft.com/office/drawing/2014/main" id="{6E1FF387-2630-2EBD-FB8C-0D2F955F6BEC}"/>
                </a:ext>
              </a:extLst>
            </p:cNvPr>
            <p:cNvSpPr txBox="1"/>
            <p:nvPr/>
          </p:nvSpPr>
          <p:spPr>
            <a:xfrm>
              <a:off x="6292315" y="5929033"/>
              <a:ext cx="2093566" cy="584775"/>
            </a:xfrm>
            <a:prstGeom prst="rect">
              <a:avLst/>
            </a:prstGeom>
            <a:solidFill>
              <a:schemeClr val="bg2"/>
            </a:solidFill>
            <a:ln>
              <a:noFill/>
            </a:ln>
          </p:spPr>
          <p:txBody>
            <a:bodyPr wrap="square" rtlCol="0">
              <a:spAutoFit/>
            </a:bodyPr>
            <a:lstStyle/>
            <a:p>
              <a:pPr algn="ctr"/>
              <a:r>
                <a:rPr lang="en-US" sz="3200" dirty="0">
                  <a:latin typeface="Andale Mono" panose="020B0509000000000004" pitchFamily="49" charset="0"/>
                </a:rPr>
                <a:t>NP _ S</a:t>
              </a:r>
            </a:p>
          </p:txBody>
        </p:sp>
        <p:cxnSp>
          <p:nvCxnSpPr>
            <p:cNvPr id="59" name="Elbow Connector 58">
              <a:extLst>
                <a:ext uri="{FF2B5EF4-FFF2-40B4-BE49-F238E27FC236}">
                  <a16:creationId xmlns:a16="http://schemas.microsoft.com/office/drawing/2014/main" id="{BDC8B938-6B19-0B1F-CC84-99ECFC8EDB82}"/>
                </a:ext>
              </a:extLst>
            </p:cNvPr>
            <p:cNvCxnSpPr>
              <a:cxnSpLocks/>
              <a:stCxn id="33" idx="3"/>
              <a:endCxn id="34" idx="3"/>
            </p:cNvCxnSpPr>
            <p:nvPr/>
          </p:nvCxnSpPr>
          <p:spPr>
            <a:xfrm flipH="1">
              <a:off x="8385881" y="5273098"/>
              <a:ext cx="183688" cy="948323"/>
            </a:xfrm>
            <a:prstGeom prst="bentConnector3">
              <a:avLst>
                <a:gd name="adj1" fmla="val -124450"/>
              </a:avLst>
            </a:prstGeom>
            <a:ln>
              <a:tailEnd type="triangle"/>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425040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0A5D9-7525-A6C2-D437-3F84CB09C3E6}"/>
            </a:ext>
          </a:extLst>
        </p:cNvPr>
        <p:cNvGrpSpPr/>
        <p:nvPr/>
      </p:nvGrpSpPr>
      <p:grpSpPr>
        <a:xfrm>
          <a:off x="0" y="0"/>
          <a:ext cx="0" cy="0"/>
          <a:chOff x="0" y="0"/>
          <a:chExt cx="0" cy="0"/>
        </a:xfrm>
      </p:grpSpPr>
      <p:cxnSp>
        <p:nvCxnSpPr>
          <p:cNvPr id="31" name="Elbow Connector 30">
            <a:extLst>
              <a:ext uri="{FF2B5EF4-FFF2-40B4-BE49-F238E27FC236}">
                <a16:creationId xmlns:a16="http://schemas.microsoft.com/office/drawing/2014/main" id="{B051921C-4B09-0A80-F7CC-95D7E2D11CB4}"/>
              </a:ext>
            </a:extLst>
          </p:cNvPr>
          <p:cNvCxnSpPr>
            <a:cxnSpLocks/>
            <a:stCxn id="11" idx="3"/>
            <a:endCxn id="29" idx="2"/>
          </p:cNvCxnSpPr>
          <p:nvPr/>
        </p:nvCxnSpPr>
        <p:spPr>
          <a:xfrm>
            <a:off x="3229337" y="1183948"/>
            <a:ext cx="2783831" cy="781461"/>
          </a:xfrm>
          <a:prstGeom prst="bentConnector4">
            <a:avLst>
              <a:gd name="adj1" fmla="val 23926"/>
              <a:gd name="adj2" fmla="val 163756"/>
            </a:avLst>
          </a:prstGeom>
          <a:ln>
            <a:tailEnd type="triangle"/>
          </a:ln>
        </p:spPr>
        <p:style>
          <a:lnRef idx="2">
            <a:schemeClr val="dk1"/>
          </a:lnRef>
          <a:fillRef idx="0">
            <a:schemeClr val="dk1"/>
          </a:fillRef>
          <a:effectRef idx="1">
            <a:schemeClr val="dk1"/>
          </a:effectRef>
          <a:fontRef idx="minor">
            <a:schemeClr val="tx1"/>
          </a:fontRef>
        </p:style>
      </p:cxnSp>
      <p:sp>
        <p:nvSpPr>
          <p:cNvPr id="50" name="TextBox 49">
            <a:extLst>
              <a:ext uri="{FF2B5EF4-FFF2-40B4-BE49-F238E27FC236}">
                <a16:creationId xmlns:a16="http://schemas.microsoft.com/office/drawing/2014/main" id="{E3437DDA-C531-9977-85A4-FE848F0A4332}"/>
              </a:ext>
            </a:extLst>
          </p:cNvPr>
          <p:cNvSpPr txBox="1"/>
          <p:nvPr/>
        </p:nvSpPr>
        <p:spPr>
          <a:xfrm>
            <a:off x="990594" y="6126318"/>
            <a:ext cx="2646265" cy="369332"/>
          </a:xfrm>
          <a:prstGeom prst="rect">
            <a:avLst/>
          </a:prstGeom>
          <a:noFill/>
        </p:spPr>
        <p:txBody>
          <a:bodyPr wrap="square" rtlCol="0">
            <a:spAutoFit/>
          </a:bodyPr>
          <a:lstStyle/>
          <a:p>
            <a:r>
              <a:rPr lang="en-US" dirty="0" err="1">
                <a:latin typeface="Andale Mono" panose="020B0509000000000004" pitchFamily="49" charset="0"/>
              </a:rPr>
              <a:t>sem_type_signature</a:t>
            </a:r>
            <a:endParaRPr lang="en-US" dirty="0">
              <a:latin typeface="Andale Mono" panose="020B0509000000000004" pitchFamily="49" charset="0"/>
            </a:endParaRPr>
          </a:p>
        </p:txBody>
      </p:sp>
      <p:sp>
        <p:nvSpPr>
          <p:cNvPr id="11" name="TextBox 10">
            <a:extLst>
              <a:ext uri="{FF2B5EF4-FFF2-40B4-BE49-F238E27FC236}">
                <a16:creationId xmlns:a16="http://schemas.microsoft.com/office/drawing/2014/main" id="{F7426557-1BB5-246D-604D-365B270975C1}"/>
              </a:ext>
            </a:extLst>
          </p:cNvPr>
          <p:cNvSpPr txBox="1"/>
          <p:nvPr/>
        </p:nvSpPr>
        <p:spPr>
          <a:xfrm>
            <a:off x="1390892" y="999282"/>
            <a:ext cx="1838445" cy="369332"/>
          </a:xfrm>
          <a:prstGeom prst="rect">
            <a:avLst/>
          </a:prstGeom>
          <a:noFill/>
        </p:spPr>
        <p:txBody>
          <a:bodyPr wrap="square" rtlCol="0">
            <a:spAutoFit/>
          </a:bodyPr>
          <a:lstStyle/>
          <a:p>
            <a:pPr algn="ctr"/>
            <a:r>
              <a:rPr lang="en-US" dirty="0" err="1">
                <a:latin typeface="Andale Mono" panose="020B0509000000000004" pitchFamily="49" charset="0"/>
              </a:rPr>
              <a:t>lexical_item</a:t>
            </a:r>
            <a:endParaRPr lang="en-US" dirty="0">
              <a:latin typeface="Andale Mono" panose="020B0509000000000004" pitchFamily="49" charset="0"/>
            </a:endParaRPr>
          </a:p>
        </p:txBody>
      </p:sp>
      <p:sp>
        <p:nvSpPr>
          <p:cNvPr id="12" name="TextBox 11">
            <a:extLst>
              <a:ext uri="{FF2B5EF4-FFF2-40B4-BE49-F238E27FC236}">
                <a16:creationId xmlns:a16="http://schemas.microsoft.com/office/drawing/2014/main" id="{9DA50304-EE9C-3838-6760-E5259118BD80}"/>
              </a:ext>
            </a:extLst>
          </p:cNvPr>
          <p:cNvSpPr txBox="1"/>
          <p:nvPr/>
        </p:nvSpPr>
        <p:spPr>
          <a:xfrm>
            <a:off x="5002672" y="1008927"/>
            <a:ext cx="1978312" cy="369332"/>
          </a:xfrm>
          <a:prstGeom prst="rect">
            <a:avLst/>
          </a:prstGeom>
          <a:noFill/>
        </p:spPr>
        <p:txBody>
          <a:bodyPr wrap="square" rtlCol="0">
            <a:spAutoFit/>
          </a:bodyPr>
          <a:lstStyle/>
          <a:p>
            <a:pPr algn="ctr"/>
            <a:r>
              <a:rPr lang="en-US" dirty="0" err="1">
                <a:latin typeface="Andale Mono" panose="020B0509000000000004" pitchFamily="49" charset="0"/>
              </a:rPr>
              <a:t>lexical_class</a:t>
            </a:r>
            <a:endParaRPr lang="en-US" dirty="0">
              <a:latin typeface="Andale Mono" panose="020B0509000000000004" pitchFamily="49" charset="0"/>
            </a:endParaRPr>
          </a:p>
        </p:txBody>
      </p:sp>
      <p:grpSp>
        <p:nvGrpSpPr>
          <p:cNvPr id="13" name="Group 12">
            <a:extLst>
              <a:ext uri="{FF2B5EF4-FFF2-40B4-BE49-F238E27FC236}">
                <a16:creationId xmlns:a16="http://schemas.microsoft.com/office/drawing/2014/main" id="{A42B3090-E05C-955D-BAD8-1B0AA7FF0166}"/>
              </a:ext>
            </a:extLst>
          </p:cNvPr>
          <p:cNvGrpSpPr/>
          <p:nvPr/>
        </p:nvGrpSpPr>
        <p:grpSpPr>
          <a:xfrm>
            <a:off x="4364316" y="854068"/>
            <a:ext cx="2765928" cy="1810552"/>
            <a:chOff x="4364316" y="854068"/>
            <a:chExt cx="2765928" cy="1810552"/>
          </a:xfrm>
        </p:grpSpPr>
        <p:grpSp>
          <p:nvGrpSpPr>
            <p:cNvPr id="14" name="Group 13">
              <a:extLst>
                <a:ext uri="{FF2B5EF4-FFF2-40B4-BE49-F238E27FC236}">
                  <a16:creationId xmlns:a16="http://schemas.microsoft.com/office/drawing/2014/main" id="{0EAA3A7A-82AB-4D4F-D994-F06634BBD43D}"/>
                </a:ext>
              </a:extLst>
            </p:cNvPr>
            <p:cNvGrpSpPr/>
            <p:nvPr/>
          </p:nvGrpSpPr>
          <p:grpSpPr>
            <a:xfrm>
              <a:off x="4896092" y="854068"/>
              <a:ext cx="2234152" cy="750493"/>
              <a:chOff x="4896092" y="854068"/>
              <a:chExt cx="2234152" cy="750493"/>
            </a:xfrm>
          </p:grpSpPr>
          <p:sp>
            <p:nvSpPr>
              <p:cNvPr id="18" name="Rounded Rectangle 17">
                <a:extLst>
                  <a:ext uri="{FF2B5EF4-FFF2-40B4-BE49-F238E27FC236}">
                    <a16:creationId xmlns:a16="http://schemas.microsoft.com/office/drawing/2014/main" id="{B188C44F-CA8F-89FA-802A-36C5FFA512B6}"/>
                  </a:ext>
                </a:extLst>
              </p:cNvPr>
              <p:cNvSpPr/>
              <p:nvPr/>
            </p:nvSpPr>
            <p:spPr>
              <a:xfrm>
                <a:off x="4896092" y="854068"/>
                <a:ext cx="2234152" cy="659757"/>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8DD35704-DDAC-6DD6-A026-E55911A6DFE3}"/>
                  </a:ext>
                </a:extLst>
              </p:cNvPr>
              <p:cNvSpPr/>
              <p:nvPr/>
            </p:nvSpPr>
            <p:spPr>
              <a:xfrm>
                <a:off x="6470679" y="1432361"/>
                <a:ext cx="475881" cy="17220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set</a:t>
                </a:r>
              </a:p>
            </p:txBody>
          </p:sp>
        </p:grpSp>
        <p:sp>
          <p:nvSpPr>
            <p:cNvPr id="17" name="Rounded Rectangle 16">
              <a:extLst>
                <a:ext uri="{FF2B5EF4-FFF2-40B4-BE49-F238E27FC236}">
                  <a16:creationId xmlns:a16="http://schemas.microsoft.com/office/drawing/2014/main" id="{F045CEB4-E9D8-FF0C-1F30-FC7049D91233}"/>
                </a:ext>
              </a:extLst>
            </p:cNvPr>
            <p:cNvSpPr/>
            <p:nvPr/>
          </p:nvSpPr>
          <p:spPr>
            <a:xfrm>
              <a:off x="4364316" y="2295289"/>
              <a:ext cx="1063552" cy="369331"/>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senses</a:t>
              </a:r>
            </a:p>
          </p:txBody>
        </p:sp>
      </p:grpSp>
      <p:sp>
        <p:nvSpPr>
          <p:cNvPr id="20" name="TextBox 19">
            <a:extLst>
              <a:ext uri="{FF2B5EF4-FFF2-40B4-BE49-F238E27FC236}">
                <a16:creationId xmlns:a16="http://schemas.microsoft.com/office/drawing/2014/main" id="{ED445F1C-8C68-5AA0-E2CF-1CAC514F45AE}"/>
              </a:ext>
            </a:extLst>
          </p:cNvPr>
          <p:cNvSpPr txBox="1"/>
          <p:nvPr/>
        </p:nvSpPr>
        <p:spPr>
          <a:xfrm>
            <a:off x="8453377" y="1008927"/>
            <a:ext cx="1977343" cy="369332"/>
          </a:xfrm>
          <a:prstGeom prst="rect">
            <a:avLst/>
          </a:prstGeom>
          <a:noFill/>
        </p:spPr>
        <p:txBody>
          <a:bodyPr wrap="square" rtlCol="0">
            <a:spAutoFit/>
          </a:bodyPr>
          <a:lstStyle/>
          <a:p>
            <a:pPr algn="ctr"/>
            <a:r>
              <a:rPr lang="en-US" dirty="0" err="1">
                <a:latin typeface="Andale Mono" panose="020B0509000000000004" pitchFamily="49" charset="0"/>
              </a:rPr>
              <a:t>sem_component</a:t>
            </a:r>
            <a:endParaRPr lang="en-US" dirty="0">
              <a:latin typeface="Andale Mono" panose="020B0509000000000004" pitchFamily="49" charset="0"/>
            </a:endParaRPr>
          </a:p>
        </p:txBody>
      </p:sp>
      <p:sp>
        <p:nvSpPr>
          <p:cNvPr id="21" name="TextBox 20">
            <a:extLst>
              <a:ext uri="{FF2B5EF4-FFF2-40B4-BE49-F238E27FC236}">
                <a16:creationId xmlns:a16="http://schemas.microsoft.com/office/drawing/2014/main" id="{21879199-0AB1-38DA-65AD-35AB66AE6938}"/>
              </a:ext>
            </a:extLst>
          </p:cNvPr>
          <p:cNvSpPr txBox="1"/>
          <p:nvPr/>
        </p:nvSpPr>
        <p:spPr>
          <a:xfrm>
            <a:off x="8739843" y="1566533"/>
            <a:ext cx="1454553" cy="369332"/>
          </a:xfrm>
          <a:prstGeom prst="rect">
            <a:avLst/>
          </a:prstGeom>
          <a:noFill/>
        </p:spPr>
        <p:txBody>
          <a:bodyPr wrap="square" rtlCol="0">
            <a:spAutoFit/>
          </a:bodyPr>
          <a:lstStyle/>
          <a:p>
            <a:pPr algn="ctr"/>
            <a:r>
              <a:rPr lang="en-US" dirty="0" err="1">
                <a:latin typeface="Andale Mono" panose="020B0509000000000004" pitchFamily="49" charset="0"/>
              </a:rPr>
              <a:t>sem_value</a:t>
            </a:r>
            <a:endParaRPr lang="en-US" dirty="0">
              <a:latin typeface="Andale Mono" panose="020B0509000000000004" pitchFamily="49" charset="0"/>
            </a:endParaRPr>
          </a:p>
        </p:txBody>
      </p:sp>
      <p:sp>
        <p:nvSpPr>
          <p:cNvPr id="22" name="Rounded Rectangle 21">
            <a:extLst>
              <a:ext uri="{FF2B5EF4-FFF2-40B4-BE49-F238E27FC236}">
                <a16:creationId xmlns:a16="http://schemas.microsoft.com/office/drawing/2014/main" id="{2C3362DD-3550-D568-34E0-140ED56B65E6}"/>
              </a:ext>
            </a:extLst>
          </p:cNvPr>
          <p:cNvSpPr/>
          <p:nvPr/>
        </p:nvSpPr>
        <p:spPr>
          <a:xfrm>
            <a:off x="8047530" y="863714"/>
            <a:ext cx="2646265" cy="659757"/>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EDB4B386-D8CB-DABF-CFAF-C8EA6F723062}"/>
              </a:ext>
            </a:extLst>
          </p:cNvPr>
          <p:cNvSpPr/>
          <p:nvPr/>
        </p:nvSpPr>
        <p:spPr>
          <a:xfrm>
            <a:off x="10045322" y="1423877"/>
            <a:ext cx="475881" cy="17220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set</a:t>
            </a:r>
          </a:p>
        </p:txBody>
      </p:sp>
      <p:grpSp>
        <p:nvGrpSpPr>
          <p:cNvPr id="24" name="Group 23">
            <a:extLst>
              <a:ext uri="{FF2B5EF4-FFF2-40B4-BE49-F238E27FC236}">
                <a16:creationId xmlns:a16="http://schemas.microsoft.com/office/drawing/2014/main" id="{3C317BC5-8505-F7FB-3C8F-8AB1EE30CB2D}"/>
              </a:ext>
            </a:extLst>
          </p:cNvPr>
          <p:cNvGrpSpPr/>
          <p:nvPr/>
        </p:nvGrpSpPr>
        <p:grpSpPr>
          <a:xfrm>
            <a:off x="6980984" y="1193593"/>
            <a:ext cx="2486136" cy="1438433"/>
            <a:chOff x="6980984" y="1193593"/>
            <a:chExt cx="2486136" cy="1438433"/>
          </a:xfrm>
        </p:grpSpPr>
        <p:cxnSp>
          <p:nvCxnSpPr>
            <p:cNvPr id="25" name="Elbow Connector 24">
              <a:extLst>
                <a:ext uri="{FF2B5EF4-FFF2-40B4-BE49-F238E27FC236}">
                  <a16:creationId xmlns:a16="http://schemas.microsoft.com/office/drawing/2014/main" id="{35ED6ADC-163C-74FD-4E11-40EDF0DA5F00}"/>
                </a:ext>
              </a:extLst>
            </p:cNvPr>
            <p:cNvCxnSpPr>
              <a:cxnSpLocks/>
            </p:cNvCxnSpPr>
            <p:nvPr/>
          </p:nvCxnSpPr>
          <p:spPr>
            <a:xfrm>
              <a:off x="6980984" y="1193593"/>
              <a:ext cx="2486136" cy="742272"/>
            </a:xfrm>
            <a:prstGeom prst="bentConnector4">
              <a:avLst>
                <a:gd name="adj1" fmla="val 26527"/>
                <a:gd name="adj2" fmla="val 168222"/>
              </a:avLst>
            </a:prstGeom>
            <a:ln>
              <a:tailEnd type="triangle"/>
            </a:ln>
          </p:spPr>
          <p:style>
            <a:lnRef idx="2">
              <a:schemeClr val="dk1"/>
            </a:lnRef>
            <a:fillRef idx="0">
              <a:schemeClr val="dk1"/>
            </a:fillRef>
            <a:effectRef idx="1">
              <a:schemeClr val="dk1"/>
            </a:effectRef>
            <a:fontRef idx="minor">
              <a:schemeClr val="tx1"/>
            </a:fontRef>
          </p:style>
        </p:cxnSp>
        <p:sp>
          <p:nvSpPr>
            <p:cNvPr id="26" name="Rounded Rectangle 25">
              <a:extLst>
                <a:ext uri="{FF2B5EF4-FFF2-40B4-BE49-F238E27FC236}">
                  <a16:creationId xmlns:a16="http://schemas.microsoft.com/office/drawing/2014/main" id="{02840145-D147-1CFF-0A24-7E9BE2AB8B9E}"/>
                </a:ext>
              </a:extLst>
            </p:cNvPr>
            <p:cNvSpPr/>
            <p:nvPr/>
          </p:nvSpPr>
          <p:spPr>
            <a:xfrm>
              <a:off x="8042283" y="2262695"/>
              <a:ext cx="1009296" cy="369331"/>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value</a:t>
              </a:r>
            </a:p>
          </p:txBody>
        </p:sp>
      </p:grpSp>
      <p:grpSp>
        <p:nvGrpSpPr>
          <p:cNvPr id="36" name="Group 35">
            <a:extLst>
              <a:ext uri="{FF2B5EF4-FFF2-40B4-BE49-F238E27FC236}">
                <a16:creationId xmlns:a16="http://schemas.microsoft.com/office/drawing/2014/main" id="{32A9667E-CCA1-75AA-72B3-201A1FB35EFD}"/>
              </a:ext>
            </a:extLst>
          </p:cNvPr>
          <p:cNvGrpSpPr/>
          <p:nvPr/>
        </p:nvGrpSpPr>
        <p:grpSpPr>
          <a:xfrm>
            <a:off x="4939211" y="4099597"/>
            <a:ext cx="6768687" cy="2664619"/>
            <a:chOff x="4939211" y="4099597"/>
            <a:chExt cx="6768687" cy="2664619"/>
          </a:xfrm>
        </p:grpSpPr>
        <p:sp>
          <p:nvSpPr>
            <p:cNvPr id="9" name="Rounded Rectangle 8">
              <a:extLst>
                <a:ext uri="{FF2B5EF4-FFF2-40B4-BE49-F238E27FC236}">
                  <a16:creationId xmlns:a16="http://schemas.microsoft.com/office/drawing/2014/main" id="{E0115189-0956-F740-6B2E-CEF0A5DDCF16}"/>
                </a:ext>
              </a:extLst>
            </p:cNvPr>
            <p:cNvSpPr/>
            <p:nvPr/>
          </p:nvSpPr>
          <p:spPr>
            <a:xfrm>
              <a:off x="5092876" y="4099597"/>
              <a:ext cx="6615022" cy="2664619"/>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A696A13-3C9E-5312-ECC1-BAC239EBA33A}"/>
                </a:ext>
              </a:extLst>
            </p:cNvPr>
            <p:cNvSpPr txBox="1"/>
            <p:nvPr/>
          </p:nvSpPr>
          <p:spPr>
            <a:xfrm>
              <a:off x="4939211" y="4321085"/>
              <a:ext cx="6627672" cy="461665"/>
            </a:xfrm>
            <a:prstGeom prst="rect">
              <a:avLst/>
            </a:prstGeom>
            <a:noFill/>
            <a:ln>
              <a:noFill/>
            </a:ln>
          </p:spPr>
          <p:txBody>
            <a:bodyPr wrap="square" rtlCol="0">
              <a:spAutoFit/>
            </a:bodyPr>
            <a:lstStyle/>
            <a:p>
              <a:pPr algn="r"/>
              <a:r>
                <a:rPr lang="en-US" sz="2400" b="1" i="0" dirty="0">
                  <a:solidFill>
                    <a:srgbClr val="101418"/>
                  </a:solidFill>
                  <a:effectLst/>
                  <a:latin typeface="Arial" panose="020B0604020202020204" pitchFamily="34" charset="0"/>
                </a:rPr>
                <a:t>⟦ </a:t>
              </a:r>
              <a:r>
                <a:rPr lang="en-US" sz="2400" dirty="0">
                  <a:latin typeface="Helvetica" pitchFamily="2" charset="0"/>
                </a:rPr>
                <a:t>love </a:t>
              </a:r>
              <a:r>
                <a:rPr lang="en-US" sz="2400" b="1" i="0" dirty="0">
                  <a:solidFill>
                    <a:srgbClr val="101418"/>
                  </a:solidFill>
                  <a:effectLst/>
                  <a:latin typeface="Arial" panose="020B0604020202020204" pitchFamily="34" charset="0"/>
                </a:rPr>
                <a:t>⟧</a:t>
              </a:r>
              <a:r>
                <a:rPr lang="en-US" sz="2400" dirty="0">
                  <a:latin typeface="Andale Mono" panose="020B0509000000000004" pitchFamily="49" charset="0"/>
                </a:rPr>
                <a:t> = </a:t>
              </a:r>
              <a:r>
                <a:rPr lang="en-US" sz="2400" dirty="0" err="1">
                  <a:latin typeface="Andale Mono" panose="020B0509000000000004" pitchFamily="49" charset="0"/>
                </a:rPr>
                <a:t>λp.λx.DOX</a:t>
              </a:r>
              <a:r>
                <a:rPr lang="en-US" sz="2400" dirty="0">
                  <a:latin typeface="Andale Mono" panose="020B0509000000000004" pitchFamily="49" charset="0"/>
                </a:rPr>
                <a:t>(</a:t>
              </a:r>
              <a:r>
                <a:rPr lang="en-US" sz="2400" dirty="0" err="1">
                  <a:latin typeface="Andale Mono" panose="020B0509000000000004" pitchFamily="49" charset="0"/>
                </a:rPr>
                <a:t>x,p</a:t>
              </a:r>
              <a:r>
                <a:rPr lang="en-US" sz="2400" dirty="0">
                  <a:latin typeface="Andale Mono" panose="020B0509000000000004" pitchFamily="49" charset="0"/>
                </a:rPr>
                <a:t>):</a:t>
              </a:r>
              <a:r>
                <a:rPr lang="en-US" sz="2400" dirty="0">
                  <a:solidFill>
                    <a:srgbClr val="C00000"/>
                  </a:solidFill>
                  <a:latin typeface="Andale Mono" panose="020B0509000000000004" pitchFamily="49" charset="0"/>
                </a:rPr>
                <a:t> </a:t>
              </a:r>
              <a:r>
                <a:rPr lang="en-US" sz="2400" dirty="0">
                  <a:latin typeface="Andale Mono" panose="020B0509000000000004" pitchFamily="49" charset="0"/>
                </a:rPr>
                <a:t>BOUL(</a:t>
              </a:r>
              <a:r>
                <a:rPr lang="en-US" sz="2400" dirty="0" err="1">
                  <a:latin typeface="Andale Mono" panose="020B0509000000000004" pitchFamily="49" charset="0"/>
                </a:rPr>
                <a:t>x,p</a:t>
              </a:r>
              <a:r>
                <a:rPr lang="en-US" sz="2400" dirty="0">
                  <a:latin typeface="Andale Mono" panose="020B0509000000000004" pitchFamily="49" charset="0"/>
                </a:rPr>
                <a:t>)</a:t>
              </a:r>
            </a:p>
          </p:txBody>
        </p:sp>
      </p:grpSp>
      <p:sp>
        <p:nvSpPr>
          <p:cNvPr id="29" name="TextBox 28">
            <a:extLst>
              <a:ext uri="{FF2B5EF4-FFF2-40B4-BE49-F238E27FC236}">
                <a16:creationId xmlns:a16="http://schemas.microsoft.com/office/drawing/2014/main" id="{7F2CE201-6295-6FD9-F94E-B2ED705A3E5C}"/>
              </a:ext>
            </a:extLst>
          </p:cNvPr>
          <p:cNvSpPr txBox="1"/>
          <p:nvPr/>
        </p:nvSpPr>
        <p:spPr>
          <a:xfrm>
            <a:off x="4960052" y="1596077"/>
            <a:ext cx="2106232" cy="369332"/>
          </a:xfrm>
          <a:prstGeom prst="rect">
            <a:avLst/>
          </a:prstGeom>
          <a:noFill/>
        </p:spPr>
        <p:txBody>
          <a:bodyPr wrap="square" rtlCol="0">
            <a:spAutoFit/>
          </a:bodyPr>
          <a:lstStyle/>
          <a:p>
            <a:pPr algn="ctr"/>
            <a:r>
              <a:rPr lang="en-US" dirty="0" err="1">
                <a:latin typeface="Andale Mono" panose="020B0509000000000004" pitchFamily="49" charset="0"/>
              </a:rPr>
              <a:t>polysemy_class</a:t>
            </a:r>
            <a:endParaRPr lang="en-US" dirty="0">
              <a:latin typeface="Andale Mono" panose="020B0509000000000004" pitchFamily="49" charset="0"/>
            </a:endParaRPr>
          </a:p>
        </p:txBody>
      </p:sp>
      <p:grpSp>
        <p:nvGrpSpPr>
          <p:cNvPr id="44" name="Group 43">
            <a:extLst>
              <a:ext uri="{FF2B5EF4-FFF2-40B4-BE49-F238E27FC236}">
                <a16:creationId xmlns:a16="http://schemas.microsoft.com/office/drawing/2014/main" id="{48A958D8-ED4C-A623-D05F-B9B28A17ED84}"/>
              </a:ext>
            </a:extLst>
          </p:cNvPr>
          <p:cNvGrpSpPr/>
          <p:nvPr/>
        </p:nvGrpSpPr>
        <p:grpSpPr>
          <a:xfrm>
            <a:off x="837224" y="4688376"/>
            <a:ext cx="2958066" cy="1497600"/>
            <a:chOff x="837224" y="4688376"/>
            <a:chExt cx="2958066" cy="1497600"/>
          </a:xfrm>
        </p:grpSpPr>
        <p:sp>
          <p:nvSpPr>
            <p:cNvPr id="45" name="TextBox 44">
              <a:extLst>
                <a:ext uri="{FF2B5EF4-FFF2-40B4-BE49-F238E27FC236}">
                  <a16:creationId xmlns:a16="http://schemas.microsoft.com/office/drawing/2014/main" id="{BE6823E8-DBB6-FD14-52C7-BD1D44F84CDE}"/>
                </a:ext>
              </a:extLst>
            </p:cNvPr>
            <p:cNvSpPr txBox="1"/>
            <p:nvPr/>
          </p:nvSpPr>
          <p:spPr>
            <a:xfrm>
              <a:off x="1124067" y="4948510"/>
              <a:ext cx="2384385" cy="369332"/>
            </a:xfrm>
            <a:prstGeom prst="rect">
              <a:avLst/>
            </a:prstGeom>
            <a:noFill/>
          </p:spPr>
          <p:txBody>
            <a:bodyPr wrap="square" rtlCol="0">
              <a:spAutoFit/>
            </a:bodyPr>
            <a:lstStyle/>
            <a:p>
              <a:pPr algn="ctr"/>
              <a:r>
                <a:rPr lang="en-US" dirty="0" err="1">
                  <a:latin typeface="Andale Mono" panose="020B0509000000000004" pitchFamily="49" charset="0"/>
                </a:rPr>
                <a:t>prim_syn_type</a:t>
              </a:r>
              <a:endParaRPr lang="en-US" dirty="0">
                <a:latin typeface="Andale Mono" panose="020B0509000000000004" pitchFamily="49" charset="0"/>
              </a:endParaRPr>
            </a:p>
          </p:txBody>
        </p:sp>
        <p:sp>
          <p:nvSpPr>
            <p:cNvPr id="46" name="Rounded Rectangle 45">
              <a:extLst>
                <a:ext uri="{FF2B5EF4-FFF2-40B4-BE49-F238E27FC236}">
                  <a16:creationId xmlns:a16="http://schemas.microsoft.com/office/drawing/2014/main" id="{CE9482C0-5906-E629-91BD-BCCAFB2F647E}"/>
                </a:ext>
              </a:extLst>
            </p:cNvPr>
            <p:cNvSpPr/>
            <p:nvPr/>
          </p:nvSpPr>
          <p:spPr>
            <a:xfrm>
              <a:off x="993126" y="4805662"/>
              <a:ext cx="2646265" cy="659757"/>
            </a:xfrm>
            <a:prstGeom prst="roundRect">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a:extLst>
                <a:ext uri="{FF2B5EF4-FFF2-40B4-BE49-F238E27FC236}">
                  <a16:creationId xmlns:a16="http://schemas.microsoft.com/office/drawing/2014/main" id="{B35CE80E-DF3B-76FD-BA6D-50B8EBC64A0F}"/>
                </a:ext>
              </a:extLst>
            </p:cNvPr>
            <p:cNvSpPr/>
            <p:nvPr/>
          </p:nvSpPr>
          <p:spPr>
            <a:xfrm>
              <a:off x="837224" y="4688376"/>
              <a:ext cx="2958066" cy="1409311"/>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A69AFCE4-9645-0AFD-A0F6-B5349E891C73}"/>
                </a:ext>
              </a:extLst>
            </p:cNvPr>
            <p:cNvSpPr txBox="1"/>
            <p:nvPr/>
          </p:nvSpPr>
          <p:spPr>
            <a:xfrm>
              <a:off x="1124064" y="5559067"/>
              <a:ext cx="2384385" cy="369332"/>
            </a:xfrm>
            <a:prstGeom prst="rect">
              <a:avLst/>
            </a:prstGeom>
            <a:noFill/>
          </p:spPr>
          <p:txBody>
            <a:bodyPr wrap="square" rtlCol="0">
              <a:spAutoFit/>
            </a:bodyPr>
            <a:lstStyle/>
            <a:p>
              <a:r>
                <a:rPr lang="en-US" dirty="0" err="1">
                  <a:latin typeface="Andale Mono" panose="020B0509000000000004" pitchFamily="49" charset="0"/>
                </a:rPr>
                <a:t>complex_syn_type</a:t>
              </a:r>
              <a:endParaRPr lang="en-US" dirty="0">
                <a:latin typeface="Andale Mono" panose="020B0509000000000004" pitchFamily="49" charset="0"/>
              </a:endParaRPr>
            </a:p>
          </p:txBody>
        </p:sp>
        <p:sp>
          <p:nvSpPr>
            <p:cNvPr id="52" name="Rounded Rectangle 51">
              <a:extLst>
                <a:ext uri="{FF2B5EF4-FFF2-40B4-BE49-F238E27FC236}">
                  <a16:creationId xmlns:a16="http://schemas.microsoft.com/office/drawing/2014/main" id="{DE1335AC-6416-299B-3DD8-060F071CCBCF}"/>
                </a:ext>
              </a:extLst>
            </p:cNvPr>
            <p:cNvSpPr/>
            <p:nvPr/>
          </p:nvSpPr>
          <p:spPr>
            <a:xfrm>
              <a:off x="2900808" y="5384826"/>
              <a:ext cx="538365" cy="165970"/>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string</a:t>
              </a:r>
            </a:p>
          </p:txBody>
        </p:sp>
        <p:sp>
          <p:nvSpPr>
            <p:cNvPr id="53" name="Rounded Rectangle 52">
              <a:extLst>
                <a:ext uri="{FF2B5EF4-FFF2-40B4-BE49-F238E27FC236}">
                  <a16:creationId xmlns:a16="http://schemas.microsoft.com/office/drawing/2014/main" id="{B89D5898-3EBF-3CFC-E364-0D1CCAD10601}"/>
                </a:ext>
              </a:extLst>
            </p:cNvPr>
            <p:cNvSpPr/>
            <p:nvPr/>
          </p:nvSpPr>
          <p:spPr>
            <a:xfrm>
              <a:off x="2928567" y="6013776"/>
              <a:ext cx="475881" cy="17220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set</a:t>
              </a:r>
            </a:p>
          </p:txBody>
        </p:sp>
      </p:grpSp>
      <p:sp>
        <p:nvSpPr>
          <p:cNvPr id="58" name="TextBox 57">
            <a:extLst>
              <a:ext uri="{FF2B5EF4-FFF2-40B4-BE49-F238E27FC236}">
                <a16:creationId xmlns:a16="http://schemas.microsoft.com/office/drawing/2014/main" id="{978FD2DC-B725-5219-F7C5-9EE65E7D6677}"/>
              </a:ext>
            </a:extLst>
          </p:cNvPr>
          <p:cNvSpPr txBox="1"/>
          <p:nvPr/>
        </p:nvSpPr>
        <p:spPr>
          <a:xfrm>
            <a:off x="993125" y="3649418"/>
            <a:ext cx="2646265" cy="369332"/>
          </a:xfrm>
          <a:prstGeom prst="rect">
            <a:avLst/>
          </a:prstGeom>
          <a:noFill/>
        </p:spPr>
        <p:txBody>
          <a:bodyPr wrap="square" rtlCol="0">
            <a:spAutoFit/>
          </a:bodyPr>
          <a:lstStyle/>
          <a:p>
            <a:r>
              <a:rPr lang="en-US" dirty="0" err="1">
                <a:latin typeface="Andale Mono" panose="020B0509000000000004" pitchFamily="49" charset="0"/>
              </a:rPr>
              <a:t>sem_type_signature</a:t>
            </a:r>
            <a:endParaRPr lang="en-US" dirty="0">
              <a:latin typeface="Andale Mono" panose="020B0509000000000004" pitchFamily="49" charset="0"/>
            </a:endParaRPr>
          </a:p>
        </p:txBody>
      </p:sp>
      <p:grpSp>
        <p:nvGrpSpPr>
          <p:cNvPr id="2" name="Group 1">
            <a:extLst>
              <a:ext uri="{FF2B5EF4-FFF2-40B4-BE49-F238E27FC236}">
                <a16:creationId xmlns:a16="http://schemas.microsoft.com/office/drawing/2014/main" id="{54EE0DC2-FB92-7398-24F6-E8C8812D2035}"/>
              </a:ext>
            </a:extLst>
          </p:cNvPr>
          <p:cNvGrpSpPr/>
          <p:nvPr/>
        </p:nvGrpSpPr>
        <p:grpSpPr>
          <a:xfrm>
            <a:off x="837224" y="2194414"/>
            <a:ext cx="2958066" cy="1502959"/>
            <a:chOff x="837224" y="2194414"/>
            <a:chExt cx="2958066" cy="1502959"/>
          </a:xfrm>
        </p:grpSpPr>
        <p:sp>
          <p:nvSpPr>
            <p:cNvPr id="3" name="TextBox 2">
              <a:extLst>
                <a:ext uri="{FF2B5EF4-FFF2-40B4-BE49-F238E27FC236}">
                  <a16:creationId xmlns:a16="http://schemas.microsoft.com/office/drawing/2014/main" id="{4B6C3E13-EE82-00F1-6826-01D2C0631AB3}"/>
                </a:ext>
              </a:extLst>
            </p:cNvPr>
            <p:cNvSpPr txBox="1"/>
            <p:nvPr/>
          </p:nvSpPr>
          <p:spPr>
            <a:xfrm>
              <a:off x="1124067" y="2454548"/>
              <a:ext cx="2384385" cy="369332"/>
            </a:xfrm>
            <a:prstGeom prst="rect">
              <a:avLst/>
            </a:prstGeom>
            <a:noFill/>
          </p:spPr>
          <p:txBody>
            <a:bodyPr wrap="square" rtlCol="0">
              <a:spAutoFit/>
            </a:bodyPr>
            <a:lstStyle/>
            <a:p>
              <a:pPr algn="ctr"/>
              <a:r>
                <a:rPr lang="en-US" dirty="0" err="1">
                  <a:latin typeface="Andale Mono" panose="020B0509000000000004" pitchFamily="49" charset="0"/>
                </a:rPr>
                <a:t>prim_sem_type</a:t>
              </a:r>
              <a:endParaRPr lang="en-US" dirty="0">
                <a:latin typeface="Andale Mono" panose="020B0509000000000004" pitchFamily="49" charset="0"/>
              </a:endParaRPr>
            </a:p>
          </p:txBody>
        </p:sp>
        <p:sp>
          <p:nvSpPr>
            <p:cNvPr id="4" name="Rounded Rectangle 3">
              <a:extLst>
                <a:ext uri="{FF2B5EF4-FFF2-40B4-BE49-F238E27FC236}">
                  <a16:creationId xmlns:a16="http://schemas.microsoft.com/office/drawing/2014/main" id="{24E6CEE8-0C3D-E989-0DD5-045E203641E6}"/>
                </a:ext>
              </a:extLst>
            </p:cNvPr>
            <p:cNvSpPr/>
            <p:nvPr/>
          </p:nvSpPr>
          <p:spPr>
            <a:xfrm>
              <a:off x="993126" y="2311700"/>
              <a:ext cx="2646265" cy="659757"/>
            </a:xfrm>
            <a:prstGeom prst="roundRect">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4A45942E-A351-4FC1-8FFA-20D54C258644}"/>
                </a:ext>
              </a:extLst>
            </p:cNvPr>
            <p:cNvSpPr/>
            <p:nvPr/>
          </p:nvSpPr>
          <p:spPr>
            <a:xfrm>
              <a:off x="837224" y="2194414"/>
              <a:ext cx="2958066" cy="1409311"/>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A21BA23-B557-D337-0D81-D371B653252C}"/>
                </a:ext>
              </a:extLst>
            </p:cNvPr>
            <p:cNvSpPr txBox="1"/>
            <p:nvPr/>
          </p:nvSpPr>
          <p:spPr>
            <a:xfrm>
              <a:off x="1124064" y="3065105"/>
              <a:ext cx="2384385" cy="369332"/>
            </a:xfrm>
            <a:prstGeom prst="rect">
              <a:avLst/>
            </a:prstGeom>
            <a:noFill/>
          </p:spPr>
          <p:txBody>
            <a:bodyPr wrap="square" rtlCol="0">
              <a:spAutoFit/>
            </a:bodyPr>
            <a:lstStyle/>
            <a:p>
              <a:r>
                <a:rPr lang="en-US" dirty="0" err="1">
                  <a:latin typeface="Andale Mono" panose="020B0509000000000004" pitchFamily="49" charset="0"/>
                </a:rPr>
                <a:t>complex_sem_type</a:t>
              </a:r>
              <a:endParaRPr lang="en-US" dirty="0">
                <a:latin typeface="Andale Mono" panose="020B0509000000000004" pitchFamily="49" charset="0"/>
              </a:endParaRPr>
            </a:p>
          </p:txBody>
        </p:sp>
        <p:sp>
          <p:nvSpPr>
            <p:cNvPr id="7" name="Rounded Rectangle 6">
              <a:extLst>
                <a:ext uri="{FF2B5EF4-FFF2-40B4-BE49-F238E27FC236}">
                  <a16:creationId xmlns:a16="http://schemas.microsoft.com/office/drawing/2014/main" id="{03BF4632-4F11-1CC1-9F33-142B72E35DAA}"/>
                </a:ext>
              </a:extLst>
            </p:cNvPr>
            <p:cNvSpPr/>
            <p:nvPr/>
          </p:nvSpPr>
          <p:spPr>
            <a:xfrm>
              <a:off x="2997842" y="3525173"/>
              <a:ext cx="475881" cy="17220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set</a:t>
              </a:r>
            </a:p>
          </p:txBody>
        </p:sp>
        <p:sp>
          <p:nvSpPr>
            <p:cNvPr id="8" name="Rounded Rectangle 7">
              <a:extLst>
                <a:ext uri="{FF2B5EF4-FFF2-40B4-BE49-F238E27FC236}">
                  <a16:creationId xmlns:a16="http://schemas.microsoft.com/office/drawing/2014/main" id="{0E27A8FD-E8CF-0F30-E75C-8CE26D2FF321}"/>
                </a:ext>
              </a:extLst>
            </p:cNvPr>
            <p:cNvSpPr/>
            <p:nvPr/>
          </p:nvSpPr>
          <p:spPr>
            <a:xfrm>
              <a:off x="2967770" y="2886504"/>
              <a:ext cx="538365" cy="165970"/>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string</a:t>
              </a:r>
            </a:p>
          </p:txBody>
        </p:sp>
      </p:grpSp>
      <p:sp>
        <p:nvSpPr>
          <p:cNvPr id="27" name="TextBox 26">
            <a:extLst>
              <a:ext uri="{FF2B5EF4-FFF2-40B4-BE49-F238E27FC236}">
                <a16:creationId xmlns:a16="http://schemas.microsoft.com/office/drawing/2014/main" id="{645BE2A9-BFFC-2664-8CF4-D273F6AE7622}"/>
              </a:ext>
            </a:extLst>
          </p:cNvPr>
          <p:cNvSpPr txBox="1"/>
          <p:nvPr/>
        </p:nvSpPr>
        <p:spPr>
          <a:xfrm>
            <a:off x="5944503" y="5091412"/>
            <a:ext cx="2860828" cy="400110"/>
          </a:xfrm>
          <a:prstGeom prst="rect">
            <a:avLst/>
          </a:prstGeom>
          <a:noFill/>
        </p:spPr>
        <p:txBody>
          <a:bodyPr wrap="square" rtlCol="0">
            <a:spAutoFit/>
          </a:bodyPr>
          <a:lstStyle/>
          <a:p>
            <a:pPr algn="ctr"/>
            <a:r>
              <a:rPr lang="en-US" sz="2000" dirty="0">
                <a:latin typeface="Andale Mono" panose="020B0509000000000004" pitchFamily="49" charset="0"/>
              </a:rPr>
              <a:t>&lt;&lt;s, t&gt;, &lt;e, t&gt;&gt;</a:t>
            </a:r>
          </a:p>
        </p:txBody>
      </p:sp>
      <p:cxnSp>
        <p:nvCxnSpPr>
          <p:cNvPr id="30" name="Straight Connector 29">
            <a:extLst>
              <a:ext uri="{FF2B5EF4-FFF2-40B4-BE49-F238E27FC236}">
                <a16:creationId xmlns:a16="http://schemas.microsoft.com/office/drawing/2014/main" id="{84D0DA34-F241-0FD8-E37F-574ED99F6320}"/>
              </a:ext>
            </a:extLst>
          </p:cNvPr>
          <p:cNvCxnSpPr>
            <a:cxnSpLocks/>
          </p:cNvCxnSpPr>
          <p:nvPr/>
        </p:nvCxnSpPr>
        <p:spPr>
          <a:xfrm>
            <a:off x="6887945" y="4797606"/>
            <a:ext cx="1060301" cy="0"/>
          </a:xfrm>
          <a:prstGeom prst="line">
            <a:avLst/>
          </a:prstGeom>
          <a:ln w="76200">
            <a:solidFill>
              <a:srgbClr val="7030A0"/>
            </a:solidFill>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67D39714-223C-6FC9-AA81-B7DDDDC34ED4}"/>
              </a:ext>
            </a:extLst>
          </p:cNvPr>
          <p:cNvSpPr txBox="1"/>
          <p:nvPr/>
        </p:nvSpPr>
        <p:spPr>
          <a:xfrm>
            <a:off x="6152182" y="4980710"/>
            <a:ext cx="2417387" cy="584775"/>
          </a:xfrm>
          <a:prstGeom prst="rect">
            <a:avLst/>
          </a:prstGeom>
          <a:solidFill>
            <a:schemeClr val="bg2"/>
          </a:solidFill>
          <a:ln>
            <a:noFill/>
          </a:ln>
        </p:spPr>
        <p:txBody>
          <a:bodyPr wrap="square" rtlCol="0">
            <a:spAutoFit/>
          </a:bodyPr>
          <a:lstStyle/>
          <a:p>
            <a:pPr algn="ctr"/>
            <a:r>
              <a:rPr lang="en-US" sz="3200" dirty="0">
                <a:latin typeface="Andale Mono" panose="020B0509000000000004" pitchFamily="49" charset="0"/>
              </a:rPr>
              <a:t>E _ P</a:t>
            </a:r>
          </a:p>
        </p:txBody>
      </p:sp>
      <p:grpSp>
        <p:nvGrpSpPr>
          <p:cNvPr id="38" name="Group 37">
            <a:extLst>
              <a:ext uri="{FF2B5EF4-FFF2-40B4-BE49-F238E27FC236}">
                <a16:creationId xmlns:a16="http://schemas.microsoft.com/office/drawing/2014/main" id="{54322046-E1F1-3F0E-8D1E-9FC2BFE7B633}"/>
              </a:ext>
            </a:extLst>
          </p:cNvPr>
          <p:cNvGrpSpPr/>
          <p:nvPr/>
        </p:nvGrpSpPr>
        <p:grpSpPr>
          <a:xfrm>
            <a:off x="217758" y="1183948"/>
            <a:ext cx="1173135" cy="2650136"/>
            <a:chOff x="217758" y="1183948"/>
            <a:chExt cx="1173135" cy="2650136"/>
          </a:xfrm>
        </p:grpSpPr>
        <p:cxnSp>
          <p:nvCxnSpPr>
            <p:cNvPr id="39" name="Elbow Connector 38">
              <a:extLst>
                <a:ext uri="{FF2B5EF4-FFF2-40B4-BE49-F238E27FC236}">
                  <a16:creationId xmlns:a16="http://schemas.microsoft.com/office/drawing/2014/main" id="{49C030F7-B9D3-8FAD-A68A-E2F0ED2E19A2}"/>
                </a:ext>
              </a:extLst>
            </p:cNvPr>
            <p:cNvCxnSpPr>
              <a:cxnSpLocks/>
            </p:cNvCxnSpPr>
            <p:nvPr/>
          </p:nvCxnSpPr>
          <p:spPr>
            <a:xfrm rot="10800000" flipV="1">
              <a:off x="993126" y="1183948"/>
              <a:ext cx="397767" cy="2650136"/>
            </a:xfrm>
            <a:prstGeom prst="bentConnector3">
              <a:avLst>
                <a:gd name="adj1" fmla="val 247678"/>
              </a:avLst>
            </a:prstGeom>
            <a:ln>
              <a:tailEnd type="triangle"/>
            </a:ln>
          </p:spPr>
          <p:style>
            <a:lnRef idx="2">
              <a:schemeClr val="dk1"/>
            </a:lnRef>
            <a:fillRef idx="0">
              <a:schemeClr val="dk1"/>
            </a:fillRef>
            <a:effectRef idx="1">
              <a:schemeClr val="dk1"/>
            </a:effectRef>
            <a:fontRef idx="minor">
              <a:schemeClr val="tx1"/>
            </a:fontRef>
          </p:style>
        </p:cxnSp>
        <p:sp>
          <p:nvSpPr>
            <p:cNvPr id="40" name="Rounded Rectangle 39">
              <a:extLst>
                <a:ext uri="{FF2B5EF4-FFF2-40B4-BE49-F238E27FC236}">
                  <a16:creationId xmlns:a16="http://schemas.microsoft.com/office/drawing/2014/main" id="{8C6AC39E-93BF-DD74-A9E7-6BDDD6CD9563}"/>
                </a:ext>
              </a:extLst>
            </p:cNvPr>
            <p:cNvSpPr/>
            <p:nvPr/>
          </p:nvSpPr>
          <p:spPr>
            <a:xfrm rot="16200000">
              <a:off x="-129352" y="2371814"/>
              <a:ext cx="1063551" cy="3693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select</a:t>
              </a:r>
            </a:p>
          </p:txBody>
        </p:sp>
      </p:grpSp>
      <p:sp>
        <p:nvSpPr>
          <p:cNvPr id="34" name="TextBox 33">
            <a:extLst>
              <a:ext uri="{FF2B5EF4-FFF2-40B4-BE49-F238E27FC236}">
                <a16:creationId xmlns:a16="http://schemas.microsoft.com/office/drawing/2014/main" id="{FF94E172-36B6-806E-4AAB-FE4CBB7E47D2}"/>
              </a:ext>
            </a:extLst>
          </p:cNvPr>
          <p:cNvSpPr txBox="1"/>
          <p:nvPr/>
        </p:nvSpPr>
        <p:spPr>
          <a:xfrm>
            <a:off x="6292315" y="5929033"/>
            <a:ext cx="2093566" cy="584775"/>
          </a:xfrm>
          <a:prstGeom prst="rect">
            <a:avLst/>
          </a:prstGeom>
          <a:solidFill>
            <a:schemeClr val="bg2"/>
          </a:solidFill>
          <a:ln>
            <a:noFill/>
          </a:ln>
        </p:spPr>
        <p:txBody>
          <a:bodyPr wrap="square" rtlCol="0">
            <a:spAutoFit/>
          </a:bodyPr>
          <a:lstStyle/>
          <a:p>
            <a:pPr algn="ctr"/>
            <a:r>
              <a:rPr lang="en-US" sz="3200" dirty="0">
                <a:latin typeface="Andale Mono" panose="020B0509000000000004" pitchFamily="49" charset="0"/>
              </a:rPr>
              <a:t>NP _ S</a:t>
            </a:r>
          </a:p>
        </p:txBody>
      </p:sp>
      <p:cxnSp>
        <p:nvCxnSpPr>
          <p:cNvPr id="59" name="Elbow Connector 58">
            <a:extLst>
              <a:ext uri="{FF2B5EF4-FFF2-40B4-BE49-F238E27FC236}">
                <a16:creationId xmlns:a16="http://schemas.microsoft.com/office/drawing/2014/main" id="{50165EFD-5CB8-E366-936E-3A1423A9C44A}"/>
              </a:ext>
            </a:extLst>
          </p:cNvPr>
          <p:cNvCxnSpPr>
            <a:cxnSpLocks/>
            <a:stCxn id="33" idx="3"/>
            <a:endCxn id="34" idx="3"/>
          </p:cNvCxnSpPr>
          <p:nvPr/>
        </p:nvCxnSpPr>
        <p:spPr>
          <a:xfrm flipH="1">
            <a:off x="8385881" y="5273098"/>
            <a:ext cx="183688" cy="948323"/>
          </a:xfrm>
          <a:prstGeom prst="bentConnector3">
            <a:avLst>
              <a:gd name="adj1" fmla="val -124450"/>
            </a:avLst>
          </a:prstGeom>
          <a:ln>
            <a:tailEnd type="triangle"/>
          </a:ln>
        </p:spPr>
        <p:style>
          <a:lnRef idx="2">
            <a:schemeClr val="dk1"/>
          </a:lnRef>
          <a:fillRef idx="0">
            <a:schemeClr val="dk1"/>
          </a:fillRef>
          <a:effectRef idx="1">
            <a:schemeClr val="dk1"/>
          </a:effectRef>
          <a:fontRef idx="minor">
            <a:schemeClr val="tx1"/>
          </a:fontRef>
        </p:style>
      </p:cxnSp>
      <p:grpSp>
        <p:nvGrpSpPr>
          <p:cNvPr id="32" name="Group 31">
            <a:extLst>
              <a:ext uri="{FF2B5EF4-FFF2-40B4-BE49-F238E27FC236}">
                <a16:creationId xmlns:a16="http://schemas.microsoft.com/office/drawing/2014/main" id="{7937EE97-AAAC-E384-F1E8-9D3FF16842EB}"/>
              </a:ext>
            </a:extLst>
          </p:cNvPr>
          <p:cNvGrpSpPr/>
          <p:nvPr/>
        </p:nvGrpSpPr>
        <p:grpSpPr>
          <a:xfrm>
            <a:off x="171340" y="2639213"/>
            <a:ext cx="1588011" cy="1881033"/>
            <a:chOff x="171340" y="2639213"/>
            <a:chExt cx="1588011" cy="1881033"/>
          </a:xfrm>
        </p:grpSpPr>
        <p:cxnSp>
          <p:nvCxnSpPr>
            <p:cNvPr id="35" name="Elbow Connector 34">
              <a:extLst>
                <a:ext uri="{FF2B5EF4-FFF2-40B4-BE49-F238E27FC236}">
                  <a16:creationId xmlns:a16="http://schemas.microsoft.com/office/drawing/2014/main" id="{757BE464-2718-D7F9-3FF2-D071E2D8D12C}"/>
                </a:ext>
              </a:extLst>
            </p:cNvPr>
            <p:cNvCxnSpPr>
              <a:cxnSpLocks/>
              <a:endCxn id="41" idx="1"/>
            </p:cNvCxnSpPr>
            <p:nvPr/>
          </p:nvCxnSpPr>
          <p:spPr>
            <a:xfrm rot="10800000" flipH="1" flipV="1">
              <a:off x="1124066" y="2639213"/>
              <a:ext cx="635285" cy="1699951"/>
            </a:xfrm>
            <a:prstGeom prst="bentConnector3">
              <a:avLst>
                <a:gd name="adj1" fmla="val -63313"/>
              </a:avLst>
            </a:prstGeom>
            <a:ln>
              <a:tailEnd type="triangle"/>
            </a:ln>
          </p:spPr>
          <p:style>
            <a:lnRef idx="2">
              <a:schemeClr val="dk1"/>
            </a:lnRef>
            <a:fillRef idx="0">
              <a:schemeClr val="dk1"/>
            </a:fillRef>
            <a:effectRef idx="1">
              <a:schemeClr val="dk1"/>
            </a:effectRef>
            <a:fontRef idx="minor">
              <a:schemeClr val="tx1"/>
            </a:fontRef>
          </p:style>
        </p:cxnSp>
        <p:sp>
          <p:nvSpPr>
            <p:cNvPr id="37" name="Rounded Rectangle 36">
              <a:extLst>
                <a:ext uri="{FF2B5EF4-FFF2-40B4-BE49-F238E27FC236}">
                  <a16:creationId xmlns:a16="http://schemas.microsoft.com/office/drawing/2014/main" id="{5B4A6D3D-6C56-9E6B-7BF1-94327E27A28F}"/>
                </a:ext>
              </a:extLst>
            </p:cNvPr>
            <p:cNvSpPr/>
            <p:nvPr/>
          </p:nvSpPr>
          <p:spPr>
            <a:xfrm>
              <a:off x="171340" y="4150915"/>
              <a:ext cx="1246439" cy="3693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realize</a:t>
              </a:r>
            </a:p>
          </p:txBody>
        </p:sp>
      </p:grpSp>
      <p:sp>
        <p:nvSpPr>
          <p:cNvPr id="41" name="Rounded Rectangle 40">
            <a:extLst>
              <a:ext uri="{FF2B5EF4-FFF2-40B4-BE49-F238E27FC236}">
                <a16:creationId xmlns:a16="http://schemas.microsoft.com/office/drawing/2014/main" id="{B6FD54AC-5EB5-2306-A8FB-F600387CFD3C}"/>
              </a:ext>
            </a:extLst>
          </p:cNvPr>
          <p:cNvSpPr/>
          <p:nvPr/>
        </p:nvSpPr>
        <p:spPr>
          <a:xfrm>
            <a:off x="1759352" y="4100632"/>
            <a:ext cx="1208418" cy="477066"/>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a:extLst>
              <a:ext uri="{FF2B5EF4-FFF2-40B4-BE49-F238E27FC236}">
                <a16:creationId xmlns:a16="http://schemas.microsoft.com/office/drawing/2014/main" id="{8FEECBAB-441F-5608-A52A-D1135DFE16C6}"/>
              </a:ext>
            </a:extLst>
          </p:cNvPr>
          <p:cNvSpPr/>
          <p:nvPr/>
        </p:nvSpPr>
        <p:spPr>
          <a:xfrm>
            <a:off x="2521961" y="4475938"/>
            <a:ext cx="475881" cy="17220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set</a:t>
            </a:r>
          </a:p>
        </p:txBody>
      </p:sp>
      <p:cxnSp>
        <p:nvCxnSpPr>
          <p:cNvPr id="43" name="Straight Arrow Connector 42">
            <a:extLst>
              <a:ext uri="{FF2B5EF4-FFF2-40B4-BE49-F238E27FC236}">
                <a16:creationId xmlns:a16="http://schemas.microsoft.com/office/drawing/2014/main" id="{A42E4307-FB7F-CEE3-6A3D-81B263D7D80D}"/>
              </a:ext>
            </a:extLst>
          </p:cNvPr>
          <p:cNvCxnSpPr/>
          <p:nvPr/>
        </p:nvCxnSpPr>
        <p:spPr>
          <a:xfrm flipH="1" flipV="1">
            <a:off x="2314937" y="4375230"/>
            <a:ext cx="1323" cy="573280"/>
          </a:xfrm>
          <a:prstGeom prst="straightConnector1">
            <a:avLst/>
          </a:prstGeom>
          <a:ln>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grpSp>
        <p:nvGrpSpPr>
          <p:cNvPr id="56" name="Group 55">
            <a:extLst>
              <a:ext uri="{FF2B5EF4-FFF2-40B4-BE49-F238E27FC236}">
                <a16:creationId xmlns:a16="http://schemas.microsoft.com/office/drawing/2014/main" id="{F288DCD7-02A0-3C72-A290-09BE68ABA708}"/>
              </a:ext>
            </a:extLst>
          </p:cNvPr>
          <p:cNvGrpSpPr/>
          <p:nvPr/>
        </p:nvGrpSpPr>
        <p:grpSpPr>
          <a:xfrm>
            <a:off x="6764215" y="5559066"/>
            <a:ext cx="1183036" cy="454710"/>
            <a:chOff x="6764215" y="5559066"/>
            <a:chExt cx="1183036" cy="454710"/>
          </a:xfrm>
        </p:grpSpPr>
        <p:cxnSp>
          <p:nvCxnSpPr>
            <p:cNvPr id="49" name="Straight Arrow Connector 48">
              <a:extLst>
                <a:ext uri="{FF2B5EF4-FFF2-40B4-BE49-F238E27FC236}">
                  <a16:creationId xmlns:a16="http://schemas.microsoft.com/office/drawing/2014/main" id="{DA641052-A89E-DE6F-6336-8B938C4C7E73}"/>
                </a:ext>
              </a:extLst>
            </p:cNvPr>
            <p:cNvCxnSpPr/>
            <p:nvPr/>
          </p:nvCxnSpPr>
          <p:spPr>
            <a:xfrm flipH="1">
              <a:off x="6764215" y="5559067"/>
              <a:ext cx="123730" cy="45470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4" name="Straight Arrow Connector 53">
              <a:extLst>
                <a:ext uri="{FF2B5EF4-FFF2-40B4-BE49-F238E27FC236}">
                  <a16:creationId xmlns:a16="http://schemas.microsoft.com/office/drawing/2014/main" id="{9A6AE02D-B966-1677-C38C-18F8D9B92672}"/>
                </a:ext>
              </a:extLst>
            </p:cNvPr>
            <p:cNvCxnSpPr>
              <a:cxnSpLocks/>
            </p:cNvCxnSpPr>
            <p:nvPr/>
          </p:nvCxnSpPr>
          <p:spPr>
            <a:xfrm>
              <a:off x="7798953" y="5559066"/>
              <a:ext cx="148298" cy="45471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31165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13A6A"/>
        </a:solidFill>
        <a:effectLst/>
      </p:bgPr>
    </p:bg>
    <p:spTree>
      <p:nvGrpSpPr>
        <p:cNvPr id="1" name="">
          <a:extLst>
            <a:ext uri="{FF2B5EF4-FFF2-40B4-BE49-F238E27FC236}">
              <a16:creationId xmlns:a16="http://schemas.microsoft.com/office/drawing/2014/main" id="{E93AC124-FC46-72BD-B61F-1170F11A0971}"/>
            </a:ext>
          </a:extLst>
        </p:cNvPr>
        <p:cNvGrpSpPr/>
        <p:nvPr/>
      </p:nvGrpSpPr>
      <p:grpSpPr>
        <a:xfrm>
          <a:off x="0" y="0"/>
          <a:ext cx="0" cy="0"/>
          <a:chOff x="0" y="0"/>
          <a:chExt cx="0" cy="0"/>
        </a:xfrm>
      </p:grpSpPr>
      <p:pic>
        <p:nvPicPr>
          <p:cNvPr id="3" name="Graphic 5">
            <a:extLst>
              <a:ext uri="{FF2B5EF4-FFF2-40B4-BE49-F238E27FC236}">
                <a16:creationId xmlns:a16="http://schemas.microsoft.com/office/drawing/2014/main" id="{B7626D16-F864-4D45-A946-939C94CDA04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7493" y="2746112"/>
            <a:ext cx="3927315" cy="5033242"/>
          </a:xfrm>
          <a:prstGeom prst="rect">
            <a:avLst/>
          </a:prstGeom>
        </p:spPr>
      </p:pic>
      <p:sp>
        <p:nvSpPr>
          <p:cNvPr id="6" name="Title 1">
            <a:extLst>
              <a:ext uri="{FF2B5EF4-FFF2-40B4-BE49-F238E27FC236}">
                <a16:creationId xmlns:a16="http://schemas.microsoft.com/office/drawing/2014/main" id="{32D7C5BE-624D-5375-4E3A-B45B6C41072A}"/>
              </a:ext>
            </a:extLst>
          </p:cNvPr>
          <p:cNvSpPr>
            <a:spLocks noGrp="1"/>
          </p:cNvSpPr>
          <p:nvPr>
            <p:ph type="title"/>
          </p:nvPr>
        </p:nvSpPr>
        <p:spPr>
          <a:xfrm>
            <a:off x="831850" y="1729112"/>
            <a:ext cx="6442253" cy="4153115"/>
          </a:xfrm>
        </p:spPr>
        <p:txBody>
          <a:bodyPr>
            <a:normAutofit/>
          </a:bodyPr>
          <a:lstStyle/>
          <a:p>
            <a:r>
              <a:rPr lang="en-US" b="1" dirty="0">
                <a:solidFill>
                  <a:schemeClr val="bg1"/>
                </a:solidFill>
                <a:latin typeface="Helvetica" pitchFamily="2" charset="0"/>
                <a:ea typeface="Verdana"/>
                <a:cs typeface="Verdana" charset="0"/>
              </a:rPr>
              <a:t>Challenges</a:t>
            </a:r>
            <a:br>
              <a:rPr lang="en-US" b="1" dirty="0">
                <a:solidFill>
                  <a:schemeClr val="bg1"/>
                </a:solidFill>
                <a:latin typeface="Helvetica" pitchFamily="2" charset="0"/>
                <a:ea typeface="Verdana"/>
                <a:cs typeface="Verdana" charset="0"/>
              </a:rPr>
            </a:br>
            <a:endParaRPr lang="en-US" sz="4800" dirty="0">
              <a:solidFill>
                <a:schemeClr val="bg1"/>
              </a:solidFill>
              <a:latin typeface="Helvetica" pitchFamily="2" charset="0"/>
              <a:ea typeface="Verdana" charset="0"/>
              <a:cs typeface="Verdana" charset="0"/>
            </a:endParaRPr>
          </a:p>
        </p:txBody>
      </p:sp>
    </p:spTree>
    <p:extLst>
      <p:ext uri="{BB962C8B-B14F-4D97-AF65-F5344CB8AC3E}">
        <p14:creationId xmlns:p14="http://schemas.microsoft.com/office/powerpoint/2010/main" val="36213542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52DB0-4326-F474-2518-1C911C2F5888}"/>
            </a:ext>
          </a:extLst>
        </p:cNvPr>
        <p:cNvGrpSpPr/>
        <p:nvPr/>
      </p:nvGrpSpPr>
      <p:grpSpPr>
        <a:xfrm>
          <a:off x="0" y="0"/>
          <a:ext cx="0" cy="0"/>
          <a:chOff x="0" y="0"/>
          <a:chExt cx="0" cy="0"/>
        </a:xfrm>
      </p:grpSpPr>
      <p:cxnSp>
        <p:nvCxnSpPr>
          <p:cNvPr id="31" name="Elbow Connector 30">
            <a:extLst>
              <a:ext uri="{FF2B5EF4-FFF2-40B4-BE49-F238E27FC236}">
                <a16:creationId xmlns:a16="http://schemas.microsoft.com/office/drawing/2014/main" id="{C05A6C10-5F88-C500-CFF4-554462EF010F}"/>
              </a:ext>
            </a:extLst>
          </p:cNvPr>
          <p:cNvCxnSpPr>
            <a:cxnSpLocks/>
            <a:stCxn id="11" idx="3"/>
            <a:endCxn id="29" idx="2"/>
          </p:cNvCxnSpPr>
          <p:nvPr/>
        </p:nvCxnSpPr>
        <p:spPr>
          <a:xfrm>
            <a:off x="3229337" y="1183948"/>
            <a:ext cx="2783831" cy="781461"/>
          </a:xfrm>
          <a:prstGeom prst="bentConnector4">
            <a:avLst>
              <a:gd name="adj1" fmla="val 23926"/>
              <a:gd name="adj2" fmla="val 163756"/>
            </a:avLst>
          </a:prstGeom>
          <a:ln>
            <a:tailEnd type="triangle"/>
          </a:ln>
        </p:spPr>
        <p:style>
          <a:lnRef idx="2">
            <a:schemeClr val="dk1"/>
          </a:lnRef>
          <a:fillRef idx="0">
            <a:schemeClr val="dk1"/>
          </a:fillRef>
          <a:effectRef idx="1">
            <a:schemeClr val="dk1"/>
          </a:effectRef>
          <a:fontRef idx="minor">
            <a:schemeClr val="tx1"/>
          </a:fontRef>
        </p:style>
      </p:cxnSp>
      <p:sp>
        <p:nvSpPr>
          <p:cNvPr id="50" name="TextBox 49">
            <a:extLst>
              <a:ext uri="{FF2B5EF4-FFF2-40B4-BE49-F238E27FC236}">
                <a16:creationId xmlns:a16="http://schemas.microsoft.com/office/drawing/2014/main" id="{5E4CBC05-CCCA-28CB-074E-4E62FBCE8582}"/>
              </a:ext>
            </a:extLst>
          </p:cNvPr>
          <p:cNvSpPr txBox="1"/>
          <p:nvPr/>
        </p:nvSpPr>
        <p:spPr>
          <a:xfrm>
            <a:off x="990594" y="6126318"/>
            <a:ext cx="2646265" cy="369332"/>
          </a:xfrm>
          <a:prstGeom prst="rect">
            <a:avLst/>
          </a:prstGeom>
          <a:noFill/>
        </p:spPr>
        <p:txBody>
          <a:bodyPr wrap="square" rtlCol="0">
            <a:spAutoFit/>
          </a:bodyPr>
          <a:lstStyle/>
          <a:p>
            <a:r>
              <a:rPr lang="en-US" dirty="0" err="1">
                <a:latin typeface="Andale Mono" panose="020B0509000000000004" pitchFamily="49" charset="0"/>
              </a:rPr>
              <a:t>sem_type_signature</a:t>
            </a:r>
            <a:endParaRPr lang="en-US" dirty="0">
              <a:latin typeface="Andale Mono" panose="020B0509000000000004" pitchFamily="49" charset="0"/>
            </a:endParaRPr>
          </a:p>
        </p:txBody>
      </p:sp>
      <p:sp>
        <p:nvSpPr>
          <p:cNvPr id="11" name="TextBox 10">
            <a:extLst>
              <a:ext uri="{FF2B5EF4-FFF2-40B4-BE49-F238E27FC236}">
                <a16:creationId xmlns:a16="http://schemas.microsoft.com/office/drawing/2014/main" id="{5AEF6110-9E45-F90D-6ED6-1D0E9EE2C44A}"/>
              </a:ext>
            </a:extLst>
          </p:cNvPr>
          <p:cNvSpPr txBox="1"/>
          <p:nvPr/>
        </p:nvSpPr>
        <p:spPr>
          <a:xfrm>
            <a:off x="1390892" y="999282"/>
            <a:ext cx="1838445" cy="369332"/>
          </a:xfrm>
          <a:prstGeom prst="rect">
            <a:avLst/>
          </a:prstGeom>
          <a:noFill/>
        </p:spPr>
        <p:txBody>
          <a:bodyPr wrap="square" rtlCol="0">
            <a:spAutoFit/>
          </a:bodyPr>
          <a:lstStyle/>
          <a:p>
            <a:pPr algn="ctr"/>
            <a:r>
              <a:rPr lang="en-US" dirty="0" err="1">
                <a:latin typeface="Andale Mono" panose="020B0509000000000004" pitchFamily="49" charset="0"/>
              </a:rPr>
              <a:t>lexical_item</a:t>
            </a:r>
            <a:endParaRPr lang="en-US" dirty="0">
              <a:latin typeface="Andale Mono" panose="020B0509000000000004" pitchFamily="49" charset="0"/>
            </a:endParaRPr>
          </a:p>
        </p:txBody>
      </p:sp>
      <p:sp>
        <p:nvSpPr>
          <p:cNvPr id="12" name="TextBox 11">
            <a:extLst>
              <a:ext uri="{FF2B5EF4-FFF2-40B4-BE49-F238E27FC236}">
                <a16:creationId xmlns:a16="http://schemas.microsoft.com/office/drawing/2014/main" id="{897B1DA0-86D4-1641-C9C7-B1C0FF399FDE}"/>
              </a:ext>
            </a:extLst>
          </p:cNvPr>
          <p:cNvSpPr txBox="1"/>
          <p:nvPr/>
        </p:nvSpPr>
        <p:spPr>
          <a:xfrm>
            <a:off x="5002672" y="1008927"/>
            <a:ext cx="1978312" cy="369332"/>
          </a:xfrm>
          <a:prstGeom prst="rect">
            <a:avLst/>
          </a:prstGeom>
          <a:noFill/>
        </p:spPr>
        <p:txBody>
          <a:bodyPr wrap="square" rtlCol="0">
            <a:spAutoFit/>
          </a:bodyPr>
          <a:lstStyle/>
          <a:p>
            <a:pPr algn="ctr"/>
            <a:r>
              <a:rPr lang="en-US" dirty="0" err="1">
                <a:latin typeface="Andale Mono" panose="020B0509000000000004" pitchFamily="49" charset="0"/>
              </a:rPr>
              <a:t>lexical_class</a:t>
            </a:r>
            <a:endParaRPr lang="en-US" dirty="0">
              <a:latin typeface="Andale Mono" panose="020B0509000000000004" pitchFamily="49" charset="0"/>
            </a:endParaRPr>
          </a:p>
        </p:txBody>
      </p:sp>
      <p:grpSp>
        <p:nvGrpSpPr>
          <p:cNvPr id="13" name="Group 12">
            <a:extLst>
              <a:ext uri="{FF2B5EF4-FFF2-40B4-BE49-F238E27FC236}">
                <a16:creationId xmlns:a16="http://schemas.microsoft.com/office/drawing/2014/main" id="{567A2209-A2CA-C878-9A37-7A9DA2E72735}"/>
              </a:ext>
            </a:extLst>
          </p:cNvPr>
          <p:cNvGrpSpPr/>
          <p:nvPr/>
        </p:nvGrpSpPr>
        <p:grpSpPr>
          <a:xfrm>
            <a:off x="4364316" y="854068"/>
            <a:ext cx="2765928" cy="1810552"/>
            <a:chOff x="4364316" y="854068"/>
            <a:chExt cx="2765928" cy="1810552"/>
          </a:xfrm>
        </p:grpSpPr>
        <p:grpSp>
          <p:nvGrpSpPr>
            <p:cNvPr id="14" name="Group 13">
              <a:extLst>
                <a:ext uri="{FF2B5EF4-FFF2-40B4-BE49-F238E27FC236}">
                  <a16:creationId xmlns:a16="http://schemas.microsoft.com/office/drawing/2014/main" id="{87A67D29-981A-A0C5-B79E-3E21482672BF}"/>
                </a:ext>
              </a:extLst>
            </p:cNvPr>
            <p:cNvGrpSpPr/>
            <p:nvPr/>
          </p:nvGrpSpPr>
          <p:grpSpPr>
            <a:xfrm>
              <a:off x="4896092" y="854068"/>
              <a:ext cx="2234152" cy="750493"/>
              <a:chOff x="4896092" y="854068"/>
              <a:chExt cx="2234152" cy="750493"/>
            </a:xfrm>
          </p:grpSpPr>
          <p:sp>
            <p:nvSpPr>
              <p:cNvPr id="18" name="Rounded Rectangle 17">
                <a:extLst>
                  <a:ext uri="{FF2B5EF4-FFF2-40B4-BE49-F238E27FC236}">
                    <a16:creationId xmlns:a16="http://schemas.microsoft.com/office/drawing/2014/main" id="{5CC47782-CE45-C3D0-BFAE-9FA771C57993}"/>
                  </a:ext>
                </a:extLst>
              </p:cNvPr>
              <p:cNvSpPr/>
              <p:nvPr/>
            </p:nvSpPr>
            <p:spPr>
              <a:xfrm>
                <a:off x="4896092" y="854068"/>
                <a:ext cx="2234152" cy="659757"/>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2453FF45-ADCE-B672-5E11-060C00E5B634}"/>
                  </a:ext>
                </a:extLst>
              </p:cNvPr>
              <p:cNvSpPr/>
              <p:nvPr/>
            </p:nvSpPr>
            <p:spPr>
              <a:xfrm>
                <a:off x="6470679" y="1432361"/>
                <a:ext cx="475881" cy="17220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set</a:t>
                </a:r>
              </a:p>
            </p:txBody>
          </p:sp>
        </p:grpSp>
        <p:sp>
          <p:nvSpPr>
            <p:cNvPr id="17" name="Rounded Rectangle 16">
              <a:extLst>
                <a:ext uri="{FF2B5EF4-FFF2-40B4-BE49-F238E27FC236}">
                  <a16:creationId xmlns:a16="http://schemas.microsoft.com/office/drawing/2014/main" id="{364A2897-1FD3-11B4-528D-8927EA702C25}"/>
                </a:ext>
              </a:extLst>
            </p:cNvPr>
            <p:cNvSpPr/>
            <p:nvPr/>
          </p:nvSpPr>
          <p:spPr>
            <a:xfrm>
              <a:off x="4364316" y="2295289"/>
              <a:ext cx="1063552" cy="369331"/>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senses</a:t>
              </a:r>
            </a:p>
          </p:txBody>
        </p:sp>
      </p:grpSp>
      <p:sp>
        <p:nvSpPr>
          <p:cNvPr id="20" name="TextBox 19">
            <a:extLst>
              <a:ext uri="{FF2B5EF4-FFF2-40B4-BE49-F238E27FC236}">
                <a16:creationId xmlns:a16="http://schemas.microsoft.com/office/drawing/2014/main" id="{E1B15CD0-53E7-83FA-EBDB-16546C4E6C16}"/>
              </a:ext>
            </a:extLst>
          </p:cNvPr>
          <p:cNvSpPr txBox="1"/>
          <p:nvPr/>
        </p:nvSpPr>
        <p:spPr>
          <a:xfrm>
            <a:off x="8453377" y="1008927"/>
            <a:ext cx="1977343" cy="369332"/>
          </a:xfrm>
          <a:prstGeom prst="rect">
            <a:avLst/>
          </a:prstGeom>
          <a:noFill/>
        </p:spPr>
        <p:txBody>
          <a:bodyPr wrap="square" rtlCol="0">
            <a:spAutoFit/>
          </a:bodyPr>
          <a:lstStyle/>
          <a:p>
            <a:pPr algn="ctr"/>
            <a:r>
              <a:rPr lang="en-US" dirty="0" err="1">
                <a:latin typeface="Andale Mono" panose="020B0509000000000004" pitchFamily="49" charset="0"/>
              </a:rPr>
              <a:t>sem_component</a:t>
            </a:r>
            <a:endParaRPr lang="en-US" dirty="0">
              <a:latin typeface="Andale Mono" panose="020B0509000000000004" pitchFamily="49" charset="0"/>
            </a:endParaRPr>
          </a:p>
        </p:txBody>
      </p:sp>
      <p:sp>
        <p:nvSpPr>
          <p:cNvPr id="21" name="TextBox 20">
            <a:extLst>
              <a:ext uri="{FF2B5EF4-FFF2-40B4-BE49-F238E27FC236}">
                <a16:creationId xmlns:a16="http://schemas.microsoft.com/office/drawing/2014/main" id="{4ECEB5C5-2D5B-0247-A071-FDBA59152720}"/>
              </a:ext>
            </a:extLst>
          </p:cNvPr>
          <p:cNvSpPr txBox="1"/>
          <p:nvPr/>
        </p:nvSpPr>
        <p:spPr>
          <a:xfrm>
            <a:off x="8739843" y="1566533"/>
            <a:ext cx="1454553" cy="369332"/>
          </a:xfrm>
          <a:prstGeom prst="rect">
            <a:avLst/>
          </a:prstGeom>
          <a:noFill/>
        </p:spPr>
        <p:txBody>
          <a:bodyPr wrap="square" rtlCol="0">
            <a:spAutoFit/>
          </a:bodyPr>
          <a:lstStyle/>
          <a:p>
            <a:pPr algn="ctr"/>
            <a:r>
              <a:rPr lang="en-US" dirty="0" err="1">
                <a:latin typeface="Andale Mono" panose="020B0509000000000004" pitchFamily="49" charset="0"/>
              </a:rPr>
              <a:t>sem_value</a:t>
            </a:r>
            <a:endParaRPr lang="en-US" dirty="0">
              <a:latin typeface="Andale Mono" panose="020B0509000000000004" pitchFamily="49" charset="0"/>
            </a:endParaRPr>
          </a:p>
        </p:txBody>
      </p:sp>
      <p:sp>
        <p:nvSpPr>
          <p:cNvPr id="22" name="Rounded Rectangle 21">
            <a:extLst>
              <a:ext uri="{FF2B5EF4-FFF2-40B4-BE49-F238E27FC236}">
                <a16:creationId xmlns:a16="http://schemas.microsoft.com/office/drawing/2014/main" id="{6E6AFFCA-61A5-B2EE-B25C-A463E3BFEEA3}"/>
              </a:ext>
            </a:extLst>
          </p:cNvPr>
          <p:cNvSpPr/>
          <p:nvPr/>
        </p:nvSpPr>
        <p:spPr>
          <a:xfrm>
            <a:off x="8047530" y="863714"/>
            <a:ext cx="2646265" cy="659757"/>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6C82B4E-BCED-0C14-0889-76FD6EA81AEE}"/>
              </a:ext>
            </a:extLst>
          </p:cNvPr>
          <p:cNvSpPr/>
          <p:nvPr/>
        </p:nvSpPr>
        <p:spPr>
          <a:xfrm>
            <a:off x="10045322" y="1423877"/>
            <a:ext cx="475881" cy="17220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set</a:t>
            </a:r>
          </a:p>
        </p:txBody>
      </p:sp>
      <p:grpSp>
        <p:nvGrpSpPr>
          <p:cNvPr id="24" name="Group 23">
            <a:extLst>
              <a:ext uri="{FF2B5EF4-FFF2-40B4-BE49-F238E27FC236}">
                <a16:creationId xmlns:a16="http://schemas.microsoft.com/office/drawing/2014/main" id="{A13CC67B-B123-30C6-A9AC-F0E8AF6820E6}"/>
              </a:ext>
            </a:extLst>
          </p:cNvPr>
          <p:cNvGrpSpPr/>
          <p:nvPr/>
        </p:nvGrpSpPr>
        <p:grpSpPr>
          <a:xfrm>
            <a:off x="6980984" y="1193593"/>
            <a:ext cx="2486136" cy="1438433"/>
            <a:chOff x="6980984" y="1193593"/>
            <a:chExt cx="2486136" cy="1438433"/>
          </a:xfrm>
        </p:grpSpPr>
        <p:cxnSp>
          <p:nvCxnSpPr>
            <p:cNvPr id="25" name="Elbow Connector 24">
              <a:extLst>
                <a:ext uri="{FF2B5EF4-FFF2-40B4-BE49-F238E27FC236}">
                  <a16:creationId xmlns:a16="http://schemas.microsoft.com/office/drawing/2014/main" id="{C1DC96B4-FA0D-4E11-DF50-64B89D98B887}"/>
                </a:ext>
              </a:extLst>
            </p:cNvPr>
            <p:cNvCxnSpPr>
              <a:cxnSpLocks/>
            </p:cNvCxnSpPr>
            <p:nvPr/>
          </p:nvCxnSpPr>
          <p:spPr>
            <a:xfrm>
              <a:off x="6980984" y="1193593"/>
              <a:ext cx="2486136" cy="742272"/>
            </a:xfrm>
            <a:prstGeom prst="bentConnector4">
              <a:avLst>
                <a:gd name="adj1" fmla="val 26527"/>
                <a:gd name="adj2" fmla="val 168222"/>
              </a:avLst>
            </a:prstGeom>
            <a:ln>
              <a:tailEnd type="triangle"/>
            </a:ln>
          </p:spPr>
          <p:style>
            <a:lnRef idx="2">
              <a:schemeClr val="dk1"/>
            </a:lnRef>
            <a:fillRef idx="0">
              <a:schemeClr val="dk1"/>
            </a:fillRef>
            <a:effectRef idx="1">
              <a:schemeClr val="dk1"/>
            </a:effectRef>
            <a:fontRef idx="minor">
              <a:schemeClr val="tx1"/>
            </a:fontRef>
          </p:style>
        </p:cxnSp>
        <p:sp>
          <p:nvSpPr>
            <p:cNvPr id="26" name="Rounded Rectangle 25">
              <a:extLst>
                <a:ext uri="{FF2B5EF4-FFF2-40B4-BE49-F238E27FC236}">
                  <a16:creationId xmlns:a16="http://schemas.microsoft.com/office/drawing/2014/main" id="{1A125B6B-D77F-3B99-00FA-E09DF37A94C7}"/>
                </a:ext>
              </a:extLst>
            </p:cNvPr>
            <p:cNvSpPr/>
            <p:nvPr/>
          </p:nvSpPr>
          <p:spPr>
            <a:xfrm>
              <a:off x="8042283" y="2262695"/>
              <a:ext cx="1009296" cy="369331"/>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value</a:t>
              </a:r>
            </a:p>
          </p:txBody>
        </p:sp>
      </p:grpSp>
      <p:grpSp>
        <p:nvGrpSpPr>
          <p:cNvPr id="36" name="Group 35">
            <a:extLst>
              <a:ext uri="{FF2B5EF4-FFF2-40B4-BE49-F238E27FC236}">
                <a16:creationId xmlns:a16="http://schemas.microsoft.com/office/drawing/2014/main" id="{A02BB723-AC23-F033-D1EF-1D6D721A34F3}"/>
              </a:ext>
            </a:extLst>
          </p:cNvPr>
          <p:cNvGrpSpPr/>
          <p:nvPr/>
        </p:nvGrpSpPr>
        <p:grpSpPr>
          <a:xfrm>
            <a:off x="4939211" y="4099597"/>
            <a:ext cx="6768687" cy="2664619"/>
            <a:chOff x="4939211" y="4099597"/>
            <a:chExt cx="6768687" cy="2664619"/>
          </a:xfrm>
        </p:grpSpPr>
        <p:sp>
          <p:nvSpPr>
            <p:cNvPr id="9" name="Rounded Rectangle 8">
              <a:extLst>
                <a:ext uri="{FF2B5EF4-FFF2-40B4-BE49-F238E27FC236}">
                  <a16:creationId xmlns:a16="http://schemas.microsoft.com/office/drawing/2014/main" id="{81FE23A9-657F-52DD-EB67-9437920885AE}"/>
                </a:ext>
              </a:extLst>
            </p:cNvPr>
            <p:cNvSpPr/>
            <p:nvPr/>
          </p:nvSpPr>
          <p:spPr>
            <a:xfrm>
              <a:off x="5092876" y="4099597"/>
              <a:ext cx="6615022" cy="2664619"/>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82485BD-F46F-A1AA-3234-66F8BB18FFF6}"/>
                </a:ext>
              </a:extLst>
            </p:cNvPr>
            <p:cNvSpPr txBox="1"/>
            <p:nvPr/>
          </p:nvSpPr>
          <p:spPr>
            <a:xfrm>
              <a:off x="4939211" y="4321085"/>
              <a:ext cx="6627672" cy="461665"/>
            </a:xfrm>
            <a:prstGeom prst="rect">
              <a:avLst/>
            </a:prstGeom>
            <a:noFill/>
            <a:ln>
              <a:noFill/>
            </a:ln>
          </p:spPr>
          <p:txBody>
            <a:bodyPr wrap="square" rtlCol="0">
              <a:spAutoFit/>
            </a:bodyPr>
            <a:lstStyle/>
            <a:p>
              <a:pPr algn="r"/>
              <a:r>
                <a:rPr lang="en-US" sz="2400" b="1" i="0" dirty="0">
                  <a:solidFill>
                    <a:srgbClr val="101418"/>
                  </a:solidFill>
                  <a:effectLst/>
                  <a:latin typeface="Arial" panose="020B0604020202020204" pitchFamily="34" charset="0"/>
                </a:rPr>
                <a:t>⟦ </a:t>
              </a:r>
              <a:r>
                <a:rPr lang="en-US" sz="2400" dirty="0">
                  <a:latin typeface="Helvetica" pitchFamily="2" charset="0"/>
                </a:rPr>
                <a:t>love </a:t>
              </a:r>
              <a:r>
                <a:rPr lang="en-US" sz="2400" b="1" i="0" dirty="0">
                  <a:solidFill>
                    <a:srgbClr val="101418"/>
                  </a:solidFill>
                  <a:effectLst/>
                  <a:latin typeface="Arial" panose="020B0604020202020204" pitchFamily="34" charset="0"/>
                </a:rPr>
                <a:t>⟧</a:t>
              </a:r>
              <a:r>
                <a:rPr lang="en-US" sz="2400" dirty="0">
                  <a:latin typeface="Andale Mono" panose="020B0509000000000004" pitchFamily="49" charset="0"/>
                </a:rPr>
                <a:t> = </a:t>
              </a:r>
              <a:r>
                <a:rPr lang="en-US" sz="2400" dirty="0" err="1">
                  <a:latin typeface="Andale Mono" panose="020B0509000000000004" pitchFamily="49" charset="0"/>
                </a:rPr>
                <a:t>λp.λx.DOX</a:t>
              </a:r>
              <a:r>
                <a:rPr lang="en-US" sz="2400" dirty="0">
                  <a:latin typeface="Andale Mono" panose="020B0509000000000004" pitchFamily="49" charset="0"/>
                </a:rPr>
                <a:t>(</a:t>
              </a:r>
              <a:r>
                <a:rPr lang="en-US" sz="2400" dirty="0" err="1">
                  <a:latin typeface="Andale Mono" panose="020B0509000000000004" pitchFamily="49" charset="0"/>
                </a:rPr>
                <a:t>x,p</a:t>
              </a:r>
              <a:r>
                <a:rPr lang="en-US" sz="2400" dirty="0">
                  <a:latin typeface="Andale Mono" panose="020B0509000000000004" pitchFamily="49" charset="0"/>
                </a:rPr>
                <a:t>):</a:t>
              </a:r>
              <a:r>
                <a:rPr lang="en-US" sz="2400" dirty="0">
                  <a:solidFill>
                    <a:srgbClr val="C00000"/>
                  </a:solidFill>
                  <a:latin typeface="Andale Mono" panose="020B0509000000000004" pitchFamily="49" charset="0"/>
                </a:rPr>
                <a:t> </a:t>
              </a:r>
              <a:r>
                <a:rPr lang="en-US" sz="2400" dirty="0">
                  <a:latin typeface="Andale Mono" panose="020B0509000000000004" pitchFamily="49" charset="0"/>
                </a:rPr>
                <a:t>BOUL(</a:t>
              </a:r>
              <a:r>
                <a:rPr lang="en-US" sz="2400" dirty="0" err="1">
                  <a:latin typeface="Andale Mono" panose="020B0509000000000004" pitchFamily="49" charset="0"/>
                </a:rPr>
                <a:t>x,p</a:t>
              </a:r>
              <a:r>
                <a:rPr lang="en-US" sz="2400" dirty="0">
                  <a:latin typeface="Andale Mono" panose="020B0509000000000004" pitchFamily="49" charset="0"/>
                </a:rPr>
                <a:t>)</a:t>
              </a:r>
            </a:p>
          </p:txBody>
        </p:sp>
      </p:grpSp>
      <p:sp>
        <p:nvSpPr>
          <p:cNvPr id="29" name="TextBox 28">
            <a:extLst>
              <a:ext uri="{FF2B5EF4-FFF2-40B4-BE49-F238E27FC236}">
                <a16:creationId xmlns:a16="http://schemas.microsoft.com/office/drawing/2014/main" id="{65E7D2C4-A32D-C33C-13F1-9216E3B37A69}"/>
              </a:ext>
            </a:extLst>
          </p:cNvPr>
          <p:cNvSpPr txBox="1"/>
          <p:nvPr/>
        </p:nvSpPr>
        <p:spPr>
          <a:xfrm>
            <a:off x="4960052" y="1596077"/>
            <a:ext cx="2106232" cy="369332"/>
          </a:xfrm>
          <a:prstGeom prst="rect">
            <a:avLst/>
          </a:prstGeom>
          <a:noFill/>
        </p:spPr>
        <p:txBody>
          <a:bodyPr wrap="square" rtlCol="0">
            <a:spAutoFit/>
          </a:bodyPr>
          <a:lstStyle/>
          <a:p>
            <a:pPr algn="ctr"/>
            <a:r>
              <a:rPr lang="en-US" dirty="0" err="1">
                <a:latin typeface="Andale Mono" panose="020B0509000000000004" pitchFamily="49" charset="0"/>
              </a:rPr>
              <a:t>polysemy_class</a:t>
            </a:r>
            <a:endParaRPr lang="en-US" dirty="0">
              <a:latin typeface="Andale Mono" panose="020B0509000000000004" pitchFamily="49" charset="0"/>
            </a:endParaRPr>
          </a:p>
        </p:txBody>
      </p:sp>
      <p:grpSp>
        <p:nvGrpSpPr>
          <p:cNvPr id="44" name="Group 43">
            <a:extLst>
              <a:ext uri="{FF2B5EF4-FFF2-40B4-BE49-F238E27FC236}">
                <a16:creationId xmlns:a16="http://schemas.microsoft.com/office/drawing/2014/main" id="{4C0DB6A5-46F3-DC23-70C5-BC73EE3FADC2}"/>
              </a:ext>
            </a:extLst>
          </p:cNvPr>
          <p:cNvGrpSpPr/>
          <p:nvPr/>
        </p:nvGrpSpPr>
        <p:grpSpPr>
          <a:xfrm>
            <a:off x="837224" y="4688376"/>
            <a:ext cx="2958066" cy="1497600"/>
            <a:chOff x="837224" y="4688376"/>
            <a:chExt cx="2958066" cy="1497600"/>
          </a:xfrm>
        </p:grpSpPr>
        <p:sp>
          <p:nvSpPr>
            <p:cNvPr id="45" name="TextBox 44">
              <a:extLst>
                <a:ext uri="{FF2B5EF4-FFF2-40B4-BE49-F238E27FC236}">
                  <a16:creationId xmlns:a16="http://schemas.microsoft.com/office/drawing/2014/main" id="{E7648F11-2C39-ED4D-A287-05AC7157EFB2}"/>
                </a:ext>
              </a:extLst>
            </p:cNvPr>
            <p:cNvSpPr txBox="1"/>
            <p:nvPr/>
          </p:nvSpPr>
          <p:spPr>
            <a:xfrm>
              <a:off x="1124067" y="4948510"/>
              <a:ext cx="2384385" cy="369332"/>
            </a:xfrm>
            <a:prstGeom prst="rect">
              <a:avLst/>
            </a:prstGeom>
            <a:noFill/>
          </p:spPr>
          <p:txBody>
            <a:bodyPr wrap="square" rtlCol="0">
              <a:spAutoFit/>
            </a:bodyPr>
            <a:lstStyle/>
            <a:p>
              <a:pPr algn="ctr"/>
              <a:r>
                <a:rPr lang="en-US" dirty="0" err="1">
                  <a:latin typeface="Andale Mono" panose="020B0509000000000004" pitchFamily="49" charset="0"/>
                </a:rPr>
                <a:t>prim_syn_type</a:t>
              </a:r>
              <a:endParaRPr lang="en-US" dirty="0">
                <a:latin typeface="Andale Mono" panose="020B0509000000000004" pitchFamily="49" charset="0"/>
              </a:endParaRPr>
            </a:p>
          </p:txBody>
        </p:sp>
        <p:sp>
          <p:nvSpPr>
            <p:cNvPr id="46" name="Rounded Rectangle 45">
              <a:extLst>
                <a:ext uri="{FF2B5EF4-FFF2-40B4-BE49-F238E27FC236}">
                  <a16:creationId xmlns:a16="http://schemas.microsoft.com/office/drawing/2014/main" id="{2AEF3D93-B4B7-AF1F-E6D2-A2E2D05B7516}"/>
                </a:ext>
              </a:extLst>
            </p:cNvPr>
            <p:cNvSpPr/>
            <p:nvPr/>
          </p:nvSpPr>
          <p:spPr>
            <a:xfrm>
              <a:off x="993126" y="4805662"/>
              <a:ext cx="2646265" cy="659757"/>
            </a:xfrm>
            <a:prstGeom prst="roundRect">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a:extLst>
                <a:ext uri="{FF2B5EF4-FFF2-40B4-BE49-F238E27FC236}">
                  <a16:creationId xmlns:a16="http://schemas.microsoft.com/office/drawing/2014/main" id="{62879DAF-E23E-7868-47D2-B44ABCEC12BB}"/>
                </a:ext>
              </a:extLst>
            </p:cNvPr>
            <p:cNvSpPr/>
            <p:nvPr/>
          </p:nvSpPr>
          <p:spPr>
            <a:xfrm>
              <a:off x="837224" y="4688376"/>
              <a:ext cx="2958066" cy="1409311"/>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840A86F7-3F4C-8032-5D70-194E133C8343}"/>
                </a:ext>
              </a:extLst>
            </p:cNvPr>
            <p:cNvSpPr txBox="1"/>
            <p:nvPr/>
          </p:nvSpPr>
          <p:spPr>
            <a:xfrm>
              <a:off x="1124064" y="5559067"/>
              <a:ext cx="2384385" cy="369332"/>
            </a:xfrm>
            <a:prstGeom prst="rect">
              <a:avLst/>
            </a:prstGeom>
            <a:noFill/>
          </p:spPr>
          <p:txBody>
            <a:bodyPr wrap="square" rtlCol="0">
              <a:spAutoFit/>
            </a:bodyPr>
            <a:lstStyle/>
            <a:p>
              <a:r>
                <a:rPr lang="en-US" dirty="0" err="1">
                  <a:latin typeface="Andale Mono" panose="020B0509000000000004" pitchFamily="49" charset="0"/>
                </a:rPr>
                <a:t>complex_syn_type</a:t>
              </a:r>
              <a:endParaRPr lang="en-US" dirty="0">
                <a:latin typeface="Andale Mono" panose="020B0509000000000004" pitchFamily="49" charset="0"/>
              </a:endParaRPr>
            </a:p>
          </p:txBody>
        </p:sp>
        <p:sp>
          <p:nvSpPr>
            <p:cNvPr id="52" name="Rounded Rectangle 51">
              <a:extLst>
                <a:ext uri="{FF2B5EF4-FFF2-40B4-BE49-F238E27FC236}">
                  <a16:creationId xmlns:a16="http://schemas.microsoft.com/office/drawing/2014/main" id="{B7EB171A-A6D7-9234-E472-42E5FE008AFF}"/>
                </a:ext>
              </a:extLst>
            </p:cNvPr>
            <p:cNvSpPr/>
            <p:nvPr/>
          </p:nvSpPr>
          <p:spPr>
            <a:xfrm>
              <a:off x="2900808" y="5384826"/>
              <a:ext cx="538365" cy="165970"/>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string</a:t>
              </a:r>
            </a:p>
          </p:txBody>
        </p:sp>
        <p:sp>
          <p:nvSpPr>
            <p:cNvPr id="53" name="Rounded Rectangle 52">
              <a:extLst>
                <a:ext uri="{FF2B5EF4-FFF2-40B4-BE49-F238E27FC236}">
                  <a16:creationId xmlns:a16="http://schemas.microsoft.com/office/drawing/2014/main" id="{D60A3755-08B0-0B1F-0D45-35005BE7A308}"/>
                </a:ext>
              </a:extLst>
            </p:cNvPr>
            <p:cNvSpPr/>
            <p:nvPr/>
          </p:nvSpPr>
          <p:spPr>
            <a:xfrm>
              <a:off x="2928567" y="6013776"/>
              <a:ext cx="475881" cy="17220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set</a:t>
              </a:r>
            </a:p>
          </p:txBody>
        </p:sp>
      </p:grpSp>
      <p:sp>
        <p:nvSpPr>
          <p:cNvPr id="58" name="TextBox 57">
            <a:extLst>
              <a:ext uri="{FF2B5EF4-FFF2-40B4-BE49-F238E27FC236}">
                <a16:creationId xmlns:a16="http://schemas.microsoft.com/office/drawing/2014/main" id="{CD94051D-F236-008B-DB2C-E3FA73E235DA}"/>
              </a:ext>
            </a:extLst>
          </p:cNvPr>
          <p:cNvSpPr txBox="1"/>
          <p:nvPr/>
        </p:nvSpPr>
        <p:spPr>
          <a:xfrm>
            <a:off x="993125" y="3649418"/>
            <a:ext cx="2646265" cy="369332"/>
          </a:xfrm>
          <a:prstGeom prst="rect">
            <a:avLst/>
          </a:prstGeom>
          <a:noFill/>
        </p:spPr>
        <p:txBody>
          <a:bodyPr wrap="square" rtlCol="0">
            <a:spAutoFit/>
          </a:bodyPr>
          <a:lstStyle/>
          <a:p>
            <a:r>
              <a:rPr lang="en-US" dirty="0" err="1">
                <a:latin typeface="Andale Mono" panose="020B0509000000000004" pitchFamily="49" charset="0"/>
              </a:rPr>
              <a:t>sem_type_signature</a:t>
            </a:r>
            <a:endParaRPr lang="en-US" dirty="0">
              <a:latin typeface="Andale Mono" panose="020B0509000000000004" pitchFamily="49" charset="0"/>
            </a:endParaRPr>
          </a:p>
        </p:txBody>
      </p:sp>
      <p:grpSp>
        <p:nvGrpSpPr>
          <p:cNvPr id="2" name="Group 1">
            <a:extLst>
              <a:ext uri="{FF2B5EF4-FFF2-40B4-BE49-F238E27FC236}">
                <a16:creationId xmlns:a16="http://schemas.microsoft.com/office/drawing/2014/main" id="{4DD6ADE9-E2DC-4B5E-1FF4-85DE965AAC05}"/>
              </a:ext>
            </a:extLst>
          </p:cNvPr>
          <p:cNvGrpSpPr/>
          <p:nvPr/>
        </p:nvGrpSpPr>
        <p:grpSpPr>
          <a:xfrm>
            <a:off x="837224" y="2194414"/>
            <a:ext cx="2958066" cy="1502959"/>
            <a:chOff x="837224" y="2194414"/>
            <a:chExt cx="2958066" cy="1502959"/>
          </a:xfrm>
        </p:grpSpPr>
        <p:sp>
          <p:nvSpPr>
            <p:cNvPr id="3" name="TextBox 2">
              <a:extLst>
                <a:ext uri="{FF2B5EF4-FFF2-40B4-BE49-F238E27FC236}">
                  <a16:creationId xmlns:a16="http://schemas.microsoft.com/office/drawing/2014/main" id="{FC4CBC65-D708-CA4A-7C88-3E105FCDBD57}"/>
                </a:ext>
              </a:extLst>
            </p:cNvPr>
            <p:cNvSpPr txBox="1"/>
            <p:nvPr/>
          </p:nvSpPr>
          <p:spPr>
            <a:xfrm>
              <a:off x="1124067" y="2454548"/>
              <a:ext cx="2384385" cy="369332"/>
            </a:xfrm>
            <a:prstGeom prst="rect">
              <a:avLst/>
            </a:prstGeom>
            <a:noFill/>
          </p:spPr>
          <p:txBody>
            <a:bodyPr wrap="square" rtlCol="0">
              <a:spAutoFit/>
            </a:bodyPr>
            <a:lstStyle/>
            <a:p>
              <a:pPr algn="ctr"/>
              <a:r>
                <a:rPr lang="en-US" dirty="0" err="1">
                  <a:latin typeface="Andale Mono" panose="020B0509000000000004" pitchFamily="49" charset="0"/>
                </a:rPr>
                <a:t>prim_sem_type</a:t>
              </a:r>
              <a:endParaRPr lang="en-US" dirty="0">
                <a:latin typeface="Andale Mono" panose="020B0509000000000004" pitchFamily="49" charset="0"/>
              </a:endParaRPr>
            </a:p>
          </p:txBody>
        </p:sp>
        <p:sp>
          <p:nvSpPr>
            <p:cNvPr id="4" name="Rounded Rectangle 3">
              <a:extLst>
                <a:ext uri="{FF2B5EF4-FFF2-40B4-BE49-F238E27FC236}">
                  <a16:creationId xmlns:a16="http://schemas.microsoft.com/office/drawing/2014/main" id="{E5FD6973-4147-7906-093F-C1EB8C9016DC}"/>
                </a:ext>
              </a:extLst>
            </p:cNvPr>
            <p:cNvSpPr/>
            <p:nvPr/>
          </p:nvSpPr>
          <p:spPr>
            <a:xfrm>
              <a:off x="993126" y="2311700"/>
              <a:ext cx="2646265" cy="659757"/>
            </a:xfrm>
            <a:prstGeom prst="roundRect">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5EE2B5C7-FEAC-05A1-5481-11C59362415D}"/>
                </a:ext>
              </a:extLst>
            </p:cNvPr>
            <p:cNvSpPr/>
            <p:nvPr/>
          </p:nvSpPr>
          <p:spPr>
            <a:xfrm>
              <a:off x="837224" y="2194414"/>
              <a:ext cx="2958066" cy="1409311"/>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2295820-E8FB-CB0C-E3D5-02754BC019DC}"/>
                </a:ext>
              </a:extLst>
            </p:cNvPr>
            <p:cNvSpPr txBox="1"/>
            <p:nvPr/>
          </p:nvSpPr>
          <p:spPr>
            <a:xfrm>
              <a:off x="1124064" y="3065105"/>
              <a:ext cx="2384385" cy="369332"/>
            </a:xfrm>
            <a:prstGeom prst="rect">
              <a:avLst/>
            </a:prstGeom>
            <a:noFill/>
          </p:spPr>
          <p:txBody>
            <a:bodyPr wrap="square" rtlCol="0">
              <a:spAutoFit/>
            </a:bodyPr>
            <a:lstStyle/>
            <a:p>
              <a:r>
                <a:rPr lang="en-US" dirty="0" err="1">
                  <a:latin typeface="Andale Mono" panose="020B0509000000000004" pitchFamily="49" charset="0"/>
                </a:rPr>
                <a:t>complex_sem_type</a:t>
              </a:r>
              <a:endParaRPr lang="en-US" dirty="0">
                <a:latin typeface="Andale Mono" panose="020B0509000000000004" pitchFamily="49" charset="0"/>
              </a:endParaRPr>
            </a:p>
          </p:txBody>
        </p:sp>
        <p:sp>
          <p:nvSpPr>
            <p:cNvPr id="7" name="Rounded Rectangle 6">
              <a:extLst>
                <a:ext uri="{FF2B5EF4-FFF2-40B4-BE49-F238E27FC236}">
                  <a16:creationId xmlns:a16="http://schemas.microsoft.com/office/drawing/2014/main" id="{963A7927-4030-92C0-A2DF-A7A7DE0DC3F4}"/>
                </a:ext>
              </a:extLst>
            </p:cNvPr>
            <p:cNvSpPr/>
            <p:nvPr/>
          </p:nvSpPr>
          <p:spPr>
            <a:xfrm>
              <a:off x="2997842" y="3525173"/>
              <a:ext cx="475881" cy="17220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set</a:t>
              </a:r>
            </a:p>
          </p:txBody>
        </p:sp>
        <p:sp>
          <p:nvSpPr>
            <p:cNvPr id="8" name="Rounded Rectangle 7">
              <a:extLst>
                <a:ext uri="{FF2B5EF4-FFF2-40B4-BE49-F238E27FC236}">
                  <a16:creationId xmlns:a16="http://schemas.microsoft.com/office/drawing/2014/main" id="{8C4F62B2-ABA6-8679-DF52-B4F5E088F7A4}"/>
                </a:ext>
              </a:extLst>
            </p:cNvPr>
            <p:cNvSpPr/>
            <p:nvPr/>
          </p:nvSpPr>
          <p:spPr>
            <a:xfrm>
              <a:off x="2967770" y="2886504"/>
              <a:ext cx="538365" cy="165970"/>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string</a:t>
              </a:r>
            </a:p>
          </p:txBody>
        </p:sp>
      </p:grpSp>
      <p:sp>
        <p:nvSpPr>
          <p:cNvPr id="27" name="TextBox 26">
            <a:extLst>
              <a:ext uri="{FF2B5EF4-FFF2-40B4-BE49-F238E27FC236}">
                <a16:creationId xmlns:a16="http://schemas.microsoft.com/office/drawing/2014/main" id="{A6CAA91D-DD36-8A74-53F1-0B5C57EDEE15}"/>
              </a:ext>
            </a:extLst>
          </p:cNvPr>
          <p:cNvSpPr txBox="1"/>
          <p:nvPr/>
        </p:nvSpPr>
        <p:spPr>
          <a:xfrm>
            <a:off x="5944503" y="5091412"/>
            <a:ext cx="2860828" cy="400110"/>
          </a:xfrm>
          <a:prstGeom prst="rect">
            <a:avLst/>
          </a:prstGeom>
          <a:noFill/>
        </p:spPr>
        <p:txBody>
          <a:bodyPr wrap="square" rtlCol="0">
            <a:spAutoFit/>
          </a:bodyPr>
          <a:lstStyle/>
          <a:p>
            <a:pPr algn="ctr"/>
            <a:r>
              <a:rPr lang="en-US" sz="2000" dirty="0">
                <a:latin typeface="Andale Mono" panose="020B0509000000000004" pitchFamily="49" charset="0"/>
              </a:rPr>
              <a:t>&lt;&lt;s, t&gt;, &lt;e, t&gt;&gt;</a:t>
            </a:r>
          </a:p>
        </p:txBody>
      </p:sp>
      <p:sp>
        <p:nvSpPr>
          <p:cNvPr id="33" name="TextBox 32">
            <a:extLst>
              <a:ext uri="{FF2B5EF4-FFF2-40B4-BE49-F238E27FC236}">
                <a16:creationId xmlns:a16="http://schemas.microsoft.com/office/drawing/2014/main" id="{C8A985B8-141F-4B11-0856-A3C9C86DE79E}"/>
              </a:ext>
            </a:extLst>
          </p:cNvPr>
          <p:cNvSpPr txBox="1"/>
          <p:nvPr/>
        </p:nvSpPr>
        <p:spPr>
          <a:xfrm>
            <a:off x="6152182" y="4980710"/>
            <a:ext cx="2417387" cy="584775"/>
          </a:xfrm>
          <a:prstGeom prst="rect">
            <a:avLst/>
          </a:prstGeom>
          <a:solidFill>
            <a:schemeClr val="bg2"/>
          </a:solidFill>
          <a:ln>
            <a:noFill/>
          </a:ln>
        </p:spPr>
        <p:txBody>
          <a:bodyPr wrap="square" rtlCol="0">
            <a:spAutoFit/>
          </a:bodyPr>
          <a:lstStyle/>
          <a:p>
            <a:pPr algn="ctr"/>
            <a:r>
              <a:rPr lang="en-US" sz="3200" dirty="0">
                <a:latin typeface="Andale Mono" panose="020B0509000000000004" pitchFamily="49" charset="0"/>
              </a:rPr>
              <a:t>E _ P</a:t>
            </a:r>
          </a:p>
        </p:txBody>
      </p:sp>
      <p:grpSp>
        <p:nvGrpSpPr>
          <p:cNvPr id="38" name="Group 37">
            <a:extLst>
              <a:ext uri="{FF2B5EF4-FFF2-40B4-BE49-F238E27FC236}">
                <a16:creationId xmlns:a16="http://schemas.microsoft.com/office/drawing/2014/main" id="{161DCC06-0186-4F05-89AC-A3FF84D9E43C}"/>
              </a:ext>
            </a:extLst>
          </p:cNvPr>
          <p:cNvGrpSpPr/>
          <p:nvPr/>
        </p:nvGrpSpPr>
        <p:grpSpPr>
          <a:xfrm>
            <a:off x="217758" y="1183948"/>
            <a:ext cx="1173135" cy="2650136"/>
            <a:chOff x="217758" y="1183948"/>
            <a:chExt cx="1173135" cy="2650136"/>
          </a:xfrm>
        </p:grpSpPr>
        <p:cxnSp>
          <p:nvCxnSpPr>
            <p:cNvPr id="39" name="Elbow Connector 38">
              <a:extLst>
                <a:ext uri="{FF2B5EF4-FFF2-40B4-BE49-F238E27FC236}">
                  <a16:creationId xmlns:a16="http://schemas.microsoft.com/office/drawing/2014/main" id="{40F26C96-25CE-7386-1E59-33C6DBDCAAB8}"/>
                </a:ext>
              </a:extLst>
            </p:cNvPr>
            <p:cNvCxnSpPr>
              <a:cxnSpLocks/>
            </p:cNvCxnSpPr>
            <p:nvPr/>
          </p:nvCxnSpPr>
          <p:spPr>
            <a:xfrm rot="10800000" flipV="1">
              <a:off x="993126" y="1183948"/>
              <a:ext cx="397767" cy="2650136"/>
            </a:xfrm>
            <a:prstGeom prst="bentConnector3">
              <a:avLst>
                <a:gd name="adj1" fmla="val 247678"/>
              </a:avLst>
            </a:prstGeom>
            <a:ln>
              <a:tailEnd type="triangle"/>
            </a:ln>
          </p:spPr>
          <p:style>
            <a:lnRef idx="2">
              <a:schemeClr val="dk1"/>
            </a:lnRef>
            <a:fillRef idx="0">
              <a:schemeClr val="dk1"/>
            </a:fillRef>
            <a:effectRef idx="1">
              <a:schemeClr val="dk1"/>
            </a:effectRef>
            <a:fontRef idx="minor">
              <a:schemeClr val="tx1"/>
            </a:fontRef>
          </p:style>
        </p:cxnSp>
        <p:sp>
          <p:nvSpPr>
            <p:cNvPr id="40" name="Rounded Rectangle 39">
              <a:extLst>
                <a:ext uri="{FF2B5EF4-FFF2-40B4-BE49-F238E27FC236}">
                  <a16:creationId xmlns:a16="http://schemas.microsoft.com/office/drawing/2014/main" id="{77D5593D-B997-AF25-CFD8-0913CB9F887A}"/>
                </a:ext>
              </a:extLst>
            </p:cNvPr>
            <p:cNvSpPr/>
            <p:nvPr/>
          </p:nvSpPr>
          <p:spPr>
            <a:xfrm rot="16200000">
              <a:off x="-129352" y="2371814"/>
              <a:ext cx="1063551" cy="3693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select</a:t>
              </a:r>
            </a:p>
          </p:txBody>
        </p:sp>
      </p:grpSp>
      <p:sp>
        <p:nvSpPr>
          <p:cNvPr id="34" name="TextBox 33">
            <a:extLst>
              <a:ext uri="{FF2B5EF4-FFF2-40B4-BE49-F238E27FC236}">
                <a16:creationId xmlns:a16="http://schemas.microsoft.com/office/drawing/2014/main" id="{129BCE02-8663-ECEF-03EC-F9100BC3859A}"/>
              </a:ext>
            </a:extLst>
          </p:cNvPr>
          <p:cNvSpPr txBox="1"/>
          <p:nvPr/>
        </p:nvSpPr>
        <p:spPr>
          <a:xfrm>
            <a:off x="6292315" y="5929033"/>
            <a:ext cx="2093566" cy="584775"/>
          </a:xfrm>
          <a:prstGeom prst="rect">
            <a:avLst/>
          </a:prstGeom>
          <a:solidFill>
            <a:schemeClr val="bg2"/>
          </a:solidFill>
          <a:ln>
            <a:noFill/>
          </a:ln>
        </p:spPr>
        <p:txBody>
          <a:bodyPr wrap="square" rtlCol="0">
            <a:spAutoFit/>
          </a:bodyPr>
          <a:lstStyle/>
          <a:p>
            <a:pPr algn="ctr"/>
            <a:r>
              <a:rPr lang="en-US" sz="3200" dirty="0">
                <a:latin typeface="Andale Mono" panose="020B0509000000000004" pitchFamily="49" charset="0"/>
              </a:rPr>
              <a:t>NP _ S</a:t>
            </a:r>
          </a:p>
        </p:txBody>
      </p:sp>
      <p:grpSp>
        <p:nvGrpSpPr>
          <p:cNvPr id="32" name="Group 31">
            <a:extLst>
              <a:ext uri="{FF2B5EF4-FFF2-40B4-BE49-F238E27FC236}">
                <a16:creationId xmlns:a16="http://schemas.microsoft.com/office/drawing/2014/main" id="{3F029D24-55E1-A554-EC47-D2FEC38C9676}"/>
              </a:ext>
            </a:extLst>
          </p:cNvPr>
          <p:cNvGrpSpPr/>
          <p:nvPr/>
        </p:nvGrpSpPr>
        <p:grpSpPr>
          <a:xfrm>
            <a:off x="171340" y="2639213"/>
            <a:ext cx="1588011" cy="1881033"/>
            <a:chOff x="171340" y="2639213"/>
            <a:chExt cx="1588011" cy="1881033"/>
          </a:xfrm>
        </p:grpSpPr>
        <p:cxnSp>
          <p:nvCxnSpPr>
            <p:cNvPr id="35" name="Elbow Connector 34">
              <a:extLst>
                <a:ext uri="{FF2B5EF4-FFF2-40B4-BE49-F238E27FC236}">
                  <a16:creationId xmlns:a16="http://schemas.microsoft.com/office/drawing/2014/main" id="{C7C723F8-7DBA-EDDC-310C-33DBBFB19118}"/>
                </a:ext>
              </a:extLst>
            </p:cNvPr>
            <p:cNvCxnSpPr>
              <a:cxnSpLocks/>
              <a:endCxn id="41" idx="1"/>
            </p:cNvCxnSpPr>
            <p:nvPr/>
          </p:nvCxnSpPr>
          <p:spPr>
            <a:xfrm rot="10800000" flipH="1" flipV="1">
              <a:off x="1124066" y="2639213"/>
              <a:ext cx="635285" cy="1699951"/>
            </a:xfrm>
            <a:prstGeom prst="bentConnector3">
              <a:avLst>
                <a:gd name="adj1" fmla="val -63313"/>
              </a:avLst>
            </a:prstGeom>
            <a:ln>
              <a:tailEnd type="triangle"/>
            </a:ln>
          </p:spPr>
          <p:style>
            <a:lnRef idx="2">
              <a:schemeClr val="dk1"/>
            </a:lnRef>
            <a:fillRef idx="0">
              <a:schemeClr val="dk1"/>
            </a:fillRef>
            <a:effectRef idx="1">
              <a:schemeClr val="dk1"/>
            </a:effectRef>
            <a:fontRef idx="minor">
              <a:schemeClr val="tx1"/>
            </a:fontRef>
          </p:style>
        </p:cxnSp>
        <p:sp>
          <p:nvSpPr>
            <p:cNvPr id="37" name="Rounded Rectangle 36">
              <a:extLst>
                <a:ext uri="{FF2B5EF4-FFF2-40B4-BE49-F238E27FC236}">
                  <a16:creationId xmlns:a16="http://schemas.microsoft.com/office/drawing/2014/main" id="{4560D772-1DF3-5D8F-D349-4C97190BEFF9}"/>
                </a:ext>
              </a:extLst>
            </p:cNvPr>
            <p:cNvSpPr/>
            <p:nvPr/>
          </p:nvSpPr>
          <p:spPr>
            <a:xfrm>
              <a:off x="171340" y="4150915"/>
              <a:ext cx="1246439" cy="3693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realize</a:t>
              </a:r>
            </a:p>
          </p:txBody>
        </p:sp>
      </p:grpSp>
      <p:sp>
        <p:nvSpPr>
          <p:cNvPr id="41" name="Rounded Rectangle 40">
            <a:extLst>
              <a:ext uri="{FF2B5EF4-FFF2-40B4-BE49-F238E27FC236}">
                <a16:creationId xmlns:a16="http://schemas.microsoft.com/office/drawing/2014/main" id="{44ACA3CD-CE14-2CAE-FADF-5FDE435BCFBA}"/>
              </a:ext>
            </a:extLst>
          </p:cNvPr>
          <p:cNvSpPr/>
          <p:nvPr/>
        </p:nvSpPr>
        <p:spPr>
          <a:xfrm>
            <a:off x="1759352" y="4100632"/>
            <a:ext cx="1208418" cy="477066"/>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a:extLst>
              <a:ext uri="{FF2B5EF4-FFF2-40B4-BE49-F238E27FC236}">
                <a16:creationId xmlns:a16="http://schemas.microsoft.com/office/drawing/2014/main" id="{ED2ABD71-3CA6-D1D7-EDF3-07544B2A3136}"/>
              </a:ext>
            </a:extLst>
          </p:cNvPr>
          <p:cNvSpPr/>
          <p:nvPr/>
        </p:nvSpPr>
        <p:spPr>
          <a:xfrm>
            <a:off x="2521961" y="4475938"/>
            <a:ext cx="475881" cy="17220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set</a:t>
            </a:r>
          </a:p>
        </p:txBody>
      </p:sp>
      <p:cxnSp>
        <p:nvCxnSpPr>
          <p:cNvPr id="43" name="Straight Arrow Connector 42">
            <a:extLst>
              <a:ext uri="{FF2B5EF4-FFF2-40B4-BE49-F238E27FC236}">
                <a16:creationId xmlns:a16="http://schemas.microsoft.com/office/drawing/2014/main" id="{0C51221F-F195-2B3F-DA69-2775F52D6884}"/>
              </a:ext>
            </a:extLst>
          </p:cNvPr>
          <p:cNvCxnSpPr/>
          <p:nvPr/>
        </p:nvCxnSpPr>
        <p:spPr>
          <a:xfrm flipH="1" flipV="1">
            <a:off x="2314937" y="4375230"/>
            <a:ext cx="1323" cy="573280"/>
          </a:xfrm>
          <a:prstGeom prst="straightConnector1">
            <a:avLst/>
          </a:prstGeom>
          <a:ln>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grpSp>
        <p:nvGrpSpPr>
          <p:cNvPr id="56" name="Group 55">
            <a:extLst>
              <a:ext uri="{FF2B5EF4-FFF2-40B4-BE49-F238E27FC236}">
                <a16:creationId xmlns:a16="http://schemas.microsoft.com/office/drawing/2014/main" id="{F254A9BC-ED1B-20C5-6DC7-B02C75C34999}"/>
              </a:ext>
            </a:extLst>
          </p:cNvPr>
          <p:cNvGrpSpPr/>
          <p:nvPr/>
        </p:nvGrpSpPr>
        <p:grpSpPr>
          <a:xfrm>
            <a:off x="6764215" y="5559066"/>
            <a:ext cx="1183036" cy="454710"/>
            <a:chOff x="6764215" y="5559066"/>
            <a:chExt cx="1183036" cy="454710"/>
          </a:xfrm>
        </p:grpSpPr>
        <p:cxnSp>
          <p:nvCxnSpPr>
            <p:cNvPr id="49" name="Straight Arrow Connector 48">
              <a:extLst>
                <a:ext uri="{FF2B5EF4-FFF2-40B4-BE49-F238E27FC236}">
                  <a16:creationId xmlns:a16="http://schemas.microsoft.com/office/drawing/2014/main" id="{E31E4480-BE44-4D10-F113-F569801C805C}"/>
                </a:ext>
              </a:extLst>
            </p:cNvPr>
            <p:cNvCxnSpPr/>
            <p:nvPr/>
          </p:nvCxnSpPr>
          <p:spPr>
            <a:xfrm flipH="1">
              <a:off x="6764215" y="5559067"/>
              <a:ext cx="123730" cy="45470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4" name="Straight Arrow Connector 53">
              <a:extLst>
                <a:ext uri="{FF2B5EF4-FFF2-40B4-BE49-F238E27FC236}">
                  <a16:creationId xmlns:a16="http://schemas.microsoft.com/office/drawing/2014/main" id="{DDF3AE6C-75AE-970D-81CB-560E857CDD48}"/>
                </a:ext>
              </a:extLst>
            </p:cNvPr>
            <p:cNvCxnSpPr>
              <a:cxnSpLocks/>
            </p:cNvCxnSpPr>
            <p:nvPr/>
          </p:nvCxnSpPr>
          <p:spPr>
            <a:xfrm>
              <a:off x="7798953" y="5559066"/>
              <a:ext cx="148298" cy="45471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10" name="Group 9">
            <a:extLst>
              <a:ext uri="{FF2B5EF4-FFF2-40B4-BE49-F238E27FC236}">
                <a16:creationId xmlns:a16="http://schemas.microsoft.com/office/drawing/2014/main" id="{887C2A62-BC1E-AC0B-1A9E-0AFDDD931AB2}"/>
              </a:ext>
            </a:extLst>
          </p:cNvPr>
          <p:cNvGrpSpPr/>
          <p:nvPr/>
        </p:nvGrpSpPr>
        <p:grpSpPr>
          <a:xfrm>
            <a:off x="3639390" y="1008926"/>
            <a:ext cx="5802659" cy="3009823"/>
            <a:chOff x="3639390" y="1008926"/>
            <a:chExt cx="5802659" cy="3009823"/>
          </a:xfrm>
        </p:grpSpPr>
        <p:cxnSp>
          <p:nvCxnSpPr>
            <p:cNvPr id="15" name="Elbow Connector 14">
              <a:extLst>
                <a:ext uri="{FF2B5EF4-FFF2-40B4-BE49-F238E27FC236}">
                  <a16:creationId xmlns:a16="http://schemas.microsoft.com/office/drawing/2014/main" id="{5E020463-B5A5-6477-0F9D-247A52D62D9C}"/>
                </a:ext>
              </a:extLst>
            </p:cNvPr>
            <p:cNvCxnSpPr>
              <a:cxnSpLocks/>
              <a:stCxn id="20" idx="0"/>
              <a:endCxn id="58" idx="3"/>
            </p:cNvCxnSpPr>
            <p:nvPr/>
          </p:nvCxnSpPr>
          <p:spPr>
            <a:xfrm rot="16200000" flipH="1" flipV="1">
              <a:off x="5128141" y="-479825"/>
              <a:ext cx="2825157" cy="5802659"/>
            </a:xfrm>
            <a:prstGeom prst="bentConnector4">
              <a:avLst>
                <a:gd name="adj1" fmla="val -8092"/>
                <a:gd name="adj2" fmla="val 36094"/>
              </a:avLst>
            </a:prstGeom>
            <a:ln>
              <a:tailEnd type="triangle"/>
            </a:ln>
          </p:spPr>
          <p:style>
            <a:lnRef idx="2">
              <a:schemeClr val="dk1"/>
            </a:lnRef>
            <a:fillRef idx="0">
              <a:schemeClr val="dk1"/>
            </a:fillRef>
            <a:effectRef idx="1">
              <a:schemeClr val="dk1"/>
            </a:effectRef>
            <a:fontRef idx="minor">
              <a:schemeClr val="tx1"/>
            </a:fontRef>
          </p:style>
        </p:cxnSp>
        <p:sp>
          <p:nvSpPr>
            <p:cNvPr id="16" name="Rounded Rectangle 15">
              <a:extLst>
                <a:ext uri="{FF2B5EF4-FFF2-40B4-BE49-F238E27FC236}">
                  <a16:creationId xmlns:a16="http://schemas.microsoft.com/office/drawing/2014/main" id="{3EE5E63F-78BA-D026-614D-57D934F9A270}"/>
                </a:ext>
              </a:extLst>
            </p:cNvPr>
            <p:cNvSpPr/>
            <p:nvPr/>
          </p:nvSpPr>
          <p:spPr>
            <a:xfrm>
              <a:off x="5272267" y="3649418"/>
              <a:ext cx="1647465" cy="3693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signatures</a:t>
              </a:r>
            </a:p>
          </p:txBody>
        </p:sp>
      </p:grpSp>
      <p:grpSp>
        <p:nvGrpSpPr>
          <p:cNvPr id="71" name="Group 70">
            <a:extLst>
              <a:ext uri="{FF2B5EF4-FFF2-40B4-BE49-F238E27FC236}">
                <a16:creationId xmlns:a16="http://schemas.microsoft.com/office/drawing/2014/main" id="{BE408F25-EDBB-A0E2-2DF0-5B04D23E5004}"/>
              </a:ext>
            </a:extLst>
          </p:cNvPr>
          <p:cNvGrpSpPr/>
          <p:nvPr/>
        </p:nvGrpSpPr>
        <p:grpSpPr>
          <a:xfrm>
            <a:off x="8042283" y="4805662"/>
            <a:ext cx="2611826" cy="512180"/>
            <a:chOff x="8042283" y="4805662"/>
            <a:chExt cx="2611826" cy="512180"/>
          </a:xfrm>
        </p:grpSpPr>
        <p:cxnSp>
          <p:nvCxnSpPr>
            <p:cNvPr id="66" name="Elbow Connector 65">
              <a:extLst>
                <a:ext uri="{FF2B5EF4-FFF2-40B4-BE49-F238E27FC236}">
                  <a16:creationId xmlns:a16="http://schemas.microsoft.com/office/drawing/2014/main" id="{4EC5ED9E-E5F1-FA93-5725-0B56B3531290}"/>
                </a:ext>
              </a:extLst>
            </p:cNvPr>
            <p:cNvCxnSpPr/>
            <p:nvPr/>
          </p:nvCxnSpPr>
          <p:spPr>
            <a:xfrm rot="10800000" flipV="1">
              <a:off x="8042283" y="4805662"/>
              <a:ext cx="697560" cy="512180"/>
            </a:xfrm>
            <a:prstGeom prst="bentConnector3">
              <a:avLst>
                <a:gd name="adj1" fmla="val 1263"/>
              </a:avLst>
            </a:prstGeom>
            <a:ln>
              <a:tailEnd type="triangle"/>
            </a:ln>
          </p:spPr>
          <p:style>
            <a:lnRef idx="2">
              <a:schemeClr val="dk1"/>
            </a:lnRef>
            <a:fillRef idx="0">
              <a:schemeClr val="dk1"/>
            </a:fillRef>
            <a:effectRef idx="1">
              <a:schemeClr val="dk1"/>
            </a:effectRef>
            <a:fontRef idx="minor">
              <a:schemeClr val="tx1"/>
            </a:fontRef>
          </p:style>
        </p:cxnSp>
        <p:cxnSp>
          <p:nvCxnSpPr>
            <p:cNvPr id="68" name="Elbow Connector 67">
              <a:extLst>
                <a:ext uri="{FF2B5EF4-FFF2-40B4-BE49-F238E27FC236}">
                  <a16:creationId xmlns:a16="http://schemas.microsoft.com/office/drawing/2014/main" id="{6DB27B74-022A-EA90-C163-F30F9E266230}"/>
                </a:ext>
              </a:extLst>
            </p:cNvPr>
            <p:cNvCxnSpPr>
              <a:cxnSpLocks/>
            </p:cNvCxnSpPr>
            <p:nvPr/>
          </p:nvCxnSpPr>
          <p:spPr>
            <a:xfrm rot="10800000" flipV="1">
              <a:off x="8042284" y="4805662"/>
              <a:ext cx="2611825" cy="512180"/>
            </a:xfrm>
            <a:prstGeom prst="bentConnector3">
              <a:avLst>
                <a:gd name="adj1" fmla="val -271"/>
              </a:avLst>
            </a:prstGeom>
            <a:ln>
              <a:tailEnd type="triangle"/>
            </a:ln>
          </p:spPr>
          <p:style>
            <a:lnRef idx="2">
              <a:schemeClr val="dk1"/>
            </a:lnRef>
            <a:fillRef idx="0">
              <a:schemeClr val="dk1"/>
            </a:fillRef>
            <a:effectRef idx="1">
              <a:schemeClr val="dk1"/>
            </a:effectRef>
            <a:fontRef idx="minor">
              <a:schemeClr val="tx1"/>
            </a:fontRef>
          </p:style>
        </p:cxnSp>
      </p:grpSp>
      <p:cxnSp>
        <p:nvCxnSpPr>
          <p:cNvPr id="30" name="Straight Connector 29">
            <a:extLst>
              <a:ext uri="{FF2B5EF4-FFF2-40B4-BE49-F238E27FC236}">
                <a16:creationId xmlns:a16="http://schemas.microsoft.com/office/drawing/2014/main" id="{01CD7C22-AA7B-F391-ABB9-796B84CEE747}"/>
              </a:ext>
            </a:extLst>
          </p:cNvPr>
          <p:cNvCxnSpPr>
            <a:cxnSpLocks/>
          </p:cNvCxnSpPr>
          <p:nvPr/>
        </p:nvCxnSpPr>
        <p:spPr>
          <a:xfrm>
            <a:off x="8042283" y="4782750"/>
            <a:ext cx="1399766" cy="0"/>
          </a:xfrm>
          <a:prstGeom prst="line">
            <a:avLst/>
          </a:prstGeom>
          <a:ln w="762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29A5D088-8DC3-15E4-2F01-4ED7BFD021AC}"/>
              </a:ext>
            </a:extLst>
          </p:cNvPr>
          <p:cNvCxnSpPr>
            <a:cxnSpLocks/>
          </p:cNvCxnSpPr>
          <p:nvPr/>
        </p:nvCxnSpPr>
        <p:spPr>
          <a:xfrm>
            <a:off x="9821320" y="4782485"/>
            <a:ext cx="1643849" cy="0"/>
          </a:xfrm>
          <a:prstGeom prst="line">
            <a:avLst/>
          </a:prstGeom>
          <a:ln w="76200">
            <a:solidFill>
              <a:srgbClr val="7030A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754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113A6A"/>
        </a:solidFill>
        <a:effectLst/>
      </p:bgPr>
    </p:bg>
    <p:spTree>
      <p:nvGrpSpPr>
        <p:cNvPr id="1" name="">
          <a:extLst>
            <a:ext uri="{FF2B5EF4-FFF2-40B4-BE49-F238E27FC236}">
              <a16:creationId xmlns:a16="http://schemas.microsoft.com/office/drawing/2014/main" id="{1FAFEFF3-04D8-EE5A-C50F-5650CFC7ED0D}"/>
            </a:ext>
          </a:extLst>
        </p:cNvPr>
        <p:cNvGrpSpPr/>
        <p:nvPr/>
      </p:nvGrpSpPr>
      <p:grpSpPr>
        <a:xfrm>
          <a:off x="0" y="0"/>
          <a:ext cx="0" cy="0"/>
          <a:chOff x="0" y="0"/>
          <a:chExt cx="0" cy="0"/>
        </a:xfrm>
      </p:grpSpPr>
      <p:pic>
        <p:nvPicPr>
          <p:cNvPr id="3" name="Graphic 5">
            <a:extLst>
              <a:ext uri="{FF2B5EF4-FFF2-40B4-BE49-F238E27FC236}">
                <a16:creationId xmlns:a16="http://schemas.microsoft.com/office/drawing/2014/main" id="{DA2EBDA2-4C7A-44C7-62EE-CC59036076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7493" y="2746112"/>
            <a:ext cx="3927315" cy="5033242"/>
          </a:xfrm>
          <a:prstGeom prst="rect">
            <a:avLst/>
          </a:prstGeom>
        </p:spPr>
      </p:pic>
      <p:sp>
        <p:nvSpPr>
          <p:cNvPr id="6" name="Title 1">
            <a:extLst>
              <a:ext uri="{FF2B5EF4-FFF2-40B4-BE49-F238E27FC236}">
                <a16:creationId xmlns:a16="http://schemas.microsoft.com/office/drawing/2014/main" id="{8A78A40F-B025-2B0A-7C25-D4A438B39157}"/>
              </a:ext>
            </a:extLst>
          </p:cNvPr>
          <p:cNvSpPr>
            <a:spLocks noGrp="1"/>
          </p:cNvSpPr>
          <p:nvPr>
            <p:ph type="title"/>
          </p:nvPr>
        </p:nvSpPr>
        <p:spPr>
          <a:xfrm>
            <a:off x="831850" y="1729112"/>
            <a:ext cx="7104673" cy="4153115"/>
          </a:xfrm>
        </p:spPr>
        <p:txBody>
          <a:bodyPr>
            <a:normAutofit/>
          </a:bodyPr>
          <a:lstStyle/>
          <a:p>
            <a:r>
              <a:rPr lang="en-US" b="1" dirty="0">
                <a:solidFill>
                  <a:schemeClr val="bg1"/>
                </a:solidFill>
                <a:latin typeface="Helvetica" pitchFamily="2" charset="0"/>
                <a:ea typeface="Verdana"/>
                <a:cs typeface="Verdana" charset="0"/>
              </a:rPr>
              <a:t>The Framework</a:t>
            </a:r>
            <a:br>
              <a:rPr lang="en-US" b="1" dirty="0">
                <a:solidFill>
                  <a:schemeClr val="bg1"/>
                </a:solidFill>
                <a:latin typeface="Helvetica" pitchFamily="2" charset="0"/>
                <a:ea typeface="Verdana"/>
                <a:cs typeface="Verdana" charset="0"/>
              </a:rPr>
            </a:br>
            <a:r>
              <a:rPr lang="en-US" sz="4000" dirty="0">
                <a:solidFill>
                  <a:schemeClr val="bg1"/>
                </a:solidFill>
                <a:latin typeface="Helvetica" pitchFamily="2" charset="0"/>
                <a:ea typeface="Verdana"/>
                <a:cs typeface="Verdana" charset="0"/>
              </a:rPr>
              <a:t>Fitting </a:t>
            </a:r>
            <a:r>
              <a:rPr lang="en-US" sz="4000" dirty="0">
                <a:solidFill>
                  <a:schemeClr val="bg1"/>
                </a:solidFill>
                <a:latin typeface="Andale Mono" panose="020B0509000000000004" pitchFamily="49" charset="0"/>
                <a:ea typeface="Verdana"/>
                <a:cs typeface="Verdana" charset="0"/>
              </a:rPr>
              <a:t>acceptable</a:t>
            </a:r>
            <a:endParaRPr lang="en-US" sz="4000" dirty="0">
              <a:solidFill>
                <a:schemeClr val="bg1"/>
              </a:solidFill>
              <a:latin typeface="Andale Mono" panose="020B0509000000000004" pitchFamily="49" charset="0"/>
              <a:ea typeface="Verdana" charset="0"/>
              <a:cs typeface="Verdana" charset="0"/>
            </a:endParaRPr>
          </a:p>
        </p:txBody>
      </p:sp>
    </p:spTree>
    <p:extLst>
      <p:ext uri="{BB962C8B-B14F-4D97-AF65-F5344CB8AC3E}">
        <p14:creationId xmlns:p14="http://schemas.microsoft.com/office/powerpoint/2010/main" val="34610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3BDED-C77B-05AA-D622-5FE787D0A624}"/>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4C0F9744-B79E-94EF-DA0D-C7BF8F16A289}"/>
              </a:ext>
            </a:extLst>
          </p:cNvPr>
          <p:cNvGrpSpPr/>
          <p:nvPr/>
        </p:nvGrpSpPr>
        <p:grpSpPr>
          <a:xfrm>
            <a:off x="1447800" y="1597731"/>
            <a:ext cx="9605010" cy="1538882"/>
            <a:chOff x="1447800" y="973017"/>
            <a:chExt cx="9605010" cy="1538882"/>
          </a:xfrm>
        </p:grpSpPr>
        <p:sp>
          <p:nvSpPr>
            <p:cNvPr id="3" name="TextBox 2">
              <a:extLst>
                <a:ext uri="{FF2B5EF4-FFF2-40B4-BE49-F238E27FC236}">
                  <a16:creationId xmlns:a16="http://schemas.microsoft.com/office/drawing/2014/main" id="{4B9F8E2D-7F6B-D850-1696-BC1BA362561A}"/>
                </a:ext>
              </a:extLst>
            </p:cNvPr>
            <p:cNvSpPr txBox="1"/>
            <p:nvPr/>
          </p:nvSpPr>
          <p:spPr>
            <a:xfrm>
              <a:off x="1447800" y="973017"/>
              <a:ext cx="9296400" cy="584775"/>
            </a:xfrm>
            <a:prstGeom prst="rect">
              <a:avLst/>
            </a:prstGeom>
            <a:noFill/>
          </p:spPr>
          <p:txBody>
            <a:bodyPr wrap="square" rtlCol="0">
              <a:spAutoFit/>
            </a:bodyPr>
            <a:lstStyle/>
            <a:p>
              <a:r>
                <a:rPr lang="en-US" sz="3200" b="1" dirty="0">
                  <a:latin typeface="Helvetica" pitchFamily="2" charset="0"/>
                </a:rPr>
                <a:t>Procedure</a:t>
              </a:r>
            </a:p>
          </p:txBody>
        </p:sp>
        <p:sp>
          <p:nvSpPr>
            <p:cNvPr id="2" name="TextBox 1">
              <a:extLst>
                <a:ext uri="{FF2B5EF4-FFF2-40B4-BE49-F238E27FC236}">
                  <a16:creationId xmlns:a16="http://schemas.microsoft.com/office/drawing/2014/main" id="{52B0E6BD-07FE-2B21-B327-768DE35AA923}"/>
                </a:ext>
              </a:extLst>
            </p:cNvPr>
            <p:cNvSpPr txBox="1"/>
            <p:nvPr/>
          </p:nvSpPr>
          <p:spPr>
            <a:xfrm>
              <a:off x="1447800" y="1557792"/>
              <a:ext cx="9605010" cy="954107"/>
            </a:xfrm>
            <a:prstGeom prst="rect">
              <a:avLst/>
            </a:prstGeom>
            <a:noFill/>
          </p:spPr>
          <p:txBody>
            <a:bodyPr wrap="square" rtlCol="0">
              <a:spAutoFit/>
            </a:bodyPr>
            <a:lstStyle/>
            <a:p>
              <a:r>
                <a:rPr lang="en-US" sz="2800" dirty="0">
                  <a:latin typeface="Helvetica" pitchFamily="2" charset="0"/>
                  <a:ea typeface="Verdana" charset="0"/>
                  <a:cs typeface="Verdana" charset="0"/>
                </a:rPr>
                <a:t>Given </a:t>
              </a:r>
              <a:r>
                <a:rPr lang="en-US" sz="2800" dirty="0" err="1">
                  <a:latin typeface="Helvetica" pitchFamily="2" charset="0"/>
                  <a:ea typeface="Verdana" charset="0"/>
                  <a:cs typeface="Verdana" charset="0"/>
                </a:rPr>
                <a:t>hyperparams</a:t>
              </a:r>
              <a:r>
                <a:rPr lang="en-US" sz="2800" dirty="0">
                  <a:latin typeface="Helvetica" pitchFamily="2" charset="0"/>
                  <a:ea typeface="Verdana" charset="0"/>
                  <a:cs typeface="Verdana" charset="0"/>
                </a:rPr>
                <a:t> |</a:t>
              </a:r>
              <a:r>
                <a:rPr lang="en-US" sz="2800" dirty="0" err="1">
                  <a:latin typeface="Andale Mono" panose="020B0509000000000004" pitchFamily="49" charset="0"/>
                </a:rPr>
                <a:t>prim_sem_type</a:t>
              </a:r>
              <a:r>
                <a:rPr lang="en-US" sz="2800" dirty="0">
                  <a:latin typeface="Helvetica" pitchFamily="2" charset="0"/>
                  <a:ea typeface="Verdana" charset="0"/>
                  <a:cs typeface="Verdana" charset="0"/>
                </a:rPr>
                <a:t>|, |</a:t>
              </a:r>
              <a:r>
                <a:rPr lang="en-US" sz="2800" dirty="0" err="1">
                  <a:latin typeface="Andale Mono" panose="020B0509000000000004" pitchFamily="49" charset="0"/>
                </a:rPr>
                <a:t>lexical_class</a:t>
              </a:r>
              <a:r>
                <a:rPr lang="en-US" sz="2800" dirty="0">
                  <a:latin typeface="Helvetica" pitchFamily="2" charset="0"/>
                  <a:ea typeface="Verdana" charset="0"/>
                  <a:cs typeface="Verdana" charset="0"/>
                </a:rPr>
                <a:t>|, |</a:t>
              </a:r>
              <a:r>
                <a:rPr lang="en-US" sz="2800" dirty="0" err="1">
                  <a:latin typeface="Andale Mono" panose="020B0509000000000004" pitchFamily="49" charset="0"/>
                </a:rPr>
                <a:t>sem_component</a:t>
              </a:r>
              <a:r>
                <a:rPr lang="en-US" sz="2800" dirty="0">
                  <a:latin typeface="Andale Mono" panose="020B0509000000000004" pitchFamily="49" charset="0"/>
                </a:rPr>
                <a:t>|</a:t>
              </a:r>
              <a:r>
                <a:rPr lang="en-US" sz="2800" dirty="0">
                  <a:latin typeface="Helvetica" pitchFamily="2" charset="0"/>
                </a:rPr>
                <a:t>, fit to acceptability and inference data.</a:t>
              </a:r>
              <a:r>
                <a:rPr lang="en-US" sz="2800" dirty="0">
                  <a:latin typeface="Helvetica" pitchFamily="2" charset="0"/>
                  <a:ea typeface="Verdana" charset="0"/>
                  <a:cs typeface="Verdana" charset="0"/>
                </a:rPr>
                <a:t> </a:t>
              </a:r>
              <a:endParaRPr lang="en-US" sz="2800" dirty="0">
                <a:latin typeface="Helvetica" pitchFamily="2" charset="0"/>
              </a:endParaRPr>
            </a:p>
          </p:txBody>
        </p:sp>
      </p:grpSp>
      <p:grpSp>
        <p:nvGrpSpPr>
          <p:cNvPr id="7" name="Group 6">
            <a:extLst>
              <a:ext uri="{FF2B5EF4-FFF2-40B4-BE49-F238E27FC236}">
                <a16:creationId xmlns:a16="http://schemas.microsoft.com/office/drawing/2014/main" id="{2B3A77B1-6399-9948-58B9-297A05FC7909}"/>
              </a:ext>
            </a:extLst>
          </p:cNvPr>
          <p:cNvGrpSpPr/>
          <p:nvPr/>
        </p:nvGrpSpPr>
        <p:grpSpPr>
          <a:xfrm>
            <a:off x="1447800" y="3721387"/>
            <a:ext cx="9296400" cy="1538882"/>
            <a:chOff x="1447800" y="2727343"/>
            <a:chExt cx="9296400" cy="1538882"/>
          </a:xfrm>
        </p:grpSpPr>
        <p:sp>
          <p:nvSpPr>
            <p:cNvPr id="10" name="TextBox 9">
              <a:extLst>
                <a:ext uri="{FF2B5EF4-FFF2-40B4-BE49-F238E27FC236}">
                  <a16:creationId xmlns:a16="http://schemas.microsoft.com/office/drawing/2014/main" id="{49B03D49-FBD2-2CDF-E0D6-8E3F1198D1EF}"/>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Model selection</a:t>
              </a:r>
            </a:p>
          </p:txBody>
        </p:sp>
        <p:sp>
          <p:nvSpPr>
            <p:cNvPr id="11" name="TextBox 10">
              <a:extLst>
                <a:ext uri="{FF2B5EF4-FFF2-40B4-BE49-F238E27FC236}">
                  <a16:creationId xmlns:a16="http://schemas.microsoft.com/office/drawing/2014/main" id="{7466327D-C911-D7A6-9408-F70D587F1392}"/>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rPr>
                <a:t>Hold out 10% of data, fit to other 90%, select best setting of </a:t>
              </a:r>
              <a:r>
                <a:rPr lang="en-US" sz="2800" dirty="0" err="1">
                  <a:latin typeface="Helvetica" pitchFamily="2" charset="0"/>
                </a:rPr>
                <a:t>hyperparams</a:t>
              </a:r>
              <a:r>
                <a:rPr lang="en-US" sz="2800" dirty="0">
                  <a:latin typeface="Helvetica" pitchFamily="2" charset="0"/>
                </a:rPr>
                <a:t> based on prediction of held-out data.</a:t>
              </a:r>
            </a:p>
          </p:txBody>
        </p:sp>
      </p:grpSp>
    </p:spTree>
    <p:extLst>
      <p:ext uri="{BB962C8B-B14F-4D97-AF65-F5344CB8AC3E}">
        <p14:creationId xmlns:p14="http://schemas.microsoft.com/office/powerpoint/2010/main" val="428882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F3A61-ADF7-C790-2955-D9C5F0383EB2}"/>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B7B51656-F41F-5F98-3E76-5DAD366BA9CF}"/>
              </a:ext>
            </a:extLst>
          </p:cNvPr>
          <p:cNvGrpSpPr/>
          <p:nvPr/>
        </p:nvGrpSpPr>
        <p:grpSpPr>
          <a:xfrm>
            <a:off x="1447800" y="1597731"/>
            <a:ext cx="9605010" cy="1538882"/>
            <a:chOff x="1447800" y="973017"/>
            <a:chExt cx="9605010" cy="1538882"/>
          </a:xfrm>
        </p:grpSpPr>
        <p:sp>
          <p:nvSpPr>
            <p:cNvPr id="3" name="TextBox 2">
              <a:extLst>
                <a:ext uri="{FF2B5EF4-FFF2-40B4-BE49-F238E27FC236}">
                  <a16:creationId xmlns:a16="http://schemas.microsoft.com/office/drawing/2014/main" id="{849D15D6-C88A-1DDF-1E5E-86EB77123971}"/>
                </a:ext>
              </a:extLst>
            </p:cNvPr>
            <p:cNvSpPr txBox="1"/>
            <p:nvPr/>
          </p:nvSpPr>
          <p:spPr>
            <a:xfrm>
              <a:off x="1447800" y="973017"/>
              <a:ext cx="9296400" cy="584775"/>
            </a:xfrm>
            <a:prstGeom prst="rect">
              <a:avLst/>
            </a:prstGeom>
            <a:noFill/>
          </p:spPr>
          <p:txBody>
            <a:bodyPr wrap="square" rtlCol="0">
              <a:spAutoFit/>
            </a:bodyPr>
            <a:lstStyle/>
            <a:p>
              <a:r>
                <a:rPr lang="en-US" sz="3200" b="1" dirty="0">
                  <a:latin typeface="Helvetica" pitchFamily="2" charset="0"/>
                </a:rPr>
                <a:t>Result #1</a:t>
              </a:r>
            </a:p>
          </p:txBody>
        </p:sp>
        <p:sp>
          <p:nvSpPr>
            <p:cNvPr id="2" name="TextBox 1">
              <a:extLst>
                <a:ext uri="{FF2B5EF4-FFF2-40B4-BE49-F238E27FC236}">
                  <a16:creationId xmlns:a16="http://schemas.microsoft.com/office/drawing/2014/main" id="{BF05045C-AE1F-FA86-B6E8-2AAC8C0ACAEB}"/>
                </a:ext>
              </a:extLst>
            </p:cNvPr>
            <p:cNvSpPr txBox="1"/>
            <p:nvPr/>
          </p:nvSpPr>
          <p:spPr>
            <a:xfrm>
              <a:off x="1447800" y="1557792"/>
              <a:ext cx="9605010" cy="954107"/>
            </a:xfrm>
            <a:prstGeom prst="rect">
              <a:avLst/>
            </a:prstGeom>
            <a:noFill/>
          </p:spPr>
          <p:txBody>
            <a:bodyPr wrap="square" rtlCol="0">
              <a:spAutoFit/>
            </a:bodyPr>
            <a:lstStyle/>
            <a:p>
              <a:r>
                <a:rPr lang="en-US" sz="2800" dirty="0">
                  <a:latin typeface="Helvetica" pitchFamily="2" charset="0"/>
                  <a:ea typeface="Verdana" charset="0"/>
                  <a:cs typeface="Verdana" charset="0"/>
                </a:rPr>
                <a:t>Model predicts held-out </a:t>
              </a:r>
              <a:r>
                <a:rPr lang="en-US" sz="2800" dirty="0" err="1">
                  <a:latin typeface="Helvetica" pitchFamily="2" charset="0"/>
                  <a:ea typeface="Verdana" charset="0"/>
                  <a:cs typeface="Verdana" charset="0"/>
                </a:rPr>
                <a:t>acceptabiliy</a:t>
              </a:r>
              <a:r>
                <a:rPr lang="en-US" sz="2800" dirty="0">
                  <a:latin typeface="Helvetica" pitchFamily="2" charset="0"/>
                  <a:ea typeface="Verdana" charset="0"/>
                  <a:cs typeface="Verdana" charset="0"/>
                </a:rPr>
                <a:t> judgments as well as humans agree with each other.</a:t>
              </a:r>
              <a:endParaRPr lang="en-US" sz="2800" dirty="0">
                <a:latin typeface="Helvetica" pitchFamily="2" charset="0"/>
              </a:endParaRPr>
            </a:p>
          </p:txBody>
        </p:sp>
      </p:grpSp>
      <p:grpSp>
        <p:nvGrpSpPr>
          <p:cNvPr id="7" name="Group 6">
            <a:extLst>
              <a:ext uri="{FF2B5EF4-FFF2-40B4-BE49-F238E27FC236}">
                <a16:creationId xmlns:a16="http://schemas.microsoft.com/office/drawing/2014/main" id="{261FCEB6-E16D-984A-27B4-FD899A13730E}"/>
              </a:ext>
            </a:extLst>
          </p:cNvPr>
          <p:cNvGrpSpPr/>
          <p:nvPr/>
        </p:nvGrpSpPr>
        <p:grpSpPr>
          <a:xfrm>
            <a:off x="1447800" y="3721387"/>
            <a:ext cx="9296400" cy="1107995"/>
            <a:chOff x="1447800" y="2727343"/>
            <a:chExt cx="9296400" cy="1107995"/>
          </a:xfrm>
        </p:grpSpPr>
        <p:sp>
          <p:nvSpPr>
            <p:cNvPr id="10" name="TextBox 9">
              <a:extLst>
                <a:ext uri="{FF2B5EF4-FFF2-40B4-BE49-F238E27FC236}">
                  <a16:creationId xmlns:a16="http://schemas.microsoft.com/office/drawing/2014/main" id="{1EC971AF-9E36-1BD2-ABB8-C0626C376E77}"/>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Upshot</a:t>
              </a:r>
            </a:p>
          </p:txBody>
        </p:sp>
        <p:sp>
          <p:nvSpPr>
            <p:cNvPr id="11" name="TextBox 10">
              <a:extLst>
                <a:ext uri="{FF2B5EF4-FFF2-40B4-BE49-F238E27FC236}">
                  <a16:creationId xmlns:a16="http://schemas.microsoft.com/office/drawing/2014/main" id="{4F3D7971-8E01-698D-C876-4DC43753D946}"/>
                </a:ext>
              </a:extLst>
            </p:cNvPr>
            <p:cNvSpPr txBox="1"/>
            <p:nvPr/>
          </p:nvSpPr>
          <p:spPr>
            <a:xfrm>
              <a:off x="1447800" y="3312118"/>
              <a:ext cx="9296400" cy="523220"/>
            </a:xfrm>
            <a:prstGeom prst="rect">
              <a:avLst/>
            </a:prstGeom>
            <a:noFill/>
          </p:spPr>
          <p:txBody>
            <a:bodyPr wrap="square" rtlCol="0">
              <a:spAutoFit/>
            </a:bodyPr>
            <a:lstStyle/>
            <a:p>
              <a:r>
                <a:rPr lang="en-US" sz="2800" dirty="0">
                  <a:latin typeface="Helvetica" pitchFamily="2" charset="0"/>
                  <a:ea typeface="Verdana" charset="0"/>
                  <a:cs typeface="Verdana" charset="0"/>
                </a:rPr>
                <a:t>It’s worth looking at how this model explains the data.</a:t>
              </a:r>
              <a:endParaRPr lang="en-US" sz="2800" dirty="0">
                <a:latin typeface="Helvetica" pitchFamily="2" charset="0"/>
              </a:endParaRPr>
            </a:p>
          </p:txBody>
        </p:sp>
      </p:grpSp>
    </p:spTree>
    <p:extLst>
      <p:ext uri="{BB962C8B-B14F-4D97-AF65-F5344CB8AC3E}">
        <p14:creationId xmlns:p14="http://schemas.microsoft.com/office/powerpoint/2010/main" val="226546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113A6A"/>
        </a:solidFill>
        <a:effectLst/>
      </p:bgPr>
    </p:bg>
    <p:spTree>
      <p:nvGrpSpPr>
        <p:cNvPr id="1" name="">
          <a:extLst>
            <a:ext uri="{FF2B5EF4-FFF2-40B4-BE49-F238E27FC236}">
              <a16:creationId xmlns:a16="http://schemas.microsoft.com/office/drawing/2014/main" id="{AE3EBD39-374F-8C99-7D86-07AF38E271ED}"/>
            </a:ext>
          </a:extLst>
        </p:cNvPr>
        <p:cNvGrpSpPr/>
        <p:nvPr/>
      </p:nvGrpSpPr>
      <p:grpSpPr>
        <a:xfrm>
          <a:off x="0" y="0"/>
          <a:ext cx="0" cy="0"/>
          <a:chOff x="0" y="0"/>
          <a:chExt cx="0" cy="0"/>
        </a:xfrm>
      </p:grpSpPr>
      <p:pic>
        <p:nvPicPr>
          <p:cNvPr id="3" name="Graphic 5">
            <a:extLst>
              <a:ext uri="{FF2B5EF4-FFF2-40B4-BE49-F238E27FC236}">
                <a16:creationId xmlns:a16="http://schemas.microsoft.com/office/drawing/2014/main" id="{5A0A227E-9150-78CF-45CE-BF3D786826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7493" y="2746112"/>
            <a:ext cx="3927315" cy="5033242"/>
          </a:xfrm>
          <a:prstGeom prst="rect">
            <a:avLst/>
          </a:prstGeom>
        </p:spPr>
      </p:pic>
      <p:sp>
        <p:nvSpPr>
          <p:cNvPr id="6" name="Title 1">
            <a:extLst>
              <a:ext uri="{FF2B5EF4-FFF2-40B4-BE49-F238E27FC236}">
                <a16:creationId xmlns:a16="http://schemas.microsoft.com/office/drawing/2014/main" id="{CDAF3644-14B0-8F6D-B2CE-7459D9A2F851}"/>
              </a:ext>
            </a:extLst>
          </p:cNvPr>
          <p:cNvSpPr>
            <a:spLocks noGrp="1"/>
          </p:cNvSpPr>
          <p:nvPr>
            <p:ph type="title"/>
          </p:nvPr>
        </p:nvSpPr>
        <p:spPr>
          <a:xfrm>
            <a:off x="831850" y="1729112"/>
            <a:ext cx="7565643" cy="4153115"/>
          </a:xfrm>
        </p:spPr>
        <p:txBody>
          <a:bodyPr>
            <a:normAutofit/>
          </a:bodyPr>
          <a:lstStyle/>
          <a:p>
            <a:r>
              <a:rPr lang="en-US" b="1" dirty="0">
                <a:solidFill>
                  <a:schemeClr val="bg1"/>
                </a:solidFill>
                <a:latin typeface="Helvetica" pitchFamily="2" charset="0"/>
                <a:ea typeface="Verdana"/>
                <a:cs typeface="Verdana" charset="0"/>
              </a:rPr>
              <a:t>The Framework</a:t>
            </a:r>
            <a:br>
              <a:rPr lang="en-US" b="1" dirty="0">
                <a:solidFill>
                  <a:schemeClr val="bg1"/>
                </a:solidFill>
                <a:latin typeface="Helvetica" pitchFamily="2" charset="0"/>
                <a:ea typeface="Verdana"/>
                <a:cs typeface="Verdana" charset="0"/>
              </a:rPr>
            </a:br>
            <a:r>
              <a:rPr lang="en-US" sz="4000" dirty="0">
                <a:solidFill>
                  <a:schemeClr val="bg1"/>
                </a:solidFill>
                <a:latin typeface="Helvetica" pitchFamily="2" charset="0"/>
                <a:ea typeface="Verdana"/>
                <a:cs typeface="Verdana" charset="0"/>
              </a:rPr>
              <a:t>Defining </a:t>
            </a:r>
            <a:r>
              <a:rPr lang="en-US" sz="4000" dirty="0">
                <a:solidFill>
                  <a:schemeClr val="bg1"/>
                </a:solidFill>
                <a:latin typeface="Andale Mono" panose="020B0509000000000004" pitchFamily="49" charset="0"/>
                <a:ea typeface="Verdana"/>
                <a:cs typeface="Verdana" charset="0"/>
              </a:rPr>
              <a:t>inferable</a:t>
            </a:r>
            <a:endParaRPr lang="en-US" sz="4000" dirty="0">
              <a:solidFill>
                <a:schemeClr val="bg1"/>
              </a:solidFill>
              <a:latin typeface="Andale Mono" panose="020B0509000000000004" pitchFamily="49" charset="0"/>
              <a:ea typeface="Verdana" charset="0"/>
              <a:cs typeface="Verdana" charset="0"/>
            </a:endParaRPr>
          </a:p>
        </p:txBody>
      </p:sp>
    </p:spTree>
    <p:extLst>
      <p:ext uri="{BB962C8B-B14F-4D97-AF65-F5344CB8AC3E}">
        <p14:creationId xmlns:p14="http://schemas.microsoft.com/office/powerpoint/2010/main" val="26010980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69137-E54C-F738-BF19-60E1CAF1866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05F83D9-B8C8-3E8C-212D-414F3815C863}"/>
              </a:ext>
            </a:extLst>
          </p:cNvPr>
          <p:cNvSpPr txBox="1"/>
          <p:nvPr/>
        </p:nvSpPr>
        <p:spPr>
          <a:xfrm>
            <a:off x="448224" y="4512984"/>
            <a:ext cx="1205285" cy="646331"/>
          </a:xfrm>
          <a:prstGeom prst="rect">
            <a:avLst/>
          </a:prstGeom>
          <a:noFill/>
        </p:spPr>
        <p:txBody>
          <a:bodyPr wrap="square" rtlCol="0">
            <a:spAutoFit/>
          </a:bodyPr>
          <a:lstStyle/>
          <a:p>
            <a:pPr algn="ctr"/>
            <a:r>
              <a:rPr lang="en-US" sz="3600" dirty="0">
                <a:latin typeface="Helvetica" pitchFamily="2" charset="0"/>
              </a:rPr>
              <a:t>love</a:t>
            </a:r>
          </a:p>
        </p:txBody>
      </p:sp>
      <p:grpSp>
        <p:nvGrpSpPr>
          <p:cNvPr id="7" name="Group 6">
            <a:extLst>
              <a:ext uri="{FF2B5EF4-FFF2-40B4-BE49-F238E27FC236}">
                <a16:creationId xmlns:a16="http://schemas.microsoft.com/office/drawing/2014/main" id="{1FFC3386-CF99-B7EE-60CE-D9033B4CABA5}"/>
              </a:ext>
            </a:extLst>
          </p:cNvPr>
          <p:cNvGrpSpPr/>
          <p:nvPr/>
        </p:nvGrpSpPr>
        <p:grpSpPr>
          <a:xfrm>
            <a:off x="1393004" y="3543300"/>
            <a:ext cx="4482384" cy="2850922"/>
            <a:chOff x="1393004" y="3543300"/>
            <a:chExt cx="4482384" cy="2850922"/>
          </a:xfrm>
        </p:grpSpPr>
        <p:sp>
          <p:nvSpPr>
            <p:cNvPr id="3" name="Rounded Rectangle 2">
              <a:extLst>
                <a:ext uri="{FF2B5EF4-FFF2-40B4-BE49-F238E27FC236}">
                  <a16:creationId xmlns:a16="http://schemas.microsoft.com/office/drawing/2014/main" id="{6FA65AEC-EFA2-1F54-446E-2B28C6F3D809}"/>
                </a:ext>
              </a:extLst>
            </p:cNvPr>
            <p:cNvSpPr/>
            <p:nvPr/>
          </p:nvSpPr>
          <p:spPr>
            <a:xfrm>
              <a:off x="2240648" y="3543300"/>
              <a:ext cx="3634740" cy="2446020"/>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0" name="Group 109">
              <a:extLst>
                <a:ext uri="{FF2B5EF4-FFF2-40B4-BE49-F238E27FC236}">
                  <a16:creationId xmlns:a16="http://schemas.microsoft.com/office/drawing/2014/main" id="{EDE0EBA1-643D-B423-56C4-90C441EBF375}"/>
                </a:ext>
              </a:extLst>
            </p:cNvPr>
            <p:cNvGrpSpPr/>
            <p:nvPr/>
          </p:nvGrpSpPr>
          <p:grpSpPr>
            <a:xfrm>
              <a:off x="2434958" y="3975127"/>
              <a:ext cx="3153485" cy="370059"/>
              <a:chOff x="1867796" y="3975127"/>
              <a:chExt cx="3153485" cy="370059"/>
            </a:xfrm>
          </p:grpSpPr>
          <p:sp>
            <p:nvSpPr>
              <p:cNvPr id="5" name="TextBox 4">
                <a:extLst>
                  <a:ext uri="{FF2B5EF4-FFF2-40B4-BE49-F238E27FC236}">
                    <a16:creationId xmlns:a16="http://schemas.microsoft.com/office/drawing/2014/main" id="{893059F8-13E8-FFE8-F340-05E358E1AD82}"/>
                  </a:ext>
                </a:extLst>
              </p:cNvPr>
              <p:cNvSpPr txBox="1"/>
              <p:nvPr/>
            </p:nvSpPr>
            <p:spPr>
              <a:xfrm>
                <a:off x="1867796" y="3975854"/>
                <a:ext cx="1600200" cy="369332"/>
              </a:xfrm>
              <a:prstGeom prst="rect">
                <a:avLst/>
              </a:prstGeom>
              <a:noFill/>
            </p:spPr>
            <p:txBody>
              <a:bodyPr wrap="square" rtlCol="0">
                <a:spAutoFit/>
              </a:bodyPr>
              <a:lstStyle/>
              <a:p>
                <a:r>
                  <a:rPr lang="en-US" dirty="0">
                    <a:latin typeface="Helvetica" pitchFamily="2" charset="0"/>
                  </a:rPr>
                  <a:t>NP _ that S</a:t>
                </a:r>
              </a:p>
            </p:txBody>
          </p:sp>
          <p:grpSp>
            <p:nvGrpSpPr>
              <p:cNvPr id="19" name="Group 18">
                <a:extLst>
                  <a:ext uri="{FF2B5EF4-FFF2-40B4-BE49-F238E27FC236}">
                    <a16:creationId xmlns:a16="http://schemas.microsoft.com/office/drawing/2014/main" id="{87F7D005-411E-6B56-0562-B4B983B1DB1B}"/>
                  </a:ext>
                </a:extLst>
              </p:cNvPr>
              <p:cNvGrpSpPr/>
              <p:nvPr/>
            </p:nvGrpSpPr>
            <p:grpSpPr>
              <a:xfrm>
                <a:off x="3803986" y="3975127"/>
                <a:ext cx="1217295" cy="370059"/>
                <a:chOff x="4103370" y="3975127"/>
                <a:chExt cx="1217295" cy="370059"/>
              </a:xfrm>
            </p:grpSpPr>
            <p:cxnSp>
              <p:nvCxnSpPr>
                <p:cNvPr id="11" name="Straight Connector 10">
                  <a:extLst>
                    <a:ext uri="{FF2B5EF4-FFF2-40B4-BE49-F238E27FC236}">
                      <a16:creationId xmlns:a16="http://schemas.microsoft.com/office/drawing/2014/main" id="{C6F044E8-9529-29D8-66F3-1C0E4158B4BA}"/>
                    </a:ext>
                  </a:extLst>
                </p:cNvPr>
                <p:cNvCxnSpPr/>
                <p:nvPr/>
              </p:nvCxnSpPr>
              <p:spPr>
                <a:xfrm>
                  <a:off x="4103370" y="4345186"/>
                  <a:ext cx="1217295" cy="0"/>
                </a:xfrm>
                <a:prstGeom prst="line">
                  <a:avLst/>
                </a:prstGeom>
              </p:spPr>
              <p:style>
                <a:lnRef idx="2">
                  <a:schemeClr val="dk1"/>
                </a:lnRef>
                <a:fillRef idx="0">
                  <a:schemeClr val="dk1"/>
                </a:fillRef>
                <a:effectRef idx="1">
                  <a:schemeClr val="dk1"/>
                </a:effectRef>
                <a:fontRef idx="minor">
                  <a:schemeClr val="tx1"/>
                </a:fontRef>
              </p:style>
            </p:cxnSp>
            <p:sp>
              <p:nvSpPr>
                <p:cNvPr id="12" name="Rectangle 11">
                  <a:extLst>
                    <a:ext uri="{FF2B5EF4-FFF2-40B4-BE49-F238E27FC236}">
                      <a16:creationId xmlns:a16="http://schemas.microsoft.com/office/drawing/2014/main" id="{472724FD-30EA-7AB6-8570-89E00DDB4B19}"/>
                    </a:ext>
                  </a:extLst>
                </p:cNvPr>
                <p:cNvSpPr/>
                <p:nvPr/>
              </p:nvSpPr>
              <p:spPr>
                <a:xfrm>
                  <a:off x="4251960" y="4299466"/>
                  <a:ext cx="45719"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6159D8B-41D5-CAF1-A63E-B1B532B31D54}"/>
                    </a:ext>
                  </a:extLst>
                </p:cNvPr>
                <p:cNvSpPr/>
                <p:nvPr/>
              </p:nvSpPr>
              <p:spPr>
                <a:xfrm>
                  <a:off x="4397693" y="4266028"/>
                  <a:ext cx="45719" cy="791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FEE1D00-8769-C684-2FDA-3565B5587E95}"/>
                    </a:ext>
                  </a:extLst>
                </p:cNvPr>
                <p:cNvSpPr/>
                <p:nvPr/>
              </p:nvSpPr>
              <p:spPr>
                <a:xfrm>
                  <a:off x="4544115" y="4230356"/>
                  <a:ext cx="45719" cy="1148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6020083-7CDF-8CB4-7909-FBE5834B312C}"/>
                    </a:ext>
                  </a:extLst>
                </p:cNvPr>
                <p:cNvSpPr/>
                <p:nvPr/>
              </p:nvSpPr>
              <p:spPr>
                <a:xfrm>
                  <a:off x="4687807" y="4189630"/>
                  <a:ext cx="45719" cy="1555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7F44B9C-15C2-41B4-83A8-470A1B125F68}"/>
                    </a:ext>
                  </a:extLst>
                </p:cNvPr>
                <p:cNvSpPr/>
                <p:nvPr/>
              </p:nvSpPr>
              <p:spPr>
                <a:xfrm>
                  <a:off x="4830315" y="4144944"/>
                  <a:ext cx="45719" cy="19951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F90C84E-584F-F37C-FEA6-E10BD85D4039}"/>
                    </a:ext>
                  </a:extLst>
                </p:cNvPr>
                <p:cNvSpPr/>
                <p:nvPr/>
              </p:nvSpPr>
              <p:spPr>
                <a:xfrm>
                  <a:off x="4973557" y="4034415"/>
                  <a:ext cx="45719" cy="3100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3CE15AD-C2EB-F31D-355A-834206C42A00}"/>
                    </a:ext>
                  </a:extLst>
                </p:cNvPr>
                <p:cNvSpPr/>
                <p:nvPr/>
              </p:nvSpPr>
              <p:spPr>
                <a:xfrm>
                  <a:off x="5116065" y="3975127"/>
                  <a:ext cx="45719"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1" name="Group 110">
              <a:extLst>
                <a:ext uri="{FF2B5EF4-FFF2-40B4-BE49-F238E27FC236}">
                  <a16:creationId xmlns:a16="http://schemas.microsoft.com/office/drawing/2014/main" id="{DB027180-80A9-EEA9-8B53-9D2A9F6D3943}"/>
                </a:ext>
              </a:extLst>
            </p:cNvPr>
            <p:cNvGrpSpPr/>
            <p:nvPr/>
          </p:nvGrpSpPr>
          <p:grpSpPr>
            <a:xfrm>
              <a:off x="2433434" y="4576042"/>
              <a:ext cx="3153657" cy="424096"/>
              <a:chOff x="1866272" y="4576042"/>
              <a:chExt cx="3153657" cy="424096"/>
            </a:xfrm>
          </p:grpSpPr>
          <p:grpSp>
            <p:nvGrpSpPr>
              <p:cNvPr id="20" name="Group 19">
                <a:extLst>
                  <a:ext uri="{FF2B5EF4-FFF2-40B4-BE49-F238E27FC236}">
                    <a16:creationId xmlns:a16="http://schemas.microsoft.com/office/drawing/2014/main" id="{115370DE-73D0-9E61-C879-E8ED78FA52C4}"/>
                  </a:ext>
                </a:extLst>
              </p:cNvPr>
              <p:cNvGrpSpPr/>
              <p:nvPr/>
            </p:nvGrpSpPr>
            <p:grpSpPr>
              <a:xfrm>
                <a:off x="3802634" y="4576042"/>
                <a:ext cx="1217295" cy="370059"/>
                <a:chOff x="4103370" y="3975127"/>
                <a:chExt cx="1217295" cy="370059"/>
              </a:xfrm>
            </p:grpSpPr>
            <p:cxnSp>
              <p:nvCxnSpPr>
                <p:cNvPr id="21" name="Straight Connector 20">
                  <a:extLst>
                    <a:ext uri="{FF2B5EF4-FFF2-40B4-BE49-F238E27FC236}">
                      <a16:creationId xmlns:a16="http://schemas.microsoft.com/office/drawing/2014/main" id="{DAC5B396-0D8E-1E9B-B861-B3E63D497580}"/>
                    </a:ext>
                  </a:extLst>
                </p:cNvPr>
                <p:cNvCxnSpPr/>
                <p:nvPr/>
              </p:nvCxnSpPr>
              <p:spPr>
                <a:xfrm>
                  <a:off x="4103370" y="4345186"/>
                  <a:ext cx="1217295" cy="0"/>
                </a:xfrm>
                <a:prstGeom prst="line">
                  <a:avLst/>
                </a:prstGeom>
              </p:spPr>
              <p:style>
                <a:lnRef idx="2">
                  <a:schemeClr val="dk1"/>
                </a:lnRef>
                <a:fillRef idx="0">
                  <a:schemeClr val="dk1"/>
                </a:fillRef>
                <a:effectRef idx="1">
                  <a:schemeClr val="dk1"/>
                </a:effectRef>
                <a:fontRef idx="minor">
                  <a:schemeClr val="tx1"/>
                </a:fontRef>
              </p:style>
            </p:cxnSp>
            <p:sp>
              <p:nvSpPr>
                <p:cNvPr id="22" name="Rectangle 21">
                  <a:extLst>
                    <a:ext uri="{FF2B5EF4-FFF2-40B4-BE49-F238E27FC236}">
                      <a16:creationId xmlns:a16="http://schemas.microsoft.com/office/drawing/2014/main" id="{D65180D4-F872-7C98-2F94-3C069B5A947F}"/>
                    </a:ext>
                  </a:extLst>
                </p:cNvPr>
                <p:cNvSpPr/>
                <p:nvPr/>
              </p:nvSpPr>
              <p:spPr>
                <a:xfrm>
                  <a:off x="4251960" y="4299466"/>
                  <a:ext cx="45719"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9F9C3AC-4150-459C-310E-780642D61679}"/>
                    </a:ext>
                  </a:extLst>
                </p:cNvPr>
                <p:cNvSpPr/>
                <p:nvPr/>
              </p:nvSpPr>
              <p:spPr>
                <a:xfrm>
                  <a:off x="4397693" y="4266028"/>
                  <a:ext cx="45719" cy="791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7EA844A-0C97-B0EB-F1B4-908BFCF72008}"/>
                    </a:ext>
                  </a:extLst>
                </p:cNvPr>
                <p:cNvSpPr/>
                <p:nvPr/>
              </p:nvSpPr>
              <p:spPr>
                <a:xfrm>
                  <a:off x="4544115" y="4230356"/>
                  <a:ext cx="45719" cy="1148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7C874F6-BD9A-2B3D-8BB8-AEE6FEB86436}"/>
                    </a:ext>
                  </a:extLst>
                </p:cNvPr>
                <p:cNvSpPr/>
                <p:nvPr/>
              </p:nvSpPr>
              <p:spPr>
                <a:xfrm>
                  <a:off x="4687807" y="4189630"/>
                  <a:ext cx="45719" cy="1555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FC808B1-C67E-084B-347B-5964E0AB3C63}"/>
                    </a:ext>
                  </a:extLst>
                </p:cNvPr>
                <p:cNvSpPr/>
                <p:nvPr/>
              </p:nvSpPr>
              <p:spPr>
                <a:xfrm>
                  <a:off x="4830315" y="4144944"/>
                  <a:ext cx="45719" cy="19951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1A0AFAF-61CD-14AF-55AD-E10A050D23F8}"/>
                    </a:ext>
                  </a:extLst>
                </p:cNvPr>
                <p:cNvSpPr/>
                <p:nvPr/>
              </p:nvSpPr>
              <p:spPr>
                <a:xfrm>
                  <a:off x="4973557" y="4034415"/>
                  <a:ext cx="45719" cy="3100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CB6D5F7-1346-7973-518B-CB564FA6FC09}"/>
                    </a:ext>
                  </a:extLst>
                </p:cNvPr>
                <p:cNvSpPr/>
                <p:nvPr/>
              </p:nvSpPr>
              <p:spPr>
                <a:xfrm>
                  <a:off x="5116065" y="3975127"/>
                  <a:ext cx="45719"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466C1646-6450-5EEA-0940-B6C5A7380CA9}"/>
                  </a:ext>
                </a:extLst>
              </p:cNvPr>
              <p:cNvSpPr txBox="1"/>
              <p:nvPr/>
            </p:nvSpPr>
            <p:spPr>
              <a:xfrm>
                <a:off x="1866272" y="4630806"/>
                <a:ext cx="1824796" cy="369332"/>
              </a:xfrm>
              <a:prstGeom prst="rect">
                <a:avLst/>
              </a:prstGeom>
              <a:noFill/>
            </p:spPr>
            <p:txBody>
              <a:bodyPr wrap="square" rtlCol="0">
                <a:spAutoFit/>
              </a:bodyPr>
              <a:lstStyle/>
              <a:p>
                <a:r>
                  <a:rPr lang="en-US" dirty="0">
                    <a:latin typeface="Helvetica" pitchFamily="2" charset="0"/>
                  </a:rPr>
                  <a:t>NP _ whether S</a:t>
                </a:r>
              </a:p>
            </p:txBody>
          </p:sp>
        </p:grpSp>
        <p:grpSp>
          <p:nvGrpSpPr>
            <p:cNvPr id="112" name="Group 111">
              <a:extLst>
                <a:ext uri="{FF2B5EF4-FFF2-40B4-BE49-F238E27FC236}">
                  <a16:creationId xmlns:a16="http://schemas.microsoft.com/office/drawing/2014/main" id="{EB78EA88-1F45-3793-ED48-256F88A2A0D5}"/>
                </a:ext>
              </a:extLst>
            </p:cNvPr>
            <p:cNvGrpSpPr/>
            <p:nvPr/>
          </p:nvGrpSpPr>
          <p:grpSpPr>
            <a:xfrm>
              <a:off x="2436606" y="5176229"/>
              <a:ext cx="3150485" cy="478861"/>
              <a:chOff x="1869444" y="5176229"/>
              <a:chExt cx="3150485" cy="478861"/>
            </a:xfrm>
          </p:grpSpPr>
          <p:sp>
            <p:nvSpPr>
              <p:cNvPr id="31" name="TextBox 30">
                <a:extLst>
                  <a:ext uri="{FF2B5EF4-FFF2-40B4-BE49-F238E27FC236}">
                    <a16:creationId xmlns:a16="http://schemas.microsoft.com/office/drawing/2014/main" id="{B9C4CF37-4F9E-9F33-DBC8-A1084F08077D}"/>
                  </a:ext>
                </a:extLst>
              </p:cNvPr>
              <p:cNvSpPr txBox="1"/>
              <p:nvPr/>
            </p:nvSpPr>
            <p:spPr>
              <a:xfrm>
                <a:off x="1869444" y="5285758"/>
                <a:ext cx="1770128" cy="369332"/>
              </a:xfrm>
              <a:prstGeom prst="rect">
                <a:avLst/>
              </a:prstGeom>
              <a:noFill/>
            </p:spPr>
            <p:txBody>
              <a:bodyPr wrap="square" rtlCol="0">
                <a:spAutoFit/>
              </a:bodyPr>
              <a:lstStyle/>
              <a:p>
                <a:r>
                  <a:rPr lang="en-US" dirty="0">
                    <a:latin typeface="Helvetica" pitchFamily="2" charset="0"/>
                  </a:rPr>
                  <a:t>NP _ NP that S</a:t>
                </a:r>
              </a:p>
            </p:txBody>
          </p:sp>
          <p:grpSp>
            <p:nvGrpSpPr>
              <p:cNvPr id="32" name="Group 31">
                <a:extLst>
                  <a:ext uri="{FF2B5EF4-FFF2-40B4-BE49-F238E27FC236}">
                    <a16:creationId xmlns:a16="http://schemas.microsoft.com/office/drawing/2014/main" id="{7183FCF7-FFF2-60AB-D258-6C2DECEC4B73}"/>
                  </a:ext>
                </a:extLst>
              </p:cNvPr>
              <p:cNvGrpSpPr/>
              <p:nvPr/>
            </p:nvGrpSpPr>
            <p:grpSpPr>
              <a:xfrm flipH="1">
                <a:off x="3802634" y="5176229"/>
                <a:ext cx="1217295" cy="370059"/>
                <a:chOff x="4103370" y="3975127"/>
                <a:chExt cx="1217295" cy="370059"/>
              </a:xfrm>
            </p:grpSpPr>
            <p:cxnSp>
              <p:nvCxnSpPr>
                <p:cNvPr id="33" name="Straight Connector 32">
                  <a:extLst>
                    <a:ext uri="{FF2B5EF4-FFF2-40B4-BE49-F238E27FC236}">
                      <a16:creationId xmlns:a16="http://schemas.microsoft.com/office/drawing/2014/main" id="{0DEC4D55-C90F-43F4-53EA-C96F98486B6C}"/>
                    </a:ext>
                  </a:extLst>
                </p:cNvPr>
                <p:cNvCxnSpPr/>
                <p:nvPr/>
              </p:nvCxnSpPr>
              <p:spPr>
                <a:xfrm>
                  <a:off x="4103370" y="4345186"/>
                  <a:ext cx="1217295" cy="0"/>
                </a:xfrm>
                <a:prstGeom prst="line">
                  <a:avLst/>
                </a:prstGeom>
              </p:spPr>
              <p:style>
                <a:lnRef idx="2">
                  <a:schemeClr val="dk1"/>
                </a:lnRef>
                <a:fillRef idx="0">
                  <a:schemeClr val="dk1"/>
                </a:fillRef>
                <a:effectRef idx="1">
                  <a:schemeClr val="dk1"/>
                </a:effectRef>
                <a:fontRef idx="minor">
                  <a:schemeClr val="tx1"/>
                </a:fontRef>
              </p:style>
            </p:cxnSp>
            <p:sp>
              <p:nvSpPr>
                <p:cNvPr id="34" name="Rectangle 33">
                  <a:extLst>
                    <a:ext uri="{FF2B5EF4-FFF2-40B4-BE49-F238E27FC236}">
                      <a16:creationId xmlns:a16="http://schemas.microsoft.com/office/drawing/2014/main" id="{20B09B6F-EC9B-09D2-7730-D3ABE9BFB0A7}"/>
                    </a:ext>
                  </a:extLst>
                </p:cNvPr>
                <p:cNvSpPr/>
                <p:nvPr/>
              </p:nvSpPr>
              <p:spPr>
                <a:xfrm>
                  <a:off x="4251960" y="4299466"/>
                  <a:ext cx="45719"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711E0D9-C420-7D9D-DDBF-B17111710683}"/>
                    </a:ext>
                  </a:extLst>
                </p:cNvPr>
                <p:cNvSpPr/>
                <p:nvPr/>
              </p:nvSpPr>
              <p:spPr>
                <a:xfrm>
                  <a:off x="4397693" y="4266028"/>
                  <a:ext cx="45719" cy="791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38AF959-8226-3B29-32DA-E8931E3FA2DE}"/>
                    </a:ext>
                  </a:extLst>
                </p:cNvPr>
                <p:cNvSpPr/>
                <p:nvPr/>
              </p:nvSpPr>
              <p:spPr>
                <a:xfrm>
                  <a:off x="4544115" y="4230356"/>
                  <a:ext cx="45719" cy="1148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2D99256-A0A9-E28B-0A5B-BA04A2AECE31}"/>
                    </a:ext>
                  </a:extLst>
                </p:cNvPr>
                <p:cNvSpPr/>
                <p:nvPr/>
              </p:nvSpPr>
              <p:spPr>
                <a:xfrm>
                  <a:off x="4687807" y="4189630"/>
                  <a:ext cx="45719" cy="1555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D1CDEC7-47E4-B67A-EEA5-EFBC3AE88998}"/>
                    </a:ext>
                  </a:extLst>
                </p:cNvPr>
                <p:cNvSpPr/>
                <p:nvPr/>
              </p:nvSpPr>
              <p:spPr>
                <a:xfrm>
                  <a:off x="4830315" y="4144944"/>
                  <a:ext cx="45719" cy="19951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A3AB1F82-46C2-1197-A6BE-26C59BF900CD}"/>
                    </a:ext>
                  </a:extLst>
                </p:cNvPr>
                <p:cNvSpPr/>
                <p:nvPr/>
              </p:nvSpPr>
              <p:spPr>
                <a:xfrm>
                  <a:off x="4973557" y="4034415"/>
                  <a:ext cx="45719" cy="3100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359CC595-71FF-9AA6-3E59-866CE1BEBCB5}"/>
                    </a:ext>
                  </a:extLst>
                </p:cNvPr>
                <p:cNvSpPr/>
                <p:nvPr/>
              </p:nvSpPr>
              <p:spPr>
                <a:xfrm>
                  <a:off x="5116065" y="3975127"/>
                  <a:ext cx="45719"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3" name="TextBox 112">
              <a:extLst>
                <a:ext uri="{FF2B5EF4-FFF2-40B4-BE49-F238E27FC236}">
                  <a16:creationId xmlns:a16="http://schemas.microsoft.com/office/drawing/2014/main" id="{6EA627EA-98FD-EB8D-0201-BBC4183F3CE0}"/>
                </a:ext>
              </a:extLst>
            </p:cNvPr>
            <p:cNvSpPr txBox="1"/>
            <p:nvPr/>
          </p:nvSpPr>
          <p:spPr>
            <a:xfrm>
              <a:off x="2497421" y="6024890"/>
              <a:ext cx="3121194" cy="369332"/>
            </a:xfrm>
            <a:prstGeom prst="rect">
              <a:avLst/>
            </a:prstGeom>
            <a:noFill/>
          </p:spPr>
          <p:txBody>
            <a:bodyPr wrap="square" rtlCol="0">
              <a:spAutoFit/>
            </a:bodyPr>
            <a:lstStyle/>
            <a:p>
              <a:pPr algn="ctr"/>
              <a:r>
                <a:rPr lang="en-US" b="1" dirty="0">
                  <a:latin typeface="Helvetica" pitchFamily="2" charset="0"/>
                </a:rPr>
                <a:t>Acceptability judgments</a:t>
              </a:r>
            </a:p>
          </p:txBody>
        </p:sp>
        <p:sp>
          <p:nvSpPr>
            <p:cNvPr id="6" name="TextBox 5">
              <a:extLst>
                <a:ext uri="{FF2B5EF4-FFF2-40B4-BE49-F238E27FC236}">
                  <a16:creationId xmlns:a16="http://schemas.microsoft.com/office/drawing/2014/main" id="{320E6839-9527-869C-D6B0-94C4D3861738}"/>
                </a:ext>
              </a:extLst>
            </p:cNvPr>
            <p:cNvSpPr txBox="1"/>
            <p:nvPr/>
          </p:nvSpPr>
          <p:spPr>
            <a:xfrm>
              <a:off x="1393004" y="4508105"/>
              <a:ext cx="946131" cy="646331"/>
            </a:xfrm>
            <a:prstGeom prst="rect">
              <a:avLst/>
            </a:prstGeom>
            <a:noFill/>
          </p:spPr>
          <p:txBody>
            <a:bodyPr wrap="square" rtlCol="0">
              <a:spAutoFit/>
            </a:bodyPr>
            <a:lstStyle/>
            <a:p>
              <a:pPr algn="ctr"/>
              <a:r>
                <a:rPr lang="en-US" sz="3600" dirty="0">
                  <a:latin typeface="Helvetica" pitchFamily="2" charset="0"/>
                </a:rPr>
                <a:t>+</a:t>
              </a:r>
            </a:p>
          </p:txBody>
        </p:sp>
      </p:grpSp>
      <p:grpSp>
        <p:nvGrpSpPr>
          <p:cNvPr id="8" name="Group 7">
            <a:extLst>
              <a:ext uri="{FF2B5EF4-FFF2-40B4-BE49-F238E27FC236}">
                <a16:creationId xmlns:a16="http://schemas.microsoft.com/office/drawing/2014/main" id="{5CE99ABC-9FCC-CEA4-5B5E-19FB5EF14F43}"/>
              </a:ext>
            </a:extLst>
          </p:cNvPr>
          <p:cNvGrpSpPr/>
          <p:nvPr/>
        </p:nvGrpSpPr>
        <p:grpSpPr>
          <a:xfrm>
            <a:off x="1310751" y="999282"/>
            <a:ext cx="2022757" cy="3513702"/>
            <a:chOff x="1310751" y="999282"/>
            <a:chExt cx="2022757" cy="3513702"/>
          </a:xfrm>
        </p:grpSpPr>
        <p:sp>
          <p:nvSpPr>
            <p:cNvPr id="30" name="TextBox 29">
              <a:extLst>
                <a:ext uri="{FF2B5EF4-FFF2-40B4-BE49-F238E27FC236}">
                  <a16:creationId xmlns:a16="http://schemas.microsoft.com/office/drawing/2014/main" id="{FA98A858-C0F1-5B23-9036-9EAF2B5F9BFB}"/>
                </a:ext>
              </a:extLst>
            </p:cNvPr>
            <p:cNvSpPr txBox="1"/>
            <p:nvPr/>
          </p:nvSpPr>
          <p:spPr>
            <a:xfrm>
              <a:off x="1495063" y="999282"/>
              <a:ext cx="1838445" cy="369332"/>
            </a:xfrm>
            <a:prstGeom prst="rect">
              <a:avLst/>
            </a:prstGeom>
            <a:noFill/>
          </p:spPr>
          <p:txBody>
            <a:bodyPr wrap="square" rtlCol="0">
              <a:spAutoFit/>
            </a:bodyPr>
            <a:lstStyle/>
            <a:p>
              <a:pPr algn="ctr"/>
              <a:r>
                <a:rPr lang="en-US" dirty="0" err="1">
                  <a:latin typeface="Andale Mono" panose="020B0509000000000004" pitchFamily="49" charset="0"/>
                </a:rPr>
                <a:t>lexical_item</a:t>
              </a:r>
              <a:endParaRPr lang="en-US" dirty="0">
                <a:latin typeface="Andale Mono" panose="020B0509000000000004" pitchFamily="49" charset="0"/>
              </a:endParaRPr>
            </a:p>
          </p:txBody>
        </p:sp>
        <p:cxnSp>
          <p:nvCxnSpPr>
            <p:cNvPr id="41" name="Elbow Connector 40">
              <a:extLst>
                <a:ext uri="{FF2B5EF4-FFF2-40B4-BE49-F238E27FC236}">
                  <a16:creationId xmlns:a16="http://schemas.microsoft.com/office/drawing/2014/main" id="{8AB077EA-9BCC-D46E-B265-2B4F5B643496}"/>
                </a:ext>
              </a:extLst>
            </p:cNvPr>
            <p:cNvCxnSpPr>
              <a:endCxn id="30" idx="1"/>
            </p:cNvCxnSpPr>
            <p:nvPr/>
          </p:nvCxnSpPr>
          <p:spPr>
            <a:xfrm rot="5400000" flipH="1" flipV="1">
              <a:off x="-261611" y="2756310"/>
              <a:ext cx="3329036" cy="184312"/>
            </a:xfrm>
            <a:prstGeom prst="bentConnector2">
              <a:avLst/>
            </a:prstGeom>
            <a:ln>
              <a:tailEnd type="triangle"/>
            </a:ln>
          </p:spPr>
          <p:style>
            <a:lnRef idx="2">
              <a:schemeClr val="dk1"/>
            </a:lnRef>
            <a:fillRef idx="0">
              <a:schemeClr val="dk1"/>
            </a:fillRef>
            <a:effectRef idx="1">
              <a:schemeClr val="dk1"/>
            </a:effectRef>
            <a:fontRef idx="minor">
              <a:schemeClr val="tx1"/>
            </a:fontRef>
          </p:style>
        </p:cxnSp>
      </p:grpSp>
      <p:grpSp>
        <p:nvGrpSpPr>
          <p:cNvPr id="87" name="Group 86">
            <a:extLst>
              <a:ext uri="{FF2B5EF4-FFF2-40B4-BE49-F238E27FC236}">
                <a16:creationId xmlns:a16="http://schemas.microsoft.com/office/drawing/2014/main" id="{3D824D7A-0262-4E07-EC9B-54B9705AE60E}"/>
              </a:ext>
            </a:extLst>
          </p:cNvPr>
          <p:cNvGrpSpPr/>
          <p:nvPr/>
        </p:nvGrpSpPr>
        <p:grpSpPr>
          <a:xfrm>
            <a:off x="3235057" y="1913676"/>
            <a:ext cx="5214384" cy="2062179"/>
            <a:chOff x="3235057" y="1913676"/>
            <a:chExt cx="5214384" cy="2062179"/>
          </a:xfrm>
        </p:grpSpPr>
        <p:sp>
          <p:nvSpPr>
            <p:cNvPr id="88" name="TextBox 87">
              <a:extLst>
                <a:ext uri="{FF2B5EF4-FFF2-40B4-BE49-F238E27FC236}">
                  <a16:creationId xmlns:a16="http://schemas.microsoft.com/office/drawing/2014/main" id="{3484516E-ED04-2D8A-75A6-8178BB7E4729}"/>
                </a:ext>
              </a:extLst>
            </p:cNvPr>
            <p:cNvSpPr txBox="1"/>
            <p:nvPr/>
          </p:nvSpPr>
          <p:spPr>
            <a:xfrm>
              <a:off x="6065056" y="1913676"/>
              <a:ext cx="2384385" cy="369332"/>
            </a:xfrm>
            <a:prstGeom prst="rect">
              <a:avLst/>
            </a:prstGeom>
            <a:noFill/>
          </p:spPr>
          <p:txBody>
            <a:bodyPr wrap="square" rtlCol="0">
              <a:spAutoFit/>
            </a:bodyPr>
            <a:lstStyle/>
            <a:p>
              <a:r>
                <a:rPr lang="en-US" dirty="0" err="1">
                  <a:latin typeface="Andale Mono" panose="020B0509000000000004" pitchFamily="49" charset="0"/>
                </a:rPr>
                <a:t>complex_syn_type</a:t>
              </a:r>
              <a:endParaRPr lang="en-US" dirty="0">
                <a:latin typeface="Andale Mono" panose="020B0509000000000004" pitchFamily="49" charset="0"/>
              </a:endParaRPr>
            </a:p>
          </p:txBody>
        </p:sp>
        <p:cxnSp>
          <p:nvCxnSpPr>
            <p:cNvPr id="116" name="Elbow Connector 115">
              <a:extLst>
                <a:ext uri="{FF2B5EF4-FFF2-40B4-BE49-F238E27FC236}">
                  <a16:creationId xmlns:a16="http://schemas.microsoft.com/office/drawing/2014/main" id="{4BD1249B-4323-394E-CB64-1823867329E3}"/>
                </a:ext>
              </a:extLst>
            </p:cNvPr>
            <p:cNvCxnSpPr>
              <a:cxnSpLocks/>
              <a:stCxn id="5" idx="0"/>
              <a:endCxn id="88" idx="2"/>
            </p:cNvCxnSpPr>
            <p:nvPr/>
          </p:nvCxnSpPr>
          <p:spPr>
            <a:xfrm rot="5400000" flipH="1" flipV="1">
              <a:off x="4399730" y="1118336"/>
              <a:ext cx="1692846" cy="4022191"/>
            </a:xfrm>
            <a:prstGeom prst="bentConnector3">
              <a:avLst>
                <a:gd name="adj1" fmla="val 50000"/>
              </a:avLst>
            </a:prstGeom>
            <a:ln>
              <a:tailEnd type="triangle"/>
            </a:ln>
          </p:spPr>
          <p:style>
            <a:lnRef idx="2">
              <a:schemeClr val="dk1"/>
            </a:lnRef>
            <a:fillRef idx="0">
              <a:schemeClr val="dk1"/>
            </a:fillRef>
            <a:effectRef idx="1">
              <a:schemeClr val="dk1"/>
            </a:effectRef>
            <a:fontRef idx="minor">
              <a:schemeClr val="tx1"/>
            </a:fontRef>
          </p:style>
        </p:cxnSp>
      </p:grpSp>
      <p:sp>
        <p:nvSpPr>
          <p:cNvPr id="117" name="TextBox 116">
            <a:extLst>
              <a:ext uri="{FF2B5EF4-FFF2-40B4-BE49-F238E27FC236}">
                <a16:creationId xmlns:a16="http://schemas.microsoft.com/office/drawing/2014/main" id="{6BD8B3D6-4937-2F7C-A736-F63D347CD812}"/>
              </a:ext>
            </a:extLst>
          </p:cNvPr>
          <p:cNvSpPr txBox="1"/>
          <p:nvPr/>
        </p:nvSpPr>
        <p:spPr>
          <a:xfrm>
            <a:off x="8399149" y="1925399"/>
            <a:ext cx="3716883" cy="369332"/>
          </a:xfrm>
          <a:prstGeom prst="rect">
            <a:avLst/>
          </a:prstGeom>
          <a:noFill/>
        </p:spPr>
        <p:txBody>
          <a:bodyPr wrap="square" rtlCol="0">
            <a:spAutoFit/>
          </a:bodyPr>
          <a:lstStyle/>
          <a:p>
            <a:r>
              <a:rPr lang="en-US" dirty="0">
                <a:latin typeface="Andale Mono" panose="020B0509000000000004" pitchFamily="49" charset="0"/>
              </a:rPr>
              <a:t>:=  </a:t>
            </a:r>
            <a:r>
              <a:rPr lang="en-US" dirty="0" err="1">
                <a:latin typeface="Andale Mono" panose="020B0509000000000004" pitchFamily="49" charset="0"/>
              </a:rPr>
              <a:t>prim_syn_type</a:t>
            </a:r>
            <a:r>
              <a:rPr lang="en-US" dirty="0">
                <a:latin typeface="Andale Mono" panose="020B0509000000000004" pitchFamily="49" charset="0"/>
              </a:rPr>
              <a:t>*</a:t>
            </a:r>
          </a:p>
        </p:txBody>
      </p:sp>
      <p:grpSp>
        <p:nvGrpSpPr>
          <p:cNvPr id="118" name="Group 117">
            <a:extLst>
              <a:ext uri="{FF2B5EF4-FFF2-40B4-BE49-F238E27FC236}">
                <a16:creationId xmlns:a16="http://schemas.microsoft.com/office/drawing/2014/main" id="{2C8B66FF-CC72-703D-A98F-637D1B9A3565}"/>
              </a:ext>
            </a:extLst>
          </p:cNvPr>
          <p:cNvGrpSpPr/>
          <p:nvPr/>
        </p:nvGrpSpPr>
        <p:grpSpPr>
          <a:xfrm>
            <a:off x="8867004" y="1862344"/>
            <a:ext cx="2126078" cy="601277"/>
            <a:chOff x="5769234" y="5201708"/>
            <a:chExt cx="2126078" cy="601277"/>
          </a:xfrm>
        </p:grpSpPr>
        <p:sp>
          <p:nvSpPr>
            <p:cNvPr id="119" name="Rounded Rectangle 118">
              <a:extLst>
                <a:ext uri="{FF2B5EF4-FFF2-40B4-BE49-F238E27FC236}">
                  <a16:creationId xmlns:a16="http://schemas.microsoft.com/office/drawing/2014/main" id="{08D2AC6F-EE6E-4922-A84D-0D42D55B7B62}"/>
                </a:ext>
              </a:extLst>
            </p:cNvPr>
            <p:cNvSpPr/>
            <p:nvPr/>
          </p:nvSpPr>
          <p:spPr>
            <a:xfrm>
              <a:off x="5769234" y="5201708"/>
              <a:ext cx="2126078" cy="497066"/>
            </a:xfrm>
            <a:prstGeom prst="roundRect">
              <a:avLst/>
            </a:prstGeom>
            <a:solidFill>
              <a:schemeClr val="bg1"/>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ndale Mono" panose="020B0509000000000004" pitchFamily="49" charset="0"/>
                </a:rPr>
                <a:t>prim_syn_type</a:t>
              </a:r>
              <a:endParaRPr lang="en-US" dirty="0">
                <a:solidFill>
                  <a:schemeClr val="tx1"/>
                </a:solidFill>
                <a:latin typeface="Andale Mono" panose="020B0509000000000004" pitchFamily="49" charset="0"/>
              </a:endParaRPr>
            </a:p>
          </p:txBody>
        </p:sp>
        <p:sp>
          <p:nvSpPr>
            <p:cNvPr id="120" name="Rounded Rectangle 119">
              <a:extLst>
                <a:ext uri="{FF2B5EF4-FFF2-40B4-BE49-F238E27FC236}">
                  <a16:creationId xmlns:a16="http://schemas.microsoft.com/office/drawing/2014/main" id="{F33020E1-E897-38BF-94DD-DEED94181BF8}"/>
                </a:ext>
              </a:extLst>
            </p:cNvPr>
            <p:cNvSpPr/>
            <p:nvPr/>
          </p:nvSpPr>
          <p:spPr>
            <a:xfrm>
              <a:off x="7239288" y="5630785"/>
              <a:ext cx="537463" cy="172200"/>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string</a:t>
              </a:r>
            </a:p>
          </p:txBody>
        </p:sp>
      </p:grpSp>
      <p:grpSp>
        <p:nvGrpSpPr>
          <p:cNvPr id="49" name="Group 48">
            <a:extLst>
              <a:ext uri="{FF2B5EF4-FFF2-40B4-BE49-F238E27FC236}">
                <a16:creationId xmlns:a16="http://schemas.microsoft.com/office/drawing/2014/main" id="{537831DD-2476-6A2A-7EE6-B9720BF28018}"/>
              </a:ext>
            </a:extLst>
          </p:cNvPr>
          <p:cNvGrpSpPr/>
          <p:nvPr/>
        </p:nvGrpSpPr>
        <p:grpSpPr>
          <a:xfrm>
            <a:off x="5766239" y="847497"/>
            <a:ext cx="5581700" cy="1066179"/>
            <a:chOff x="5766239" y="847497"/>
            <a:chExt cx="5581700" cy="1066179"/>
          </a:xfrm>
        </p:grpSpPr>
        <p:grpSp>
          <p:nvGrpSpPr>
            <p:cNvPr id="46" name="Group 45">
              <a:extLst>
                <a:ext uri="{FF2B5EF4-FFF2-40B4-BE49-F238E27FC236}">
                  <a16:creationId xmlns:a16="http://schemas.microsoft.com/office/drawing/2014/main" id="{913CD80A-815B-BA12-F62E-B0A00281EC5B}"/>
                </a:ext>
              </a:extLst>
            </p:cNvPr>
            <p:cNvGrpSpPr/>
            <p:nvPr/>
          </p:nvGrpSpPr>
          <p:grpSpPr>
            <a:xfrm>
              <a:off x="5766239" y="847497"/>
              <a:ext cx="5581700" cy="780599"/>
              <a:chOff x="5766239" y="847497"/>
              <a:chExt cx="5581700" cy="780599"/>
            </a:xfrm>
          </p:grpSpPr>
          <p:sp>
            <p:nvSpPr>
              <p:cNvPr id="42" name="TextBox 41">
                <a:extLst>
                  <a:ext uri="{FF2B5EF4-FFF2-40B4-BE49-F238E27FC236}">
                    <a16:creationId xmlns:a16="http://schemas.microsoft.com/office/drawing/2014/main" id="{7AC48AE0-DBB9-39CD-5186-BB3D6E713A95}"/>
                  </a:ext>
                </a:extLst>
              </p:cNvPr>
              <p:cNvSpPr txBox="1"/>
              <p:nvPr/>
            </p:nvSpPr>
            <p:spPr>
              <a:xfrm>
                <a:off x="5766239" y="999282"/>
                <a:ext cx="5581700" cy="369332"/>
              </a:xfrm>
              <a:prstGeom prst="rect">
                <a:avLst/>
              </a:prstGeom>
              <a:noFill/>
            </p:spPr>
            <p:txBody>
              <a:bodyPr wrap="square" rtlCol="0">
                <a:spAutoFit/>
              </a:bodyPr>
              <a:lstStyle/>
              <a:p>
                <a:r>
                  <a:rPr lang="en-US" dirty="0" err="1">
                    <a:latin typeface="Andale Mono" panose="020B0509000000000004" pitchFamily="49" charset="0"/>
                  </a:rPr>
                  <a:t>syn_type_signature</a:t>
                </a:r>
                <a:r>
                  <a:rPr lang="en-US" dirty="0">
                    <a:latin typeface="Andale Mono" panose="020B0509000000000004" pitchFamily="49" charset="0"/>
                  </a:rPr>
                  <a:t> := </a:t>
                </a:r>
              </a:p>
            </p:txBody>
          </p:sp>
          <p:sp>
            <p:nvSpPr>
              <p:cNvPr id="43" name="Rounded Rectangle 42">
                <a:extLst>
                  <a:ext uri="{FF2B5EF4-FFF2-40B4-BE49-F238E27FC236}">
                    <a16:creationId xmlns:a16="http://schemas.microsoft.com/office/drawing/2014/main" id="{292A0BD4-FD1B-9BE8-5F2B-0A5B88AF3AD4}"/>
                  </a:ext>
                </a:extLst>
              </p:cNvPr>
              <p:cNvSpPr/>
              <p:nvPr/>
            </p:nvSpPr>
            <p:spPr>
              <a:xfrm>
                <a:off x="8881471" y="847497"/>
                <a:ext cx="2419007" cy="69231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a:extLst>
                  <a:ext uri="{FF2B5EF4-FFF2-40B4-BE49-F238E27FC236}">
                    <a16:creationId xmlns:a16="http://schemas.microsoft.com/office/drawing/2014/main" id="{F2F95B4D-F3DE-CC41-50DA-969A5342C30A}"/>
                  </a:ext>
                </a:extLst>
              </p:cNvPr>
              <p:cNvSpPr/>
              <p:nvPr/>
            </p:nvSpPr>
            <p:spPr>
              <a:xfrm>
                <a:off x="10726631" y="1455896"/>
                <a:ext cx="475881" cy="17220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set</a:t>
                </a:r>
              </a:p>
            </p:txBody>
          </p:sp>
          <p:sp>
            <p:nvSpPr>
              <p:cNvPr id="45" name="TextBox 44">
                <a:extLst>
                  <a:ext uri="{FF2B5EF4-FFF2-40B4-BE49-F238E27FC236}">
                    <a16:creationId xmlns:a16="http://schemas.microsoft.com/office/drawing/2014/main" id="{0F8A2BED-99F4-5189-0ABF-585060ABE4C3}"/>
                  </a:ext>
                </a:extLst>
              </p:cNvPr>
              <p:cNvSpPr txBox="1"/>
              <p:nvPr/>
            </p:nvSpPr>
            <p:spPr>
              <a:xfrm>
                <a:off x="8916093" y="999282"/>
                <a:ext cx="2384385" cy="369332"/>
              </a:xfrm>
              <a:prstGeom prst="rect">
                <a:avLst/>
              </a:prstGeom>
              <a:noFill/>
            </p:spPr>
            <p:txBody>
              <a:bodyPr wrap="square" rtlCol="0">
                <a:spAutoFit/>
              </a:bodyPr>
              <a:lstStyle/>
              <a:p>
                <a:r>
                  <a:rPr lang="en-US" dirty="0" err="1">
                    <a:latin typeface="Andale Mono" panose="020B0509000000000004" pitchFamily="49" charset="0"/>
                  </a:rPr>
                  <a:t>complex_syn_type</a:t>
                </a:r>
                <a:endParaRPr lang="en-US" dirty="0">
                  <a:latin typeface="Andale Mono" panose="020B0509000000000004" pitchFamily="49" charset="0"/>
                </a:endParaRPr>
              </a:p>
            </p:txBody>
          </p:sp>
        </p:grpSp>
        <p:cxnSp>
          <p:nvCxnSpPr>
            <p:cNvPr id="48" name="Straight Arrow Connector 47">
              <a:extLst>
                <a:ext uri="{FF2B5EF4-FFF2-40B4-BE49-F238E27FC236}">
                  <a16:creationId xmlns:a16="http://schemas.microsoft.com/office/drawing/2014/main" id="{3884C104-2B76-E866-1646-ED0AE7052039}"/>
                </a:ext>
              </a:extLst>
            </p:cNvPr>
            <p:cNvCxnSpPr>
              <a:stCxn id="88" idx="0"/>
              <a:endCxn id="45" idx="2"/>
            </p:cNvCxnSpPr>
            <p:nvPr/>
          </p:nvCxnSpPr>
          <p:spPr>
            <a:xfrm flipV="1">
              <a:off x="7257249" y="1368614"/>
              <a:ext cx="2851037" cy="54506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cxnSp>
        <p:nvCxnSpPr>
          <p:cNvPr id="51" name="Straight Arrow Connector 50">
            <a:extLst>
              <a:ext uri="{FF2B5EF4-FFF2-40B4-BE49-F238E27FC236}">
                <a16:creationId xmlns:a16="http://schemas.microsoft.com/office/drawing/2014/main" id="{5ABC206E-5C06-4A6F-2885-E0BEB3510893}"/>
              </a:ext>
            </a:extLst>
          </p:cNvPr>
          <p:cNvCxnSpPr>
            <a:stCxn id="30" idx="3"/>
            <a:endCxn id="42" idx="1"/>
          </p:cNvCxnSpPr>
          <p:nvPr/>
        </p:nvCxnSpPr>
        <p:spPr>
          <a:xfrm>
            <a:off x="3333508" y="1183948"/>
            <a:ext cx="2432731" cy="0"/>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sp>
        <p:nvSpPr>
          <p:cNvPr id="52" name="Rounded Rectangle 51">
            <a:extLst>
              <a:ext uri="{FF2B5EF4-FFF2-40B4-BE49-F238E27FC236}">
                <a16:creationId xmlns:a16="http://schemas.microsoft.com/office/drawing/2014/main" id="{858F7BF1-EF89-648F-F654-A9681E2BFF4E}"/>
              </a:ext>
            </a:extLst>
          </p:cNvPr>
          <p:cNvSpPr/>
          <p:nvPr/>
        </p:nvSpPr>
        <p:spPr>
          <a:xfrm>
            <a:off x="3637249" y="1004490"/>
            <a:ext cx="1674294" cy="3693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acceptable</a:t>
            </a:r>
          </a:p>
        </p:txBody>
      </p:sp>
    </p:spTree>
    <p:extLst>
      <p:ext uri="{BB962C8B-B14F-4D97-AF65-F5344CB8AC3E}">
        <p14:creationId xmlns:p14="http://schemas.microsoft.com/office/powerpoint/2010/main" val="30539197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4BA38-821F-EBEB-E94B-EEB6CA65E1F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635A00C-6D6C-06F1-88D3-2F8452C64BBE}"/>
              </a:ext>
            </a:extLst>
          </p:cNvPr>
          <p:cNvSpPr txBox="1"/>
          <p:nvPr/>
        </p:nvSpPr>
        <p:spPr>
          <a:xfrm>
            <a:off x="448224" y="4512984"/>
            <a:ext cx="1205285" cy="646331"/>
          </a:xfrm>
          <a:prstGeom prst="rect">
            <a:avLst/>
          </a:prstGeom>
          <a:noFill/>
        </p:spPr>
        <p:txBody>
          <a:bodyPr wrap="square" rtlCol="0">
            <a:spAutoFit/>
          </a:bodyPr>
          <a:lstStyle/>
          <a:p>
            <a:pPr algn="ctr"/>
            <a:r>
              <a:rPr lang="en-US" sz="3600" dirty="0">
                <a:latin typeface="Helvetica" pitchFamily="2" charset="0"/>
              </a:rPr>
              <a:t>love</a:t>
            </a:r>
          </a:p>
        </p:txBody>
      </p:sp>
      <p:grpSp>
        <p:nvGrpSpPr>
          <p:cNvPr id="7" name="Group 6">
            <a:extLst>
              <a:ext uri="{FF2B5EF4-FFF2-40B4-BE49-F238E27FC236}">
                <a16:creationId xmlns:a16="http://schemas.microsoft.com/office/drawing/2014/main" id="{B88DD76C-0CA9-95E8-B43B-63B79508F9CB}"/>
              </a:ext>
            </a:extLst>
          </p:cNvPr>
          <p:cNvGrpSpPr/>
          <p:nvPr/>
        </p:nvGrpSpPr>
        <p:grpSpPr>
          <a:xfrm>
            <a:off x="1393004" y="3543300"/>
            <a:ext cx="4482384" cy="2850922"/>
            <a:chOff x="1393004" y="3543300"/>
            <a:chExt cx="4482384" cy="2850922"/>
          </a:xfrm>
        </p:grpSpPr>
        <p:sp>
          <p:nvSpPr>
            <p:cNvPr id="3" name="Rounded Rectangle 2">
              <a:extLst>
                <a:ext uri="{FF2B5EF4-FFF2-40B4-BE49-F238E27FC236}">
                  <a16:creationId xmlns:a16="http://schemas.microsoft.com/office/drawing/2014/main" id="{57E0B158-FB2C-C1CE-6ED9-CDC36EB70D6E}"/>
                </a:ext>
              </a:extLst>
            </p:cNvPr>
            <p:cNvSpPr/>
            <p:nvPr/>
          </p:nvSpPr>
          <p:spPr>
            <a:xfrm>
              <a:off x="2240648" y="3543300"/>
              <a:ext cx="3634740" cy="2446020"/>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0" name="Group 109">
              <a:extLst>
                <a:ext uri="{FF2B5EF4-FFF2-40B4-BE49-F238E27FC236}">
                  <a16:creationId xmlns:a16="http://schemas.microsoft.com/office/drawing/2014/main" id="{8DDC69A8-576C-17DB-B147-A9231FDDFE66}"/>
                </a:ext>
              </a:extLst>
            </p:cNvPr>
            <p:cNvGrpSpPr/>
            <p:nvPr/>
          </p:nvGrpSpPr>
          <p:grpSpPr>
            <a:xfrm>
              <a:off x="2434958" y="3975127"/>
              <a:ext cx="3153485" cy="370059"/>
              <a:chOff x="1867796" y="3975127"/>
              <a:chExt cx="3153485" cy="370059"/>
            </a:xfrm>
          </p:grpSpPr>
          <p:sp>
            <p:nvSpPr>
              <p:cNvPr id="5" name="TextBox 4">
                <a:extLst>
                  <a:ext uri="{FF2B5EF4-FFF2-40B4-BE49-F238E27FC236}">
                    <a16:creationId xmlns:a16="http://schemas.microsoft.com/office/drawing/2014/main" id="{C9CA41A0-10A4-B847-B015-40982ADABAB9}"/>
                  </a:ext>
                </a:extLst>
              </p:cNvPr>
              <p:cNvSpPr txBox="1"/>
              <p:nvPr/>
            </p:nvSpPr>
            <p:spPr>
              <a:xfrm>
                <a:off x="1867796" y="3975854"/>
                <a:ext cx="1600200" cy="369332"/>
              </a:xfrm>
              <a:prstGeom prst="rect">
                <a:avLst/>
              </a:prstGeom>
              <a:noFill/>
            </p:spPr>
            <p:txBody>
              <a:bodyPr wrap="square" rtlCol="0">
                <a:spAutoFit/>
              </a:bodyPr>
              <a:lstStyle/>
              <a:p>
                <a:r>
                  <a:rPr lang="en-US" dirty="0">
                    <a:latin typeface="Helvetica" pitchFamily="2" charset="0"/>
                  </a:rPr>
                  <a:t>NP _ that S</a:t>
                </a:r>
              </a:p>
            </p:txBody>
          </p:sp>
          <p:grpSp>
            <p:nvGrpSpPr>
              <p:cNvPr id="19" name="Group 18">
                <a:extLst>
                  <a:ext uri="{FF2B5EF4-FFF2-40B4-BE49-F238E27FC236}">
                    <a16:creationId xmlns:a16="http://schemas.microsoft.com/office/drawing/2014/main" id="{A33DF37A-151D-B07E-4117-37C6D9FF9310}"/>
                  </a:ext>
                </a:extLst>
              </p:cNvPr>
              <p:cNvGrpSpPr/>
              <p:nvPr/>
            </p:nvGrpSpPr>
            <p:grpSpPr>
              <a:xfrm>
                <a:off x="3803986" y="3975127"/>
                <a:ext cx="1217295" cy="370059"/>
                <a:chOff x="4103370" y="3975127"/>
                <a:chExt cx="1217295" cy="370059"/>
              </a:xfrm>
            </p:grpSpPr>
            <p:cxnSp>
              <p:nvCxnSpPr>
                <p:cNvPr id="11" name="Straight Connector 10">
                  <a:extLst>
                    <a:ext uri="{FF2B5EF4-FFF2-40B4-BE49-F238E27FC236}">
                      <a16:creationId xmlns:a16="http://schemas.microsoft.com/office/drawing/2014/main" id="{3D4ADD55-4BE4-357B-FFBE-6CE983CE9978}"/>
                    </a:ext>
                  </a:extLst>
                </p:cNvPr>
                <p:cNvCxnSpPr/>
                <p:nvPr/>
              </p:nvCxnSpPr>
              <p:spPr>
                <a:xfrm>
                  <a:off x="4103370" y="4345186"/>
                  <a:ext cx="1217295" cy="0"/>
                </a:xfrm>
                <a:prstGeom prst="line">
                  <a:avLst/>
                </a:prstGeom>
              </p:spPr>
              <p:style>
                <a:lnRef idx="2">
                  <a:schemeClr val="dk1"/>
                </a:lnRef>
                <a:fillRef idx="0">
                  <a:schemeClr val="dk1"/>
                </a:fillRef>
                <a:effectRef idx="1">
                  <a:schemeClr val="dk1"/>
                </a:effectRef>
                <a:fontRef idx="minor">
                  <a:schemeClr val="tx1"/>
                </a:fontRef>
              </p:style>
            </p:cxnSp>
            <p:sp>
              <p:nvSpPr>
                <p:cNvPr id="12" name="Rectangle 11">
                  <a:extLst>
                    <a:ext uri="{FF2B5EF4-FFF2-40B4-BE49-F238E27FC236}">
                      <a16:creationId xmlns:a16="http://schemas.microsoft.com/office/drawing/2014/main" id="{34831404-30ED-08BE-9E67-A7D6EC494F4C}"/>
                    </a:ext>
                  </a:extLst>
                </p:cNvPr>
                <p:cNvSpPr/>
                <p:nvPr/>
              </p:nvSpPr>
              <p:spPr>
                <a:xfrm>
                  <a:off x="4251960" y="4299466"/>
                  <a:ext cx="45719"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9A83B4B-7879-2B9D-6050-C21EF0A47A93}"/>
                    </a:ext>
                  </a:extLst>
                </p:cNvPr>
                <p:cNvSpPr/>
                <p:nvPr/>
              </p:nvSpPr>
              <p:spPr>
                <a:xfrm>
                  <a:off x="4397693" y="4266028"/>
                  <a:ext cx="45719" cy="791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ADF12C9-2AD6-8E0F-B99F-905C97AD2813}"/>
                    </a:ext>
                  </a:extLst>
                </p:cNvPr>
                <p:cNvSpPr/>
                <p:nvPr/>
              </p:nvSpPr>
              <p:spPr>
                <a:xfrm>
                  <a:off x="4544115" y="4230356"/>
                  <a:ext cx="45719" cy="1148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6F73FD0-8475-3E4C-08A2-FC3A7B0C5141}"/>
                    </a:ext>
                  </a:extLst>
                </p:cNvPr>
                <p:cNvSpPr/>
                <p:nvPr/>
              </p:nvSpPr>
              <p:spPr>
                <a:xfrm>
                  <a:off x="4687807" y="4189630"/>
                  <a:ext cx="45719" cy="1555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297D924-2AD8-B4E4-D434-32D24016DF59}"/>
                    </a:ext>
                  </a:extLst>
                </p:cNvPr>
                <p:cNvSpPr/>
                <p:nvPr/>
              </p:nvSpPr>
              <p:spPr>
                <a:xfrm>
                  <a:off x="4830315" y="4144944"/>
                  <a:ext cx="45719" cy="19951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CA23691-F56E-C9A7-483E-178B80777C58}"/>
                    </a:ext>
                  </a:extLst>
                </p:cNvPr>
                <p:cNvSpPr/>
                <p:nvPr/>
              </p:nvSpPr>
              <p:spPr>
                <a:xfrm>
                  <a:off x="4973557" y="4034415"/>
                  <a:ext cx="45719" cy="3100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C202ECA-4A91-F4B0-0B1F-669E9E47171F}"/>
                    </a:ext>
                  </a:extLst>
                </p:cNvPr>
                <p:cNvSpPr/>
                <p:nvPr/>
              </p:nvSpPr>
              <p:spPr>
                <a:xfrm>
                  <a:off x="5116065" y="3975127"/>
                  <a:ext cx="45719"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1" name="Group 110">
              <a:extLst>
                <a:ext uri="{FF2B5EF4-FFF2-40B4-BE49-F238E27FC236}">
                  <a16:creationId xmlns:a16="http://schemas.microsoft.com/office/drawing/2014/main" id="{AD916161-3621-ED93-8E53-DF402AD77552}"/>
                </a:ext>
              </a:extLst>
            </p:cNvPr>
            <p:cNvGrpSpPr/>
            <p:nvPr/>
          </p:nvGrpSpPr>
          <p:grpSpPr>
            <a:xfrm>
              <a:off x="2433434" y="4576042"/>
              <a:ext cx="3153657" cy="424096"/>
              <a:chOff x="1866272" y="4576042"/>
              <a:chExt cx="3153657" cy="424096"/>
            </a:xfrm>
          </p:grpSpPr>
          <p:grpSp>
            <p:nvGrpSpPr>
              <p:cNvPr id="20" name="Group 19">
                <a:extLst>
                  <a:ext uri="{FF2B5EF4-FFF2-40B4-BE49-F238E27FC236}">
                    <a16:creationId xmlns:a16="http://schemas.microsoft.com/office/drawing/2014/main" id="{47C04F26-66F1-5C8B-611E-7A2177F30439}"/>
                  </a:ext>
                </a:extLst>
              </p:cNvPr>
              <p:cNvGrpSpPr/>
              <p:nvPr/>
            </p:nvGrpSpPr>
            <p:grpSpPr>
              <a:xfrm>
                <a:off x="3802634" y="4576042"/>
                <a:ext cx="1217295" cy="370059"/>
                <a:chOff x="4103370" y="3975127"/>
                <a:chExt cx="1217295" cy="370059"/>
              </a:xfrm>
            </p:grpSpPr>
            <p:cxnSp>
              <p:nvCxnSpPr>
                <p:cNvPr id="21" name="Straight Connector 20">
                  <a:extLst>
                    <a:ext uri="{FF2B5EF4-FFF2-40B4-BE49-F238E27FC236}">
                      <a16:creationId xmlns:a16="http://schemas.microsoft.com/office/drawing/2014/main" id="{DAFD908B-03D4-AA10-BE20-205E2374AE13}"/>
                    </a:ext>
                  </a:extLst>
                </p:cNvPr>
                <p:cNvCxnSpPr/>
                <p:nvPr/>
              </p:nvCxnSpPr>
              <p:spPr>
                <a:xfrm>
                  <a:off x="4103370" y="4345186"/>
                  <a:ext cx="1217295" cy="0"/>
                </a:xfrm>
                <a:prstGeom prst="line">
                  <a:avLst/>
                </a:prstGeom>
              </p:spPr>
              <p:style>
                <a:lnRef idx="2">
                  <a:schemeClr val="dk1"/>
                </a:lnRef>
                <a:fillRef idx="0">
                  <a:schemeClr val="dk1"/>
                </a:fillRef>
                <a:effectRef idx="1">
                  <a:schemeClr val="dk1"/>
                </a:effectRef>
                <a:fontRef idx="minor">
                  <a:schemeClr val="tx1"/>
                </a:fontRef>
              </p:style>
            </p:cxnSp>
            <p:sp>
              <p:nvSpPr>
                <p:cNvPr id="22" name="Rectangle 21">
                  <a:extLst>
                    <a:ext uri="{FF2B5EF4-FFF2-40B4-BE49-F238E27FC236}">
                      <a16:creationId xmlns:a16="http://schemas.microsoft.com/office/drawing/2014/main" id="{EF9E94F1-FFC1-FF88-5E18-BA7D147BF260}"/>
                    </a:ext>
                  </a:extLst>
                </p:cNvPr>
                <p:cNvSpPr/>
                <p:nvPr/>
              </p:nvSpPr>
              <p:spPr>
                <a:xfrm>
                  <a:off x="4251960" y="4299466"/>
                  <a:ext cx="45719"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E7439E3-9165-3763-5189-B18595C79479}"/>
                    </a:ext>
                  </a:extLst>
                </p:cNvPr>
                <p:cNvSpPr/>
                <p:nvPr/>
              </p:nvSpPr>
              <p:spPr>
                <a:xfrm>
                  <a:off x="4397693" y="4266028"/>
                  <a:ext cx="45719" cy="791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5A10ADB-6756-484C-C111-E969221E0271}"/>
                    </a:ext>
                  </a:extLst>
                </p:cNvPr>
                <p:cNvSpPr/>
                <p:nvPr/>
              </p:nvSpPr>
              <p:spPr>
                <a:xfrm>
                  <a:off x="4544115" y="4230356"/>
                  <a:ext cx="45719" cy="1148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2B2797E-FA3C-DA64-7E30-BB54CC82A546}"/>
                    </a:ext>
                  </a:extLst>
                </p:cNvPr>
                <p:cNvSpPr/>
                <p:nvPr/>
              </p:nvSpPr>
              <p:spPr>
                <a:xfrm>
                  <a:off x="4687807" y="4189630"/>
                  <a:ext cx="45719" cy="1555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9694C74-6410-93C6-C932-3CB3AEAC295C}"/>
                    </a:ext>
                  </a:extLst>
                </p:cNvPr>
                <p:cNvSpPr/>
                <p:nvPr/>
              </p:nvSpPr>
              <p:spPr>
                <a:xfrm>
                  <a:off x="4830315" y="4144944"/>
                  <a:ext cx="45719" cy="19951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DC4301F-960B-F28A-D03F-4199A6986381}"/>
                    </a:ext>
                  </a:extLst>
                </p:cNvPr>
                <p:cNvSpPr/>
                <p:nvPr/>
              </p:nvSpPr>
              <p:spPr>
                <a:xfrm>
                  <a:off x="4973557" y="4034415"/>
                  <a:ext cx="45719" cy="3100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8A6B06F-9CB6-D2F3-4E0B-CB54B6DCB409}"/>
                    </a:ext>
                  </a:extLst>
                </p:cNvPr>
                <p:cNvSpPr/>
                <p:nvPr/>
              </p:nvSpPr>
              <p:spPr>
                <a:xfrm>
                  <a:off x="5116065" y="3975127"/>
                  <a:ext cx="45719"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B3F428B9-9A91-664F-3AC1-3AADC4201D54}"/>
                  </a:ext>
                </a:extLst>
              </p:cNvPr>
              <p:cNvSpPr txBox="1"/>
              <p:nvPr/>
            </p:nvSpPr>
            <p:spPr>
              <a:xfrm>
                <a:off x="1866272" y="4630806"/>
                <a:ext cx="1824796" cy="369332"/>
              </a:xfrm>
              <a:prstGeom prst="rect">
                <a:avLst/>
              </a:prstGeom>
              <a:noFill/>
            </p:spPr>
            <p:txBody>
              <a:bodyPr wrap="square" rtlCol="0">
                <a:spAutoFit/>
              </a:bodyPr>
              <a:lstStyle/>
              <a:p>
                <a:r>
                  <a:rPr lang="en-US" dirty="0">
                    <a:latin typeface="Helvetica" pitchFamily="2" charset="0"/>
                  </a:rPr>
                  <a:t>NP _ whether S</a:t>
                </a:r>
              </a:p>
            </p:txBody>
          </p:sp>
        </p:grpSp>
        <p:grpSp>
          <p:nvGrpSpPr>
            <p:cNvPr id="112" name="Group 111">
              <a:extLst>
                <a:ext uri="{FF2B5EF4-FFF2-40B4-BE49-F238E27FC236}">
                  <a16:creationId xmlns:a16="http://schemas.microsoft.com/office/drawing/2014/main" id="{57CCB532-2871-B821-C5CA-AB48E7943C8F}"/>
                </a:ext>
              </a:extLst>
            </p:cNvPr>
            <p:cNvGrpSpPr/>
            <p:nvPr/>
          </p:nvGrpSpPr>
          <p:grpSpPr>
            <a:xfrm>
              <a:off x="2436606" y="5176229"/>
              <a:ext cx="3150485" cy="478861"/>
              <a:chOff x="1869444" y="5176229"/>
              <a:chExt cx="3150485" cy="478861"/>
            </a:xfrm>
          </p:grpSpPr>
          <p:sp>
            <p:nvSpPr>
              <p:cNvPr id="31" name="TextBox 30">
                <a:extLst>
                  <a:ext uri="{FF2B5EF4-FFF2-40B4-BE49-F238E27FC236}">
                    <a16:creationId xmlns:a16="http://schemas.microsoft.com/office/drawing/2014/main" id="{B6295E2D-8F90-29E2-16EC-13EE5DD02003}"/>
                  </a:ext>
                </a:extLst>
              </p:cNvPr>
              <p:cNvSpPr txBox="1"/>
              <p:nvPr/>
            </p:nvSpPr>
            <p:spPr>
              <a:xfrm>
                <a:off x="1869444" y="5285758"/>
                <a:ext cx="1770128" cy="369332"/>
              </a:xfrm>
              <a:prstGeom prst="rect">
                <a:avLst/>
              </a:prstGeom>
              <a:noFill/>
            </p:spPr>
            <p:txBody>
              <a:bodyPr wrap="square" rtlCol="0">
                <a:spAutoFit/>
              </a:bodyPr>
              <a:lstStyle/>
              <a:p>
                <a:r>
                  <a:rPr lang="en-US" dirty="0">
                    <a:latin typeface="Helvetica" pitchFamily="2" charset="0"/>
                  </a:rPr>
                  <a:t>NP _ NP that S</a:t>
                </a:r>
              </a:p>
            </p:txBody>
          </p:sp>
          <p:grpSp>
            <p:nvGrpSpPr>
              <p:cNvPr id="32" name="Group 31">
                <a:extLst>
                  <a:ext uri="{FF2B5EF4-FFF2-40B4-BE49-F238E27FC236}">
                    <a16:creationId xmlns:a16="http://schemas.microsoft.com/office/drawing/2014/main" id="{41BA4262-BE22-4CB2-7169-E27A72674EF8}"/>
                  </a:ext>
                </a:extLst>
              </p:cNvPr>
              <p:cNvGrpSpPr/>
              <p:nvPr/>
            </p:nvGrpSpPr>
            <p:grpSpPr>
              <a:xfrm flipH="1">
                <a:off x="3802634" y="5176229"/>
                <a:ext cx="1217295" cy="370059"/>
                <a:chOff x="4103370" y="3975127"/>
                <a:chExt cx="1217295" cy="370059"/>
              </a:xfrm>
            </p:grpSpPr>
            <p:cxnSp>
              <p:nvCxnSpPr>
                <p:cNvPr id="33" name="Straight Connector 32">
                  <a:extLst>
                    <a:ext uri="{FF2B5EF4-FFF2-40B4-BE49-F238E27FC236}">
                      <a16:creationId xmlns:a16="http://schemas.microsoft.com/office/drawing/2014/main" id="{253A3BFB-3972-9918-9A44-EF9261E2C202}"/>
                    </a:ext>
                  </a:extLst>
                </p:cNvPr>
                <p:cNvCxnSpPr/>
                <p:nvPr/>
              </p:nvCxnSpPr>
              <p:spPr>
                <a:xfrm>
                  <a:off x="4103370" y="4345186"/>
                  <a:ext cx="1217295" cy="0"/>
                </a:xfrm>
                <a:prstGeom prst="line">
                  <a:avLst/>
                </a:prstGeom>
              </p:spPr>
              <p:style>
                <a:lnRef idx="2">
                  <a:schemeClr val="dk1"/>
                </a:lnRef>
                <a:fillRef idx="0">
                  <a:schemeClr val="dk1"/>
                </a:fillRef>
                <a:effectRef idx="1">
                  <a:schemeClr val="dk1"/>
                </a:effectRef>
                <a:fontRef idx="minor">
                  <a:schemeClr val="tx1"/>
                </a:fontRef>
              </p:style>
            </p:cxnSp>
            <p:sp>
              <p:nvSpPr>
                <p:cNvPr id="34" name="Rectangle 33">
                  <a:extLst>
                    <a:ext uri="{FF2B5EF4-FFF2-40B4-BE49-F238E27FC236}">
                      <a16:creationId xmlns:a16="http://schemas.microsoft.com/office/drawing/2014/main" id="{8B3BCBD6-92DB-F009-4845-E21AEC4429E3}"/>
                    </a:ext>
                  </a:extLst>
                </p:cNvPr>
                <p:cNvSpPr/>
                <p:nvPr/>
              </p:nvSpPr>
              <p:spPr>
                <a:xfrm>
                  <a:off x="4251960" y="4299466"/>
                  <a:ext cx="45719"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5BB74A1-58FE-6B92-5CC0-A25931CF6C03}"/>
                    </a:ext>
                  </a:extLst>
                </p:cNvPr>
                <p:cNvSpPr/>
                <p:nvPr/>
              </p:nvSpPr>
              <p:spPr>
                <a:xfrm>
                  <a:off x="4397693" y="4266028"/>
                  <a:ext cx="45719" cy="791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8D1D019-19E7-4310-7805-CDDF07B71CF5}"/>
                    </a:ext>
                  </a:extLst>
                </p:cNvPr>
                <p:cNvSpPr/>
                <p:nvPr/>
              </p:nvSpPr>
              <p:spPr>
                <a:xfrm>
                  <a:off x="4544115" y="4230356"/>
                  <a:ext cx="45719" cy="1148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B9A2167-4CF5-DB9C-7400-1AC5EAFA8E5C}"/>
                    </a:ext>
                  </a:extLst>
                </p:cNvPr>
                <p:cNvSpPr/>
                <p:nvPr/>
              </p:nvSpPr>
              <p:spPr>
                <a:xfrm>
                  <a:off x="4687807" y="4189630"/>
                  <a:ext cx="45719" cy="1555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00CEB998-1CF8-CF25-B0B5-10B29B435BB7}"/>
                    </a:ext>
                  </a:extLst>
                </p:cNvPr>
                <p:cNvSpPr/>
                <p:nvPr/>
              </p:nvSpPr>
              <p:spPr>
                <a:xfrm>
                  <a:off x="4830315" y="4144944"/>
                  <a:ext cx="45719" cy="19951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CB4AB8F-C716-EF5B-70CB-9BB9AA94E9C8}"/>
                    </a:ext>
                  </a:extLst>
                </p:cNvPr>
                <p:cNvSpPr/>
                <p:nvPr/>
              </p:nvSpPr>
              <p:spPr>
                <a:xfrm>
                  <a:off x="4973557" y="4034415"/>
                  <a:ext cx="45719" cy="3100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29B8D98-F65B-2AE5-348C-0CE9C089D90B}"/>
                    </a:ext>
                  </a:extLst>
                </p:cNvPr>
                <p:cNvSpPr/>
                <p:nvPr/>
              </p:nvSpPr>
              <p:spPr>
                <a:xfrm>
                  <a:off x="5116065" y="3975127"/>
                  <a:ext cx="45719"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3" name="TextBox 112">
              <a:extLst>
                <a:ext uri="{FF2B5EF4-FFF2-40B4-BE49-F238E27FC236}">
                  <a16:creationId xmlns:a16="http://schemas.microsoft.com/office/drawing/2014/main" id="{8017F521-3D92-E1CD-9DCF-1625A5E1B6BA}"/>
                </a:ext>
              </a:extLst>
            </p:cNvPr>
            <p:cNvSpPr txBox="1"/>
            <p:nvPr/>
          </p:nvSpPr>
          <p:spPr>
            <a:xfrm>
              <a:off x="2497421" y="6024890"/>
              <a:ext cx="3121194" cy="369332"/>
            </a:xfrm>
            <a:prstGeom prst="rect">
              <a:avLst/>
            </a:prstGeom>
            <a:noFill/>
          </p:spPr>
          <p:txBody>
            <a:bodyPr wrap="square" rtlCol="0">
              <a:spAutoFit/>
            </a:bodyPr>
            <a:lstStyle/>
            <a:p>
              <a:pPr algn="ctr"/>
              <a:r>
                <a:rPr lang="en-US" b="1" dirty="0">
                  <a:latin typeface="Helvetica" pitchFamily="2" charset="0"/>
                </a:rPr>
                <a:t>Acceptability judgments</a:t>
              </a:r>
            </a:p>
          </p:txBody>
        </p:sp>
        <p:sp>
          <p:nvSpPr>
            <p:cNvPr id="6" name="TextBox 5">
              <a:extLst>
                <a:ext uri="{FF2B5EF4-FFF2-40B4-BE49-F238E27FC236}">
                  <a16:creationId xmlns:a16="http://schemas.microsoft.com/office/drawing/2014/main" id="{DA54B100-E4DB-0F99-9288-B062082590F6}"/>
                </a:ext>
              </a:extLst>
            </p:cNvPr>
            <p:cNvSpPr txBox="1"/>
            <p:nvPr/>
          </p:nvSpPr>
          <p:spPr>
            <a:xfrm>
              <a:off x="1393004" y="4508105"/>
              <a:ext cx="946131" cy="646331"/>
            </a:xfrm>
            <a:prstGeom prst="rect">
              <a:avLst/>
            </a:prstGeom>
            <a:noFill/>
          </p:spPr>
          <p:txBody>
            <a:bodyPr wrap="square" rtlCol="0">
              <a:spAutoFit/>
            </a:bodyPr>
            <a:lstStyle/>
            <a:p>
              <a:pPr algn="ctr"/>
              <a:r>
                <a:rPr lang="en-US" sz="3600" dirty="0">
                  <a:latin typeface="Helvetica" pitchFamily="2" charset="0"/>
                </a:rPr>
                <a:t>+</a:t>
              </a:r>
            </a:p>
          </p:txBody>
        </p:sp>
      </p:grpSp>
      <p:grpSp>
        <p:nvGrpSpPr>
          <p:cNvPr id="8" name="Group 7">
            <a:extLst>
              <a:ext uri="{FF2B5EF4-FFF2-40B4-BE49-F238E27FC236}">
                <a16:creationId xmlns:a16="http://schemas.microsoft.com/office/drawing/2014/main" id="{9A122922-1EFC-54EE-AA1C-1F4C0191A2C1}"/>
              </a:ext>
            </a:extLst>
          </p:cNvPr>
          <p:cNvGrpSpPr/>
          <p:nvPr/>
        </p:nvGrpSpPr>
        <p:grpSpPr>
          <a:xfrm>
            <a:off x="1310751" y="999282"/>
            <a:ext cx="2022757" cy="3513702"/>
            <a:chOff x="1310751" y="999282"/>
            <a:chExt cx="2022757" cy="3513702"/>
          </a:xfrm>
        </p:grpSpPr>
        <p:sp>
          <p:nvSpPr>
            <p:cNvPr id="30" name="TextBox 29">
              <a:extLst>
                <a:ext uri="{FF2B5EF4-FFF2-40B4-BE49-F238E27FC236}">
                  <a16:creationId xmlns:a16="http://schemas.microsoft.com/office/drawing/2014/main" id="{6EF542C2-82CC-5E15-32A7-E3466667AE0B}"/>
                </a:ext>
              </a:extLst>
            </p:cNvPr>
            <p:cNvSpPr txBox="1"/>
            <p:nvPr/>
          </p:nvSpPr>
          <p:spPr>
            <a:xfrm>
              <a:off x="1495063" y="999282"/>
              <a:ext cx="1838445" cy="369332"/>
            </a:xfrm>
            <a:prstGeom prst="rect">
              <a:avLst/>
            </a:prstGeom>
            <a:noFill/>
          </p:spPr>
          <p:txBody>
            <a:bodyPr wrap="square" rtlCol="0">
              <a:spAutoFit/>
            </a:bodyPr>
            <a:lstStyle/>
            <a:p>
              <a:pPr algn="ctr"/>
              <a:r>
                <a:rPr lang="en-US" dirty="0" err="1">
                  <a:latin typeface="Andale Mono" panose="020B0509000000000004" pitchFamily="49" charset="0"/>
                </a:rPr>
                <a:t>lexical_item</a:t>
              </a:r>
              <a:endParaRPr lang="en-US" dirty="0">
                <a:latin typeface="Andale Mono" panose="020B0509000000000004" pitchFamily="49" charset="0"/>
              </a:endParaRPr>
            </a:p>
          </p:txBody>
        </p:sp>
        <p:cxnSp>
          <p:nvCxnSpPr>
            <p:cNvPr id="41" name="Elbow Connector 40">
              <a:extLst>
                <a:ext uri="{FF2B5EF4-FFF2-40B4-BE49-F238E27FC236}">
                  <a16:creationId xmlns:a16="http://schemas.microsoft.com/office/drawing/2014/main" id="{26220C5D-29F7-6C41-97D9-AD12F55B3C76}"/>
                </a:ext>
              </a:extLst>
            </p:cNvPr>
            <p:cNvCxnSpPr>
              <a:endCxn id="30" idx="1"/>
            </p:cNvCxnSpPr>
            <p:nvPr/>
          </p:nvCxnSpPr>
          <p:spPr>
            <a:xfrm rot="5400000" flipH="1" flipV="1">
              <a:off x="-261611" y="2756310"/>
              <a:ext cx="3329036" cy="184312"/>
            </a:xfrm>
            <a:prstGeom prst="bentConnector2">
              <a:avLst/>
            </a:prstGeom>
            <a:ln>
              <a:tailEnd type="triangle"/>
            </a:ln>
          </p:spPr>
          <p:style>
            <a:lnRef idx="2">
              <a:schemeClr val="dk1"/>
            </a:lnRef>
            <a:fillRef idx="0">
              <a:schemeClr val="dk1"/>
            </a:fillRef>
            <a:effectRef idx="1">
              <a:schemeClr val="dk1"/>
            </a:effectRef>
            <a:fontRef idx="minor">
              <a:schemeClr val="tx1"/>
            </a:fontRef>
          </p:style>
        </p:cxnSp>
      </p:grpSp>
      <p:sp>
        <p:nvSpPr>
          <p:cNvPr id="117" name="TextBox 116">
            <a:extLst>
              <a:ext uri="{FF2B5EF4-FFF2-40B4-BE49-F238E27FC236}">
                <a16:creationId xmlns:a16="http://schemas.microsoft.com/office/drawing/2014/main" id="{D132F257-91E9-2515-FC3E-ED4F637740F2}"/>
              </a:ext>
            </a:extLst>
          </p:cNvPr>
          <p:cNvSpPr txBox="1"/>
          <p:nvPr/>
        </p:nvSpPr>
        <p:spPr>
          <a:xfrm>
            <a:off x="8399149" y="1925399"/>
            <a:ext cx="3716883" cy="369332"/>
          </a:xfrm>
          <a:prstGeom prst="rect">
            <a:avLst/>
          </a:prstGeom>
          <a:noFill/>
        </p:spPr>
        <p:txBody>
          <a:bodyPr wrap="square" rtlCol="0">
            <a:spAutoFit/>
          </a:bodyPr>
          <a:lstStyle/>
          <a:p>
            <a:r>
              <a:rPr lang="en-US" dirty="0">
                <a:latin typeface="Andale Mono" panose="020B0509000000000004" pitchFamily="49" charset="0"/>
              </a:rPr>
              <a:t>:=  </a:t>
            </a:r>
            <a:r>
              <a:rPr lang="en-US" dirty="0" err="1">
                <a:latin typeface="Andale Mono" panose="020B0509000000000004" pitchFamily="49" charset="0"/>
              </a:rPr>
              <a:t>prim_syn_type</a:t>
            </a:r>
            <a:r>
              <a:rPr lang="en-US" dirty="0">
                <a:latin typeface="Andale Mono" panose="020B0509000000000004" pitchFamily="49" charset="0"/>
              </a:rPr>
              <a:t>*</a:t>
            </a:r>
          </a:p>
        </p:txBody>
      </p:sp>
      <p:grpSp>
        <p:nvGrpSpPr>
          <p:cNvPr id="118" name="Group 117">
            <a:extLst>
              <a:ext uri="{FF2B5EF4-FFF2-40B4-BE49-F238E27FC236}">
                <a16:creationId xmlns:a16="http://schemas.microsoft.com/office/drawing/2014/main" id="{7669CD30-0298-2D09-AE62-DBB7665F9468}"/>
              </a:ext>
            </a:extLst>
          </p:cNvPr>
          <p:cNvGrpSpPr/>
          <p:nvPr/>
        </p:nvGrpSpPr>
        <p:grpSpPr>
          <a:xfrm>
            <a:off x="8867004" y="1862344"/>
            <a:ext cx="2126078" cy="601277"/>
            <a:chOff x="5769234" y="5201708"/>
            <a:chExt cx="2126078" cy="601277"/>
          </a:xfrm>
        </p:grpSpPr>
        <p:sp>
          <p:nvSpPr>
            <p:cNvPr id="119" name="Rounded Rectangle 118">
              <a:extLst>
                <a:ext uri="{FF2B5EF4-FFF2-40B4-BE49-F238E27FC236}">
                  <a16:creationId xmlns:a16="http://schemas.microsoft.com/office/drawing/2014/main" id="{1BAFE2EA-D284-7E69-83A1-99844715F1AF}"/>
                </a:ext>
              </a:extLst>
            </p:cNvPr>
            <p:cNvSpPr/>
            <p:nvPr/>
          </p:nvSpPr>
          <p:spPr>
            <a:xfrm>
              <a:off x="5769234" y="5201708"/>
              <a:ext cx="2126078" cy="497066"/>
            </a:xfrm>
            <a:prstGeom prst="roundRect">
              <a:avLst/>
            </a:prstGeom>
            <a:solidFill>
              <a:schemeClr val="bg1"/>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ndale Mono" panose="020B0509000000000004" pitchFamily="49" charset="0"/>
                </a:rPr>
                <a:t>prim_syn_type</a:t>
              </a:r>
              <a:endParaRPr lang="en-US" dirty="0">
                <a:solidFill>
                  <a:schemeClr val="tx1"/>
                </a:solidFill>
                <a:latin typeface="Andale Mono" panose="020B0509000000000004" pitchFamily="49" charset="0"/>
              </a:endParaRPr>
            </a:p>
          </p:txBody>
        </p:sp>
        <p:sp>
          <p:nvSpPr>
            <p:cNvPr id="120" name="Rounded Rectangle 119">
              <a:extLst>
                <a:ext uri="{FF2B5EF4-FFF2-40B4-BE49-F238E27FC236}">
                  <a16:creationId xmlns:a16="http://schemas.microsoft.com/office/drawing/2014/main" id="{A0C45F4A-2636-31EB-6E02-DB79E6653CB7}"/>
                </a:ext>
              </a:extLst>
            </p:cNvPr>
            <p:cNvSpPr/>
            <p:nvPr/>
          </p:nvSpPr>
          <p:spPr>
            <a:xfrm>
              <a:off x="7239288" y="5630785"/>
              <a:ext cx="537463" cy="172200"/>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string</a:t>
              </a:r>
            </a:p>
          </p:txBody>
        </p:sp>
      </p:grpSp>
      <p:grpSp>
        <p:nvGrpSpPr>
          <p:cNvPr id="135" name="Group 134">
            <a:extLst>
              <a:ext uri="{FF2B5EF4-FFF2-40B4-BE49-F238E27FC236}">
                <a16:creationId xmlns:a16="http://schemas.microsoft.com/office/drawing/2014/main" id="{E6B6676B-BA89-C5EA-395D-57FE8CFDF87F}"/>
              </a:ext>
            </a:extLst>
          </p:cNvPr>
          <p:cNvGrpSpPr/>
          <p:nvPr/>
        </p:nvGrpSpPr>
        <p:grpSpPr>
          <a:xfrm>
            <a:off x="6099361" y="3543300"/>
            <a:ext cx="5702561" cy="2854753"/>
            <a:chOff x="6099361" y="3543300"/>
            <a:chExt cx="5702561" cy="2854753"/>
          </a:xfrm>
        </p:grpSpPr>
        <p:sp>
          <p:nvSpPr>
            <p:cNvPr id="136" name="Rounded Rectangle 135">
              <a:extLst>
                <a:ext uri="{FF2B5EF4-FFF2-40B4-BE49-F238E27FC236}">
                  <a16:creationId xmlns:a16="http://schemas.microsoft.com/office/drawing/2014/main" id="{49F7BD5F-43C4-5008-3835-479069681849}"/>
                </a:ext>
              </a:extLst>
            </p:cNvPr>
            <p:cNvSpPr/>
            <p:nvPr/>
          </p:nvSpPr>
          <p:spPr>
            <a:xfrm>
              <a:off x="6099361" y="3543300"/>
              <a:ext cx="5702561" cy="244602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7" name="Group 136">
              <a:extLst>
                <a:ext uri="{FF2B5EF4-FFF2-40B4-BE49-F238E27FC236}">
                  <a16:creationId xmlns:a16="http://schemas.microsoft.com/office/drawing/2014/main" id="{D6605BFD-28B7-9AC3-132B-134095888735}"/>
                </a:ext>
              </a:extLst>
            </p:cNvPr>
            <p:cNvGrpSpPr/>
            <p:nvPr/>
          </p:nvGrpSpPr>
          <p:grpSpPr>
            <a:xfrm>
              <a:off x="6400372" y="3806942"/>
              <a:ext cx="3250568" cy="369332"/>
              <a:chOff x="6489589" y="3975127"/>
              <a:chExt cx="3250568" cy="369332"/>
            </a:xfrm>
          </p:grpSpPr>
          <p:sp>
            <p:nvSpPr>
              <p:cNvPr id="184" name="TextBox 183">
                <a:extLst>
                  <a:ext uri="{FF2B5EF4-FFF2-40B4-BE49-F238E27FC236}">
                    <a16:creationId xmlns:a16="http://schemas.microsoft.com/office/drawing/2014/main" id="{A45179A3-9EB5-0347-F8F1-092611874F56}"/>
                  </a:ext>
                </a:extLst>
              </p:cNvPr>
              <p:cNvSpPr txBox="1"/>
              <p:nvPr/>
            </p:nvSpPr>
            <p:spPr>
              <a:xfrm>
                <a:off x="6489589" y="3975127"/>
                <a:ext cx="3250568" cy="369332"/>
              </a:xfrm>
              <a:prstGeom prst="rect">
                <a:avLst/>
              </a:prstGeom>
              <a:noFill/>
            </p:spPr>
            <p:txBody>
              <a:bodyPr wrap="square" rtlCol="0">
                <a:spAutoFit/>
              </a:bodyPr>
              <a:lstStyle/>
              <a:p>
                <a:r>
                  <a:rPr lang="en-US" dirty="0">
                    <a:latin typeface="Helvetica" pitchFamily="2" charset="0"/>
                  </a:rPr>
                  <a:t>NP _ that S        NP believe S  </a:t>
                </a:r>
              </a:p>
            </p:txBody>
          </p:sp>
          <p:cxnSp>
            <p:nvCxnSpPr>
              <p:cNvPr id="185" name="Straight Arrow Connector 184">
                <a:extLst>
                  <a:ext uri="{FF2B5EF4-FFF2-40B4-BE49-F238E27FC236}">
                    <a16:creationId xmlns:a16="http://schemas.microsoft.com/office/drawing/2014/main" id="{8B563406-8C30-4E6E-027B-B207699EAC6C}"/>
                  </a:ext>
                </a:extLst>
              </p:cNvPr>
              <p:cNvCxnSpPr/>
              <p:nvPr/>
            </p:nvCxnSpPr>
            <p:spPr>
              <a:xfrm>
                <a:off x="7783269" y="4144944"/>
                <a:ext cx="429442" cy="0"/>
              </a:xfrm>
              <a:prstGeom prst="straightConnector1">
                <a:avLst/>
              </a:prstGeom>
              <a:ln w="38100">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38" name="Group 137">
              <a:extLst>
                <a:ext uri="{FF2B5EF4-FFF2-40B4-BE49-F238E27FC236}">
                  <a16:creationId xmlns:a16="http://schemas.microsoft.com/office/drawing/2014/main" id="{08BD1654-AEF3-24F0-E602-BC00BDA7F70B}"/>
                </a:ext>
              </a:extLst>
            </p:cNvPr>
            <p:cNvGrpSpPr/>
            <p:nvPr/>
          </p:nvGrpSpPr>
          <p:grpSpPr>
            <a:xfrm>
              <a:off x="6396271" y="4288368"/>
              <a:ext cx="3486515" cy="369332"/>
              <a:chOff x="6489588" y="3975127"/>
              <a:chExt cx="3486515" cy="369332"/>
            </a:xfrm>
          </p:grpSpPr>
          <p:sp>
            <p:nvSpPr>
              <p:cNvPr id="182" name="TextBox 181">
                <a:extLst>
                  <a:ext uri="{FF2B5EF4-FFF2-40B4-BE49-F238E27FC236}">
                    <a16:creationId xmlns:a16="http://schemas.microsoft.com/office/drawing/2014/main" id="{CC54A544-A550-CB97-C0BB-B885635E5E9C}"/>
                  </a:ext>
                </a:extLst>
              </p:cNvPr>
              <p:cNvSpPr txBox="1"/>
              <p:nvPr/>
            </p:nvSpPr>
            <p:spPr>
              <a:xfrm>
                <a:off x="6489588" y="3975127"/>
                <a:ext cx="3486515" cy="369332"/>
              </a:xfrm>
              <a:prstGeom prst="rect">
                <a:avLst/>
              </a:prstGeom>
              <a:noFill/>
            </p:spPr>
            <p:txBody>
              <a:bodyPr wrap="square" rtlCol="0">
                <a:spAutoFit/>
              </a:bodyPr>
              <a:lstStyle/>
              <a:p>
                <a:r>
                  <a:rPr lang="en-US" dirty="0">
                    <a:latin typeface="Helvetica" pitchFamily="2" charset="0"/>
                  </a:rPr>
                  <a:t>NP _ that S        NP want S </a:t>
                </a:r>
              </a:p>
            </p:txBody>
          </p:sp>
          <p:cxnSp>
            <p:nvCxnSpPr>
              <p:cNvPr id="183" name="Straight Arrow Connector 182">
                <a:extLst>
                  <a:ext uri="{FF2B5EF4-FFF2-40B4-BE49-F238E27FC236}">
                    <a16:creationId xmlns:a16="http://schemas.microsoft.com/office/drawing/2014/main" id="{861C6103-BAA4-45C2-6E38-C64341E61511}"/>
                  </a:ext>
                </a:extLst>
              </p:cNvPr>
              <p:cNvCxnSpPr/>
              <p:nvPr/>
            </p:nvCxnSpPr>
            <p:spPr>
              <a:xfrm>
                <a:off x="7783269" y="4144944"/>
                <a:ext cx="429442" cy="0"/>
              </a:xfrm>
              <a:prstGeom prst="straightConnector1">
                <a:avLst/>
              </a:prstGeom>
              <a:ln w="38100">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39" name="Group 138">
              <a:extLst>
                <a:ext uri="{FF2B5EF4-FFF2-40B4-BE49-F238E27FC236}">
                  <a16:creationId xmlns:a16="http://schemas.microsoft.com/office/drawing/2014/main" id="{7098D235-91C5-9675-2F59-33B0EFD25646}"/>
                </a:ext>
              </a:extLst>
            </p:cNvPr>
            <p:cNvGrpSpPr/>
            <p:nvPr/>
          </p:nvGrpSpPr>
          <p:grpSpPr>
            <a:xfrm>
              <a:off x="6400372" y="4815472"/>
              <a:ext cx="3627702" cy="369332"/>
              <a:chOff x="6489589" y="3975127"/>
              <a:chExt cx="3627702" cy="369332"/>
            </a:xfrm>
          </p:grpSpPr>
          <p:sp>
            <p:nvSpPr>
              <p:cNvPr id="180" name="TextBox 179">
                <a:extLst>
                  <a:ext uri="{FF2B5EF4-FFF2-40B4-BE49-F238E27FC236}">
                    <a16:creationId xmlns:a16="http://schemas.microsoft.com/office/drawing/2014/main" id="{93739720-C116-C04A-6C0C-E9721E0DBAE3}"/>
                  </a:ext>
                </a:extLst>
              </p:cNvPr>
              <p:cNvSpPr txBox="1"/>
              <p:nvPr/>
            </p:nvSpPr>
            <p:spPr>
              <a:xfrm>
                <a:off x="6489589" y="3975127"/>
                <a:ext cx="3627702" cy="369332"/>
              </a:xfrm>
              <a:prstGeom prst="rect">
                <a:avLst/>
              </a:prstGeom>
              <a:noFill/>
            </p:spPr>
            <p:txBody>
              <a:bodyPr wrap="square" rtlCol="0">
                <a:spAutoFit/>
              </a:bodyPr>
              <a:lstStyle/>
              <a:p>
                <a:r>
                  <a:rPr lang="en-US" dirty="0">
                    <a:latin typeface="Helvetica" pitchFamily="2" charset="0"/>
                  </a:rPr>
                  <a:t>NP not _ that S         NP believe S </a:t>
                </a:r>
              </a:p>
            </p:txBody>
          </p:sp>
          <p:cxnSp>
            <p:nvCxnSpPr>
              <p:cNvPr id="181" name="Straight Arrow Connector 180">
                <a:extLst>
                  <a:ext uri="{FF2B5EF4-FFF2-40B4-BE49-F238E27FC236}">
                    <a16:creationId xmlns:a16="http://schemas.microsoft.com/office/drawing/2014/main" id="{FC79634F-9D5F-17CA-1C45-4C81309A26C8}"/>
                  </a:ext>
                </a:extLst>
              </p:cNvPr>
              <p:cNvCxnSpPr/>
              <p:nvPr/>
            </p:nvCxnSpPr>
            <p:spPr>
              <a:xfrm>
                <a:off x="8200126" y="4144944"/>
                <a:ext cx="429442" cy="0"/>
              </a:xfrm>
              <a:prstGeom prst="straightConnector1">
                <a:avLst/>
              </a:prstGeom>
              <a:ln w="38100">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40" name="Group 139">
              <a:extLst>
                <a:ext uri="{FF2B5EF4-FFF2-40B4-BE49-F238E27FC236}">
                  <a16:creationId xmlns:a16="http://schemas.microsoft.com/office/drawing/2014/main" id="{543DCB97-13AE-7C7B-C71E-3A698A97BD45}"/>
                </a:ext>
              </a:extLst>
            </p:cNvPr>
            <p:cNvGrpSpPr/>
            <p:nvPr/>
          </p:nvGrpSpPr>
          <p:grpSpPr>
            <a:xfrm>
              <a:off x="6396270" y="5304207"/>
              <a:ext cx="3700789" cy="369332"/>
              <a:chOff x="6489588" y="3975127"/>
              <a:chExt cx="3700789" cy="369332"/>
            </a:xfrm>
          </p:grpSpPr>
          <p:sp>
            <p:nvSpPr>
              <p:cNvPr id="178" name="TextBox 177">
                <a:extLst>
                  <a:ext uri="{FF2B5EF4-FFF2-40B4-BE49-F238E27FC236}">
                    <a16:creationId xmlns:a16="http://schemas.microsoft.com/office/drawing/2014/main" id="{288B228A-6399-3B0A-EFF3-045ED5297B07}"/>
                  </a:ext>
                </a:extLst>
              </p:cNvPr>
              <p:cNvSpPr txBox="1"/>
              <p:nvPr/>
            </p:nvSpPr>
            <p:spPr>
              <a:xfrm>
                <a:off x="6489588" y="3975127"/>
                <a:ext cx="3700789" cy="369332"/>
              </a:xfrm>
              <a:prstGeom prst="rect">
                <a:avLst/>
              </a:prstGeom>
              <a:noFill/>
            </p:spPr>
            <p:txBody>
              <a:bodyPr wrap="square" rtlCol="0">
                <a:spAutoFit/>
              </a:bodyPr>
              <a:lstStyle/>
              <a:p>
                <a:r>
                  <a:rPr lang="en-US" dirty="0">
                    <a:latin typeface="Helvetica" pitchFamily="2" charset="0"/>
                  </a:rPr>
                  <a:t>NP not _ that S        NP want S </a:t>
                </a:r>
              </a:p>
            </p:txBody>
          </p:sp>
          <p:cxnSp>
            <p:nvCxnSpPr>
              <p:cNvPr id="179" name="Straight Arrow Connector 178">
                <a:extLst>
                  <a:ext uri="{FF2B5EF4-FFF2-40B4-BE49-F238E27FC236}">
                    <a16:creationId xmlns:a16="http://schemas.microsoft.com/office/drawing/2014/main" id="{8F060C0A-1879-A1D3-1966-EDC819A5CB73}"/>
                  </a:ext>
                </a:extLst>
              </p:cNvPr>
              <p:cNvCxnSpPr/>
              <p:nvPr/>
            </p:nvCxnSpPr>
            <p:spPr>
              <a:xfrm>
                <a:off x="8173232" y="4144944"/>
                <a:ext cx="429442" cy="0"/>
              </a:xfrm>
              <a:prstGeom prst="straightConnector1">
                <a:avLst/>
              </a:prstGeom>
              <a:ln w="38100">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41" name="Group 140">
              <a:extLst>
                <a:ext uri="{FF2B5EF4-FFF2-40B4-BE49-F238E27FC236}">
                  <a16:creationId xmlns:a16="http://schemas.microsoft.com/office/drawing/2014/main" id="{32C9599B-4B4F-FF66-C4BF-0B53D394C6CB}"/>
                </a:ext>
              </a:extLst>
            </p:cNvPr>
            <p:cNvGrpSpPr/>
            <p:nvPr/>
          </p:nvGrpSpPr>
          <p:grpSpPr>
            <a:xfrm>
              <a:off x="10124832" y="3806215"/>
              <a:ext cx="1217295" cy="370059"/>
              <a:chOff x="4103370" y="3975127"/>
              <a:chExt cx="1217295" cy="370059"/>
            </a:xfrm>
            <a:solidFill>
              <a:schemeClr val="accent2">
                <a:lumMod val="75000"/>
              </a:schemeClr>
            </a:solidFill>
          </p:grpSpPr>
          <p:cxnSp>
            <p:nvCxnSpPr>
              <p:cNvPr id="170" name="Straight Connector 169">
                <a:extLst>
                  <a:ext uri="{FF2B5EF4-FFF2-40B4-BE49-F238E27FC236}">
                    <a16:creationId xmlns:a16="http://schemas.microsoft.com/office/drawing/2014/main" id="{28F50E06-3479-AA88-77A8-E7974C6CD653}"/>
                  </a:ext>
                </a:extLst>
              </p:cNvPr>
              <p:cNvCxnSpPr/>
              <p:nvPr/>
            </p:nvCxnSpPr>
            <p:spPr>
              <a:xfrm>
                <a:off x="4103370" y="4345186"/>
                <a:ext cx="1217295" cy="0"/>
              </a:xfrm>
              <a:prstGeom prst="line">
                <a:avLst/>
              </a:prstGeom>
              <a:grpFill/>
            </p:spPr>
            <p:style>
              <a:lnRef idx="2">
                <a:schemeClr val="dk1"/>
              </a:lnRef>
              <a:fillRef idx="0">
                <a:schemeClr val="dk1"/>
              </a:fillRef>
              <a:effectRef idx="1">
                <a:schemeClr val="dk1"/>
              </a:effectRef>
              <a:fontRef idx="minor">
                <a:schemeClr val="tx1"/>
              </a:fontRef>
            </p:style>
          </p:cxnSp>
          <p:sp>
            <p:nvSpPr>
              <p:cNvPr id="171" name="Rectangle 170">
                <a:extLst>
                  <a:ext uri="{FF2B5EF4-FFF2-40B4-BE49-F238E27FC236}">
                    <a16:creationId xmlns:a16="http://schemas.microsoft.com/office/drawing/2014/main" id="{535DFDCA-3DFB-9485-3A6C-4D8FB69DBB63}"/>
                  </a:ext>
                </a:extLst>
              </p:cNvPr>
              <p:cNvSpPr/>
              <p:nvPr/>
            </p:nvSpPr>
            <p:spPr>
              <a:xfrm>
                <a:off x="4251960" y="4299466"/>
                <a:ext cx="45719" cy="45719"/>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849D4A4F-C392-096D-F67C-93741802815B}"/>
                  </a:ext>
                </a:extLst>
              </p:cNvPr>
              <p:cNvSpPr/>
              <p:nvPr/>
            </p:nvSpPr>
            <p:spPr>
              <a:xfrm>
                <a:off x="4397693" y="4266028"/>
                <a:ext cx="45719" cy="79157"/>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59C02ADD-FC81-186F-16D2-CDA2417F8C89}"/>
                  </a:ext>
                </a:extLst>
              </p:cNvPr>
              <p:cNvSpPr/>
              <p:nvPr/>
            </p:nvSpPr>
            <p:spPr>
              <a:xfrm>
                <a:off x="4544115" y="4230356"/>
                <a:ext cx="45719" cy="114830"/>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871ECFE7-570D-4D4D-6C3A-2969F74BCEA8}"/>
                  </a:ext>
                </a:extLst>
              </p:cNvPr>
              <p:cNvSpPr/>
              <p:nvPr/>
            </p:nvSpPr>
            <p:spPr>
              <a:xfrm>
                <a:off x="4687807" y="4189630"/>
                <a:ext cx="45719" cy="155555"/>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595F2ABB-A26B-2CDE-DF94-441E486889BE}"/>
                  </a:ext>
                </a:extLst>
              </p:cNvPr>
              <p:cNvSpPr/>
              <p:nvPr/>
            </p:nvSpPr>
            <p:spPr>
              <a:xfrm>
                <a:off x="4830315" y="4144944"/>
                <a:ext cx="45719" cy="199513"/>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BBB230F3-D9EE-4AAB-D3FF-2AE9E7F5E585}"/>
                  </a:ext>
                </a:extLst>
              </p:cNvPr>
              <p:cNvSpPr/>
              <p:nvPr/>
            </p:nvSpPr>
            <p:spPr>
              <a:xfrm>
                <a:off x="4973557" y="4034415"/>
                <a:ext cx="45719" cy="310043"/>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86548A17-81B4-5FBE-F429-D28E1C3F0F83}"/>
                  </a:ext>
                </a:extLst>
              </p:cNvPr>
              <p:cNvSpPr/>
              <p:nvPr/>
            </p:nvSpPr>
            <p:spPr>
              <a:xfrm>
                <a:off x="5116065" y="3975127"/>
                <a:ext cx="45719" cy="369332"/>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Group 141">
              <a:extLst>
                <a:ext uri="{FF2B5EF4-FFF2-40B4-BE49-F238E27FC236}">
                  <a16:creationId xmlns:a16="http://schemas.microsoft.com/office/drawing/2014/main" id="{0C4073DF-E2B4-3FDB-5D00-A517BD4C8972}"/>
                </a:ext>
              </a:extLst>
            </p:cNvPr>
            <p:cNvGrpSpPr/>
            <p:nvPr/>
          </p:nvGrpSpPr>
          <p:grpSpPr>
            <a:xfrm>
              <a:off x="10100621" y="4282904"/>
              <a:ext cx="1217295" cy="370059"/>
              <a:chOff x="4103370" y="3975127"/>
              <a:chExt cx="1217295" cy="370059"/>
            </a:xfrm>
            <a:solidFill>
              <a:schemeClr val="accent2">
                <a:lumMod val="75000"/>
              </a:schemeClr>
            </a:solidFill>
          </p:grpSpPr>
          <p:cxnSp>
            <p:nvCxnSpPr>
              <p:cNvPr id="162" name="Straight Connector 161">
                <a:extLst>
                  <a:ext uri="{FF2B5EF4-FFF2-40B4-BE49-F238E27FC236}">
                    <a16:creationId xmlns:a16="http://schemas.microsoft.com/office/drawing/2014/main" id="{01A9D387-4950-DBE5-ADB3-0A83933CF40C}"/>
                  </a:ext>
                </a:extLst>
              </p:cNvPr>
              <p:cNvCxnSpPr/>
              <p:nvPr/>
            </p:nvCxnSpPr>
            <p:spPr>
              <a:xfrm>
                <a:off x="4103370" y="4345186"/>
                <a:ext cx="1217295" cy="0"/>
              </a:xfrm>
              <a:prstGeom prst="line">
                <a:avLst/>
              </a:prstGeom>
              <a:grpFill/>
            </p:spPr>
            <p:style>
              <a:lnRef idx="2">
                <a:schemeClr val="dk1"/>
              </a:lnRef>
              <a:fillRef idx="0">
                <a:schemeClr val="dk1"/>
              </a:fillRef>
              <a:effectRef idx="1">
                <a:schemeClr val="dk1"/>
              </a:effectRef>
              <a:fontRef idx="minor">
                <a:schemeClr val="tx1"/>
              </a:fontRef>
            </p:style>
          </p:cxnSp>
          <p:sp>
            <p:nvSpPr>
              <p:cNvPr id="163" name="Rectangle 162">
                <a:extLst>
                  <a:ext uri="{FF2B5EF4-FFF2-40B4-BE49-F238E27FC236}">
                    <a16:creationId xmlns:a16="http://schemas.microsoft.com/office/drawing/2014/main" id="{4A0BBA66-0C2C-87DB-C70D-7AC9E6F08285}"/>
                  </a:ext>
                </a:extLst>
              </p:cNvPr>
              <p:cNvSpPr/>
              <p:nvPr/>
            </p:nvSpPr>
            <p:spPr>
              <a:xfrm>
                <a:off x="4251960" y="4299466"/>
                <a:ext cx="45719" cy="45719"/>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2FB849D0-F937-0888-A55B-394167CCBE21}"/>
                  </a:ext>
                </a:extLst>
              </p:cNvPr>
              <p:cNvSpPr/>
              <p:nvPr/>
            </p:nvSpPr>
            <p:spPr>
              <a:xfrm>
                <a:off x="4397693" y="4266028"/>
                <a:ext cx="45719" cy="79157"/>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6FECAD6D-6E7C-0D01-EC3C-6AA660F9E698}"/>
                  </a:ext>
                </a:extLst>
              </p:cNvPr>
              <p:cNvSpPr/>
              <p:nvPr/>
            </p:nvSpPr>
            <p:spPr>
              <a:xfrm>
                <a:off x="4544115" y="4230356"/>
                <a:ext cx="45719" cy="114830"/>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21AD5833-0495-136B-801C-C6414A61B9AE}"/>
                  </a:ext>
                </a:extLst>
              </p:cNvPr>
              <p:cNvSpPr/>
              <p:nvPr/>
            </p:nvSpPr>
            <p:spPr>
              <a:xfrm>
                <a:off x="4687807" y="4189630"/>
                <a:ext cx="45719" cy="155555"/>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4AD6D414-5F24-3B93-30E9-A52BA4AC1BAB}"/>
                  </a:ext>
                </a:extLst>
              </p:cNvPr>
              <p:cNvSpPr/>
              <p:nvPr/>
            </p:nvSpPr>
            <p:spPr>
              <a:xfrm>
                <a:off x="4830315" y="4144944"/>
                <a:ext cx="45719" cy="199513"/>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B694F579-C682-EDA1-1E41-ECB5EBE878A8}"/>
                  </a:ext>
                </a:extLst>
              </p:cNvPr>
              <p:cNvSpPr/>
              <p:nvPr/>
            </p:nvSpPr>
            <p:spPr>
              <a:xfrm>
                <a:off x="4973557" y="4034415"/>
                <a:ext cx="45719" cy="310043"/>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0F41EB4E-6570-425C-E615-28EF67C6DF0B}"/>
                  </a:ext>
                </a:extLst>
              </p:cNvPr>
              <p:cNvSpPr/>
              <p:nvPr/>
            </p:nvSpPr>
            <p:spPr>
              <a:xfrm>
                <a:off x="5116065" y="3975127"/>
                <a:ext cx="45719" cy="369332"/>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3" name="Group 142">
              <a:extLst>
                <a:ext uri="{FF2B5EF4-FFF2-40B4-BE49-F238E27FC236}">
                  <a16:creationId xmlns:a16="http://schemas.microsoft.com/office/drawing/2014/main" id="{4686AD71-1497-5FB7-0A81-A648C0C01255}"/>
                </a:ext>
              </a:extLst>
            </p:cNvPr>
            <p:cNvGrpSpPr/>
            <p:nvPr/>
          </p:nvGrpSpPr>
          <p:grpSpPr>
            <a:xfrm>
              <a:off x="10075959" y="4798292"/>
              <a:ext cx="1217295" cy="370059"/>
              <a:chOff x="4103370" y="3975127"/>
              <a:chExt cx="1217295" cy="370059"/>
            </a:xfrm>
            <a:solidFill>
              <a:schemeClr val="accent2">
                <a:lumMod val="75000"/>
              </a:schemeClr>
            </a:solidFill>
          </p:grpSpPr>
          <p:cxnSp>
            <p:nvCxnSpPr>
              <p:cNvPr id="154" name="Straight Connector 153">
                <a:extLst>
                  <a:ext uri="{FF2B5EF4-FFF2-40B4-BE49-F238E27FC236}">
                    <a16:creationId xmlns:a16="http://schemas.microsoft.com/office/drawing/2014/main" id="{E6706E72-7FB1-83D8-1FEB-E4B66BFB0126}"/>
                  </a:ext>
                </a:extLst>
              </p:cNvPr>
              <p:cNvCxnSpPr/>
              <p:nvPr/>
            </p:nvCxnSpPr>
            <p:spPr>
              <a:xfrm>
                <a:off x="4103370" y="4345186"/>
                <a:ext cx="1217295" cy="0"/>
              </a:xfrm>
              <a:prstGeom prst="line">
                <a:avLst/>
              </a:prstGeom>
              <a:grpFill/>
            </p:spPr>
            <p:style>
              <a:lnRef idx="2">
                <a:schemeClr val="dk1"/>
              </a:lnRef>
              <a:fillRef idx="0">
                <a:schemeClr val="dk1"/>
              </a:fillRef>
              <a:effectRef idx="1">
                <a:schemeClr val="dk1"/>
              </a:effectRef>
              <a:fontRef idx="minor">
                <a:schemeClr val="tx1"/>
              </a:fontRef>
            </p:style>
          </p:cxnSp>
          <p:sp>
            <p:nvSpPr>
              <p:cNvPr id="155" name="Rectangle 154">
                <a:extLst>
                  <a:ext uri="{FF2B5EF4-FFF2-40B4-BE49-F238E27FC236}">
                    <a16:creationId xmlns:a16="http://schemas.microsoft.com/office/drawing/2014/main" id="{295E6E2B-BBEF-B8B5-1BC6-8FBC6079BE57}"/>
                  </a:ext>
                </a:extLst>
              </p:cNvPr>
              <p:cNvSpPr/>
              <p:nvPr/>
            </p:nvSpPr>
            <p:spPr>
              <a:xfrm>
                <a:off x="4251960" y="4299466"/>
                <a:ext cx="45719" cy="45719"/>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3FE1BFB8-1857-2C7A-02A6-A1E2F78847B2}"/>
                  </a:ext>
                </a:extLst>
              </p:cNvPr>
              <p:cNvSpPr/>
              <p:nvPr/>
            </p:nvSpPr>
            <p:spPr>
              <a:xfrm>
                <a:off x="4397693" y="4266028"/>
                <a:ext cx="45719" cy="79157"/>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9C9F9E7A-4E41-3D20-8247-8635C332E31A}"/>
                  </a:ext>
                </a:extLst>
              </p:cNvPr>
              <p:cNvSpPr/>
              <p:nvPr/>
            </p:nvSpPr>
            <p:spPr>
              <a:xfrm>
                <a:off x="4544115" y="4230356"/>
                <a:ext cx="45719" cy="114830"/>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DFD9CD49-FC13-B2D6-F58F-4A222A8208F7}"/>
                  </a:ext>
                </a:extLst>
              </p:cNvPr>
              <p:cNvSpPr/>
              <p:nvPr/>
            </p:nvSpPr>
            <p:spPr>
              <a:xfrm>
                <a:off x="4687807" y="4189630"/>
                <a:ext cx="45719" cy="155555"/>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753D26B9-9552-582A-D367-B2DC69265093}"/>
                  </a:ext>
                </a:extLst>
              </p:cNvPr>
              <p:cNvSpPr/>
              <p:nvPr/>
            </p:nvSpPr>
            <p:spPr>
              <a:xfrm>
                <a:off x="4830315" y="4144944"/>
                <a:ext cx="45719" cy="199513"/>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AE11DE91-035E-C076-2B07-550BF59BB043}"/>
                  </a:ext>
                </a:extLst>
              </p:cNvPr>
              <p:cNvSpPr/>
              <p:nvPr/>
            </p:nvSpPr>
            <p:spPr>
              <a:xfrm>
                <a:off x="4973557" y="4034415"/>
                <a:ext cx="45719" cy="310043"/>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B7886E40-5A33-36A6-089A-40177CBB0310}"/>
                  </a:ext>
                </a:extLst>
              </p:cNvPr>
              <p:cNvSpPr/>
              <p:nvPr/>
            </p:nvSpPr>
            <p:spPr>
              <a:xfrm>
                <a:off x="5116065" y="3975127"/>
                <a:ext cx="45719" cy="369332"/>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4" name="Group 143">
              <a:extLst>
                <a:ext uri="{FF2B5EF4-FFF2-40B4-BE49-F238E27FC236}">
                  <a16:creationId xmlns:a16="http://schemas.microsoft.com/office/drawing/2014/main" id="{3C80F85F-A267-CE9C-C6A4-1C9B4A4B0F13}"/>
                </a:ext>
              </a:extLst>
            </p:cNvPr>
            <p:cNvGrpSpPr/>
            <p:nvPr/>
          </p:nvGrpSpPr>
          <p:grpSpPr>
            <a:xfrm flipH="1">
              <a:off x="10097467" y="5246428"/>
              <a:ext cx="1217295" cy="370059"/>
              <a:chOff x="4103370" y="3975127"/>
              <a:chExt cx="1217295" cy="370059"/>
            </a:xfrm>
            <a:solidFill>
              <a:schemeClr val="accent2">
                <a:lumMod val="75000"/>
              </a:schemeClr>
            </a:solidFill>
          </p:grpSpPr>
          <p:cxnSp>
            <p:nvCxnSpPr>
              <p:cNvPr id="146" name="Straight Connector 145">
                <a:extLst>
                  <a:ext uri="{FF2B5EF4-FFF2-40B4-BE49-F238E27FC236}">
                    <a16:creationId xmlns:a16="http://schemas.microsoft.com/office/drawing/2014/main" id="{459AC83C-BC12-3257-C33B-D90F14EA3BA5}"/>
                  </a:ext>
                </a:extLst>
              </p:cNvPr>
              <p:cNvCxnSpPr/>
              <p:nvPr/>
            </p:nvCxnSpPr>
            <p:spPr>
              <a:xfrm>
                <a:off x="4103370" y="4345186"/>
                <a:ext cx="1217295" cy="0"/>
              </a:xfrm>
              <a:prstGeom prst="line">
                <a:avLst/>
              </a:prstGeom>
              <a:grpFill/>
            </p:spPr>
            <p:style>
              <a:lnRef idx="2">
                <a:schemeClr val="dk1"/>
              </a:lnRef>
              <a:fillRef idx="0">
                <a:schemeClr val="dk1"/>
              </a:fillRef>
              <a:effectRef idx="1">
                <a:schemeClr val="dk1"/>
              </a:effectRef>
              <a:fontRef idx="minor">
                <a:schemeClr val="tx1"/>
              </a:fontRef>
            </p:style>
          </p:cxnSp>
          <p:sp>
            <p:nvSpPr>
              <p:cNvPr id="147" name="Rectangle 146">
                <a:extLst>
                  <a:ext uri="{FF2B5EF4-FFF2-40B4-BE49-F238E27FC236}">
                    <a16:creationId xmlns:a16="http://schemas.microsoft.com/office/drawing/2014/main" id="{666C9676-7871-288B-4E7E-8F82D8D35539}"/>
                  </a:ext>
                </a:extLst>
              </p:cNvPr>
              <p:cNvSpPr/>
              <p:nvPr/>
            </p:nvSpPr>
            <p:spPr>
              <a:xfrm>
                <a:off x="4251960" y="4299466"/>
                <a:ext cx="45719" cy="45719"/>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8837CA7D-33E1-D404-4DBD-F6D3E8ACAF9E}"/>
                  </a:ext>
                </a:extLst>
              </p:cNvPr>
              <p:cNvSpPr/>
              <p:nvPr/>
            </p:nvSpPr>
            <p:spPr>
              <a:xfrm>
                <a:off x="4397693" y="4266028"/>
                <a:ext cx="45719" cy="79157"/>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BACEA965-BCF7-7C3A-4905-21D8DF8C54E1}"/>
                  </a:ext>
                </a:extLst>
              </p:cNvPr>
              <p:cNvSpPr/>
              <p:nvPr/>
            </p:nvSpPr>
            <p:spPr>
              <a:xfrm>
                <a:off x="4544115" y="4230356"/>
                <a:ext cx="45719" cy="114830"/>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8EC485F0-1A56-42FE-8340-FCFEF81A2F24}"/>
                  </a:ext>
                </a:extLst>
              </p:cNvPr>
              <p:cNvSpPr/>
              <p:nvPr/>
            </p:nvSpPr>
            <p:spPr>
              <a:xfrm>
                <a:off x="4687807" y="4189630"/>
                <a:ext cx="45719" cy="155555"/>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9BA3B856-C493-312A-D784-6F41AD80670D}"/>
                  </a:ext>
                </a:extLst>
              </p:cNvPr>
              <p:cNvSpPr/>
              <p:nvPr/>
            </p:nvSpPr>
            <p:spPr>
              <a:xfrm>
                <a:off x="4830315" y="4144944"/>
                <a:ext cx="45719" cy="199513"/>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29C386D4-576D-108C-BC0F-CF7D4EF5340D}"/>
                  </a:ext>
                </a:extLst>
              </p:cNvPr>
              <p:cNvSpPr/>
              <p:nvPr/>
            </p:nvSpPr>
            <p:spPr>
              <a:xfrm>
                <a:off x="4973557" y="4034415"/>
                <a:ext cx="45719" cy="310043"/>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F3CE8059-1772-6DA9-0E61-8492DCE82A52}"/>
                  </a:ext>
                </a:extLst>
              </p:cNvPr>
              <p:cNvSpPr/>
              <p:nvPr/>
            </p:nvSpPr>
            <p:spPr>
              <a:xfrm>
                <a:off x="5116065" y="3975127"/>
                <a:ext cx="45719" cy="369332"/>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5" name="TextBox 144">
              <a:extLst>
                <a:ext uri="{FF2B5EF4-FFF2-40B4-BE49-F238E27FC236}">
                  <a16:creationId xmlns:a16="http://schemas.microsoft.com/office/drawing/2014/main" id="{B864AD07-D9C4-6C0D-59C8-888F92BA7839}"/>
                </a:ext>
              </a:extLst>
            </p:cNvPr>
            <p:cNvSpPr txBox="1"/>
            <p:nvPr/>
          </p:nvSpPr>
          <p:spPr>
            <a:xfrm>
              <a:off x="7507341" y="6028721"/>
              <a:ext cx="3121194" cy="369332"/>
            </a:xfrm>
            <a:prstGeom prst="rect">
              <a:avLst/>
            </a:prstGeom>
            <a:noFill/>
          </p:spPr>
          <p:txBody>
            <a:bodyPr wrap="square" rtlCol="0">
              <a:spAutoFit/>
            </a:bodyPr>
            <a:lstStyle/>
            <a:p>
              <a:pPr algn="ctr"/>
              <a:r>
                <a:rPr lang="en-US" b="1" dirty="0">
                  <a:latin typeface="Helvetica" pitchFamily="2" charset="0"/>
                </a:rPr>
                <a:t>Inference judgments</a:t>
              </a:r>
            </a:p>
          </p:txBody>
        </p:sp>
      </p:grpSp>
      <p:sp>
        <p:nvSpPr>
          <p:cNvPr id="88" name="TextBox 87">
            <a:extLst>
              <a:ext uri="{FF2B5EF4-FFF2-40B4-BE49-F238E27FC236}">
                <a16:creationId xmlns:a16="http://schemas.microsoft.com/office/drawing/2014/main" id="{28659304-17B0-8E7C-C93B-D92239043FE7}"/>
              </a:ext>
            </a:extLst>
          </p:cNvPr>
          <p:cNvSpPr txBox="1"/>
          <p:nvPr/>
        </p:nvSpPr>
        <p:spPr>
          <a:xfrm>
            <a:off x="6065056" y="1913676"/>
            <a:ext cx="2384385" cy="369332"/>
          </a:xfrm>
          <a:prstGeom prst="rect">
            <a:avLst/>
          </a:prstGeom>
          <a:noFill/>
        </p:spPr>
        <p:txBody>
          <a:bodyPr wrap="square" rtlCol="0">
            <a:spAutoFit/>
          </a:bodyPr>
          <a:lstStyle/>
          <a:p>
            <a:r>
              <a:rPr lang="en-US" dirty="0" err="1">
                <a:latin typeface="Andale Mono" panose="020B0509000000000004" pitchFamily="49" charset="0"/>
              </a:rPr>
              <a:t>complex_syn_type</a:t>
            </a:r>
            <a:endParaRPr lang="en-US" dirty="0">
              <a:latin typeface="Andale Mono" panose="020B0509000000000004" pitchFamily="49" charset="0"/>
            </a:endParaRPr>
          </a:p>
        </p:txBody>
      </p:sp>
      <p:cxnSp>
        <p:nvCxnSpPr>
          <p:cNvPr id="116" name="Elbow Connector 115">
            <a:extLst>
              <a:ext uri="{FF2B5EF4-FFF2-40B4-BE49-F238E27FC236}">
                <a16:creationId xmlns:a16="http://schemas.microsoft.com/office/drawing/2014/main" id="{24296A11-FAD9-2052-2A31-DDEA1E5FE9AA}"/>
              </a:ext>
            </a:extLst>
          </p:cNvPr>
          <p:cNvCxnSpPr>
            <a:cxnSpLocks/>
            <a:stCxn id="180" idx="1"/>
            <a:endCxn id="88" idx="2"/>
          </p:cNvCxnSpPr>
          <p:nvPr/>
        </p:nvCxnSpPr>
        <p:spPr>
          <a:xfrm rot="10800000" flipH="1">
            <a:off x="6400371" y="2283008"/>
            <a:ext cx="856877" cy="2717130"/>
          </a:xfrm>
          <a:prstGeom prst="bentConnector4">
            <a:avLst>
              <a:gd name="adj1" fmla="val -26678"/>
              <a:gd name="adj2" fmla="val 55987"/>
            </a:avLst>
          </a:prstGeom>
          <a:ln>
            <a:tailEnd type="triangle"/>
          </a:ln>
        </p:spPr>
        <p:style>
          <a:lnRef idx="2">
            <a:schemeClr val="dk1"/>
          </a:lnRef>
          <a:fillRef idx="0">
            <a:schemeClr val="dk1"/>
          </a:fillRef>
          <a:effectRef idx="1">
            <a:schemeClr val="dk1"/>
          </a:effectRef>
          <a:fontRef idx="minor">
            <a:schemeClr val="tx1"/>
          </a:fontRef>
        </p:style>
      </p:cxnSp>
      <p:cxnSp>
        <p:nvCxnSpPr>
          <p:cNvPr id="107" name="Elbow Connector 106">
            <a:extLst>
              <a:ext uri="{FF2B5EF4-FFF2-40B4-BE49-F238E27FC236}">
                <a16:creationId xmlns:a16="http://schemas.microsoft.com/office/drawing/2014/main" id="{6AEF6DA7-7853-2D19-37CF-10676CDD8BCF}"/>
              </a:ext>
            </a:extLst>
          </p:cNvPr>
          <p:cNvCxnSpPr>
            <a:cxnSpLocks/>
            <a:stCxn id="180" idx="3"/>
            <a:endCxn id="204" idx="1"/>
          </p:cNvCxnSpPr>
          <p:nvPr/>
        </p:nvCxnSpPr>
        <p:spPr>
          <a:xfrm flipH="1" flipV="1">
            <a:off x="3703569" y="1183452"/>
            <a:ext cx="6324505" cy="3816686"/>
          </a:xfrm>
          <a:prstGeom prst="bentConnector5">
            <a:avLst>
              <a:gd name="adj1" fmla="val -25487"/>
              <a:gd name="adj2" fmla="val 117574"/>
              <a:gd name="adj3" fmla="val 103615"/>
            </a:avLst>
          </a:prstGeom>
          <a:ln>
            <a:tailEnd type="triangle"/>
          </a:ln>
        </p:spPr>
        <p:style>
          <a:lnRef idx="2">
            <a:schemeClr val="dk1"/>
          </a:lnRef>
          <a:fillRef idx="0">
            <a:schemeClr val="dk1"/>
          </a:fillRef>
          <a:effectRef idx="1">
            <a:schemeClr val="dk1"/>
          </a:effectRef>
          <a:fontRef idx="minor">
            <a:schemeClr val="tx1"/>
          </a:fontRef>
        </p:style>
      </p:cxnSp>
      <p:sp>
        <p:nvSpPr>
          <p:cNvPr id="193" name="Rectangle 192">
            <a:extLst>
              <a:ext uri="{FF2B5EF4-FFF2-40B4-BE49-F238E27FC236}">
                <a16:creationId xmlns:a16="http://schemas.microsoft.com/office/drawing/2014/main" id="{F0BB1FD6-B23F-2690-D9A6-8D01547608BE}"/>
              </a:ext>
            </a:extLst>
          </p:cNvPr>
          <p:cNvSpPr/>
          <p:nvPr/>
        </p:nvSpPr>
        <p:spPr>
          <a:xfrm>
            <a:off x="8932985" y="4831271"/>
            <a:ext cx="800611" cy="323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4E170FEE-1D7E-3557-B481-498E8B673D53}"/>
              </a:ext>
            </a:extLst>
          </p:cNvPr>
          <p:cNvSpPr/>
          <p:nvPr/>
        </p:nvSpPr>
        <p:spPr>
          <a:xfrm>
            <a:off x="6833480" y="4840518"/>
            <a:ext cx="392955" cy="323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1" name="Group 200">
            <a:extLst>
              <a:ext uri="{FF2B5EF4-FFF2-40B4-BE49-F238E27FC236}">
                <a16:creationId xmlns:a16="http://schemas.microsoft.com/office/drawing/2014/main" id="{11AE5A4B-551D-E5D3-1720-47201C9331A8}"/>
              </a:ext>
            </a:extLst>
          </p:cNvPr>
          <p:cNvGrpSpPr/>
          <p:nvPr/>
        </p:nvGrpSpPr>
        <p:grpSpPr>
          <a:xfrm>
            <a:off x="3219334" y="1913676"/>
            <a:ext cx="3810624" cy="2926842"/>
            <a:chOff x="3219334" y="1913676"/>
            <a:chExt cx="3810624" cy="2926842"/>
          </a:xfrm>
        </p:grpSpPr>
        <p:cxnSp>
          <p:nvCxnSpPr>
            <p:cNvPr id="196" name="Elbow Connector 195">
              <a:extLst>
                <a:ext uri="{FF2B5EF4-FFF2-40B4-BE49-F238E27FC236}">
                  <a16:creationId xmlns:a16="http://schemas.microsoft.com/office/drawing/2014/main" id="{DE262B43-545C-EA8C-1292-9D70F078F4CF}"/>
                </a:ext>
              </a:extLst>
            </p:cNvPr>
            <p:cNvCxnSpPr>
              <a:cxnSpLocks/>
              <a:stCxn id="194" idx="0"/>
              <a:endCxn id="198" idx="2"/>
            </p:cNvCxnSpPr>
            <p:nvPr/>
          </p:nvCxnSpPr>
          <p:spPr>
            <a:xfrm rot="16200000" flipV="1">
              <a:off x="4305503" y="2116062"/>
              <a:ext cx="2557510" cy="2891401"/>
            </a:xfrm>
            <a:prstGeom prst="bentConnector3">
              <a:avLst>
                <a:gd name="adj1" fmla="val 56876"/>
              </a:avLst>
            </a:prstGeom>
            <a:ln>
              <a:tailEnd type="triangle"/>
            </a:ln>
          </p:spPr>
          <p:style>
            <a:lnRef idx="2">
              <a:schemeClr val="dk1"/>
            </a:lnRef>
            <a:fillRef idx="0">
              <a:schemeClr val="dk1"/>
            </a:fillRef>
            <a:effectRef idx="1">
              <a:schemeClr val="dk1"/>
            </a:effectRef>
            <a:fontRef idx="minor">
              <a:schemeClr val="tx1"/>
            </a:fontRef>
          </p:style>
        </p:cxnSp>
        <p:sp>
          <p:nvSpPr>
            <p:cNvPr id="198" name="TextBox 197">
              <a:extLst>
                <a:ext uri="{FF2B5EF4-FFF2-40B4-BE49-F238E27FC236}">
                  <a16:creationId xmlns:a16="http://schemas.microsoft.com/office/drawing/2014/main" id="{EE5D5151-EF74-1818-DD26-CC4BFA8023AC}"/>
                </a:ext>
              </a:extLst>
            </p:cNvPr>
            <p:cNvSpPr txBox="1"/>
            <p:nvPr/>
          </p:nvSpPr>
          <p:spPr>
            <a:xfrm>
              <a:off x="3219334" y="1913676"/>
              <a:ext cx="1838445" cy="369332"/>
            </a:xfrm>
            <a:prstGeom prst="rect">
              <a:avLst/>
            </a:prstGeom>
            <a:noFill/>
          </p:spPr>
          <p:txBody>
            <a:bodyPr wrap="square" rtlCol="0">
              <a:spAutoFit/>
            </a:bodyPr>
            <a:lstStyle/>
            <a:p>
              <a:pPr algn="ctr"/>
              <a:r>
                <a:rPr lang="en-US" dirty="0">
                  <a:latin typeface="Andale Mono" panose="020B0509000000000004" pitchFamily="49" charset="0"/>
                </a:rPr>
                <a:t>operator</a:t>
              </a:r>
            </a:p>
          </p:txBody>
        </p:sp>
      </p:grpSp>
      <p:grpSp>
        <p:nvGrpSpPr>
          <p:cNvPr id="215" name="Group 214">
            <a:extLst>
              <a:ext uri="{FF2B5EF4-FFF2-40B4-BE49-F238E27FC236}">
                <a16:creationId xmlns:a16="http://schemas.microsoft.com/office/drawing/2014/main" id="{A3A09DD7-9BCA-F554-CD03-F2A922EEE766}"/>
              </a:ext>
            </a:extLst>
          </p:cNvPr>
          <p:cNvGrpSpPr/>
          <p:nvPr/>
        </p:nvGrpSpPr>
        <p:grpSpPr>
          <a:xfrm>
            <a:off x="3333508" y="998786"/>
            <a:ext cx="8342826" cy="914890"/>
            <a:chOff x="3333508" y="998786"/>
            <a:chExt cx="8342826" cy="914890"/>
          </a:xfrm>
        </p:grpSpPr>
        <p:sp>
          <p:nvSpPr>
            <p:cNvPr id="204" name="TextBox 203">
              <a:extLst>
                <a:ext uri="{FF2B5EF4-FFF2-40B4-BE49-F238E27FC236}">
                  <a16:creationId xmlns:a16="http://schemas.microsoft.com/office/drawing/2014/main" id="{F6FA2900-7454-5508-0A9C-F7790FDF7C48}"/>
                </a:ext>
              </a:extLst>
            </p:cNvPr>
            <p:cNvSpPr txBox="1"/>
            <p:nvPr/>
          </p:nvSpPr>
          <p:spPr>
            <a:xfrm>
              <a:off x="3703569" y="998786"/>
              <a:ext cx="7972765" cy="369332"/>
            </a:xfrm>
            <a:prstGeom prst="rect">
              <a:avLst/>
            </a:prstGeom>
            <a:noFill/>
          </p:spPr>
          <p:txBody>
            <a:bodyPr wrap="square" rtlCol="0">
              <a:spAutoFit/>
            </a:bodyPr>
            <a:lstStyle/>
            <a:p>
              <a:r>
                <a:rPr lang="en-US" dirty="0">
                  <a:latin typeface="Andale Mono" panose="020B0509000000000004" pitchFamily="49" charset="0"/>
                </a:rPr>
                <a:t>expression := </a:t>
              </a:r>
              <a:r>
                <a:rPr lang="en-US" dirty="0" err="1">
                  <a:latin typeface="Andale Mono" panose="020B0509000000000004" pitchFamily="49" charset="0"/>
                </a:rPr>
                <a:t>lexical_item</a:t>
              </a:r>
              <a:r>
                <a:rPr lang="en-US" dirty="0">
                  <a:latin typeface="Andale Mono" panose="020B0509000000000004" pitchFamily="49" charset="0"/>
                </a:rPr>
                <a:t> x operator x </a:t>
              </a:r>
              <a:r>
                <a:rPr lang="en-US" dirty="0" err="1">
                  <a:latin typeface="Andale Mono" panose="020B0509000000000004" pitchFamily="49" charset="0"/>
                </a:rPr>
                <a:t>complex_syn_type</a:t>
              </a:r>
              <a:endParaRPr lang="en-US" dirty="0">
                <a:latin typeface="Andale Mono" panose="020B0509000000000004" pitchFamily="49" charset="0"/>
              </a:endParaRPr>
            </a:p>
          </p:txBody>
        </p:sp>
        <p:grpSp>
          <p:nvGrpSpPr>
            <p:cNvPr id="214" name="Group 213">
              <a:extLst>
                <a:ext uri="{FF2B5EF4-FFF2-40B4-BE49-F238E27FC236}">
                  <a16:creationId xmlns:a16="http://schemas.microsoft.com/office/drawing/2014/main" id="{CACF2A8F-BF4D-3496-9C9D-969D565F6221}"/>
                </a:ext>
              </a:extLst>
            </p:cNvPr>
            <p:cNvGrpSpPr/>
            <p:nvPr/>
          </p:nvGrpSpPr>
          <p:grpSpPr>
            <a:xfrm>
              <a:off x="3333508" y="1183452"/>
              <a:ext cx="3923741" cy="730224"/>
              <a:chOff x="3333508" y="1183452"/>
              <a:chExt cx="3923741" cy="730224"/>
            </a:xfrm>
          </p:grpSpPr>
          <p:cxnSp>
            <p:nvCxnSpPr>
              <p:cNvPr id="206" name="Straight Arrow Connector 205">
                <a:extLst>
                  <a:ext uri="{FF2B5EF4-FFF2-40B4-BE49-F238E27FC236}">
                    <a16:creationId xmlns:a16="http://schemas.microsoft.com/office/drawing/2014/main" id="{FAA81B19-1245-1A66-570D-45EC006E1DCF}"/>
                  </a:ext>
                </a:extLst>
              </p:cNvPr>
              <p:cNvCxnSpPr>
                <a:stCxn id="30" idx="3"/>
                <a:endCxn id="204" idx="1"/>
              </p:cNvCxnSpPr>
              <p:nvPr/>
            </p:nvCxnSpPr>
            <p:spPr>
              <a:xfrm flipV="1">
                <a:off x="3333508" y="1183452"/>
                <a:ext cx="370061" cy="49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08" name="Elbow Connector 207">
                <a:extLst>
                  <a:ext uri="{FF2B5EF4-FFF2-40B4-BE49-F238E27FC236}">
                    <a16:creationId xmlns:a16="http://schemas.microsoft.com/office/drawing/2014/main" id="{DEE39D76-A652-BEE4-E707-77F1788830BC}"/>
                  </a:ext>
                </a:extLst>
              </p:cNvPr>
              <p:cNvCxnSpPr>
                <a:cxnSpLocks/>
                <a:stCxn id="198" idx="0"/>
                <a:endCxn id="204" idx="1"/>
              </p:cNvCxnSpPr>
              <p:nvPr/>
            </p:nvCxnSpPr>
            <p:spPr>
              <a:xfrm rot="16200000" flipV="1">
                <a:off x="3555951" y="1331070"/>
                <a:ext cx="730224" cy="434988"/>
              </a:xfrm>
              <a:prstGeom prst="bentConnector4">
                <a:avLst>
                  <a:gd name="adj1" fmla="val 37356"/>
                  <a:gd name="adj2" fmla="val 153379"/>
                </a:avLst>
              </a:prstGeom>
              <a:ln>
                <a:tailEnd type="triangle"/>
              </a:ln>
            </p:spPr>
            <p:style>
              <a:lnRef idx="2">
                <a:schemeClr val="dk1"/>
              </a:lnRef>
              <a:fillRef idx="0">
                <a:schemeClr val="dk1"/>
              </a:fillRef>
              <a:effectRef idx="1">
                <a:schemeClr val="dk1"/>
              </a:effectRef>
              <a:fontRef idx="minor">
                <a:schemeClr val="tx1"/>
              </a:fontRef>
            </p:style>
          </p:cxnSp>
          <p:cxnSp>
            <p:nvCxnSpPr>
              <p:cNvPr id="209" name="Elbow Connector 208">
                <a:extLst>
                  <a:ext uri="{FF2B5EF4-FFF2-40B4-BE49-F238E27FC236}">
                    <a16:creationId xmlns:a16="http://schemas.microsoft.com/office/drawing/2014/main" id="{7C8FC1BE-F46E-7CE1-90B1-B2B3B0010BC2}"/>
                  </a:ext>
                </a:extLst>
              </p:cNvPr>
              <p:cNvCxnSpPr>
                <a:cxnSpLocks/>
                <a:stCxn id="88" idx="0"/>
                <a:endCxn id="204" idx="1"/>
              </p:cNvCxnSpPr>
              <p:nvPr/>
            </p:nvCxnSpPr>
            <p:spPr>
              <a:xfrm rot="16200000" flipV="1">
                <a:off x="5115297" y="-228276"/>
                <a:ext cx="730224" cy="3553680"/>
              </a:xfrm>
              <a:prstGeom prst="bentConnector4">
                <a:avLst>
                  <a:gd name="adj1" fmla="val 37356"/>
                  <a:gd name="adj2" fmla="val 106433"/>
                </a:avLst>
              </a:prstGeom>
              <a:ln>
                <a:tailEnd type="triangle"/>
              </a:ln>
            </p:spPr>
            <p:style>
              <a:lnRef idx="2">
                <a:schemeClr val="dk1"/>
              </a:lnRef>
              <a:fillRef idx="0">
                <a:schemeClr val="dk1"/>
              </a:fillRef>
              <a:effectRef idx="1">
                <a:schemeClr val="dk1"/>
              </a:effectRef>
              <a:fontRef idx="minor">
                <a:schemeClr val="tx1"/>
              </a:fontRef>
            </p:style>
          </p:cxnSp>
        </p:grpSp>
      </p:grpSp>
    </p:spTree>
    <p:extLst>
      <p:ext uri="{BB962C8B-B14F-4D97-AF65-F5344CB8AC3E}">
        <p14:creationId xmlns:p14="http://schemas.microsoft.com/office/powerpoint/2010/main" val="33172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0568D-189C-E5EB-DF04-C62E2AC5AE7B}"/>
            </a:ext>
          </a:extLst>
        </p:cNvPr>
        <p:cNvGrpSpPr/>
        <p:nvPr/>
      </p:nvGrpSpPr>
      <p:grpSpPr>
        <a:xfrm>
          <a:off x="0" y="0"/>
          <a:ext cx="0" cy="0"/>
          <a:chOff x="0" y="0"/>
          <a:chExt cx="0" cy="0"/>
        </a:xfrm>
      </p:grpSpPr>
      <p:cxnSp>
        <p:nvCxnSpPr>
          <p:cNvPr id="31" name="Elbow Connector 30">
            <a:extLst>
              <a:ext uri="{FF2B5EF4-FFF2-40B4-BE49-F238E27FC236}">
                <a16:creationId xmlns:a16="http://schemas.microsoft.com/office/drawing/2014/main" id="{AB10CB6A-4EEA-A21F-C9AC-E4F55C3DCED2}"/>
              </a:ext>
            </a:extLst>
          </p:cNvPr>
          <p:cNvCxnSpPr>
            <a:cxnSpLocks/>
            <a:stCxn id="11" idx="3"/>
            <a:endCxn id="29" idx="2"/>
          </p:cNvCxnSpPr>
          <p:nvPr/>
        </p:nvCxnSpPr>
        <p:spPr>
          <a:xfrm>
            <a:off x="3229337" y="1183948"/>
            <a:ext cx="2783831" cy="781461"/>
          </a:xfrm>
          <a:prstGeom prst="bentConnector4">
            <a:avLst>
              <a:gd name="adj1" fmla="val 23926"/>
              <a:gd name="adj2" fmla="val 163756"/>
            </a:avLst>
          </a:prstGeom>
          <a:ln>
            <a:tailEnd type="triangle"/>
          </a:ln>
        </p:spPr>
        <p:style>
          <a:lnRef idx="2">
            <a:schemeClr val="dk1"/>
          </a:lnRef>
          <a:fillRef idx="0">
            <a:schemeClr val="dk1"/>
          </a:fillRef>
          <a:effectRef idx="1">
            <a:schemeClr val="dk1"/>
          </a:effectRef>
          <a:fontRef idx="minor">
            <a:schemeClr val="tx1"/>
          </a:fontRef>
        </p:style>
      </p:cxnSp>
      <p:sp>
        <p:nvSpPr>
          <p:cNvPr id="50" name="TextBox 49">
            <a:extLst>
              <a:ext uri="{FF2B5EF4-FFF2-40B4-BE49-F238E27FC236}">
                <a16:creationId xmlns:a16="http://schemas.microsoft.com/office/drawing/2014/main" id="{D47F8F0A-6639-E4DD-8912-107C771959A9}"/>
              </a:ext>
            </a:extLst>
          </p:cNvPr>
          <p:cNvSpPr txBox="1"/>
          <p:nvPr/>
        </p:nvSpPr>
        <p:spPr>
          <a:xfrm>
            <a:off x="990594" y="6126318"/>
            <a:ext cx="2646265" cy="369332"/>
          </a:xfrm>
          <a:prstGeom prst="rect">
            <a:avLst/>
          </a:prstGeom>
          <a:noFill/>
        </p:spPr>
        <p:txBody>
          <a:bodyPr wrap="square" rtlCol="0">
            <a:spAutoFit/>
          </a:bodyPr>
          <a:lstStyle/>
          <a:p>
            <a:r>
              <a:rPr lang="en-US" dirty="0" err="1">
                <a:latin typeface="Andale Mono" panose="020B0509000000000004" pitchFamily="49" charset="0"/>
              </a:rPr>
              <a:t>sem_type_signature</a:t>
            </a:r>
            <a:endParaRPr lang="en-US" dirty="0">
              <a:latin typeface="Andale Mono" panose="020B0509000000000004" pitchFamily="49" charset="0"/>
            </a:endParaRPr>
          </a:p>
        </p:txBody>
      </p:sp>
      <p:sp>
        <p:nvSpPr>
          <p:cNvPr id="11" name="TextBox 10">
            <a:extLst>
              <a:ext uri="{FF2B5EF4-FFF2-40B4-BE49-F238E27FC236}">
                <a16:creationId xmlns:a16="http://schemas.microsoft.com/office/drawing/2014/main" id="{07F92663-C5DB-E04E-78E6-93DE4D9B5357}"/>
              </a:ext>
            </a:extLst>
          </p:cNvPr>
          <p:cNvSpPr txBox="1"/>
          <p:nvPr/>
        </p:nvSpPr>
        <p:spPr>
          <a:xfrm>
            <a:off x="1390892" y="999282"/>
            <a:ext cx="1838445" cy="369332"/>
          </a:xfrm>
          <a:prstGeom prst="rect">
            <a:avLst/>
          </a:prstGeom>
          <a:noFill/>
        </p:spPr>
        <p:txBody>
          <a:bodyPr wrap="square" rtlCol="0">
            <a:spAutoFit/>
          </a:bodyPr>
          <a:lstStyle/>
          <a:p>
            <a:pPr algn="ctr"/>
            <a:r>
              <a:rPr lang="en-US" dirty="0" err="1">
                <a:latin typeface="Andale Mono" panose="020B0509000000000004" pitchFamily="49" charset="0"/>
              </a:rPr>
              <a:t>lexical_item</a:t>
            </a:r>
            <a:endParaRPr lang="en-US" dirty="0">
              <a:latin typeface="Andale Mono" panose="020B0509000000000004" pitchFamily="49" charset="0"/>
            </a:endParaRPr>
          </a:p>
        </p:txBody>
      </p:sp>
      <p:sp>
        <p:nvSpPr>
          <p:cNvPr id="12" name="TextBox 11">
            <a:extLst>
              <a:ext uri="{FF2B5EF4-FFF2-40B4-BE49-F238E27FC236}">
                <a16:creationId xmlns:a16="http://schemas.microsoft.com/office/drawing/2014/main" id="{F6C006A2-BF53-F079-AAA9-C414488E4739}"/>
              </a:ext>
            </a:extLst>
          </p:cNvPr>
          <p:cNvSpPr txBox="1"/>
          <p:nvPr/>
        </p:nvSpPr>
        <p:spPr>
          <a:xfrm>
            <a:off x="5002672" y="1008927"/>
            <a:ext cx="1978312" cy="369332"/>
          </a:xfrm>
          <a:prstGeom prst="rect">
            <a:avLst/>
          </a:prstGeom>
          <a:noFill/>
        </p:spPr>
        <p:txBody>
          <a:bodyPr wrap="square" rtlCol="0">
            <a:spAutoFit/>
          </a:bodyPr>
          <a:lstStyle/>
          <a:p>
            <a:pPr algn="ctr"/>
            <a:r>
              <a:rPr lang="en-US" dirty="0" err="1">
                <a:latin typeface="Andale Mono" panose="020B0509000000000004" pitchFamily="49" charset="0"/>
              </a:rPr>
              <a:t>lexical_class</a:t>
            </a:r>
            <a:endParaRPr lang="en-US" dirty="0">
              <a:latin typeface="Andale Mono" panose="020B0509000000000004" pitchFamily="49" charset="0"/>
            </a:endParaRPr>
          </a:p>
        </p:txBody>
      </p:sp>
      <p:grpSp>
        <p:nvGrpSpPr>
          <p:cNvPr id="13" name="Group 12">
            <a:extLst>
              <a:ext uri="{FF2B5EF4-FFF2-40B4-BE49-F238E27FC236}">
                <a16:creationId xmlns:a16="http://schemas.microsoft.com/office/drawing/2014/main" id="{11113F70-67F7-E20A-1249-182BCDDCF51C}"/>
              </a:ext>
            </a:extLst>
          </p:cNvPr>
          <p:cNvGrpSpPr/>
          <p:nvPr/>
        </p:nvGrpSpPr>
        <p:grpSpPr>
          <a:xfrm>
            <a:off x="4364316" y="854068"/>
            <a:ext cx="2765928" cy="1810552"/>
            <a:chOff x="4364316" y="854068"/>
            <a:chExt cx="2765928" cy="1810552"/>
          </a:xfrm>
        </p:grpSpPr>
        <p:grpSp>
          <p:nvGrpSpPr>
            <p:cNvPr id="14" name="Group 13">
              <a:extLst>
                <a:ext uri="{FF2B5EF4-FFF2-40B4-BE49-F238E27FC236}">
                  <a16:creationId xmlns:a16="http://schemas.microsoft.com/office/drawing/2014/main" id="{0C4EA6CD-54D7-3B22-F123-FD0A6F9FC751}"/>
                </a:ext>
              </a:extLst>
            </p:cNvPr>
            <p:cNvGrpSpPr/>
            <p:nvPr/>
          </p:nvGrpSpPr>
          <p:grpSpPr>
            <a:xfrm>
              <a:off x="4896092" y="854068"/>
              <a:ext cx="2234152" cy="750493"/>
              <a:chOff x="4896092" y="854068"/>
              <a:chExt cx="2234152" cy="750493"/>
            </a:xfrm>
          </p:grpSpPr>
          <p:sp>
            <p:nvSpPr>
              <p:cNvPr id="18" name="Rounded Rectangle 17">
                <a:extLst>
                  <a:ext uri="{FF2B5EF4-FFF2-40B4-BE49-F238E27FC236}">
                    <a16:creationId xmlns:a16="http://schemas.microsoft.com/office/drawing/2014/main" id="{337B15AB-382F-584A-3D32-B8110850013C}"/>
                  </a:ext>
                </a:extLst>
              </p:cNvPr>
              <p:cNvSpPr/>
              <p:nvPr/>
            </p:nvSpPr>
            <p:spPr>
              <a:xfrm>
                <a:off x="4896092" y="854068"/>
                <a:ext cx="2234152" cy="659757"/>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8738D53A-9359-7BF4-C2D8-DBAF63168D11}"/>
                  </a:ext>
                </a:extLst>
              </p:cNvPr>
              <p:cNvSpPr/>
              <p:nvPr/>
            </p:nvSpPr>
            <p:spPr>
              <a:xfrm>
                <a:off x="6470679" y="1432361"/>
                <a:ext cx="475881" cy="17220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set</a:t>
                </a:r>
              </a:p>
            </p:txBody>
          </p:sp>
        </p:grpSp>
        <p:sp>
          <p:nvSpPr>
            <p:cNvPr id="17" name="Rounded Rectangle 16">
              <a:extLst>
                <a:ext uri="{FF2B5EF4-FFF2-40B4-BE49-F238E27FC236}">
                  <a16:creationId xmlns:a16="http://schemas.microsoft.com/office/drawing/2014/main" id="{44EEE354-BEC3-18F4-8A24-302D790E3EB1}"/>
                </a:ext>
              </a:extLst>
            </p:cNvPr>
            <p:cNvSpPr/>
            <p:nvPr/>
          </p:nvSpPr>
          <p:spPr>
            <a:xfrm>
              <a:off x="4364316" y="2295289"/>
              <a:ext cx="1063552" cy="369331"/>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senses</a:t>
              </a:r>
            </a:p>
          </p:txBody>
        </p:sp>
      </p:grpSp>
      <p:sp>
        <p:nvSpPr>
          <p:cNvPr id="20" name="TextBox 19">
            <a:extLst>
              <a:ext uri="{FF2B5EF4-FFF2-40B4-BE49-F238E27FC236}">
                <a16:creationId xmlns:a16="http://schemas.microsoft.com/office/drawing/2014/main" id="{85493E4E-3E02-13A1-E1A8-C4119924DD95}"/>
              </a:ext>
            </a:extLst>
          </p:cNvPr>
          <p:cNvSpPr txBox="1"/>
          <p:nvPr/>
        </p:nvSpPr>
        <p:spPr>
          <a:xfrm>
            <a:off x="8453377" y="1008927"/>
            <a:ext cx="1977343" cy="369332"/>
          </a:xfrm>
          <a:prstGeom prst="rect">
            <a:avLst/>
          </a:prstGeom>
          <a:noFill/>
        </p:spPr>
        <p:txBody>
          <a:bodyPr wrap="square" rtlCol="0">
            <a:spAutoFit/>
          </a:bodyPr>
          <a:lstStyle/>
          <a:p>
            <a:pPr algn="ctr"/>
            <a:r>
              <a:rPr lang="en-US" dirty="0" err="1">
                <a:latin typeface="Andale Mono" panose="020B0509000000000004" pitchFamily="49" charset="0"/>
              </a:rPr>
              <a:t>sem_component</a:t>
            </a:r>
            <a:endParaRPr lang="en-US" dirty="0">
              <a:latin typeface="Andale Mono" panose="020B0509000000000004" pitchFamily="49" charset="0"/>
            </a:endParaRPr>
          </a:p>
        </p:txBody>
      </p:sp>
      <p:sp>
        <p:nvSpPr>
          <p:cNvPr id="21" name="TextBox 20">
            <a:extLst>
              <a:ext uri="{FF2B5EF4-FFF2-40B4-BE49-F238E27FC236}">
                <a16:creationId xmlns:a16="http://schemas.microsoft.com/office/drawing/2014/main" id="{DDAE5BED-15AB-52F5-6F4E-9D3D555F9163}"/>
              </a:ext>
            </a:extLst>
          </p:cNvPr>
          <p:cNvSpPr txBox="1"/>
          <p:nvPr/>
        </p:nvSpPr>
        <p:spPr>
          <a:xfrm>
            <a:off x="8739843" y="1566533"/>
            <a:ext cx="1454553" cy="369332"/>
          </a:xfrm>
          <a:prstGeom prst="rect">
            <a:avLst/>
          </a:prstGeom>
          <a:noFill/>
        </p:spPr>
        <p:txBody>
          <a:bodyPr wrap="square" rtlCol="0">
            <a:spAutoFit/>
          </a:bodyPr>
          <a:lstStyle/>
          <a:p>
            <a:pPr algn="ctr"/>
            <a:r>
              <a:rPr lang="en-US" dirty="0" err="1">
                <a:latin typeface="Andale Mono" panose="020B0509000000000004" pitchFamily="49" charset="0"/>
              </a:rPr>
              <a:t>sem_value</a:t>
            </a:r>
            <a:endParaRPr lang="en-US" dirty="0">
              <a:latin typeface="Andale Mono" panose="020B0509000000000004" pitchFamily="49" charset="0"/>
            </a:endParaRPr>
          </a:p>
        </p:txBody>
      </p:sp>
      <p:sp>
        <p:nvSpPr>
          <p:cNvPr id="22" name="Rounded Rectangle 21">
            <a:extLst>
              <a:ext uri="{FF2B5EF4-FFF2-40B4-BE49-F238E27FC236}">
                <a16:creationId xmlns:a16="http://schemas.microsoft.com/office/drawing/2014/main" id="{42F2ECC0-3870-7A17-E751-484CE75CDC76}"/>
              </a:ext>
            </a:extLst>
          </p:cNvPr>
          <p:cNvSpPr/>
          <p:nvPr/>
        </p:nvSpPr>
        <p:spPr>
          <a:xfrm>
            <a:off x="8047530" y="863714"/>
            <a:ext cx="2646265" cy="659757"/>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3EFD2DD1-78F8-9A12-E8B7-618EB156163D}"/>
              </a:ext>
            </a:extLst>
          </p:cNvPr>
          <p:cNvSpPr/>
          <p:nvPr/>
        </p:nvSpPr>
        <p:spPr>
          <a:xfrm>
            <a:off x="10045322" y="1423877"/>
            <a:ext cx="475881" cy="17220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set</a:t>
            </a:r>
          </a:p>
        </p:txBody>
      </p:sp>
      <p:grpSp>
        <p:nvGrpSpPr>
          <p:cNvPr id="24" name="Group 23">
            <a:extLst>
              <a:ext uri="{FF2B5EF4-FFF2-40B4-BE49-F238E27FC236}">
                <a16:creationId xmlns:a16="http://schemas.microsoft.com/office/drawing/2014/main" id="{B6EBC2D2-B256-FCDE-8149-B098612EA0B9}"/>
              </a:ext>
            </a:extLst>
          </p:cNvPr>
          <p:cNvGrpSpPr/>
          <p:nvPr/>
        </p:nvGrpSpPr>
        <p:grpSpPr>
          <a:xfrm>
            <a:off x="6980984" y="1193593"/>
            <a:ext cx="2486136" cy="1438433"/>
            <a:chOff x="6980984" y="1193593"/>
            <a:chExt cx="2486136" cy="1438433"/>
          </a:xfrm>
        </p:grpSpPr>
        <p:cxnSp>
          <p:nvCxnSpPr>
            <p:cNvPr id="25" name="Elbow Connector 24">
              <a:extLst>
                <a:ext uri="{FF2B5EF4-FFF2-40B4-BE49-F238E27FC236}">
                  <a16:creationId xmlns:a16="http://schemas.microsoft.com/office/drawing/2014/main" id="{9A3F0945-97E9-4172-6D2D-612CB080C367}"/>
                </a:ext>
              </a:extLst>
            </p:cNvPr>
            <p:cNvCxnSpPr>
              <a:cxnSpLocks/>
            </p:cNvCxnSpPr>
            <p:nvPr/>
          </p:nvCxnSpPr>
          <p:spPr>
            <a:xfrm>
              <a:off x="6980984" y="1193593"/>
              <a:ext cx="2486136" cy="742272"/>
            </a:xfrm>
            <a:prstGeom prst="bentConnector4">
              <a:avLst>
                <a:gd name="adj1" fmla="val 26527"/>
                <a:gd name="adj2" fmla="val 168222"/>
              </a:avLst>
            </a:prstGeom>
            <a:ln>
              <a:tailEnd type="triangle"/>
            </a:ln>
          </p:spPr>
          <p:style>
            <a:lnRef idx="2">
              <a:schemeClr val="dk1"/>
            </a:lnRef>
            <a:fillRef idx="0">
              <a:schemeClr val="dk1"/>
            </a:fillRef>
            <a:effectRef idx="1">
              <a:schemeClr val="dk1"/>
            </a:effectRef>
            <a:fontRef idx="minor">
              <a:schemeClr val="tx1"/>
            </a:fontRef>
          </p:style>
        </p:cxnSp>
        <p:sp>
          <p:nvSpPr>
            <p:cNvPr id="26" name="Rounded Rectangle 25">
              <a:extLst>
                <a:ext uri="{FF2B5EF4-FFF2-40B4-BE49-F238E27FC236}">
                  <a16:creationId xmlns:a16="http://schemas.microsoft.com/office/drawing/2014/main" id="{BEF002F3-0FC7-1F8E-ACE7-52494D3AEA78}"/>
                </a:ext>
              </a:extLst>
            </p:cNvPr>
            <p:cNvSpPr/>
            <p:nvPr/>
          </p:nvSpPr>
          <p:spPr>
            <a:xfrm>
              <a:off x="8042283" y="2262695"/>
              <a:ext cx="1009296" cy="369331"/>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value</a:t>
              </a:r>
            </a:p>
          </p:txBody>
        </p:sp>
      </p:grpSp>
      <p:grpSp>
        <p:nvGrpSpPr>
          <p:cNvPr id="36" name="Group 35">
            <a:extLst>
              <a:ext uri="{FF2B5EF4-FFF2-40B4-BE49-F238E27FC236}">
                <a16:creationId xmlns:a16="http://schemas.microsoft.com/office/drawing/2014/main" id="{62F3CAB4-8892-5F22-EB6B-B21F67385AF9}"/>
              </a:ext>
            </a:extLst>
          </p:cNvPr>
          <p:cNvGrpSpPr/>
          <p:nvPr/>
        </p:nvGrpSpPr>
        <p:grpSpPr>
          <a:xfrm>
            <a:off x="4939211" y="4099597"/>
            <a:ext cx="6768687" cy="2664619"/>
            <a:chOff x="4939211" y="4099597"/>
            <a:chExt cx="6768687" cy="2664619"/>
          </a:xfrm>
        </p:grpSpPr>
        <p:sp>
          <p:nvSpPr>
            <p:cNvPr id="9" name="Rounded Rectangle 8">
              <a:extLst>
                <a:ext uri="{FF2B5EF4-FFF2-40B4-BE49-F238E27FC236}">
                  <a16:creationId xmlns:a16="http://schemas.microsoft.com/office/drawing/2014/main" id="{7785184D-07EC-759E-599E-D44F68EF6E75}"/>
                </a:ext>
              </a:extLst>
            </p:cNvPr>
            <p:cNvSpPr/>
            <p:nvPr/>
          </p:nvSpPr>
          <p:spPr>
            <a:xfrm>
              <a:off x="5092876" y="4099597"/>
              <a:ext cx="6615022" cy="2664619"/>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C4E58B4-D372-A856-F156-99299831CBB3}"/>
                </a:ext>
              </a:extLst>
            </p:cNvPr>
            <p:cNvSpPr txBox="1"/>
            <p:nvPr/>
          </p:nvSpPr>
          <p:spPr>
            <a:xfrm>
              <a:off x="4939211" y="4321085"/>
              <a:ext cx="6627672" cy="461665"/>
            </a:xfrm>
            <a:prstGeom prst="rect">
              <a:avLst/>
            </a:prstGeom>
            <a:noFill/>
            <a:ln>
              <a:noFill/>
            </a:ln>
          </p:spPr>
          <p:txBody>
            <a:bodyPr wrap="square" rtlCol="0">
              <a:spAutoFit/>
            </a:bodyPr>
            <a:lstStyle/>
            <a:p>
              <a:pPr algn="r"/>
              <a:r>
                <a:rPr lang="en-US" sz="2400" b="1" i="0" dirty="0">
                  <a:solidFill>
                    <a:srgbClr val="101418"/>
                  </a:solidFill>
                  <a:effectLst/>
                  <a:latin typeface="Arial" panose="020B0604020202020204" pitchFamily="34" charset="0"/>
                </a:rPr>
                <a:t>⟦ </a:t>
              </a:r>
              <a:r>
                <a:rPr lang="en-US" sz="2400" dirty="0">
                  <a:latin typeface="Helvetica" pitchFamily="2" charset="0"/>
                </a:rPr>
                <a:t>love </a:t>
              </a:r>
              <a:r>
                <a:rPr lang="en-US" sz="2400" b="1" i="0" dirty="0">
                  <a:solidFill>
                    <a:srgbClr val="101418"/>
                  </a:solidFill>
                  <a:effectLst/>
                  <a:latin typeface="Arial" panose="020B0604020202020204" pitchFamily="34" charset="0"/>
                </a:rPr>
                <a:t>⟧</a:t>
              </a:r>
              <a:r>
                <a:rPr lang="en-US" sz="2400" dirty="0">
                  <a:latin typeface="Andale Mono" panose="020B0509000000000004" pitchFamily="49" charset="0"/>
                </a:rPr>
                <a:t> = </a:t>
              </a:r>
              <a:r>
                <a:rPr lang="en-US" sz="2400" dirty="0" err="1">
                  <a:latin typeface="Andale Mono" panose="020B0509000000000004" pitchFamily="49" charset="0"/>
                </a:rPr>
                <a:t>λp.λx.DOX</a:t>
              </a:r>
              <a:r>
                <a:rPr lang="en-US" sz="2400" dirty="0">
                  <a:latin typeface="Andale Mono" panose="020B0509000000000004" pitchFamily="49" charset="0"/>
                </a:rPr>
                <a:t>(</a:t>
              </a:r>
              <a:r>
                <a:rPr lang="en-US" sz="2400" dirty="0" err="1">
                  <a:latin typeface="Andale Mono" panose="020B0509000000000004" pitchFamily="49" charset="0"/>
                </a:rPr>
                <a:t>x,p</a:t>
              </a:r>
              <a:r>
                <a:rPr lang="en-US" sz="2400" dirty="0">
                  <a:latin typeface="Andale Mono" panose="020B0509000000000004" pitchFamily="49" charset="0"/>
                </a:rPr>
                <a:t>):</a:t>
              </a:r>
              <a:r>
                <a:rPr lang="en-US" sz="2400" dirty="0">
                  <a:solidFill>
                    <a:srgbClr val="C00000"/>
                  </a:solidFill>
                  <a:latin typeface="Andale Mono" panose="020B0509000000000004" pitchFamily="49" charset="0"/>
                </a:rPr>
                <a:t> </a:t>
              </a:r>
              <a:r>
                <a:rPr lang="en-US" sz="2400" dirty="0">
                  <a:latin typeface="Andale Mono" panose="020B0509000000000004" pitchFamily="49" charset="0"/>
                </a:rPr>
                <a:t>BOUL(</a:t>
              </a:r>
              <a:r>
                <a:rPr lang="en-US" sz="2400" dirty="0" err="1">
                  <a:latin typeface="Andale Mono" panose="020B0509000000000004" pitchFamily="49" charset="0"/>
                </a:rPr>
                <a:t>x,p</a:t>
              </a:r>
              <a:r>
                <a:rPr lang="en-US" sz="2400" dirty="0">
                  <a:latin typeface="Andale Mono" panose="020B0509000000000004" pitchFamily="49" charset="0"/>
                </a:rPr>
                <a:t>)</a:t>
              </a:r>
            </a:p>
          </p:txBody>
        </p:sp>
      </p:grpSp>
      <p:sp>
        <p:nvSpPr>
          <p:cNvPr id="29" name="TextBox 28">
            <a:extLst>
              <a:ext uri="{FF2B5EF4-FFF2-40B4-BE49-F238E27FC236}">
                <a16:creationId xmlns:a16="http://schemas.microsoft.com/office/drawing/2014/main" id="{611FBA08-BF59-2D85-CE91-6203B3D6025B}"/>
              </a:ext>
            </a:extLst>
          </p:cNvPr>
          <p:cNvSpPr txBox="1"/>
          <p:nvPr/>
        </p:nvSpPr>
        <p:spPr>
          <a:xfrm>
            <a:off x="4960052" y="1596077"/>
            <a:ext cx="2106232" cy="369332"/>
          </a:xfrm>
          <a:prstGeom prst="rect">
            <a:avLst/>
          </a:prstGeom>
          <a:noFill/>
        </p:spPr>
        <p:txBody>
          <a:bodyPr wrap="square" rtlCol="0">
            <a:spAutoFit/>
          </a:bodyPr>
          <a:lstStyle/>
          <a:p>
            <a:pPr algn="ctr"/>
            <a:r>
              <a:rPr lang="en-US" dirty="0" err="1">
                <a:latin typeface="Andale Mono" panose="020B0509000000000004" pitchFamily="49" charset="0"/>
              </a:rPr>
              <a:t>polysemy_class</a:t>
            </a:r>
            <a:endParaRPr lang="en-US" dirty="0">
              <a:latin typeface="Andale Mono" panose="020B0509000000000004" pitchFamily="49" charset="0"/>
            </a:endParaRPr>
          </a:p>
        </p:txBody>
      </p:sp>
      <p:grpSp>
        <p:nvGrpSpPr>
          <p:cNvPr id="44" name="Group 43">
            <a:extLst>
              <a:ext uri="{FF2B5EF4-FFF2-40B4-BE49-F238E27FC236}">
                <a16:creationId xmlns:a16="http://schemas.microsoft.com/office/drawing/2014/main" id="{70AD3E93-B4C7-1BFC-DB8A-5954CC047DB4}"/>
              </a:ext>
            </a:extLst>
          </p:cNvPr>
          <p:cNvGrpSpPr/>
          <p:nvPr/>
        </p:nvGrpSpPr>
        <p:grpSpPr>
          <a:xfrm>
            <a:off x="837224" y="4688376"/>
            <a:ext cx="2958066" cy="1497600"/>
            <a:chOff x="837224" y="4688376"/>
            <a:chExt cx="2958066" cy="1497600"/>
          </a:xfrm>
        </p:grpSpPr>
        <p:sp>
          <p:nvSpPr>
            <p:cNvPr id="45" name="TextBox 44">
              <a:extLst>
                <a:ext uri="{FF2B5EF4-FFF2-40B4-BE49-F238E27FC236}">
                  <a16:creationId xmlns:a16="http://schemas.microsoft.com/office/drawing/2014/main" id="{339C8902-7324-3A5C-A921-9F832E69867E}"/>
                </a:ext>
              </a:extLst>
            </p:cNvPr>
            <p:cNvSpPr txBox="1"/>
            <p:nvPr/>
          </p:nvSpPr>
          <p:spPr>
            <a:xfrm>
              <a:off x="1124067" y="4948510"/>
              <a:ext cx="2384385" cy="369332"/>
            </a:xfrm>
            <a:prstGeom prst="rect">
              <a:avLst/>
            </a:prstGeom>
            <a:noFill/>
          </p:spPr>
          <p:txBody>
            <a:bodyPr wrap="square" rtlCol="0">
              <a:spAutoFit/>
            </a:bodyPr>
            <a:lstStyle/>
            <a:p>
              <a:pPr algn="ctr"/>
              <a:r>
                <a:rPr lang="en-US" dirty="0" err="1">
                  <a:latin typeface="Andale Mono" panose="020B0509000000000004" pitchFamily="49" charset="0"/>
                </a:rPr>
                <a:t>prim_syn_type</a:t>
              </a:r>
              <a:endParaRPr lang="en-US" dirty="0">
                <a:latin typeface="Andale Mono" panose="020B0509000000000004" pitchFamily="49" charset="0"/>
              </a:endParaRPr>
            </a:p>
          </p:txBody>
        </p:sp>
        <p:sp>
          <p:nvSpPr>
            <p:cNvPr id="46" name="Rounded Rectangle 45">
              <a:extLst>
                <a:ext uri="{FF2B5EF4-FFF2-40B4-BE49-F238E27FC236}">
                  <a16:creationId xmlns:a16="http://schemas.microsoft.com/office/drawing/2014/main" id="{8DE5504A-4C02-D217-91E5-0C000DF6751C}"/>
                </a:ext>
              </a:extLst>
            </p:cNvPr>
            <p:cNvSpPr/>
            <p:nvPr/>
          </p:nvSpPr>
          <p:spPr>
            <a:xfrm>
              <a:off x="993126" y="4805662"/>
              <a:ext cx="2646265" cy="659757"/>
            </a:xfrm>
            <a:prstGeom prst="roundRect">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a:extLst>
                <a:ext uri="{FF2B5EF4-FFF2-40B4-BE49-F238E27FC236}">
                  <a16:creationId xmlns:a16="http://schemas.microsoft.com/office/drawing/2014/main" id="{3ACF7799-7651-71A7-6AE1-FBF4416C192B}"/>
                </a:ext>
              </a:extLst>
            </p:cNvPr>
            <p:cNvSpPr/>
            <p:nvPr/>
          </p:nvSpPr>
          <p:spPr>
            <a:xfrm>
              <a:off x="837224" y="4688376"/>
              <a:ext cx="2958066" cy="1409311"/>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73A811B0-6CCB-503C-C0AC-B5D98F99E6DD}"/>
                </a:ext>
              </a:extLst>
            </p:cNvPr>
            <p:cNvSpPr txBox="1"/>
            <p:nvPr/>
          </p:nvSpPr>
          <p:spPr>
            <a:xfrm>
              <a:off x="1124064" y="5559067"/>
              <a:ext cx="2384385" cy="369332"/>
            </a:xfrm>
            <a:prstGeom prst="rect">
              <a:avLst/>
            </a:prstGeom>
            <a:noFill/>
          </p:spPr>
          <p:txBody>
            <a:bodyPr wrap="square" rtlCol="0">
              <a:spAutoFit/>
            </a:bodyPr>
            <a:lstStyle/>
            <a:p>
              <a:r>
                <a:rPr lang="en-US" dirty="0" err="1">
                  <a:latin typeface="Andale Mono" panose="020B0509000000000004" pitchFamily="49" charset="0"/>
                </a:rPr>
                <a:t>complex_syn_type</a:t>
              </a:r>
              <a:endParaRPr lang="en-US" dirty="0">
                <a:latin typeface="Andale Mono" panose="020B0509000000000004" pitchFamily="49" charset="0"/>
              </a:endParaRPr>
            </a:p>
          </p:txBody>
        </p:sp>
        <p:sp>
          <p:nvSpPr>
            <p:cNvPr id="52" name="Rounded Rectangle 51">
              <a:extLst>
                <a:ext uri="{FF2B5EF4-FFF2-40B4-BE49-F238E27FC236}">
                  <a16:creationId xmlns:a16="http://schemas.microsoft.com/office/drawing/2014/main" id="{2B1A5BA7-BDD8-5E88-12B5-73B204DA23DD}"/>
                </a:ext>
              </a:extLst>
            </p:cNvPr>
            <p:cNvSpPr/>
            <p:nvPr/>
          </p:nvSpPr>
          <p:spPr>
            <a:xfrm>
              <a:off x="2900808" y="5384826"/>
              <a:ext cx="538365" cy="165970"/>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string</a:t>
              </a:r>
            </a:p>
          </p:txBody>
        </p:sp>
        <p:sp>
          <p:nvSpPr>
            <p:cNvPr id="53" name="Rounded Rectangle 52">
              <a:extLst>
                <a:ext uri="{FF2B5EF4-FFF2-40B4-BE49-F238E27FC236}">
                  <a16:creationId xmlns:a16="http://schemas.microsoft.com/office/drawing/2014/main" id="{152A8BDF-5F97-36AE-F112-1AC43F6603F3}"/>
                </a:ext>
              </a:extLst>
            </p:cNvPr>
            <p:cNvSpPr/>
            <p:nvPr/>
          </p:nvSpPr>
          <p:spPr>
            <a:xfrm>
              <a:off x="2928567" y="6013776"/>
              <a:ext cx="475881" cy="17220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set</a:t>
              </a:r>
            </a:p>
          </p:txBody>
        </p:sp>
      </p:grpSp>
      <p:sp>
        <p:nvSpPr>
          <p:cNvPr id="58" name="TextBox 57">
            <a:extLst>
              <a:ext uri="{FF2B5EF4-FFF2-40B4-BE49-F238E27FC236}">
                <a16:creationId xmlns:a16="http://schemas.microsoft.com/office/drawing/2014/main" id="{709F5B45-5B8A-B77D-7A66-B9D579927F24}"/>
              </a:ext>
            </a:extLst>
          </p:cNvPr>
          <p:cNvSpPr txBox="1"/>
          <p:nvPr/>
        </p:nvSpPr>
        <p:spPr>
          <a:xfrm>
            <a:off x="993125" y="3649418"/>
            <a:ext cx="2646265" cy="369332"/>
          </a:xfrm>
          <a:prstGeom prst="rect">
            <a:avLst/>
          </a:prstGeom>
          <a:noFill/>
        </p:spPr>
        <p:txBody>
          <a:bodyPr wrap="square" rtlCol="0">
            <a:spAutoFit/>
          </a:bodyPr>
          <a:lstStyle/>
          <a:p>
            <a:r>
              <a:rPr lang="en-US" dirty="0" err="1">
                <a:latin typeface="Andale Mono" panose="020B0509000000000004" pitchFamily="49" charset="0"/>
              </a:rPr>
              <a:t>sem_type_signature</a:t>
            </a:r>
            <a:endParaRPr lang="en-US" dirty="0">
              <a:latin typeface="Andale Mono" panose="020B0509000000000004" pitchFamily="49" charset="0"/>
            </a:endParaRPr>
          </a:p>
        </p:txBody>
      </p:sp>
      <p:grpSp>
        <p:nvGrpSpPr>
          <p:cNvPr id="2" name="Group 1">
            <a:extLst>
              <a:ext uri="{FF2B5EF4-FFF2-40B4-BE49-F238E27FC236}">
                <a16:creationId xmlns:a16="http://schemas.microsoft.com/office/drawing/2014/main" id="{71118631-0FF2-8B25-17FE-3358F4F6203B}"/>
              </a:ext>
            </a:extLst>
          </p:cNvPr>
          <p:cNvGrpSpPr/>
          <p:nvPr/>
        </p:nvGrpSpPr>
        <p:grpSpPr>
          <a:xfrm>
            <a:off x="837224" y="2194414"/>
            <a:ext cx="2958066" cy="1502959"/>
            <a:chOff x="837224" y="2194414"/>
            <a:chExt cx="2958066" cy="1502959"/>
          </a:xfrm>
        </p:grpSpPr>
        <p:sp>
          <p:nvSpPr>
            <p:cNvPr id="3" name="TextBox 2">
              <a:extLst>
                <a:ext uri="{FF2B5EF4-FFF2-40B4-BE49-F238E27FC236}">
                  <a16:creationId xmlns:a16="http://schemas.microsoft.com/office/drawing/2014/main" id="{9F96281D-7EEC-6A6E-F2FE-2BF104213DDA}"/>
                </a:ext>
              </a:extLst>
            </p:cNvPr>
            <p:cNvSpPr txBox="1"/>
            <p:nvPr/>
          </p:nvSpPr>
          <p:spPr>
            <a:xfrm>
              <a:off x="1124067" y="2454548"/>
              <a:ext cx="2384385" cy="369332"/>
            </a:xfrm>
            <a:prstGeom prst="rect">
              <a:avLst/>
            </a:prstGeom>
            <a:noFill/>
          </p:spPr>
          <p:txBody>
            <a:bodyPr wrap="square" rtlCol="0">
              <a:spAutoFit/>
            </a:bodyPr>
            <a:lstStyle/>
            <a:p>
              <a:pPr algn="ctr"/>
              <a:r>
                <a:rPr lang="en-US" dirty="0" err="1">
                  <a:latin typeface="Andale Mono" panose="020B0509000000000004" pitchFamily="49" charset="0"/>
                </a:rPr>
                <a:t>prim_sem_type</a:t>
              </a:r>
              <a:endParaRPr lang="en-US" dirty="0">
                <a:latin typeface="Andale Mono" panose="020B0509000000000004" pitchFamily="49" charset="0"/>
              </a:endParaRPr>
            </a:p>
          </p:txBody>
        </p:sp>
        <p:sp>
          <p:nvSpPr>
            <p:cNvPr id="4" name="Rounded Rectangle 3">
              <a:extLst>
                <a:ext uri="{FF2B5EF4-FFF2-40B4-BE49-F238E27FC236}">
                  <a16:creationId xmlns:a16="http://schemas.microsoft.com/office/drawing/2014/main" id="{281A9FE7-304D-7AB1-571B-2E5243D06C8E}"/>
                </a:ext>
              </a:extLst>
            </p:cNvPr>
            <p:cNvSpPr/>
            <p:nvPr/>
          </p:nvSpPr>
          <p:spPr>
            <a:xfrm>
              <a:off x="993126" y="2311700"/>
              <a:ext cx="2646265" cy="659757"/>
            </a:xfrm>
            <a:prstGeom prst="roundRect">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69F295CF-E704-13A4-26B8-9F50B8301FC6}"/>
                </a:ext>
              </a:extLst>
            </p:cNvPr>
            <p:cNvSpPr/>
            <p:nvPr/>
          </p:nvSpPr>
          <p:spPr>
            <a:xfrm>
              <a:off x="837224" y="2194414"/>
              <a:ext cx="2958066" cy="1409311"/>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02E54ED-38D8-B3F8-95EC-575274F6DC9B}"/>
                </a:ext>
              </a:extLst>
            </p:cNvPr>
            <p:cNvSpPr txBox="1"/>
            <p:nvPr/>
          </p:nvSpPr>
          <p:spPr>
            <a:xfrm>
              <a:off x="1124064" y="3065105"/>
              <a:ext cx="2384385" cy="369332"/>
            </a:xfrm>
            <a:prstGeom prst="rect">
              <a:avLst/>
            </a:prstGeom>
            <a:noFill/>
          </p:spPr>
          <p:txBody>
            <a:bodyPr wrap="square" rtlCol="0">
              <a:spAutoFit/>
            </a:bodyPr>
            <a:lstStyle/>
            <a:p>
              <a:r>
                <a:rPr lang="en-US" dirty="0" err="1">
                  <a:latin typeface="Andale Mono" panose="020B0509000000000004" pitchFamily="49" charset="0"/>
                </a:rPr>
                <a:t>complex_sem_type</a:t>
              </a:r>
              <a:endParaRPr lang="en-US" dirty="0">
                <a:latin typeface="Andale Mono" panose="020B0509000000000004" pitchFamily="49" charset="0"/>
              </a:endParaRPr>
            </a:p>
          </p:txBody>
        </p:sp>
        <p:sp>
          <p:nvSpPr>
            <p:cNvPr id="7" name="Rounded Rectangle 6">
              <a:extLst>
                <a:ext uri="{FF2B5EF4-FFF2-40B4-BE49-F238E27FC236}">
                  <a16:creationId xmlns:a16="http://schemas.microsoft.com/office/drawing/2014/main" id="{1AD41945-141F-B60C-FBAF-3F755A5FCD68}"/>
                </a:ext>
              </a:extLst>
            </p:cNvPr>
            <p:cNvSpPr/>
            <p:nvPr/>
          </p:nvSpPr>
          <p:spPr>
            <a:xfrm>
              <a:off x="2997842" y="3525173"/>
              <a:ext cx="475881" cy="17220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set</a:t>
              </a:r>
            </a:p>
          </p:txBody>
        </p:sp>
        <p:sp>
          <p:nvSpPr>
            <p:cNvPr id="8" name="Rounded Rectangle 7">
              <a:extLst>
                <a:ext uri="{FF2B5EF4-FFF2-40B4-BE49-F238E27FC236}">
                  <a16:creationId xmlns:a16="http://schemas.microsoft.com/office/drawing/2014/main" id="{00B21733-4475-9415-188B-2C57149A1673}"/>
                </a:ext>
              </a:extLst>
            </p:cNvPr>
            <p:cNvSpPr/>
            <p:nvPr/>
          </p:nvSpPr>
          <p:spPr>
            <a:xfrm>
              <a:off x="2967770" y="2886504"/>
              <a:ext cx="538365" cy="165970"/>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string</a:t>
              </a:r>
            </a:p>
          </p:txBody>
        </p:sp>
      </p:grpSp>
      <p:sp>
        <p:nvSpPr>
          <p:cNvPr id="27" name="TextBox 26">
            <a:extLst>
              <a:ext uri="{FF2B5EF4-FFF2-40B4-BE49-F238E27FC236}">
                <a16:creationId xmlns:a16="http://schemas.microsoft.com/office/drawing/2014/main" id="{367D76FE-4A0B-55B1-1920-25DEF337AEA0}"/>
              </a:ext>
            </a:extLst>
          </p:cNvPr>
          <p:cNvSpPr txBox="1"/>
          <p:nvPr/>
        </p:nvSpPr>
        <p:spPr>
          <a:xfrm>
            <a:off x="5944503" y="5091412"/>
            <a:ext cx="2860828" cy="400110"/>
          </a:xfrm>
          <a:prstGeom prst="rect">
            <a:avLst/>
          </a:prstGeom>
          <a:noFill/>
        </p:spPr>
        <p:txBody>
          <a:bodyPr wrap="square" rtlCol="0">
            <a:spAutoFit/>
          </a:bodyPr>
          <a:lstStyle/>
          <a:p>
            <a:pPr algn="ctr"/>
            <a:r>
              <a:rPr lang="en-US" sz="2000" dirty="0">
                <a:latin typeface="Andale Mono" panose="020B0509000000000004" pitchFamily="49" charset="0"/>
              </a:rPr>
              <a:t>&lt;&lt;s, t&gt;, &lt;e, t&gt;&gt;</a:t>
            </a:r>
          </a:p>
        </p:txBody>
      </p:sp>
      <p:sp>
        <p:nvSpPr>
          <p:cNvPr id="33" name="TextBox 32">
            <a:extLst>
              <a:ext uri="{FF2B5EF4-FFF2-40B4-BE49-F238E27FC236}">
                <a16:creationId xmlns:a16="http://schemas.microsoft.com/office/drawing/2014/main" id="{BCD7AC01-AD59-A75E-9E49-57948B925F40}"/>
              </a:ext>
            </a:extLst>
          </p:cNvPr>
          <p:cNvSpPr txBox="1"/>
          <p:nvPr/>
        </p:nvSpPr>
        <p:spPr>
          <a:xfrm>
            <a:off x="6152182" y="4980710"/>
            <a:ext cx="2417387" cy="584775"/>
          </a:xfrm>
          <a:prstGeom prst="rect">
            <a:avLst/>
          </a:prstGeom>
          <a:solidFill>
            <a:schemeClr val="bg2"/>
          </a:solidFill>
          <a:ln>
            <a:noFill/>
          </a:ln>
        </p:spPr>
        <p:txBody>
          <a:bodyPr wrap="square" rtlCol="0">
            <a:spAutoFit/>
          </a:bodyPr>
          <a:lstStyle/>
          <a:p>
            <a:pPr algn="ctr"/>
            <a:r>
              <a:rPr lang="en-US" sz="3200" dirty="0">
                <a:latin typeface="Andale Mono" panose="020B0509000000000004" pitchFamily="49" charset="0"/>
              </a:rPr>
              <a:t>E _ P</a:t>
            </a:r>
          </a:p>
        </p:txBody>
      </p:sp>
      <p:grpSp>
        <p:nvGrpSpPr>
          <p:cNvPr id="38" name="Group 37">
            <a:extLst>
              <a:ext uri="{FF2B5EF4-FFF2-40B4-BE49-F238E27FC236}">
                <a16:creationId xmlns:a16="http://schemas.microsoft.com/office/drawing/2014/main" id="{BF18B07F-51F1-5A9F-B2EF-CEED779DE78C}"/>
              </a:ext>
            </a:extLst>
          </p:cNvPr>
          <p:cNvGrpSpPr/>
          <p:nvPr/>
        </p:nvGrpSpPr>
        <p:grpSpPr>
          <a:xfrm>
            <a:off x="217758" y="1183948"/>
            <a:ext cx="1173135" cy="2650136"/>
            <a:chOff x="217758" y="1183948"/>
            <a:chExt cx="1173135" cy="2650136"/>
          </a:xfrm>
        </p:grpSpPr>
        <p:cxnSp>
          <p:nvCxnSpPr>
            <p:cNvPr id="39" name="Elbow Connector 38">
              <a:extLst>
                <a:ext uri="{FF2B5EF4-FFF2-40B4-BE49-F238E27FC236}">
                  <a16:creationId xmlns:a16="http://schemas.microsoft.com/office/drawing/2014/main" id="{7BCB5C03-7A0F-F2EE-A4EF-A5C980DBFA5F}"/>
                </a:ext>
              </a:extLst>
            </p:cNvPr>
            <p:cNvCxnSpPr>
              <a:cxnSpLocks/>
            </p:cNvCxnSpPr>
            <p:nvPr/>
          </p:nvCxnSpPr>
          <p:spPr>
            <a:xfrm rot="10800000" flipV="1">
              <a:off x="993126" y="1183948"/>
              <a:ext cx="397767" cy="2650136"/>
            </a:xfrm>
            <a:prstGeom prst="bentConnector3">
              <a:avLst>
                <a:gd name="adj1" fmla="val 247678"/>
              </a:avLst>
            </a:prstGeom>
            <a:ln>
              <a:tailEnd type="triangle"/>
            </a:ln>
          </p:spPr>
          <p:style>
            <a:lnRef idx="2">
              <a:schemeClr val="dk1"/>
            </a:lnRef>
            <a:fillRef idx="0">
              <a:schemeClr val="dk1"/>
            </a:fillRef>
            <a:effectRef idx="1">
              <a:schemeClr val="dk1"/>
            </a:effectRef>
            <a:fontRef idx="minor">
              <a:schemeClr val="tx1"/>
            </a:fontRef>
          </p:style>
        </p:cxnSp>
        <p:sp>
          <p:nvSpPr>
            <p:cNvPr id="40" name="Rounded Rectangle 39">
              <a:extLst>
                <a:ext uri="{FF2B5EF4-FFF2-40B4-BE49-F238E27FC236}">
                  <a16:creationId xmlns:a16="http://schemas.microsoft.com/office/drawing/2014/main" id="{4F1BDFBC-69DB-6D17-0421-6145A6ADAA79}"/>
                </a:ext>
              </a:extLst>
            </p:cNvPr>
            <p:cNvSpPr/>
            <p:nvPr/>
          </p:nvSpPr>
          <p:spPr>
            <a:xfrm rot="16200000">
              <a:off x="-129352" y="2371814"/>
              <a:ext cx="1063551" cy="3693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select</a:t>
              </a:r>
            </a:p>
          </p:txBody>
        </p:sp>
      </p:grpSp>
      <p:sp>
        <p:nvSpPr>
          <p:cNvPr id="34" name="TextBox 33">
            <a:extLst>
              <a:ext uri="{FF2B5EF4-FFF2-40B4-BE49-F238E27FC236}">
                <a16:creationId xmlns:a16="http://schemas.microsoft.com/office/drawing/2014/main" id="{D2477F86-876A-EB2F-1478-411DD6F3F869}"/>
              </a:ext>
            </a:extLst>
          </p:cNvPr>
          <p:cNvSpPr txBox="1"/>
          <p:nvPr/>
        </p:nvSpPr>
        <p:spPr>
          <a:xfrm>
            <a:off x="6292315" y="5929033"/>
            <a:ext cx="2093566" cy="584775"/>
          </a:xfrm>
          <a:prstGeom prst="rect">
            <a:avLst/>
          </a:prstGeom>
          <a:solidFill>
            <a:schemeClr val="bg2"/>
          </a:solidFill>
          <a:ln>
            <a:noFill/>
          </a:ln>
        </p:spPr>
        <p:txBody>
          <a:bodyPr wrap="square" rtlCol="0">
            <a:spAutoFit/>
          </a:bodyPr>
          <a:lstStyle/>
          <a:p>
            <a:pPr algn="ctr"/>
            <a:r>
              <a:rPr lang="en-US" sz="3200" dirty="0">
                <a:latin typeface="Andale Mono" panose="020B0509000000000004" pitchFamily="49" charset="0"/>
              </a:rPr>
              <a:t>NP _ S</a:t>
            </a:r>
          </a:p>
        </p:txBody>
      </p:sp>
      <p:grpSp>
        <p:nvGrpSpPr>
          <p:cNvPr id="32" name="Group 31">
            <a:extLst>
              <a:ext uri="{FF2B5EF4-FFF2-40B4-BE49-F238E27FC236}">
                <a16:creationId xmlns:a16="http://schemas.microsoft.com/office/drawing/2014/main" id="{488929A1-6C40-AAA0-0D78-8E46472B8419}"/>
              </a:ext>
            </a:extLst>
          </p:cNvPr>
          <p:cNvGrpSpPr/>
          <p:nvPr/>
        </p:nvGrpSpPr>
        <p:grpSpPr>
          <a:xfrm>
            <a:off x="171340" y="2639213"/>
            <a:ext cx="1588011" cy="1881033"/>
            <a:chOff x="171340" y="2639213"/>
            <a:chExt cx="1588011" cy="1881033"/>
          </a:xfrm>
        </p:grpSpPr>
        <p:cxnSp>
          <p:nvCxnSpPr>
            <p:cNvPr id="35" name="Elbow Connector 34">
              <a:extLst>
                <a:ext uri="{FF2B5EF4-FFF2-40B4-BE49-F238E27FC236}">
                  <a16:creationId xmlns:a16="http://schemas.microsoft.com/office/drawing/2014/main" id="{C2818E89-2E99-CBE5-614F-3B445B53313B}"/>
                </a:ext>
              </a:extLst>
            </p:cNvPr>
            <p:cNvCxnSpPr>
              <a:cxnSpLocks/>
              <a:endCxn id="41" idx="1"/>
            </p:cNvCxnSpPr>
            <p:nvPr/>
          </p:nvCxnSpPr>
          <p:spPr>
            <a:xfrm rot="10800000" flipH="1" flipV="1">
              <a:off x="1124066" y="2639213"/>
              <a:ext cx="635285" cy="1699951"/>
            </a:xfrm>
            <a:prstGeom prst="bentConnector3">
              <a:avLst>
                <a:gd name="adj1" fmla="val -63313"/>
              </a:avLst>
            </a:prstGeom>
            <a:ln>
              <a:tailEnd type="triangle"/>
            </a:ln>
          </p:spPr>
          <p:style>
            <a:lnRef idx="2">
              <a:schemeClr val="dk1"/>
            </a:lnRef>
            <a:fillRef idx="0">
              <a:schemeClr val="dk1"/>
            </a:fillRef>
            <a:effectRef idx="1">
              <a:schemeClr val="dk1"/>
            </a:effectRef>
            <a:fontRef idx="minor">
              <a:schemeClr val="tx1"/>
            </a:fontRef>
          </p:style>
        </p:cxnSp>
        <p:sp>
          <p:nvSpPr>
            <p:cNvPr id="37" name="Rounded Rectangle 36">
              <a:extLst>
                <a:ext uri="{FF2B5EF4-FFF2-40B4-BE49-F238E27FC236}">
                  <a16:creationId xmlns:a16="http://schemas.microsoft.com/office/drawing/2014/main" id="{9CB73C1B-B400-0F0E-3BC5-278C2B5BE35F}"/>
                </a:ext>
              </a:extLst>
            </p:cNvPr>
            <p:cNvSpPr/>
            <p:nvPr/>
          </p:nvSpPr>
          <p:spPr>
            <a:xfrm>
              <a:off x="171340" y="4150915"/>
              <a:ext cx="1246439" cy="3693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realize</a:t>
              </a:r>
            </a:p>
          </p:txBody>
        </p:sp>
      </p:grpSp>
      <p:sp>
        <p:nvSpPr>
          <p:cNvPr id="41" name="Rounded Rectangle 40">
            <a:extLst>
              <a:ext uri="{FF2B5EF4-FFF2-40B4-BE49-F238E27FC236}">
                <a16:creationId xmlns:a16="http://schemas.microsoft.com/office/drawing/2014/main" id="{F25A04B8-B90B-3F71-5FEC-5AB6661293CA}"/>
              </a:ext>
            </a:extLst>
          </p:cNvPr>
          <p:cNvSpPr/>
          <p:nvPr/>
        </p:nvSpPr>
        <p:spPr>
          <a:xfrm>
            <a:off x="1759352" y="4100632"/>
            <a:ext cx="1208418" cy="477066"/>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a:extLst>
              <a:ext uri="{FF2B5EF4-FFF2-40B4-BE49-F238E27FC236}">
                <a16:creationId xmlns:a16="http://schemas.microsoft.com/office/drawing/2014/main" id="{AE8808D0-E070-DE07-FD7A-3C9BBA3E1E55}"/>
              </a:ext>
            </a:extLst>
          </p:cNvPr>
          <p:cNvSpPr/>
          <p:nvPr/>
        </p:nvSpPr>
        <p:spPr>
          <a:xfrm>
            <a:off x="2521961" y="4475938"/>
            <a:ext cx="475881" cy="17220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set</a:t>
            </a:r>
          </a:p>
        </p:txBody>
      </p:sp>
      <p:cxnSp>
        <p:nvCxnSpPr>
          <p:cNvPr id="43" name="Straight Arrow Connector 42">
            <a:extLst>
              <a:ext uri="{FF2B5EF4-FFF2-40B4-BE49-F238E27FC236}">
                <a16:creationId xmlns:a16="http://schemas.microsoft.com/office/drawing/2014/main" id="{72C3D189-FA70-0548-93F1-92917DD7D1E4}"/>
              </a:ext>
            </a:extLst>
          </p:cNvPr>
          <p:cNvCxnSpPr/>
          <p:nvPr/>
        </p:nvCxnSpPr>
        <p:spPr>
          <a:xfrm flipH="1" flipV="1">
            <a:off x="2314937" y="4375230"/>
            <a:ext cx="1323" cy="573280"/>
          </a:xfrm>
          <a:prstGeom prst="straightConnector1">
            <a:avLst/>
          </a:prstGeom>
          <a:ln>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grpSp>
        <p:nvGrpSpPr>
          <p:cNvPr id="56" name="Group 55">
            <a:extLst>
              <a:ext uri="{FF2B5EF4-FFF2-40B4-BE49-F238E27FC236}">
                <a16:creationId xmlns:a16="http://schemas.microsoft.com/office/drawing/2014/main" id="{D128B7BF-8362-6548-812F-9054F4EF1F74}"/>
              </a:ext>
            </a:extLst>
          </p:cNvPr>
          <p:cNvGrpSpPr/>
          <p:nvPr/>
        </p:nvGrpSpPr>
        <p:grpSpPr>
          <a:xfrm>
            <a:off x="6764215" y="5559066"/>
            <a:ext cx="1183036" cy="454710"/>
            <a:chOff x="6764215" y="5559066"/>
            <a:chExt cx="1183036" cy="454710"/>
          </a:xfrm>
        </p:grpSpPr>
        <p:cxnSp>
          <p:nvCxnSpPr>
            <p:cNvPr id="49" name="Straight Arrow Connector 48">
              <a:extLst>
                <a:ext uri="{FF2B5EF4-FFF2-40B4-BE49-F238E27FC236}">
                  <a16:creationId xmlns:a16="http://schemas.microsoft.com/office/drawing/2014/main" id="{7FD80CE2-82DC-325B-02BB-0E4DFF45141E}"/>
                </a:ext>
              </a:extLst>
            </p:cNvPr>
            <p:cNvCxnSpPr/>
            <p:nvPr/>
          </p:nvCxnSpPr>
          <p:spPr>
            <a:xfrm flipH="1">
              <a:off x="6764215" y="5559067"/>
              <a:ext cx="123730" cy="45470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4" name="Straight Arrow Connector 53">
              <a:extLst>
                <a:ext uri="{FF2B5EF4-FFF2-40B4-BE49-F238E27FC236}">
                  <a16:creationId xmlns:a16="http://schemas.microsoft.com/office/drawing/2014/main" id="{223FFD8F-8AC9-017B-CB47-A844B8B9C271}"/>
                </a:ext>
              </a:extLst>
            </p:cNvPr>
            <p:cNvCxnSpPr>
              <a:cxnSpLocks/>
            </p:cNvCxnSpPr>
            <p:nvPr/>
          </p:nvCxnSpPr>
          <p:spPr>
            <a:xfrm>
              <a:off x="7798953" y="5559066"/>
              <a:ext cx="148298" cy="45471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10" name="Group 9">
            <a:extLst>
              <a:ext uri="{FF2B5EF4-FFF2-40B4-BE49-F238E27FC236}">
                <a16:creationId xmlns:a16="http://schemas.microsoft.com/office/drawing/2014/main" id="{83CA875F-F8DF-B45A-7B57-8527627E8268}"/>
              </a:ext>
            </a:extLst>
          </p:cNvPr>
          <p:cNvGrpSpPr/>
          <p:nvPr/>
        </p:nvGrpSpPr>
        <p:grpSpPr>
          <a:xfrm>
            <a:off x="3639390" y="1008926"/>
            <a:ext cx="5802659" cy="3009823"/>
            <a:chOff x="3639390" y="1008926"/>
            <a:chExt cx="5802659" cy="3009823"/>
          </a:xfrm>
        </p:grpSpPr>
        <p:cxnSp>
          <p:nvCxnSpPr>
            <p:cNvPr id="15" name="Elbow Connector 14">
              <a:extLst>
                <a:ext uri="{FF2B5EF4-FFF2-40B4-BE49-F238E27FC236}">
                  <a16:creationId xmlns:a16="http://schemas.microsoft.com/office/drawing/2014/main" id="{AAAC1A13-C4CD-CAF5-03CE-23AD67B44EB4}"/>
                </a:ext>
              </a:extLst>
            </p:cNvPr>
            <p:cNvCxnSpPr>
              <a:cxnSpLocks/>
              <a:stCxn id="20" idx="0"/>
              <a:endCxn id="58" idx="3"/>
            </p:cNvCxnSpPr>
            <p:nvPr/>
          </p:nvCxnSpPr>
          <p:spPr>
            <a:xfrm rot="16200000" flipH="1" flipV="1">
              <a:off x="5128141" y="-479825"/>
              <a:ext cx="2825157" cy="5802659"/>
            </a:xfrm>
            <a:prstGeom prst="bentConnector4">
              <a:avLst>
                <a:gd name="adj1" fmla="val -8092"/>
                <a:gd name="adj2" fmla="val 36094"/>
              </a:avLst>
            </a:prstGeom>
            <a:ln>
              <a:tailEnd type="triangle"/>
            </a:ln>
          </p:spPr>
          <p:style>
            <a:lnRef idx="2">
              <a:schemeClr val="dk1"/>
            </a:lnRef>
            <a:fillRef idx="0">
              <a:schemeClr val="dk1"/>
            </a:fillRef>
            <a:effectRef idx="1">
              <a:schemeClr val="dk1"/>
            </a:effectRef>
            <a:fontRef idx="minor">
              <a:schemeClr val="tx1"/>
            </a:fontRef>
          </p:style>
        </p:cxnSp>
        <p:sp>
          <p:nvSpPr>
            <p:cNvPr id="16" name="Rounded Rectangle 15">
              <a:extLst>
                <a:ext uri="{FF2B5EF4-FFF2-40B4-BE49-F238E27FC236}">
                  <a16:creationId xmlns:a16="http://schemas.microsoft.com/office/drawing/2014/main" id="{40CF4923-A642-61E7-F791-BA8FC4F83ADE}"/>
                </a:ext>
              </a:extLst>
            </p:cNvPr>
            <p:cNvSpPr/>
            <p:nvPr/>
          </p:nvSpPr>
          <p:spPr>
            <a:xfrm>
              <a:off x="5272267" y="3649418"/>
              <a:ext cx="1647465" cy="3693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signatures</a:t>
              </a:r>
            </a:p>
          </p:txBody>
        </p:sp>
      </p:grpSp>
      <p:grpSp>
        <p:nvGrpSpPr>
          <p:cNvPr id="71" name="Group 70">
            <a:extLst>
              <a:ext uri="{FF2B5EF4-FFF2-40B4-BE49-F238E27FC236}">
                <a16:creationId xmlns:a16="http://schemas.microsoft.com/office/drawing/2014/main" id="{D86746B8-8032-F711-5DBC-0810400B23A7}"/>
              </a:ext>
            </a:extLst>
          </p:cNvPr>
          <p:cNvGrpSpPr/>
          <p:nvPr/>
        </p:nvGrpSpPr>
        <p:grpSpPr>
          <a:xfrm>
            <a:off x="8042283" y="4805662"/>
            <a:ext cx="2611826" cy="512180"/>
            <a:chOff x="8042283" y="4805662"/>
            <a:chExt cx="2611826" cy="512180"/>
          </a:xfrm>
        </p:grpSpPr>
        <p:cxnSp>
          <p:nvCxnSpPr>
            <p:cNvPr id="66" name="Elbow Connector 65">
              <a:extLst>
                <a:ext uri="{FF2B5EF4-FFF2-40B4-BE49-F238E27FC236}">
                  <a16:creationId xmlns:a16="http://schemas.microsoft.com/office/drawing/2014/main" id="{EA92891D-E0A1-90A7-916E-960B669AE268}"/>
                </a:ext>
              </a:extLst>
            </p:cNvPr>
            <p:cNvCxnSpPr/>
            <p:nvPr/>
          </p:nvCxnSpPr>
          <p:spPr>
            <a:xfrm rot="10800000" flipV="1">
              <a:off x="8042283" y="4805662"/>
              <a:ext cx="697560" cy="512180"/>
            </a:xfrm>
            <a:prstGeom prst="bentConnector3">
              <a:avLst>
                <a:gd name="adj1" fmla="val 1263"/>
              </a:avLst>
            </a:prstGeom>
            <a:ln>
              <a:tailEnd type="triangle"/>
            </a:ln>
          </p:spPr>
          <p:style>
            <a:lnRef idx="2">
              <a:schemeClr val="dk1"/>
            </a:lnRef>
            <a:fillRef idx="0">
              <a:schemeClr val="dk1"/>
            </a:fillRef>
            <a:effectRef idx="1">
              <a:schemeClr val="dk1"/>
            </a:effectRef>
            <a:fontRef idx="minor">
              <a:schemeClr val="tx1"/>
            </a:fontRef>
          </p:style>
        </p:cxnSp>
        <p:cxnSp>
          <p:nvCxnSpPr>
            <p:cNvPr id="68" name="Elbow Connector 67">
              <a:extLst>
                <a:ext uri="{FF2B5EF4-FFF2-40B4-BE49-F238E27FC236}">
                  <a16:creationId xmlns:a16="http://schemas.microsoft.com/office/drawing/2014/main" id="{9698F3E0-D4E3-7114-8F4B-120D4F1DD004}"/>
                </a:ext>
              </a:extLst>
            </p:cNvPr>
            <p:cNvCxnSpPr>
              <a:cxnSpLocks/>
            </p:cNvCxnSpPr>
            <p:nvPr/>
          </p:nvCxnSpPr>
          <p:spPr>
            <a:xfrm rot="10800000" flipV="1">
              <a:off x="8042284" y="4805662"/>
              <a:ext cx="2611825" cy="512180"/>
            </a:xfrm>
            <a:prstGeom prst="bentConnector3">
              <a:avLst>
                <a:gd name="adj1" fmla="val -271"/>
              </a:avLst>
            </a:prstGeom>
            <a:ln>
              <a:tailEnd type="triangle"/>
            </a:ln>
          </p:spPr>
          <p:style>
            <a:lnRef idx="2">
              <a:schemeClr val="dk1"/>
            </a:lnRef>
            <a:fillRef idx="0">
              <a:schemeClr val="dk1"/>
            </a:fillRef>
            <a:effectRef idx="1">
              <a:schemeClr val="dk1"/>
            </a:effectRef>
            <a:fontRef idx="minor">
              <a:schemeClr val="tx1"/>
            </a:fontRef>
          </p:style>
        </p:cxnSp>
      </p:grpSp>
      <p:cxnSp>
        <p:nvCxnSpPr>
          <p:cNvPr id="30" name="Straight Connector 29">
            <a:extLst>
              <a:ext uri="{FF2B5EF4-FFF2-40B4-BE49-F238E27FC236}">
                <a16:creationId xmlns:a16="http://schemas.microsoft.com/office/drawing/2014/main" id="{A189BFB1-160C-F311-9F65-ED8C3D5C6F94}"/>
              </a:ext>
            </a:extLst>
          </p:cNvPr>
          <p:cNvCxnSpPr>
            <a:cxnSpLocks/>
          </p:cNvCxnSpPr>
          <p:nvPr/>
        </p:nvCxnSpPr>
        <p:spPr>
          <a:xfrm>
            <a:off x="8042283" y="4782750"/>
            <a:ext cx="1399766" cy="0"/>
          </a:xfrm>
          <a:prstGeom prst="line">
            <a:avLst/>
          </a:prstGeom>
          <a:ln w="762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4160F2C7-20A1-58AF-42C5-D5074038C2D4}"/>
              </a:ext>
            </a:extLst>
          </p:cNvPr>
          <p:cNvCxnSpPr>
            <a:cxnSpLocks/>
          </p:cNvCxnSpPr>
          <p:nvPr/>
        </p:nvCxnSpPr>
        <p:spPr>
          <a:xfrm>
            <a:off x="9821320" y="4782485"/>
            <a:ext cx="1643849" cy="0"/>
          </a:xfrm>
          <a:prstGeom prst="line">
            <a:avLst/>
          </a:prstGeom>
          <a:ln w="76200">
            <a:solidFill>
              <a:srgbClr val="7030A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78365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BA7EF-DAC7-6969-A681-DD49F485CA3F}"/>
            </a:ext>
          </a:extLst>
        </p:cNvPr>
        <p:cNvGrpSpPr/>
        <p:nvPr/>
      </p:nvGrpSpPr>
      <p:grpSpPr>
        <a:xfrm>
          <a:off x="0" y="0"/>
          <a:ext cx="0" cy="0"/>
          <a:chOff x="0" y="0"/>
          <a:chExt cx="0" cy="0"/>
        </a:xfrm>
      </p:grpSpPr>
      <p:cxnSp>
        <p:nvCxnSpPr>
          <p:cNvPr id="31" name="Elbow Connector 30">
            <a:extLst>
              <a:ext uri="{FF2B5EF4-FFF2-40B4-BE49-F238E27FC236}">
                <a16:creationId xmlns:a16="http://schemas.microsoft.com/office/drawing/2014/main" id="{6244FC6E-9640-7E0E-D06E-CE212AA7BC2B}"/>
              </a:ext>
            </a:extLst>
          </p:cNvPr>
          <p:cNvCxnSpPr>
            <a:cxnSpLocks/>
            <a:stCxn id="11" idx="3"/>
            <a:endCxn id="29" idx="2"/>
          </p:cNvCxnSpPr>
          <p:nvPr/>
        </p:nvCxnSpPr>
        <p:spPr>
          <a:xfrm>
            <a:off x="3229337" y="1183948"/>
            <a:ext cx="2783831" cy="781461"/>
          </a:xfrm>
          <a:prstGeom prst="bentConnector4">
            <a:avLst>
              <a:gd name="adj1" fmla="val 23926"/>
              <a:gd name="adj2" fmla="val 163756"/>
            </a:avLst>
          </a:prstGeom>
          <a:ln>
            <a:tailEnd type="triangle"/>
          </a:ln>
        </p:spPr>
        <p:style>
          <a:lnRef idx="2">
            <a:schemeClr val="dk1"/>
          </a:lnRef>
          <a:fillRef idx="0">
            <a:schemeClr val="dk1"/>
          </a:fillRef>
          <a:effectRef idx="1">
            <a:schemeClr val="dk1"/>
          </a:effectRef>
          <a:fontRef idx="minor">
            <a:schemeClr val="tx1"/>
          </a:fontRef>
        </p:style>
      </p:cxnSp>
      <p:sp>
        <p:nvSpPr>
          <p:cNvPr id="11" name="TextBox 10">
            <a:extLst>
              <a:ext uri="{FF2B5EF4-FFF2-40B4-BE49-F238E27FC236}">
                <a16:creationId xmlns:a16="http://schemas.microsoft.com/office/drawing/2014/main" id="{5FAA9B12-3081-6A3B-BAD1-987B8CC2502E}"/>
              </a:ext>
            </a:extLst>
          </p:cNvPr>
          <p:cNvSpPr txBox="1"/>
          <p:nvPr/>
        </p:nvSpPr>
        <p:spPr>
          <a:xfrm>
            <a:off x="1390892" y="999282"/>
            <a:ext cx="1838445" cy="369332"/>
          </a:xfrm>
          <a:prstGeom prst="rect">
            <a:avLst/>
          </a:prstGeom>
          <a:noFill/>
        </p:spPr>
        <p:txBody>
          <a:bodyPr wrap="square" rtlCol="0">
            <a:spAutoFit/>
          </a:bodyPr>
          <a:lstStyle/>
          <a:p>
            <a:pPr algn="ctr"/>
            <a:r>
              <a:rPr lang="en-US" dirty="0" err="1">
                <a:latin typeface="Andale Mono" panose="020B0509000000000004" pitchFamily="49" charset="0"/>
              </a:rPr>
              <a:t>lexical_item</a:t>
            </a:r>
            <a:endParaRPr lang="en-US" dirty="0">
              <a:latin typeface="Andale Mono" panose="020B0509000000000004" pitchFamily="49" charset="0"/>
            </a:endParaRPr>
          </a:p>
        </p:txBody>
      </p:sp>
      <p:sp>
        <p:nvSpPr>
          <p:cNvPr id="12" name="TextBox 11">
            <a:extLst>
              <a:ext uri="{FF2B5EF4-FFF2-40B4-BE49-F238E27FC236}">
                <a16:creationId xmlns:a16="http://schemas.microsoft.com/office/drawing/2014/main" id="{38E03ED5-FD08-82C1-BF6F-9A1D5A59BC6D}"/>
              </a:ext>
            </a:extLst>
          </p:cNvPr>
          <p:cNvSpPr txBox="1"/>
          <p:nvPr/>
        </p:nvSpPr>
        <p:spPr>
          <a:xfrm>
            <a:off x="5002672" y="1008927"/>
            <a:ext cx="1978312" cy="369332"/>
          </a:xfrm>
          <a:prstGeom prst="rect">
            <a:avLst/>
          </a:prstGeom>
          <a:noFill/>
        </p:spPr>
        <p:txBody>
          <a:bodyPr wrap="square" rtlCol="0">
            <a:spAutoFit/>
          </a:bodyPr>
          <a:lstStyle/>
          <a:p>
            <a:pPr algn="ctr"/>
            <a:r>
              <a:rPr lang="en-US" dirty="0" err="1">
                <a:latin typeface="Andale Mono" panose="020B0509000000000004" pitchFamily="49" charset="0"/>
              </a:rPr>
              <a:t>lexical_class</a:t>
            </a:r>
            <a:endParaRPr lang="en-US" dirty="0">
              <a:latin typeface="Andale Mono" panose="020B0509000000000004" pitchFamily="49" charset="0"/>
            </a:endParaRPr>
          </a:p>
        </p:txBody>
      </p:sp>
      <p:grpSp>
        <p:nvGrpSpPr>
          <p:cNvPr id="13" name="Group 12">
            <a:extLst>
              <a:ext uri="{FF2B5EF4-FFF2-40B4-BE49-F238E27FC236}">
                <a16:creationId xmlns:a16="http://schemas.microsoft.com/office/drawing/2014/main" id="{5137540C-A138-1995-EFE8-EFCC7D73804D}"/>
              </a:ext>
            </a:extLst>
          </p:cNvPr>
          <p:cNvGrpSpPr/>
          <p:nvPr/>
        </p:nvGrpSpPr>
        <p:grpSpPr>
          <a:xfrm>
            <a:off x="4364316" y="854068"/>
            <a:ext cx="2765928" cy="1810552"/>
            <a:chOff x="4364316" y="854068"/>
            <a:chExt cx="2765928" cy="1810552"/>
          </a:xfrm>
        </p:grpSpPr>
        <p:grpSp>
          <p:nvGrpSpPr>
            <p:cNvPr id="14" name="Group 13">
              <a:extLst>
                <a:ext uri="{FF2B5EF4-FFF2-40B4-BE49-F238E27FC236}">
                  <a16:creationId xmlns:a16="http://schemas.microsoft.com/office/drawing/2014/main" id="{86A2E654-94EC-FA9A-2C00-B174ACBD128B}"/>
                </a:ext>
              </a:extLst>
            </p:cNvPr>
            <p:cNvGrpSpPr/>
            <p:nvPr/>
          </p:nvGrpSpPr>
          <p:grpSpPr>
            <a:xfrm>
              <a:off x="4896092" y="854068"/>
              <a:ext cx="2234152" cy="750493"/>
              <a:chOff x="4896092" y="854068"/>
              <a:chExt cx="2234152" cy="750493"/>
            </a:xfrm>
          </p:grpSpPr>
          <p:sp>
            <p:nvSpPr>
              <p:cNvPr id="18" name="Rounded Rectangle 17">
                <a:extLst>
                  <a:ext uri="{FF2B5EF4-FFF2-40B4-BE49-F238E27FC236}">
                    <a16:creationId xmlns:a16="http://schemas.microsoft.com/office/drawing/2014/main" id="{FDCC1B29-D8E3-EC17-38B1-559EF1556A62}"/>
                  </a:ext>
                </a:extLst>
              </p:cNvPr>
              <p:cNvSpPr/>
              <p:nvPr/>
            </p:nvSpPr>
            <p:spPr>
              <a:xfrm>
                <a:off x="4896092" y="854068"/>
                <a:ext cx="2234152" cy="659757"/>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35102BC9-8099-BDEE-C92F-CF3216B20A50}"/>
                  </a:ext>
                </a:extLst>
              </p:cNvPr>
              <p:cNvSpPr/>
              <p:nvPr/>
            </p:nvSpPr>
            <p:spPr>
              <a:xfrm>
                <a:off x="6470679" y="1432361"/>
                <a:ext cx="475881" cy="17220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set</a:t>
                </a:r>
              </a:p>
            </p:txBody>
          </p:sp>
        </p:grpSp>
        <p:sp>
          <p:nvSpPr>
            <p:cNvPr id="17" name="Rounded Rectangle 16">
              <a:extLst>
                <a:ext uri="{FF2B5EF4-FFF2-40B4-BE49-F238E27FC236}">
                  <a16:creationId xmlns:a16="http://schemas.microsoft.com/office/drawing/2014/main" id="{02FB8842-9E79-5510-521E-4CF745EA921E}"/>
                </a:ext>
              </a:extLst>
            </p:cNvPr>
            <p:cNvSpPr/>
            <p:nvPr/>
          </p:nvSpPr>
          <p:spPr>
            <a:xfrm>
              <a:off x="4364316" y="2295289"/>
              <a:ext cx="1063552" cy="369331"/>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senses</a:t>
              </a:r>
            </a:p>
          </p:txBody>
        </p:sp>
      </p:grpSp>
      <p:sp>
        <p:nvSpPr>
          <p:cNvPr id="20" name="TextBox 19">
            <a:extLst>
              <a:ext uri="{FF2B5EF4-FFF2-40B4-BE49-F238E27FC236}">
                <a16:creationId xmlns:a16="http://schemas.microsoft.com/office/drawing/2014/main" id="{EECB6F3B-DCD2-FDB1-A2C7-1CD4C2130FF8}"/>
              </a:ext>
            </a:extLst>
          </p:cNvPr>
          <p:cNvSpPr txBox="1"/>
          <p:nvPr/>
        </p:nvSpPr>
        <p:spPr>
          <a:xfrm>
            <a:off x="8453377" y="1008927"/>
            <a:ext cx="1977343" cy="369332"/>
          </a:xfrm>
          <a:prstGeom prst="rect">
            <a:avLst/>
          </a:prstGeom>
          <a:noFill/>
        </p:spPr>
        <p:txBody>
          <a:bodyPr wrap="square" rtlCol="0">
            <a:spAutoFit/>
          </a:bodyPr>
          <a:lstStyle/>
          <a:p>
            <a:pPr algn="ctr"/>
            <a:r>
              <a:rPr lang="en-US" dirty="0" err="1">
                <a:latin typeface="Andale Mono" panose="020B0509000000000004" pitchFamily="49" charset="0"/>
              </a:rPr>
              <a:t>sem_component</a:t>
            </a:r>
            <a:endParaRPr lang="en-US" dirty="0">
              <a:latin typeface="Andale Mono" panose="020B0509000000000004" pitchFamily="49" charset="0"/>
            </a:endParaRPr>
          </a:p>
        </p:txBody>
      </p:sp>
      <p:sp>
        <p:nvSpPr>
          <p:cNvPr id="21" name="TextBox 20">
            <a:extLst>
              <a:ext uri="{FF2B5EF4-FFF2-40B4-BE49-F238E27FC236}">
                <a16:creationId xmlns:a16="http://schemas.microsoft.com/office/drawing/2014/main" id="{A8640801-E8DA-7B36-91D8-443EBC9554DA}"/>
              </a:ext>
            </a:extLst>
          </p:cNvPr>
          <p:cNvSpPr txBox="1"/>
          <p:nvPr/>
        </p:nvSpPr>
        <p:spPr>
          <a:xfrm>
            <a:off x="8739843" y="1566533"/>
            <a:ext cx="1454553" cy="369332"/>
          </a:xfrm>
          <a:prstGeom prst="rect">
            <a:avLst/>
          </a:prstGeom>
          <a:noFill/>
        </p:spPr>
        <p:txBody>
          <a:bodyPr wrap="square" rtlCol="0">
            <a:spAutoFit/>
          </a:bodyPr>
          <a:lstStyle/>
          <a:p>
            <a:pPr algn="ctr"/>
            <a:r>
              <a:rPr lang="en-US" dirty="0" err="1">
                <a:latin typeface="Andale Mono" panose="020B0509000000000004" pitchFamily="49" charset="0"/>
              </a:rPr>
              <a:t>sem_value</a:t>
            </a:r>
            <a:endParaRPr lang="en-US" dirty="0">
              <a:latin typeface="Andale Mono" panose="020B0509000000000004" pitchFamily="49" charset="0"/>
            </a:endParaRPr>
          </a:p>
        </p:txBody>
      </p:sp>
      <p:sp>
        <p:nvSpPr>
          <p:cNvPr id="22" name="Rounded Rectangle 21">
            <a:extLst>
              <a:ext uri="{FF2B5EF4-FFF2-40B4-BE49-F238E27FC236}">
                <a16:creationId xmlns:a16="http://schemas.microsoft.com/office/drawing/2014/main" id="{D286350C-C84C-2232-AD45-6B9A34DC28DA}"/>
              </a:ext>
            </a:extLst>
          </p:cNvPr>
          <p:cNvSpPr/>
          <p:nvPr/>
        </p:nvSpPr>
        <p:spPr>
          <a:xfrm>
            <a:off x="8047530" y="863714"/>
            <a:ext cx="2646265" cy="659757"/>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CA4B2520-8497-BE15-CF92-64AB8E61E3C3}"/>
              </a:ext>
            </a:extLst>
          </p:cNvPr>
          <p:cNvSpPr/>
          <p:nvPr/>
        </p:nvSpPr>
        <p:spPr>
          <a:xfrm>
            <a:off x="10045322" y="1423877"/>
            <a:ext cx="475881" cy="17220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set</a:t>
            </a:r>
          </a:p>
        </p:txBody>
      </p:sp>
      <p:grpSp>
        <p:nvGrpSpPr>
          <p:cNvPr id="24" name="Group 23">
            <a:extLst>
              <a:ext uri="{FF2B5EF4-FFF2-40B4-BE49-F238E27FC236}">
                <a16:creationId xmlns:a16="http://schemas.microsoft.com/office/drawing/2014/main" id="{4B4BB700-438C-C9C3-FD83-1F44A173AD48}"/>
              </a:ext>
            </a:extLst>
          </p:cNvPr>
          <p:cNvGrpSpPr/>
          <p:nvPr/>
        </p:nvGrpSpPr>
        <p:grpSpPr>
          <a:xfrm>
            <a:off x="6980984" y="1193593"/>
            <a:ext cx="2486136" cy="1438433"/>
            <a:chOff x="6980984" y="1193593"/>
            <a:chExt cx="2486136" cy="1438433"/>
          </a:xfrm>
        </p:grpSpPr>
        <p:cxnSp>
          <p:nvCxnSpPr>
            <p:cNvPr id="25" name="Elbow Connector 24">
              <a:extLst>
                <a:ext uri="{FF2B5EF4-FFF2-40B4-BE49-F238E27FC236}">
                  <a16:creationId xmlns:a16="http://schemas.microsoft.com/office/drawing/2014/main" id="{FC276410-E9B8-4ABE-FCE8-B21DB74F75F8}"/>
                </a:ext>
              </a:extLst>
            </p:cNvPr>
            <p:cNvCxnSpPr>
              <a:cxnSpLocks/>
            </p:cNvCxnSpPr>
            <p:nvPr/>
          </p:nvCxnSpPr>
          <p:spPr>
            <a:xfrm>
              <a:off x="6980984" y="1193593"/>
              <a:ext cx="2486136" cy="742272"/>
            </a:xfrm>
            <a:prstGeom prst="bentConnector4">
              <a:avLst>
                <a:gd name="adj1" fmla="val 26527"/>
                <a:gd name="adj2" fmla="val 168222"/>
              </a:avLst>
            </a:prstGeom>
            <a:ln>
              <a:tailEnd type="triangle"/>
            </a:ln>
          </p:spPr>
          <p:style>
            <a:lnRef idx="2">
              <a:schemeClr val="dk1"/>
            </a:lnRef>
            <a:fillRef idx="0">
              <a:schemeClr val="dk1"/>
            </a:fillRef>
            <a:effectRef idx="1">
              <a:schemeClr val="dk1"/>
            </a:effectRef>
            <a:fontRef idx="minor">
              <a:schemeClr val="tx1"/>
            </a:fontRef>
          </p:style>
        </p:cxnSp>
        <p:sp>
          <p:nvSpPr>
            <p:cNvPr id="26" name="Rounded Rectangle 25">
              <a:extLst>
                <a:ext uri="{FF2B5EF4-FFF2-40B4-BE49-F238E27FC236}">
                  <a16:creationId xmlns:a16="http://schemas.microsoft.com/office/drawing/2014/main" id="{4E4433FF-8821-D9E6-0D2D-A293F668D5F8}"/>
                </a:ext>
              </a:extLst>
            </p:cNvPr>
            <p:cNvSpPr/>
            <p:nvPr/>
          </p:nvSpPr>
          <p:spPr>
            <a:xfrm>
              <a:off x="8042283" y="2262695"/>
              <a:ext cx="1009296" cy="369331"/>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value</a:t>
              </a:r>
            </a:p>
          </p:txBody>
        </p:sp>
      </p:grpSp>
      <p:sp>
        <p:nvSpPr>
          <p:cNvPr id="29" name="TextBox 28">
            <a:extLst>
              <a:ext uri="{FF2B5EF4-FFF2-40B4-BE49-F238E27FC236}">
                <a16:creationId xmlns:a16="http://schemas.microsoft.com/office/drawing/2014/main" id="{2CBFECD9-D390-13B2-A8A2-35BC90547039}"/>
              </a:ext>
            </a:extLst>
          </p:cNvPr>
          <p:cNvSpPr txBox="1"/>
          <p:nvPr/>
        </p:nvSpPr>
        <p:spPr>
          <a:xfrm>
            <a:off x="4960052" y="1596077"/>
            <a:ext cx="2106232" cy="369332"/>
          </a:xfrm>
          <a:prstGeom prst="rect">
            <a:avLst/>
          </a:prstGeom>
          <a:noFill/>
        </p:spPr>
        <p:txBody>
          <a:bodyPr wrap="square" rtlCol="0">
            <a:spAutoFit/>
          </a:bodyPr>
          <a:lstStyle/>
          <a:p>
            <a:pPr algn="ctr"/>
            <a:r>
              <a:rPr lang="en-US" dirty="0" err="1">
                <a:latin typeface="Andale Mono" panose="020B0509000000000004" pitchFamily="49" charset="0"/>
              </a:rPr>
              <a:t>polysemy_class</a:t>
            </a:r>
            <a:endParaRPr lang="en-US" dirty="0">
              <a:latin typeface="Andale Mono" panose="020B0509000000000004" pitchFamily="49" charset="0"/>
            </a:endParaRPr>
          </a:p>
        </p:txBody>
      </p:sp>
      <p:grpSp>
        <p:nvGrpSpPr>
          <p:cNvPr id="48" name="Group 47">
            <a:extLst>
              <a:ext uri="{FF2B5EF4-FFF2-40B4-BE49-F238E27FC236}">
                <a16:creationId xmlns:a16="http://schemas.microsoft.com/office/drawing/2014/main" id="{4B88073A-D253-F832-E592-091B8F9775EB}"/>
              </a:ext>
            </a:extLst>
          </p:cNvPr>
          <p:cNvGrpSpPr/>
          <p:nvPr/>
        </p:nvGrpSpPr>
        <p:grpSpPr>
          <a:xfrm>
            <a:off x="4939211" y="4099597"/>
            <a:ext cx="6768687" cy="2664619"/>
            <a:chOff x="4939211" y="4099597"/>
            <a:chExt cx="6768687" cy="2664619"/>
          </a:xfrm>
        </p:grpSpPr>
        <p:grpSp>
          <p:nvGrpSpPr>
            <p:cNvPr id="36" name="Group 35">
              <a:extLst>
                <a:ext uri="{FF2B5EF4-FFF2-40B4-BE49-F238E27FC236}">
                  <a16:creationId xmlns:a16="http://schemas.microsoft.com/office/drawing/2014/main" id="{CC9BCF94-8AD6-1A15-D1F6-9EBE65E6033D}"/>
                </a:ext>
              </a:extLst>
            </p:cNvPr>
            <p:cNvGrpSpPr/>
            <p:nvPr/>
          </p:nvGrpSpPr>
          <p:grpSpPr>
            <a:xfrm>
              <a:off x="4939211" y="4099597"/>
              <a:ext cx="6768687" cy="2664619"/>
              <a:chOff x="4939211" y="4099597"/>
              <a:chExt cx="6768687" cy="2664619"/>
            </a:xfrm>
          </p:grpSpPr>
          <p:sp>
            <p:nvSpPr>
              <p:cNvPr id="9" name="Rounded Rectangle 8">
                <a:extLst>
                  <a:ext uri="{FF2B5EF4-FFF2-40B4-BE49-F238E27FC236}">
                    <a16:creationId xmlns:a16="http://schemas.microsoft.com/office/drawing/2014/main" id="{4627D4E4-0C1A-C779-DC1E-C5740C1A2911}"/>
                  </a:ext>
                </a:extLst>
              </p:cNvPr>
              <p:cNvSpPr/>
              <p:nvPr/>
            </p:nvSpPr>
            <p:spPr>
              <a:xfrm>
                <a:off x="5092876" y="4099597"/>
                <a:ext cx="6615022" cy="2664619"/>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77F1D27A-A3F4-2D34-8509-E23CF2FF5B0E}"/>
                  </a:ext>
                </a:extLst>
              </p:cNvPr>
              <p:cNvSpPr txBox="1"/>
              <p:nvPr/>
            </p:nvSpPr>
            <p:spPr>
              <a:xfrm>
                <a:off x="4939211" y="4321085"/>
                <a:ext cx="6627672" cy="461665"/>
              </a:xfrm>
              <a:prstGeom prst="rect">
                <a:avLst/>
              </a:prstGeom>
              <a:noFill/>
              <a:ln>
                <a:noFill/>
              </a:ln>
            </p:spPr>
            <p:txBody>
              <a:bodyPr wrap="square" rtlCol="0">
                <a:spAutoFit/>
              </a:bodyPr>
              <a:lstStyle/>
              <a:p>
                <a:pPr algn="r"/>
                <a:r>
                  <a:rPr lang="en-US" sz="2400" b="1" i="0" dirty="0">
                    <a:solidFill>
                      <a:srgbClr val="101418"/>
                    </a:solidFill>
                    <a:effectLst/>
                    <a:latin typeface="Arial" panose="020B0604020202020204" pitchFamily="34" charset="0"/>
                  </a:rPr>
                  <a:t>⟦ </a:t>
                </a:r>
                <a:r>
                  <a:rPr lang="en-US" sz="2400" dirty="0">
                    <a:latin typeface="Helvetica" pitchFamily="2" charset="0"/>
                  </a:rPr>
                  <a:t>love </a:t>
                </a:r>
                <a:r>
                  <a:rPr lang="en-US" sz="2400" b="1" i="0" dirty="0">
                    <a:solidFill>
                      <a:srgbClr val="101418"/>
                    </a:solidFill>
                    <a:effectLst/>
                    <a:latin typeface="Arial" panose="020B0604020202020204" pitchFamily="34" charset="0"/>
                  </a:rPr>
                  <a:t>⟧</a:t>
                </a:r>
                <a:r>
                  <a:rPr lang="en-US" sz="2400" dirty="0">
                    <a:latin typeface="Andale Mono" panose="020B0509000000000004" pitchFamily="49" charset="0"/>
                  </a:rPr>
                  <a:t> = </a:t>
                </a:r>
                <a:r>
                  <a:rPr lang="en-US" sz="2400" dirty="0" err="1">
                    <a:latin typeface="Andale Mono" panose="020B0509000000000004" pitchFamily="49" charset="0"/>
                  </a:rPr>
                  <a:t>λp.λx.DOX</a:t>
                </a:r>
                <a:r>
                  <a:rPr lang="en-US" sz="2400" dirty="0">
                    <a:latin typeface="Andale Mono" panose="020B0509000000000004" pitchFamily="49" charset="0"/>
                  </a:rPr>
                  <a:t>(</a:t>
                </a:r>
                <a:r>
                  <a:rPr lang="en-US" sz="2400" dirty="0" err="1">
                    <a:latin typeface="Andale Mono" panose="020B0509000000000004" pitchFamily="49" charset="0"/>
                  </a:rPr>
                  <a:t>x,p</a:t>
                </a:r>
                <a:r>
                  <a:rPr lang="en-US" sz="2400" dirty="0">
                    <a:latin typeface="Andale Mono" panose="020B0509000000000004" pitchFamily="49" charset="0"/>
                  </a:rPr>
                  <a:t>):</a:t>
                </a:r>
                <a:r>
                  <a:rPr lang="en-US" sz="2400" dirty="0">
                    <a:solidFill>
                      <a:srgbClr val="C00000"/>
                    </a:solidFill>
                    <a:latin typeface="Andale Mono" panose="020B0509000000000004" pitchFamily="49" charset="0"/>
                  </a:rPr>
                  <a:t> </a:t>
                </a:r>
                <a:r>
                  <a:rPr lang="en-US" sz="2400" dirty="0">
                    <a:latin typeface="Andale Mono" panose="020B0509000000000004" pitchFamily="49" charset="0"/>
                  </a:rPr>
                  <a:t>BOUL(</a:t>
                </a:r>
                <a:r>
                  <a:rPr lang="en-US" sz="2400" dirty="0" err="1">
                    <a:latin typeface="Andale Mono" panose="020B0509000000000004" pitchFamily="49" charset="0"/>
                  </a:rPr>
                  <a:t>x,p</a:t>
                </a:r>
                <a:r>
                  <a:rPr lang="en-US" sz="2400" dirty="0">
                    <a:latin typeface="Andale Mono" panose="020B0509000000000004" pitchFamily="49" charset="0"/>
                  </a:rPr>
                  <a:t>)</a:t>
                </a:r>
              </a:p>
            </p:txBody>
          </p:sp>
        </p:grpSp>
        <p:sp>
          <p:nvSpPr>
            <p:cNvPr id="27" name="TextBox 26">
              <a:extLst>
                <a:ext uri="{FF2B5EF4-FFF2-40B4-BE49-F238E27FC236}">
                  <a16:creationId xmlns:a16="http://schemas.microsoft.com/office/drawing/2014/main" id="{DE29EE25-9132-5927-C7A8-FE97AE956264}"/>
                </a:ext>
              </a:extLst>
            </p:cNvPr>
            <p:cNvSpPr txBox="1"/>
            <p:nvPr/>
          </p:nvSpPr>
          <p:spPr>
            <a:xfrm>
              <a:off x="5944503" y="5091412"/>
              <a:ext cx="2860828" cy="400110"/>
            </a:xfrm>
            <a:prstGeom prst="rect">
              <a:avLst/>
            </a:prstGeom>
            <a:noFill/>
          </p:spPr>
          <p:txBody>
            <a:bodyPr wrap="square" rtlCol="0">
              <a:spAutoFit/>
            </a:bodyPr>
            <a:lstStyle/>
            <a:p>
              <a:pPr algn="ctr"/>
              <a:r>
                <a:rPr lang="en-US" sz="2000" dirty="0">
                  <a:latin typeface="Andale Mono" panose="020B0509000000000004" pitchFamily="49" charset="0"/>
                </a:rPr>
                <a:t>&lt;&lt;s, t&gt;, &lt;e, t&gt;&gt;</a:t>
              </a:r>
            </a:p>
          </p:txBody>
        </p:sp>
        <p:sp>
          <p:nvSpPr>
            <p:cNvPr id="33" name="TextBox 32">
              <a:extLst>
                <a:ext uri="{FF2B5EF4-FFF2-40B4-BE49-F238E27FC236}">
                  <a16:creationId xmlns:a16="http://schemas.microsoft.com/office/drawing/2014/main" id="{0FA1E719-0F22-B955-1132-E60ADB805E26}"/>
                </a:ext>
              </a:extLst>
            </p:cNvPr>
            <p:cNvSpPr txBox="1"/>
            <p:nvPr/>
          </p:nvSpPr>
          <p:spPr>
            <a:xfrm>
              <a:off x="6152182" y="4980710"/>
              <a:ext cx="2417387" cy="584775"/>
            </a:xfrm>
            <a:prstGeom prst="rect">
              <a:avLst/>
            </a:prstGeom>
            <a:solidFill>
              <a:schemeClr val="bg2"/>
            </a:solidFill>
            <a:ln>
              <a:noFill/>
            </a:ln>
          </p:spPr>
          <p:txBody>
            <a:bodyPr wrap="square" rtlCol="0">
              <a:spAutoFit/>
            </a:bodyPr>
            <a:lstStyle/>
            <a:p>
              <a:pPr algn="ctr"/>
              <a:r>
                <a:rPr lang="en-US" sz="3200" dirty="0">
                  <a:latin typeface="Andale Mono" panose="020B0509000000000004" pitchFamily="49" charset="0"/>
                </a:rPr>
                <a:t>E _ P</a:t>
              </a:r>
            </a:p>
          </p:txBody>
        </p:sp>
        <p:sp>
          <p:nvSpPr>
            <p:cNvPr id="34" name="TextBox 33">
              <a:extLst>
                <a:ext uri="{FF2B5EF4-FFF2-40B4-BE49-F238E27FC236}">
                  <a16:creationId xmlns:a16="http://schemas.microsoft.com/office/drawing/2014/main" id="{07A436FB-0524-D1D9-56BB-0037E98BD00F}"/>
                </a:ext>
              </a:extLst>
            </p:cNvPr>
            <p:cNvSpPr txBox="1"/>
            <p:nvPr/>
          </p:nvSpPr>
          <p:spPr>
            <a:xfrm>
              <a:off x="6292315" y="5929033"/>
              <a:ext cx="2093566" cy="584775"/>
            </a:xfrm>
            <a:prstGeom prst="rect">
              <a:avLst/>
            </a:prstGeom>
            <a:solidFill>
              <a:schemeClr val="bg2"/>
            </a:solidFill>
            <a:ln>
              <a:noFill/>
            </a:ln>
          </p:spPr>
          <p:txBody>
            <a:bodyPr wrap="square" rtlCol="0">
              <a:spAutoFit/>
            </a:bodyPr>
            <a:lstStyle/>
            <a:p>
              <a:pPr algn="ctr"/>
              <a:r>
                <a:rPr lang="en-US" sz="3200" dirty="0">
                  <a:latin typeface="Andale Mono" panose="020B0509000000000004" pitchFamily="49" charset="0"/>
                </a:rPr>
                <a:t>NP _ S</a:t>
              </a:r>
            </a:p>
          </p:txBody>
        </p:sp>
        <p:grpSp>
          <p:nvGrpSpPr>
            <p:cNvPr id="56" name="Group 55">
              <a:extLst>
                <a:ext uri="{FF2B5EF4-FFF2-40B4-BE49-F238E27FC236}">
                  <a16:creationId xmlns:a16="http://schemas.microsoft.com/office/drawing/2014/main" id="{B12CDE2B-D948-DFCA-8E09-DAEA7B38395B}"/>
                </a:ext>
              </a:extLst>
            </p:cNvPr>
            <p:cNvGrpSpPr/>
            <p:nvPr/>
          </p:nvGrpSpPr>
          <p:grpSpPr>
            <a:xfrm>
              <a:off x="6764215" y="5559066"/>
              <a:ext cx="1183036" cy="454710"/>
              <a:chOff x="6764215" y="5559066"/>
              <a:chExt cx="1183036" cy="454710"/>
            </a:xfrm>
          </p:grpSpPr>
          <p:cxnSp>
            <p:nvCxnSpPr>
              <p:cNvPr id="49" name="Straight Arrow Connector 48">
                <a:extLst>
                  <a:ext uri="{FF2B5EF4-FFF2-40B4-BE49-F238E27FC236}">
                    <a16:creationId xmlns:a16="http://schemas.microsoft.com/office/drawing/2014/main" id="{6C4A5EFC-3171-5A9D-3A9C-83DF86BFD700}"/>
                  </a:ext>
                </a:extLst>
              </p:cNvPr>
              <p:cNvCxnSpPr/>
              <p:nvPr/>
            </p:nvCxnSpPr>
            <p:spPr>
              <a:xfrm flipH="1">
                <a:off x="6764215" y="5559067"/>
                <a:ext cx="123730" cy="45470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4" name="Straight Arrow Connector 53">
                <a:extLst>
                  <a:ext uri="{FF2B5EF4-FFF2-40B4-BE49-F238E27FC236}">
                    <a16:creationId xmlns:a16="http://schemas.microsoft.com/office/drawing/2014/main" id="{6FE0E294-975D-41A3-EE0B-7748C8C96D97}"/>
                  </a:ext>
                </a:extLst>
              </p:cNvPr>
              <p:cNvCxnSpPr>
                <a:cxnSpLocks/>
              </p:cNvCxnSpPr>
              <p:nvPr/>
            </p:nvCxnSpPr>
            <p:spPr>
              <a:xfrm>
                <a:off x="7798953" y="5559066"/>
                <a:ext cx="148298" cy="45471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71" name="Group 70">
              <a:extLst>
                <a:ext uri="{FF2B5EF4-FFF2-40B4-BE49-F238E27FC236}">
                  <a16:creationId xmlns:a16="http://schemas.microsoft.com/office/drawing/2014/main" id="{0D0C69D7-1815-2F64-9CA2-8078BD641452}"/>
                </a:ext>
              </a:extLst>
            </p:cNvPr>
            <p:cNvGrpSpPr/>
            <p:nvPr/>
          </p:nvGrpSpPr>
          <p:grpSpPr>
            <a:xfrm>
              <a:off x="8042283" y="4805662"/>
              <a:ext cx="2611826" cy="512180"/>
              <a:chOff x="8042283" y="4805662"/>
              <a:chExt cx="2611826" cy="512180"/>
            </a:xfrm>
          </p:grpSpPr>
          <p:cxnSp>
            <p:nvCxnSpPr>
              <p:cNvPr id="66" name="Elbow Connector 65">
                <a:extLst>
                  <a:ext uri="{FF2B5EF4-FFF2-40B4-BE49-F238E27FC236}">
                    <a16:creationId xmlns:a16="http://schemas.microsoft.com/office/drawing/2014/main" id="{E75E669E-AD75-9D04-DEDA-20C655F409A9}"/>
                  </a:ext>
                </a:extLst>
              </p:cNvPr>
              <p:cNvCxnSpPr/>
              <p:nvPr/>
            </p:nvCxnSpPr>
            <p:spPr>
              <a:xfrm rot="10800000" flipV="1">
                <a:off x="8042283" y="4805662"/>
                <a:ext cx="697560" cy="512180"/>
              </a:xfrm>
              <a:prstGeom prst="bentConnector3">
                <a:avLst>
                  <a:gd name="adj1" fmla="val 1263"/>
                </a:avLst>
              </a:prstGeom>
              <a:ln>
                <a:tailEnd type="triangle"/>
              </a:ln>
            </p:spPr>
            <p:style>
              <a:lnRef idx="2">
                <a:schemeClr val="dk1"/>
              </a:lnRef>
              <a:fillRef idx="0">
                <a:schemeClr val="dk1"/>
              </a:fillRef>
              <a:effectRef idx="1">
                <a:schemeClr val="dk1"/>
              </a:effectRef>
              <a:fontRef idx="minor">
                <a:schemeClr val="tx1"/>
              </a:fontRef>
            </p:style>
          </p:cxnSp>
          <p:cxnSp>
            <p:nvCxnSpPr>
              <p:cNvPr id="68" name="Elbow Connector 67">
                <a:extLst>
                  <a:ext uri="{FF2B5EF4-FFF2-40B4-BE49-F238E27FC236}">
                    <a16:creationId xmlns:a16="http://schemas.microsoft.com/office/drawing/2014/main" id="{5D5B0524-6598-42ED-5678-C02CF221EB56}"/>
                  </a:ext>
                </a:extLst>
              </p:cNvPr>
              <p:cNvCxnSpPr>
                <a:cxnSpLocks/>
              </p:cNvCxnSpPr>
              <p:nvPr/>
            </p:nvCxnSpPr>
            <p:spPr>
              <a:xfrm rot="10800000" flipV="1">
                <a:off x="8042284" y="4805662"/>
                <a:ext cx="2611825" cy="512180"/>
              </a:xfrm>
              <a:prstGeom prst="bentConnector3">
                <a:avLst>
                  <a:gd name="adj1" fmla="val -271"/>
                </a:avLst>
              </a:prstGeom>
              <a:ln>
                <a:tailEnd type="triangle"/>
              </a:ln>
            </p:spPr>
            <p:style>
              <a:lnRef idx="2">
                <a:schemeClr val="dk1"/>
              </a:lnRef>
              <a:fillRef idx="0">
                <a:schemeClr val="dk1"/>
              </a:fillRef>
              <a:effectRef idx="1">
                <a:schemeClr val="dk1"/>
              </a:effectRef>
              <a:fontRef idx="minor">
                <a:schemeClr val="tx1"/>
              </a:fontRef>
            </p:style>
          </p:cxnSp>
        </p:grpSp>
        <p:cxnSp>
          <p:nvCxnSpPr>
            <p:cNvPr id="30" name="Straight Connector 29">
              <a:extLst>
                <a:ext uri="{FF2B5EF4-FFF2-40B4-BE49-F238E27FC236}">
                  <a16:creationId xmlns:a16="http://schemas.microsoft.com/office/drawing/2014/main" id="{3F4FCEF4-F7E4-7953-2610-70DE9D12F6BB}"/>
                </a:ext>
              </a:extLst>
            </p:cNvPr>
            <p:cNvCxnSpPr>
              <a:cxnSpLocks/>
            </p:cNvCxnSpPr>
            <p:nvPr/>
          </p:nvCxnSpPr>
          <p:spPr>
            <a:xfrm>
              <a:off x="8042283" y="4782750"/>
              <a:ext cx="1399766" cy="0"/>
            </a:xfrm>
            <a:prstGeom prst="line">
              <a:avLst/>
            </a:prstGeom>
            <a:ln w="762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05FC8F68-813B-3EF5-1CB2-385D86D6264D}"/>
                </a:ext>
              </a:extLst>
            </p:cNvPr>
            <p:cNvCxnSpPr>
              <a:cxnSpLocks/>
            </p:cNvCxnSpPr>
            <p:nvPr/>
          </p:nvCxnSpPr>
          <p:spPr>
            <a:xfrm>
              <a:off x="9821320" y="4782485"/>
              <a:ext cx="1643849" cy="0"/>
            </a:xfrm>
            <a:prstGeom prst="line">
              <a:avLst/>
            </a:prstGeom>
            <a:ln w="76200">
              <a:solidFill>
                <a:srgbClr val="7030A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15462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58333E-6 -3.7037E-6 L -0.4 -0.0007 " pathEditMode="relative" rAng="0" ptsTypes="AA">
                                      <p:cBhvr>
                                        <p:cTn id="6" dur="2000" fill="hold"/>
                                        <p:tgtEl>
                                          <p:spTgt spid="48"/>
                                        </p:tgtEl>
                                        <p:attrNameLst>
                                          <p:attrName>ppt_x</p:attrName>
                                          <p:attrName>ppt_y</p:attrName>
                                        </p:attrNameLst>
                                      </p:cBhvr>
                                      <p:rCtr x="-2101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4BC1F-C710-5B62-2901-9A42D3F7A585}"/>
            </a:ext>
          </a:extLst>
        </p:cNvPr>
        <p:cNvGrpSpPr/>
        <p:nvPr/>
      </p:nvGrpSpPr>
      <p:grpSpPr>
        <a:xfrm>
          <a:off x="0" y="0"/>
          <a:ext cx="0" cy="0"/>
          <a:chOff x="0" y="0"/>
          <a:chExt cx="0" cy="0"/>
        </a:xfrm>
      </p:grpSpPr>
      <p:cxnSp>
        <p:nvCxnSpPr>
          <p:cNvPr id="31" name="Elbow Connector 30">
            <a:extLst>
              <a:ext uri="{FF2B5EF4-FFF2-40B4-BE49-F238E27FC236}">
                <a16:creationId xmlns:a16="http://schemas.microsoft.com/office/drawing/2014/main" id="{464CFAE6-6529-FD78-A21C-3B29981A161B}"/>
              </a:ext>
            </a:extLst>
          </p:cNvPr>
          <p:cNvCxnSpPr>
            <a:cxnSpLocks/>
            <a:stCxn id="11" idx="3"/>
            <a:endCxn id="29" idx="2"/>
          </p:cNvCxnSpPr>
          <p:nvPr/>
        </p:nvCxnSpPr>
        <p:spPr>
          <a:xfrm>
            <a:off x="3229337" y="1183948"/>
            <a:ext cx="2783831" cy="781461"/>
          </a:xfrm>
          <a:prstGeom prst="bentConnector4">
            <a:avLst>
              <a:gd name="adj1" fmla="val 23926"/>
              <a:gd name="adj2" fmla="val 163756"/>
            </a:avLst>
          </a:prstGeom>
          <a:ln>
            <a:tailEnd type="triangle"/>
          </a:ln>
        </p:spPr>
        <p:style>
          <a:lnRef idx="2">
            <a:schemeClr val="dk1"/>
          </a:lnRef>
          <a:fillRef idx="0">
            <a:schemeClr val="dk1"/>
          </a:fillRef>
          <a:effectRef idx="1">
            <a:schemeClr val="dk1"/>
          </a:effectRef>
          <a:fontRef idx="minor">
            <a:schemeClr val="tx1"/>
          </a:fontRef>
        </p:style>
      </p:cxnSp>
      <p:sp>
        <p:nvSpPr>
          <p:cNvPr id="11" name="TextBox 10">
            <a:extLst>
              <a:ext uri="{FF2B5EF4-FFF2-40B4-BE49-F238E27FC236}">
                <a16:creationId xmlns:a16="http://schemas.microsoft.com/office/drawing/2014/main" id="{E1EA7630-6119-9B1D-D79F-9E9CF0DFA563}"/>
              </a:ext>
            </a:extLst>
          </p:cNvPr>
          <p:cNvSpPr txBox="1"/>
          <p:nvPr/>
        </p:nvSpPr>
        <p:spPr>
          <a:xfrm>
            <a:off x="1390892" y="999282"/>
            <a:ext cx="1838445" cy="369332"/>
          </a:xfrm>
          <a:prstGeom prst="rect">
            <a:avLst/>
          </a:prstGeom>
          <a:noFill/>
        </p:spPr>
        <p:txBody>
          <a:bodyPr wrap="square" rtlCol="0">
            <a:spAutoFit/>
          </a:bodyPr>
          <a:lstStyle/>
          <a:p>
            <a:pPr algn="ctr"/>
            <a:r>
              <a:rPr lang="en-US" dirty="0" err="1">
                <a:latin typeface="Andale Mono" panose="020B0509000000000004" pitchFamily="49" charset="0"/>
              </a:rPr>
              <a:t>lexical_item</a:t>
            </a:r>
            <a:endParaRPr lang="en-US" dirty="0">
              <a:latin typeface="Andale Mono" panose="020B0509000000000004" pitchFamily="49" charset="0"/>
            </a:endParaRPr>
          </a:p>
        </p:txBody>
      </p:sp>
      <p:sp>
        <p:nvSpPr>
          <p:cNvPr id="12" name="TextBox 11">
            <a:extLst>
              <a:ext uri="{FF2B5EF4-FFF2-40B4-BE49-F238E27FC236}">
                <a16:creationId xmlns:a16="http://schemas.microsoft.com/office/drawing/2014/main" id="{77DBD7FA-D9A6-6E28-4AEB-11C5AE868C8D}"/>
              </a:ext>
            </a:extLst>
          </p:cNvPr>
          <p:cNvSpPr txBox="1"/>
          <p:nvPr/>
        </p:nvSpPr>
        <p:spPr>
          <a:xfrm>
            <a:off x="5002672" y="1008927"/>
            <a:ext cx="1978312" cy="369332"/>
          </a:xfrm>
          <a:prstGeom prst="rect">
            <a:avLst/>
          </a:prstGeom>
          <a:noFill/>
        </p:spPr>
        <p:txBody>
          <a:bodyPr wrap="square" rtlCol="0">
            <a:spAutoFit/>
          </a:bodyPr>
          <a:lstStyle/>
          <a:p>
            <a:pPr algn="ctr"/>
            <a:r>
              <a:rPr lang="en-US" dirty="0" err="1">
                <a:latin typeface="Andale Mono" panose="020B0509000000000004" pitchFamily="49" charset="0"/>
              </a:rPr>
              <a:t>lexical_class</a:t>
            </a:r>
            <a:endParaRPr lang="en-US" dirty="0">
              <a:latin typeface="Andale Mono" panose="020B0509000000000004" pitchFamily="49" charset="0"/>
            </a:endParaRPr>
          </a:p>
        </p:txBody>
      </p:sp>
      <p:grpSp>
        <p:nvGrpSpPr>
          <p:cNvPr id="13" name="Group 12">
            <a:extLst>
              <a:ext uri="{FF2B5EF4-FFF2-40B4-BE49-F238E27FC236}">
                <a16:creationId xmlns:a16="http://schemas.microsoft.com/office/drawing/2014/main" id="{8FC76EB7-678B-9B59-770A-46A85276C49C}"/>
              </a:ext>
            </a:extLst>
          </p:cNvPr>
          <p:cNvGrpSpPr/>
          <p:nvPr/>
        </p:nvGrpSpPr>
        <p:grpSpPr>
          <a:xfrm>
            <a:off x="4364316" y="854068"/>
            <a:ext cx="2765928" cy="1810552"/>
            <a:chOff x="4364316" y="854068"/>
            <a:chExt cx="2765928" cy="1810552"/>
          </a:xfrm>
        </p:grpSpPr>
        <p:grpSp>
          <p:nvGrpSpPr>
            <p:cNvPr id="14" name="Group 13">
              <a:extLst>
                <a:ext uri="{FF2B5EF4-FFF2-40B4-BE49-F238E27FC236}">
                  <a16:creationId xmlns:a16="http://schemas.microsoft.com/office/drawing/2014/main" id="{C788A95B-5816-BAFB-DCE8-D7FC07228FC7}"/>
                </a:ext>
              </a:extLst>
            </p:cNvPr>
            <p:cNvGrpSpPr/>
            <p:nvPr/>
          </p:nvGrpSpPr>
          <p:grpSpPr>
            <a:xfrm>
              <a:off x="4896092" y="854068"/>
              <a:ext cx="2234152" cy="750493"/>
              <a:chOff x="4896092" y="854068"/>
              <a:chExt cx="2234152" cy="750493"/>
            </a:xfrm>
          </p:grpSpPr>
          <p:sp>
            <p:nvSpPr>
              <p:cNvPr id="18" name="Rounded Rectangle 17">
                <a:extLst>
                  <a:ext uri="{FF2B5EF4-FFF2-40B4-BE49-F238E27FC236}">
                    <a16:creationId xmlns:a16="http://schemas.microsoft.com/office/drawing/2014/main" id="{2B6F208E-0401-53F9-72ED-AA0A0A8D47EA}"/>
                  </a:ext>
                </a:extLst>
              </p:cNvPr>
              <p:cNvSpPr/>
              <p:nvPr/>
            </p:nvSpPr>
            <p:spPr>
              <a:xfrm>
                <a:off x="4896092" y="854068"/>
                <a:ext cx="2234152" cy="659757"/>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0ECF2100-B89B-13AB-85CC-F21DEA4A7C53}"/>
                  </a:ext>
                </a:extLst>
              </p:cNvPr>
              <p:cNvSpPr/>
              <p:nvPr/>
            </p:nvSpPr>
            <p:spPr>
              <a:xfrm>
                <a:off x="6470679" y="1432361"/>
                <a:ext cx="475881" cy="17220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set</a:t>
                </a:r>
              </a:p>
            </p:txBody>
          </p:sp>
        </p:grpSp>
        <p:sp>
          <p:nvSpPr>
            <p:cNvPr id="17" name="Rounded Rectangle 16">
              <a:extLst>
                <a:ext uri="{FF2B5EF4-FFF2-40B4-BE49-F238E27FC236}">
                  <a16:creationId xmlns:a16="http://schemas.microsoft.com/office/drawing/2014/main" id="{E985315E-F16E-86EE-E9EE-7F46DFD912C8}"/>
                </a:ext>
              </a:extLst>
            </p:cNvPr>
            <p:cNvSpPr/>
            <p:nvPr/>
          </p:nvSpPr>
          <p:spPr>
            <a:xfrm>
              <a:off x="4364316" y="2295289"/>
              <a:ext cx="1063552" cy="369331"/>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senses</a:t>
              </a:r>
            </a:p>
          </p:txBody>
        </p:sp>
      </p:grpSp>
      <p:sp>
        <p:nvSpPr>
          <p:cNvPr id="20" name="TextBox 19">
            <a:extLst>
              <a:ext uri="{FF2B5EF4-FFF2-40B4-BE49-F238E27FC236}">
                <a16:creationId xmlns:a16="http://schemas.microsoft.com/office/drawing/2014/main" id="{DB986F1E-C34D-F259-ACF8-B6CBE01B579A}"/>
              </a:ext>
            </a:extLst>
          </p:cNvPr>
          <p:cNvSpPr txBox="1"/>
          <p:nvPr/>
        </p:nvSpPr>
        <p:spPr>
          <a:xfrm>
            <a:off x="8453377" y="1008927"/>
            <a:ext cx="1977343" cy="369332"/>
          </a:xfrm>
          <a:prstGeom prst="rect">
            <a:avLst/>
          </a:prstGeom>
          <a:noFill/>
        </p:spPr>
        <p:txBody>
          <a:bodyPr wrap="square" rtlCol="0">
            <a:spAutoFit/>
          </a:bodyPr>
          <a:lstStyle/>
          <a:p>
            <a:pPr algn="ctr"/>
            <a:r>
              <a:rPr lang="en-US" dirty="0" err="1">
                <a:latin typeface="Andale Mono" panose="020B0509000000000004" pitchFamily="49" charset="0"/>
              </a:rPr>
              <a:t>sem_component</a:t>
            </a:r>
            <a:endParaRPr lang="en-US" dirty="0">
              <a:latin typeface="Andale Mono" panose="020B0509000000000004" pitchFamily="49" charset="0"/>
            </a:endParaRPr>
          </a:p>
        </p:txBody>
      </p:sp>
      <p:sp>
        <p:nvSpPr>
          <p:cNvPr id="21" name="TextBox 20">
            <a:extLst>
              <a:ext uri="{FF2B5EF4-FFF2-40B4-BE49-F238E27FC236}">
                <a16:creationId xmlns:a16="http://schemas.microsoft.com/office/drawing/2014/main" id="{065DE164-6978-6DB7-8415-67D9E2514AFE}"/>
              </a:ext>
            </a:extLst>
          </p:cNvPr>
          <p:cNvSpPr txBox="1"/>
          <p:nvPr/>
        </p:nvSpPr>
        <p:spPr>
          <a:xfrm>
            <a:off x="8739843" y="1566533"/>
            <a:ext cx="1454553" cy="369332"/>
          </a:xfrm>
          <a:prstGeom prst="rect">
            <a:avLst/>
          </a:prstGeom>
          <a:noFill/>
        </p:spPr>
        <p:txBody>
          <a:bodyPr wrap="square" rtlCol="0">
            <a:spAutoFit/>
          </a:bodyPr>
          <a:lstStyle/>
          <a:p>
            <a:pPr algn="ctr"/>
            <a:r>
              <a:rPr lang="en-US" dirty="0" err="1">
                <a:latin typeface="Andale Mono" panose="020B0509000000000004" pitchFamily="49" charset="0"/>
              </a:rPr>
              <a:t>sem_value</a:t>
            </a:r>
            <a:endParaRPr lang="en-US" dirty="0">
              <a:latin typeface="Andale Mono" panose="020B0509000000000004" pitchFamily="49" charset="0"/>
            </a:endParaRPr>
          </a:p>
        </p:txBody>
      </p:sp>
      <p:sp>
        <p:nvSpPr>
          <p:cNvPr id="22" name="Rounded Rectangle 21">
            <a:extLst>
              <a:ext uri="{FF2B5EF4-FFF2-40B4-BE49-F238E27FC236}">
                <a16:creationId xmlns:a16="http://schemas.microsoft.com/office/drawing/2014/main" id="{BD6F9440-2BFD-D801-927E-FCF4A4D1E0DE}"/>
              </a:ext>
            </a:extLst>
          </p:cNvPr>
          <p:cNvSpPr/>
          <p:nvPr/>
        </p:nvSpPr>
        <p:spPr>
          <a:xfrm>
            <a:off x="8047530" y="863714"/>
            <a:ext cx="2646265" cy="659757"/>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834B9C93-AB52-CAB5-59B4-AF9830B96935}"/>
              </a:ext>
            </a:extLst>
          </p:cNvPr>
          <p:cNvSpPr/>
          <p:nvPr/>
        </p:nvSpPr>
        <p:spPr>
          <a:xfrm>
            <a:off x="10045322" y="1423877"/>
            <a:ext cx="475881" cy="17220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set</a:t>
            </a:r>
          </a:p>
        </p:txBody>
      </p:sp>
      <p:grpSp>
        <p:nvGrpSpPr>
          <p:cNvPr id="24" name="Group 23">
            <a:extLst>
              <a:ext uri="{FF2B5EF4-FFF2-40B4-BE49-F238E27FC236}">
                <a16:creationId xmlns:a16="http://schemas.microsoft.com/office/drawing/2014/main" id="{03F22F3D-34D9-73F9-A7EB-5B4D10C9ACC1}"/>
              </a:ext>
            </a:extLst>
          </p:cNvPr>
          <p:cNvGrpSpPr/>
          <p:nvPr/>
        </p:nvGrpSpPr>
        <p:grpSpPr>
          <a:xfrm>
            <a:off x="6980984" y="1193593"/>
            <a:ext cx="2486136" cy="1438433"/>
            <a:chOff x="6980984" y="1193593"/>
            <a:chExt cx="2486136" cy="1438433"/>
          </a:xfrm>
        </p:grpSpPr>
        <p:cxnSp>
          <p:nvCxnSpPr>
            <p:cNvPr id="25" name="Elbow Connector 24">
              <a:extLst>
                <a:ext uri="{FF2B5EF4-FFF2-40B4-BE49-F238E27FC236}">
                  <a16:creationId xmlns:a16="http://schemas.microsoft.com/office/drawing/2014/main" id="{14960E78-3078-F6D4-4941-BABF4B519F37}"/>
                </a:ext>
              </a:extLst>
            </p:cNvPr>
            <p:cNvCxnSpPr>
              <a:cxnSpLocks/>
            </p:cNvCxnSpPr>
            <p:nvPr/>
          </p:nvCxnSpPr>
          <p:spPr>
            <a:xfrm>
              <a:off x="6980984" y="1193593"/>
              <a:ext cx="2486136" cy="742272"/>
            </a:xfrm>
            <a:prstGeom prst="bentConnector4">
              <a:avLst>
                <a:gd name="adj1" fmla="val 26527"/>
                <a:gd name="adj2" fmla="val 168222"/>
              </a:avLst>
            </a:prstGeom>
            <a:ln>
              <a:tailEnd type="triangle"/>
            </a:ln>
          </p:spPr>
          <p:style>
            <a:lnRef idx="2">
              <a:schemeClr val="dk1"/>
            </a:lnRef>
            <a:fillRef idx="0">
              <a:schemeClr val="dk1"/>
            </a:fillRef>
            <a:effectRef idx="1">
              <a:schemeClr val="dk1"/>
            </a:effectRef>
            <a:fontRef idx="minor">
              <a:schemeClr val="tx1"/>
            </a:fontRef>
          </p:style>
        </p:cxnSp>
        <p:sp>
          <p:nvSpPr>
            <p:cNvPr id="26" name="Rounded Rectangle 25">
              <a:extLst>
                <a:ext uri="{FF2B5EF4-FFF2-40B4-BE49-F238E27FC236}">
                  <a16:creationId xmlns:a16="http://schemas.microsoft.com/office/drawing/2014/main" id="{873268EA-9097-470C-DA86-B217260D7F9B}"/>
                </a:ext>
              </a:extLst>
            </p:cNvPr>
            <p:cNvSpPr/>
            <p:nvPr/>
          </p:nvSpPr>
          <p:spPr>
            <a:xfrm>
              <a:off x="8042283" y="2262695"/>
              <a:ext cx="1009296" cy="369331"/>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value</a:t>
              </a:r>
            </a:p>
          </p:txBody>
        </p:sp>
      </p:grpSp>
      <p:sp>
        <p:nvSpPr>
          <p:cNvPr id="29" name="TextBox 28">
            <a:extLst>
              <a:ext uri="{FF2B5EF4-FFF2-40B4-BE49-F238E27FC236}">
                <a16:creationId xmlns:a16="http://schemas.microsoft.com/office/drawing/2014/main" id="{6912B60D-C85E-51AF-C1CA-AA853DB564D2}"/>
              </a:ext>
            </a:extLst>
          </p:cNvPr>
          <p:cNvSpPr txBox="1"/>
          <p:nvPr/>
        </p:nvSpPr>
        <p:spPr>
          <a:xfrm>
            <a:off x="4960052" y="1596077"/>
            <a:ext cx="2106232" cy="369332"/>
          </a:xfrm>
          <a:prstGeom prst="rect">
            <a:avLst/>
          </a:prstGeom>
          <a:noFill/>
        </p:spPr>
        <p:txBody>
          <a:bodyPr wrap="square" rtlCol="0">
            <a:spAutoFit/>
          </a:bodyPr>
          <a:lstStyle/>
          <a:p>
            <a:pPr algn="ctr"/>
            <a:r>
              <a:rPr lang="en-US" dirty="0" err="1">
                <a:latin typeface="Andale Mono" panose="020B0509000000000004" pitchFamily="49" charset="0"/>
              </a:rPr>
              <a:t>polysemy_class</a:t>
            </a:r>
            <a:endParaRPr lang="en-US" dirty="0">
              <a:latin typeface="Andale Mono" panose="020B0509000000000004" pitchFamily="49" charset="0"/>
            </a:endParaRPr>
          </a:p>
        </p:txBody>
      </p:sp>
      <p:grpSp>
        <p:nvGrpSpPr>
          <p:cNvPr id="48" name="Group 47">
            <a:extLst>
              <a:ext uri="{FF2B5EF4-FFF2-40B4-BE49-F238E27FC236}">
                <a16:creationId xmlns:a16="http://schemas.microsoft.com/office/drawing/2014/main" id="{9AEDC430-24AD-3749-7C72-0679942D14F6}"/>
              </a:ext>
            </a:extLst>
          </p:cNvPr>
          <p:cNvGrpSpPr/>
          <p:nvPr/>
        </p:nvGrpSpPr>
        <p:grpSpPr>
          <a:xfrm>
            <a:off x="224676" y="4093329"/>
            <a:ext cx="6615022" cy="2664619"/>
            <a:chOff x="5092876" y="4099597"/>
            <a:chExt cx="6615022" cy="2664619"/>
          </a:xfrm>
        </p:grpSpPr>
        <p:grpSp>
          <p:nvGrpSpPr>
            <p:cNvPr id="36" name="Group 35">
              <a:extLst>
                <a:ext uri="{FF2B5EF4-FFF2-40B4-BE49-F238E27FC236}">
                  <a16:creationId xmlns:a16="http://schemas.microsoft.com/office/drawing/2014/main" id="{F5C9DE45-2D7A-8422-5C44-8C4BC5885DE1}"/>
                </a:ext>
              </a:extLst>
            </p:cNvPr>
            <p:cNvGrpSpPr/>
            <p:nvPr/>
          </p:nvGrpSpPr>
          <p:grpSpPr>
            <a:xfrm>
              <a:off x="5092876" y="4099597"/>
              <a:ext cx="6615022" cy="2664619"/>
              <a:chOff x="5092876" y="4099597"/>
              <a:chExt cx="6615022" cy="2664619"/>
            </a:xfrm>
          </p:grpSpPr>
          <p:sp>
            <p:nvSpPr>
              <p:cNvPr id="9" name="Rounded Rectangle 8">
                <a:extLst>
                  <a:ext uri="{FF2B5EF4-FFF2-40B4-BE49-F238E27FC236}">
                    <a16:creationId xmlns:a16="http://schemas.microsoft.com/office/drawing/2014/main" id="{B9D5AA6B-85A8-AFC3-C83D-E5D823AC0247}"/>
                  </a:ext>
                </a:extLst>
              </p:cNvPr>
              <p:cNvSpPr/>
              <p:nvPr/>
            </p:nvSpPr>
            <p:spPr>
              <a:xfrm>
                <a:off x="5092876" y="4099597"/>
                <a:ext cx="6615022" cy="2664619"/>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C8C4F7D1-F2E7-1E5C-3D09-9B594717D065}"/>
                  </a:ext>
                </a:extLst>
              </p:cNvPr>
              <p:cNvSpPr txBox="1"/>
              <p:nvPr/>
            </p:nvSpPr>
            <p:spPr>
              <a:xfrm>
                <a:off x="5231615" y="4321085"/>
                <a:ext cx="6335268" cy="461665"/>
              </a:xfrm>
              <a:prstGeom prst="rect">
                <a:avLst/>
              </a:prstGeom>
              <a:noFill/>
              <a:ln>
                <a:noFill/>
              </a:ln>
            </p:spPr>
            <p:txBody>
              <a:bodyPr wrap="square" rtlCol="0">
                <a:spAutoFit/>
              </a:bodyPr>
              <a:lstStyle/>
              <a:p>
                <a:pPr algn="r"/>
                <a:r>
                  <a:rPr lang="en-US" sz="2400" b="1" i="0" dirty="0">
                    <a:solidFill>
                      <a:srgbClr val="101418"/>
                    </a:solidFill>
                    <a:effectLst/>
                    <a:latin typeface="Arial" panose="020B0604020202020204" pitchFamily="34" charset="0"/>
                  </a:rPr>
                  <a:t>⟦ </a:t>
                </a:r>
                <a:r>
                  <a:rPr lang="en-US" sz="2400" dirty="0">
                    <a:latin typeface="Helvetica" pitchFamily="2" charset="0"/>
                  </a:rPr>
                  <a:t>love </a:t>
                </a:r>
                <a:r>
                  <a:rPr lang="en-US" sz="2400" b="1" i="0" dirty="0">
                    <a:solidFill>
                      <a:srgbClr val="101418"/>
                    </a:solidFill>
                    <a:effectLst/>
                    <a:latin typeface="Arial" panose="020B0604020202020204" pitchFamily="34" charset="0"/>
                  </a:rPr>
                  <a:t>⟧</a:t>
                </a:r>
                <a:r>
                  <a:rPr lang="en-US" sz="2400" dirty="0">
                    <a:latin typeface="Andale Mono" panose="020B0509000000000004" pitchFamily="49" charset="0"/>
                  </a:rPr>
                  <a:t> = </a:t>
                </a:r>
                <a:r>
                  <a:rPr lang="en-US" sz="2400" dirty="0" err="1">
                    <a:latin typeface="Andale Mono" panose="020B0509000000000004" pitchFamily="49" charset="0"/>
                  </a:rPr>
                  <a:t>λp.λx.DOX</a:t>
                </a:r>
                <a:r>
                  <a:rPr lang="en-US" sz="2400" dirty="0">
                    <a:latin typeface="Andale Mono" panose="020B0509000000000004" pitchFamily="49" charset="0"/>
                  </a:rPr>
                  <a:t>(</a:t>
                </a:r>
                <a:r>
                  <a:rPr lang="en-US" sz="2400" dirty="0" err="1">
                    <a:latin typeface="Andale Mono" panose="020B0509000000000004" pitchFamily="49" charset="0"/>
                  </a:rPr>
                  <a:t>x,p</a:t>
                </a:r>
                <a:r>
                  <a:rPr lang="en-US" sz="2400" dirty="0">
                    <a:latin typeface="Andale Mono" panose="020B0509000000000004" pitchFamily="49" charset="0"/>
                  </a:rPr>
                  <a:t>):</a:t>
                </a:r>
                <a:r>
                  <a:rPr lang="en-US" sz="2400" dirty="0">
                    <a:solidFill>
                      <a:srgbClr val="C00000"/>
                    </a:solidFill>
                    <a:latin typeface="Andale Mono" panose="020B0509000000000004" pitchFamily="49" charset="0"/>
                  </a:rPr>
                  <a:t> </a:t>
                </a:r>
                <a:r>
                  <a:rPr lang="en-US" sz="2400" dirty="0">
                    <a:latin typeface="Andale Mono" panose="020B0509000000000004" pitchFamily="49" charset="0"/>
                  </a:rPr>
                  <a:t>BOUL(</a:t>
                </a:r>
                <a:r>
                  <a:rPr lang="en-US" sz="2400" dirty="0" err="1">
                    <a:latin typeface="Andale Mono" panose="020B0509000000000004" pitchFamily="49" charset="0"/>
                  </a:rPr>
                  <a:t>x,p</a:t>
                </a:r>
                <a:r>
                  <a:rPr lang="en-US" sz="2400" dirty="0">
                    <a:latin typeface="Andale Mono" panose="020B0509000000000004" pitchFamily="49" charset="0"/>
                  </a:rPr>
                  <a:t>)</a:t>
                </a:r>
              </a:p>
            </p:txBody>
          </p:sp>
        </p:grpSp>
        <p:sp>
          <p:nvSpPr>
            <p:cNvPr id="27" name="TextBox 26">
              <a:extLst>
                <a:ext uri="{FF2B5EF4-FFF2-40B4-BE49-F238E27FC236}">
                  <a16:creationId xmlns:a16="http://schemas.microsoft.com/office/drawing/2014/main" id="{ABFE3235-D573-EA6B-EBD4-85CBC15E9C14}"/>
                </a:ext>
              </a:extLst>
            </p:cNvPr>
            <p:cNvSpPr txBox="1"/>
            <p:nvPr/>
          </p:nvSpPr>
          <p:spPr>
            <a:xfrm>
              <a:off x="5944503" y="5091412"/>
              <a:ext cx="2860828" cy="400110"/>
            </a:xfrm>
            <a:prstGeom prst="rect">
              <a:avLst/>
            </a:prstGeom>
            <a:noFill/>
          </p:spPr>
          <p:txBody>
            <a:bodyPr wrap="square" rtlCol="0">
              <a:spAutoFit/>
            </a:bodyPr>
            <a:lstStyle/>
            <a:p>
              <a:pPr algn="ctr"/>
              <a:r>
                <a:rPr lang="en-US" sz="2000" dirty="0">
                  <a:latin typeface="Andale Mono" panose="020B0509000000000004" pitchFamily="49" charset="0"/>
                </a:rPr>
                <a:t>&lt;&lt;s, t&gt;, &lt;e, t&gt;&gt;</a:t>
              </a:r>
            </a:p>
          </p:txBody>
        </p:sp>
        <p:sp>
          <p:nvSpPr>
            <p:cNvPr id="33" name="TextBox 32">
              <a:extLst>
                <a:ext uri="{FF2B5EF4-FFF2-40B4-BE49-F238E27FC236}">
                  <a16:creationId xmlns:a16="http://schemas.microsoft.com/office/drawing/2014/main" id="{BFA7C9DE-0FE9-B6E4-40E4-2A4F7368615F}"/>
                </a:ext>
              </a:extLst>
            </p:cNvPr>
            <p:cNvSpPr txBox="1"/>
            <p:nvPr/>
          </p:nvSpPr>
          <p:spPr>
            <a:xfrm>
              <a:off x="6152182" y="4980710"/>
              <a:ext cx="2417387" cy="584775"/>
            </a:xfrm>
            <a:prstGeom prst="rect">
              <a:avLst/>
            </a:prstGeom>
            <a:solidFill>
              <a:schemeClr val="bg2"/>
            </a:solidFill>
            <a:ln>
              <a:noFill/>
            </a:ln>
          </p:spPr>
          <p:txBody>
            <a:bodyPr wrap="square" rtlCol="0">
              <a:spAutoFit/>
            </a:bodyPr>
            <a:lstStyle/>
            <a:p>
              <a:pPr algn="ctr"/>
              <a:r>
                <a:rPr lang="en-US" sz="3200" dirty="0">
                  <a:latin typeface="Andale Mono" panose="020B0509000000000004" pitchFamily="49" charset="0"/>
                </a:rPr>
                <a:t>E _ P</a:t>
              </a:r>
            </a:p>
          </p:txBody>
        </p:sp>
        <p:sp>
          <p:nvSpPr>
            <p:cNvPr id="34" name="TextBox 33">
              <a:extLst>
                <a:ext uri="{FF2B5EF4-FFF2-40B4-BE49-F238E27FC236}">
                  <a16:creationId xmlns:a16="http://schemas.microsoft.com/office/drawing/2014/main" id="{14474B29-45B4-4238-F924-34F6327F25B6}"/>
                </a:ext>
              </a:extLst>
            </p:cNvPr>
            <p:cNvSpPr txBox="1"/>
            <p:nvPr/>
          </p:nvSpPr>
          <p:spPr>
            <a:xfrm>
              <a:off x="6292315" y="5929033"/>
              <a:ext cx="2093566" cy="584775"/>
            </a:xfrm>
            <a:prstGeom prst="rect">
              <a:avLst/>
            </a:prstGeom>
            <a:solidFill>
              <a:schemeClr val="bg2"/>
            </a:solidFill>
            <a:ln>
              <a:noFill/>
            </a:ln>
          </p:spPr>
          <p:txBody>
            <a:bodyPr wrap="square" rtlCol="0">
              <a:spAutoFit/>
            </a:bodyPr>
            <a:lstStyle/>
            <a:p>
              <a:pPr algn="ctr"/>
              <a:r>
                <a:rPr lang="en-US" sz="3200" dirty="0">
                  <a:latin typeface="Andale Mono" panose="020B0509000000000004" pitchFamily="49" charset="0"/>
                </a:rPr>
                <a:t>NP _ S</a:t>
              </a:r>
            </a:p>
          </p:txBody>
        </p:sp>
        <p:grpSp>
          <p:nvGrpSpPr>
            <p:cNvPr id="56" name="Group 55">
              <a:extLst>
                <a:ext uri="{FF2B5EF4-FFF2-40B4-BE49-F238E27FC236}">
                  <a16:creationId xmlns:a16="http://schemas.microsoft.com/office/drawing/2014/main" id="{89C37308-5D68-C7E6-5FA6-295B401DF26D}"/>
                </a:ext>
              </a:extLst>
            </p:cNvPr>
            <p:cNvGrpSpPr/>
            <p:nvPr/>
          </p:nvGrpSpPr>
          <p:grpSpPr>
            <a:xfrm>
              <a:off x="6764215" y="5559066"/>
              <a:ext cx="1183036" cy="454710"/>
              <a:chOff x="6764215" y="5559066"/>
              <a:chExt cx="1183036" cy="454710"/>
            </a:xfrm>
          </p:grpSpPr>
          <p:cxnSp>
            <p:nvCxnSpPr>
              <p:cNvPr id="49" name="Straight Arrow Connector 48">
                <a:extLst>
                  <a:ext uri="{FF2B5EF4-FFF2-40B4-BE49-F238E27FC236}">
                    <a16:creationId xmlns:a16="http://schemas.microsoft.com/office/drawing/2014/main" id="{B550FD02-F01E-B275-5736-7A6445FCD6A3}"/>
                  </a:ext>
                </a:extLst>
              </p:cNvPr>
              <p:cNvCxnSpPr/>
              <p:nvPr/>
            </p:nvCxnSpPr>
            <p:spPr>
              <a:xfrm flipH="1">
                <a:off x="6764215" y="5559067"/>
                <a:ext cx="123730" cy="45470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4" name="Straight Arrow Connector 53">
                <a:extLst>
                  <a:ext uri="{FF2B5EF4-FFF2-40B4-BE49-F238E27FC236}">
                    <a16:creationId xmlns:a16="http://schemas.microsoft.com/office/drawing/2014/main" id="{8DBAEED0-7CDD-2FA5-D0B8-7C42B227F146}"/>
                  </a:ext>
                </a:extLst>
              </p:cNvPr>
              <p:cNvCxnSpPr>
                <a:cxnSpLocks/>
              </p:cNvCxnSpPr>
              <p:nvPr/>
            </p:nvCxnSpPr>
            <p:spPr>
              <a:xfrm>
                <a:off x="7798953" y="5559066"/>
                <a:ext cx="148298" cy="45471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71" name="Group 70">
              <a:extLst>
                <a:ext uri="{FF2B5EF4-FFF2-40B4-BE49-F238E27FC236}">
                  <a16:creationId xmlns:a16="http://schemas.microsoft.com/office/drawing/2014/main" id="{978E8D32-7609-CA0D-F0CA-D3CA13030E28}"/>
                </a:ext>
              </a:extLst>
            </p:cNvPr>
            <p:cNvGrpSpPr/>
            <p:nvPr/>
          </p:nvGrpSpPr>
          <p:grpSpPr>
            <a:xfrm>
              <a:off x="8042283" y="4805662"/>
              <a:ext cx="2611826" cy="512180"/>
              <a:chOff x="8042283" y="4805662"/>
              <a:chExt cx="2611826" cy="512180"/>
            </a:xfrm>
          </p:grpSpPr>
          <p:cxnSp>
            <p:nvCxnSpPr>
              <p:cNvPr id="66" name="Elbow Connector 65">
                <a:extLst>
                  <a:ext uri="{FF2B5EF4-FFF2-40B4-BE49-F238E27FC236}">
                    <a16:creationId xmlns:a16="http://schemas.microsoft.com/office/drawing/2014/main" id="{575C3A36-43AE-7FB0-C7EA-BD4B7B1C32A8}"/>
                  </a:ext>
                </a:extLst>
              </p:cNvPr>
              <p:cNvCxnSpPr/>
              <p:nvPr/>
            </p:nvCxnSpPr>
            <p:spPr>
              <a:xfrm rot="10800000" flipV="1">
                <a:off x="8042283" y="4805662"/>
                <a:ext cx="697560" cy="512180"/>
              </a:xfrm>
              <a:prstGeom prst="bentConnector3">
                <a:avLst>
                  <a:gd name="adj1" fmla="val 1263"/>
                </a:avLst>
              </a:prstGeom>
              <a:ln>
                <a:tailEnd type="triangle"/>
              </a:ln>
            </p:spPr>
            <p:style>
              <a:lnRef idx="2">
                <a:schemeClr val="dk1"/>
              </a:lnRef>
              <a:fillRef idx="0">
                <a:schemeClr val="dk1"/>
              </a:fillRef>
              <a:effectRef idx="1">
                <a:schemeClr val="dk1"/>
              </a:effectRef>
              <a:fontRef idx="minor">
                <a:schemeClr val="tx1"/>
              </a:fontRef>
            </p:style>
          </p:cxnSp>
          <p:cxnSp>
            <p:nvCxnSpPr>
              <p:cNvPr id="68" name="Elbow Connector 67">
                <a:extLst>
                  <a:ext uri="{FF2B5EF4-FFF2-40B4-BE49-F238E27FC236}">
                    <a16:creationId xmlns:a16="http://schemas.microsoft.com/office/drawing/2014/main" id="{CDEF3458-2BD4-2A60-9A22-A810D9CC2E5F}"/>
                  </a:ext>
                </a:extLst>
              </p:cNvPr>
              <p:cNvCxnSpPr>
                <a:cxnSpLocks/>
              </p:cNvCxnSpPr>
              <p:nvPr/>
            </p:nvCxnSpPr>
            <p:spPr>
              <a:xfrm rot="10800000" flipV="1">
                <a:off x="8042284" y="4805662"/>
                <a:ext cx="2611825" cy="512180"/>
              </a:xfrm>
              <a:prstGeom prst="bentConnector3">
                <a:avLst>
                  <a:gd name="adj1" fmla="val -271"/>
                </a:avLst>
              </a:prstGeom>
              <a:ln>
                <a:tailEnd type="triangle"/>
              </a:ln>
            </p:spPr>
            <p:style>
              <a:lnRef idx="2">
                <a:schemeClr val="dk1"/>
              </a:lnRef>
              <a:fillRef idx="0">
                <a:schemeClr val="dk1"/>
              </a:fillRef>
              <a:effectRef idx="1">
                <a:schemeClr val="dk1"/>
              </a:effectRef>
              <a:fontRef idx="minor">
                <a:schemeClr val="tx1"/>
              </a:fontRef>
            </p:style>
          </p:cxnSp>
        </p:grpSp>
        <p:cxnSp>
          <p:nvCxnSpPr>
            <p:cNvPr id="30" name="Straight Connector 29">
              <a:extLst>
                <a:ext uri="{FF2B5EF4-FFF2-40B4-BE49-F238E27FC236}">
                  <a16:creationId xmlns:a16="http://schemas.microsoft.com/office/drawing/2014/main" id="{B99CA8CC-DACA-C718-0469-9CF7E1799347}"/>
                </a:ext>
              </a:extLst>
            </p:cNvPr>
            <p:cNvCxnSpPr>
              <a:cxnSpLocks/>
            </p:cNvCxnSpPr>
            <p:nvPr/>
          </p:nvCxnSpPr>
          <p:spPr>
            <a:xfrm>
              <a:off x="8042283" y="4782750"/>
              <a:ext cx="1399766" cy="0"/>
            </a:xfrm>
            <a:prstGeom prst="line">
              <a:avLst/>
            </a:prstGeom>
            <a:ln w="762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A61CD7B9-6A88-1E4D-87CF-188DC9DBF6A9}"/>
                </a:ext>
              </a:extLst>
            </p:cNvPr>
            <p:cNvCxnSpPr>
              <a:cxnSpLocks/>
            </p:cNvCxnSpPr>
            <p:nvPr/>
          </p:nvCxnSpPr>
          <p:spPr>
            <a:xfrm>
              <a:off x="9821320" y="4782485"/>
              <a:ext cx="1643849" cy="0"/>
            </a:xfrm>
            <a:prstGeom prst="line">
              <a:avLst/>
            </a:prstGeom>
            <a:ln w="76200">
              <a:solidFill>
                <a:srgbClr val="7030A0"/>
              </a:solidFill>
            </a:ln>
          </p:spPr>
          <p:style>
            <a:lnRef idx="2">
              <a:schemeClr val="accent1"/>
            </a:lnRef>
            <a:fillRef idx="0">
              <a:schemeClr val="accent1"/>
            </a:fillRef>
            <a:effectRef idx="1">
              <a:schemeClr val="accent1"/>
            </a:effectRef>
            <a:fontRef idx="minor">
              <a:schemeClr val="tx1"/>
            </a:fontRef>
          </p:style>
        </p:cxnSp>
      </p:grpSp>
      <p:sp>
        <p:nvSpPr>
          <p:cNvPr id="8" name="TextBox 7">
            <a:extLst>
              <a:ext uri="{FF2B5EF4-FFF2-40B4-BE49-F238E27FC236}">
                <a16:creationId xmlns:a16="http://schemas.microsoft.com/office/drawing/2014/main" id="{FE2EC239-6519-7163-AC88-0EEAF49D5ED4}"/>
              </a:ext>
            </a:extLst>
          </p:cNvPr>
          <p:cNvSpPr txBox="1"/>
          <p:nvPr/>
        </p:nvSpPr>
        <p:spPr>
          <a:xfrm>
            <a:off x="8687608" y="5460543"/>
            <a:ext cx="1647465" cy="369332"/>
          </a:xfrm>
          <a:prstGeom prst="rect">
            <a:avLst/>
          </a:prstGeom>
          <a:noFill/>
        </p:spPr>
        <p:txBody>
          <a:bodyPr wrap="square" rtlCol="0">
            <a:spAutoFit/>
          </a:bodyPr>
          <a:lstStyle/>
          <a:p>
            <a:pPr algn="ctr"/>
            <a:r>
              <a:rPr lang="en-US" dirty="0">
                <a:latin typeface="Andale Mono" panose="020B0509000000000004" pitchFamily="49" charset="0"/>
              </a:rPr>
              <a:t>expression</a:t>
            </a:r>
          </a:p>
        </p:txBody>
      </p:sp>
      <p:grpSp>
        <p:nvGrpSpPr>
          <p:cNvPr id="2" name="Group 1">
            <a:extLst>
              <a:ext uri="{FF2B5EF4-FFF2-40B4-BE49-F238E27FC236}">
                <a16:creationId xmlns:a16="http://schemas.microsoft.com/office/drawing/2014/main" id="{9486B1E7-8F30-A57A-5863-449835ED9A09}"/>
              </a:ext>
            </a:extLst>
          </p:cNvPr>
          <p:cNvGrpSpPr/>
          <p:nvPr/>
        </p:nvGrpSpPr>
        <p:grpSpPr>
          <a:xfrm>
            <a:off x="7910563" y="706927"/>
            <a:ext cx="2958066" cy="4938282"/>
            <a:chOff x="7910563" y="706927"/>
            <a:chExt cx="2958066" cy="4938282"/>
          </a:xfrm>
        </p:grpSpPr>
        <p:grpSp>
          <p:nvGrpSpPr>
            <p:cNvPr id="15" name="Group 14">
              <a:extLst>
                <a:ext uri="{FF2B5EF4-FFF2-40B4-BE49-F238E27FC236}">
                  <a16:creationId xmlns:a16="http://schemas.microsoft.com/office/drawing/2014/main" id="{06AF6696-B3E0-C8FC-9E15-6E8A8E8FFEB5}"/>
                </a:ext>
              </a:extLst>
            </p:cNvPr>
            <p:cNvGrpSpPr/>
            <p:nvPr/>
          </p:nvGrpSpPr>
          <p:grpSpPr>
            <a:xfrm>
              <a:off x="8687607" y="1411583"/>
              <a:ext cx="2181021" cy="4233626"/>
              <a:chOff x="8687607" y="1411583"/>
              <a:chExt cx="2181021" cy="4233626"/>
            </a:xfrm>
          </p:grpSpPr>
          <p:cxnSp>
            <p:nvCxnSpPr>
              <p:cNvPr id="16" name="Elbow Connector 15">
                <a:extLst>
                  <a:ext uri="{FF2B5EF4-FFF2-40B4-BE49-F238E27FC236}">
                    <a16:creationId xmlns:a16="http://schemas.microsoft.com/office/drawing/2014/main" id="{89507FAC-4E48-410F-E6B9-2842396E8C64}"/>
                  </a:ext>
                </a:extLst>
              </p:cNvPr>
              <p:cNvCxnSpPr>
                <a:cxnSpLocks/>
                <a:stCxn id="8" idx="1"/>
                <a:endCxn id="38" idx="3"/>
              </p:cNvCxnSpPr>
              <p:nvPr/>
            </p:nvCxnSpPr>
            <p:spPr>
              <a:xfrm rot="10800000" flipH="1">
                <a:off x="8687607" y="1411583"/>
                <a:ext cx="2181021" cy="4233626"/>
              </a:xfrm>
              <a:prstGeom prst="bentConnector5">
                <a:avLst>
                  <a:gd name="adj1" fmla="val -10481"/>
                  <a:gd name="adj2" fmla="val 43859"/>
                  <a:gd name="adj3" fmla="val 110481"/>
                </a:avLst>
              </a:prstGeom>
              <a:ln>
                <a:tailEnd type="triangle"/>
              </a:ln>
            </p:spPr>
            <p:style>
              <a:lnRef idx="2">
                <a:schemeClr val="dk1"/>
              </a:lnRef>
              <a:fillRef idx="0">
                <a:schemeClr val="dk1"/>
              </a:fillRef>
              <a:effectRef idx="1">
                <a:schemeClr val="dk1"/>
              </a:effectRef>
              <a:fontRef idx="minor">
                <a:schemeClr val="tx1"/>
              </a:fontRef>
            </p:style>
          </p:cxnSp>
          <p:sp>
            <p:nvSpPr>
              <p:cNvPr id="32" name="Rounded Rectangle 31">
                <a:extLst>
                  <a:ext uri="{FF2B5EF4-FFF2-40B4-BE49-F238E27FC236}">
                    <a16:creationId xmlns:a16="http://schemas.microsoft.com/office/drawing/2014/main" id="{9E47A147-5E0A-3E47-5739-9F225A53746F}"/>
                  </a:ext>
                </a:extLst>
              </p:cNvPr>
              <p:cNvSpPr/>
              <p:nvPr/>
            </p:nvSpPr>
            <p:spPr>
              <a:xfrm>
                <a:off x="9115233" y="3604347"/>
                <a:ext cx="1436295" cy="369331"/>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latin typeface="Andale Mono" panose="020B0509000000000004" pitchFamily="49" charset="0"/>
                  </a:rPr>
                  <a:t>core_val</a:t>
                </a:r>
                <a:endParaRPr lang="en-US" dirty="0">
                  <a:latin typeface="Andale Mono" panose="020B0509000000000004" pitchFamily="49" charset="0"/>
                </a:endParaRPr>
              </a:p>
            </p:txBody>
          </p:sp>
        </p:grpSp>
        <p:sp>
          <p:nvSpPr>
            <p:cNvPr id="38" name="Rounded Rectangle 37">
              <a:extLst>
                <a:ext uri="{FF2B5EF4-FFF2-40B4-BE49-F238E27FC236}">
                  <a16:creationId xmlns:a16="http://schemas.microsoft.com/office/drawing/2014/main" id="{66CD0975-1A53-2008-BA57-07337B969E58}"/>
                </a:ext>
              </a:extLst>
            </p:cNvPr>
            <p:cNvSpPr/>
            <p:nvPr/>
          </p:nvSpPr>
          <p:spPr>
            <a:xfrm>
              <a:off x="7910563" y="706927"/>
              <a:ext cx="2958066" cy="1409311"/>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a:extLst>
                <a:ext uri="{FF2B5EF4-FFF2-40B4-BE49-F238E27FC236}">
                  <a16:creationId xmlns:a16="http://schemas.microsoft.com/office/drawing/2014/main" id="{D5846FD0-4A13-51EB-1811-54255855C43E}"/>
                </a:ext>
              </a:extLst>
            </p:cNvPr>
            <p:cNvSpPr/>
            <p:nvPr/>
          </p:nvSpPr>
          <p:spPr>
            <a:xfrm>
              <a:off x="10045322" y="2047349"/>
              <a:ext cx="475881" cy="17220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set</a:t>
              </a:r>
            </a:p>
          </p:txBody>
        </p:sp>
      </p:grpSp>
      <p:cxnSp>
        <p:nvCxnSpPr>
          <p:cNvPr id="53" name="Elbow Connector 52">
            <a:extLst>
              <a:ext uri="{FF2B5EF4-FFF2-40B4-BE49-F238E27FC236}">
                <a16:creationId xmlns:a16="http://schemas.microsoft.com/office/drawing/2014/main" id="{B88A04F0-F8EE-4E19-EA19-AA827CBDADDC}"/>
              </a:ext>
            </a:extLst>
          </p:cNvPr>
          <p:cNvCxnSpPr>
            <a:stCxn id="17" idx="2"/>
            <a:endCxn id="32" idx="0"/>
          </p:cNvCxnSpPr>
          <p:nvPr/>
        </p:nvCxnSpPr>
        <p:spPr>
          <a:xfrm rot="16200000" flipH="1">
            <a:off x="6894873" y="665838"/>
            <a:ext cx="939727" cy="4937289"/>
          </a:xfrm>
          <a:prstGeom prst="bentConnector3">
            <a:avLst/>
          </a:prstGeom>
          <a:ln w="19050">
            <a:solidFill>
              <a:srgbClr val="FFC000"/>
            </a:solidFill>
            <a:prstDash val="sysDot"/>
          </a:ln>
        </p:spPr>
        <p:style>
          <a:lnRef idx="2">
            <a:schemeClr val="accent1"/>
          </a:lnRef>
          <a:fillRef idx="0">
            <a:schemeClr val="accent1"/>
          </a:fillRef>
          <a:effectRef idx="1">
            <a:schemeClr val="accent1"/>
          </a:effectRef>
          <a:fontRef idx="minor">
            <a:schemeClr val="tx1"/>
          </a:fontRef>
        </p:style>
      </p:cxnSp>
      <p:cxnSp>
        <p:nvCxnSpPr>
          <p:cNvPr id="55" name="Elbow Connector 54">
            <a:extLst>
              <a:ext uri="{FF2B5EF4-FFF2-40B4-BE49-F238E27FC236}">
                <a16:creationId xmlns:a16="http://schemas.microsoft.com/office/drawing/2014/main" id="{FBCC3F4E-7FDF-AA3B-839F-82913947E6ED}"/>
              </a:ext>
            </a:extLst>
          </p:cNvPr>
          <p:cNvCxnSpPr>
            <a:cxnSpLocks/>
            <a:stCxn id="26" idx="2"/>
            <a:endCxn id="32" idx="0"/>
          </p:cNvCxnSpPr>
          <p:nvPr/>
        </p:nvCxnSpPr>
        <p:spPr>
          <a:xfrm rot="16200000" flipH="1">
            <a:off x="8703996" y="2474961"/>
            <a:ext cx="972321" cy="1286450"/>
          </a:xfrm>
          <a:prstGeom prst="bentConnector3">
            <a:avLst>
              <a:gd name="adj1" fmla="val 36738"/>
            </a:avLst>
          </a:prstGeom>
          <a:ln w="19050">
            <a:solidFill>
              <a:srgbClr val="FFC000"/>
            </a:solidFill>
            <a:prstDash val="sysDot"/>
          </a:ln>
        </p:spPr>
        <p:style>
          <a:lnRef idx="2">
            <a:schemeClr val="accent1"/>
          </a:lnRef>
          <a:fillRef idx="0">
            <a:schemeClr val="accent1"/>
          </a:fillRef>
          <a:effectRef idx="1">
            <a:schemeClr val="accent1"/>
          </a:effectRef>
          <a:fontRef idx="minor">
            <a:schemeClr val="tx1"/>
          </a:fontRef>
        </p:style>
      </p:cxnSp>
      <p:grpSp>
        <p:nvGrpSpPr>
          <p:cNvPr id="72" name="Group 71">
            <a:extLst>
              <a:ext uri="{FF2B5EF4-FFF2-40B4-BE49-F238E27FC236}">
                <a16:creationId xmlns:a16="http://schemas.microsoft.com/office/drawing/2014/main" id="{E57990B6-F476-51D6-82F1-7736A69E31DC}"/>
              </a:ext>
            </a:extLst>
          </p:cNvPr>
          <p:cNvGrpSpPr/>
          <p:nvPr/>
        </p:nvGrpSpPr>
        <p:grpSpPr>
          <a:xfrm>
            <a:off x="1224459" y="3159064"/>
            <a:ext cx="8608922" cy="445283"/>
            <a:chOff x="1224459" y="3159064"/>
            <a:chExt cx="8608922" cy="445283"/>
          </a:xfrm>
        </p:grpSpPr>
        <p:sp>
          <p:nvSpPr>
            <p:cNvPr id="61" name="Rounded Rectangle 60">
              <a:extLst>
                <a:ext uri="{FF2B5EF4-FFF2-40B4-BE49-F238E27FC236}">
                  <a16:creationId xmlns:a16="http://schemas.microsoft.com/office/drawing/2014/main" id="{AC3ABE22-9786-6E98-D977-32D2702CFD06}"/>
                </a:ext>
              </a:extLst>
            </p:cNvPr>
            <p:cNvSpPr/>
            <p:nvPr/>
          </p:nvSpPr>
          <p:spPr>
            <a:xfrm>
              <a:off x="1224459" y="3159064"/>
              <a:ext cx="1246439" cy="3693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realize</a:t>
              </a:r>
            </a:p>
          </p:txBody>
        </p:sp>
        <p:cxnSp>
          <p:nvCxnSpPr>
            <p:cNvPr id="62" name="Elbow Connector 61">
              <a:extLst>
                <a:ext uri="{FF2B5EF4-FFF2-40B4-BE49-F238E27FC236}">
                  <a16:creationId xmlns:a16="http://schemas.microsoft.com/office/drawing/2014/main" id="{44D442CD-D986-B318-1C20-14682AE95D39}"/>
                </a:ext>
              </a:extLst>
            </p:cNvPr>
            <p:cNvCxnSpPr>
              <a:cxnSpLocks/>
              <a:stCxn id="61" idx="3"/>
              <a:endCxn id="32" idx="0"/>
            </p:cNvCxnSpPr>
            <p:nvPr/>
          </p:nvCxnSpPr>
          <p:spPr>
            <a:xfrm>
              <a:off x="2470898" y="3343730"/>
              <a:ext cx="7362483" cy="260617"/>
            </a:xfrm>
            <a:prstGeom prst="bentConnector2">
              <a:avLst/>
            </a:prstGeom>
            <a:ln w="19050">
              <a:solidFill>
                <a:srgbClr val="FFC000"/>
              </a:solidFill>
              <a:prstDash val="sysDot"/>
            </a:ln>
          </p:spPr>
          <p:style>
            <a:lnRef idx="2">
              <a:schemeClr val="accent1"/>
            </a:lnRef>
            <a:fillRef idx="0">
              <a:schemeClr val="accent1"/>
            </a:fillRef>
            <a:effectRef idx="1">
              <a:schemeClr val="accent1"/>
            </a:effectRef>
            <a:fontRef idx="minor">
              <a:schemeClr val="tx1"/>
            </a:fontRef>
          </p:style>
        </p:cxnSp>
      </p:grpSp>
      <p:grpSp>
        <p:nvGrpSpPr>
          <p:cNvPr id="89" name="Group 88">
            <a:extLst>
              <a:ext uri="{FF2B5EF4-FFF2-40B4-BE49-F238E27FC236}">
                <a16:creationId xmlns:a16="http://schemas.microsoft.com/office/drawing/2014/main" id="{358FCFF2-2E9B-F151-D4FA-1ADB86C50F07}"/>
              </a:ext>
            </a:extLst>
          </p:cNvPr>
          <p:cNvGrpSpPr/>
          <p:nvPr/>
        </p:nvGrpSpPr>
        <p:grpSpPr>
          <a:xfrm>
            <a:off x="995793" y="4314817"/>
            <a:ext cx="5702890" cy="1900337"/>
            <a:chOff x="995793" y="4314817"/>
            <a:chExt cx="5702890" cy="1900337"/>
          </a:xfrm>
        </p:grpSpPr>
        <p:cxnSp>
          <p:nvCxnSpPr>
            <p:cNvPr id="75" name="Elbow Connector 74">
              <a:extLst>
                <a:ext uri="{FF2B5EF4-FFF2-40B4-BE49-F238E27FC236}">
                  <a16:creationId xmlns:a16="http://schemas.microsoft.com/office/drawing/2014/main" id="{71FD33EF-4EA0-21DD-CF40-B2B8E65B6AAD}"/>
                </a:ext>
              </a:extLst>
            </p:cNvPr>
            <p:cNvCxnSpPr>
              <a:cxnSpLocks/>
              <a:stCxn id="34" idx="1"/>
              <a:endCxn id="28" idx="3"/>
            </p:cNvCxnSpPr>
            <p:nvPr/>
          </p:nvCxnSpPr>
          <p:spPr>
            <a:xfrm rot="10800000" flipH="1">
              <a:off x="1424115" y="4545651"/>
              <a:ext cx="5274568" cy="1669503"/>
            </a:xfrm>
            <a:prstGeom prst="bentConnector5">
              <a:avLst>
                <a:gd name="adj1" fmla="val -4334"/>
                <a:gd name="adj2" fmla="val -22588"/>
                <a:gd name="adj3" fmla="val 104334"/>
              </a:avLst>
            </a:prstGeom>
            <a:ln>
              <a:tailEnd type="triangle"/>
            </a:ln>
          </p:spPr>
          <p:style>
            <a:lnRef idx="2">
              <a:schemeClr val="dk1"/>
            </a:lnRef>
            <a:fillRef idx="0">
              <a:schemeClr val="dk1"/>
            </a:fillRef>
            <a:effectRef idx="1">
              <a:schemeClr val="dk1"/>
            </a:effectRef>
            <a:fontRef idx="minor">
              <a:schemeClr val="tx1"/>
            </a:fontRef>
          </p:style>
        </p:cxnSp>
        <p:cxnSp>
          <p:nvCxnSpPr>
            <p:cNvPr id="79" name="Elbow Connector 78">
              <a:extLst>
                <a:ext uri="{FF2B5EF4-FFF2-40B4-BE49-F238E27FC236}">
                  <a16:creationId xmlns:a16="http://schemas.microsoft.com/office/drawing/2014/main" id="{B5241EA3-46D1-9862-3523-425A9DFE1EDC}"/>
                </a:ext>
              </a:extLst>
            </p:cNvPr>
            <p:cNvCxnSpPr>
              <a:cxnSpLocks/>
              <a:stCxn id="87" idx="0"/>
              <a:endCxn id="28" idx="3"/>
            </p:cNvCxnSpPr>
            <p:nvPr/>
          </p:nvCxnSpPr>
          <p:spPr>
            <a:xfrm rot="16200000" flipH="1">
              <a:off x="3731821" y="1578789"/>
              <a:ext cx="230833" cy="5702889"/>
            </a:xfrm>
            <a:prstGeom prst="bentConnector4">
              <a:avLst>
                <a:gd name="adj1" fmla="val -99033"/>
                <a:gd name="adj2" fmla="val 104008"/>
              </a:avLst>
            </a:prstGeom>
            <a:ln>
              <a:tailEnd type="triangle"/>
            </a:ln>
          </p:spPr>
          <p:style>
            <a:lnRef idx="2">
              <a:schemeClr val="dk1"/>
            </a:lnRef>
            <a:fillRef idx="0">
              <a:schemeClr val="dk1"/>
            </a:fillRef>
            <a:effectRef idx="1">
              <a:schemeClr val="dk1"/>
            </a:effectRef>
            <a:fontRef idx="minor">
              <a:schemeClr val="tx1"/>
            </a:fontRef>
          </p:style>
        </p:cxnSp>
      </p:grpSp>
      <p:sp>
        <p:nvSpPr>
          <p:cNvPr id="87" name="Rectangle 86">
            <a:extLst>
              <a:ext uri="{FF2B5EF4-FFF2-40B4-BE49-F238E27FC236}">
                <a16:creationId xmlns:a16="http://schemas.microsoft.com/office/drawing/2014/main" id="{7315B5BC-BC19-CB9B-293C-4B872D841F89}"/>
              </a:ext>
            </a:extLst>
          </p:cNvPr>
          <p:cNvSpPr/>
          <p:nvPr/>
        </p:nvSpPr>
        <p:spPr>
          <a:xfrm>
            <a:off x="668215" y="4314817"/>
            <a:ext cx="655157" cy="461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4" name="Group 93">
            <a:extLst>
              <a:ext uri="{FF2B5EF4-FFF2-40B4-BE49-F238E27FC236}">
                <a16:creationId xmlns:a16="http://schemas.microsoft.com/office/drawing/2014/main" id="{88F6129F-2B21-F09A-3AEA-B5AF0D858FBD}"/>
              </a:ext>
            </a:extLst>
          </p:cNvPr>
          <p:cNvGrpSpPr/>
          <p:nvPr/>
        </p:nvGrpSpPr>
        <p:grpSpPr>
          <a:xfrm>
            <a:off x="995793" y="5405359"/>
            <a:ext cx="3202249" cy="463191"/>
            <a:chOff x="995793" y="5405359"/>
            <a:chExt cx="3202249" cy="463191"/>
          </a:xfrm>
        </p:grpSpPr>
        <p:cxnSp>
          <p:nvCxnSpPr>
            <p:cNvPr id="91" name="Straight Arrow Connector 90">
              <a:extLst>
                <a:ext uri="{FF2B5EF4-FFF2-40B4-BE49-F238E27FC236}">
                  <a16:creationId xmlns:a16="http://schemas.microsoft.com/office/drawing/2014/main" id="{B7DC0863-36DD-ED87-AE75-600E685A0182}"/>
                </a:ext>
              </a:extLst>
            </p:cNvPr>
            <p:cNvCxnSpPr/>
            <p:nvPr/>
          </p:nvCxnSpPr>
          <p:spPr>
            <a:xfrm>
              <a:off x="995793" y="5782983"/>
              <a:ext cx="657161" cy="0"/>
            </a:xfrm>
            <a:prstGeom prst="straightConnector1">
              <a:avLst/>
            </a:prstGeom>
            <a:ln w="762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92" name="Straight Arrow Connector 91">
              <a:extLst>
                <a:ext uri="{FF2B5EF4-FFF2-40B4-BE49-F238E27FC236}">
                  <a16:creationId xmlns:a16="http://schemas.microsoft.com/office/drawing/2014/main" id="{DFBB4C5B-72BC-08B3-9E43-35EAF78BC698}"/>
                </a:ext>
              </a:extLst>
            </p:cNvPr>
            <p:cNvCxnSpPr>
              <a:cxnSpLocks/>
            </p:cNvCxnSpPr>
            <p:nvPr/>
          </p:nvCxnSpPr>
          <p:spPr>
            <a:xfrm flipV="1">
              <a:off x="4198042" y="5405359"/>
              <a:ext cx="0" cy="463191"/>
            </a:xfrm>
            <a:prstGeom prst="straightConnector1">
              <a:avLst/>
            </a:prstGeom>
            <a:ln w="76200">
              <a:solidFill>
                <a:srgbClr val="C0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13569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260C3-C643-6493-C161-DBC343209325}"/>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74C5D411-6CB3-C73A-A1AE-1F36427D9CA4}"/>
              </a:ext>
            </a:extLst>
          </p:cNvPr>
          <p:cNvGrpSpPr/>
          <p:nvPr/>
        </p:nvGrpSpPr>
        <p:grpSpPr>
          <a:xfrm>
            <a:off x="1447800" y="1597731"/>
            <a:ext cx="9296400" cy="1969770"/>
            <a:chOff x="1447800" y="973017"/>
            <a:chExt cx="9296400" cy="1969770"/>
          </a:xfrm>
        </p:grpSpPr>
        <p:sp>
          <p:nvSpPr>
            <p:cNvPr id="3" name="TextBox 2">
              <a:extLst>
                <a:ext uri="{FF2B5EF4-FFF2-40B4-BE49-F238E27FC236}">
                  <a16:creationId xmlns:a16="http://schemas.microsoft.com/office/drawing/2014/main" id="{163CD1A8-DEF9-F72C-588C-63D8855B06B5}"/>
                </a:ext>
              </a:extLst>
            </p:cNvPr>
            <p:cNvSpPr txBox="1"/>
            <p:nvPr/>
          </p:nvSpPr>
          <p:spPr>
            <a:xfrm>
              <a:off x="1447800" y="973017"/>
              <a:ext cx="9296400" cy="584775"/>
            </a:xfrm>
            <a:prstGeom prst="rect">
              <a:avLst/>
            </a:prstGeom>
            <a:noFill/>
          </p:spPr>
          <p:txBody>
            <a:bodyPr wrap="square" rtlCol="0">
              <a:spAutoFit/>
            </a:bodyPr>
            <a:lstStyle/>
            <a:p>
              <a:r>
                <a:rPr lang="en-US" sz="3200" b="1" dirty="0">
                  <a:latin typeface="Helvetica" pitchFamily="2" charset="0"/>
                </a:rPr>
                <a:t>Challenge</a:t>
              </a:r>
            </a:p>
          </p:txBody>
        </p:sp>
        <p:sp>
          <p:nvSpPr>
            <p:cNvPr id="2" name="TextBox 1">
              <a:extLst>
                <a:ext uri="{FF2B5EF4-FFF2-40B4-BE49-F238E27FC236}">
                  <a16:creationId xmlns:a16="http://schemas.microsoft.com/office/drawing/2014/main" id="{8A2B5FD2-0930-F165-45B5-3F190877724B}"/>
                </a:ext>
              </a:extLst>
            </p:cNvPr>
            <p:cNvSpPr txBox="1"/>
            <p:nvPr/>
          </p:nvSpPr>
          <p:spPr>
            <a:xfrm>
              <a:off x="1447800" y="1557792"/>
              <a:ext cx="9296400" cy="1384995"/>
            </a:xfrm>
            <a:prstGeom prst="rect">
              <a:avLst/>
            </a:prstGeom>
            <a:noFill/>
          </p:spPr>
          <p:txBody>
            <a:bodyPr wrap="square" rtlCol="0">
              <a:spAutoFit/>
            </a:bodyPr>
            <a:lstStyle/>
            <a:p>
              <a:r>
                <a:rPr lang="en-US" sz="2800" dirty="0">
                  <a:latin typeface="Helvetica" pitchFamily="2" charset="0"/>
                </a:rPr>
                <a:t>The kinds of distributionally and inferentially defined properties we develop generalizations around are not always readily apparent in large-scale datasets.</a:t>
              </a:r>
            </a:p>
          </p:txBody>
        </p:sp>
      </p:grpSp>
      <p:grpSp>
        <p:nvGrpSpPr>
          <p:cNvPr id="7" name="Group 6">
            <a:extLst>
              <a:ext uri="{FF2B5EF4-FFF2-40B4-BE49-F238E27FC236}">
                <a16:creationId xmlns:a16="http://schemas.microsoft.com/office/drawing/2014/main" id="{3F2C9223-A48E-285B-F2DE-61035B857AB4}"/>
              </a:ext>
            </a:extLst>
          </p:cNvPr>
          <p:cNvGrpSpPr/>
          <p:nvPr/>
        </p:nvGrpSpPr>
        <p:grpSpPr>
          <a:xfrm>
            <a:off x="1447800" y="3721387"/>
            <a:ext cx="9296400" cy="1538882"/>
            <a:chOff x="1447800" y="3721387"/>
            <a:chExt cx="9296400" cy="1538882"/>
          </a:xfrm>
        </p:grpSpPr>
        <p:grpSp>
          <p:nvGrpSpPr>
            <p:cNvPr id="9" name="Group 8">
              <a:extLst>
                <a:ext uri="{FF2B5EF4-FFF2-40B4-BE49-F238E27FC236}">
                  <a16:creationId xmlns:a16="http://schemas.microsoft.com/office/drawing/2014/main" id="{A688FCE7-6679-9B95-D38B-12908BAEB01C}"/>
                </a:ext>
              </a:extLst>
            </p:cNvPr>
            <p:cNvGrpSpPr/>
            <p:nvPr/>
          </p:nvGrpSpPr>
          <p:grpSpPr>
            <a:xfrm>
              <a:off x="1447800" y="3721387"/>
              <a:ext cx="9296400" cy="1538882"/>
              <a:chOff x="1447800" y="2727343"/>
              <a:chExt cx="9296400" cy="1538882"/>
            </a:xfrm>
          </p:grpSpPr>
          <p:sp>
            <p:nvSpPr>
              <p:cNvPr id="4" name="TextBox 3">
                <a:extLst>
                  <a:ext uri="{FF2B5EF4-FFF2-40B4-BE49-F238E27FC236}">
                    <a16:creationId xmlns:a16="http://schemas.microsoft.com/office/drawing/2014/main" id="{1B256E8B-DDE4-57ED-830A-00CE32CED47B}"/>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Example</a:t>
                </a:r>
              </a:p>
            </p:txBody>
          </p:sp>
          <p:sp>
            <p:nvSpPr>
              <p:cNvPr id="6" name="TextBox 5">
                <a:extLst>
                  <a:ext uri="{FF2B5EF4-FFF2-40B4-BE49-F238E27FC236}">
                    <a16:creationId xmlns:a16="http://schemas.microsoft.com/office/drawing/2014/main" id="{D3D281BD-2371-A404-C570-FFD8FBEE98B1}"/>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rPr>
                  <a:t>When attempting to measure veridicality/</a:t>
                </a:r>
                <a:r>
                  <a:rPr lang="en-US" sz="2800" dirty="0" err="1">
                    <a:latin typeface="Helvetica" pitchFamily="2" charset="0"/>
                  </a:rPr>
                  <a:t>factivity</a:t>
                </a:r>
                <a:r>
                  <a:rPr lang="en-US" sz="2800" dirty="0">
                    <a:latin typeface="Helvetica" pitchFamily="2" charset="0"/>
                  </a:rPr>
                  <a:t>, we end up with more gradience than we might have expected.</a:t>
                </a:r>
              </a:p>
            </p:txBody>
          </p:sp>
        </p:grpSp>
        <p:sp>
          <p:nvSpPr>
            <p:cNvPr id="5" name="TextBox 4">
              <a:extLst>
                <a:ext uri="{FF2B5EF4-FFF2-40B4-BE49-F238E27FC236}">
                  <a16:creationId xmlns:a16="http://schemas.microsoft.com/office/drawing/2014/main" id="{9AE88D18-FFA7-217F-464B-E23F43366761}"/>
                </a:ext>
              </a:extLst>
            </p:cNvPr>
            <p:cNvSpPr txBox="1"/>
            <p:nvPr/>
          </p:nvSpPr>
          <p:spPr>
            <a:xfrm>
              <a:off x="3302154" y="3979484"/>
              <a:ext cx="4664556" cy="261610"/>
            </a:xfrm>
            <a:prstGeom prst="rect">
              <a:avLst/>
            </a:prstGeom>
            <a:noFill/>
          </p:spPr>
          <p:txBody>
            <a:bodyPr wrap="square">
              <a:spAutoFit/>
            </a:bodyPr>
            <a:lstStyle/>
            <a:p>
              <a:r>
                <a:rPr lang="en-US" sz="1100" dirty="0" err="1">
                  <a:latin typeface="Helvetica" pitchFamily="2" charset="0"/>
                </a:rPr>
                <a:t>Tonhauser</a:t>
              </a:r>
              <a:r>
                <a:rPr lang="en-US" sz="1100" dirty="0">
                  <a:latin typeface="Helvetica" pitchFamily="2" charset="0"/>
                </a:rPr>
                <a:t> et al. 2018, Degen &amp; </a:t>
              </a:r>
              <a:r>
                <a:rPr lang="en-US" sz="1100" dirty="0" err="1">
                  <a:latin typeface="Helvetica" pitchFamily="2" charset="0"/>
                </a:rPr>
                <a:t>Tonhauser</a:t>
              </a:r>
              <a:r>
                <a:rPr lang="en-US" sz="1100" dirty="0">
                  <a:latin typeface="Helvetica" pitchFamily="2" charset="0"/>
                </a:rPr>
                <a:t> 2022 </a:t>
              </a:r>
              <a:endParaRPr lang="en-US" sz="1100" dirty="0"/>
            </a:p>
          </p:txBody>
        </p:sp>
      </p:grpSp>
    </p:spTree>
    <p:extLst>
      <p:ext uri="{BB962C8B-B14F-4D97-AF65-F5344CB8AC3E}">
        <p14:creationId xmlns:p14="http://schemas.microsoft.com/office/powerpoint/2010/main" val="386445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5CD62-296F-030E-80D4-C90214E60EA7}"/>
            </a:ext>
          </a:extLst>
        </p:cNvPr>
        <p:cNvGrpSpPr/>
        <p:nvPr/>
      </p:nvGrpSpPr>
      <p:grpSpPr>
        <a:xfrm>
          <a:off x="0" y="0"/>
          <a:ext cx="0" cy="0"/>
          <a:chOff x="0" y="0"/>
          <a:chExt cx="0" cy="0"/>
        </a:xfrm>
      </p:grpSpPr>
      <p:cxnSp>
        <p:nvCxnSpPr>
          <p:cNvPr id="31" name="Elbow Connector 30">
            <a:extLst>
              <a:ext uri="{FF2B5EF4-FFF2-40B4-BE49-F238E27FC236}">
                <a16:creationId xmlns:a16="http://schemas.microsoft.com/office/drawing/2014/main" id="{D048B391-54A3-DF54-1F4D-06214D1A1F51}"/>
              </a:ext>
            </a:extLst>
          </p:cNvPr>
          <p:cNvCxnSpPr>
            <a:cxnSpLocks/>
            <a:stCxn id="11" idx="3"/>
            <a:endCxn id="29" idx="2"/>
          </p:cNvCxnSpPr>
          <p:nvPr/>
        </p:nvCxnSpPr>
        <p:spPr>
          <a:xfrm>
            <a:off x="3229337" y="1183948"/>
            <a:ext cx="2783831" cy="781461"/>
          </a:xfrm>
          <a:prstGeom prst="bentConnector4">
            <a:avLst>
              <a:gd name="adj1" fmla="val 23926"/>
              <a:gd name="adj2" fmla="val 163756"/>
            </a:avLst>
          </a:prstGeom>
          <a:ln>
            <a:tailEnd type="triangle"/>
          </a:ln>
        </p:spPr>
        <p:style>
          <a:lnRef idx="2">
            <a:schemeClr val="dk1"/>
          </a:lnRef>
          <a:fillRef idx="0">
            <a:schemeClr val="dk1"/>
          </a:fillRef>
          <a:effectRef idx="1">
            <a:schemeClr val="dk1"/>
          </a:effectRef>
          <a:fontRef idx="minor">
            <a:schemeClr val="tx1"/>
          </a:fontRef>
        </p:style>
      </p:cxnSp>
      <p:sp>
        <p:nvSpPr>
          <p:cNvPr id="11" name="TextBox 10">
            <a:extLst>
              <a:ext uri="{FF2B5EF4-FFF2-40B4-BE49-F238E27FC236}">
                <a16:creationId xmlns:a16="http://schemas.microsoft.com/office/drawing/2014/main" id="{9248951A-642B-8A92-BDC4-57050B80BF89}"/>
              </a:ext>
            </a:extLst>
          </p:cNvPr>
          <p:cNvSpPr txBox="1"/>
          <p:nvPr/>
        </p:nvSpPr>
        <p:spPr>
          <a:xfrm>
            <a:off x="1390892" y="999282"/>
            <a:ext cx="1838445" cy="369332"/>
          </a:xfrm>
          <a:prstGeom prst="rect">
            <a:avLst/>
          </a:prstGeom>
          <a:noFill/>
        </p:spPr>
        <p:txBody>
          <a:bodyPr wrap="square" rtlCol="0">
            <a:spAutoFit/>
          </a:bodyPr>
          <a:lstStyle/>
          <a:p>
            <a:pPr algn="ctr"/>
            <a:r>
              <a:rPr lang="en-US" dirty="0" err="1">
                <a:latin typeface="Andale Mono" panose="020B0509000000000004" pitchFamily="49" charset="0"/>
              </a:rPr>
              <a:t>lexical_item</a:t>
            </a:r>
            <a:endParaRPr lang="en-US" dirty="0">
              <a:latin typeface="Andale Mono" panose="020B0509000000000004" pitchFamily="49" charset="0"/>
            </a:endParaRPr>
          </a:p>
        </p:txBody>
      </p:sp>
      <p:sp>
        <p:nvSpPr>
          <p:cNvPr id="12" name="TextBox 11">
            <a:extLst>
              <a:ext uri="{FF2B5EF4-FFF2-40B4-BE49-F238E27FC236}">
                <a16:creationId xmlns:a16="http://schemas.microsoft.com/office/drawing/2014/main" id="{F889A807-151A-A2D0-1208-AFFCA8CF6C7F}"/>
              </a:ext>
            </a:extLst>
          </p:cNvPr>
          <p:cNvSpPr txBox="1"/>
          <p:nvPr/>
        </p:nvSpPr>
        <p:spPr>
          <a:xfrm>
            <a:off x="5002672" y="1008927"/>
            <a:ext cx="1978312" cy="369332"/>
          </a:xfrm>
          <a:prstGeom prst="rect">
            <a:avLst/>
          </a:prstGeom>
          <a:noFill/>
        </p:spPr>
        <p:txBody>
          <a:bodyPr wrap="square" rtlCol="0">
            <a:spAutoFit/>
          </a:bodyPr>
          <a:lstStyle/>
          <a:p>
            <a:pPr algn="ctr"/>
            <a:r>
              <a:rPr lang="en-US" dirty="0" err="1">
                <a:latin typeface="Andale Mono" panose="020B0509000000000004" pitchFamily="49" charset="0"/>
              </a:rPr>
              <a:t>lexical_class</a:t>
            </a:r>
            <a:endParaRPr lang="en-US" dirty="0">
              <a:latin typeface="Andale Mono" panose="020B0509000000000004" pitchFamily="49" charset="0"/>
            </a:endParaRPr>
          </a:p>
        </p:txBody>
      </p:sp>
      <p:grpSp>
        <p:nvGrpSpPr>
          <p:cNvPr id="13" name="Group 12">
            <a:extLst>
              <a:ext uri="{FF2B5EF4-FFF2-40B4-BE49-F238E27FC236}">
                <a16:creationId xmlns:a16="http://schemas.microsoft.com/office/drawing/2014/main" id="{555CE53B-003B-AF77-8336-053784E01B19}"/>
              </a:ext>
            </a:extLst>
          </p:cNvPr>
          <p:cNvGrpSpPr/>
          <p:nvPr/>
        </p:nvGrpSpPr>
        <p:grpSpPr>
          <a:xfrm>
            <a:off x="4364316" y="854068"/>
            <a:ext cx="2765928" cy="1810552"/>
            <a:chOff x="4364316" y="854068"/>
            <a:chExt cx="2765928" cy="1810552"/>
          </a:xfrm>
        </p:grpSpPr>
        <p:grpSp>
          <p:nvGrpSpPr>
            <p:cNvPr id="14" name="Group 13">
              <a:extLst>
                <a:ext uri="{FF2B5EF4-FFF2-40B4-BE49-F238E27FC236}">
                  <a16:creationId xmlns:a16="http://schemas.microsoft.com/office/drawing/2014/main" id="{78114339-1A41-BD86-6A74-841397351CDC}"/>
                </a:ext>
              </a:extLst>
            </p:cNvPr>
            <p:cNvGrpSpPr/>
            <p:nvPr/>
          </p:nvGrpSpPr>
          <p:grpSpPr>
            <a:xfrm>
              <a:off x="4896092" y="854068"/>
              <a:ext cx="2234152" cy="750493"/>
              <a:chOff x="4896092" y="854068"/>
              <a:chExt cx="2234152" cy="750493"/>
            </a:xfrm>
          </p:grpSpPr>
          <p:sp>
            <p:nvSpPr>
              <p:cNvPr id="18" name="Rounded Rectangle 17">
                <a:extLst>
                  <a:ext uri="{FF2B5EF4-FFF2-40B4-BE49-F238E27FC236}">
                    <a16:creationId xmlns:a16="http://schemas.microsoft.com/office/drawing/2014/main" id="{57100971-4DB6-AE10-51EC-237348C8C4B9}"/>
                  </a:ext>
                </a:extLst>
              </p:cNvPr>
              <p:cNvSpPr/>
              <p:nvPr/>
            </p:nvSpPr>
            <p:spPr>
              <a:xfrm>
                <a:off x="4896092" y="854068"/>
                <a:ext cx="2234152" cy="659757"/>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E8307346-0571-C289-8F91-961F67B646C8}"/>
                  </a:ext>
                </a:extLst>
              </p:cNvPr>
              <p:cNvSpPr/>
              <p:nvPr/>
            </p:nvSpPr>
            <p:spPr>
              <a:xfrm>
                <a:off x="6470679" y="1432361"/>
                <a:ext cx="475881" cy="17220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set</a:t>
                </a:r>
              </a:p>
            </p:txBody>
          </p:sp>
        </p:grpSp>
        <p:sp>
          <p:nvSpPr>
            <p:cNvPr id="17" name="Rounded Rectangle 16">
              <a:extLst>
                <a:ext uri="{FF2B5EF4-FFF2-40B4-BE49-F238E27FC236}">
                  <a16:creationId xmlns:a16="http://schemas.microsoft.com/office/drawing/2014/main" id="{BA311DD1-FA81-4557-6671-3D4C455751E6}"/>
                </a:ext>
              </a:extLst>
            </p:cNvPr>
            <p:cNvSpPr/>
            <p:nvPr/>
          </p:nvSpPr>
          <p:spPr>
            <a:xfrm>
              <a:off x="4364316" y="2295289"/>
              <a:ext cx="1063552" cy="369331"/>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senses</a:t>
              </a:r>
            </a:p>
          </p:txBody>
        </p:sp>
      </p:grpSp>
      <p:sp>
        <p:nvSpPr>
          <p:cNvPr id="20" name="TextBox 19">
            <a:extLst>
              <a:ext uri="{FF2B5EF4-FFF2-40B4-BE49-F238E27FC236}">
                <a16:creationId xmlns:a16="http://schemas.microsoft.com/office/drawing/2014/main" id="{B0AA168D-143C-CB3A-69CA-1D7D97504891}"/>
              </a:ext>
            </a:extLst>
          </p:cNvPr>
          <p:cNvSpPr txBox="1"/>
          <p:nvPr/>
        </p:nvSpPr>
        <p:spPr>
          <a:xfrm>
            <a:off x="8453377" y="1008927"/>
            <a:ext cx="1977343" cy="369332"/>
          </a:xfrm>
          <a:prstGeom prst="rect">
            <a:avLst/>
          </a:prstGeom>
          <a:noFill/>
        </p:spPr>
        <p:txBody>
          <a:bodyPr wrap="square" rtlCol="0">
            <a:spAutoFit/>
          </a:bodyPr>
          <a:lstStyle/>
          <a:p>
            <a:pPr algn="ctr"/>
            <a:r>
              <a:rPr lang="en-US" dirty="0" err="1">
                <a:latin typeface="Andale Mono" panose="020B0509000000000004" pitchFamily="49" charset="0"/>
              </a:rPr>
              <a:t>sem_component</a:t>
            </a:r>
            <a:endParaRPr lang="en-US" dirty="0">
              <a:latin typeface="Andale Mono" panose="020B0509000000000004" pitchFamily="49" charset="0"/>
            </a:endParaRPr>
          </a:p>
        </p:txBody>
      </p:sp>
      <p:sp>
        <p:nvSpPr>
          <p:cNvPr id="21" name="TextBox 20">
            <a:extLst>
              <a:ext uri="{FF2B5EF4-FFF2-40B4-BE49-F238E27FC236}">
                <a16:creationId xmlns:a16="http://schemas.microsoft.com/office/drawing/2014/main" id="{781D584A-71AC-1E07-501F-ECDF5B0B04F5}"/>
              </a:ext>
            </a:extLst>
          </p:cNvPr>
          <p:cNvSpPr txBox="1"/>
          <p:nvPr/>
        </p:nvSpPr>
        <p:spPr>
          <a:xfrm>
            <a:off x="8739843" y="1566533"/>
            <a:ext cx="1454553" cy="369332"/>
          </a:xfrm>
          <a:prstGeom prst="rect">
            <a:avLst/>
          </a:prstGeom>
          <a:noFill/>
        </p:spPr>
        <p:txBody>
          <a:bodyPr wrap="square" rtlCol="0">
            <a:spAutoFit/>
          </a:bodyPr>
          <a:lstStyle/>
          <a:p>
            <a:pPr algn="ctr"/>
            <a:r>
              <a:rPr lang="en-US" dirty="0" err="1">
                <a:latin typeface="Andale Mono" panose="020B0509000000000004" pitchFamily="49" charset="0"/>
              </a:rPr>
              <a:t>sem_value</a:t>
            </a:r>
            <a:endParaRPr lang="en-US" dirty="0">
              <a:latin typeface="Andale Mono" panose="020B0509000000000004" pitchFamily="49" charset="0"/>
            </a:endParaRPr>
          </a:p>
        </p:txBody>
      </p:sp>
      <p:sp>
        <p:nvSpPr>
          <p:cNvPr id="22" name="Rounded Rectangle 21">
            <a:extLst>
              <a:ext uri="{FF2B5EF4-FFF2-40B4-BE49-F238E27FC236}">
                <a16:creationId xmlns:a16="http://schemas.microsoft.com/office/drawing/2014/main" id="{6D3FF4EF-CFB7-A99D-AB9D-C6A2288DCBAB}"/>
              </a:ext>
            </a:extLst>
          </p:cNvPr>
          <p:cNvSpPr/>
          <p:nvPr/>
        </p:nvSpPr>
        <p:spPr>
          <a:xfrm>
            <a:off x="8047530" y="863714"/>
            <a:ext cx="2646265" cy="659757"/>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86438B57-E632-B117-4139-474AC25AF6BA}"/>
              </a:ext>
            </a:extLst>
          </p:cNvPr>
          <p:cNvSpPr/>
          <p:nvPr/>
        </p:nvSpPr>
        <p:spPr>
          <a:xfrm>
            <a:off x="10045322" y="1423877"/>
            <a:ext cx="475881" cy="17220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set</a:t>
            </a:r>
          </a:p>
        </p:txBody>
      </p:sp>
      <p:grpSp>
        <p:nvGrpSpPr>
          <p:cNvPr id="24" name="Group 23">
            <a:extLst>
              <a:ext uri="{FF2B5EF4-FFF2-40B4-BE49-F238E27FC236}">
                <a16:creationId xmlns:a16="http://schemas.microsoft.com/office/drawing/2014/main" id="{85CDD030-0812-F7C9-8798-1D5A80140222}"/>
              </a:ext>
            </a:extLst>
          </p:cNvPr>
          <p:cNvGrpSpPr/>
          <p:nvPr/>
        </p:nvGrpSpPr>
        <p:grpSpPr>
          <a:xfrm>
            <a:off x="6980984" y="1193593"/>
            <a:ext cx="2486136" cy="1438433"/>
            <a:chOff x="6980984" y="1193593"/>
            <a:chExt cx="2486136" cy="1438433"/>
          </a:xfrm>
        </p:grpSpPr>
        <p:cxnSp>
          <p:nvCxnSpPr>
            <p:cNvPr id="25" name="Elbow Connector 24">
              <a:extLst>
                <a:ext uri="{FF2B5EF4-FFF2-40B4-BE49-F238E27FC236}">
                  <a16:creationId xmlns:a16="http://schemas.microsoft.com/office/drawing/2014/main" id="{8797D47A-A142-C830-E6BA-0BF1C9FD67C7}"/>
                </a:ext>
              </a:extLst>
            </p:cNvPr>
            <p:cNvCxnSpPr>
              <a:cxnSpLocks/>
            </p:cNvCxnSpPr>
            <p:nvPr/>
          </p:nvCxnSpPr>
          <p:spPr>
            <a:xfrm>
              <a:off x="6980984" y="1193593"/>
              <a:ext cx="2486136" cy="742272"/>
            </a:xfrm>
            <a:prstGeom prst="bentConnector4">
              <a:avLst>
                <a:gd name="adj1" fmla="val 26527"/>
                <a:gd name="adj2" fmla="val 168222"/>
              </a:avLst>
            </a:prstGeom>
            <a:ln>
              <a:tailEnd type="triangle"/>
            </a:ln>
          </p:spPr>
          <p:style>
            <a:lnRef idx="2">
              <a:schemeClr val="dk1"/>
            </a:lnRef>
            <a:fillRef idx="0">
              <a:schemeClr val="dk1"/>
            </a:fillRef>
            <a:effectRef idx="1">
              <a:schemeClr val="dk1"/>
            </a:effectRef>
            <a:fontRef idx="minor">
              <a:schemeClr val="tx1"/>
            </a:fontRef>
          </p:style>
        </p:cxnSp>
        <p:sp>
          <p:nvSpPr>
            <p:cNvPr id="26" name="Rounded Rectangle 25">
              <a:extLst>
                <a:ext uri="{FF2B5EF4-FFF2-40B4-BE49-F238E27FC236}">
                  <a16:creationId xmlns:a16="http://schemas.microsoft.com/office/drawing/2014/main" id="{461EB8C0-4D9F-E55A-A7FD-30F3186C5276}"/>
                </a:ext>
              </a:extLst>
            </p:cNvPr>
            <p:cNvSpPr/>
            <p:nvPr/>
          </p:nvSpPr>
          <p:spPr>
            <a:xfrm>
              <a:off x="8042283" y="2262695"/>
              <a:ext cx="1009296" cy="369331"/>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value</a:t>
              </a:r>
            </a:p>
          </p:txBody>
        </p:sp>
      </p:grpSp>
      <p:sp>
        <p:nvSpPr>
          <p:cNvPr id="29" name="TextBox 28">
            <a:extLst>
              <a:ext uri="{FF2B5EF4-FFF2-40B4-BE49-F238E27FC236}">
                <a16:creationId xmlns:a16="http://schemas.microsoft.com/office/drawing/2014/main" id="{43179515-92F1-6A03-3CF6-9138CD6CD2AD}"/>
              </a:ext>
            </a:extLst>
          </p:cNvPr>
          <p:cNvSpPr txBox="1"/>
          <p:nvPr/>
        </p:nvSpPr>
        <p:spPr>
          <a:xfrm>
            <a:off x="4960052" y="1596077"/>
            <a:ext cx="2106232" cy="369332"/>
          </a:xfrm>
          <a:prstGeom prst="rect">
            <a:avLst/>
          </a:prstGeom>
          <a:noFill/>
        </p:spPr>
        <p:txBody>
          <a:bodyPr wrap="square" rtlCol="0">
            <a:spAutoFit/>
          </a:bodyPr>
          <a:lstStyle/>
          <a:p>
            <a:pPr algn="ctr"/>
            <a:r>
              <a:rPr lang="en-US" dirty="0" err="1">
                <a:latin typeface="Andale Mono" panose="020B0509000000000004" pitchFamily="49" charset="0"/>
              </a:rPr>
              <a:t>polysemy_class</a:t>
            </a:r>
            <a:endParaRPr lang="en-US" dirty="0">
              <a:latin typeface="Andale Mono" panose="020B0509000000000004" pitchFamily="49" charset="0"/>
            </a:endParaRPr>
          </a:p>
        </p:txBody>
      </p:sp>
      <p:sp>
        <p:nvSpPr>
          <p:cNvPr id="9" name="Rounded Rectangle 8">
            <a:extLst>
              <a:ext uri="{FF2B5EF4-FFF2-40B4-BE49-F238E27FC236}">
                <a16:creationId xmlns:a16="http://schemas.microsoft.com/office/drawing/2014/main" id="{C99B343E-468E-F195-C532-AC0B69883078}"/>
              </a:ext>
            </a:extLst>
          </p:cNvPr>
          <p:cNvSpPr/>
          <p:nvPr/>
        </p:nvSpPr>
        <p:spPr>
          <a:xfrm>
            <a:off x="224676" y="4093329"/>
            <a:ext cx="6615022" cy="2664619"/>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9AA74D33-F1B0-C1DE-BE41-2BC7B4815074}"/>
              </a:ext>
            </a:extLst>
          </p:cNvPr>
          <p:cNvSpPr txBox="1"/>
          <p:nvPr/>
        </p:nvSpPr>
        <p:spPr>
          <a:xfrm>
            <a:off x="-952345" y="4326025"/>
            <a:ext cx="7684410" cy="400110"/>
          </a:xfrm>
          <a:prstGeom prst="rect">
            <a:avLst/>
          </a:prstGeom>
          <a:noFill/>
          <a:ln>
            <a:noFill/>
          </a:ln>
        </p:spPr>
        <p:txBody>
          <a:bodyPr wrap="square" rtlCol="0">
            <a:spAutoFit/>
          </a:bodyPr>
          <a:lstStyle/>
          <a:p>
            <a:pPr algn="r"/>
            <a:r>
              <a:rPr lang="en-US" sz="2000" b="1" i="0" dirty="0">
                <a:solidFill>
                  <a:srgbClr val="101418"/>
                </a:solidFill>
                <a:effectLst/>
                <a:latin typeface="Arial" panose="020B0604020202020204" pitchFamily="34" charset="0"/>
              </a:rPr>
              <a:t>⟦</a:t>
            </a:r>
            <a:r>
              <a:rPr lang="en-US" sz="2000" i="0" dirty="0">
                <a:solidFill>
                  <a:srgbClr val="101418"/>
                </a:solidFill>
                <a:effectLst/>
                <a:latin typeface="Arial" panose="020B0604020202020204" pitchFamily="34" charset="0"/>
              </a:rPr>
              <a:t>NP</a:t>
            </a:r>
            <a:r>
              <a:rPr lang="en-US" sz="2000" b="1" i="0" dirty="0">
                <a:solidFill>
                  <a:srgbClr val="101418"/>
                </a:solidFill>
                <a:effectLst/>
                <a:latin typeface="Arial" panose="020B0604020202020204" pitchFamily="34" charset="0"/>
              </a:rPr>
              <a:t> </a:t>
            </a:r>
            <a:r>
              <a:rPr lang="en-US" sz="2000" dirty="0">
                <a:latin typeface="Helvetica" pitchFamily="2" charset="0"/>
              </a:rPr>
              <a:t>love S</a:t>
            </a:r>
            <a:r>
              <a:rPr lang="en-US" sz="2000" b="1" i="0" dirty="0">
                <a:solidFill>
                  <a:srgbClr val="101418"/>
                </a:solidFill>
                <a:effectLst/>
                <a:latin typeface="Arial" panose="020B0604020202020204" pitchFamily="34" charset="0"/>
              </a:rPr>
              <a:t>⟧</a:t>
            </a:r>
            <a:r>
              <a:rPr lang="en-US" sz="2000" dirty="0">
                <a:latin typeface="Andale Mono" panose="020B0509000000000004" pitchFamily="49" charset="0"/>
              </a:rPr>
              <a:t> = DOX(</a:t>
            </a:r>
            <a:r>
              <a:rPr lang="en-US" sz="2000" b="1" i="0" dirty="0">
                <a:solidFill>
                  <a:srgbClr val="101418"/>
                </a:solidFill>
                <a:effectLst/>
                <a:latin typeface="Arial" panose="020B0604020202020204" pitchFamily="34" charset="0"/>
              </a:rPr>
              <a:t>⟦</a:t>
            </a:r>
            <a:r>
              <a:rPr lang="en-US" sz="2000" i="0" dirty="0">
                <a:solidFill>
                  <a:srgbClr val="101418"/>
                </a:solidFill>
                <a:effectLst/>
                <a:latin typeface="Arial" panose="020B0604020202020204" pitchFamily="34" charset="0"/>
              </a:rPr>
              <a:t>NP</a:t>
            </a:r>
            <a:r>
              <a:rPr lang="en-US" sz="2000" b="1" i="0" dirty="0">
                <a:solidFill>
                  <a:srgbClr val="101418"/>
                </a:solidFill>
                <a:effectLst/>
                <a:latin typeface="Arial" panose="020B0604020202020204" pitchFamily="34" charset="0"/>
              </a:rPr>
              <a:t>⟧</a:t>
            </a:r>
            <a:r>
              <a:rPr lang="en-US" sz="2000" dirty="0">
                <a:latin typeface="Andale Mono" panose="020B0509000000000004" pitchFamily="49" charset="0"/>
              </a:rPr>
              <a:t>,</a:t>
            </a:r>
            <a:r>
              <a:rPr lang="en-US" sz="2000" b="1" i="0" dirty="0">
                <a:solidFill>
                  <a:srgbClr val="101418"/>
                </a:solidFill>
                <a:effectLst/>
                <a:latin typeface="Arial" panose="020B0604020202020204" pitchFamily="34" charset="0"/>
              </a:rPr>
              <a:t> ⟦</a:t>
            </a:r>
            <a:r>
              <a:rPr lang="en-US" sz="2000" i="0" dirty="0">
                <a:solidFill>
                  <a:srgbClr val="101418"/>
                </a:solidFill>
                <a:effectLst/>
                <a:latin typeface="Arial" panose="020B0604020202020204" pitchFamily="34" charset="0"/>
              </a:rPr>
              <a:t>S</a:t>
            </a:r>
            <a:r>
              <a:rPr lang="en-US" sz="2000" b="1" i="0" dirty="0">
                <a:solidFill>
                  <a:srgbClr val="101418"/>
                </a:solidFill>
                <a:effectLst/>
                <a:latin typeface="Arial" panose="020B0604020202020204" pitchFamily="34" charset="0"/>
              </a:rPr>
              <a:t>⟧</a:t>
            </a:r>
            <a:r>
              <a:rPr lang="en-US" sz="2000" dirty="0">
                <a:latin typeface="Andale Mono" panose="020B0509000000000004" pitchFamily="49" charset="0"/>
              </a:rPr>
              <a:t>):</a:t>
            </a:r>
            <a:r>
              <a:rPr lang="en-US" sz="2000" dirty="0">
                <a:solidFill>
                  <a:srgbClr val="C00000"/>
                </a:solidFill>
                <a:latin typeface="Andale Mono" panose="020B0509000000000004" pitchFamily="49" charset="0"/>
              </a:rPr>
              <a:t> </a:t>
            </a:r>
            <a:r>
              <a:rPr lang="en-US" sz="2000" dirty="0">
                <a:latin typeface="Andale Mono" panose="020B0509000000000004" pitchFamily="49" charset="0"/>
              </a:rPr>
              <a:t>BOUL(</a:t>
            </a:r>
            <a:r>
              <a:rPr lang="en-US" sz="2000" b="1" i="0" dirty="0">
                <a:solidFill>
                  <a:srgbClr val="101418"/>
                </a:solidFill>
                <a:effectLst/>
                <a:latin typeface="Arial" panose="020B0604020202020204" pitchFamily="34" charset="0"/>
              </a:rPr>
              <a:t>⟦</a:t>
            </a:r>
            <a:r>
              <a:rPr lang="en-US" sz="2000" i="0" dirty="0">
                <a:solidFill>
                  <a:srgbClr val="101418"/>
                </a:solidFill>
                <a:effectLst/>
                <a:latin typeface="Arial" panose="020B0604020202020204" pitchFamily="34" charset="0"/>
              </a:rPr>
              <a:t>NP</a:t>
            </a:r>
            <a:r>
              <a:rPr lang="en-US" sz="2000" b="1" i="0" dirty="0">
                <a:solidFill>
                  <a:srgbClr val="101418"/>
                </a:solidFill>
                <a:effectLst/>
                <a:latin typeface="Arial" panose="020B0604020202020204" pitchFamily="34" charset="0"/>
              </a:rPr>
              <a:t>⟧</a:t>
            </a:r>
            <a:r>
              <a:rPr lang="en-US" sz="2000" dirty="0">
                <a:latin typeface="Andale Mono" panose="020B0509000000000004" pitchFamily="49" charset="0"/>
              </a:rPr>
              <a:t>,</a:t>
            </a:r>
            <a:r>
              <a:rPr lang="en-US" sz="2000" b="1" i="0" dirty="0">
                <a:solidFill>
                  <a:srgbClr val="101418"/>
                </a:solidFill>
                <a:effectLst/>
                <a:latin typeface="Arial" panose="020B0604020202020204" pitchFamily="34" charset="0"/>
              </a:rPr>
              <a:t> ⟦</a:t>
            </a:r>
            <a:r>
              <a:rPr lang="en-US" sz="2000" i="0" dirty="0">
                <a:solidFill>
                  <a:srgbClr val="101418"/>
                </a:solidFill>
                <a:effectLst/>
                <a:latin typeface="Arial" panose="020B0604020202020204" pitchFamily="34" charset="0"/>
              </a:rPr>
              <a:t>S</a:t>
            </a:r>
            <a:r>
              <a:rPr lang="en-US" sz="2000" b="1" i="0" dirty="0">
                <a:solidFill>
                  <a:srgbClr val="101418"/>
                </a:solidFill>
                <a:effectLst/>
                <a:latin typeface="Arial" panose="020B0604020202020204" pitchFamily="34" charset="0"/>
              </a:rPr>
              <a:t>⟧</a:t>
            </a:r>
            <a:r>
              <a:rPr lang="en-US" sz="2000" dirty="0">
                <a:latin typeface="Andale Mono" panose="020B0509000000000004" pitchFamily="49" charset="0"/>
              </a:rPr>
              <a:t>)</a:t>
            </a:r>
          </a:p>
        </p:txBody>
      </p:sp>
      <p:sp>
        <p:nvSpPr>
          <p:cNvPr id="8" name="TextBox 7">
            <a:extLst>
              <a:ext uri="{FF2B5EF4-FFF2-40B4-BE49-F238E27FC236}">
                <a16:creationId xmlns:a16="http://schemas.microsoft.com/office/drawing/2014/main" id="{F9E7D1D7-B851-8F9F-265D-6AED395BB795}"/>
              </a:ext>
            </a:extLst>
          </p:cNvPr>
          <p:cNvSpPr txBox="1"/>
          <p:nvPr/>
        </p:nvSpPr>
        <p:spPr>
          <a:xfrm>
            <a:off x="8687608" y="5460543"/>
            <a:ext cx="1647465" cy="369332"/>
          </a:xfrm>
          <a:prstGeom prst="rect">
            <a:avLst/>
          </a:prstGeom>
          <a:noFill/>
        </p:spPr>
        <p:txBody>
          <a:bodyPr wrap="square" rtlCol="0">
            <a:spAutoFit/>
          </a:bodyPr>
          <a:lstStyle/>
          <a:p>
            <a:pPr algn="ctr"/>
            <a:r>
              <a:rPr lang="en-US" dirty="0">
                <a:latin typeface="Andale Mono" panose="020B0509000000000004" pitchFamily="49" charset="0"/>
              </a:rPr>
              <a:t>expression</a:t>
            </a:r>
          </a:p>
        </p:txBody>
      </p:sp>
      <p:grpSp>
        <p:nvGrpSpPr>
          <p:cNvPr id="15" name="Group 14">
            <a:extLst>
              <a:ext uri="{FF2B5EF4-FFF2-40B4-BE49-F238E27FC236}">
                <a16:creationId xmlns:a16="http://schemas.microsoft.com/office/drawing/2014/main" id="{6817575E-1671-777A-AD89-D29A3EC515D8}"/>
              </a:ext>
            </a:extLst>
          </p:cNvPr>
          <p:cNvGrpSpPr/>
          <p:nvPr/>
        </p:nvGrpSpPr>
        <p:grpSpPr>
          <a:xfrm>
            <a:off x="8687607" y="1411583"/>
            <a:ext cx="2181021" cy="4233626"/>
            <a:chOff x="8687607" y="1411583"/>
            <a:chExt cx="2181021" cy="4233626"/>
          </a:xfrm>
        </p:grpSpPr>
        <p:cxnSp>
          <p:nvCxnSpPr>
            <p:cNvPr id="16" name="Elbow Connector 15">
              <a:extLst>
                <a:ext uri="{FF2B5EF4-FFF2-40B4-BE49-F238E27FC236}">
                  <a16:creationId xmlns:a16="http://schemas.microsoft.com/office/drawing/2014/main" id="{B09CECFD-BA3B-4752-B8D8-DEC9AD117FA9}"/>
                </a:ext>
              </a:extLst>
            </p:cNvPr>
            <p:cNvCxnSpPr>
              <a:cxnSpLocks/>
              <a:stCxn id="8" idx="1"/>
              <a:endCxn id="38" idx="3"/>
            </p:cNvCxnSpPr>
            <p:nvPr/>
          </p:nvCxnSpPr>
          <p:spPr>
            <a:xfrm rot="10800000" flipH="1">
              <a:off x="8687607" y="1411583"/>
              <a:ext cx="2181021" cy="4233626"/>
            </a:xfrm>
            <a:prstGeom prst="bentConnector5">
              <a:avLst>
                <a:gd name="adj1" fmla="val -10481"/>
                <a:gd name="adj2" fmla="val 43859"/>
                <a:gd name="adj3" fmla="val 110481"/>
              </a:avLst>
            </a:prstGeom>
            <a:ln>
              <a:tailEnd type="triangle"/>
            </a:ln>
          </p:spPr>
          <p:style>
            <a:lnRef idx="2">
              <a:schemeClr val="dk1"/>
            </a:lnRef>
            <a:fillRef idx="0">
              <a:schemeClr val="dk1"/>
            </a:fillRef>
            <a:effectRef idx="1">
              <a:schemeClr val="dk1"/>
            </a:effectRef>
            <a:fontRef idx="minor">
              <a:schemeClr val="tx1"/>
            </a:fontRef>
          </p:style>
        </p:cxnSp>
        <p:sp>
          <p:nvSpPr>
            <p:cNvPr id="32" name="Rounded Rectangle 31">
              <a:extLst>
                <a:ext uri="{FF2B5EF4-FFF2-40B4-BE49-F238E27FC236}">
                  <a16:creationId xmlns:a16="http://schemas.microsoft.com/office/drawing/2014/main" id="{6BD94739-7A9F-7FD4-623A-C5BF836705B3}"/>
                </a:ext>
              </a:extLst>
            </p:cNvPr>
            <p:cNvSpPr/>
            <p:nvPr/>
          </p:nvSpPr>
          <p:spPr>
            <a:xfrm>
              <a:off x="9115233" y="3604347"/>
              <a:ext cx="1436295" cy="369331"/>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latin typeface="Andale Mono" panose="020B0509000000000004" pitchFamily="49" charset="0"/>
                </a:rPr>
                <a:t>core_val</a:t>
              </a:r>
              <a:endParaRPr lang="en-US" dirty="0">
                <a:latin typeface="Andale Mono" panose="020B0509000000000004" pitchFamily="49" charset="0"/>
              </a:endParaRPr>
            </a:p>
          </p:txBody>
        </p:sp>
      </p:grpSp>
      <p:sp>
        <p:nvSpPr>
          <p:cNvPr id="38" name="Rounded Rectangle 37">
            <a:extLst>
              <a:ext uri="{FF2B5EF4-FFF2-40B4-BE49-F238E27FC236}">
                <a16:creationId xmlns:a16="http://schemas.microsoft.com/office/drawing/2014/main" id="{C11EA75A-B75A-1DCF-3F36-052D2CEDD717}"/>
              </a:ext>
            </a:extLst>
          </p:cNvPr>
          <p:cNvSpPr/>
          <p:nvPr/>
        </p:nvSpPr>
        <p:spPr>
          <a:xfrm>
            <a:off x="7910563" y="706927"/>
            <a:ext cx="2958066" cy="1409311"/>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a:extLst>
              <a:ext uri="{FF2B5EF4-FFF2-40B4-BE49-F238E27FC236}">
                <a16:creationId xmlns:a16="http://schemas.microsoft.com/office/drawing/2014/main" id="{944771DA-00C4-0059-2DEA-87CD1977A28E}"/>
              </a:ext>
            </a:extLst>
          </p:cNvPr>
          <p:cNvSpPr/>
          <p:nvPr/>
        </p:nvSpPr>
        <p:spPr>
          <a:xfrm>
            <a:off x="10045322" y="2047349"/>
            <a:ext cx="475881" cy="17220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set</a:t>
            </a:r>
          </a:p>
        </p:txBody>
      </p:sp>
      <p:grpSp>
        <p:nvGrpSpPr>
          <p:cNvPr id="59" name="Group 58">
            <a:extLst>
              <a:ext uri="{FF2B5EF4-FFF2-40B4-BE49-F238E27FC236}">
                <a16:creationId xmlns:a16="http://schemas.microsoft.com/office/drawing/2014/main" id="{406EABB6-B430-BE13-DA12-F0EC57C8EF76}"/>
              </a:ext>
            </a:extLst>
          </p:cNvPr>
          <p:cNvGrpSpPr/>
          <p:nvPr/>
        </p:nvGrpSpPr>
        <p:grpSpPr>
          <a:xfrm>
            <a:off x="8739843" y="225879"/>
            <a:ext cx="3060972" cy="5419330"/>
            <a:chOff x="8739843" y="225879"/>
            <a:chExt cx="3060972" cy="5419330"/>
          </a:xfrm>
        </p:grpSpPr>
        <p:sp>
          <p:nvSpPr>
            <p:cNvPr id="41" name="Rounded Rectangle 40">
              <a:extLst>
                <a:ext uri="{FF2B5EF4-FFF2-40B4-BE49-F238E27FC236}">
                  <a16:creationId xmlns:a16="http://schemas.microsoft.com/office/drawing/2014/main" id="{DE3BB0C6-D564-9765-C827-F0BF866B93AD}"/>
                </a:ext>
              </a:extLst>
            </p:cNvPr>
            <p:cNvSpPr/>
            <p:nvPr/>
          </p:nvSpPr>
          <p:spPr>
            <a:xfrm>
              <a:off x="10868629" y="225879"/>
              <a:ext cx="932186" cy="369331"/>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apply</a:t>
              </a:r>
            </a:p>
          </p:txBody>
        </p:sp>
        <p:cxnSp>
          <p:nvCxnSpPr>
            <p:cNvPr id="42" name="Elbow Connector 41">
              <a:extLst>
                <a:ext uri="{FF2B5EF4-FFF2-40B4-BE49-F238E27FC236}">
                  <a16:creationId xmlns:a16="http://schemas.microsoft.com/office/drawing/2014/main" id="{BFE9618B-7F5B-4CD2-8008-19CA5674433E}"/>
                </a:ext>
              </a:extLst>
            </p:cNvPr>
            <p:cNvCxnSpPr>
              <a:endCxn id="41" idx="2"/>
            </p:cNvCxnSpPr>
            <p:nvPr/>
          </p:nvCxnSpPr>
          <p:spPr>
            <a:xfrm flipV="1">
              <a:off x="10194396" y="595210"/>
              <a:ext cx="1140326" cy="1155989"/>
            </a:xfrm>
            <a:prstGeom prst="bentConnector2">
              <a:avLst/>
            </a:prstGeom>
            <a:ln>
              <a:tailEnd type="triangle"/>
            </a:ln>
          </p:spPr>
          <p:style>
            <a:lnRef idx="2">
              <a:schemeClr val="dk1"/>
            </a:lnRef>
            <a:fillRef idx="0">
              <a:schemeClr val="dk1"/>
            </a:fillRef>
            <a:effectRef idx="1">
              <a:schemeClr val="dk1"/>
            </a:effectRef>
            <a:fontRef idx="minor">
              <a:schemeClr val="tx1"/>
            </a:fontRef>
          </p:style>
        </p:cxnSp>
        <p:cxnSp>
          <p:nvCxnSpPr>
            <p:cNvPr id="43" name="Elbow Connector 42">
              <a:extLst>
                <a:ext uri="{FF2B5EF4-FFF2-40B4-BE49-F238E27FC236}">
                  <a16:creationId xmlns:a16="http://schemas.microsoft.com/office/drawing/2014/main" id="{07DBC34A-7D05-8D9C-44E4-3BFEB329835A}"/>
                </a:ext>
              </a:extLst>
            </p:cNvPr>
            <p:cNvCxnSpPr>
              <a:cxnSpLocks/>
              <a:stCxn id="41" idx="1"/>
            </p:cNvCxnSpPr>
            <p:nvPr/>
          </p:nvCxnSpPr>
          <p:spPr>
            <a:xfrm rot="10800000" flipV="1">
              <a:off x="8739843" y="410545"/>
              <a:ext cx="2128786" cy="1340654"/>
            </a:xfrm>
            <a:prstGeom prst="bentConnector3">
              <a:avLst>
                <a:gd name="adj1" fmla="val 148256"/>
              </a:avLst>
            </a:prstGeom>
            <a:ln>
              <a:tailEnd type="triangle"/>
            </a:ln>
          </p:spPr>
          <p:style>
            <a:lnRef idx="2">
              <a:schemeClr val="dk1"/>
            </a:lnRef>
            <a:fillRef idx="0">
              <a:schemeClr val="dk1"/>
            </a:fillRef>
            <a:effectRef idx="1">
              <a:schemeClr val="dk1"/>
            </a:effectRef>
            <a:fontRef idx="minor">
              <a:schemeClr val="tx1"/>
            </a:fontRef>
          </p:style>
        </p:cxnSp>
        <p:cxnSp>
          <p:nvCxnSpPr>
            <p:cNvPr id="45" name="Elbow Connector 44">
              <a:extLst>
                <a:ext uri="{FF2B5EF4-FFF2-40B4-BE49-F238E27FC236}">
                  <a16:creationId xmlns:a16="http://schemas.microsoft.com/office/drawing/2014/main" id="{55767E11-FF9D-D638-A667-AD63B6062003}"/>
                </a:ext>
              </a:extLst>
            </p:cNvPr>
            <p:cNvCxnSpPr>
              <a:cxnSpLocks/>
              <a:stCxn id="8" idx="3"/>
              <a:endCxn id="41" idx="3"/>
            </p:cNvCxnSpPr>
            <p:nvPr/>
          </p:nvCxnSpPr>
          <p:spPr>
            <a:xfrm flipV="1">
              <a:off x="10335073" y="410545"/>
              <a:ext cx="1465742" cy="5234664"/>
            </a:xfrm>
            <a:prstGeom prst="bentConnector3">
              <a:avLst>
                <a:gd name="adj1" fmla="val 109198"/>
              </a:avLst>
            </a:prstGeom>
            <a:ln>
              <a:tailEnd type="triangle"/>
            </a:ln>
          </p:spPr>
          <p:style>
            <a:lnRef idx="2">
              <a:schemeClr val="dk1"/>
            </a:lnRef>
            <a:fillRef idx="0">
              <a:schemeClr val="dk1"/>
            </a:fillRef>
            <a:effectRef idx="1">
              <a:schemeClr val="dk1"/>
            </a:effectRef>
            <a:fontRef idx="minor">
              <a:schemeClr val="tx1"/>
            </a:fontRef>
          </p:style>
        </p:cxnSp>
      </p:grpSp>
      <p:grpSp>
        <p:nvGrpSpPr>
          <p:cNvPr id="77" name="Group 76">
            <a:extLst>
              <a:ext uri="{FF2B5EF4-FFF2-40B4-BE49-F238E27FC236}">
                <a16:creationId xmlns:a16="http://schemas.microsoft.com/office/drawing/2014/main" id="{DA0AE432-736F-C9A5-327C-DE9D9FEA0D87}"/>
              </a:ext>
            </a:extLst>
          </p:cNvPr>
          <p:cNvGrpSpPr/>
          <p:nvPr/>
        </p:nvGrpSpPr>
        <p:grpSpPr>
          <a:xfrm>
            <a:off x="98977" y="4769681"/>
            <a:ext cx="6627672" cy="1562962"/>
            <a:chOff x="98977" y="4769681"/>
            <a:chExt cx="6627672" cy="1562962"/>
          </a:xfrm>
        </p:grpSpPr>
        <p:sp>
          <p:nvSpPr>
            <p:cNvPr id="60" name="TextBox 59">
              <a:extLst>
                <a:ext uri="{FF2B5EF4-FFF2-40B4-BE49-F238E27FC236}">
                  <a16:creationId xmlns:a16="http://schemas.microsoft.com/office/drawing/2014/main" id="{4703FFD4-8104-B65F-83D6-D5D08B71DA41}"/>
                </a:ext>
              </a:extLst>
            </p:cNvPr>
            <p:cNvSpPr txBox="1"/>
            <p:nvPr/>
          </p:nvSpPr>
          <p:spPr>
            <a:xfrm>
              <a:off x="98977" y="5932533"/>
              <a:ext cx="6627672" cy="400110"/>
            </a:xfrm>
            <a:prstGeom prst="rect">
              <a:avLst/>
            </a:prstGeom>
            <a:noFill/>
            <a:ln>
              <a:noFill/>
            </a:ln>
          </p:spPr>
          <p:txBody>
            <a:bodyPr wrap="square" rtlCol="0">
              <a:spAutoFit/>
            </a:bodyPr>
            <a:lstStyle/>
            <a:p>
              <a:pPr algn="r"/>
              <a:r>
                <a:rPr lang="en-US" sz="2000" dirty="0">
                  <a:latin typeface="Andale Mono" panose="020B0509000000000004" pitchFamily="49" charset="0"/>
                </a:rPr>
                <a:t>DOX(</a:t>
              </a:r>
              <a:r>
                <a:rPr lang="en-US" sz="2000" b="1" i="0" dirty="0">
                  <a:solidFill>
                    <a:srgbClr val="101418"/>
                  </a:solidFill>
                  <a:effectLst/>
                  <a:latin typeface="Arial" panose="020B0604020202020204" pitchFamily="34" charset="0"/>
                </a:rPr>
                <a:t>⟦</a:t>
              </a:r>
              <a:r>
                <a:rPr lang="en-US" sz="2000" i="0" dirty="0">
                  <a:solidFill>
                    <a:srgbClr val="101418"/>
                  </a:solidFill>
                  <a:effectLst/>
                  <a:latin typeface="Arial" panose="020B0604020202020204" pitchFamily="34" charset="0"/>
                </a:rPr>
                <a:t>NP</a:t>
              </a:r>
              <a:r>
                <a:rPr lang="en-US" sz="2000" b="1" i="0" dirty="0">
                  <a:solidFill>
                    <a:srgbClr val="101418"/>
                  </a:solidFill>
                  <a:effectLst/>
                  <a:latin typeface="Arial" panose="020B0604020202020204" pitchFamily="34" charset="0"/>
                </a:rPr>
                <a:t>⟧</a:t>
              </a:r>
              <a:r>
                <a:rPr lang="en-US" sz="2000" dirty="0">
                  <a:latin typeface="Andale Mono" panose="020B0509000000000004" pitchFamily="49" charset="0"/>
                </a:rPr>
                <a:t>,</a:t>
              </a:r>
              <a:r>
                <a:rPr lang="en-US" sz="2000" b="1" i="0" dirty="0">
                  <a:solidFill>
                    <a:srgbClr val="101418"/>
                  </a:solidFill>
                  <a:effectLst/>
                  <a:latin typeface="Arial" panose="020B0604020202020204" pitchFamily="34" charset="0"/>
                </a:rPr>
                <a:t> ⟦</a:t>
              </a:r>
              <a:r>
                <a:rPr lang="en-US" sz="2000" i="0" dirty="0">
                  <a:solidFill>
                    <a:srgbClr val="101418"/>
                  </a:solidFill>
                  <a:effectLst/>
                  <a:latin typeface="Arial" panose="020B0604020202020204" pitchFamily="34" charset="0"/>
                </a:rPr>
                <a:t>S</a:t>
              </a:r>
              <a:r>
                <a:rPr lang="en-US" sz="2000" b="1" i="0" dirty="0">
                  <a:solidFill>
                    <a:srgbClr val="101418"/>
                  </a:solidFill>
                  <a:effectLst/>
                  <a:latin typeface="Arial" panose="020B0604020202020204" pitchFamily="34" charset="0"/>
                </a:rPr>
                <a:t>⟧</a:t>
              </a:r>
              <a:r>
                <a:rPr lang="en-US" sz="2000" dirty="0">
                  <a:latin typeface="Andale Mono" panose="020B0509000000000004" pitchFamily="49" charset="0"/>
                </a:rPr>
                <a:t>):</a:t>
              </a:r>
              <a:r>
                <a:rPr lang="en-US" sz="2000" dirty="0">
                  <a:solidFill>
                    <a:srgbClr val="C00000"/>
                  </a:solidFill>
                  <a:latin typeface="Andale Mono" panose="020B0509000000000004" pitchFamily="49" charset="0"/>
                </a:rPr>
                <a:t> ~</a:t>
              </a:r>
              <a:r>
                <a:rPr lang="en-US" sz="2000" dirty="0">
                  <a:latin typeface="Andale Mono" panose="020B0509000000000004" pitchFamily="49" charset="0"/>
                </a:rPr>
                <a:t>BOUL(</a:t>
              </a:r>
              <a:r>
                <a:rPr lang="en-US" sz="2000" b="1" i="0" dirty="0">
                  <a:solidFill>
                    <a:srgbClr val="101418"/>
                  </a:solidFill>
                  <a:effectLst/>
                  <a:latin typeface="Arial" panose="020B0604020202020204" pitchFamily="34" charset="0"/>
                </a:rPr>
                <a:t>⟦</a:t>
              </a:r>
              <a:r>
                <a:rPr lang="en-US" sz="2000" i="0" dirty="0">
                  <a:solidFill>
                    <a:srgbClr val="101418"/>
                  </a:solidFill>
                  <a:effectLst/>
                  <a:latin typeface="Arial" panose="020B0604020202020204" pitchFamily="34" charset="0"/>
                </a:rPr>
                <a:t>NP</a:t>
              </a:r>
              <a:r>
                <a:rPr lang="en-US" sz="2000" b="1" i="0" dirty="0">
                  <a:solidFill>
                    <a:srgbClr val="101418"/>
                  </a:solidFill>
                  <a:effectLst/>
                  <a:latin typeface="Arial" panose="020B0604020202020204" pitchFamily="34" charset="0"/>
                </a:rPr>
                <a:t>⟧</a:t>
              </a:r>
              <a:r>
                <a:rPr lang="en-US" sz="2000" dirty="0">
                  <a:latin typeface="Andale Mono" panose="020B0509000000000004" pitchFamily="49" charset="0"/>
                </a:rPr>
                <a:t>,</a:t>
              </a:r>
              <a:r>
                <a:rPr lang="en-US" sz="2000" b="1" i="0" dirty="0">
                  <a:solidFill>
                    <a:srgbClr val="101418"/>
                  </a:solidFill>
                  <a:effectLst/>
                  <a:latin typeface="Arial" panose="020B0604020202020204" pitchFamily="34" charset="0"/>
                </a:rPr>
                <a:t> ⟦</a:t>
              </a:r>
              <a:r>
                <a:rPr lang="en-US" sz="2000" i="0" dirty="0">
                  <a:solidFill>
                    <a:srgbClr val="101418"/>
                  </a:solidFill>
                  <a:effectLst/>
                  <a:latin typeface="Arial" panose="020B0604020202020204" pitchFamily="34" charset="0"/>
                </a:rPr>
                <a:t>S</a:t>
              </a:r>
              <a:r>
                <a:rPr lang="en-US" sz="2000" b="1" i="0" dirty="0">
                  <a:solidFill>
                    <a:srgbClr val="101418"/>
                  </a:solidFill>
                  <a:effectLst/>
                  <a:latin typeface="Arial" panose="020B0604020202020204" pitchFamily="34" charset="0"/>
                </a:rPr>
                <a:t>⟧</a:t>
              </a:r>
              <a:r>
                <a:rPr lang="en-US" sz="2000" dirty="0">
                  <a:latin typeface="Andale Mono" panose="020B0509000000000004" pitchFamily="49" charset="0"/>
                </a:rPr>
                <a:t>)</a:t>
              </a:r>
            </a:p>
          </p:txBody>
        </p:sp>
        <p:grpSp>
          <p:nvGrpSpPr>
            <p:cNvPr id="76" name="Group 75">
              <a:extLst>
                <a:ext uri="{FF2B5EF4-FFF2-40B4-BE49-F238E27FC236}">
                  <a16:creationId xmlns:a16="http://schemas.microsoft.com/office/drawing/2014/main" id="{6B94A077-DF2B-B5D1-E3E3-B7F948E1CA26}"/>
                </a:ext>
              </a:extLst>
            </p:cNvPr>
            <p:cNvGrpSpPr/>
            <p:nvPr/>
          </p:nvGrpSpPr>
          <p:grpSpPr>
            <a:xfrm>
              <a:off x="2239116" y="4769681"/>
              <a:ext cx="4349253" cy="1095860"/>
              <a:chOff x="2239116" y="4769681"/>
              <a:chExt cx="4349253" cy="1095860"/>
            </a:xfrm>
          </p:grpSpPr>
          <p:grpSp>
            <p:nvGrpSpPr>
              <p:cNvPr id="73" name="Group 72">
                <a:extLst>
                  <a:ext uri="{FF2B5EF4-FFF2-40B4-BE49-F238E27FC236}">
                    <a16:creationId xmlns:a16="http://schemas.microsoft.com/office/drawing/2014/main" id="{40A99051-0878-4852-CE44-3D9B8DF8E9F6}"/>
                  </a:ext>
                </a:extLst>
              </p:cNvPr>
              <p:cNvGrpSpPr/>
              <p:nvPr/>
            </p:nvGrpSpPr>
            <p:grpSpPr>
              <a:xfrm>
                <a:off x="2239116" y="4769681"/>
                <a:ext cx="4349253" cy="1095860"/>
                <a:chOff x="2239116" y="4769681"/>
                <a:chExt cx="4349253" cy="1095860"/>
              </a:xfrm>
            </p:grpSpPr>
            <p:sp>
              <p:nvSpPr>
                <p:cNvPr id="64" name="Right Brace 63">
                  <a:extLst>
                    <a:ext uri="{FF2B5EF4-FFF2-40B4-BE49-F238E27FC236}">
                      <a16:creationId xmlns:a16="http://schemas.microsoft.com/office/drawing/2014/main" id="{F531841F-7AFC-F5EB-796C-319C79BEE6AF}"/>
                    </a:ext>
                  </a:extLst>
                </p:cNvPr>
                <p:cNvSpPr/>
                <p:nvPr/>
              </p:nvSpPr>
              <p:spPr>
                <a:xfrm rot="5400000">
                  <a:off x="4371200" y="2637597"/>
                  <a:ext cx="85086" cy="4349253"/>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67" name="Straight Arrow Connector 66">
                  <a:extLst>
                    <a:ext uri="{FF2B5EF4-FFF2-40B4-BE49-F238E27FC236}">
                      <a16:creationId xmlns:a16="http://schemas.microsoft.com/office/drawing/2014/main" id="{A6C42BDC-D81E-3901-91B2-1388EC3F71EC}"/>
                    </a:ext>
                  </a:extLst>
                </p:cNvPr>
                <p:cNvCxnSpPr>
                  <a:cxnSpLocks/>
                </p:cNvCxnSpPr>
                <p:nvPr/>
              </p:nvCxnSpPr>
              <p:spPr>
                <a:xfrm>
                  <a:off x="4411655" y="4853357"/>
                  <a:ext cx="0" cy="101218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
            <p:nvSpPr>
              <p:cNvPr id="74" name="TextBox 73">
                <a:extLst>
                  <a:ext uri="{FF2B5EF4-FFF2-40B4-BE49-F238E27FC236}">
                    <a16:creationId xmlns:a16="http://schemas.microsoft.com/office/drawing/2014/main" id="{4E4886E1-4C85-4BF4-B30D-477053BF6876}"/>
                  </a:ext>
                </a:extLst>
              </p:cNvPr>
              <p:cNvSpPr txBox="1"/>
              <p:nvPr/>
            </p:nvSpPr>
            <p:spPr>
              <a:xfrm>
                <a:off x="4032742" y="5185538"/>
                <a:ext cx="762000" cy="369332"/>
              </a:xfrm>
              <a:prstGeom prst="rect">
                <a:avLst/>
              </a:prstGeom>
              <a:solidFill>
                <a:schemeClr val="bg2"/>
              </a:solidFill>
            </p:spPr>
            <p:txBody>
              <a:bodyPr wrap="square" rtlCol="0">
                <a:spAutoFit/>
              </a:bodyPr>
              <a:lstStyle/>
              <a:p>
                <a:pPr algn="ctr"/>
                <a:r>
                  <a:rPr lang="en-US" dirty="0">
                    <a:latin typeface="Helvetica" pitchFamily="2" charset="0"/>
                  </a:rPr>
                  <a:t>not</a:t>
                </a:r>
              </a:p>
            </p:txBody>
          </p:sp>
        </p:grpSp>
      </p:grpSp>
    </p:spTree>
    <p:extLst>
      <p:ext uri="{BB962C8B-B14F-4D97-AF65-F5344CB8AC3E}">
        <p14:creationId xmlns:p14="http://schemas.microsoft.com/office/powerpoint/2010/main" val="116118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13629-5D23-C5D1-081B-847B8D16A776}"/>
            </a:ext>
          </a:extLst>
        </p:cNvPr>
        <p:cNvGrpSpPr/>
        <p:nvPr/>
      </p:nvGrpSpPr>
      <p:grpSpPr>
        <a:xfrm>
          <a:off x="0" y="0"/>
          <a:ext cx="0" cy="0"/>
          <a:chOff x="0" y="0"/>
          <a:chExt cx="0" cy="0"/>
        </a:xfrm>
      </p:grpSpPr>
      <p:cxnSp>
        <p:nvCxnSpPr>
          <p:cNvPr id="31" name="Elbow Connector 30">
            <a:extLst>
              <a:ext uri="{FF2B5EF4-FFF2-40B4-BE49-F238E27FC236}">
                <a16:creationId xmlns:a16="http://schemas.microsoft.com/office/drawing/2014/main" id="{BCB3BD87-E067-8A9F-3D5C-41DD83AEED10}"/>
              </a:ext>
            </a:extLst>
          </p:cNvPr>
          <p:cNvCxnSpPr>
            <a:cxnSpLocks/>
            <a:stCxn id="11" idx="3"/>
            <a:endCxn id="29" idx="2"/>
          </p:cNvCxnSpPr>
          <p:nvPr/>
        </p:nvCxnSpPr>
        <p:spPr>
          <a:xfrm>
            <a:off x="3229337" y="1183948"/>
            <a:ext cx="2783831" cy="781461"/>
          </a:xfrm>
          <a:prstGeom prst="bentConnector4">
            <a:avLst>
              <a:gd name="adj1" fmla="val 23926"/>
              <a:gd name="adj2" fmla="val 163756"/>
            </a:avLst>
          </a:prstGeom>
          <a:ln>
            <a:tailEnd type="triangle"/>
          </a:ln>
        </p:spPr>
        <p:style>
          <a:lnRef idx="2">
            <a:schemeClr val="dk1"/>
          </a:lnRef>
          <a:fillRef idx="0">
            <a:schemeClr val="dk1"/>
          </a:fillRef>
          <a:effectRef idx="1">
            <a:schemeClr val="dk1"/>
          </a:effectRef>
          <a:fontRef idx="minor">
            <a:schemeClr val="tx1"/>
          </a:fontRef>
        </p:style>
      </p:cxnSp>
      <p:sp>
        <p:nvSpPr>
          <p:cNvPr id="11" name="TextBox 10">
            <a:extLst>
              <a:ext uri="{FF2B5EF4-FFF2-40B4-BE49-F238E27FC236}">
                <a16:creationId xmlns:a16="http://schemas.microsoft.com/office/drawing/2014/main" id="{EA2AC48E-01CB-983D-EA41-D85043115785}"/>
              </a:ext>
            </a:extLst>
          </p:cNvPr>
          <p:cNvSpPr txBox="1"/>
          <p:nvPr/>
        </p:nvSpPr>
        <p:spPr>
          <a:xfrm>
            <a:off x="1390892" y="999282"/>
            <a:ext cx="1838445" cy="369332"/>
          </a:xfrm>
          <a:prstGeom prst="rect">
            <a:avLst/>
          </a:prstGeom>
          <a:noFill/>
        </p:spPr>
        <p:txBody>
          <a:bodyPr wrap="square" rtlCol="0">
            <a:spAutoFit/>
          </a:bodyPr>
          <a:lstStyle/>
          <a:p>
            <a:pPr algn="ctr"/>
            <a:r>
              <a:rPr lang="en-US" dirty="0" err="1">
                <a:latin typeface="Andale Mono" panose="020B0509000000000004" pitchFamily="49" charset="0"/>
              </a:rPr>
              <a:t>lexical_item</a:t>
            </a:r>
            <a:endParaRPr lang="en-US" dirty="0">
              <a:latin typeface="Andale Mono" panose="020B0509000000000004" pitchFamily="49" charset="0"/>
            </a:endParaRPr>
          </a:p>
        </p:txBody>
      </p:sp>
      <p:sp>
        <p:nvSpPr>
          <p:cNvPr id="12" name="TextBox 11">
            <a:extLst>
              <a:ext uri="{FF2B5EF4-FFF2-40B4-BE49-F238E27FC236}">
                <a16:creationId xmlns:a16="http://schemas.microsoft.com/office/drawing/2014/main" id="{8B423317-72AB-C348-FE96-DD55E525758E}"/>
              </a:ext>
            </a:extLst>
          </p:cNvPr>
          <p:cNvSpPr txBox="1"/>
          <p:nvPr/>
        </p:nvSpPr>
        <p:spPr>
          <a:xfrm>
            <a:off x="5002672" y="1008927"/>
            <a:ext cx="1978312" cy="369332"/>
          </a:xfrm>
          <a:prstGeom prst="rect">
            <a:avLst/>
          </a:prstGeom>
          <a:noFill/>
        </p:spPr>
        <p:txBody>
          <a:bodyPr wrap="square" rtlCol="0">
            <a:spAutoFit/>
          </a:bodyPr>
          <a:lstStyle/>
          <a:p>
            <a:pPr algn="ctr"/>
            <a:r>
              <a:rPr lang="en-US" dirty="0" err="1">
                <a:latin typeface="Andale Mono" panose="020B0509000000000004" pitchFamily="49" charset="0"/>
              </a:rPr>
              <a:t>lexical_class</a:t>
            </a:r>
            <a:endParaRPr lang="en-US" dirty="0">
              <a:latin typeface="Andale Mono" panose="020B0509000000000004" pitchFamily="49" charset="0"/>
            </a:endParaRPr>
          </a:p>
        </p:txBody>
      </p:sp>
      <p:grpSp>
        <p:nvGrpSpPr>
          <p:cNvPr id="13" name="Group 12">
            <a:extLst>
              <a:ext uri="{FF2B5EF4-FFF2-40B4-BE49-F238E27FC236}">
                <a16:creationId xmlns:a16="http://schemas.microsoft.com/office/drawing/2014/main" id="{63CA0C75-BA06-855F-AFB3-07DDC3671677}"/>
              </a:ext>
            </a:extLst>
          </p:cNvPr>
          <p:cNvGrpSpPr/>
          <p:nvPr/>
        </p:nvGrpSpPr>
        <p:grpSpPr>
          <a:xfrm>
            <a:off x="4364316" y="854068"/>
            <a:ext cx="2765928" cy="1810552"/>
            <a:chOff x="4364316" y="854068"/>
            <a:chExt cx="2765928" cy="1810552"/>
          </a:xfrm>
        </p:grpSpPr>
        <p:grpSp>
          <p:nvGrpSpPr>
            <p:cNvPr id="14" name="Group 13">
              <a:extLst>
                <a:ext uri="{FF2B5EF4-FFF2-40B4-BE49-F238E27FC236}">
                  <a16:creationId xmlns:a16="http://schemas.microsoft.com/office/drawing/2014/main" id="{6931FD37-B67C-960A-3C52-4D496C5826BB}"/>
                </a:ext>
              </a:extLst>
            </p:cNvPr>
            <p:cNvGrpSpPr/>
            <p:nvPr/>
          </p:nvGrpSpPr>
          <p:grpSpPr>
            <a:xfrm>
              <a:off x="4896092" y="854068"/>
              <a:ext cx="2234152" cy="750493"/>
              <a:chOff x="4896092" y="854068"/>
              <a:chExt cx="2234152" cy="750493"/>
            </a:xfrm>
          </p:grpSpPr>
          <p:sp>
            <p:nvSpPr>
              <p:cNvPr id="18" name="Rounded Rectangle 17">
                <a:extLst>
                  <a:ext uri="{FF2B5EF4-FFF2-40B4-BE49-F238E27FC236}">
                    <a16:creationId xmlns:a16="http://schemas.microsoft.com/office/drawing/2014/main" id="{5AB0EB92-11EF-1874-0DD6-0CEB22C1924D}"/>
                  </a:ext>
                </a:extLst>
              </p:cNvPr>
              <p:cNvSpPr/>
              <p:nvPr/>
            </p:nvSpPr>
            <p:spPr>
              <a:xfrm>
                <a:off x="4896092" y="854068"/>
                <a:ext cx="2234152" cy="659757"/>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0EAA69BF-2A99-CEF0-31FB-96662BE3066C}"/>
                  </a:ext>
                </a:extLst>
              </p:cNvPr>
              <p:cNvSpPr/>
              <p:nvPr/>
            </p:nvSpPr>
            <p:spPr>
              <a:xfrm>
                <a:off x="6470679" y="1432361"/>
                <a:ext cx="475881" cy="17220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set</a:t>
                </a:r>
              </a:p>
            </p:txBody>
          </p:sp>
        </p:grpSp>
        <p:sp>
          <p:nvSpPr>
            <p:cNvPr id="17" name="Rounded Rectangle 16">
              <a:extLst>
                <a:ext uri="{FF2B5EF4-FFF2-40B4-BE49-F238E27FC236}">
                  <a16:creationId xmlns:a16="http://schemas.microsoft.com/office/drawing/2014/main" id="{A564F902-B8FD-A089-F695-E422ECB45051}"/>
                </a:ext>
              </a:extLst>
            </p:cNvPr>
            <p:cNvSpPr/>
            <p:nvPr/>
          </p:nvSpPr>
          <p:spPr>
            <a:xfrm>
              <a:off x="4364316" y="2295289"/>
              <a:ext cx="1063552" cy="369331"/>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senses</a:t>
              </a:r>
            </a:p>
          </p:txBody>
        </p:sp>
      </p:grpSp>
      <p:sp>
        <p:nvSpPr>
          <p:cNvPr id="20" name="TextBox 19">
            <a:extLst>
              <a:ext uri="{FF2B5EF4-FFF2-40B4-BE49-F238E27FC236}">
                <a16:creationId xmlns:a16="http://schemas.microsoft.com/office/drawing/2014/main" id="{50F7C65C-D6B6-87DD-2AEA-82C4C540A01F}"/>
              </a:ext>
            </a:extLst>
          </p:cNvPr>
          <p:cNvSpPr txBox="1"/>
          <p:nvPr/>
        </p:nvSpPr>
        <p:spPr>
          <a:xfrm>
            <a:off x="8453377" y="1008927"/>
            <a:ext cx="1977343" cy="369332"/>
          </a:xfrm>
          <a:prstGeom prst="rect">
            <a:avLst/>
          </a:prstGeom>
          <a:noFill/>
        </p:spPr>
        <p:txBody>
          <a:bodyPr wrap="square" rtlCol="0">
            <a:spAutoFit/>
          </a:bodyPr>
          <a:lstStyle/>
          <a:p>
            <a:pPr algn="ctr"/>
            <a:r>
              <a:rPr lang="en-US" dirty="0" err="1">
                <a:latin typeface="Andale Mono" panose="020B0509000000000004" pitchFamily="49" charset="0"/>
              </a:rPr>
              <a:t>sem_component</a:t>
            </a:r>
            <a:endParaRPr lang="en-US" dirty="0">
              <a:latin typeface="Andale Mono" panose="020B0509000000000004" pitchFamily="49" charset="0"/>
            </a:endParaRPr>
          </a:p>
        </p:txBody>
      </p:sp>
      <p:sp>
        <p:nvSpPr>
          <p:cNvPr id="21" name="TextBox 20">
            <a:extLst>
              <a:ext uri="{FF2B5EF4-FFF2-40B4-BE49-F238E27FC236}">
                <a16:creationId xmlns:a16="http://schemas.microsoft.com/office/drawing/2014/main" id="{996551AC-76F6-FC38-BEB6-CA965C849445}"/>
              </a:ext>
            </a:extLst>
          </p:cNvPr>
          <p:cNvSpPr txBox="1"/>
          <p:nvPr/>
        </p:nvSpPr>
        <p:spPr>
          <a:xfrm>
            <a:off x="8739843" y="1566533"/>
            <a:ext cx="1454553" cy="369332"/>
          </a:xfrm>
          <a:prstGeom prst="rect">
            <a:avLst/>
          </a:prstGeom>
          <a:noFill/>
        </p:spPr>
        <p:txBody>
          <a:bodyPr wrap="square" rtlCol="0">
            <a:spAutoFit/>
          </a:bodyPr>
          <a:lstStyle/>
          <a:p>
            <a:pPr algn="ctr"/>
            <a:r>
              <a:rPr lang="en-US" dirty="0" err="1">
                <a:latin typeface="Andale Mono" panose="020B0509000000000004" pitchFamily="49" charset="0"/>
              </a:rPr>
              <a:t>sem_value</a:t>
            </a:r>
            <a:endParaRPr lang="en-US" dirty="0">
              <a:latin typeface="Andale Mono" panose="020B0509000000000004" pitchFamily="49" charset="0"/>
            </a:endParaRPr>
          </a:p>
        </p:txBody>
      </p:sp>
      <p:sp>
        <p:nvSpPr>
          <p:cNvPr id="22" name="Rounded Rectangle 21">
            <a:extLst>
              <a:ext uri="{FF2B5EF4-FFF2-40B4-BE49-F238E27FC236}">
                <a16:creationId xmlns:a16="http://schemas.microsoft.com/office/drawing/2014/main" id="{1856AD3C-5FA3-24FB-5891-6069B7D2BEB8}"/>
              </a:ext>
            </a:extLst>
          </p:cNvPr>
          <p:cNvSpPr/>
          <p:nvPr/>
        </p:nvSpPr>
        <p:spPr>
          <a:xfrm>
            <a:off x="8047530" y="863714"/>
            <a:ext cx="2646265" cy="659757"/>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BE946BFA-E59E-005E-4E9F-DA3E492555E7}"/>
              </a:ext>
            </a:extLst>
          </p:cNvPr>
          <p:cNvSpPr/>
          <p:nvPr/>
        </p:nvSpPr>
        <p:spPr>
          <a:xfrm>
            <a:off x="10045322" y="1423877"/>
            <a:ext cx="475881" cy="17220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set</a:t>
            </a:r>
          </a:p>
        </p:txBody>
      </p:sp>
      <p:grpSp>
        <p:nvGrpSpPr>
          <p:cNvPr id="24" name="Group 23">
            <a:extLst>
              <a:ext uri="{FF2B5EF4-FFF2-40B4-BE49-F238E27FC236}">
                <a16:creationId xmlns:a16="http://schemas.microsoft.com/office/drawing/2014/main" id="{BBCB2FB5-ABB9-FA6D-E25D-814468F522CF}"/>
              </a:ext>
            </a:extLst>
          </p:cNvPr>
          <p:cNvGrpSpPr/>
          <p:nvPr/>
        </p:nvGrpSpPr>
        <p:grpSpPr>
          <a:xfrm>
            <a:off x="6980984" y="1193593"/>
            <a:ext cx="2486136" cy="1438433"/>
            <a:chOff x="6980984" y="1193593"/>
            <a:chExt cx="2486136" cy="1438433"/>
          </a:xfrm>
        </p:grpSpPr>
        <p:cxnSp>
          <p:nvCxnSpPr>
            <p:cNvPr id="25" name="Elbow Connector 24">
              <a:extLst>
                <a:ext uri="{FF2B5EF4-FFF2-40B4-BE49-F238E27FC236}">
                  <a16:creationId xmlns:a16="http://schemas.microsoft.com/office/drawing/2014/main" id="{E7790EAF-34D4-F984-D738-F2A2CBE1BC67}"/>
                </a:ext>
              </a:extLst>
            </p:cNvPr>
            <p:cNvCxnSpPr>
              <a:cxnSpLocks/>
            </p:cNvCxnSpPr>
            <p:nvPr/>
          </p:nvCxnSpPr>
          <p:spPr>
            <a:xfrm>
              <a:off x="6980984" y="1193593"/>
              <a:ext cx="2486136" cy="742272"/>
            </a:xfrm>
            <a:prstGeom prst="bentConnector4">
              <a:avLst>
                <a:gd name="adj1" fmla="val 26527"/>
                <a:gd name="adj2" fmla="val 168222"/>
              </a:avLst>
            </a:prstGeom>
            <a:ln>
              <a:tailEnd type="triangle"/>
            </a:ln>
          </p:spPr>
          <p:style>
            <a:lnRef idx="2">
              <a:schemeClr val="dk1"/>
            </a:lnRef>
            <a:fillRef idx="0">
              <a:schemeClr val="dk1"/>
            </a:fillRef>
            <a:effectRef idx="1">
              <a:schemeClr val="dk1"/>
            </a:effectRef>
            <a:fontRef idx="minor">
              <a:schemeClr val="tx1"/>
            </a:fontRef>
          </p:style>
        </p:cxnSp>
        <p:sp>
          <p:nvSpPr>
            <p:cNvPr id="26" name="Rounded Rectangle 25">
              <a:extLst>
                <a:ext uri="{FF2B5EF4-FFF2-40B4-BE49-F238E27FC236}">
                  <a16:creationId xmlns:a16="http://schemas.microsoft.com/office/drawing/2014/main" id="{413F0D4D-A6E5-85E8-DCD3-F57CF9F935EA}"/>
                </a:ext>
              </a:extLst>
            </p:cNvPr>
            <p:cNvSpPr/>
            <p:nvPr/>
          </p:nvSpPr>
          <p:spPr>
            <a:xfrm>
              <a:off x="8042283" y="2262695"/>
              <a:ext cx="1009296" cy="369331"/>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value</a:t>
              </a:r>
            </a:p>
          </p:txBody>
        </p:sp>
      </p:grpSp>
      <p:sp>
        <p:nvSpPr>
          <p:cNvPr id="29" name="TextBox 28">
            <a:extLst>
              <a:ext uri="{FF2B5EF4-FFF2-40B4-BE49-F238E27FC236}">
                <a16:creationId xmlns:a16="http://schemas.microsoft.com/office/drawing/2014/main" id="{67728C7D-AF13-FC4A-75DF-2A439EA538DC}"/>
              </a:ext>
            </a:extLst>
          </p:cNvPr>
          <p:cNvSpPr txBox="1"/>
          <p:nvPr/>
        </p:nvSpPr>
        <p:spPr>
          <a:xfrm>
            <a:off x="4960052" y="1596077"/>
            <a:ext cx="2106232" cy="369332"/>
          </a:xfrm>
          <a:prstGeom prst="rect">
            <a:avLst/>
          </a:prstGeom>
          <a:noFill/>
        </p:spPr>
        <p:txBody>
          <a:bodyPr wrap="square" rtlCol="0">
            <a:spAutoFit/>
          </a:bodyPr>
          <a:lstStyle/>
          <a:p>
            <a:pPr algn="ctr"/>
            <a:r>
              <a:rPr lang="en-US" dirty="0" err="1">
                <a:latin typeface="Andale Mono" panose="020B0509000000000004" pitchFamily="49" charset="0"/>
              </a:rPr>
              <a:t>polysemy_class</a:t>
            </a:r>
            <a:endParaRPr lang="en-US" dirty="0">
              <a:latin typeface="Andale Mono" panose="020B0509000000000004" pitchFamily="49" charset="0"/>
            </a:endParaRPr>
          </a:p>
        </p:txBody>
      </p:sp>
      <p:sp>
        <p:nvSpPr>
          <p:cNvPr id="9" name="Rounded Rectangle 8">
            <a:extLst>
              <a:ext uri="{FF2B5EF4-FFF2-40B4-BE49-F238E27FC236}">
                <a16:creationId xmlns:a16="http://schemas.microsoft.com/office/drawing/2014/main" id="{6807F677-F57A-667B-0116-C7BBB8A2FABB}"/>
              </a:ext>
            </a:extLst>
          </p:cNvPr>
          <p:cNvSpPr/>
          <p:nvPr/>
        </p:nvSpPr>
        <p:spPr>
          <a:xfrm>
            <a:off x="224676" y="4093329"/>
            <a:ext cx="6615022" cy="2664619"/>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4EB40C7-3A3B-85CD-8AEE-08EA8EAD3711}"/>
              </a:ext>
            </a:extLst>
          </p:cNvPr>
          <p:cNvSpPr txBox="1"/>
          <p:nvPr/>
        </p:nvSpPr>
        <p:spPr>
          <a:xfrm>
            <a:off x="8687608" y="5460543"/>
            <a:ext cx="1647465" cy="369332"/>
          </a:xfrm>
          <a:prstGeom prst="rect">
            <a:avLst/>
          </a:prstGeom>
          <a:noFill/>
        </p:spPr>
        <p:txBody>
          <a:bodyPr wrap="square" rtlCol="0">
            <a:spAutoFit/>
          </a:bodyPr>
          <a:lstStyle/>
          <a:p>
            <a:pPr algn="ctr"/>
            <a:r>
              <a:rPr lang="en-US" dirty="0">
                <a:latin typeface="Andale Mono" panose="020B0509000000000004" pitchFamily="49" charset="0"/>
              </a:rPr>
              <a:t>expression</a:t>
            </a:r>
          </a:p>
        </p:txBody>
      </p:sp>
      <p:grpSp>
        <p:nvGrpSpPr>
          <p:cNvPr id="15" name="Group 14">
            <a:extLst>
              <a:ext uri="{FF2B5EF4-FFF2-40B4-BE49-F238E27FC236}">
                <a16:creationId xmlns:a16="http://schemas.microsoft.com/office/drawing/2014/main" id="{FE89261B-0398-9687-49D7-DA0E9668D255}"/>
              </a:ext>
            </a:extLst>
          </p:cNvPr>
          <p:cNvGrpSpPr/>
          <p:nvPr/>
        </p:nvGrpSpPr>
        <p:grpSpPr>
          <a:xfrm>
            <a:off x="8687607" y="1411583"/>
            <a:ext cx="2181021" cy="4233626"/>
            <a:chOff x="8687607" y="1411583"/>
            <a:chExt cx="2181021" cy="4233626"/>
          </a:xfrm>
        </p:grpSpPr>
        <p:cxnSp>
          <p:nvCxnSpPr>
            <p:cNvPr id="16" name="Elbow Connector 15">
              <a:extLst>
                <a:ext uri="{FF2B5EF4-FFF2-40B4-BE49-F238E27FC236}">
                  <a16:creationId xmlns:a16="http://schemas.microsoft.com/office/drawing/2014/main" id="{9ECD8511-A2FF-619F-47E3-371AE0E40AC7}"/>
                </a:ext>
              </a:extLst>
            </p:cNvPr>
            <p:cNvCxnSpPr>
              <a:cxnSpLocks/>
              <a:stCxn id="8" idx="1"/>
              <a:endCxn id="38" idx="3"/>
            </p:cNvCxnSpPr>
            <p:nvPr/>
          </p:nvCxnSpPr>
          <p:spPr>
            <a:xfrm rot="10800000" flipH="1">
              <a:off x="8687607" y="1411583"/>
              <a:ext cx="2181021" cy="4233626"/>
            </a:xfrm>
            <a:prstGeom prst="bentConnector5">
              <a:avLst>
                <a:gd name="adj1" fmla="val -10481"/>
                <a:gd name="adj2" fmla="val 43859"/>
                <a:gd name="adj3" fmla="val 110481"/>
              </a:avLst>
            </a:prstGeom>
            <a:ln>
              <a:tailEnd type="triangle"/>
            </a:ln>
          </p:spPr>
          <p:style>
            <a:lnRef idx="2">
              <a:schemeClr val="dk1"/>
            </a:lnRef>
            <a:fillRef idx="0">
              <a:schemeClr val="dk1"/>
            </a:fillRef>
            <a:effectRef idx="1">
              <a:schemeClr val="dk1"/>
            </a:effectRef>
            <a:fontRef idx="minor">
              <a:schemeClr val="tx1"/>
            </a:fontRef>
          </p:style>
        </p:cxnSp>
        <p:sp>
          <p:nvSpPr>
            <p:cNvPr id="32" name="Rounded Rectangle 31">
              <a:extLst>
                <a:ext uri="{FF2B5EF4-FFF2-40B4-BE49-F238E27FC236}">
                  <a16:creationId xmlns:a16="http://schemas.microsoft.com/office/drawing/2014/main" id="{066EF63A-2F19-0C4E-DD31-712B75CC5D9D}"/>
                </a:ext>
              </a:extLst>
            </p:cNvPr>
            <p:cNvSpPr/>
            <p:nvPr/>
          </p:nvSpPr>
          <p:spPr>
            <a:xfrm>
              <a:off x="9115233" y="3604347"/>
              <a:ext cx="1436295" cy="369331"/>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latin typeface="Andale Mono" panose="020B0509000000000004" pitchFamily="49" charset="0"/>
                </a:rPr>
                <a:t>core_val</a:t>
              </a:r>
              <a:endParaRPr lang="en-US" dirty="0">
                <a:latin typeface="Andale Mono" panose="020B0509000000000004" pitchFamily="49" charset="0"/>
              </a:endParaRPr>
            </a:p>
          </p:txBody>
        </p:sp>
      </p:grpSp>
      <p:sp>
        <p:nvSpPr>
          <p:cNvPr id="38" name="Rounded Rectangle 37">
            <a:extLst>
              <a:ext uri="{FF2B5EF4-FFF2-40B4-BE49-F238E27FC236}">
                <a16:creationId xmlns:a16="http://schemas.microsoft.com/office/drawing/2014/main" id="{E56E36C2-20B6-5C07-F876-838EC06FA9A1}"/>
              </a:ext>
            </a:extLst>
          </p:cNvPr>
          <p:cNvSpPr/>
          <p:nvPr/>
        </p:nvSpPr>
        <p:spPr>
          <a:xfrm>
            <a:off x="7910563" y="706927"/>
            <a:ext cx="2958066" cy="1409311"/>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a:extLst>
              <a:ext uri="{FF2B5EF4-FFF2-40B4-BE49-F238E27FC236}">
                <a16:creationId xmlns:a16="http://schemas.microsoft.com/office/drawing/2014/main" id="{9C0C85E1-6D52-50CE-C6ED-EEEF441E7AD4}"/>
              </a:ext>
            </a:extLst>
          </p:cNvPr>
          <p:cNvSpPr/>
          <p:nvPr/>
        </p:nvSpPr>
        <p:spPr>
          <a:xfrm>
            <a:off x="10045322" y="2047349"/>
            <a:ext cx="475881" cy="17220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set</a:t>
            </a:r>
          </a:p>
        </p:txBody>
      </p:sp>
      <p:sp>
        <p:nvSpPr>
          <p:cNvPr id="41" name="Rounded Rectangle 40">
            <a:extLst>
              <a:ext uri="{FF2B5EF4-FFF2-40B4-BE49-F238E27FC236}">
                <a16:creationId xmlns:a16="http://schemas.microsoft.com/office/drawing/2014/main" id="{671E20CF-BFC8-D8AC-E6DD-F498BEB01F57}"/>
              </a:ext>
            </a:extLst>
          </p:cNvPr>
          <p:cNvSpPr/>
          <p:nvPr/>
        </p:nvSpPr>
        <p:spPr>
          <a:xfrm>
            <a:off x="10868629" y="225879"/>
            <a:ext cx="932186" cy="369331"/>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apply</a:t>
            </a:r>
          </a:p>
        </p:txBody>
      </p:sp>
      <p:cxnSp>
        <p:nvCxnSpPr>
          <p:cNvPr id="42" name="Elbow Connector 41">
            <a:extLst>
              <a:ext uri="{FF2B5EF4-FFF2-40B4-BE49-F238E27FC236}">
                <a16:creationId xmlns:a16="http://schemas.microsoft.com/office/drawing/2014/main" id="{9A6BEEE3-9897-2C56-81CF-46379E2FD31F}"/>
              </a:ext>
            </a:extLst>
          </p:cNvPr>
          <p:cNvCxnSpPr>
            <a:endCxn id="41" idx="2"/>
          </p:cNvCxnSpPr>
          <p:nvPr/>
        </p:nvCxnSpPr>
        <p:spPr>
          <a:xfrm flipV="1">
            <a:off x="10194396" y="595210"/>
            <a:ext cx="1140326" cy="1155989"/>
          </a:xfrm>
          <a:prstGeom prst="bentConnector2">
            <a:avLst/>
          </a:prstGeom>
          <a:ln>
            <a:tailEnd type="triangle"/>
          </a:ln>
        </p:spPr>
        <p:style>
          <a:lnRef idx="2">
            <a:schemeClr val="dk1"/>
          </a:lnRef>
          <a:fillRef idx="0">
            <a:schemeClr val="dk1"/>
          </a:fillRef>
          <a:effectRef idx="1">
            <a:schemeClr val="dk1"/>
          </a:effectRef>
          <a:fontRef idx="minor">
            <a:schemeClr val="tx1"/>
          </a:fontRef>
        </p:style>
      </p:cxnSp>
      <p:cxnSp>
        <p:nvCxnSpPr>
          <p:cNvPr id="43" name="Elbow Connector 42">
            <a:extLst>
              <a:ext uri="{FF2B5EF4-FFF2-40B4-BE49-F238E27FC236}">
                <a16:creationId xmlns:a16="http://schemas.microsoft.com/office/drawing/2014/main" id="{2504DD29-9D1F-7152-1431-43982B148F0A}"/>
              </a:ext>
            </a:extLst>
          </p:cNvPr>
          <p:cNvCxnSpPr>
            <a:cxnSpLocks/>
            <a:stCxn id="41" idx="1"/>
          </p:cNvCxnSpPr>
          <p:nvPr/>
        </p:nvCxnSpPr>
        <p:spPr>
          <a:xfrm rot="10800000" flipV="1">
            <a:off x="8739843" y="410545"/>
            <a:ext cx="2128786" cy="1340654"/>
          </a:xfrm>
          <a:prstGeom prst="bentConnector3">
            <a:avLst>
              <a:gd name="adj1" fmla="val 148256"/>
            </a:avLst>
          </a:prstGeom>
          <a:ln>
            <a:tailEnd type="triangle"/>
          </a:ln>
        </p:spPr>
        <p:style>
          <a:lnRef idx="2">
            <a:schemeClr val="dk1"/>
          </a:lnRef>
          <a:fillRef idx="0">
            <a:schemeClr val="dk1"/>
          </a:fillRef>
          <a:effectRef idx="1">
            <a:schemeClr val="dk1"/>
          </a:effectRef>
          <a:fontRef idx="minor">
            <a:schemeClr val="tx1"/>
          </a:fontRef>
        </p:style>
      </p:cxnSp>
      <p:cxnSp>
        <p:nvCxnSpPr>
          <p:cNvPr id="45" name="Elbow Connector 44">
            <a:extLst>
              <a:ext uri="{FF2B5EF4-FFF2-40B4-BE49-F238E27FC236}">
                <a16:creationId xmlns:a16="http://schemas.microsoft.com/office/drawing/2014/main" id="{DB7E45ED-AEBA-A710-14F8-376914097072}"/>
              </a:ext>
            </a:extLst>
          </p:cNvPr>
          <p:cNvCxnSpPr>
            <a:cxnSpLocks/>
            <a:stCxn id="8" idx="3"/>
            <a:endCxn id="41" idx="3"/>
          </p:cNvCxnSpPr>
          <p:nvPr/>
        </p:nvCxnSpPr>
        <p:spPr>
          <a:xfrm flipV="1">
            <a:off x="10335073" y="410545"/>
            <a:ext cx="1465742" cy="5234664"/>
          </a:xfrm>
          <a:prstGeom prst="bentConnector3">
            <a:avLst>
              <a:gd name="adj1" fmla="val 109198"/>
            </a:avLst>
          </a:prstGeom>
          <a:ln>
            <a:tailEnd type="triangle"/>
          </a:ln>
        </p:spPr>
        <p:style>
          <a:lnRef idx="2">
            <a:schemeClr val="dk1"/>
          </a:lnRef>
          <a:fillRef idx="0">
            <a:schemeClr val="dk1"/>
          </a:fillRef>
          <a:effectRef idx="1">
            <a:schemeClr val="dk1"/>
          </a:effectRef>
          <a:fontRef idx="minor">
            <a:schemeClr val="tx1"/>
          </a:fontRef>
        </p:style>
      </p:cxnSp>
      <p:grpSp>
        <p:nvGrpSpPr>
          <p:cNvPr id="58" name="Group 57">
            <a:extLst>
              <a:ext uri="{FF2B5EF4-FFF2-40B4-BE49-F238E27FC236}">
                <a16:creationId xmlns:a16="http://schemas.microsoft.com/office/drawing/2014/main" id="{A15EB26C-41E7-BDA9-A35D-351D6A4EDE7B}"/>
              </a:ext>
            </a:extLst>
          </p:cNvPr>
          <p:cNvGrpSpPr/>
          <p:nvPr/>
        </p:nvGrpSpPr>
        <p:grpSpPr>
          <a:xfrm>
            <a:off x="7910564" y="1411584"/>
            <a:ext cx="2642507" cy="2034365"/>
            <a:chOff x="7910564" y="1411584"/>
            <a:chExt cx="2642507" cy="2034365"/>
          </a:xfrm>
        </p:grpSpPr>
        <p:cxnSp>
          <p:nvCxnSpPr>
            <p:cNvPr id="37" name="Elbow Connector 36">
              <a:extLst>
                <a:ext uri="{FF2B5EF4-FFF2-40B4-BE49-F238E27FC236}">
                  <a16:creationId xmlns:a16="http://schemas.microsoft.com/office/drawing/2014/main" id="{E80D866A-1DF1-3215-2D4D-1F769D99E343}"/>
                </a:ext>
              </a:extLst>
            </p:cNvPr>
            <p:cNvCxnSpPr>
              <a:cxnSpLocks/>
              <a:stCxn id="21" idx="3"/>
              <a:endCxn id="46" idx="3"/>
            </p:cNvCxnSpPr>
            <p:nvPr/>
          </p:nvCxnSpPr>
          <p:spPr>
            <a:xfrm>
              <a:off x="10194396" y="1751199"/>
              <a:ext cx="358675" cy="1510085"/>
            </a:xfrm>
            <a:prstGeom prst="bentConnector3">
              <a:avLst>
                <a:gd name="adj1" fmla="val 163735"/>
              </a:avLst>
            </a:prstGeom>
            <a:ln>
              <a:tailEnd type="triangle"/>
            </a:ln>
          </p:spPr>
          <p:style>
            <a:lnRef idx="2">
              <a:schemeClr val="dk1"/>
            </a:lnRef>
            <a:fillRef idx="0">
              <a:schemeClr val="dk1"/>
            </a:fillRef>
            <a:effectRef idx="1">
              <a:schemeClr val="dk1"/>
            </a:effectRef>
            <a:fontRef idx="minor">
              <a:schemeClr val="tx1"/>
            </a:fontRef>
          </p:style>
        </p:cxnSp>
        <p:sp>
          <p:nvSpPr>
            <p:cNvPr id="46" name="Rounded Rectangle 45">
              <a:extLst>
                <a:ext uri="{FF2B5EF4-FFF2-40B4-BE49-F238E27FC236}">
                  <a16:creationId xmlns:a16="http://schemas.microsoft.com/office/drawing/2014/main" id="{193410B4-B573-DCBE-C297-9DA79800DFF5}"/>
                </a:ext>
              </a:extLst>
            </p:cNvPr>
            <p:cNvSpPr/>
            <p:nvPr/>
          </p:nvSpPr>
          <p:spPr>
            <a:xfrm>
              <a:off x="9116776" y="3076618"/>
              <a:ext cx="1436295" cy="369331"/>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ndale Mono" panose="020B0509000000000004" pitchFamily="49" charset="0"/>
                </a:rPr>
                <a:t>prove</a:t>
              </a:r>
            </a:p>
          </p:txBody>
        </p:sp>
        <p:cxnSp>
          <p:nvCxnSpPr>
            <p:cNvPr id="50" name="Elbow Connector 49">
              <a:extLst>
                <a:ext uri="{FF2B5EF4-FFF2-40B4-BE49-F238E27FC236}">
                  <a16:creationId xmlns:a16="http://schemas.microsoft.com/office/drawing/2014/main" id="{88067080-9796-8AC3-7FBB-4B4ACDFF9458}"/>
                </a:ext>
              </a:extLst>
            </p:cNvPr>
            <p:cNvCxnSpPr>
              <a:cxnSpLocks/>
              <a:stCxn id="46" idx="1"/>
              <a:endCxn id="38" idx="1"/>
            </p:cNvCxnSpPr>
            <p:nvPr/>
          </p:nvCxnSpPr>
          <p:spPr>
            <a:xfrm rot="10800000">
              <a:off x="7910564" y="1411584"/>
              <a:ext cx="1206213" cy="1849701"/>
            </a:xfrm>
            <a:prstGeom prst="bentConnector3">
              <a:avLst>
                <a:gd name="adj1" fmla="val 140334"/>
              </a:avLst>
            </a:prstGeom>
            <a:ln>
              <a:tailEnd type="triangle"/>
            </a:ln>
          </p:spPr>
          <p:style>
            <a:lnRef idx="2">
              <a:schemeClr val="dk1"/>
            </a:lnRef>
            <a:fillRef idx="0">
              <a:schemeClr val="dk1"/>
            </a:fillRef>
            <a:effectRef idx="1">
              <a:schemeClr val="dk1"/>
            </a:effectRef>
            <a:fontRef idx="minor">
              <a:schemeClr val="tx1"/>
            </a:fontRef>
          </p:style>
        </p:cxnSp>
      </p:grpSp>
      <p:sp>
        <p:nvSpPr>
          <p:cNvPr id="2" name="TextBox 1">
            <a:extLst>
              <a:ext uri="{FF2B5EF4-FFF2-40B4-BE49-F238E27FC236}">
                <a16:creationId xmlns:a16="http://schemas.microsoft.com/office/drawing/2014/main" id="{5DCC551E-A9DE-EDDE-0FC4-BCF3F6CF73A9}"/>
              </a:ext>
            </a:extLst>
          </p:cNvPr>
          <p:cNvSpPr txBox="1"/>
          <p:nvPr/>
        </p:nvSpPr>
        <p:spPr>
          <a:xfrm>
            <a:off x="-952345" y="4326025"/>
            <a:ext cx="7684410" cy="400110"/>
          </a:xfrm>
          <a:prstGeom prst="rect">
            <a:avLst/>
          </a:prstGeom>
          <a:noFill/>
          <a:ln>
            <a:noFill/>
          </a:ln>
        </p:spPr>
        <p:txBody>
          <a:bodyPr wrap="square" rtlCol="0">
            <a:spAutoFit/>
          </a:bodyPr>
          <a:lstStyle/>
          <a:p>
            <a:pPr algn="r"/>
            <a:r>
              <a:rPr lang="en-US" sz="2000" b="1" i="0" dirty="0">
                <a:solidFill>
                  <a:srgbClr val="101418"/>
                </a:solidFill>
                <a:effectLst/>
                <a:latin typeface="Arial" panose="020B0604020202020204" pitchFamily="34" charset="0"/>
              </a:rPr>
              <a:t>⟦</a:t>
            </a:r>
            <a:r>
              <a:rPr lang="en-US" sz="2000" i="0" dirty="0">
                <a:solidFill>
                  <a:srgbClr val="101418"/>
                </a:solidFill>
                <a:effectLst/>
                <a:latin typeface="Arial" panose="020B0604020202020204" pitchFamily="34" charset="0"/>
              </a:rPr>
              <a:t>NP</a:t>
            </a:r>
            <a:r>
              <a:rPr lang="en-US" sz="2000" b="1" i="0" dirty="0">
                <a:solidFill>
                  <a:srgbClr val="101418"/>
                </a:solidFill>
                <a:effectLst/>
                <a:latin typeface="Arial" panose="020B0604020202020204" pitchFamily="34" charset="0"/>
              </a:rPr>
              <a:t> </a:t>
            </a:r>
            <a:r>
              <a:rPr lang="en-US" sz="2000" dirty="0">
                <a:latin typeface="Helvetica" pitchFamily="2" charset="0"/>
              </a:rPr>
              <a:t>love S</a:t>
            </a:r>
            <a:r>
              <a:rPr lang="en-US" sz="2000" b="1" i="0" dirty="0">
                <a:solidFill>
                  <a:srgbClr val="101418"/>
                </a:solidFill>
                <a:effectLst/>
                <a:latin typeface="Arial" panose="020B0604020202020204" pitchFamily="34" charset="0"/>
              </a:rPr>
              <a:t>⟧</a:t>
            </a:r>
            <a:r>
              <a:rPr lang="en-US" sz="2000" dirty="0">
                <a:latin typeface="Andale Mono" panose="020B0509000000000004" pitchFamily="49" charset="0"/>
              </a:rPr>
              <a:t> = DOX(</a:t>
            </a:r>
            <a:r>
              <a:rPr lang="en-US" sz="2000" b="1" i="0" dirty="0">
                <a:solidFill>
                  <a:srgbClr val="101418"/>
                </a:solidFill>
                <a:effectLst/>
                <a:latin typeface="Arial" panose="020B0604020202020204" pitchFamily="34" charset="0"/>
              </a:rPr>
              <a:t>⟦</a:t>
            </a:r>
            <a:r>
              <a:rPr lang="en-US" sz="2000" i="0" dirty="0">
                <a:solidFill>
                  <a:srgbClr val="101418"/>
                </a:solidFill>
                <a:effectLst/>
                <a:latin typeface="Arial" panose="020B0604020202020204" pitchFamily="34" charset="0"/>
              </a:rPr>
              <a:t>NP</a:t>
            </a:r>
            <a:r>
              <a:rPr lang="en-US" sz="2000" b="1" i="0" dirty="0">
                <a:solidFill>
                  <a:srgbClr val="101418"/>
                </a:solidFill>
                <a:effectLst/>
                <a:latin typeface="Arial" panose="020B0604020202020204" pitchFamily="34" charset="0"/>
              </a:rPr>
              <a:t>⟧</a:t>
            </a:r>
            <a:r>
              <a:rPr lang="en-US" sz="2000" dirty="0">
                <a:latin typeface="Andale Mono" panose="020B0509000000000004" pitchFamily="49" charset="0"/>
              </a:rPr>
              <a:t>,</a:t>
            </a:r>
            <a:r>
              <a:rPr lang="en-US" sz="2000" b="1" i="0" dirty="0">
                <a:solidFill>
                  <a:srgbClr val="101418"/>
                </a:solidFill>
                <a:effectLst/>
                <a:latin typeface="Arial" panose="020B0604020202020204" pitchFamily="34" charset="0"/>
              </a:rPr>
              <a:t> ⟦</a:t>
            </a:r>
            <a:r>
              <a:rPr lang="en-US" sz="2000" i="0" dirty="0">
                <a:solidFill>
                  <a:srgbClr val="101418"/>
                </a:solidFill>
                <a:effectLst/>
                <a:latin typeface="Arial" panose="020B0604020202020204" pitchFamily="34" charset="0"/>
              </a:rPr>
              <a:t>S</a:t>
            </a:r>
            <a:r>
              <a:rPr lang="en-US" sz="2000" b="1" i="0" dirty="0">
                <a:solidFill>
                  <a:srgbClr val="101418"/>
                </a:solidFill>
                <a:effectLst/>
                <a:latin typeface="Arial" panose="020B0604020202020204" pitchFamily="34" charset="0"/>
              </a:rPr>
              <a:t>⟧</a:t>
            </a:r>
            <a:r>
              <a:rPr lang="en-US" sz="2000" dirty="0">
                <a:latin typeface="Andale Mono" panose="020B0509000000000004" pitchFamily="49" charset="0"/>
              </a:rPr>
              <a:t>):</a:t>
            </a:r>
            <a:r>
              <a:rPr lang="en-US" sz="2000" dirty="0">
                <a:solidFill>
                  <a:srgbClr val="C00000"/>
                </a:solidFill>
                <a:latin typeface="Andale Mono" panose="020B0509000000000004" pitchFamily="49" charset="0"/>
              </a:rPr>
              <a:t> </a:t>
            </a:r>
            <a:r>
              <a:rPr lang="en-US" sz="2000" dirty="0">
                <a:latin typeface="Andale Mono" panose="020B0509000000000004" pitchFamily="49" charset="0"/>
              </a:rPr>
              <a:t>BOUL(</a:t>
            </a:r>
            <a:r>
              <a:rPr lang="en-US" sz="2000" b="1" i="0" dirty="0">
                <a:solidFill>
                  <a:srgbClr val="101418"/>
                </a:solidFill>
                <a:effectLst/>
                <a:latin typeface="Arial" panose="020B0604020202020204" pitchFamily="34" charset="0"/>
              </a:rPr>
              <a:t>⟦</a:t>
            </a:r>
            <a:r>
              <a:rPr lang="en-US" sz="2000" i="0" dirty="0">
                <a:solidFill>
                  <a:srgbClr val="101418"/>
                </a:solidFill>
                <a:effectLst/>
                <a:latin typeface="Arial" panose="020B0604020202020204" pitchFamily="34" charset="0"/>
              </a:rPr>
              <a:t>NP</a:t>
            </a:r>
            <a:r>
              <a:rPr lang="en-US" sz="2000" b="1" i="0" dirty="0">
                <a:solidFill>
                  <a:srgbClr val="101418"/>
                </a:solidFill>
                <a:effectLst/>
                <a:latin typeface="Arial" panose="020B0604020202020204" pitchFamily="34" charset="0"/>
              </a:rPr>
              <a:t>⟧</a:t>
            </a:r>
            <a:r>
              <a:rPr lang="en-US" sz="2000" dirty="0">
                <a:latin typeface="Andale Mono" panose="020B0509000000000004" pitchFamily="49" charset="0"/>
              </a:rPr>
              <a:t>,</a:t>
            </a:r>
            <a:r>
              <a:rPr lang="en-US" sz="2000" b="1" i="0" dirty="0">
                <a:solidFill>
                  <a:srgbClr val="101418"/>
                </a:solidFill>
                <a:effectLst/>
                <a:latin typeface="Arial" panose="020B0604020202020204" pitchFamily="34" charset="0"/>
              </a:rPr>
              <a:t> ⟦</a:t>
            </a:r>
            <a:r>
              <a:rPr lang="en-US" sz="2000" i="0" dirty="0">
                <a:solidFill>
                  <a:srgbClr val="101418"/>
                </a:solidFill>
                <a:effectLst/>
                <a:latin typeface="Arial" panose="020B0604020202020204" pitchFamily="34" charset="0"/>
              </a:rPr>
              <a:t>S</a:t>
            </a:r>
            <a:r>
              <a:rPr lang="en-US" sz="2000" b="1" i="0" dirty="0">
                <a:solidFill>
                  <a:srgbClr val="101418"/>
                </a:solidFill>
                <a:effectLst/>
                <a:latin typeface="Arial" panose="020B0604020202020204" pitchFamily="34" charset="0"/>
              </a:rPr>
              <a:t>⟧</a:t>
            </a:r>
            <a:r>
              <a:rPr lang="en-US" sz="2000" dirty="0">
                <a:latin typeface="Andale Mono" panose="020B0509000000000004" pitchFamily="49" charset="0"/>
              </a:rPr>
              <a:t>)</a:t>
            </a:r>
          </a:p>
        </p:txBody>
      </p:sp>
      <p:grpSp>
        <p:nvGrpSpPr>
          <p:cNvPr id="34" name="Group 33">
            <a:extLst>
              <a:ext uri="{FF2B5EF4-FFF2-40B4-BE49-F238E27FC236}">
                <a16:creationId xmlns:a16="http://schemas.microsoft.com/office/drawing/2014/main" id="{87E21E81-6BE4-02EB-B188-6C6841AB6FE2}"/>
              </a:ext>
            </a:extLst>
          </p:cNvPr>
          <p:cNvGrpSpPr/>
          <p:nvPr/>
        </p:nvGrpSpPr>
        <p:grpSpPr>
          <a:xfrm>
            <a:off x="-1504692" y="4769681"/>
            <a:ext cx="8093061" cy="1585218"/>
            <a:chOff x="-1504692" y="4769681"/>
            <a:chExt cx="8093061" cy="1585218"/>
          </a:xfrm>
        </p:grpSpPr>
        <p:sp>
          <p:nvSpPr>
            <p:cNvPr id="28" name="TextBox 27">
              <a:extLst>
                <a:ext uri="{FF2B5EF4-FFF2-40B4-BE49-F238E27FC236}">
                  <a16:creationId xmlns:a16="http://schemas.microsoft.com/office/drawing/2014/main" id="{AEB701A9-4DFA-31D7-A3A1-947A96E24DCA}"/>
                </a:ext>
              </a:extLst>
            </p:cNvPr>
            <p:cNvSpPr txBox="1"/>
            <p:nvPr/>
          </p:nvSpPr>
          <p:spPr>
            <a:xfrm>
              <a:off x="-1504692" y="5954789"/>
              <a:ext cx="6627672" cy="400110"/>
            </a:xfrm>
            <a:prstGeom prst="rect">
              <a:avLst/>
            </a:prstGeom>
            <a:noFill/>
            <a:ln>
              <a:noFill/>
            </a:ln>
          </p:spPr>
          <p:txBody>
            <a:bodyPr wrap="square" rtlCol="0">
              <a:spAutoFit/>
            </a:bodyPr>
            <a:lstStyle/>
            <a:p>
              <a:pPr algn="r"/>
              <a:r>
                <a:rPr lang="en-US" sz="2000" b="1" i="0" dirty="0">
                  <a:solidFill>
                    <a:srgbClr val="101418"/>
                  </a:solidFill>
                  <a:effectLst/>
                  <a:latin typeface="Arial" panose="020B0604020202020204" pitchFamily="34" charset="0"/>
                </a:rPr>
                <a:t>⟦</a:t>
              </a:r>
              <a:r>
                <a:rPr lang="en-US" sz="2000" i="0" dirty="0">
                  <a:solidFill>
                    <a:srgbClr val="101418"/>
                  </a:solidFill>
                  <a:effectLst/>
                  <a:latin typeface="Arial" panose="020B0604020202020204" pitchFamily="34" charset="0"/>
                </a:rPr>
                <a:t>NP</a:t>
              </a:r>
              <a:r>
                <a:rPr lang="en-US" sz="2000" b="1" i="0" dirty="0">
                  <a:solidFill>
                    <a:srgbClr val="101418"/>
                  </a:solidFill>
                  <a:effectLst/>
                  <a:latin typeface="Arial" panose="020B0604020202020204" pitchFamily="34" charset="0"/>
                </a:rPr>
                <a:t> </a:t>
              </a:r>
              <a:r>
                <a:rPr lang="en-US" sz="2000" dirty="0">
                  <a:latin typeface="Helvetica" pitchFamily="2" charset="0"/>
                </a:rPr>
                <a:t>want S</a:t>
              </a:r>
              <a:r>
                <a:rPr lang="en-US" sz="2000" b="1" i="0" dirty="0">
                  <a:solidFill>
                    <a:srgbClr val="101418"/>
                  </a:solidFill>
                  <a:effectLst/>
                  <a:latin typeface="Arial" panose="020B0604020202020204" pitchFamily="34" charset="0"/>
                </a:rPr>
                <a:t>⟧</a:t>
              </a:r>
              <a:r>
                <a:rPr lang="en-US" sz="2000" dirty="0">
                  <a:latin typeface="Andale Mono" panose="020B0509000000000004" pitchFamily="49" charset="0"/>
                </a:rPr>
                <a:t> =          BOUL(</a:t>
              </a:r>
              <a:r>
                <a:rPr lang="en-US" sz="2000" dirty="0" err="1">
                  <a:latin typeface="Andale Mono" panose="020B0509000000000004" pitchFamily="49" charset="0"/>
                </a:rPr>
                <a:t>x,p</a:t>
              </a:r>
              <a:r>
                <a:rPr lang="en-US" sz="2000" dirty="0">
                  <a:latin typeface="Andale Mono" panose="020B0509000000000004" pitchFamily="49" charset="0"/>
                </a:rPr>
                <a:t>)</a:t>
              </a:r>
            </a:p>
          </p:txBody>
        </p:sp>
        <p:sp>
          <p:nvSpPr>
            <p:cNvPr id="27" name="Right Brace 26">
              <a:extLst>
                <a:ext uri="{FF2B5EF4-FFF2-40B4-BE49-F238E27FC236}">
                  <a16:creationId xmlns:a16="http://schemas.microsoft.com/office/drawing/2014/main" id="{90C8A011-8B17-6A5D-0B6E-985520B0699F}"/>
                </a:ext>
              </a:extLst>
            </p:cNvPr>
            <p:cNvSpPr/>
            <p:nvPr/>
          </p:nvSpPr>
          <p:spPr>
            <a:xfrm rot="5400000">
              <a:off x="4371200" y="2637597"/>
              <a:ext cx="85086" cy="4349253"/>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30" name="Straight Arrow Connector 29">
              <a:extLst>
                <a:ext uri="{FF2B5EF4-FFF2-40B4-BE49-F238E27FC236}">
                  <a16:creationId xmlns:a16="http://schemas.microsoft.com/office/drawing/2014/main" id="{C162A532-F593-5C61-C5E5-38B31F101EC3}"/>
                </a:ext>
              </a:extLst>
            </p:cNvPr>
            <p:cNvCxnSpPr>
              <a:cxnSpLocks/>
            </p:cNvCxnSpPr>
            <p:nvPr/>
          </p:nvCxnSpPr>
          <p:spPr>
            <a:xfrm>
              <a:off x="4411655" y="4853357"/>
              <a:ext cx="0" cy="101218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165860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113A6A"/>
        </a:solidFill>
        <a:effectLst/>
      </p:bgPr>
    </p:bg>
    <p:spTree>
      <p:nvGrpSpPr>
        <p:cNvPr id="1" name="">
          <a:extLst>
            <a:ext uri="{FF2B5EF4-FFF2-40B4-BE49-F238E27FC236}">
              <a16:creationId xmlns:a16="http://schemas.microsoft.com/office/drawing/2014/main" id="{AAEAFE96-8C21-9E81-C371-5928E2BA29CE}"/>
            </a:ext>
          </a:extLst>
        </p:cNvPr>
        <p:cNvGrpSpPr/>
        <p:nvPr/>
      </p:nvGrpSpPr>
      <p:grpSpPr>
        <a:xfrm>
          <a:off x="0" y="0"/>
          <a:ext cx="0" cy="0"/>
          <a:chOff x="0" y="0"/>
          <a:chExt cx="0" cy="0"/>
        </a:xfrm>
      </p:grpSpPr>
      <p:pic>
        <p:nvPicPr>
          <p:cNvPr id="3" name="Graphic 5">
            <a:extLst>
              <a:ext uri="{FF2B5EF4-FFF2-40B4-BE49-F238E27FC236}">
                <a16:creationId xmlns:a16="http://schemas.microsoft.com/office/drawing/2014/main" id="{77519203-C555-23FF-34F6-ACB04E698F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7493" y="2746112"/>
            <a:ext cx="3927315" cy="5033242"/>
          </a:xfrm>
          <a:prstGeom prst="rect">
            <a:avLst/>
          </a:prstGeom>
        </p:spPr>
      </p:pic>
      <p:sp>
        <p:nvSpPr>
          <p:cNvPr id="6" name="Title 1">
            <a:extLst>
              <a:ext uri="{FF2B5EF4-FFF2-40B4-BE49-F238E27FC236}">
                <a16:creationId xmlns:a16="http://schemas.microsoft.com/office/drawing/2014/main" id="{A60C3CD4-F416-A5EC-7417-6974E1778F0F}"/>
              </a:ext>
            </a:extLst>
          </p:cNvPr>
          <p:cNvSpPr>
            <a:spLocks noGrp="1"/>
          </p:cNvSpPr>
          <p:nvPr>
            <p:ph type="title"/>
          </p:nvPr>
        </p:nvSpPr>
        <p:spPr>
          <a:xfrm>
            <a:off x="831850" y="1729112"/>
            <a:ext cx="7104673" cy="4153115"/>
          </a:xfrm>
        </p:spPr>
        <p:txBody>
          <a:bodyPr>
            <a:normAutofit/>
          </a:bodyPr>
          <a:lstStyle/>
          <a:p>
            <a:r>
              <a:rPr lang="en-US" b="1" dirty="0">
                <a:solidFill>
                  <a:schemeClr val="bg1"/>
                </a:solidFill>
                <a:latin typeface="Helvetica" pitchFamily="2" charset="0"/>
                <a:ea typeface="Verdana"/>
                <a:cs typeface="Verdana" charset="0"/>
              </a:rPr>
              <a:t>The Framework</a:t>
            </a:r>
            <a:br>
              <a:rPr lang="en-US" b="1" dirty="0">
                <a:solidFill>
                  <a:schemeClr val="bg1"/>
                </a:solidFill>
                <a:latin typeface="Helvetica" pitchFamily="2" charset="0"/>
                <a:ea typeface="Verdana"/>
                <a:cs typeface="Verdana" charset="0"/>
              </a:rPr>
            </a:br>
            <a:r>
              <a:rPr lang="en-US" sz="4000" dirty="0">
                <a:solidFill>
                  <a:schemeClr val="bg1"/>
                </a:solidFill>
                <a:latin typeface="Helvetica" pitchFamily="2" charset="0"/>
                <a:ea typeface="Verdana"/>
                <a:cs typeface="Verdana" charset="0"/>
              </a:rPr>
              <a:t>Fitting </a:t>
            </a:r>
            <a:r>
              <a:rPr lang="en-US" sz="4000" dirty="0">
                <a:solidFill>
                  <a:schemeClr val="bg1"/>
                </a:solidFill>
                <a:latin typeface="Andale Mono" panose="020B0509000000000004" pitchFamily="49" charset="0"/>
                <a:ea typeface="Verdana"/>
                <a:cs typeface="Verdana" charset="0"/>
              </a:rPr>
              <a:t>inferable</a:t>
            </a:r>
            <a:endParaRPr lang="en-US" sz="4000" dirty="0">
              <a:solidFill>
                <a:schemeClr val="bg1"/>
              </a:solidFill>
              <a:latin typeface="Helvetica" pitchFamily="2" charset="0"/>
              <a:ea typeface="Verdana" charset="0"/>
              <a:cs typeface="Verdana" charset="0"/>
            </a:endParaRPr>
          </a:p>
        </p:txBody>
      </p:sp>
    </p:spTree>
    <p:extLst>
      <p:ext uri="{BB962C8B-B14F-4D97-AF65-F5344CB8AC3E}">
        <p14:creationId xmlns:p14="http://schemas.microsoft.com/office/powerpoint/2010/main" val="23580841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43897-1E39-CDFD-7379-79C6F40E4AE1}"/>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CF47C833-3366-F738-4AB6-D2B2236F5F3D}"/>
              </a:ext>
            </a:extLst>
          </p:cNvPr>
          <p:cNvGrpSpPr/>
          <p:nvPr/>
        </p:nvGrpSpPr>
        <p:grpSpPr>
          <a:xfrm>
            <a:off x="1447800" y="1597731"/>
            <a:ext cx="9605010" cy="1538882"/>
            <a:chOff x="1447800" y="973017"/>
            <a:chExt cx="9605010" cy="1538882"/>
          </a:xfrm>
        </p:grpSpPr>
        <p:sp>
          <p:nvSpPr>
            <p:cNvPr id="3" name="TextBox 2">
              <a:extLst>
                <a:ext uri="{FF2B5EF4-FFF2-40B4-BE49-F238E27FC236}">
                  <a16:creationId xmlns:a16="http://schemas.microsoft.com/office/drawing/2014/main" id="{FF6655E8-46BB-BADF-ECF8-01D8B425B6C2}"/>
                </a:ext>
              </a:extLst>
            </p:cNvPr>
            <p:cNvSpPr txBox="1"/>
            <p:nvPr/>
          </p:nvSpPr>
          <p:spPr>
            <a:xfrm>
              <a:off x="1447800" y="973017"/>
              <a:ext cx="9296400" cy="584775"/>
            </a:xfrm>
            <a:prstGeom prst="rect">
              <a:avLst/>
            </a:prstGeom>
            <a:noFill/>
          </p:spPr>
          <p:txBody>
            <a:bodyPr wrap="square" rtlCol="0">
              <a:spAutoFit/>
            </a:bodyPr>
            <a:lstStyle/>
            <a:p>
              <a:r>
                <a:rPr lang="en-US" sz="3200" b="1" dirty="0">
                  <a:latin typeface="Helvetica" pitchFamily="2" charset="0"/>
                </a:rPr>
                <a:t>Setting #1: Pipeline</a:t>
              </a:r>
            </a:p>
          </p:txBody>
        </p:sp>
        <p:sp>
          <p:nvSpPr>
            <p:cNvPr id="2" name="TextBox 1">
              <a:extLst>
                <a:ext uri="{FF2B5EF4-FFF2-40B4-BE49-F238E27FC236}">
                  <a16:creationId xmlns:a16="http://schemas.microsoft.com/office/drawing/2014/main" id="{E18072ED-54EF-7A83-AF0E-47CC883780CE}"/>
                </a:ext>
              </a:extLst>
            </p:cNvPr>
            <p:cNvSpPr txBox="1"/>
            <p:nvPr/>
          </p:nvSpPr>
          <p:spPr>
            <a:xfrm>
              <a:off x="1447800" y="1557792"/>
              <a:ext cx="9605010" cy="954107"/>
            </a:xfrm>
            <a:prstGeom prst="rect">
              <a:avLst/>
            </a:prstGeom>
            <a:noFill/>
          </p:spPr>
          <p:txBody>
            <a:bodyPr wrap="square" rtlCol="0">
              <a:spAutoFit/>
            </a:bodyPr>
            <a:lstStyle/>
            <a:p>
              <a:r>
                <a:rPr lang="en-US" sz="2800" dirty="0">
                  <a:latin typeface="Helvetica" pitchFamily="2" charset="0"/>
                  <a:ea typeface="Verdana" charset="0"/>
                  <a:cs typeface="Verdana" charset="0"/>
                </a:rPr>
                <a:t>Fit acceptability model to acceptability data, then fixing acceptability model, fit inference model to inference data.  </a:t>
              </a:r>
              <a:endParaRPr lang="en-US" sz="2800" dirty="0">
                <a:latin typeface="Helvetica" pitchFamily="2" charset="0"/>
              </a:endParaRPr>
            </a:p>
          </p:txBody>
        </p:sp>
      </p:grpSp>
      <p:grpSp>
        <p:nvGrpSpPr>
          <p:cNvPr id="7" name="Group 6">
            <a:extLst>
              <a:ext uri="{FF2B5EF4-FFF2-40B4-BE49-F238E27FC236}">
                <a16:creationId xmlns:a16="http://schemas.microsoft.com/office/drawing/2014/main" id="{7871E25D-7392-DE3A-C80A-FE2CA9F754E7}"/>
              </a:ext>
            </a:extLst>
          </p:cNvPr>
          <p:cNvGrpSpPr/>
          <p:nvPr/>
        </p:nvGrpSpPr>
        <p:grpSpPr>
          <a:xfrm>
            <a:off x="1447800" y="3721387"/>
            <a:ext cx="9296400" cy="1538882"/>
            <a:chOff x="1447800" y="2727343"/>
            <a:chExt cx="9296400" cy="1538882"/>
          </a:xfrm>
        </p:grpSpPr>
        <p:sp>
          <p:nvSpPr>
            <p:cNvPr id="10" name="TextBox 9">
              <a:extLst>
                <a:ext uri="{FF2B5EF4-FFF2-40B4-BE49-F238E27FC236}">
                  <a16:creationId xmlns:a16="http://schemas.microsoft.com/office/drawing/2014/main" id="{A8C5698A-4991-C859-9278-531256DACAB1}"/>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Setting #2: Joint</a:t>
              </a:r>
            </a:p>
          </p:txBody>
        </p:sp>
        <p:sp>
          <p:nvSpPr>
            <p:cNvPr id="11" name="TextBox 10">
              <a:extLst>
                <a:ext uri="{FF2B5EF4-FFF2-40B4-BE49-F238E27FC236}">
                  <a16:creationId xmlns:a16="http://schemas.microsoft.com/office/drawing/2014/main" id="{B6ED9088-6F95-9420-47FE-33D39DD1340D}"/>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rPr>
                <a:t>Fit acceptability model to </a:t>
              </a:r>
              <a:r>
                <a:rPr lang="en-US" sz="2800" dirty="0">
                  <a:latin typeface="Helvetica" pitchFamily="2" charset="0"/>
                  <a:ea typeface="Verdana" charset="0"/>
                  <a:cs typeface="Verdana" charset="0"/>
                </a:rPr>
                <a:t>acceptability data, then fit both acceptability and inference model to inference data.</a:t>
              </a:r>
              <a:r>
                <a:rPr lang="en-US" sz="2800" dirty="0">
                  <a:latin typeface="Helvetica" pitchFamily="2" charset="0"/>
                </a:rPr>
                <a:t> </a:t>
              </a:r>
            </a:p>
          </p:txBody>
        </p:sp>
      </p:grpSp>
    </p:spTree>
    <p:extLst>
      <p:ext uri="{BB962C8B-B14F-4D97-AF65-F5344CB8AC3E}">
        <p14:creationId xmlns:p14="http://schemas.microsoft.com/office/powerpoint/2010/main" val="346159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01697-441C-2A82-9E6E-23E35563CAED}"/>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3815146E-A668-63EF-CDA8-DDB801B51A8E}"/>
              </a:ext>
            </a:extLst>
          </p:cNvPr>
          <p:cNvGrpSpPr/>
          <p:nvPr/>
        </p:nvGrpSpPr>
        <p:grpSpPr>
          <a:xfrm>
            <a:off x="1447800" y="1597731"/>
            <a:ext cx="9605010" cy="1969770"/>
            <a:chOff x="1447800" y="973017"/>
            <a:chExt cx="9605010" cy="1969770"/>
          </a:xfrm>
        </p:grpSpPr>
        <p:sp>
          <p:nvSpPr>
            <p:cNvPr id="3" name="TextBox 2">
              <a:extLst>
                <a:ext uri="{FF2B5EF4-FFF2-40B4-BE49-F238E27FC236}">
                  <a16:creationId xmlns:a16="http://schemas.microsoft.com/office/drawing/2014/main" id="{71C18E0F-3B68-7594-C0CD-CB645E776D45}"/>
                </a:ext>
              </a:extLst>
            </p:cNvPr>
            <p:cNvSpPr txBox="1"/>
            <p:nvPr/>
          </p:nvSpPr>
          <p:spPr>
            <a:xfrm>
              <a:off x="1447800" y="973017"/>
              <a:ext cx="9296400" cy="584775"/>
            </a:xfrm>
            <a:prstGeom prst="rect">
              <a:avLst/>
            </a:prstGeom>
            <a:noFill/>
          </p:spPr>
          <p:txBody>
            <a:bodyPr wrap="square" rtlCol="0">
              <a:spAutoFit/>
            </a:bodyPr>
            <a:lstStyle/>
            <a:p>
              <a:r>
                <a:rPr lang="en-US" sz="3200" b="1" dirty="0">
                  <a:latin typeface="Helvetica" pitchFamily="2" charset="0"/>
                </a:rPr>
                <a:t>Result #2</a:t>
              </a:r>
            </a:p>
          </p:txBody>
        </p:sp>
        <p:sp>
          <p:nvSpPr>
            <p:cNvPr id="2" name="TextBox 1">
              <a:extLst>
                <a:ext uri="{FF2B5EF4-FFF2-40B4-BE49-F238E27FC236}">
                  <a16:creationId xmlns:a16="http://schemas.microsoft.com/office/drawing/2014/main" id="{9927B694-2657-8AB0-FBDC-488F9D634243}"/>
                </a:ext>
              </a:extLst>
            </p:cNvPr>
            <p:cNvSpPr txBox="1"/>
            <p:nvPr/>
          </p:nvSpPr>
          <p:spPr>
            <a:xfrm>
              <a:off x="1447800" y="1557792"/>
              <a:ext cx="9605010" cy="1384995"/>
            </a:xfrm>
            <a:prstGeom prst="rect">
              <a:avLst/>
            </a:prstGeom>
            <a:noFill/>
          </p:spPr>
          <p:txBody>
            <a:bodyPr wrap="square" rtlCol="0">
              <a:spAutoFit/>
            </a:bodyPr>
            <a:lstStyle/>
            <a:p>
              <a:r>
                <a:rPr lang="en-US" sz="2800" dirty="0">
                  <a:latin typeface="Helvetica" pitchFamily="2" charset="0"/>
                  <a:ea typeface="Verdana" charset="0"/>
                  <a:cs typeface="Verdana" charset="0"/>
                </a:rPr>
                <a:t>Under pipelined approach</a:t>
              </a:r>
              <a:r>
                <a:rPr lang="en-US" sz="2800" dirty="0">
                  <a:latin typeface="Helvetica" pitchFamily="2" charset="0"/>
                </a:rPr>
                <a:t>, model predicts held-out belief/desire judgments (but not veridicality and neg-raising judgments) nearly as well as humans agree w/ each other.</a:t>
              </a:r>
            </a:p>
          </p:txBody>
        </p:sp>
      </p:grpSp>
      <p:grpSp>
        <p:nvGrpSpPr>
          <p:cNvPr id="7" name="Group 6">
            <a:extLst>
              <a:ext uri="{FF2B5EF4-FFF2-40B4-BE49-F238E27FC236}">
                <a16:creationId xmlns:a16="http://schemas.microsoft.com/office/drawing/2014/main" id="{C8472F48-4705-762A-41CD-2AEB5446B507}"/>
              </a:ext>
            </a:extLst>
          </p:cNvPr>
          <p:cNvGrpSpPr/>
          <p:nvPr/>
        </p:nvGrpSpPr>
        <p:grpSpPr>
          <a:xfrm>
            <a:off x="1447800" y="3721387"/>
            <a:ext cx="9296400" cy="1969770"/>
            <a:chOff x="1447800" y="2727343"/>
            <a:chExt cx="9296400" cy="1969770"/>
          </a:xfrm>
        </p:grpSpPr>
        <p:sp>
          <p:nvSpPr>
            <p:cNvPr id="10" name="TextBox 9">
              <a:extLst>
                <a:ext uri="{FF2B5EF4-FFF2-40B4-BE49-F238E27FC236}">
                  <a16:creationId xmlns:a16="http://schemas.microsoft.com/office/drawing/2014/main" id="{BA42226D-FC4A-8CD6-FCED-44F38F2759DD}"/>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Upshot</a:t>
              </a:r>
            </a:p>
          </p:txBody>
        </p:sp>
        <p:sp>
          <p:nvSpPr>
            <p:cNvPr id="11" name="TextBox 10">
              <a:extLst>
                <a:ext uri="{FF2B5EF4-FFF2-40B4-BE49-F238E27FC236}">
                  <a16:creationId xmlns:a16="http://schemas.microsoft.com/office/drawing/2014/main" id="{7FB35BF5-4381-58D9-A874-957CF07EFE26}"/>
                </a:ext>
              </a:extLst>
            </p:cNvPr>
            <p:cNvSpPr txBox="1"/>
            <p:nvPr/>
          </p:nvSpPr>
          <p:spPr>
            <a:xfrm>
              <a:off x="1447800" y="3312118"/>
              <a:ext cx="9296400" cy="1384995"/>
            </a:xfrm>
            <a:prstGeom prst="rect">
              <a:avLst/>
            </a:prstGeom>
            <a:noFill/>
          </p:spPr>
          <p:txBody>
            <a:bodyPr wrap="square" rtlCol="0">
              <a:spAutoFit/>
            </a:bodyPr>
            <a:lstStyle/>
            <a:p>
              <a:r>
                <a:rPr lang="en-US" sz="2800" dirty="0">
                  <a:latin typeface="Helvetica" pitchFamily="2" charset="0"/>
                </a:rPr>
                <a:t>Veridicality/neg-raising does not seem to have as cohesive a distributional profile as classes triggering belief/desire. </a:t>
              </a:r>
            </a:p>
          </p:txBody>
        </p:sp>
      </p:grpSp>
    </p:spTree>
    <p:extLst>
      <p:ext uri="{BB962C8B-B14F-4D97-AF65-F5344CB8AC3E}">
        <p14:creationId xmlns:p14="http://schemas.microsoft.com/office/powerpoint/2010/main" val="384823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DF3CB-468A-68B2-2E2B-31B921721A22}"/>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0D51833C-89DD-5FF0-3A12-4420776C0493}"/>
              </a:ext>
            </a:extLst>
          </p:cNvPr>
          <p:cNvGrpSpPr/>
          <p:nvPr/>
        </p:nvGrpSpPr>
        <p:grpSpPr>
          <a:xfrm>
            <a:off x="1447800" y="1597731"/>
            <a:ext cx="9605010" cy="1969770"/>
            <a:chOff x="1447800" y="973017"/>
            <a:chExt cx="9605010" cy="1969770"/>
          </a:xfrm>
        </p:grpSpPr>
        <p:sp>
          <p:nvSpPr>
            <p:cNvPr id="3" name="TextBox 2">
              <a:extLst>
                <a:ext uri="{FF2B5EF4-FFF2-40B4-BE49-F238E27FC236}">
                  <a16:creationId xmlns:a16="http://schemas.microsoft.com/office/drawing/2014/main" id="{28A7FCA7-C8AC-57A4-01D0-95D14DE3E4B9}"/>
                </a:ext>
              </a:extLst>
            </p:cNvPr>
            <p:cNvSpPr txBox="1"/>
            <p:nvPr/>
          </p:nvSpPr>
          <p:spPr>
            <a:xfrm>
              <a:off x="1447800" y="973017"/>
              <a:ext cx="9296400" cy="584775"/>
            </a:xfrm>
            <a:prstGeom prst="rect">
              <a:avLst/>
            </a:prstGeom>
            <a:noFill/>
          </p:spPr>
          <p:txBody>
            <a:bodyPr wrap="square" rtlCol="0">
              <a:spAutoFit/>
            </a:bodyPr>
            <a:lstStyle/>
            <a:p>
              <a:r>
                <a:rPr lang="en-US" sz="3200" b="1" dirty="0">
                  <a:latin typeface="Helvetica" pitchFamily="2" charset="0"/>
                </a:rPr>
                <a:t>Result #3</a:t>
              </a:r>
            </a:p>
          </p:txBody>
        </p:sp>
        <p:sp>
          <p:nvSpPr>
            <p:cNvPr id="2" name="TextBox 1">
              <a:extLst>
                <a:ext uri="{FF2B5EF4-FFF2-40B4-BE49-F238E27FC236}">
                  <a16:creationId xmlns:a16="http://schemas.microsoft.com/office/drawing/2014/main" id="{84AF32AA-6263-67E3-F2C4-F84DED157E61}"/>
                </a:ext>
              </a:extLst>
            </p:cNvPr>
            <p:cNvSpPr txBox="1"/>
            <p:nvPr/>
          </p:nvSpPr>
          <p:spPr>
            <a:xfrm>
              <a:off x="1447800" y="1557792"/>
              <a:ext cx="9605010" cy="1384995"/>
            </a:xfrm>
            <a:prstGeom prst="rect">
              <a:avLst/>
            </a:prstGeom>
            <a:noFill/>
          </p:spPr>
          <p:txBody>
            <a:bodyPr wrap="square" rtlCol="0">
              <a:spAutoFit/>
            </a:bodyPr>
            <a:lstStyle/>
            <a:p>
              <a:r>
                <a:rPr lang="en-US" sz="2800" dirty="0">
                  <a:latin typeface="Helvetica" pitchFamily="2" charset="0"/>
                  <a:ea typeface="Verdana" charset="0"/>
                  <a:cs typeface="Verdana" charset="0"/>
                </a:rPr>
                <a:t>Under joint approach, model predicts </a:t>
              </a:r>
              <a:r>
                <a:rPr lang="en-US" sz="2800" dirty="0">
                  <a:latin typeface="Helvetica" pitchFamily="2" charset="0"/>
                </a:rPr>
                <a:t>predicts all inference judgments as well as humans agree with each other, but at the cost of slightly degraded acceptability prediction.</a:t>
              </a:r>
            </a:p>
          </p:txBody>
        </p:sp>
      </p:grpSp>
      <p:grpSp>
        <p:nvGrpSpPr>
          <p:cNvPr id="9" name="Group 8">
            <a:extLst>
              <a:ext uri="{FF2B5EF4-FFF2-40B4-BE49-F238E27FC236}">
                <a16:creationId xmlns:a16="http://schemas.microsoft.com/office/drawing/2014/main" id="{3211723C-4000-186A-9BAC-C382FE7F246D}"/>
              </a:ext>
            </a:extLst>
          </p:cNvPr>
          <p:cNvGrpSpPr/>
          <p:nvPr/>
        </p:nvGrpSpPr>
        <p:grpSpPr>
          <a:xfrm>
            <a:off x="1447800" y="3721387"/>
            <a:ext cx="9296400" cy="1538882"/>
            <a:chOff x="1447800" y="2727343"/>
            <a:chExt cx="9296400" cy="1538882"/>
          </a:xfrm>
        </p:grpSpPr>
        <p:sp>
          <p:nvSpPr>
            <p:cNvPr id="12" name="TextBox 11">
              <a:extLst>
                <a:ext uri="{FF2B5EF4-FFF2-40B4-BE49-F238E27FC236}">
                  <a16:creationId xmlns:a16="http://schemas.microsoft.com/office/drawing/2014/main" id="{73D7E7D1-2175-64BC-38B7-B43794D00A3B}"/>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Upshot</a:t>
              </a:r>
            </a:p>
          </p:txBody>
        </p:sp>
        <p:sp>
          <p:nvSpPr>
            <p:cNvPr id="13" name="TextBox 12">
              <a:extLst>
                <a:ext uri="{FF2B5EF4-FFF2-40B4-BE49-F238E27FC236}">
                  <a16:creationId xmlns:a16="http://schemas.microsoft.com/office/drawing/2014/main" id="{DD31A00A-04D2-8ABC-63DC-29969ECC1D35}"/>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rPr>
                <a:t>Model reaches observational adequacy for inference judgments at a small cost to adequacy for acc. judgments</a:t>
              </a:r>
            </a:p>
          </p:txBody>
        </p:sp>
      </p:grpSp>
    </p:spTree>
    <p:extLst>
      <p:ext uri="{BB962C8B-B14F-4D97-AF65-F5344CB8AC3E}">
        <p14:creationId xmlns:p14="http://schemas.microsoft.com/office/powerpoint/2010/main" val="284194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113A6A"/>
        </a:solidFill>
        <a:effectLst/>
      </p:bgPr>
    </p:bg>
    <p:spTree>
      <p:nvGrpSpPr>
        <p:cNvPr id="1" name=""/>
        <p:cNvGrpSpPr/>
        <p:nvPr/>
      </p:nvGrpSpPr>
      <p:grpSpPr>
        <a:xfrm>
          <a:off x="0" y="0"/>
          <a:ext cx="0" cy="0"/>
          <a:chOff x="0" y="0"/>
          <a:chExt cx="0" cy="0"/>
        </a:xfrm>
      </p:grpSpPr>
      <p:pic>
        <p:nvPicPr>
          <p:cNvPr id="3" name="Graphic 5">
            <a:extLst>
              <a:ext uri="{FF2B5EF4-FFF2-40B4-BE49-F238E27FC236}">
                <a16:creationId xmlns:a16="http://schemas.microsoft.com/office/drawing/2014/main" id="{F96B25E5-DE35-1529-5A77-D44026E92A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7493" y="2746112"/>
            <a:ext cx="3927315" cy="5033242"/>
          </a:xfrm>
          <a:prstGeom prst="rect">
            <a:avLst/>
          </a:prstGeom>
        </p:spPr>
      </p:pic>
      <p:sp>
        <p:nvSpPr>
          <p:cNvPr id="6" name="Title 1">
            <a:extLst>
              <a:ext uri="{FF2B5EF4-FFF2-40B4-BE49-F238E27FC236}">
                <a16:creationId xmlns:a16="http://schemas.microsoft.com/office/drawing/2014/main" id="{EAE31B69-0FB3-C91D-858F-2CBB244A2876}"/>
              </a:ext>
            </a:extLst>
          </p:cNvPr>
          <p:cNvSpPr>
            <a:spLocks noGrp="1"/>
          </p:cNvSpPr>
          <p:nvPr>
            <p:ph type="title"/>
          </p:nvPr>
        </p:nvSpPr>
        <p:spPr>
          <a:xfrm>
            <a:off x="831850" y="1729112"/>
            <a:ext cx="6442253" cy="4153115"/>
          </a:xfrm>
        </p:spPr>
        <p:txBody>
          <a:bodyPr>
            <a:normAutofit/>
          </a:bodyPr>
          <a:lstStyle/>
          <a:p>
            <a:r>
              <a:rPr lang="en-US" b="1" dirty="0">
                <a:solidFill>
                  <a:schemeClr val="bg1"/>
                </a:solidFill>
                <a:latin typeface="Helvetica" pitchFamily="2" charset="0"/>
                <a:ea typeface="Verdana"/>
                <a:cs typeface="Verdana" charset="0"/>
              </a:rPr>
              <a:t>Some Generalizations</a:t>
            </a:r>
            <a:br>
              <a:rPr lang="en-US" b="1" dirty="0">
                <a:solidFill>
                  <a:schemeClr val="bg1"/>
                </a:solidFill>
                <a:latin typeface="Helvetica" pitchFamily="2" charset="0"/>
                <a:ea typeface="Verdana"/>
                <a:cs typeface="Verdana" charset="0"/>
              </a:rPr>
            </a:br>
            <a:endParaRPr lang="en-US" sz="4800" dirty="0">
              <a:solidFill>
                <a:schemeClr val="bg1"/>
              </a:solidFill>
              <a:latin typeface="Helvetica" pitchFamily="2" charset="0"/>
              <a:ea typeface="Verdana" charset="0"/>
              <a:cs typeface="Verdana" charset="0"/>
            </a:endParaRPr>
          </a:p>
        </p:txBody>
      </p:sp>
    </p:spTree>
    <p:extLst>
      <p:ext uri="{BB962C8B-B14F-4D97-AF65-F5344CB8AC3E}">
        <p14:creationId xmlns:p14="http://schemas.microsoft.com/office/powerpoint/2010/main" val="11101694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7018E-4BC9-E607-1527-1D7B72E2D653}"/>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585B2135-84C4-D07B-11F9-B513F244127D}"/>
              </a:ext>
            </a:extLst>
          </p:cNvPr>
          <p:cNvGrpSpPr/>
          <p:nvPr/>
        </p:nvGrpSpPr>
        <p:grpSpPr>
          <a:xfrm>
            <a:off x="1447800" y="1597731"/>
            <a:ext cx="9765030" cy="1107995"/>
            <a:chOff x="1447800" y="973017"/>
            <a:chExt cx="9765030" cy="1107995"/>
          </a:xfrm>
        </p:grpSpPr>
        <p:sp>
          <p:nvSpPr>
            <p:cNvPr id="3" name="TextBox 2">
              <a:extLst>
                <a:ext uri="{FF2B5EF4-FFF2-40B4-BE49-F238E27FC236}">
                  <a16:creationId xmlns:a16="http://schemas.microsoft.com/office/drawing/2014/main" id="{FF443EA9-A240-4FEA-4411-D3F31B2C0EBE}"/>
                </a:ext>
              </a:extLst>
            </p:cNvPr>
            <p:cNvSpPr txBox="1"/>
            <p:nvPr/>
          </p:nvSpPr>
          <p:spPr>
            <a:xfrm>
              <a:off x="1447800" y="973017"/>
              <a:ext cx="9296400" cy="584775"/>
            </a:xfrm>
            <a:prstGeom prst="rect">
              <a:avLst/>
            </a:prstGeom>
            <a:noFill/>
          </p:spPr>
          <p:txBody>
            <a:bodyPr wrap="square" rtlCol="0">
              <a:spAutoFit/>
            </a:bodyPr>
            <a:lstStyle/>
            <a:p>
              <a:r>
                <a:rPr lang="en-US" sz="3200" b="1" dirty="0">
                  <a:latin typeface="Helvetica" pitchFamily="2" charset="0"/>
                </a:rPr>
                <a:t>Question</a:t>
              </a:r>
            </a:p>
          </p:txBody>
        </p:sp>
        <p:sp>
          <p:nvSpPr>
            <p:cNvPr id="2" name="TextBox 1">
              <a:extLst>
                <a:ext uri="{FF2B5EF4-FFF2-40B4-BE49-F238E27FC236}">
                  <a16:creationId xmlns:a16="http://schemas.microsoft.com/office/drawing/2014/main" id="{073897D6-4490-7D71-408A-CD3381EF0F76}"/>
                </a:ext>
              </a:extLst>
            </p:cNvPr>
            <p:cNvSpPr txBox="1"/>
            <p:nvPr/>
          </p:nvSpPr>
          <p:spPr>
            <a:xfrm>
              <a:off x="1447800" y="1557792"/>
              <a:ext cx="9765030" cy="523220"/>
            </a:xfrm>
            <a:prstGeom prst="rect">
              <a:avLst/>
            </a:prstGeom>
            <a:noFill/>
          </p:spPr>
          <p:txBody>
            <a:bodyPr wrap="square" rtlCol="0">
              <a:spAutoFit/>
            </a:bodyPr>
            <a:lstStyle/>
            <a:p>
              <a:r>
                <a:rPr lang="en-US" sz="2800" dirty="0">
                  <a:latin typeface="Helvetica" pitchFamily="2" charset="0"/>
                  <a:ea typeface="Verdana" charset="0"/>
                  <a:cs typeface="Verdana" charset="0"/>
                </a:rPr>
                <a:t>How do we extract generalizations?</a:t>
              </a:r>
              <a:endParaRPr lang="en-US" sz="2800" dirty="0">
                <a:latin typeface="Helvetica" pitchFamily="2" charset="0"/>
              </a:endParaRPr>
            </a:p>
          </p:txBody>
        </p:sp>
      </p:grpSp>
      <p:grpSp>
        <p:nvGrpSpPr>
          <p:cNvPr id="7" name="Group 6">
            <a:extLst>
              <a:ext uri="{FF2B5EF4-FFF2-40B4-BE49-F238E27FC236}">
                <a16:creationId xmlns:a16="http://schemas.microsoft.com/office/drawing/2014/main" id="{1D960B14-3A7B-B4D5-4402-B884F78E752D}"/>
              </a:ext>
            </a:extLst>
          </p:cNvPr>
          <p:cNvGrpSpPr/>
          <p:nvPr/>
        </p:nvGrpSpPr>
        <p:grpSpPr>
          <a:xfrm>
            <a:off x="1447800" y="3721387"/>
            <a:ext cx="9913620" cy="1969770"/>
            <a:chOff x="1447800" y="2727343"/>
            <a:chExt cx="9913620" cy="1969770"/>
          </a:xfrm>
        </p:grpSpPr>
        <p:sp>
          <p:nvSpPr>
            <p:cNvPr id="10" name="TextBox 9">
              <a:extLst>
                <a:ext uri="{FF2B5EF4-FFF2-40B4-BE49-F238E27FC236}">
                  <a16:creationId xmlns:a16="http://schemas.microsoft.com/office/drawing/2014/main" id="{087BFDE1-F45B-5EBE-5014-EB550B7C5A1A}"/>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Answer</a:t>
              </a:r>
            </a:p>
          </p:txBody>
        </p:sp>
        <p:sp>
          <p:nvSpPr>
            <p:cNvPr id="11" name="TextBox 10">
              <a:extLst>
                <a:ext uri="{FF2B5EF4-FFF2-40B4-BE49-F238E27FC236}">
                  <a16:creationId xmlns:a16="http://schemas.microsoft.com/office/drawing/2014/main" id="{475BD5C4-A8E0-7B2E-E5FD-64258D29A555}"/>
                </a:ext>
              </a:extLst>
            </p:cNvPr>
            <p:cNvSpPr txBox="1"/>
            <p:nvPr/>
          </p:nvSpPr>
          <p:spPr>
            <a:xfrm>
              <a:off x="1447800" y="3312118"/>
              <a:ext cx="9913620" cy="1384995"/>
            </a:xfrm>
            <a:prstGeom prst="rect">
              <a:avLst/>
            </a:prstGeom>
            <a:noFill/>
          </p:spPr>
          <p:txBody>
            <a:bodyPr wrap="square" rtlCol="0">
              <a:spAutoFit/>
            </a:bodyPr>
            <a:lstStyle/>
            <a:p>
              <a:r>
                <a:rPr lang="en-US" sz="2800" dirty="0">
                  <a:latin typeface="Helvetica" pitchFamily="2" charset="0"/>
                </a:rPr>
                <a:t>Specify target inference templates </a:t>
              </a:r>
              <a:r>
                <a:rPr lang="en-US" sz="2800" b="1" dirty="0">
                  <a:latin typeface="Andale Mono" panose="020B0509000000000004" pitchFamily="49" charset="0"/>
                </a:rPr>
                <a:t>T </a:t>
              </a:r>
              <a:r>
                <a:rPr lang="en-US" sz="2800" dirty="0">
                  <a:latin typeface="Helvetica" pitchFamily="2" charset="0"/>
                </a:rPr>
                <a:t>and search over generalizations of the form [</a:t>
              </a:r>
              <a:r>
                <a:rPr lang="en-US" sz="2800" b="1" i="0" dirty="0">
                  <a:solidFill>
                    <a:srgbClr val="202122"/>
                  </a:solidFill>
                  <a:effectLst/>
                  <a:latin typeface="Arial" panose="020B0604020202020204" pitchFamily="34" charset="0"/>
                </a:rPr>
                <a:t>∧</a:t>
              </a:r>
              <a:r>
                <a:rPr lang="en-US" sz="2800" i="0" baseline="-25000" dirty="0" err="1">
                  <a:solidFill>
                    <a:srgbClr val="202122"/>
                  </a:solidFill>
                  <a:effectLst/>
                  <a:latin typeface="Arial" panose="020B0604020202020204" pitchFamily="34" charset="0"/>
                </a:rPr>
                <a:t>i</a:t>
              </a:r>
              <a:r>
                <a:rPr lang="en-US" sz="2800" baseline="-25000" dirty="0" err="1">
                  <a:latin typeface="Andale Mono" panose="020B0509000000000004" pitchFamily="49" charset="0"/>
                  <a:ea typeface="Verdana" charset="0"/>
                  <a:cs typeface="Verdana" charset="0"/>
                </a:rPr>
                <a:t>∈I</a:t>
              </a:r>
              <a:r>
                <a:rPr lang="en-US" sz="2800" b="1" i="0" dirty="0">
                  <a:solidFill>
                    <a:srgbClr val="202122"/>
                  </a:solidFill>
                  <a:effectLst/>
                  <a:latin typeface="Arial" panose="020B0604020202020204" pitchFamily="34" charset="0"/>
                </a:rPr>
                <a:t> </a:t>
              </a:r>
              <a:r>
                <a:rPr lang="en-US" sz="2800" i="0" dirty="0" err="1">
                  <a:solidFill>
                    <a:srgbClr val="202122"/>
                  </a:solidFill>
                  <a:effectLst/>
                  <a:latin typeface="Arial" panose="020B0604020202020204" pitchFamily="34" charset="0"/>
                </a:rPr>
                <a:t>t</a:t>
              </a:r>
              <a:r>
                <a:rPr lang="en-US" sz="2800" i="0" baseline="-25000" dirty="0" err="1">
                  <a:solidFill>
                    <a:srgbClr val="202122"/>
                  </a:solidFill>
                  <a:effectLst/>
                  <a:latin typeface="Arial" panose="020B0604020202020204" pitchFamily="34" charset="0"/>
                </a:rPr>
                <a:t>i</a:t>
              </a:r>
              <a:r>
                <a:rPr lang="en-US" sz="2800" dirty="0">
                  <a:latin typeface="Helvetica" pitchFamily="2" charset="0"/>
                </a:rPr>
                <a:t>(c)] → [</a:t>
              </a:r>
              <a:r>
                <a:rPr lang="en-US" sz="2800" b="1" i="0" dirty="0">
                  <a:solidFill>
                    <a:srgbClr val="202122"/>
                  </a:solidFill>
                  <a:effectLst/>
                  <a:latin typeface="Arial" panose="020B0604020202020204" pitchFamily="34" charset="0"/>
                </a:rPr>
                <a:t>∧</a:t>
              </a:r>
              <a:r>
                <a:rPr lang="en-US" sz="2800" i="0" baseline="-25000" dirty="0" err="1">
                  <a:solidFill>
                    <a:srgbClr val="202122"/>
                  </a:solidFill>
                  <a:effectLst/>
                  <a:latin typeface="Arial" panose="020B0604020202020204" pitchFamily="34" charset="0"/>
                </a:rPr>
                <a:t>j</a:t>
              </a:r>
              <a:r>
                <a:rPr lang="en-US" sz="2800" baseline="-25000" dirty="0" err="1">
                  <a:latin typeface="Andale Mono" panose="020B0509000000000004" pitchFamily="49" charset="0"/>
                  <a:ea typeface="Verdana" charset="0"/>
                  <a:cs typeface="Verdana" charset="0"/>
                </a:rPr>
                <a:t>∈J</a:t>
              </a:r>
              <a:r>
                <a:rPr lang="en-US" sz="2800" b="1" i="0" dirty="0">
                  <a:solidFill>
                    <a:srgbClr val="202122"/>
                  </a:solidFill>
                  <a:effectLst/>
                  <a:latin typeface="Arial" panose="020B0604020202020204" pitchFamily="34" charset="0"/>
                </a:rPr>
                <a:t> </a:t>
              </a:r>
              <a:r>
                <a:rPr lang="en-US" sz="2800" i="0" dirty="0" err="1">
                  <a:solidFill>
                    <a:srgbClr val="202122"/>
                  </a:solidFill>
                  <a:effectLst/>
                  <a:latin typeface="Arial" panose="020B0604020202020204" pitchFamily="34" charset="0"/>
                </a:rPr>
                <a:t>t</a:t>
              </a:r>
              <a:r>
                <a:rPr lang="en-US" sz="2800" i="0" baseline="-25000" dirty="0" err="1">
                  <a:solidFill>
                    <a:srgbClr val="202122"/>
                  </a:solidFill>
                  <a:effectLst/>
                  <a:latin typeface="Arial" panose="020B0604020202020204" pitchFamily="34" charset="0"/>
                </a:rPr>
                <a:t>j</a:t>
              </a:r>
              <a:r>
                <a:rPr lang="en-US" sz="2800" dirty="0">
                  <a:latin typeface="Helvetica" pitchFamily="2" charset="0"/>
                </a:rPr>
                <a:t>(c)] for all c </a:t>
              </a:r>
              <a:r>
                <a:rPr lang="en-US" sz="2800" dirty="0">
                  <a:latin typeface="Andale Mono" panose="020B0509000000000004" pitchFamily="49" charset="0"/>
                  <a:ea typeface="Verdana" charset="0"/>
                  <a:cs typeface="Verdana" charset="0"/>
                </a:rPr>
                <a:t>∈ </a:t>
              </a:r>
              <a:r>
                <a:rPr lang="en-US" sz="2800" dirty="0" err="1">
                  <a:latin typeface="Andale Mono" panose="020B0509000000000004" pitchFamily="49" charset="0"/>
                  <a:ea typeface="Verdana" charset="0"/>
                  <a:cs typeface="Verdana" charset="0"/>
                </a:rPr>
                <a:t>lexical_class</a:t>
              </a:r>
              <a:r>
                <a:rPr lang="en-US" sz="2800" dirty="0">
                  <a:latin typeface="Andale Mono" panose="020B0509000000000004" pitchFamily="49" charset="0"/>
                  <a:ea typeface="Verdana" charset="0"/>
                  <a:cs typeface="Verdana" charset="0"/>
                </a:rPr>
                <a:t>.</a:t>
              </a:r>
              <a:r>
                <a:rPr lang="en-US" sz="2800" dirty="0">
                  <a:latin typeface="Helvetica" pitchFamily="2" charset="0"/>
                </a:rPr>
                <a:t> </a:t>
              </a:r>
            </a:p>
          </p:txBody>
        </p:sp>
      </p:grpSp>
    </p:spTree>
    <p:extLst>
      <p:ext uri="{BB962C8B-B14F-4D97-AF65-F5344CB8AC3E}">
        <p14:creationId xmlns:p14="http://schemas.microsoft.com/office/powerpoint/2010/main" val="317849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8C7DE-DD60-B968-80F7-6EAEB01FA144}"/>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AA6B826B-46C3-81A9-44A9-C0BBEAD48525}"/>
              </a:ext>
            </a:extLst>
          </p:cNvPr>
          <p:cNvGrpSpPr/>
          <p:nvPr/>
        </p:nvGrpSpPr>
        <p:grpSpPr>
          <a:xfrm>
            <a:off x="1447800" y="1597731"/>
            <a:ext cx="9765030" cy="1538882"/>
            <a:chOff x="1447800" y="973017"/>
            <a:chExt cx="9765030" cy="1538882"/>
          </a:xfrm>
        </p:grpSpPr>
        <p:sp>
          <p:nvSpPr>
            <p:cNvPr id="3" name="TextBox 2">
              <a:extLst>
                <a:ext uri="{FF2B5EF4-FFF2-40B4-BE49-F238E27FC236}">
                  <a16:creationId xmlns:a16="http://schemas.microsoft.com/office/drawing/2014/main" id="{24553CD6-C2B3-C40B-F905-2001E606FF09}"/>
                </a:ext>
              </a:extLst>
            </p:cNvPr>
            <p:cNvSpPr txBox="1"/>
            <p:nvPr/>
          </p:nvSpPr>
          <p:spPr>
            <a:xfrm>
              <a:off x="1447800" y="973017"/>
              <a:ext cx="9296400" cy="584775"/>
            </a:xfrm>
            <a:prstGeom prst="rect">
              <a:avLst/>
            </a:prstGeom>
            <a:noFill/>
          </p:spPr>
          <p:txBody>
            <a:bodyPr wrap="square" rtlCol="0">
              <a:spAutoFit/>
            </a:bodyPr>
            <a:lstStyle/>
            <a:p>
              <a:r>
                <a:rPr lang="en-US" sz="3200" b="1" dirty="0">
                  <a:latin typeface="Helvetica" pitchFamily="2" charset="0"/>
                </a:rPr>
                <a:t>Description Type #1 (</a:t>
              </a:r>
              <a:r>
                <a:rPr lang="en-US" sz="3200" b="1" dirty="0" err="1">
                  <a:latin typeface="Helvetica" pitchFamily="2" charset="0"/>
                </a:rPr>
                <a:t>Unrepresentability</a:t>
              </a:r>
              <a:r>
                <a:rPr lang="en-US" sz="3200" b="1" dirty="0">
                  <a:latin typeface="Helvetica" pitchFamily="2" charset="0"/>
                </a:rPr>
                <a:t>)</a:t>
              </a:r>
            </a:p>
          </p:txBody>
        </p:sp>
        <p:sp>
          <p:nvSpPr>
            <p:cNvPr id="2" name="TextBox 1">
              <a:extLst>
                <a:ext uri="{FF2B5EF4-FFF2-40B4-BE49-F238E27FC236}">
                  <a16:creationId xmlns:a16="http://schemas.microsoft.com/office/drawing/2014/main" id="{054798D7-BA52-F4D3-FB94-A3A93B0C634B}"/>
                </a:ext>
              </a:extLst>
            </p:cNvPr>
            <p:cNvSpPr txBox="1"/>
            <p:nvPr/>
          </p:nvSpPr>
          <p:spPr>
            <a:xfrm>
              <a:off x="1447800" y="1557792"/>
              <a:ext cx="9765030" cy="954107"/>
            </a:xfrm>
            <a:prstGeom prst="rect">
              <a:avLst/>
            </a:prstGeom>
            <a:noFill/>
          </p:spPr>
          <p:txBody>
            <a:bodyPr wrap="square" rtlCol="0">
              <a:spAutoFit/>
            </a:bodyPr>
            <a:lstStyle/>
            <a:p>
              <a:r>
                <a:rPr lang="en-US" sz="2800" dirty="0">
                  <a:latin typeface="Helvetica" pitchFamily="2" charset="0"/>
                  <a:ea typeface="Verdana" charset="0"/>
                  <a:cs typeface="Verdana" charset="0"/>
                </a:rPr>
                <a:t>Semantic components available for building semantic values are constrained to support certain kinds of inferences.</a:t>
              </a:r>
              <a:endParaRPr lang="en-US" sz="2800" dirty="0">
                <a:latin typeface="Helvetica" pitchFamily="2" charset="0"/>
              </a:endParaRPr>
            </a:p>
          </p:txBody>
        </p:sp>
      </p:grpSp>
    </p:spTree>
    <p:extLst>
      <p:ext uri="{BB962C8B-B14F-4D97-AF65-F5344CB8AC3E}">
        <p14:creationId xmlns:p14="http://schemas.microsoft.com/office/powerpoint/2010/main" val="41726964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44F8A-8A38-C929-6E77-E31516694A28}"/>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73662ACB-8DF8-351C-E1E4-EC57C7618315}"/>
              </a:ext>
            </a:extLst>
          </p:cNvPr>
          <p:cNvGrpSpPr/>
          <p:nvPr/>
        </p:nvGrpSpPr>
        <p:grpSpPr>
          <a:xfrm>
            <a:off x="1447800" y="1597731"/>
            <a:ext cx="9765030" cy="1107995"/>
            <a:chOff x="1447800" y="973017"/>
            <a:chExt cx="9765030" cy="1107995"/>
          </a:xfrm>
        </p:grpSpPr>
        <p:sp>
          <p:nvSpPr>
            <p:cNvPr id="3" name="TextBox 2">
              <a:extLst>
                <a:ext uri="{FF2B5EF4-FFF2-40B4-BE49-F238E27FC236}">
                  <a16:creationId xmlns:a16="http://schemas.microsoft.com/office/drawing/2014/main" id="{180C9091-294B-02A9-6C86-A64F036D0CE1}"/>
                </a:ext>
              </a:extLst>
            </p:cNvPr>
            <p:cNvSpPr txBox="1"/>
            <p:nvPr/>
          </p:nvSpPr>
          <p:spPr>
            <a:xfrm>
              <a:off x="1447800" y="973017"/>
              <a:ext cx="9296400" cy="584775"/>
            </a:xfrm>
            <a:prstGeom prst="rect">
              <a:avLst/>
            </a:prstGeom>
            <a:noFill/>
          </p:spPr>
          <p:txBody>
            <a:bodyPr wrap="square" rtlCol="0">
              <a:spAutoFit/>
            </a:bodyPr>
            <a:lstStyle/>
            <a:p>
              <a:r>
                <a:rPr lang="en-US" sz="3200" b="1" dirty="0">
                  <a:latin typeface="Helvetica" pitchFamily="2" charset="0"/>
                </a:rPr>
                <a:t>Generalization #1</a:t>
              </a:r>
            </a:p>
          </p:txBody>
        </p:sp>
        <p:sp>
          <p:nvSpPr>
            <p:cNvPr id="2" name="TextBox 1">
              <a:extLst>
                <a:ext uri="{FF2B5EF4-FFF2-40B4-BE49-F238E27FC236}">
                  <a16:creationId xmlns:a16="http://schemas.microsoft.com/office/drawing/2014/main" id="{919B4904-7096-8073-D024-E970C91ECAD9}"/>
                </a:ext>
              </a:extLst>
            </p:cNvPr>
            <p:cNvSpPr txBox="1"/>
            <p:nvPr/>
          </p:nvSpPr>
          <p:spPr>
            <a:xfrm>
              <a:off x="1447800" y="1557792"/>
              <a:ext cx="9765030" cy="523220"/>
            </a:xfrm>
            <a:prstGeom prst="rect">
              <a:avLst/>
            </a:prstGeom>
            <a:noFill/>
          </p:spPr>
          <p:txBody>
            <a:bodyPr wrap="square" rtlCol="0">
              <a:spAutoFit/>
            </a:bodyPr>
            <a:lstStyle/>
            <a:p>
              <a:r>
                <a:rPr lang="en-US" sz="2800" dirty="0" err="1">
                  <a:latin typeface="Helvetica" pitchFamily="2" charset="0"/>
                  <a:ea typeface="Verdana" charset="0"/>
                  <a:cs typeface="Verdana" charset="0"/>
                </a:rPr>
                <a:t>Antiveridicality</a:t>
              </a:r>
              <a:r>
                <a:rPr lang="en-US" sz="2800" dirty="0">
                  <a:latin typeface="Helvetica" pitchFamily="2" charset="0"/>
                  <a:ea typeface="Verdana" charset="0"/>
                  <a:cs typeface="Verdana" charset="0"/>
                </a:rPr>
                <a:t> inferences never project.</a:t>
              </a:r>
              <a:endParaRPr lang="en-US" sz="2800" dirty="0">
                <a:latin typeface="Helvetica" pitchFamily="2" charset="0"/>
              </a:endParaRPr>
            </a:p>
          </p:txBody>
        </p:sp>
      </p:grpSp>
    </p:spTree>
    <p:extLst>
      <p:ext uri="{BB962C8B-B14F-4D97-AF65-F5344CB8AC3E}">
        <p14:creationId xmlns:p14="http://schemas.microsoft.com/office/powerpoint/2010/main" val="2234884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aper with text on it&#10;&#10;Description automatically generated">
            <a:extLst>
              <a:ext uri="{FF2B5EF4-FFF2-40B4-BE49-F238E27FC236}">
                <a16:creationId xmlns:a16="http://schemas.microsoft.com/office/drawing/2014/main" id="{E975F5B6-26DE-EEBF-EBC2-229AB991A73D}"/>
              </a:ext>
            </a:extLst>
          </p:cNvPr>
          <p:cNvPicPr>
            <a:picLocks noChangeAspect="1"/>
          </p:cNvPicPr>
          <p:nvPr/>
        </p:nvPicPr>
        <p:blipFill>
          <a:blip r:embed="rId2"/>
          <a:stretch>
            <a:fillRect/>
          </a:stretch>
        </p:blipFill>
        <p:spPr>
          <a:xfrm>
            <a:off x="2930967" y="708661"/>
            <a:ext cx="6330066" cy="4008120"/>
          </a:xfrm>
          <a:prstGeom prst="rect">
            <a:avLst/>
          </a:prstGeom>
        </p:spPr>
      </p:pic>
      <p:grpSp>
        <p:nvGrpSpPr>
          <p:cNvPr id="11" name="Group 10">
            <a:extLst>
              <a:ext uri="{FF2B5EF4-FFF2-40B4-BE49-F238E27FC236}">
                <a16:creationId xmlns:a16="http://schemas.microsoft.com/office/drawing/2014/main" id="{2074D3BE-4424-1668-CBB7-FCF35ED9110A}"/>
              </a:ext>
            </a:extLst>
          </p:cNvPr>
          <p:cNvGrpSpPr/>
          <p:nvPr/>
        </p:nvGrpSpPr>
        <p:grpSpPr>
          <a:xfrm>
            <a:off x="720090" y="3520440"/>
            <a:ext cx="11117334" cy="2628899"/>
            <a:chOff x="720090" y="3520440"/>
            <a:chExt cx="11117334" cy="2628899"/>
          </a:xfrm>
        </p:grpSpPr>
        <p:cxnSp>
          <p:nvCxnSpPr>
            <p:cNvPr id="6" name="Straight Connector 5">
              <a:extLst>
                <a:ext uri="{FF2B5EF4-FFF2-40B4-BE49-F238E27FC236}">
                  <a16:creationId xmlns:a16="http://schemas.microsoft.com/office/drawing/2014/main" id="{56B2F9DB-E252-8769-20A1-C43EA0BAE91B}"/>
                </a:ext>
              </a:extLst>
            </p:cNvPr>
            <p:cNvCxnSpPr>
              <a:endCxn id="3" idx="1"/>
            </p:cNvCxnSpPr>
            <p:nvPr/>
          </p:nvCxnSpPr>
          <p:spPr>
            <a:xfrm flipH="1">
              <a:off x="720090" y="3817620"/>
              <a:ext cx="2354580" cy="1824900"/>
            </a:xfrm>
            <a:prstGeom prst="line">
              <a:avLst/>
            </a:prstGeom>
            <a:ln w="38100">
              <a:prstDash val="sysDot"/>
            </a:ln>
          </p:spPr>
          <p:style>
            <a:lnRef idx="2">
              <a:schemeClr val="dk1"/>
            </a:lnRef>
            <a:fillRef idx="0">
              <a:schemeClr val="dk1"/>
            </a:fillRef>
            <a:effectRef idx="1">
              <a:schemeClr val="dk1"/>
            </a:effectRef>
            <a:fontRef idx="minor">
              <a:schemeClr val="tx1"/>
            </a:fontRef>
          </p:style>
        </p:cxnSp>
        <p:cxnSp>
          <p:nvCxnSpPr>
            <p:cNvPr id="7" name="Straight Connector 6">
              <a:extLst>
                <a:ext uri="{FF2B5EF4-FFF2-40B4-BE49-F238E27FC236}">
                  <a16:creationId xmlns:a16="http://schemas.microsoft.com/office/drawing/2014/main" id="{CA8F4078-C396-F622-15BD-69C7B6F78A9E}"/>
                </a:ext>
              </a:extLst>
            </p:cNvPr>
            <p:cNvCxnSpPr>
              <a:cxnSpLocks/>
              <a:endCxn id="3" idx="3"/>
            </p:cNvCxnSpPr>
            <p:nvPr/>
          </p:nvCxnSpPr>
          <p:spPr>
            <a:xfrm>
              <a:off x="9224010" y="3817620"/>
              <a:ext cx="2613414" cy="1824900"/>
            </a:xfrm>
            <a:prstGeom prst="line">
              <a:avLst/>
            </a:prstGeom>
            <a:ln w="38100">
              <a:prstDash val="sysDot"/>
            </a:ln>
          </p:spPr>
          <p:style>
            <a:lnRef idx="2">
              <a:schemeClr val="dk1"/>
            </a:lnRef>
            <a:fillRef idx="0">
              <a:schemeClr val="dk1"/>
            </a:fillRef>
            <a:effectRef idx="1">
              <a:schemeClr val="dk1"/>
            </a:effectRef>
            <a:fontRef idx="minor">
              <a:schemeClr val="tx1"/>
            </a:fontRef>
          </p:style>
        </p:cxnSp>
        <p:pic>
          <p:nvPicPr>
            <p:cNvPr id="3" name="Picture 2" descr="A paper with text on it&#10;&#10;Description automatically generated">
              <a:extLst>
                <a:ext uri="{FF2B5EF4-FFF2-40B4-BE49-F238E27FC236}">
                  <a16:creationId xmlns:a16="http://schemas.microsoft.com/office/drawing/2014/main" id="{A6CF903B-3C03-BF8A-A12A-BF35F7203C50}"/>
                </a:ext>
              </a:extLst>
            </p:cNvPr>
            <p:cNvPicPr>
              <a:picLocks noChangeAspect="1"/>
            </p:cNvPicPr>
            <p:nvPr/>
          </p:nvPicPr>
          <p:blipFill rotWithShape="1">
            <a:blip r:embed="rId2"/>
            <a:srcRect t="69985" b="15615"/>
            <a:stretch/>
          </p:blipFill>
          <p:spPr>
            <a:xfrm>
              <a:off x="720090" y="5135700"/>
              <a:ext cx="11117334" cy="1013639"/>
            </a:xfrm>
            <a:prstGeom prst="rect">
              <a:avLst/>
            </a:prstGeom>
            <a:ln w="76200">
              <a:solidFill>
                <a:schemeClr val="tx1"/>
              </a:solidFill>
            </a:ln>
          </p:spPr>
        </p:pic>
        <p:sp>
          <p:nvSpPr>
            <p:cNvPr id="4" name="Rectangle 3">
              <a:extLst>
                <a:ext uri="{FF2B5EF4-FFF2-40B4-BE49-F238E27FC236}">
                  <a16:creationId xmlns:a16="http://schemas.microsoft.com/office/drawing/2014/main" id="{2BACD5F3-4D1D-3653-B3CE-EA97983263DC}"/>
                </a:ext>
              </a:extLst>
            </p:cNvPr>
            <p:cNvSpPr/>
            <p:nvPr/>
          </p:nvSpPr>
          <p:spPr>
            <a:xfrm>
              <a:off x="3051810" y="3520440"/>
              <a:ext cx="6172200" cy="582930"/>
            </a:xfrm>
            <a:prstGeom prst="rect">
              <a:avLst/>
            </a:prstGeom>
            <a:noFill/>
            <a:ln w="3810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9531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6EDD2F-C573-C243-EC74-3B33C34E2153}"/>
              </a:ext>
            </a:extLst>
          </p:cNvPr>
          <p:cNvPicPr>
            <a:picLocks noChangeAspect="1"/>
          </p:cNvPicPr>
          <p:nvPr/>
        </p:nvPicPr>
        <p:blipFill>
          <a:blip r:embed="rId3"/>
          <a:stretch>
            <a:fillRect/>
          </a:stretch>
        </p:blipFill>
        <p:spPr>
          <a:xfrm>
            <a:off x="1809750" y="0"/>
            <a:ext cx="7772400" cy="6217920"/>
          </a:xfrm>
          <a:prstGeom prst="rect">
            <a:avLst/>
          </a:prstGeom>
        </p:spPr>
      </p:pic>
      <p:sp>
        <p:nvSpPr>
          <p:cNvPr id="6" name="TextBox 5">
            <a:extLst>
              <a:ext uri="{FF2B5EF4-FFF2-40B4-BE49-F238E27FC236}">
                <a16:creationId xmlns:a16="http://schemas.microsoft.com/office/drawing/2014/main" id="{2927E921-0235-88DC-48E0-5E96B6AB9B5E}"/>
              </a:ext>
            </a:extLst>
          </p:cNvPr>
          <p:cNvSpPr txBox="1"/>
          <p:nvPr/>
        </p:nvSpPr>
        <p:spPr>
          <a:xfrm>
            <a:off x="4000500" y="6217920"/>
            <a:ext cx="4046220" cy="461665"/>
          </a:xfrm>
          <a:prstGeom prst="rect">
            <a:avLst/>
          </a:prstGeom>
          <a:noFill/>
        </p:spPr>
        <p:txBody>
          <a:bodyPr wrap="square" rtlCol="0">
            <a:spAutoFit/>
          </a:bodyPr>
          <a:lstStyle/>
          <a:p>
            <a:pPr algn="ctr"/>
            <a:r>
              <a:rPr lang="en-US" sz="2400" b="1" dirty="0">
                <a:latin typeface="Helvetica" pitchFamily="2" charset="0"/>
              </a:rPr>
              <a:t>~p &lt;- V(p) -&gt; p</a:t>
            </a:r>
          </a:p>
        </p:txBody>
      </p:sp>
      <p:sp>
        <p:nvSpPr>
          <p:cNvPr id="7" name="TextBox 6">
            <a:extLst>
              <a:ext uri="{FF2B5EF4-FFF2-40B4-BE49-F238E27FC236}">
                <a16:creationId xmlns:a16="http://schemas.microsoft.com/office/drawing/2014/main" id="{8D346EC1-F6AC-65DC-7479-3C939E2858B0}"/>
              </a:ext>
            </a:extLst>
          </p:cNvPr>
          <p:cNvSpPr txBox="1"/>
          <p:nvPr/>
        </p:nvSpPr>
        <p:spPr>
          <a:xfrm rot="16200000">
            <a:off x="-647700" y="2878128"/>
            <a:ext cx="4046220" cy="461665"/>
          </a:xfrm>
          <a:prstGeom prst="rect">
            <a:avLst/>
          </a:prstGeom>
          <a:noFill/>
        </p:spPr>
        <p:txBody>
          <a:bodyPr wrap="square" rtlCol="0">
            <a:spAutoFit/>
          </a:bodyPr>
          <a:lstStyle/>
          <a:p>
            <a:pPr algn="ctr"/>
            <a:r>
              <a:rPr lang="en-US" sz="2400" b="1" dirty="0">
                <a:latin typeface="Helvetica" pitchFamily="2" charset="0"/>
              </a:rPr>
              <a:t>~p &lt;- ~V(p) -&gt; p</a:t>
            </a:r>
          </a:p>
        </p:txBody>
      </p:sp>
      <p:sp>
        <p:nvSpPr>
          <p:cNvPr id="8" name="Rectangle 7">
            <a:extLst>
              <a:ext uri="{FF2B5EF4-FFF2-40B4-BE49-F238E27FC236}">
                <a16:creationId xmlns:a16="http://schemas.microsoft.com/office/drawing/2014/main" id="{16E71524-DC44-3DF1-F0DC-BB503237B07F}"/>
              </a:ext>
            </a:extLst>
          </p:cNvPr>
          <p:cNvSpPr/>
          <p:nvPr/>
        </p:nvSpPr>
        <p:spPr>
          <a:xfrm>
            <a:off x="2354580" y="80010"/>
            <a:ext cx="7132320" cy="57950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C4FFC1B-312B-0B04-BE47-512922717F2C}"/>
              </a:ext>
            </a:extLst>
          </p:cNvPr>
          <p:cNvPicPr>
            <a:picLocks noChangeAspect="1"/>
          </p:cNvPicPr>
          <p:nvPr/>
        </p:nvPicPr>
        <p:blipFill>
          <a:blip r:embed="rId4"/>
          <a:stretch>
            <a:fillRect/>
          </a:stretch>
        </p:blipFill>
        <p:spPr>
          <a:xfrm>
            <a:off x="1809750" y="0"/>
            <a:ext cx="7772400" cy="6217920"/>
          </a:xfrm>
          <a:prstGeom prst="rect">
            <a:avLst/>
          </a:prstGeom>
        </p:spPr>
      </p:pic>
      <p:sp>
        <p:nvSpPr>
          <p:cNvPr id="9" name="Oval 8">
            <a:extLst>
              <a:ext uri="{FF2B5EF4-FFF2-40B4-BE49-F238E27FC236}">
                <a16:creationId xmlns:a16="http://schemas.microsoft.com/office/drawing/2014/main" id="{F44A2DF5-395B-01BF-56D6-A7D18D1A46D8}"/>
              </a:ext>
            </a:extLst>
          </p:cNvPr>
          <p:cNvSpPr/>
          <p:nvPr/>
        </p:nvSpPr>
        <p:spPr>
          <a:xfrm>
            <a:off x="2457450" y="3429000"/>
            <a:ext cx="3314700" cy="248031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180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C3E92-CF59-24F4-EED8-F4B54E37B5FF}"/>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769CBAA5-E633-2616-8A1F-DB03E54ACB21}"/>
              </a:ext>
            </a:extLst>
          </p:cNvPr>
          <p:cNvGrpSpPr/>
          <p:nvPr/>
        </p:nvGrpSpPr>
        <p:grpSpPr>
          <a:xfrm>
            <a:off x="1447800" y="1597731"/>
            <a:ext cx="9765030" cy="1107995"/>
            <a:chOff x="1447800" y="973017"/>
            <a:chExt cx="9765030" cy="1107995"/>
          </a:xfrm>
        </p:grpSpPr>
        <p:sp>
          <p:nvSpPr>
            <p:cNvPr id="3" name="TextBox 2">
              <a:extLst>
                <a:ext uri="{FF2B5EF4-FFF2-40B4-BE49-F238E27FC236}">
                  <a16:creationId xmlns:a16="http://schemas.microsoft.com/office/drawing/2014/main" id="{DCB596D6-DD8E-444D-FD16-CCA22FBEF004}"/>
                </a:ext>
              </a:extLst>
            </p:cNvPr>
            <p:cNvSpPr txBox="1"/>
            <p:nvPr/>
          </p:nvSpPr>
          <p:spPr>
            <a:xfrm>
              <a:off x="1447800" y="973017"/>
              <a:ext cx="9296400" cy="584775"/>
            </a:xfrm>
            <a:prstGeom prst="rect">
              <a:avLst/>
            </a:prstGeom>
            <a:noFill/>
          </p:spPr>
          <p:txBody>
            <a:bodyPr wrap="square" rtlCol="0">
              <a:spAutoFit/>
            </a:bodyPr>
            <a:lstStyle/>
            <a:p>
              <a:r>
                <a:rPr lang="en-US" sz="3200" b="1" dirty="0">
                  <a:latin typeface="Helvetica" pitchFamily="2" charset="0"/>
                </a:rPr>
                <a:t>Generalization #1</a:t>
              </a:r>
            </a:p>
          </p:txBody>
        </p:sp>
        <p:sp>
          <p:nvSpPr>
            <p:cNvPr id="2" name="TextBox 1">
              <a:extLst>
                <a:ext uri="{FF2B5EF4-FFF2-40B4-BE49-F238E27FC236}">
                  <a16:creationId xmlns:a16="http://schemas.microsoft.com/office/drawing/2014/main" id="{D0D89227-6E55-12B4-66D6-2ABDB417D242}"/>
                </a:ext>
              </a:extLst>
            </p:cNvPr>
            <p:cNvSpPr txBox="1"/>
            <p:nvPr/>
          </p:nvSpPr>
          <p:spPr>
            <a:xfrm>
              <a:off x="1447800" y="1557792"/>
              <a:ext cx="9765030" cy="523220"/>
            </a:xfrm>
            <a:prstGeom prst="rect">
              <a:avLst/>
            </a:prstGeom>
            <a:noFill/>
          </p:spPr>
          <p:txBody>
            <a:bodyPr wrap="square" rtlCol="0">
              <a:spAutoFit/>
            </a:bodyPr>
            <a:lstStyle/>
            <a:p>
              <a:r>
                <a:rPr lang="en-US" sz="2800" dirty="0" err="1">
                  <a:latin typeface="Helvetica" pitchFamily="2" charset="0"/>
                  <a:ea typeface="Verdana" charset="0"/>
                  <a:cs typeface="Verdana" charset="0"/>
                </a:rPr>
                <a:t>Antiveridicality</a:t>
              </a:r>
              <a:r>
                <a:rPr lang="en-US" sz="2800" dirty="0">
                  <a:latin typeface="Helvetica" pitchFamily="2" charset="0"/>
                  <a:ea typeface="Verdana" charset="0"/>
                  <a:cs typeface="Verdana" charset="0"/>
                </a:rPr>
                <a:t> inferences never project.</a:t>
              </a:r>
              <a:endParaRPr lang="en-US" sz="2800" dirty="0">
                <a:latin typeface="Helvetica" pitchFamily="2" charset="0"/>
              </a:endParaRPr>
            </a:p>
          </p:txBody>
        </p:sp>
      </p:grpSp>
      <p:grpSp>
        <p:nvGrpSpPr>
          <p:cNvPr id="7" name="Group 6">
            <a:extLst>
              <a:ext uri="{FF2B5EF4-FFF2-40B4-BE49-F238E27FC236}">
                <a16:creationId xmlns:a16="http://schemas.microsoft.com/office/drawing/2014/main" id="{FEBC58BC-3AD6-3A93-0801-C0E6E379F6C9}"/>
              </a:ext>
            </a:extLst>
          </p:cNvPr>
          <p:cNvGrpSpPr/>
          <p:nvPr/>
        </p:nvGrpSpPr>
        <p:grpSpPr>
          <a:xfrm>
            <a:off x="1447799" y="3721387"/>
            <a:ext cx="9296401" cy="1538882"/>
            <a:chOff x="1447799" y="2727343"/>
            <a:chExt cx="9296401" cy="1538882"/>
          </a:xfrm>
        </p:grpSpPr>
        <p:sp>
          <p:nvSpPr>
            <p:cNvPr id="10" name="TextBox 9">
              <a:extLst>
                <a:ext uri="{FF2B5EF4-FFF2-40B4-BE49-F238E27FC236}">
                  <a16:creationId xmlns:a16="http://schemas.microsoft.com/office/drawing/2014/main" id="{71E0C365-8021-C72C-4978-ED35F225D53B}"/>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Model Explanation #1</a:t>
              </a:r>
            </a:p>
          </p:txBody>
        </p:sp>
        <p:sp>
          <p:nvSpPr>
            <p:cNvPr id="11" name="TextBox 10">
              <a:extLst>
                <a:ext uri="{FF2B5EF4-FFF2-40B4-BE49-F238E27FC236}">
                  <a16:creationId xmlns:a16="http://schemas.microsoft.com/office/drawing/2014/main" id="{D12615B8-79D2-DDA0-FB80-E4A8053338AE}"/>
                </a:ext>
              </a:extLst>
            </p:cNvPr>
            <p:cNvSpPr txBox="1"/>
            <p:nvPr/>
          </p:nvSpPr>
          <p:spPr>
            <a:xfrm>
              <a:off x="1447799" y="3312118"/>
              <a:ext cx="8915401" cy="954107"/>
            </a:xfrm>
            <a:prstGeom prst="rect">
              <a:avLst/>
            </a:prstGeom>
            <a:noFill/>
          </p:spPr>
          <p:txBody>
            <a:bodyPr wrap="square" rtlCol="0">
              <a:spAutoFit/>
            </a:bodyPr>
            <a:lstStyle/>
            <a:p>
              <a:r>
                <a:rPr lang="en-US" sz="2800" dirty="0">
                  <a:latin typeface="Helvetica" pitchFamily="2" charset="0"/>
                  <a:ea typeface="Verdana" charset="0"/>
                  <a:cs typeface="Verdana" charset="0"/>
                </a:rPr>
                <a:t>There is no semantic component that (</a:t>
              </a:r>
              <a:r>
                <a:rPr lang="en-US" sz="2800" dirty="0" err="1">
                  <a:latin typeface="Helvetica" pitchFamily="2" charset="0"/>
                  <a:ea typeface="Verdana" charset="0"/>
                  <a:cs typeface="Verdana" charset="0"/>
                </a:rPr>
                <a:t>i</a:t>
              </a:r>
              <a:r>
                <a:rPr lang="en-US" sz="2800" dirty="0">
                  <a:latin typeface="Helvetica" pitchFamily="2" charset="0"/>
                  <a:ea typeface="Verdana" charset="0"/>
                  <a:cs typeface="Verdana" charset="0"/>
                </a:rPr>
                <a:t>) is not modified by negation; and (ii) that is sufficient for </a:t>
              </a:r>
              <a:r>
                <a:rPr lang="en-US" sz="2800" dirty="0" err="1">
                  <a:latin typeface="Helvetica" pitchFamily="2" charset="0"/>
                  <a:ea typeface="Verdana" charset="0"/>
                  <a:cs typeface="Verdana" charset="0"/>
                </a:rPr>
                <a:t>antiveridicality</a:t>
              </a:r>
              <a:r>
                <a:rPr lang="en-US" sz="2800" dirty="0">
                  <a:latin typeface="Helvetica" pitchFamily="2" charset="0"/>
                  <a:ea typeface="Verdana" charset="0"/>
                  <a:cs typeface="Verdana" charset="0"/>
                </a:rPr>
                <a:t>.</a:t>
              </a:r>
              <a:endParaRPr lang="en-US" sz="2800" dirty="0">
                <a:latin typeface="Helvetica" pitchFamily="2" charset="0"/>
              </a:endParaRPr>
            </a:p>
          </p:txBody>
        </p:sp>
      </p:grpSp>
    </p:spTree>
    <p:extLst>
      <p:ext uri="{BB962C8B-B14F-4D97-AF65-F5344CB8AC3E}">
        <p14:creationId xmlns:p14="http://schemas.microsoft.com/office/powerpoint/2010/main" val="44209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50A26-8646-EB43-2955-F8E571033128}"/>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3D4415B8-0417-50AB-3CC2-261C087764CA}"/>
              </a:ext>
            </a:extLst>
          </p:cNvPr>
          <p:cNvGrpSpPr/>
          <p:nvPr/>
        </p:nvGrpSpPr>
        <p:grpSpPr>
          <a:xfrm>
            <a:off x="1447800" y="1597731"/>
            <a:ext cx="9765030" cy="1538882"/>
            <a:chOff x="1447800" y="973017"/>
            <a:chExt cx="9765030" cy="1538882"/>
          </a:xfrm>
        </p:grpSpPr>
        <p:sp>
          <p:nvSpPr>
            <p:cNvPr id="3" name="TextBox 2">
              <a:extLst>
                <a:ext uri="{FF2B5EF4-FFF2-40B4-BE49-F238E27FC236}">
                  <a16:creationId xmlns:a16="http://schemas.microsoft.com/office/drawing/2014/main" id="{B2CF7C27-B911-5CBE-C35F-5D478BB14C69}"/>
                </a:ext>
              </a:extLst>
            </p:cNvPr>
            <p:cNvSpPr txBox="1"/>
            <p:nvPr/>
          </p:nvSpPr>
          <p:spPr>
            <a:xfrm>
              <a:off x="1447800" y="973017"/>
              <a:ext cx="9296400" cy="584775"/>
            </a:xfrm>
            <a:prstGeom prst="rect">
              <a:avLst/>
            </a:prstGeom>
            <a:noFill/>
          </p:spPr>
          <p:txBody>
            <a:bodyPr wrap="square" rtlCol="0">
              <a:spAutoFit/>
            </a:bodyPr>
            <a:lstStyle/>
            <a:p>
              <a:r>
                <a:rPr lang="en-US" sz="3200" b="1" dirty="0">
                  <a:latin typeface="Helvetica" pitchFamily="2" charset="0"/>
                </a:rPr>
                <a:t>Description Type #1 (</a:t>
              </a:r>
              <a:r>
                <a:rPr lang="en-US" sz="3200" b="1" dirty="0" err="1">
                  <a:latin typeface="Helvetica" pitchFamily="2" charset="0"/>
                </a:rPr>
                <a:t>Unrepresentability</a:t>
              </a:r>
              <a:r>
                <a:rPr lang="en-US" sz="3200" b="1" dirty="0">
                  <a:latin typeface="Helvetica" pitchFamily="2" charset="0"/>
                </a:rPr>
                <a:t>)</a:t>
              </a:r>
            </a:p>
          </p:txBody>
        </p:sp>
        <p:sp>
          <p:nvSpPr>
            <p:cNvPr id="2" name="TextBox 1">
              <a:extLst>
                <a:ext uri="{FF2B5EF4-FFF2-40B4-BE49-F238E27FC236}">
                  <a16:creationId xmlns:a16="http://schemas.microsoft.com/office/drawing/2014/main" id="{14E3111E-26AD-F53C-4504-84161EDB7F06}"/>
                </a:ext>
              </a:extLst>
            </p:cNvPr>
            <p:cNvSpPr txBox="1"/>
            <p:nvPr/>
          </p:nvSpPr>
          <p:spPr>
            <a:xfrm>
              <a:off x="1447800" y="1557792"/>
              <a:ext cx="9765030" cy="954107"/>
            </a:xfrm>
            <a:prstGeom prst="rect">
              <a:avLst/>
            </a:prstGeom>
            <a:noFill/>
          </p:spPr>
          <p:txBody>
            <a:bodyPr wrap="square" rtlCol="0">
              <a:spAutoFit/>
            </a:bodyPr>
            <a:lstStyle/>
            <a:p>
              <a:r>
                <a:rPr lang="en-US" sz="2800" dirty="0">
                  <a:latin typeface="Helvetica" pitchFamily="2" charset="0"/>
                  <a:ea typeface="Verdana" charset="0"/>
                  <a:cs typeface="Verdana" charset="0"/>
                </a:rPr>
                <a:t>Semantic components available for building semantic values are constrained to support certain kinds of inferences.</a:t>
              </a:r>
              <a:endParaRPr lang="en-US" sz="2800" dirty="0">
                <a:latin typeface="Helvetica" pitchFamily="2" charset="0"/>
              </a:endParaRPr>
            </a:p>
          </p:txBody>
        </p:sp>
      </p:grpSp>
      <p:grpSp>
        <p:nvGrpSpPr>
          <p:cNvPr id="4" name="Group 3">
            <a:extLst>
              <a:ext uri="{FF2B5EF4-FFF2-40B4-BE49-F238E27FC236}">
                <a16:creationId xmlns:a16="http://schemas.microsoft.com/office/drawing/2014/main" id="{65A70951-296D-35C9-7CE2-667720FDB3F7}"/>
              </a:ext>
            </a:extLst>
          </p:cNvPr>
          <p:cNvGrpSpPr/>
          <p:nvPr/>
        </p:nvGrpSpPr>
        <p:grpSpPr>
          <a:xfrm>
            <a:off x="1447800" y="3721387"/>
            <a:ext cx="9913620" cy="1538882"/>
            <a:chOff x="1447800" y="2727343"/>
            <a:chExt cx="9913620" cy="1538882"/>
          </a:xfrm>
        </p:grpSpPr>
        <p:sp>
          <p:nvSpPr>
            <p:cNvPr id="5" name="TextBox 4">
              <a:extLst>
                <a:ext uri="{FF2B5EF4-FFF2-40B4-BE49-F238E27FC236}">
                  <a16:creationId xmlns:a16="http://schemas.microsoft.com/office/drawing/2014/main" id="{B05DAD65-ACC3-3F49-7999-CC58E4980296}"/>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Description Type #2 (Regular Polysemy)</a:t>
              </a:r>
            </a:p>
          </p:txBody>
        </p:sp>
        <p:sp>
          <p:nvSpPr>
            <p:cNvPr id="6" name="TextBox 5">
              <a:extLst>
                <a:ext uri="{FF2B5EF4-FFF2-40B4-BE49-F238E27FC236}">
                  <a16:creationId xmlns:a16="http://schemas.microsoft.com/office/drawing/2014/main" id="{BE4C394B-A4FA-8FB2-DDF7-7CDCDC220F81}"/>
                </a:ext>
              </a:extLst>
            </p:cNvPr>
            <p:cNvSpPr txBox="1"/>
            <p:nvPr/>
          </p:nvSpPr>
          <p:spPr>
            <a:xfrm>
              <a:off x="1447800" y="3312118"/>
              <a:ext cx="9913620" cy="954107"/>
            </a:xfrm>
            <a:prstGeom prst="rect">
              <a:avLst/>
            </a:prstGeom>
            <a:noFill/>
          </p:spPr>
          <p:txBody>
            <a:bodyPr wrap="square" rtlCol="0">
              <a:spAutoFit/>
            </a:bodyPr>
            <a:lstStyle/>
            <a:p>
              <a:r>
                <a:rPr lang="en-US" sz="2800" dirty="0">
                  <a:latin typeface="Helvetica" pitchFamily="2" charset="0"/>
                  <a:ea typeface="Verdana" charset="0"/>
                  <a:cs typeface="Verdana" charset="0"/>
                </a:rPr>
                <a:t>When a predicate has a sense in one lexical class it will always have a sense in another lexical class.</a:t>
              </a:r>
              <a:endParaRPr lang="en-US" sz="2800" dirty="0">
                <a:latin typeface="Helvetica" pitchFamily="2" charset="0"/>
              </a:endParaRPr>
            </a:p>
          </p:txBody>
        </p:sp>
      </p:grpSp>
    </p:spTree>
    <p:extLst>
      <p:ext uri="{BB962C8B-B14F-4D97-AF65-F5344CB8AC3E}">
        <p14:creationId xmlns:p14="http://schemas.microsoft.com/office/powerpoint/2010/main" val="26802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61869-2146-0DAF-EAAB-446DA99834EA}"/>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E799E3B0-F55D-97FE-BC3F-31CCB5972E56}"/>
              </a:ext>
            </a:extLst>
          </p:cNvPr>
          <p:cNvGrpSpPr/>
          <p:nvPr/>
        </p:nvGrpSpPr>
        <p:grpSpPr>
          <a:xfrm>
            <a:off x="1447800" y="1597731"/>
            <a:ext cx="9765030" cy="1538882"/>
            <a:chOff x="1447800" y="973017"/>
            <a:chExt cx="9765030" cy="1538882"/>
          </a:xfrm>
        </p:grpSpPr>
        <p:sp>
          <p:nvSpPr>
            <p:cNvPr id="3" name="TextBox 2">
              <a:extLst>
                <a:ext uri="{FF2B5EF4-FFF2-40B4-BE49-F238E27FC236}">
                  <a16:creationId xmlns:a16="http://schemas.microsoft.com/office/drawing/2014/main" id="{72D52D2F-A6F3-E76E-474D-BA6567C144A2}"/>
                </a:ext>
              </a:extLst>
            </p:cNvPr>
            <p:cNvSpPr txBox="1"/>
            <p:nvPr/>
          </p:nvSpPr>
          <p:spPr>
            <a:xfrm>
              <a:off x="1447800" y="973017"/>
              <a:ext cx="9296400" cy="584775"/>
            </a:xfrm>
            <a:prstGeom prst="rect">
              <a:avLst/>
            </a:prstGeom>
            <a:noFill/>
          </p:spPr>
          <p:txBody>
            <a:bodyPr wrap="square" rtlCol="0">
              <a:spAutoFit/>
            </a:bodyPr>
            <a:lstStyle/>
            <a:p>
              <a:r>
                <a:rPr lang="en-US" sz="3200" b="1" dirty="0">
                  <a:latin typeface="Helvetica" pitchFamily="2" charset="0"/>
                </a:rPr>
                <a:t>Generalization #2</a:t>
              </a:r>
            </a:p>
          </p:txBody>
        </p:sp>
        <p:sp>
          <p:nvSpPr>
            <p:cNvPr id="2" name="TextBox 1">
              <a:extLst>
                <a:ext uri="{FF2B5EF4-FFF2-40B4-BE49-F238E27FC236}">
                  <a16:creationId xmlns:a16="http://schemas.microsoft.com/office/drawing/2014/main" id="{E4AFD693-6CA2-B598-C890-16D4988D02B8}"/>
                </a:ext>
              </a:extLst>
            </p:cNvPr>
            <p:cNvSpPr txBox="1"/>
            <p:nvPr/>
          </p:nvSpPr>
          <p:spPr>
            <a:xfrm>
              <a:off x="1447800" y="1557792"/>
              <a:ext cx="9765030" cy="954107"/>
            </a:xfrm>
            <a:prstGeom prst="rect">
              <a:avLst/>
            </a:prstGeom>
            <a:noFill/>
          </p:spPr>
          <p:txBody>
            <a:bodyPr wrap="square" rtlCol="0">
              <a:spAutoFit/>
            </a:bodyPr>
            <a:lstStyle/>
            <a:p>
              <a:r>
                <a:rPr lang="en-US" sz="2800" dirty="0">
                  <a:latin typeface="Helvetica" pitchFamily="2" charset="0"/>
                  <a:ea typeface="Verdana" charset="0"/>
                  <a:cs typeface="Verdana" charset="0"/>
                </a:rPr>
                <a:t>When a negated nonfinite-taking predicate triggers intention inferences, it triggers belief inferences when taking a finite.</a:t>
              </a:r>
              <a:endParaRPr lang="en-US" sz="2800" dirty="0">
                <a:latin typeface="Helvetica" pitchFamily="2" charset="0"/>
              </a:endParaRPr>
            </a:p>
          </p:txBody>
        </p:sp>
      </p:grpSp>
      <p:grpSp>
        <p:nvGrpSpPr>
          <p:cNvPr id="7" name="Group 6">
            <a:extLst>
              <a:ext uri="{FF2B5EF4-FFF2-40B4-BE49-F238E27FC236}">
                <a16:creationId xmlns:a16="http://schemas.microsoft.com/office/drawing/2014/main" id="{5A5C864B-4930-2049-7977-4F3F3474674E}"/>
              </a:ext>
            </a:extLst>
          </p:cNvPr>
          <p:cNvGrpSpPr/>
          <p:nvPr/>
        </p:nvGrpSpPr>
        <p:grpSpPr>
          <a:xfrm>
            <a:off x="1447800" y="3721387"/>
            <a:ext cx="9913620" cy="1538882"/>
            <a:chOff x="1447800" y="2727343"/>
            <a:chExt cx="9913620" cy="1538882"/>
          </a:xfrm>
        </p:grpSpPr>
        <p:sp>
          <p:nvSpPr>
            <p:cNvPr id="10" name="TextBox 9">
              <a:extLst>
                <a:ext uri="{FF2B5EF4-FFF2-40B4-BE49-F238E27FC236}">
                  <a16:creationId xmlns:a16="http://schemas.microsoft.com/office/drawing/2014/main" id="{09FFF6C1-2F5A-FA23-78CC-0708DA2C8074}"/>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Model Explanation #2</a:t>
              </a:r>
            </a:p>
          </p:txBody>
        </p:sp>
        <p:sp>
          <p:nvSpPr>
            <p:cNvPr id="11" name="TextBox 10">
              <a:extLst>
                <a:ext uri="{FF2B5EF4-FFF2-40B4-BE49-F238E27FC236}">
                  <a16:creationId xmlns:a16="http://schemas.microsoft.com/office/drawing/2014/main" id="{E748F04D-4B1D-3D52-9167-14681F2A18A2}"/>
                </a:ext>
              </a:extLst>
            </p:cNvPr>
            <p:cNvSpPr txBox="1"/>
            <p:nvPr/>
          </p:nvSpPr>
          <p:spPr>
            <a:xfrm>
              <a:off x="1447800" y="3312118"/>
              <a:ext cx="9913620" cy="954107"/>
            </a:xfrm>
            <a:prstGeom prst="rect">
              <a:avLst/>
            </a:prstGeom>
            <a:noFill/>
          </p:spPr>
          <p:txBody>
            <a:bodyPr wrap="square" rtlCol="0">
              <a:spAutoFit/>
            </a:bodyPr>
            <a:lstStyle/>
            <a:p>
              <a:r>
                <a:rPr lang="en-US" sz="2800" dirty="0" err="1">
                  <a:latin typeface="Helvetica" pitchFamily="2" charset="0"/>
                </a:rPr>
                <a:t>Nonfinite+finite-taking</a:t>
              </a:r>
              <a:r>
                <a:rPr lang="en-US" sz="2800" dirty="0">
                  <a:latin typeface="Helvetica" pitchFamily="2" charset="0"/>
                </a:rPr>
                <a:t> predicates all fall into ≥2 classes, but observed class pairings are a subset of all possible pairings.</a:t>
              </a:r>
            </a:p>
          </p:txBody>
        </p:sp>
      </p:grpSp>
    </p:spTree>
    <p:extLst>
      <p:ext uri="{BB962C8B-B14F-4D97-AF65-F5344CB8AC3E}">
        <p14:creationId xmlns:p14="http://schemas.microsoft.com/office/powerpoint/2010/main" val="38585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605D6-A898-1047-A206-434D1ED7C52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1F50A43-1AD9-2CA5-90AE-99C6A4008E99}"/>
              </a:ext>
            </a:extLst>
          </p:cNvPr>
          <p:cNvPicPr>
            <a:picLocks noChangeAspect="1"/>
          </p:cNvPicPr>
          <p:nvPr/>
        </p:nvPicPr>
        <p:blipFill>
          <a:blip r:embed="rId2"/>
          <a:stretch>
            <a:fillRect/>
          </a:stretch>
        </p:blipFill>
        <p:spPr>
          <a:xfrm>
            <a:off x="1809750" y="0"/>
            <a:ext cx="7772400" cy="6217920"/>
          </a:xfrm>
          <a:prstGeom prst="rect">
            <a:avLst/>
          </a:prstGeom>
        </p:spPr>
      </p:pic>
      <p:sp>
        <p:nvSpPr>
          <p:cNvPr id="4" name="TextBox 3">
            <a:extLst>
              <a:ext uri="{FF2B5EF4-FFF2-40B4-BE49-F238E27FC236}">
                <a16:creationId xmlns:a16="http://schemas.microsoft.com/office/drawing/2014/main" id="{5F0C16A2-B150-50EB-05B5-4BA8C4E87C49}"/>
              </a:ext>
            </a:extLst>
          </p:cNvPr>
          <p:cNvSpPr txBox="1"/>
          <p:nvPr/>
        </p:nvSpPr>
        <p:spPr>
          <a:xfrm>
            <a:off x="2948940" y="6217920"/>
            <a:ext cx="6294120" cy="400110"/>
          </a:xfrm>
          <a:prstGeom prst="rect">
            <a:avLst/>
          </a:prstGeom>
          <a:noFill/>
        </p:spPr>
        <p:txBody>
          <a:bodyPr wrap="square" rtlCol="0">
            <a:spAutoFit/>
          </a:bodyPr>
          <a:lstStyle/>
          <a:p>
            <a:pPr algn="ctr"/>
            <a:r>
              <a:rPr lang="en-US" sz="2000" b="1" dirty="0">
                <a:latin typeface="Helvetica" pitchFamily="2" charset="0"/>
              </a:rPr>
              <a:t>~believe(</a:t>
            </a:r>
            <a:r>
              <a:rPr lang="en-US" sz="2000" b="1" dirty="0" err="1">
                <a:latin typeface="Helvetica" pitchFamily="2" charset="0"/>
              </a:rPr>
              <a:t>p</a:t>
            </a:r>
            <a:r>
              <a:rPr lang="en-US" sz="2000" b="1" baseline="-25000" dirty="0" err="1">
                <a:latin typeface="Helvetica" pitchFamily="2" charset="0"/>
              </a:rPr>
              <a:t>finite</a:t>
            </a:r>
            <a:r>
              <a:rPr lang="en-US" sz="2000" b="1" dirty="0">
                <a:latin typeface="Helvetica" pitchFamily="2" charset="0"/>
              </a:rPr>
              <a:t>) &lt;- ~V(</a:t>
            </a:r>
            <a:r>
              <a:rPr lang="en-US" sz="2000" b="1" dirty="0" err="1">
                <a:latin typeface="Helvetica" pitchFamily="2" charset="0"/>
              </a:rPr>
              <a:t>p</a:t>
            </a:r>
            <a:r>
              <a:rPr lang="en-US" sz="2000" b="1" baseline="-25000" dirty="0" err="1">
                <a:latin typeface="Helvetica" pitchFamily="2" charset="0"/>
              </a:rPr>
              <a:t>finite</a:t>
            </a:r>
            <a:r>
              <a:rPr lang="en-US" sz="2000" b="1" dirty="0">
                <a:latin typeface="Helvetica" pitchFamily="2" charset="0"/>
              </a:rPr>
              <a:t>) -&gt; believe(</a:t>
            </a:r>
            <a:r>
              <a:rPr lang="en-US" sz="2000" b="1" dirty="0" err="1">
                <a:latin typeface="Helvetica" pitchFamily="2" charset="0"/>
              </a:rPr>
              <a:t>p</a:t>
            </a:r>
            <a:r>
              <a:rPr lang="en-US" sz="2000" b="1" baseline="-25000" dirty="0" err="1">
                <a:latin typeface="Helvetica" pitchFamily="2" charset="0"/>
              </a:rPr>
              <a:t>finite</a:t>
            </a:r>
            <a:r>
              <a:rPr lang="en-US" sz="2000" b="1" dirty="0">
                <a:latin typeface="Helvetica" pitchFamily="2" charset="0"/>
              </a:rPr>
              <a:t>)</a:t>
            </a:r>
          </a:p>
        </p:txBody>
      </p:sp>
      <p:sp>
        <p:nvSpPr>
          <p:cNvPr id="5" name="TextBox 4">
            <a:extLst>
              <a:ext uri="{FF2B5EF4-FFF2-40B4-BE49-F238E27FC236}">
                <a16:creationId xmlns:a16="http://schemas.microsoft.com/office/drawing/2014/main" id="{64BBFD12-47CB-9BE8-40EA-73BBADD1D29B}"/>
              </a:ext>
            </a:extLst>
          </p:cNvPr>
          <p:cNvSpPr txBox="1"/>
          <p:nvPr/>
        </p:nvSpPr>
        <p:spPr>
          <a:xfrm rot="16200000">
            <a:off x="-1568143" y="2927955"/>
            <a:ext cx="6294120" cy="400110"/>
          </a:xfrm>
          <a:prstGeom prst="rect">
            <a:avLst/>
          </a:prstGeom>
          <a:noFill/>
        </p:spPr>
        <p:txBody>
          <a:bodyPr wrap="square" rtlCol="0">
            <a:spAutoFit/>
          </a:bodyPr>
          <a:lstStyle/>
          <a:p>
            <a:pPr algn="ctr"/>
            <a:r>
              <a:rPr lang="en-US" sz="2000" b="1" dirty="0">
                <a:latin typeface="Helvetica" pitchFamily="2" charset="0"/>
              </a:rPr>
              <a:t>~intend(</a:t>
            </a:r>
            <a:r>
              <a:rPr lang="en-US" sz="2000" b="1" dirty="0" err="1">
                <a:latin typeface="Helvetica" pitchFamily="2" charset="0"/>
              </a:rPr>
              <a:t>p</a:t>
            </a:r>
            <a:r>
              <a:rPr lang="en-US" sz="2000" b="1" baseline="-25000" dirty="0" err="1">
                <a:latin typeface="Helvetica" pitchFamily="2" charset="0"/>
              </a:rPr>
              <a:t>nonfinite</a:t>
            </a:r>
            <a:r>
              <a:rPr lang="en-US" sz="2000" b="1" dirty="0">
                <a:latin typeface="Helvetica" pitchFamily="2" charset="0"/>
              </a:rPr>
              <a:t>) &lt;- ~V(</a:t>
            </a:r>
            <a:r>
              <a:rPr lang="en-US" sz="2000" b="1" dirty="0" err="1">
                <a:latin typeface="Helvetica" pitchFamily="2" charset="0"/>
              </a:rPr>
              <a:t>p</a:t>
            </a:r>
            <a:r>
              <a:rPr lang="en-US" sz="2000" b="1" baseline="-25000" dirty="0" err="1">
                <a:latin typeface="Helvetica" pitchFamily="2" charset="0"/>
              </a:rPr>
              <a:t>nonfinite</a:t>
            </a:r>
            <a:r>
              <a:rPr lang="en-US" sz="2000" b="1" dirty="0">
                <a:latin typeface="Helvetica" pitchFamily="2" charset="0"/>
              </a:rPr>
              <a:t>) -&gt; intend(</a:t>
            </a:r>
            <a:r>
              <a:rPr lang="en-US" sz="2000" b="1" dirty="0" err="1">
                <a:latin typeface="Helvetica" pitchFamily="2" charset="0"/>
              </a:rPr>
              <a:t>p</a:t>
            </a:r>
            <a:r>
              <a:rPr lang="en-US" sz="2000" b="1" baseline="-25000" dirty="0" err="1">
                <a:latin typeface="Helvetica" pitchFamily="2" charset="0"/>
              </a:rPr>
              <a:t>nonfinite</a:t>
            </a:r>
            <a:r>
              <a:rPr lang="en-US" sz="2000" b="1" dirty="0">
                <a:latin typeface="Helvetica" pitchFamily="2" charset="0"/>
              </a:rPr>
              <a:t>)</a:t>
            </a:r>
          </a:p>
        </p:txBody>
      </p:sp>
      <p:sp>
        <p:nvSpPr>
          <p:cNvPr id="6" name="Rectangle 5">
            <a:extLst>
              <a:ext uri="{FF2B5EF4-FFF2-40B4-BE49-F238E27FC236}">
                <a16:creationId xmlns:a16="http://schemas.microsoft.com/office/drawing/2014/main" id="{1761ACBF-86D2-0D5C-345C-978DED2AD7C8}"/>
              </a:ext>
            </a:extLst>
          </p:cNvPr>
          <p:cNvSpPr/>
          <p:nvPr/>
        </p:nvSpPr>
        <p:spPr>
          <a:xfrm>
            <a:off x="2434590" y="80010"/>
            <a:ext cx="7040880" cy="57950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A12FCCC0-7638-0D8C-AEBE-791DBB50B623}"/>
              </a:ext>
            </a:extLst>
          </p:cNvPr>
          <p:cNvSpPr/>
          <p:nvPr/>
        </p:nvSpPr>
        <p:spPr>
          <a:xfrm>
            <a:off x="2609850" y="351692"/>
            <a:ext cx="3486150" cy="2543908"/>
          </a:xfrm>
          <a:prstGeom prst="ellipse">
            <a:avLst/>
          </a:prstGeom>
          <a:no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557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113A6A"/>
        </a:solidFill>
        <a:effectLst/>
      </p:bgPr>
    </p:bg>
    <p:spTree>
      <p:nvGrpSpPr>
        <p:cNvPr id="1" name=""/>
        <p:cNvGrpSpPr/>
        <p:nvPr/>
      </p:nvGrpSpPr>
      <p:grpSpPr>
        <a:xfrm>
          <a:off x="0" y="0"/>
          <a:ext cx="0" cy="0"/>
          <a:chOff x="0" y="0"/>
          <a:chExt cx="0" cy="0"/>
        </a:xfrm>
      </p:grpSpPr>
      <p:pic>
        <p:nvPicPr>
          <p:cNvPr id="3" name="Graphic 5">
            <a:extLst>
              <a:ext uri="{FF2B5EF4-FFF2-40B4-BE49-F238E27FC236}">
                <a16:creationId xmlns:a16="http://schemas.microsoft.com/office/drawing/2014/main" id="{F96B25E5-DE35-1529-5A77-D44026E92A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7493" y="2746112"/>
            <a:ext cx="3927315" cy="5033242"/>
          </a:xfrm>
          <a:prstGeom prst="rect">
            <a:avLst/>
          </a:prstGeom>
        </p:spPr>
      </p:pic>
      <p:sp>
        <p:nvSpPr>
          <p:cNvPr id="6" name="Title 1">
            <a:extLst>
              <a:ext uri="{FF2B5EF4-FFF2-40B4-BE49-F238E27FC236}">
                <a16:creationId xmlns:a16="http://schemas.microsoft.com/office/drawing/2014/main" id="{EAE31B69-0FB3-C91D-858F-2CBB244A2876}"/>
              </a:ext>
            </a:extLst>
          </p:cNvPr>
          <p:cNvSpPr>
            <a:spLocks noGrp="1"/>
          </p:cNvSpPr>
          <p:nvPr>
            <p:ph type="title"/>
          </p:nvPr>
        </p:nvSpPr>
        <p:spPr>
          <a:xfrm>
            <a:off x="831850" y="1729112"/>
            <a:ext cx="6442253" cy="4153115"/>
          </a:xfrm>
        </p:spPr>
        <p:txBody>
          <a:bodyPr>
            <a:normAutofit/>
          </a:bodyPr>
          <a:lstStyle/>
          <a:p>
            <a:r>
              <a:rPr lang="en-US" b="1" dirty="0">
                <a:solidFill>
                  <a:schemeClr val="bg1"/>
                </a:solidFill>
                <a:latin typeface="Verdana"/>
                <a:ea typeface="Verdana"/>
                <a:cs typeface="Verdana" charset="0"/>
              </a:rPr>
              <a:t>Descriptive Adequacy</a:t>
            </a:r>
            <a:endParaRPr lang="en-US" sz="4800" dirty="0">
              <a:solidFill>
                <a:schemeClr val="bg1"/>
              </a:solidFill>
              <a:latin typeface="Verdana" charset="0"/>
              <a:ea typeface="Verdana" charset="0"/>
              <a:cs typeface="Verdana" charset="0"/>
            </a:endParaRPr>
          </a:p>
        </p:txBody>
      </p:sp>
    </p:spTree>
    <p:extLst>
      <p:ext uri="{BB962C8B-B14F-4D97-AF65-F5344CB8AC3E}">
        <p14:creationId xmlns:p14="http://schemas.microsoft.com/office/powerpoint/2010/main" val="15206723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DCEB6-1460-E92C-B507-36B740D85AC2}"/>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F099B0DA-1CD1-C73A-6522-058CEB2E668E}"/>
              </a:ext>
            </a:extLst>
          </p:cNvPr>
          <p:cNvGrpSpPr/>
          <p:nvPr/>
        </p:nvGrpSpPr>
        <p:grpSpPr>
          <a:xfrm>
            <a:off x="1447800" y="1597731"/>
            <a:ext cx="9765030" cy="1538882"/>
            <a:chOff x="1447800" y="973017"/>
            <a:chExt cx="9765030" cy="1538882"/>
          </a:xfrm>
        </p:grpSpPr>
        <p:sp>
          <p:nvSpPr>
            <p:cNvPr id="3" name="TextBox 2">
              <a:extLst>
                <a:ext uri="{FF2B5EF4-FFF2-40B4-BE49-F238E27FC236}">
                  <a16:creationId xmlns:a16="http://schemas.microsoft.com/office/drawing/2014/main" id="{FAD821D5-9B9F-720B-C896-55E7E130BEF1}"/>
                </a:ext>
              </a:extLst>
            </p:cNvPr>
            <p:cNvSpPr txBox="1"/>
            <p:nvPr/>
          </p:nvSpPr>
          <p:spPr>
            <a:xfrm>
              <a:off x="1447800" y="973017"/>
              <a:ext cx="9296400" cy="584775"/>
            </a:xfrm>
            <a:prstGeom prst="rect">
              <a:avLst/>
            </a:prstGeom>
            <a:noFill/>
          </p:spPr>
          <p:txBody>
            <a:bodyPr wrap="square" rtlCol="0">
              <a:spAutoFit/>
            </a:bodyPr>
            <a:lstStyle/>
            <a:p>
              <a:r>
                <a:rPr lang="en-US" sz="3200" b="1" dirty="0">
                  <a:latin typeface="Helvetica" pitchFamily="2" charset="0"/>
                </a:rPr>
                <a:t>Question</a:t>
              </a:r>
            </a:p>
          </p:txBody>
        </p:sp>
        <p:sp>
          <p:nvSpPr>
            <p:cNvPr id="2" name="TextBox 1">
              <a:extLst>
                <a:ext uri="{FF2B5EF4-FFF2-40B4-BE49-F238E27FC236}">
                  <a16:creationId xmlns:a16="http://schemas.microsoft.com/office/drawing/2014/main" id="{52F720DC-C3DC-7F58-C09F-7F4BB6DDA408}"/>
                </a:ext>
              </a:extLst>
            </p:cNvPr>
            <p:cNvSpPr txBox="1"/>
            <p:nvPr/>
          </p:nvSpPr>
          <p:spPr>
            <a:xfrm>
              <a:off x="1447800" y="1557792"/>
              <a:ext cx="9765030" cy="954107"/>
            </a:xfrm>
            <a:prstGeom prst="rect">
              <a:avLst/>
            </a:prstGeom>
            <a:noFill/>
          </p:spPr>
          <p:txBody>
            <a:bodyPr wrap="square" rtlCol="0">
              <a:spAutoFit/>
            </a:bodyPr>
            <a:lstStyle/>
            <a:p>
              <a:r>
                <a:rPr lang="en-US" sz="2800" dirty="0">
                  <a:latin typeface="Helvetica" pitchFamily="2" charset="0"/>
                  <a:ea typeface="Verdana" charset="0"/>
                  <a:cs typeface="Verdana" charset="0"/>
                </a:rPr>
                <a:t>How do we use this model to move beyond observational adequacy toward descriptive adequacy?</a:t>
              </a:r>
              <a:endParaRPr lang="en-US" sz="2800" dirty="0">
                <a:latin typeface="Helvetica" pitchFamily="2" charset="0"/>
              </a:endParaRPr>
            </a:p>
          </p:txBody>
        </p:sp>
      </p:grpSp>
      <p:grpSp>
        <p:nvGrpSpPr>
          <p:cNvPr id="7" name="Group 6">
            <a:extLst>
              <a:ext uri="{FF2B5EF4-FFF2-40B4-BE49-F238E27FC236}">
                <a16:creationId xmlns:a16="http://schemas.microsoft.com/office/drawing/2014/main" id="{35436996-6568-1B55-4FA3-604ADB853B22}"/>
              </a:ext>
            </a:extLst>
          </p:cNvPr>
          <p:cNvGrpSpPr/>
          <p:nvPr/>
        </p:nvGrpSpPr>
        <p:grpSpPr>
          <a:xfrm>
            <a:off x="1447800" y="3721387"/>
            <a:ext cx="9765030" cy="1538882"/>
            <a:chOff x="1447800" y="2727343"/>
            <a:chExt cx="9765030" cy="1538882"/>
          </a:xfrm>
        </p:grpSpPr>
        <p:sp>
          <p:nvSpPr>
            <p:cNvPr id="10" name="TextBox 9">
              <a:extLst>
                <a:ext uri="{FF2B5EF4-FFF2-40B4-BE49-F238E27FC236}">
                  <a16:creationId xmlns:a16="http://schemas.microsoft.com/office/drawing/2014/main" id="{D2C2D63E-F1D2-3CFE-1AA9-57C04995345C}"/>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Idea</a:t>
              </a:r>
            </a:p>
          </p:txBody>
        </p:sp>
        <p:sp>
          <p:nvSpPr>
            <p:cNvPr id="11" name="TextBox 10">
              <a:extLst>
                <a:ext uri="{FF2B5EF4-FFF2-40B4-BE49-F238E27FC236}">
                  <a16:creationId xmlns:a16="http://schemas.microsoft.com/office/drawing/2014/main" id="{56A01986-DD9A-CE03-7B90-92FCE0D9BC07}"/>
                </a:ext>
              </a:extLst>
            </p:cNvPr>
            <p:cNvSpPr txBox="1"/>
            <p:nvPr/>
          </p:nvSpPr>
          <p:spPr>
            <a:xfrm>
              <a:off x="1447800" y="3312118"/>
              <a:ext cx="9765030" cy="954107"/>
            </a:xfrm>
            <a:prstGeom prst="rect">
              <a:avLst/>
            </a:prstGeom>
            <a:noFill/>
          </p:spPr>
          <p:txBody>
            <a:bodyPr wrap="square" rtlCol="0">
              <a:spAutoFit/>
            </a:bodyPr>
            <a:lstStyle/>
            <a:p>
              <a:r>
                <a:rPr lang="en-US" sz="2800" dirty="0">
                  <a:latin typeface="Helvetica" pitchFamily="2" charset="0"/>
                  <a:ea typeface="Verdana" charset="0"/>
                  <a:cs typeface="Verdana" charset="0"/>
                </a:rPr>
                <a:t>Impose constraints on functions, fit to data under those constraints, compare constrained v. unconstrained fits.</a:t>
              </a:r>
              <a:endParaRPr lang="en-US" sz="2800" dirty="0">
                <a:latin typeface="Helvetica" pitchFamily="2" charset="0"/>
              </a:endParaRPr>
            </a:p>
          </p:txBody>
        </p:sp>
      </p:grpSp>
    </p:spTree>
    <p:extLst>
      <p:ext uri="{BB962C8B-B14F-4D97-AF65-F5344CB8AC3E}">
        <p14:creationId xmlns:p14="http://schemas.microsoft.com/office/powerpoint/2010/main" val="110314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B5093-EA79-39E7-B585-E6DB739A4F83}"/>
            </a:ext>
          </a:extLst>
        </p:cNvPr>
        <p:cNvGrpSpPr/>
        <p:nvPr/>
      </p:nvGrpSpPr>
      <p:grpSpPr>
        <a:xfrm>
          <a:off x="0" y="0"/>
          <a:ext cx="0" cy="0"/>
          <a:chOff x="0" y="0"/>
          <a:chExt cx="0" cy="0"/>
        </a:xfrm>
      </p:grpSpPr>
      <p:grpSp>
        <p:nvGrpSpPr>
          <p:cNvPr id="271" name="Group 270">
            <a:extLst>
              <a:ext uri="{FF2B5EF4-FFF2-40B4-BE49-F238E27FC236}">
                <a16:creationId xmlns:a16="http://schemas.microsoft.com/office/drawing/2014/main" id="{2359589E-6C9F-D6DB-E253-6473A84419AF}"/>
              </a:ext>
            </a:extLst>
          </p:cNvPr>
          <p:cNvGrpSpPr/>
          <p:nvPr/>
        </p:nvGrpSpPr>
        <p:grpSpPr>
          <a:xfrm>
            <a:off x="6091085" y="-38951"/>
            <a:ext cx="3234221" cy="3267760"/>
            <a:chOff x="6091085" y="-38951"/>
            <a:chExt cx="3234221" cy="3267760"/>
          </a:xfrm>
        </p:grpSpPr>
        <p:grpSp>
          <p:nvGrpSpPr>
            <p:cNvPr id="49" name="Group 48">
              <a:extLst>
                <a:ext uri="{FF2B5EF4-FFF2-40B4-BE49-F238E27FC236}">
                  <a16:creationId xmlns:a16="http://schemas.microsoft.com/office/drawing/2014/main" id="{CE98B6D5-C9DF-9590-1D5C-A13FAEAC99E6}"/>
                </a:ext>
              </a:extLst>
            </p:cNvPr>
            <p:cNvGrpSpPr/>
            <p:nvPr/>
          </p:nvGrpSpPr>
          <p:grpSpPr>
            <a:xfrm>
              <a:off x="6557037" y="474032"/>
              <a:ext cx="2768269" cy="2754777"/>
              <a:chOff x="7139648" y="1053294"/>
              <a:chExt cx="2768269" cy="2754777"/>
            </a:xfrm>
          </p:grpSpPr>
          <p:sp>
            <p:nvSpPr>
              <p:cNvPr id="12" name="Rectangle 11">
                <a:extLst>
                  <a:ext uri="{FF2B5EF4-FFF2-40B4-BE49-F238E27FC236}">
                    <a16:creationId xmlns:a16="http://schemas.microsoft.com/office/drawing/2014/main" id="{4A8760A2-4CDB-0DF4-54D8-9682C0CE6665}"/>
                  </a:ext>
                </a:extLst>
              </p:cNvPr>
              <p:cNvSpPr/>
              <p:nvPr/>
            </p:nvSpPr>
            <p:spPr>
              <a:xfrm>
                <a:off x="7600707" y="1053294"/>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735B232-05CD-7D18-B91F-1B639471D834}"/>
                  </a:ext>
                </a:extLst>
              </p:cNvPr>
              <p:cNvSpPr/>
              <p:nvPr/>
            </p:nvSpPr>
            <p:spPr>
              <a:xfrm>
                <a:off x="7600707" y="1514353"/>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9FAA726-4999-18B5-55E9-4FFEE052DFFE}"/>
                  </a:ext>
                </a:extLst>
              </p:cNvPr>
              <p:cNvSpPr/>
              <p:nvPr/>
            </p:nvSpPr>
            <p:spPr>
              <a:xfrm>
                <a:off x="7600707" y="19754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901154F-749E-CF44-FC48-7D27572AF53C}"/>
                  </a:ext>
                </a:extLst>
              </p:cNvPr>
              <p:cNvSpPr/>
              <p:nvPr/>
            </p:nvSpPr>
            <p:spPr>
              <a:xfrm>
                <a:off x="7600707" y="2436471"/>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CAF115A-0BA0-CC41-C793-04D17F73ADD1}"/>
                  </a:ext>
                </a:extLst>
              </p:cNvPr>
              <p:cNvSpPr/>
              <p:nvPr/>
            </p:nvSpPr>
            <p:spPr>
              <a:xfrm>
                <a:off x="7600706"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5339FD0-C84E-155D-8D31-69D3A2AEF2D0}"/>
                  </a:ext>
                </a:extLst>
              </p:cNvPr>
              <p:cNvSpPr/>
              <p:nvPr/>
            </p:nvSpPr>
            <p:spPr>
              <a:xfrm>
                <a:off x="7600705" y="33470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C1E2E68-D24B-FD54-F410-23D8D18C8973}"/>
                  </a:ext>
                </a:extLst>
              </p:cNvPr>
              <p:cNvSpPr/>
              <p:nvPr/>
            </p:nvSpPr>
            <p:spPr>
              <a:xfrm>
                <a:off x="8061762" y="1053294"/>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92877AD-1B6F-ACB9-07D9-079C53DEEB48}"/>
                  </a:ext>
                </a:extLst>
              </p:cNvPr>
              <p:cNvSpPr/>
              <p:nvPr/>
            </p:nvSpPr>
            <p:spPr>
              <a:xfrm>
                <a:off x="8061762" y="1514353"/>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C97A991-923D-1EEB-DCB7-464375F0B987}"/>
                  </a:ext>
                </a:extLst>
              </p:cNvPr>
              <p:cNvSpPr/>
              <p:nvPr/>
            </p:nvSpPr>
            <p:spPr>
              <a:xfrm>
                <a:off x="8061762" y="19754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F9D1977-0B4C-72A6-0091-ED2A23706023}"/>
                  </a:ext>
                </a:extLst>
              </p:cNvPr>
              <p:cNvSpPr/>
              <p:nvPr/>
            </p:nvSpPr>
            <p:spPr>
              <a:xfrm>
                <a:off x="8061762" y="2436471"/>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9420893-1283-0845-6D95-49CD7AD4D718}"/>
                  </a:ext>
                </a:extLst>
              </p:cNvPr>
              <p:cNvSpPr/>
              <p:nvPr/>
            </p:nvSpPr>
            <p:spPr>
              <a:xfrm>
                <a:off x="8061761"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D9EAE2F-E06F-7BE2-A20F-07AD8AB5C3BF}"/>
                  </a:ext>
                </a:extLst>
              </p:cNvPr>
              <p:cNvSpPr/>
              <p:nvPr/>
            </p:nvSpPr>
            <p:spPr>
              <a:xfrm>
                <a:off x="8061760" y="33470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3AA8837-426D-71A6-0025-0E325FE2EF31}"/>
                  </a:ext>
                </a:extLst>
              </p:cNvPr>
              <p:cNvSpPr/>
              <p:nvPr/>
            </p:nvSpPr>
            <p:spPr>
              <a:xfrm>
                <a:off x="8522815" y="1053294"/>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57F3D80-5FC8-F5F8-90F9-892CDA8F18DD}"/>
                  </a:ext>
                </a:extLst>
              </p:cNvPr>
              <p:cNvSpPr/>
              <p:nvPr/>
            </p:nvSpPr>
            <p:spPr>
              <a:xfrm>
                <a:off x="8522815" y="1514353"/>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D4AE215-ECE1-33D2-15FB-97A25A129C95}"/>
                  </a:ext>
                </a:extLst>
              </p:cNvPr>
              <p:cNvSpPr/>
              <p:nvPr/>
            </p:nvSpPr>
            <p:spPr>
              <a:xfrm>
                <a:off x="8522815" y="19754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681E32F-1991-F091-2512-011D8337CEA1}"/>
                  </a:ext>
                </a:extLst>
              </p:cNvPr>
              <p:cNvSpPr/>
              <p:nvPr/>
            </p:nvSpPr>
            <p:spPr>
              <a:xfrm>
                <a:off x="8522815" y="2436471"/>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0405976-01CA-0330-FD21-B01760ADB340}"/>
                  </a:ext>
                </a:extLst>
              </p:cNvPr>
              <p:cNvSpPr/>
              <p:nvPr/>
            </p:nvSpPr>
            <p:spPr>
              <a:xfrm>
                <a:off x="8522814"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04F461D-2D25-4F4C-58FF-02D44510AFAB}"/>
                  </a:ext>
                </a:extLst>
              </p:cNvPr>
              <p:cNvSpPr/>
              <p:nvPr/>
            </p:nvSpPr>
            <p:spPr>
              <a:xfrm>
                <a:off x="8522813" y="33470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7066F83-50B2-31E4-9296-C73BC42D2A30}"/>
                  </a:ext>
                </a:extLst>
              </p:cNvPr>
              <p:cNvSpPr/>
              <p:nvPr/>
            </p:nvSpPr>
            <p:spPr>
              <a:xfrm>
                <a:off x="8983867" y="1053294"/>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7A4A58B-8B1F-8FAF-F565-60D5FA1FE21E}"/>
                  </a:ext>
                </a:extLst>
              </p:cNvPr>
              <p:cNvSpPr/>
              <p:nvPr/>
            </p:nvSpPr>
            <p:spPr>
              <a:xfrm>
                <a:off x="8983867" y="1514353"/>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ED810CE-88EF-BF2B-FC7E-584183B73656}"/>
                  </a:ext>
                </a:extLst>
              </p:cNvPr>
              <p:cNvSpPr/>
              <p:nvPr/>
            </p:nvSpPr>
            <p:spPr>
              <a:xfrm>
                <a:off x="8983867" y="19754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25D02C9-DD67-594E-1D93-9138491776C4}"/>
                  </a:ext>
                </a:extLst>
              </p:cNvPr>
              <p:cNvSpPr/>
              <p:nvPr/>
            </p:nvSpPr>
            <p:spPr>
              <a:xfrm>
                <a:off x="8983867" y="2436471"/>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13EDDB9-D246-846D-8588-4369C0115BAA}"/>
                  </a:ext>
                </a:extLst>
              </p:cNvPr>
              <p:cNvSpPr/>
              <p:nvPr/>
            </p:nvSpPr>
            <p:spPr>
              <a:xfrm>
                <a:off x="8983866"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E88A98E-B517-6621-E17A-9AAD9FB7D16A}"/>
                  </a:ext>
                </a:extLst>
              </p:cNvPr>
              <p:cNvSpPr/>
              <p:nvPr/>
            </p:nvSpPr>
            <p:spPr>
              <a:xfrm>
                <a:off x="8983865" y="33470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2E86E0C-5B04-3B22-1F4B-DA088F5B577A}"/>
                  </a:ext>
                </a:extLst>
              </p:cNvPr>
              <p:cNvSpPr/>
              <p:nvPr/>
            </p:nvSpPr>
            <p:spPr>
              <a:xfrm>
                <a:off x="9446858" y="1053294"/>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EA84DFB-6E17-11D6-16E2-8FA88F589563}"/>
                  </a:ext>
                </a:extLst>
              </p:cNvPr>
              <p:cNvSpPr/>
              <p:nvPr/>
            </p:nvSpPr>
            <p:spPr>
              <a:xfrm>
                <a:off x="9446858" y="1514353"/>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8C6246E-F3D0-ACBC-567A-5B382653B3B9}"/>
                  </a:ext>
                </a:extLst>
              </p:cNvPr>
              <p:cNvSpPr/>
              <p:nvPr/>
            </p:nvSpPr>
            <p:spPr>
              <a:xfrm>
                <a:off x="9446858" y="19754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3C6A664F-60F7-0C81-15E3-25138561868F}"/>
                  </a:ext>
                </a:extLst>
              </p:cNvPr>
              <p:cNvSpPr/>
              <p:nvPr/>
            </p:nvSpPr>
            <p:spPr>
              <a:xfrm>
                <a:off x="9446858" y="2436471"/>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9A39FCC-9D5B-FAE0-47F1-40890259DA5A}"/>
                  </a:ext>
                </a:extLst>
              </p:cNvPr>
              <p:cNvSpPr/>
              <p:nvPr/>
            </p:nvSpPr>
            <p:spPr>
              <a:xfrm>
                <a:off x="9446857"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53C59AC8-20A1-F7A1-5B0F-01EEF77416E6}"/>
                  </a:ext>
                </a:extLst>
              </p:cNvPr>
              <p:cNvSpPr/>
              <p:nvPr/>
            </p:nvSpPr>
            <p:spPr>
              <a:xfrm>
                <a:off x="9446856" y="33470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7A61228-4334-98E7-C1DB-69CF84823EB8}"/>
                  </a:ext>
                </a:extLst>
              </p:cNvPr>
              <p:cNvSpPr/>
              <p:nvPr/>
            </p:nvSpPr>
            <p:spPr>
              <a:xfrm>
                <a:off x="7139650" y="1053294"/>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BA21B3E-0D18-8F4B-BD27-AB231DBF457E}"/>
                  </a:ext>
                </a:extLst>
              </p:cNvPr>
              <p:cNvSpPr/>
              <p:nvPr/>
            </p:nvSpPr>
            <p:spPr>
              <a:xfrm>
                <a:off x="7139650" y="1514353"/>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1C54CB82-0E29-074E-837F-F0BE0A445708}"/>
                  </a:ext>
                </a:extLst>
              </p:cNvPr>
              <p:cNvSpPr/>
              <p:nvPr/>
            </p:nvSpPr>
            <p:spPr>
              <a:xfrm>
                <a:off x="7139650" y="19754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E6DBC73-0001-BCB2-B61B-46DD5CD5DFA3}"/>
                  </a:ext>
                </a:extLst>
              </p:cNvPr>
              <p:cNvSpPr/>
              <p:nvPr/>
            </p:nvSpPr>
            <p:spPr>
              <a:xfrm>
                <a:off x="7139650" y="2436471"/>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2C9A2154-462A-78AB-F2A6-035FEC56F054}"/>
                  </a:ext>
                </a:extLst>
              </p:cNvPr>
              <p:cNvSpPr/>
              <p:nvPr/>
            </p:nvSpPr>
            <p:spPr>
              <a:xfrm>
                <a:off x="7139649"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67BC079-E80F-C420-BAAA-2FFCF6CEE376}"/>
                  </a:ext>
                </a:extLst>
              </p:cNvPr>
              <p:cNvSpPr/>
              <p:nvPr/>
            </p:nvSpPr>
            <p:spPr>
              <a:xfrm>
                <a:off x="7139648" y="33470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9" name="TextBox 268">
              <a:extLst>
                <a:ext uri="{FF2B5EF4-FFF2-40B4-BE49-F238E27FC236}">
                  <a16:creationId xmlns:a16="http://schemas.microsoft.com/office/drawing/2014/main" id="{984E2C6D-6543-CC04-244E-EFA410998754}"/>
                </a:ext>
              </a:extLst>
            </p:cNvPr>
            <p:cNvSpPr txBox="1"/>
            <p:nvPr/>
          </p:nvSpPr>
          <p:spPr>
            <a:xfrm>
              <a:off x="7730843" y="-38951"/>
              <a:ext cx="410901" cy="523220"/>
            </a:xfrm>
            <a:prstGeom prst="rect">
              <a:avLst/>
            </a:prstGeom>
            <a:noFill/>
          </p:spPr>
          <p:txBody>
            <a:bodyPr wrap="square">
              <a:spAutoFit/>
            </a:bodyPr>
            <a:lstStyle/>
            <a:p>
              <a:pPr algn="ctr"/>
              <a:r>
                <a:rPr lang="en-US" sz="2800" dirty="0">
                  <a:latin typeface="Andale Mono" panose="020B0509000000000004" pitchFamily="49" charset="0"/>
                </a:rPr>
                <a:t>B</a:t>
              </a:r>
              <a:endParaRPr lang="en-US" sz="2800" dirty="0"/>
            </a:p>
          </p:txBody>
        </p:sp>
        <p:sp>
          <p:nvSpPr>
            <p:cNvPr id="270" name="TextBox 269">
              <a:extLst>
                <a:ext uri="{FF2B5EF4-FFF2-40B4-BE49-F238E27FC236}">
                  <a16:creationId xmlns:a16="http://schemas.microsoft.com/office/drawing/2014/main" id="{10A09BD1-9017-877B-4EE5-C3076B90580C}"/>
                </a:ext>
              </a:extLst>
            </p:cNvPr>
            <p:cNvSpPr txBox="1"/>
            <p:nvPr/>
          </p:nvSpPr>
          <p:spPr>
            <a:xfrm>
              <a:off x="6091085" y="1556118"/>
              <a:ext cx="410901" cy="523220"/>
            </a:xfrm>
            <a:prstGeom prst="rect">
              <a:avLst/>
            </a:prstGeom>
            <a:noFill/>
          </p:spPr>
          <p:txBody>
            <a:bodyPr wrap="square">
              <a:spAutoFit/>
            </a:bodyPr>
            <a:lstStyle/>
            <a:p>
              <a:pPr algn="ctr"/>
              <a:r>
                <a:rPr lang="en-US" sz="2800" dirty="0">
                  <a:latin typeface="Andale Mono" panose="020B0509000000000004" pitchFamily="49" charset="0"/>
                </a:rPr>
                <a:t>A</a:t>
              </a:r>
              <a:endParaRPr lang="en-US" sz="2800" dirty="0"/>
            </a:p>
          </p:txBody>
        </p:sp>
      </p:grpSp>
      <p:sp>
        <p:nvSpPr>
          <p:cNvPr id="2" name="TextBox 1">
            <a:extLst>
              <a:ext uri="{FF2B5EF4-FFF2-40B4-BE49-F238E27FC236}">
                <a16:creationId xmlns:a16="http://schemas.microsoft.com/office/drawing/2014/main" id="{C001F052-572F-FD06-C0CA-AC4EDFD71D74}"/>
              </a:ext>
            </a:extLst>
          </p:cNvPr>
          <p:cNvSpPr txBox="1"/>
          <p:nvPr/>
        </p:nvSpPr>
        <p:spPr>
          <a:xfrm>
            <a:off x="1709228" y="1672543"/>
            <a:ext cx="2770174" cy="646331"/>
          </a:xfrm>
          <a:prstGeom prst="rect">
            <a:avLst/>
          </a:prstGeom>
          <a:noFill/>
        </p:spPr>
        <p:txBody>
          <a:bodyPr wrap="square" rtlCol="0">
            <a:spAutoFit/>
          </a:bodyPr>
          <a:lstStyle/>
          <a:p>
            <a:r>
              <a:rPr lang="en-US" sz="3600" dirty="0">
                <a:latin typeface="Andale Mono" panose="020B0509000000000004" pitchFamily="49" charset="0"/>
              </a:rPr>
              <a:t>f: A -&gt; B</a:t>
            </a:r>
            <a:r>
              <a:rPr lang="en-US" sz="3600" dirty="0"/>
              <a:t> </a:t>
            </a:r>
          </a:p>
        </p:txBody>
      </p:sp>
      <p:sp>
        <p:nvSpPr>
          <p:cNvPr id="124" name="TextBox 123">
            <a:extLst>
              <a:ext uri="{FF2B5EF4-FFF2-40B4-BE49-F238E27FC236}">
                <a16:creationId xmlns:a16="http://schemas.microsoft.com/office/drawing/2014/main" id="{78E792A6-233F-50BA-A8AE-EFADB9961EB7}"/>
              </a:ext>
            </a:extLst>
          </p:cNvPr>
          <p:cNvSpPr txBox="1"/>
          <p:nvPr/>
        </p:nvSpPr>
        <p:spPr>
          <a:xfrm>
            <a:off x="1724627" y="5052443"/>
            <a:ext cx="3541853" cy="646331"/>
          </a:xfrm>
          <a:prstGeom prst="rect">
            <a:avLst/>
          </a:prstGeom>
          <a:noFill/>
        </p:spPr>
        <p:txBody>
          <a:bodyPr wrap="square" rtlCol="0">
            <a:spAutoFit/>
          </a:bodyPr>
          <a:lstStyle/>
          <a:p>
            <a:r>
              <a:rPr lang="en-US" sz="3600" dirty="0">
                <a:latin typeface="Andale Mono" panose="020B0509000000000004" pitchFamily="49" charset="0"/>
              </a:rPr>
              <a:t>f: A -&gt; P(B)</a:t>
            </a:r>
            <a:r>
              <a:rPr lang="en-US" sz="3600" dirty="0"/>
              <a:t> </a:t>
            </a:r>
          </a:p>
        </p:txBody>
      </p:sp>
      <p:grpSp>
        <p:nvGrpSpPr>
          <p:cNvPr id="130" name="Group 129">
            <a:extLst>
              <a:ext uri="{FF2B5EF4-FFF2-40B4-BE49-F238E27FC236}">
                <a16:creationId xmlns:a16="http://schemas.microsoft.com/office/drawing/2014/main" id="{3EC4C0B8-E3C3-CD51-B055-41856DB612FD}"/>
              </a:ext>
            </a:extLst>
          </p:cNvPr>
          <p:cNvGrpSpPr/>
          <p:nvPr/>
        </p:nvGrpSpPr>
        <p:grpSpPr>
          <a:xfrm>
            <a:off x="6093051" y="3623403"/>
            <a:ext cx="3230315" cy="2754777"/>
            <a:chOff x="6903280" y="3623403"/>
            <a:chExt cx="3230315" cy="2754777"/>
          </a:xfrm>
        </p:grpSpPr>
        <p:grpSp>
          <p:nvGrpSpPr>
            <p:cNvPr id="87" name="Group 86">
              <a:extLst>
                <a:ext uri="{FF2B5EF4-FFF2-40B4-BE49-F238E27FC236}">
                  <a16:creationId xmlns:a16="http://schemas.microsoft.com/office/drawing/2014/main" id="{ACCDA43A-C346-8CD1-2725-5645197F82BD}"/>
                </a:ext>
              </a:extLst>
            </p:cNvPr>
            <p:cNvGrpSpPr/>
            <p:nvPr/>
          </p:nvGrpSpPr>
          <p:grpSpPr>
            <a:xfrm>
              <a:off x="7365326" y="3623403"/>
              <a:ext cx="2768269" cy="2754777"/>
              <a:chOff x="7139648" y="1053294"/>
              <a:chExt cx="2768269" cy="2754777"/>
            </a:xfrm>
          </p:grpSpPr>
          <p:sp>
            <p:nvSpPr>
              <p:cNvPr id="88" name="Rectangle 87">
                <a:extLst>
                  <a:ext uri="{FF2B5EF4-FFF2-40B4-BE49-F238E27FC236}">
                    <a16:creationId xmlns:a16="http://schemas.microsoft.com/office/drawing/2014/main" id="{42639B45-7D24-610B-4D18-EB12CB148C16}"/>
                  </a:ext>
                </a:extLst>
              </p:cNvPr>
              <p:cNvSpPr/>
              <p:nvPr/>
            </p:nvSpPr>
            <p:spPr>
              <a:xfrm>
                <a:off x="7600707" y="1053294"/>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D248815D-5675-55D3-D0A7-13896677A21E}"/>
                  </a:ext>
                </a:extLst>
              </p:cNvPr>
              <p:cNvSpPr/>
              <p:nvPr/>
            </p:nvSpPr>
            <p:spPr>
              <a:xfrm>
                <a:off x="7600707" y="1514353"/>
                <a:ext cx="461059" cy="46105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5FE21D7B-81D7-A598-C707-058351F1C963}"/>
                  </a:ext>
                </a:extLst>
              </p:cNvPr>
              <p:cNvSpPr/>
              <p:nvPr/>
            </p:nvSpPr>
            <p:spPr>
              <a:xfrm>
                <a:off x="7600707" y="19754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F62A2FD3-4B13-84F8-2FDB-287C7D16A1CD}"/>
                  </a:ext>
                </a:extLst>
              </p:cNvPr>
              <p:cNvSpPr/>
              <p:nvPr/>
            </p:nvSpPr>
            <p:spPr>
              <a:xfrm>
                <a:off x="7600707" y="2436471"/>
                <a:ext cx="461059" cy="46105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883A3C92-25D9-E66C-7AB2-5F35C8952086}"/>
                  </a:ext>
                </a:extLst>
              </p:cNvPr>
              <p:cNvSpPr/>
              <p:nvPr/>
            </p:nvSpPr>
            <p:spPr>
              <a:xfrm>
                <a:off x="7600706"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2330B797-FD0B-1F08-49BF-D430098AB859}"/>
                  </a:ext>
                </a:extLst>
              </p:cNvPr>
              <p:cNvSpPr/>
              <p:nvPr/>
            </p:nvSpPr>
            <p:spPr>
              <a:xfrm>
                <a:off x="7600705" y="33470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36EAF0BE-9F91-BA1C-A273-BDFA23B3C180}"/>
                  </a:ext>
                </a:extLst>
              </p:cNvPr>
              <p:cNvSpPr/>
              <p:nvPr/>
            </p:nvSpPr>
            <p:spPr>
              <a:xfrm>
                <a:off x="8061762" y="1053294"/>
                <a:ext cx="461059" cy="46105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CCF2B2D4-52FB-7C88-4E20-8A675602BF93}"/>
                  </a:ext>
                </a:extLst>
              </p:cNvPr>
              <p:cNvSpPr/>
              <p:nvPr/>
            </p:nvSpPr>
            <p:spPr>
              <a:xfrm>
                <a:off x="8061762" y="1514353"/>
                <a:ext cx="461059" cy="46105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B6F906E0-694E-E236-7D34-AFC481C4DC4F}"/>
                  </a:ext>
                </a:extLst>
              </p:cNvPr>
              <p:cNvSpPr/>
              <p:nvPr/>
            </p:nvSpPr>
            <p:spPr>
              <a:xfrm>
                <a:off x="8061762" y="19754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24932C26-2917-4F30-9D53-AD4DFA321327}"/>
                  </a:ext>
                </a:extLst>
              </p:cNvPr>
              <p:cNvSpPr/>
              <p:nvPr/>
            </p:nvSpPr>
            <p:spPr>
              <a:xfrm>
                <a:off x="8061762" y="2436471"/>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A7599469-E5BA-5F81-5CA2-195FB20B10C7}"/>
                  </a:ext>
                </a:extLst>
              </p:cNvPr>
              <p:cNvSpPr/>
              <p:nvPr/>
            </p:nvSpPr>
            <p:spPr>
              <a:xfrm>
                <a:off x="8061761"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34064A7D-8D5D-768F-04F5-4EEE9085E586}"/>
                  </a:ext>
                </a:extLst>
              </p:cNvPr>
              <p:cNvSpPr/>
              <p:nvPr/>
            </p:nvSpPr>
            <p:spPr>
              <a:xfrm>
                <a:off x="8061760" y="3347012"/>
                <a:ext cx="461059" cy="46105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EE20CB97-EC8B-63FA-EDEC-D15E24262357}"/>
                  </a:ext>
                </a:extLst>
              </p:cNvPr>
              <p:cNvSpPr/>
              <p:nvPr/>
            </p:nvSpPr>
            <p:spPr>
              <a:xfrm>
                <a:off x="8522815" y="1053294"/>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918D0137-D289-5EA9-BF14-8ED682715649}"/>
                  </a:ext>
                </a:extLst>
              </p:cNvPr>
              <p:cNvSpPr/>
              <p:nvPr/>
            </p:nvSpPr>
            <p:spPr>
              <a:xfrm>
                <a:off x="8522815" y="1514353"/>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CFEBF7F5-1922-2241-4DAC-97B95285472C}"/>
                  </a:ext>
                </a:extLst>
              </p:cNvPr>
              <p:cNvSpPr/>
              <p:nvPr/>
            </p:nvSpPr>
            <p:spPr>
              <a:xfrm>
                <a:off x="8522815" y="19754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54E507AF-4812-B642-5AC8-C2077E367034}"/>
                  </a:ext>
                </a:extLst>
              </p:cNvPr>
              <p:cNvSpPr/>
              <p:nvPr/>
            </p:nvSpPr>
            <p:spPr>
              <a:xfrm>
                <a:off x="8522815" y="2436471"/>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B210892C-0AE4-B9EA-AA93-4E9D1B55D2AF}"/>
                  </a:ext>
                </a:extLst>
              </p:cNvPr>
              <p:cNvSpPr/>
              <p:nvPr/>
            </p:nvSpPr>
            <p:spPr>
              <a:xfrm>
                <a:off x="8522814" y="2897530"/>
                <a:ext cx="461059" cy="46105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8ECBDE30-AC43-79B0-B1ED-647FD0587C2C}"/>
                  </a:ext>
                </a:extLst>
              </p:cNvPr>
              <p:cNvSpPr/>
              <p:nvPr/>
            </p:nvSpPr>
            <p:spPr>
              <a:xfrm>
                <a:off x="8522813" y="33470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7E04BC80-945E-DECF-044F-1D70963D5444}"/>
                  </a:ext>
                </a:extLst>
              </p:cNvPr>
              <p:cNvSpPr/>
              <p:nvPr/>
            </p:nvSpPr>
            <p:spPr>
              <a:xfrm>
                <a:off x="8983867" y="1053294"/>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8D20B063-0590-7DB7-3A41-C4D0F77323E5}"/>
                  </a:ext>
                </a:extLst>
              </p:cNvPr>
              <p:cNvSpPr/>
              <p:nvPr/>
            </p:nvSpPr>
            <p:spPr>
              <a:xfrm>
                <a:off x="8983867" y="1514353"/>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D30BC278-5992-6361-73A8-7A3120BA4C0A}"/>
                  </a:ext>
                </a:extLst>
              </p:cNvPr>
              <p:cNvSpPr/>
              <p:nvPr/>
            </p:nvSpPr>
            <p:spPr>
              <a:xfrm>
                <a:off x="8983867" y="1975412"/>
                <a:ext cx="461059" cy="46105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88D8E938-6284-07BC-9389-03401140EAC6}"/>
                  </a:ext>
                </a:extLst>
              </p:cNvPr>
              <p:cNvSpPr/>
              <p:nvPr/>
            </p:nvSpPr>
            <p:spPr>
              <a:xfrm>
                <a:off x="8983867" y="2436471"/>
                <a:ext cx="461059" cy="46105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AE39C96E-5005-F0AA-40B0-7D08B76FF8D7}"/>
                  </a:ext>
                </a:extLst>
              </p:cNvPr>
              <p:cNvSpPr/>
              <p:nvPr/>
            </p:nvSpPr>
            <p:spPr>
              <a:xfrm>
                <a:off x="8983866"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F55CE45D-1C32-19E0-F307-A92FCE2F8E8E}"/>
                  </a:ext>
                </a:extLst>
              </p:cNvPr>
              <p:cNvSpPr/>
              <p:nvPr/>
            </p:nvSpPr>
            <p:spPr>
              <a:xfrm>
                <a:off x="8983865" y="33470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44162154-8D18-6367-A73D-8EA0FE861F8D}"/>
                  </a:ext>
                </a:extLst>
              </p:cNvPr>
              <p:cNvSpPr/>
              <p:nvPr/>
            </p:nvSpPr>
            <p:spPr>
              <a:xfrm>
                <a:off x="9446858" y="1053294"/>
                <a:ext cx="461059" cy="46105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Rectangle 112">
                <a:extLst>
                  <a:ext uri="{FF2B5EF4-FFF2-40B4-BE49-F238E27FC236}">
                    <a16:creationId xmlns:a16="http://schemas.microsoft.com/office/drawing/2014/main" id="{BB585761-3996-E58D-C890-A77516FEDC0D}"/>
                  </a:ext>
                </a:extLst>
              </p:cNvPr>
              <p:cNvSpPr/>
              <p:nvPr/>
            </p:nvSpPr>
            <p:spPr>
              <a:xfrm>
                <a:off x="9446858" y="1514353"/>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2445DE25-236F-C700-EA25-ABF65C500911}"/>
                  </a:ext>
                </a:extLst>
              </p:cNvPr>
              <p:cNvSpPr/>
              <p:nvPr/>
            </p:nvSpPr>
            <p:spPr>
              <a:xfrm>
                <a:off x="9446858" y="19754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95F64406-4311-0868-A137-9BA0E561C887}"/>
                  </a:ext>
                </a:extLst>
              </p:cNvPr>
              <p:cNvSpPr/>
              <p:nvPr/>
            </p:nvSpPr>
            <p:spPr>
              <a:xfrm>
                <a:off x="9446858" y="2436471"/>
                <a:ext cx="461059" cy="46105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992E8380-62E7-7270-75B2-DA60F80E69E8}"/>
                  </a:ext>
                </a:extLst>
              </p:cNvPr>
              <p:cNvSpPr/>
              <p:nvPr/>
            </p:nvSpPr>
            <p:spPr>
              <a:xfrm>
                <a:off x="9446857"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63C42714-06B1-9B1B-2CB0-4997B915E87D}"/>
                  </a:ext>
                </a:extLst>
              </p:cNvPr>
              <p:cNvSpPr/>
              <p:nvPr/>
            </p:nvSpPr>
            <p:spPr>
              <a:xfrm>
                <a:off x="9446856" y="33470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F6375278-E4E4-928C-FC29-0DEAEFB97396}"/>
                  </a:ext>
                </a:extLst>
              </p:cNvPr>
              <p:cNvSpPr/>
              <p:nvPr/>
            </p:nvSpPr>
            <p:spPr>
              <a:xfrm>
                <a:off x="7139650" y="1053294"/>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9" name="Rectangle 118">
                <a:extLst>
                  <a:ext uri="{FF2B5EF4-FFF2-40B4-BE49-F238E27FC236}">
                    <a16:creationId xmlns:a16="http://schemas.microsoft.com/office/drawing/2014/main" id="{4B2DDD86-CC14-5C93-9722-CEC7EBC0689D}"/>
                  </a:ext>
                </a:extLst>
              </p:cNvPr>
              <p:cNvSpPr/>
              <p:nvPr/>
            </p:nvSpPr>
            <p:spPr>
              <a:xfrm>
                <a:off x="7139650" y="1514353"/>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F9344C2D-A32D-0F82-BB1D-4D0D36AB1CA1}"/>
                  </a:ext>
                </a:extLst>
              </p:cNvPr>
              <p:cNvSpPr/>
              <p:nvPr/>
            </p:nvSpPr>
            <p:spPr>
              <a:xfrm>
                <a:off x="7139650" y="19754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BD1B6482-E0CB-F929-B5B9-F7316EEBD287}"/>
                  </a:ext>
                </a:extLst>
              </p:cNvPr>
              <p:cNvSpPr/>
              <p:nvPr/>
            </p:nvSpPr>
            <p:spPr>
              <a:xfrm>
                <a:off x="7139650" y="2436471"/>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208B9954-34F6-32EF-1866-AB0F4939C130}"/>
                  </a:ext>
                </a:extLst>
              </p:cNvPr>
              <p:cNvSpPr/>
              <p:nvPr/>
            </p:nvSpPr>
            <p:spPr>
              <a:xfrm>
                <a:off x="7139649"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ED42F50E-DA43-8EAA-C573-37C40FAC68E2}"/>
                  </a:ext>
                </a:extLst>
              </p:cNvPr>
              <p:cNvSpPr/>
              <p:nvPr/>
            </p:nvSpPr>
            <p:spPr>
              <a:xfrm>
                <a:off x="7139648" y="3347012"/>
                <a:ext cx="461059" cy="46105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8" name="TextBox 127">
              <a:extLst>
                <a:ext uri="{FF2B5EF4-FFF2-40B4-BE49-F238E27FC236}">
                  <a16:creationId xmlns:a16="http://schemas.microsoft.com/office/drawing/2014/main" id="{34C9C9D9-804A-8F7E-EA98-0AAEEDA943F2}"/>
                </a:ext>
              </a:extLst>
            </p:cNvPr>
            <p:cNvSpPr txBox="1"/>
            <p:nvPr/>
          </p:nvSpPr>
          <p:spPr>
            <a:xfrm>
              <a:off x="6903280" y="4744970"/>
              <a:ext cx="410901" cy="523220"/>
            </a:xfrm>
            <a:prstGeom prst="rect">
              <a:avLst/>
            </a:prstGeom>
            <a:noFill/>
          </p:spPr>
          <p:txBody>
            <a:bodyPr wrap="square">
              <a:spAutoFit/>
            </a:bodyPr>
            <a:lstStyle/>
            <a:p>
              <a:pPr algn="ctr"/>
              <a:r>
                <a:rPr lang="en-US" sz="2800" dirty="0">
                  <a:latin typeface="Andale Mono" panose="020B0509000000000004" pitchFamily="49" charset="0"/>
                </a:rPr>
                <a:t>A</a:t>
              </a:r>
              <a:endParaRPr lang="en-US" sz="2800" dirty="0"/>
            </a:p>
          </p:txBody>
        </p:sp>
      </p:grpSp>
      <p:grpSp>
        <p:nvGrpSpPr>
          <p:cNvPr id="50" name="Group 49">
            <a:extLst>
              <a:ext uri="{FF2B5EF4-FFF2-40B4-BE49-F238E27FC236}">
                <a16:creationId xmlns:a16="http://schemas.microsoft.com/office/drawing/2014/main" id="{1634EAB0-5440-B3F2-F50D-9893CB34BC8F}"/>
              </a:ext>
            </a:extLst>
          </p:cNvPr>
          <p:cNvGrpSpPr/>
          <p:nvPr/>
        </p:nvGrpSpPr>
        <p:grpSpPr>
          <a:xfrm>
            <a:off x="6556022" y="474030"/>
            <a:ext cx="2768269" cy="2754777"/>
            <a:chOff x="7139648" y="1053294"/>
            <a:chExt cx="2768269" cy="2754777"/>
          </a:xfrm>
        </p:grpSpPr>
        <p:sp>
          <p:nvSpPr>
            <p:cNvPr id="51" name="Rectangle 50">
              <a:extLst>
                <a:ext uri="{FF2B5EF4-FFF2-40B4-BE49-F238E27FC236}">
                  <a16:creationId xmlns:a16="http://schemas.microsoft.com/office/drawing/2014/main" id="{5A25CE4A-3947-F11F-68F9-4144343F6266}"/>
                </a:ext>
              </a:extLst>
            </p:cNvPr>
            <p:cNvSpPr/>
            <p:nvPr/>
          </p:nvSpPr>
          <p:spPr>
            <a:xfrm>
              <a:off x="7600707" y="1053294"/>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F35D40B5-B792-DC82-52D5-EDD89782923B}"/>
                </a:ext>
              </a:extLst>
            </p:cNvPr>
            <p:cNvSpPr/>
            <p:nvPr/>
          </p:nvSpPr>
          <p:spPr>
            <a:xfrm>
              <a:off x="7600707" y="1514353"/>
              <a:ext cx="461059" cy="46105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817FA820-3FB5-3A04-7CED-B6A7559F653C}"/>
                </a:ext>
              </a:extLst>
            </p:cNvPr>
            <p:cNvSpPr/>
            <p:nvPr/>
          </p:nvSpPr>
          <p:spPr>
            <a:xfrm>
              <a:off x="7600707" y="19754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C93D8B50-6ACF-F384-4E06-47636F5711B2}"/>
                </a:ext>
              </a:extLst>
            </p:cNvPr>
            <p:cNvSpPr/>
            <p:nvPr/>
          </p:nvSpPr>
          <p:spPr>
            <a:xfrm>
              <a:off x="7600707" y="2436471"/>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1ADD5D83-9185-73AA-4522-AC0C0077B841}"/>
                </a:ext>
              </a:extLst>
            </p:cNvPr>
            <p:cNvSpPr/>
            <p:nvPr/>
          </p:nvSpPr>
          <p:spPr>
            <a:xfrm>
              <a:off x="7600706"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D3867A42-824F-CCA2-4EE1-20AF2B625D5A}"/>
                </a:ext>
              </a:extLst>
            </p:cNvPr>
            <p:cNvSpPr/>
            <p:nvPr/>
          </p:nvSpPr>
          <p:spPr>
            <a:xfrm>
              <a:off x="7600705" y="33470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3EC7DF8A-F626-95EC-9ED8-E0AA9BD039D5}"/>
                </a:ext>
              </a:extLst>
            </p:cNvPr>
            <p:cNvSpPr/>
            <p:nvPr/>
          </p:nvSpPr>
          <p:spPr>
            <a:xfrm>
              <a:off x="8061762" y="1053294"/>
              <a:ext cx="461059" cy="46105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912D44DE-3CB6-8E85-D588-383D45036168}"/>
                </a:ext>
              </a:extLst>
            </p:cNvPr>
            <p:cNvSpPr/>
            <p:nvPr/>
          </p:nvSpPr>
          <p:spPr>
            <a:xfrm>
              <a:off x="8061762" y="1514353"/>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E93C51D6-D767-0D84-522D-F9F1AAAA48BC}"/>
                </a:ext>
              </a:extLst>
            </p:cNvPr>
            <p:cNvSpPr/>
            <p:nvPr/>
          </p:nvSpPr>
          <p:spPr>
            <a:xfrm>
              <a:off x="8061762" y="19754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DAECC039-9979-A37D-D777-7F678189C4C6}"/>
                </a:ext>
              </a:extLst>
            </p:cNvPr>
            <p:cNvSpPr/>
            <p:nvPr/>
          </p:nvSpPr>
          <p:spPr>
            <a:xfrm>
              <a:off x="8061762" y="2436471"/>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BA730924-E94E-4EB5-EEDD-F684129F6A47}"/>
                </a:ext>
              </a:extLst>
            </p:cNvPr>
            <p:cNvSpPr/>
            <p:nvPr/>
          </p:nvSpPr>
          <p:spPr>
            <a:xfrm>
              <a:off x="8061761"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1C88FC21-91F9-9EDE-91D0-1A9A6E31FBD0}"/>
                </a:ext>
              </a:extLst>
            </p:cNvPr>
            <p:cNvSpPr/>
            <p:nvPr/>
          </p:nvSpPr>
          <p:spPr>
            <a:xfrm>
              <a:off x="8061760" y="33470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D3380EE1-2226-4E49-9CEE-93FEB4FCBB3A}"/>
                </a:ext>
              </a:extLst>
            </p:cNvPr>
            <p:cNvSpPr/>
            <p:nvPr/>
          </p:nvSpPr>
          <p:spPr>
            <a:xfrm>
              <a:off x="8522815" y="1053294"/>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987325A3-A699-1B56-BD07-E3BFEFBAE77D}"/>
                </a:ext>
              </a:extLst>
            </p:cNvPr>
            <p:cNvSpPr/>
            <p:nvPr/>
          </p:nvSpPr>
          <p:spPr>
            <a:xfrm>
              <a:off x="8522815" y="1514353"/>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F0BA8C60-A519-1022-DB97-22D26535DAC1}"/>
                </a:ext>
              </a:extLst>
            </p:cNvPr>
            <p:cNvSpPr/>
            <p:nvPr/>
          </p:nvSpPr>
          <p:spPr>
            <a:xfrm>
              <a:off x="8522815" y="19754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D82F17F0-26F9-D869-F89E-4EAD33643064}"/>
                </a:ext>
              </a:extLst>
            </p:cNvPr>
            <p:cNvSpPr/>
            <p:nvPr/>
          </p:nvSpPr>
          <p:spPr>
            <a:xfrm>
              <a:off x="8522815" y="2436471"/>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D8DF27A6-6333-9105-F466-F6DF1597773E}"/>
                </a:ext>
              </a:extLst>
            </p:cNvPr>
            <p:cNvSpPr/>
            <p:nvPr/>
          </p:nvSpPr>
          <p:spPr>
            <a:xfrm>
              <a:off x="8522814" y="2897530"/>
              <a:ext cx="461059" cy="46105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8A8F919C-C40B-BBDF-EAC0-13696FCFF4A1}"/>
                </a:ext>
              </a:extLst>
            </p:cNvPr>
            <p:cNvSpPr/>
            <p:nvPr/>
          </p:nvSpPr>
          <p:spPr>
            <a:xfrm>
              <a:off x="8522813" y="33470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1393599C-1821-31B6-10DC-9EA22AA5CB8B}"/>
                </a:ext>
              </a:extLst>
            </p:cNvPr>
            <p:cNvSpPr/>
            <p:nvPr/>
          </p:nvSpPr>
          <p:spPr>
            <a:xfrm>
              <a:off x="8983867" y="1053294"/>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638A3BE0-D8E5-88C2-94A4-CAB87850B14B}"/>
                </a:ext>
              </a:extLst>
            </p:cNvPr>
            <p:cNvSpPr/>
            <p:nvPr/>
          </p:nvSpPr>
          <p:spPr>
            <a:xfrm>
              <a:off x="8983867" y="1514353"/>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EF51C9E1-3DE2-23EB-E044-7C29A48FFC71}"/>
                </a:ext>
              </a:extLst>
            </p:cNvPr>
            <p:cNvSpPr/>
            <p:nvPr/>
          </p:nvSpPr>
          <p:spPr>
            <a:xfrm>
              <a:off x="8983867" y="1975412"/>
              <a:ext cx="461059" cy="46105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900E2FA0-620F-1A76-4CA5-640602DAF1E6}"/>
                </a:ext>
              </a:extLst>
            </p:cNvPr>
            <p:cNvSpPr/>
            <p:nvPr/>
          </p:nvSpPr>
          <p:spPr>
            <a:xfrm>
              <a:off x="8983867" y="2436471"/>
              <a:ext cx="461059" cy="46105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1D16AF2E-2DB5-3E01-1C90-918650FA4EFA}"/>
                </a:ext>
              </a:extLst>
            </p:cNvPr>
            <p:cNvSpPr/>
            <p:nvPr/>
          </p:nvSpPr>
          <p:spPr>
            <a:xfrm>
              <a:off x="8983866"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9DD67006-41F1-CEDD-59B5-E8B9430DED47}"/>
                </a:ext>
              </a:extLst>
            </p:cNvPr>
            <p:cNvSpPr/>
            <p:nvPr/>
          </p:nvSpPr>
          <p:spPr>
            <a:xfrm>
              <a:off x="8983865" y="33470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8736CA42-D2F0-1E9C-491C-C3655E7B6AC0}"/>
                </a:ext>
              </a:extLst>
            </p:cNvPr>
            <p:cNvSpPr/>
            <p:nvPr/>
          </p:nvSpPr>
          <p:spPr>
            <a:xfrm>
              <a:off x="9446858" y="1053294"/>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88DC8EF8-5F62-49DA-DBE5-A55FC35B47BB}"/>
                </a:ext>
              </a:extLst>
            </p:cNvPr>
            <p:cNvSpPr/>
            <p:nvPr/>
          </p:nvSpPr>
          <p:spPr>
            <a:xfrm>
              <a:off x="9446858" y="1514353"/>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0A0A69E1-4A1E-B89E-F840-7F2AD59112B8}"/>
                </a:ext>
              </a:extLst>
            </p:cNvPr>
            <p:cNvSpPr/>
            <p:nvPr/>
          </p:nvSpPr>
          <p:spPr>
            <a:xfrm>
              <a:off x="9446858" y="19754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F53B9FA3-EF72-8DA3-9094-67CC56E3F3DF}"/>
                </a:ext>
              </a:extLst>
            </p:cNvPr>
            <p:cNvSpPr/>
            <p:nvPr/>
          </p:nvSpPr>
          <p:spPr>
            <a:xfrm>
              <a:off x="9446858" y="2436471"/>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9A14E363-85F3-486C-32FB-C0E753F878A9}"/>
                </a:ext>
              </a:extLst>
            </p:cNvPr>
            <p:cNvSpPr/>
            <p:nvPr/>
          </p:nvSpPr>
          <p:spPr>
            <a:xfrm>
              <a:off x="9446857"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C63A3782-94CE-2C01-73B2-2D5DEFD5605E}"/>
                </a:ext>
              </a:extLst>
            </p:cNvPr>
            <p:cNvSpPr/>
            <p:nvPr/>
          </p:nvSpPr>
          <p:spPr>
            <a:xfrm>
              <a:off x="9446856" y="33470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F059C075-B89A-1E0C-F687-558700A41105}"/>
                </a:ext>
              </a:extLst>
            </p:cNvPr>
            <p:cNvSpPr/>
            <p:nvPr/>
          </p:nvSpPr>
          <p:spPr>
            <a:xfrm>
              <a:off x="7139650" y="1053294"/>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2" name="Rectangle 81">
              <a:extLst>
                <a:ext uri="{FF2B5EF4-FFF2-40B4-BE49-F238E27FC236}">
                  <a16:creationId xmlns:a16="http://schemas.microsoft.com/office/drawing/2014/main" id="{B8BF0359-C6DC-1E5A-8A14-93A864CF0556}"/>
                </a:ext>
              </a:extLst>
            </p:cNvPr>
            <p:cNvSpPr/>
            <p:nvPr/>
          </p:nvSpPr>
          <p:spPr>
            <a:xfrm>
              <a:off x="7139650" y="1514353"/>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C264C7D1-4770-01F6-C3A8-F2F7A6460868}"/>
                </a:ext>
              </a:extLst>
            </p:cNvPr>
            <p:cNvSpPr/>
            <p:nvPr/>
          </p:nvSpPr>
          <p:spPr>
            <a:xfrm>
              <a:off x="7139650" y="19754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43AD3BF6-AC91-1A5B-0F70-D7C96F4CB8BD}"/>
                </a:ext>
              </a:extLst>
            </p:cNvPr>
            <p:cNvSpPr/>
            <p:nvPr/>
          </p:nvSpPr>
          <p:spPr>
            <a:xfrm>
              <a:off x="7139650" y="2436471"/>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751847A1-AAB3-CB39-654D-1E6C117C4FCD}"/>
                </a:ext>
              </a:extLst>
            </p:cNvPr>
            <p:cNvSpPr/>
            <p:nvPr/>
          </p:nvSpPr>
          <p:spPr>
            <a:xfrm>
              <a:off x="7139649"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50F6D0EE-CBFA-CC7F-9FDB-87A74B378CCE}"/>
                </a:ext>
              </a:extLst>
            </p:cNvPr>
            <p:cNvSpPr/>
            <p:nvPr/>
          </p:nvSpPr>
          <p:spPr>
            <a:xfrm>
              <a:off x="7139648" y="3347012"/>
              <a:ext cx="461059" cy="46105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0" name="Group 209">
            <a:extLst>
              <a:ext uri="{FF2B5EF4-FFF2-40B4-BE49-F238E27FC236}">
                <a16:creationId xmlns:a16="http://schemas.microsoft.com/office/drawing/2014/main" id="{97B9C75C-9104-92A2-D74C-99663DD3056C}"/>
              </a:ext>
            </a:extLst>
          </p:cNvPr>
          <p:cNvGrpSpPr/>
          <p:nvPr/>
        </p:nvGrpSpPr>
        <p:grpSpPr>
          <a:xfrm>
            <a:off x="6552160" y="3623403"/>
            <a:ext cx="2768269" cy="2754777"/>
            <a:chOff x="7139648" y="1053294"/>
            <a:chExt cx="2768269" cy="2754777"/>
          </a:xfrm>
        </p:grpSpPr>
        <p:sp>
          <p:nvSpPr>
            <p:cNvPr id="211" name="Rectangle 210">
              <a:extLst>
                <a:ext uri="{FF2B5EF4-FFF2-40B4-BE49-F238E27FC236}">
                  <a16:creationId xmlns:a16="http://schemas.microsoft.com/office/drawing/2014/main" id="{F1445793-8927-BE11-B4C3-BEFA61CAF41A}"/>
                </a:ext>
              </a:extLst>
            </p:cNvPr>
            <p:cNvSpPr/>
            <p:nvPr/>
          </p:nvSpPr>
          <p:spPr>
            <a:xfrm>
              <a:off x="7600707" y="1053294"/>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a:extLst>
                <a:ext uri="{FF2B5EF4-FFF2-40B4-BE49-F238E27FC236}">
                  <a16:creationId xmlns:a16="http://schemas.microsoft.com/office/drawing/2014/main" id="{034CB802-8B9E-EC2C-D40F-4377BF2F242C}"/>
                </a:ext>
              </a:extLst>
            </p:cNvPr>
            <p:cNvSpPr/>
            <p:nvPr/>
          </p:nvSpPr>
          <p:spPr>
            <a:xfrm>
              <a:off x="7600707" y="1514353"/>
              <a:ext cx="461059" cy="461059"/>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a:extLst>
                <a:ext uri="{FF2B5EF4-FFF2-40B4-BE49-F238E27FC236}">
                  <a16:creationId xmlns:a16="http://schemas.microsoft.com/office/drawing/2014/main" id="{18594B54-198E-04B0-4E93-DDF9FB8CC7B2}"/>
                </a:ext>
              </a:extLst>
            </p:cNvPr>
            <p:cNvSpPr/>
            <p:nvPr/>
          </p:nvSpPr>
          <p:spPr>
            <a:xfrm>
              <a:off x="7600707" y="1975412"/>
              <a:ext cx="461059" cy="461059"/>
            </a:xfrm>
            <a:prstGeom prst="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a:extLst>
                <a:ext uri="{FF2B5EF4-FFF2-40B4-BE49-F238E27FC236}">
                  <a16:creationId xmlns:a16="http://schemas.microsoft.com/office/drawing/2014/main" id="{84F9B563-7A38-8B68-0D12-CEED38E161BD}"/>
                </a:ext>
              </a:extLst>
            </p:cNvPr>
            <p:cNvSpPr/>
            <p:nvPr/>
          </p:nvSpPr>
          <p:spPr>
            <a:xfrm>
              <a:off x="7600707" y="2436471"/>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a:extLst>
                <a:ext uri="{FF2B5EF4-FFF2-40B4-BE49-F238E27FC236}">
                  <a16:creationId xmlns:a16="http://schemas.microsoft.com/office/drawing/2014/main" id="{89AE22BF-46AF-2A86-4B6B-007C01CD278A}"/>
                </a:ext>
              </a:extLst>
            </p:cNvPr>
            <p:cNvSpPr/>
            <p:nvPr/>
          </p:nvSpPr>
          <p:spPr>
            <a:xfrm>
              <a:off x="7600706"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a:extLst>
                <a:ext uri="{FF2B5EF4-FFF2-40B4-BE49-F238E27FC236}">
                  <a16:creationId xmlns:a16="http://schemas.microsoft.com/office/drawing/2014/main" id="{B4160489-6BF2-8DF2-47E8-5AD88E2C8BC4}"/>
                </a:ext>
              </a:extLst>
            </p:cNvPr>
            <p:cNvSpPr/>
            <p:nvPr/>
          </p:nvSpPr>
          <p:spPr>
            <a:xfrm>
              <a:off x="7600705" y="33470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a:extLst>
                <a:ext uri="{FF2B5EF4-FFF2-40B4-BE49-F238E27FC236}">
                  <a16:creationId xmlns:a16="http://schemas.microsoft.com/office/drawing/2014/main" id="{1617C845-CDE3-430D-76B9-8B86B528E105}"/>
                </a:ext>
              </a:extLst>
            </p:cNvPr>
            <p:cNvSpPr/>
            <p:nvPr/>
          </p:nvSpPr>
          <p:spPr>
            <a:xfrm>
              <a:off x="8061762" y="1053294"/>
              <a:ext cx="461059" cy="461059"/>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8" name="Rectangle 217">
              <a:extLst>
                <a:ext uri="{FF2B5EF4-FFF2-40B4-BE49-F238E27FC236}">
                  <a16:creationId xmlns:a16="http://schemas.microsoft.com/office/drawing/2014/main" id="{A7F98C91-2576-A3D1-9F84-62063012B0BF}"/>
                </a:ext>
              </a:extLst>
            </p:cNvPr>
            <p:cNvSpPr/>
            <p:nvPr/>
          </p:nvSpPr>
          <p:spPr>
            <a:xfrm>
              <a:off x="8061762" y="1514353"/>
              <a:ext cx="461059" cy="461059"/>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a:extLst>
                <a:ext uri="{FF2B5EF4-FFF2-40B4-BE49-F238E27FC236}">
                  <a16:creationId xmlns:a16="http://schemas.microsoft.com/office/drawing/2014/main" id="{3112C2AB-64EF-9F45-D25A-A9D427A83166}"/>
                </a:ext>
              </a:extLst>
            </p:cNvPr>
            <p:cNvSpPr/>
            <p:nvPr/>
          </p:nvSpPr>
          <p:spPr>
            <a:xfrm>
              <a:off x="8061762" y="19754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a:extLst>
                <a:ext uri="{FF2B5EF4-FFF2-40B4-BE49-F238E27FC236}">
                  <a16:creationId xmlns:a16="http://schemas.microsoft.com/office/drawing/2014/main" id="{BD5B3ED1-D443-3D46-1E3B-147716B1B1CA}"/>
                </a:ext>
              </a:extLst>
            </p:cNvPr>
            <p:cNvSpPr/>
            <p:nvPr/>
          </p:nvSpPr>
          <p:spPr>
            <a:xfrm>
              <a:off x="8061762" y="2436471"/>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a:extLst>
                <a:ext uri="{FF2B5EF4-FFF2-40B4-BE49-F238E27FC236}">
                  <a16:creationId xmlns:a16="http://schemas.microsoft.com/office/drawing/2014/main" id="{1D5C4F70-830D-5D60-CD6E-AE5B78B51736}"/>
                </a:ext>
              </a:extLst>
            </p:cNvPr>
            <p:cNvSpPr/>
            <p:nvPr/>
          </p:nvSpPr>
          <p:spPr>
            <a:xfrm>
              <a:off x="8061761"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a:extLst>
                <a:ext uri="{FF2B5EF4-FFF2-40B4-BE49-F238E27FC236}">
                  <a16:creationId xmlns:a16="http://schemas.microsoft.com/office/drawing/2014/main" id="{2A59468E-F1CD-BA37-2C60-D8822921390F}"/>
                </a:ext>
              </a:extLst>
            </p:cNvPr>
            <p:cNvSpPr/>
            <p:nvPr/>
          </p:nvSpPr>
          <p:spPr>
            <a:xfrm>
              <a:off x="8061760" y="3347012"/>
              <a:ext cx="461059" cy="461059"/>
            </a:xfrm>
            <a:prstGeom prst="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0D66AF86-FC5E-75D6-650C-9532496AB0BD}"/>
                </a:ext>
              </a:extLst>
            </p:cNvPr>
            <p:cNvSpPr/>
            <p:nvPr/>
          </p:nvSpPr>
          <p:spPr>
            <a:xfrm>
              <a:off x="8522815" y="1053294"/>
              <a:ext cx="461059" cy="461059"/>
            </a:xfrm>
            <a:prstGeom prst="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a:extLst>
                <a:ext uri="{FF2B5EF4-FFF2-40B4-BE49-F238E27FC236}">
                  <a16:creationId xmlns:a16="http://schemas.microsoft.com/office/drawing/2014/main" id="{92E3F91D-6631-064B-7D1D-424AB8BE0715}"/>
                </a:ext>
              </a:extLst>
            </p:cNvPr>
            <p:cNvSpPr/>
            <p:nvPr/>
          </p:nvSpPr>
          <p:spPr>
            <a:xfrm>
              <a:off x="8522815" y="1514353"/>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a:extLst>
                <a:ext uri="{FF2B5EF4-FFF2-40B4-BE49-F238E27FC236}">
                  <a16:creationId xmlns:a16="http://schemas.microsoft.com/office/drawing/2014/main" id="{11C52638-4BEA-A437-948B-97314CAE72FA}"/>
                </a:ext>
              </a:extLst>
            </p:cNvPr>
            <p:cNvSpPr/>
            <p:nvPr/>
          </p:nvSpPr>
          <p:spPr>
            <a:xfrm>
              <a:off x="8522815" y="1975412"/>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ectangle 225">
              <a:extLst>
                <a:ext uri="{FF2B5EF4-FFF2-40B4-BE49-F238E27FC236}">
                  <a16:creationId xmlns:a16="http://schemas.microsoft.com/office/drawing/2014/main" id="{3D78E19A-4C81-DEFE-F61D-B01B930C7156}"/>
                </a:ext>
              </a:extLst>
            </p:cNvPr>
            <p:cNvSpPr/>
            <p:nvPr/>
          </p:nvSpPr>
          <p:spPr>
            <a:xfrm>
              <a:off x="8522815" y="2436471"/>
              <a:ext cx="461059" cy="461059"/>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a:extLst>
                <a:ext uri="{FF2B5EF4-FFF2-40B4-BE49-F238E27FC236}">
                  <a16:creationId xmlns:a16="http://schemas.microsoft.com/office/drawing/2014/main" id="{95E3E267-777A-309F-3494-5B9CA117423F}"/>
                </a:ext>
              </a:extLst>
            </p:cNvPr>
            <p:cNvSpPr/>
            <p:nvPr/>
          </p:nvSpPr>
          <p:spPr>
            <a:xfrm>
              <a:off x="8522814" y="2897530"/>
              <a:ext cx="461059" cy="461059"/>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a:extLst>
                <a:ext uri="{FF2B5EF4-FFF2-40B4-BE49-F238E27FC236}">
                  <a16:creationId xmlns:a16="http://schemas.microsoft.com/office/drawing/2014/main" id="{68B41A38-DB9B-561B-3722-9365D0A5E29C}"/>
                </a:ext>
              </a:extLst>
            </p:cNvPr>
            <p:cNvSpPr/>
            <p:nvPr/>
          </p:nvSpPr>
          <p:spPr>
            <a:xfrm>
              <a:off x="8522813" y="3347012"/>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a:extLst>
                <a:ext uri="{FF2B5EF4-FFF2-40B4-BE49-F238E27FC236}">
                  <a16:creationId xmlns:a16="http://schemas.microsoft.com/office/drawing/2014/main" id="{087DE8DA-8063-1DD0-839C-0C620590A26A}"/>
                </a:ext>
              </a:extLst>
            </p:cNvPr>
            <p:cNvSpPr/>
            <p:nvPr/>
          </p:nvSpPr>
          <p:spPr>
            <a:xfrm>
              <a:off x="8983867" y="1053294"/>
              <a:ext cx="461059" cy="461059"/>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a:extLst>
                <a:ext uri="{FF2B5EF4-FFF2-40B4-BE49-F238E27FC236}">
                  <a16:creationId xmlns:a16="http://schemas.microsoft.com/office/drawing/2014/main" id="{4E8E4CD2-DDF0-491C-7FD6-DAC234857D28}"/>
                </a:ext>
              </a:extLst>
            </p:cNvPr>
            <p:cNvSpPr/>
            <p:nvPr/>
          </p:nvSpPr>
          <p:spPr>
            <a:xfrm>
              <a:off x="8983867" y="1514353"/>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a:extLst>
                <a:ext uri="{FF2B5EF4-FFF2-40B4-BE49-F238E27FC236}">
                  <a16:creationId xmlns:a16="http://schemas.microsoft.com/office/drawing/2014/main" id="{CE4C37F6-24ED-BF3B-10E7-2C6BBB31BBF0}"/>
                </a:ext>
              </a:extLst>
            </p:cNvPr>
            <p:cNvSpPr/>
            <p:nvPr/>
          </p:nvSpPr>
          <p:spPr>
            <a:xfrm>
              <a:off x="8983867" y="1975412"/>
              <a:ext cx="461059" cy="461059"/>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FA15CA34-CD46-9EA2-22EF-7DA2FAB44F83}"/>
                </a:ext>
              </a:extLst>
            </p:cNvPr>
            <p:cNvSpPr/>
            <p:nvPr/>
          </p:nvSpPr>
          <p:spPr>
            <a:xfrm>
              <a:off x="8983867" y="2436471"/>
              <a:ext cx="461059" cy="461059"/>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a:extLst>
                <a:ext uri="{FF2B5EF4-FFF2-40B4-BE49-F238E27FC236}">
                  <a16:creationId xmlns:a16="http://schemas.microsoft.com/office/drawing/2014/main" id="{51441911-116A-7AC9-4960-A3E3A38D4C2D}"/>
                </a:ext>
              </a:extLst>
            </p:cNvPr>
            <p:cNvSpPr/>
            <p:nvPr/>
          </p:nvSpPr>
          <p:spPr>
            <a:xfrm>
              <a:off x="8983866" y="2897530"/>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id="{C43D6847-1E94-DCD7-3655-E85278E0FAB7}"/>
                </a:ext>
              </a:extLst>
            </p:cNvPr>
            <p:cNvSpPr/>
            <p:nvPr/>
          </p:nvSpPr>
          <p:spPr>
            <a:xfrm>
              <a:off x="8983865" y="3347012"/>
              <a:ext cx="461059" cy="461059"/>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234">
              <a:extLst>
                <a:ext uri="{FF2B5EF4-FFF2-40B4-BE49-F238E27FC236}">
                  <a16:creationId xmlns:a16="http://schemas.microsoft.com/office/drawing/2014/main" id="{DFBA495F-BF92-DACC-5967-E9F0B136E53F}"/>
                </a:ext>
              </a:extLst>
            </p:cNvPr>
            <p:cNvSpPr/>
            <p:nvPr/>
          </p:nvSpPr>
          <p:spPr>
            <a:xfrm>
              <a:off x="9446858" y="1053294"/>
              <a:ext cx="461059" cy="46105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ctangle 235">
              <a:extLst>
                <a:ext uri="{FF2B5EF4-FFF2-40B4-BE49-F238E27FC236}">
                  <a16:creationId xmlns:a16="http://schemas.microsoft.com/office/drawing/2014/main" id="{B9DB0787-E520-D615-2FD3-18C05D41397A}"/>
                </a:ext>
              </a:extLst>
            </p:cNvPr>
            <p:cNvSpPr/>
            <p:nvPr/>
          </p:nvSpPr>
          <p:spPr>
            <a:xfrm>
              <a:off x="9446858" y="1514353"/>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236">
              <a:extLst>
                <a:ext uri="{FF2B5EF4-FFF2-40B4-BE49-F238E27FC236}">
                  <a16:creationId xmlns:a16="http://schemas.microsoft.com/office/drawing/2014/main" id="{61612F63-3A93-A5F1-41C7-148C80D66262}"/>
                </a:ext>
              </a:extLst>
            </p:cNvPr>
            <p:cNvSpPr/>
            <p:nvPr/>
          </p:nvSpPr>
          <p:spPr>
            <a:xfrm>
              <a:off x="9446858" y="19754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a:extLst>
                <a:ext uri="{FF2B5EF4-FFF2-40B4-BE49-F238E27FC236}">
                  <a16:creationId xmlns:a16="http://schemas.microsoft.com/office/drawing/2014/main" id="{0A992837-6B41-6A58-6FF8-4FADCE185096}"/>
                </a:ext>
              </a:extLst>
            </p:cNvPr>
            <p:cNvSpPr/>
            <p:nvPr/>
          </p:nvSpPr>
          <p:spPr>
            <a:xfrm>
              <a:off x="9446858" y="2436471"/>
              <a:ext cx="461059" cy="461059"/>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a:extLst>
                <a:ext uri="{FF2B5EF4-FFF2-40B4-BE49-F238E27FC236}">
                  <a16:creationId xmlns:a16="http://schemas.microsoft.com/office/drawing/2014/main" id="{EEE392D5-AC98-3BB0-7B84-365D37E3B2B6}"/>
                </a:ext>
              </a:extLst>
            </p:cNvPr>
            <p:cNvSpPr/>
            <p:nvPr/>
          </p:nvSpPr>
          <p:spPr>
            <a:xfrm>
              <a:off x="9446857"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82E12A5F-BF75-8542-435F-B924752050BA}"/>
                </a:ext>
              </a:extLst>
            </p:cNvPr>
            <p:cNvSpPr/>
            <p:nvPr/>
          </p:nvSpPr>
          <p:spPr>
            <a:xfrm>
              <a:off x="9446856" y="3347012"/>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a:extLst>
                <a:ext uri="{FF2B5EF4-FFF2-40B4-BE49-F238E27FC236}">
                  <a16:creationId xmlns:a16="http://schemas.microsoft.com/office/drawing/2014/main" id="{4E71358D-F20B-8D20-C035-36021678C48A}"/>
                </a:ext>
              </a:extLst>
            </p:cNvPr>
            <p:cNvSpPr/>
            <p:nvPr/>
          </p:nvSpPr>
          <p:spPr>
            <a:xfrm>
              <a:off x="7139650" y="1053294"/>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2" name="Rectangle 241">
              <a:extLst>
                <a:ext uri="{FF2B5EF4-FFF2-40B4-BE49-F238E27FC236}">
                  <a16:creationId xmlns:a16="http://schemas.microsoft.com/office/drawing/2014/main" id="{452BE443-6277-A1F2-AD91-77C6DA4A65D0}"/>
                </a:ext>
              </a:extLst>
            </p:cNvPr>
            <p:cNvSpPr/>
            <p:nvPr/>
          </p:nvSpPr>
          <p:spPr>
            <a:xfrm>
              <a:off x="7139650" y="1514353"/>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a:extLst>
                <a:ext uri="{FF2B5EF4-FFF2-40B4-BE49-F238E27FC236}">
                  <a16:creationId xmlns:a16="http://schemas.microsoft.com/office/drawing/2014/main" id="{8332D29E-BB1D-3486-15BA-25B93376B33A}"/>
                </a:ext>
              </a:extLst>
            </p:cNvPr>
            <p:cNvSpPr/>
            <p:nvPr/>
          </p:nvSpPr>
          <p:spPr>
            <a:xfrm>
              <a:off x="7139650" y="19754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a:extLst>
                <a:ext uri="{FF2B5EF4-FFF2-40B4-BE49-F238E27FC236}">
                  <a16:creationId xmlns:a16="http://schemas.microsoft.com/office/drawing/2014/main" id="{3BB920EE-DA9D-77D2-8D35-BF64015E1403}"/>
                </a:ext>
              </a:extLst>
            </p:cNvPr>
            <p:cNvSpPr/>
            <p:nvPr/>
          </p:nvSpPr>
          <p:spPr>
            <a:xfrm>
              <a:off x="7139650" y="2436471"/>
              <a:ext cx="461059" cy="461059"/>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a:extLst>
                <a:ext uri="{FF2B5EF4-FFF2-40B4-BE49-F238E27FC236}">
                  <a16:creationId xmlns:a16="http://schemas.microsoft.com/office/drawing/2014/main" id="{F1AD3A8E-3845-EF73-1185-08318DD65540}"/>
                </a:ext>
              </a:extLst>
            </p:cNvPr>
            <p:cNvSpPr/>
            <p:nvPr/>
          </p:nvSpPr>
          <p:spPr>
            <a:xfrm>
              <a:off x="7139649"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a:extLst>
                <a:ext uri="{FF2B5EF4-FFF2-40B4-BE49-F238E27FC236}">
                  <a16:creationId xmlns:a16="http://schemas.microsoft.com/office/drawing/2014/main" id="{9902BC33-F61C-4F8B-AA96-FF0E3D0B13E6}"/>
                </a:ext>
              </a:extLst>
            </p:cNvPr>
            <p:cNvSpPr/>
            <p:nvPr/>
          </p:nvSpPr>
          <p:spPr>
            <a:xfrm>
              <a:off x="7139648" y="3347012"/>
              <a:ext cx="461059" cy="461059"/>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9" name="Group 258">
            <a:extLst>
              <a:ext uri="{FF2B5EF4-FFF2-40B4-BE49-F238E27FC236}">
                <a16:creationId xmlns:a16="http://schemas.microsoft.com/office/drawing/2014/main" id="{34546FBD-A330-1584-D33D-D6250D16C9F4}"/>
              </a:ext>
            </a:extLst>
          </p:cNvPr>
          <p:cNvGrpSpPr/>
          <p:nvPr/>
        </p:nvGrpSpPr>
        <p:grpSpPr>
          <a:xfrm>
            <a:off x="9376486" y="494815"/>
            <a:ext cx="1451458" cy="2653844"/>
            <a:chOff x="10186715" y="494815"/>
            <a:chExt cx="1451458" cy="2653844"/>
          </a:xfrm>
        </p:grpSpPr>
        <p:sp>
          <p:nvSpPr>
            <p:cNvPr id="247" name="TextBox 246">
              <a:extLst>
                <a:ext uri="{FF2B5EF4-FFF2-40B4-BE49-F238E27FC236}">
                  <a16:creationId xmlns:a16="http://schemas.microsoft.com/office/drawing/2014/main" id="{DFF2519F-B416-0EB5-43DA-DC7EEEC13E5A}"/>
                </a:ext>
              </a:extLst>
            </p:cNvPr>
            <p:cNvSpPr txBox="1"/>
            <p:nvPr/>
          </p:nvSpPr>
          <p:spPr>
            <a:xfrm>
              <a:off x="10189523" y="494815"/>
              <a:ext cx="1445842" cy="369332"/>
            </a:xfrm>
            <a:prstGeom prst="rect">
              <a:avLst/>
            </a:prstGeom>
            <a:noFill/>
          </p:spPr>
          <p:txBody>
            <a:bodyPr wrap="square" rtlCol="0">
              <a:spAutoFit/>
            </a:bodyPr>
            <a:lstStyle/>
            <a:p>
              <a:r>
                <a:rPr lang="en-US" dirty="0">
                  <a:latin typeface="Andale Mono" panose="020B0509000000000004" pitchFamily="49" charset="0"/>
                </a:rPr>
                <a:t>sum = 1</a:t>
              </a:r>
            </a:p>
          </p:txBody>
        </p:sp>
        <p:sp>
          <p:nvSpPr>
            <p:cNvPr id="248" name="TextBox 247">
              <a:extLst>
                <a:ext uri="{FF2B5EF4-FFF2-40B4-BE49-F238E27FC236}">
                  <a16:creationId xmlns:a16="http://schemas.microsoft.com/office/drawing/2014/main" id="{BF0B7D47-0352-54FD-D643-E0045537D5EF}"/>
                </a:ext>
              </a:extLst>
            </p:cNvPr>
            <p:cNvSpPr txBox="1"/>
            <p:nvPr/>
          </p:nvSpPr>
          <p:spPr>
            <a:xfrm>
              <a:off x="10192331" y="935091"/>
              <a:ext cx="1445842" cy="369332"/>
            </a:xfrm>
            <a:prstGeom prst="rect">
              <a:avLst/>
            </a:prstGeom>
            <a:noFill/>
          </p:spPr>
          <p:txBody>
            <a:bodyPr wrap="square" rtlCol="0">
              <a:spAutoFit/>
            </a:bodyPr>
            <a:lstStyle/>
            <a:p>
              <a:r>
                <a:rPr lang="en-US" dirty="0">
                  <a:latin typeface="Andale Mono" panose="020B0509000000000004" pitchFamily="49" charset="0"/>
                </a:rPr>
                <a:t>sum = 1</a:t>
              </a:r>
            </a:p>
          </p:txBody>
        </p:sp>
        <p:sp>
          <p:nvSpPr>
            <p:cNvPr id="249" name="TextBox 248">
              <a:extLst>
                <a:ext uri="{FF2B5EF4-FFF2-40B4-BE49-F238E27FC236}">
                  <a16:creationId xmlns:a16="http://schemas.microsoft.com/office/drawing/2014/main" id="{3EB41636-20B2-0ECD-BD3C-8292D077C046}"/>
                </a:ext>
              </a:extLst>
            </p:cNvPr>
            <p:cNvSpPr txBox="1"/>
            <p:nvPr/>
          </p:nvSpPr>
          <p:spPr>
            <a:xfrm>
              <a:off x="10189523" y="1375367"/>
              <a:ext cx="1445842" cy="369332"/>
            </a:xfrm>
            <a:prstGeom prst="rect">
              <a:avLst/>
            </a:prstGeom>
            <a:noFill/>
          </p:spPr>
          <p:txBody>
            <a:bodyPr wrap="square" rtlCol="0">
              <a:spAutoFit/>
            </a:bodyPr>
            <a:lstStyle/>
            <a:p>
              <a:r>
                <a:rPr lang="en-US" dirty="0">
                  <a:latin typeface="Andale Mono" panose="020B0509000000000004" pitchFamily="49" charset="0"/>
                </a:rPr>
                <a:t>sum = 1</a:t>
              </a:r>
            </a:p>
          </p:txBody>
        </p:sp>
        <p:sp>
          <p:nvSpPr>
            <p:cNvPr id="250" name="TextBox 249">
              <a:extLst>
                <a:ext uri="{FF2B5EF4-FFF2-40B4-BE49-F238E27FC236}">
                  <a16:creationId xmlns:a16="http://schemas.microsoft.com/office/drawing/2014/main" id="{9696D758-F463-2B8E-334F-7E6893062524}"/>
                </a:ext>
              </a:extLst>
            </p:cNvPr>
            <p:cNvSpPr txBox="1"/>
            <p:nvPr/>
          </p:nvSpPr>
          <p:spPr>
            <a:xfrm>
              <a:off x="10192331" y="1815643"/>
              <a:ext cx="1445842" cy="369332"/>
            </a:xfrm>
            <a:prstGeom prst="rect">
              <a:avLst/>
            </a:prstGeom>
            <a:noFill/>
          </p:spPr>
          <p:txBody>
            <a:bodyPr wrap="square" rtlCol="0">
              <a:spAutoFit/>
            </a:bodyPr>
            <a:lstStyle/>
            <a:p>
              <a:r>
                <a:rPr lang="en-US" dirty="0">
                  <a:latin typeface="Andale Mono" panose="020B0509000000000004" pitchFamily="49" charset="0"/>
                </a:rPr>
                <a:t>sum = 1</a:t>
              </a:r>
            </a:p>
          </p:txBody>
        </p:sp>
        <p:sp>
          <p:nvSpPr>
            <p:cNvPr id="251" name="TextBox 250">
              <a:extLst>
                <a:ext uri="{FF2B5EF4-FFF2-40B4-BE49-F238E27FC236}">
                  <a16:creationId xmlns:a16="http://schemas.microsoft.com/office/drawing/2014/main" id="{44E472F5-52A4-EBB7-7EEC-0728B882075E}"/>
                </a:ext>
              </a:extLst>
            </p:cNvPr>
            <p:cNvSpPr txBox="1"/>
            <p:nvPr/>
          </p:nvSpPr>
          <p:spPr>
            <a:xfrm>
              <a:off x="10186715" y="2339051"/>
              <a:ext cx="1445842" cy="369332"/>
            </a:xfrm>
            <a:prstGeom prst="rect">
              <a:avLst/>
            </a:prstGeom>
            <a:noFill/>
          </p:spPr>
          <p:txBody>
            <a:bodyPr wrap="square" rtlCol="0">
              <a:spAutoFit/>
            </a:bodyPr>
            <a:lstStyle/>
            <a:p>
              <a:r>
                <a:rPr lang="en-US" dirty="0">
                  <a:latin typeface="Andale Mono" panose="020B0509000000000004" pitchFamily="49" charset="0"/>
                </a:rPr>
                <a:t>sum = 1</a:t>
              </a:r>
            </a:p>
          </p:txBody>
        </p:sp>
        <p:sp>
          <p:nvSpPr>
            <p:cNvPr id="252" name="TextBox 251">
              <a:extLst>
                <a:ext uri="{FF2B5EF4-FFF2-40B4-BE49-F238E27FC236}">
                  <a16:creationId xmlns:a16="http://schemas.microsoft.com/office/drawing/2014/main" id="{C8FB1A8A-D070-C952-FF28-C96962DF4EDC}"/>
                </a:ext>
              </a:extLst>
            </p:cNvPr>
            <p:cNvSpPr txBox="1"/>
            <p:nvPr/>
          </p:nvSpPr>
          <p:spPr>
            <a:xfrm>
              <a:off x="10189523" y="2779327"/>
              <a:ext cx="1445842" cy="369332"/>
            </a:xfrm>
            <a:prstGeom prst="rect">
              <a:avLst/>
            </a:prstGeom>
            <a:noFill/>
          </p:spPr>
          <p:txBody>
            <a:bodyPr wrap="square" rtlCol="0">
              <a:spAutoFit/>
            </a:bodyPr>
            <a:lstStyle/>
            <a:p>
              <a:r>
                <a:rPr lang="en-US" dirty="0">
                  <a:latin typeface="Andale Mono" panose="020B0509000000000004" pitchFamily="49" charset="0"/>
                </a:rPr>
                <a:t>sum = 1</a:t>
              </a:r>
            </a:p>
          </p:txBody>
        </p:sp>
      </p:grpSp>
      <p:grpSp>
        <p:nvGrpSpPr>
          <p:cNvPr id="260" name="Group 259">
            <a:extLst>
              <a:ext uri="{FF2B5EF4-FFF2-40B4-BE49-F238E27FC236}">
                <a16:creationId xmlns:a16="http://schemas.microsoft.com/office/drawing/2014/main" id="{5953F409-A392-C055-2AF8-D80AC97A0B10}"/>
              </a:ext>
            </a:extLst>
          </p:cNvPr>
          <p:cNvGrpSpPr/>
          <p:nvPr/>
        </p:nvGrpSpPr>
        <p:grpSpPr>
          <a:xfrm>
            <a:off x="9376485" y="3688031"/>
            <a:ext cx="2510714" cy="2653844"/>
            <a:chOff x="10186715" y="494815"/>
            <a:chExt cx="1540824" cy="2653844"/>
          </a:xfrm>
        </p:grpSpPr>
        <p:sp>
          <p:nvSpPr>
            <p:cNvPr id="261" name="TextBox 260">
              <a:extLst>
                <a:ext uri="{FF2B5EF4-FFF2-40B4-BE49-F238E27FC236}">
                  <a16:creationId xmlns:a16="http://schemas.microsoft.com/office/drawing/2014/main" id="{2590EDE5-EFF4-2148-78E6-583E848EE644}"/>
                </a:ext>
              </a:extLst>
            </p:cNvPr>
            <p:cNvSpPr txBox="1"/>
            <p:nvPr/>
          </p:nvSpPr>
          <p:spPr>
            <a:xfrm>
              <a:off x="10189523" y="494815"/>
              <a:ext cx="1538016" cy="369332"/>
            </a:xfrm>
            <a:prstGeom prst="rect">
              <a:avLst/>
            </a:prstGeom>
            <a:noFill/>
          </p:spPr>
          <p:txBody>
            <a:bodyPr wrap="square" rtlCol="0">
              <a:spAutoFit/>
            </a:bodyPr>
            <a:lstStyle/>
            <a:p>
              <a:r>
                <a:rPr lang="en-US" dirty="0">
                  <a:latin typeface="Andale Mono" panose="020B0509000000000004" pitchFamily="49" charset="0"/>
                </a:rPr>
                <a:t>sum ∈ [0, |B|]</a:t>
              </a:r>
            </a:p>
          </p:txBody>
        </p:sp>
        <p:sp>
          <p:nvSpPr>
            <p:cNvPr id="262" name="TextBox 261">
              <a:extLst>
                <a:ext uri="{FF2B5EF4-FFF2-40B4-BE49-F238E27FC236}">
                  <a16:creationId xmlns:a16="http://schemas.microsoft.com/office/drawing/2014/main" id="{CF097620-69A1-4F4B-7BA3-23040CC399CB}"/>
                </a:ext>
              </a:extLst>
            </p:cNvPr>
            <p:cNvSpPr txBox="1"/>
            <p:nvPr/>
          </p:nvSpPr>
          <p:spPr>
            <a:xfrm>
              <a:off x="10192330" y="935091"/>
              <a:ext cx="1535208" cy="369332"/>
            </a:xfrm>
            <a:prstGeom prst="rect">
              <a:avLst/>
            </a:prstGeom>
            <a:noFill/>
          </p:spPr>
          <p:txBody>
            <a:bodyPr wrap="square" rtlCol="0">
              <a:spAutoFit/>
            </a:bodyPr>
            <a:lstStyle/>
            <a:p>
              <a:r>
                <a:rPr lang="en-US" dirty="0">
                  <a:latin typeface="Andale Mono" panose="020B0509000000000004" pitchFamily="49" charset="0"/>
                </a:rPr>
                <a:t>sum ∈ [0, |B|]</a:t>
              </a:r>
            </a:p>
          </p:txBody>
        </p:sp>
        <p:sp>
          <p:nvSpPr>
            <p:cNvPr id="263" name="TextBox 262">
              <a:extLst>
                <a:ext uri="{FF2B5EF4-FFF2-40B4-BE49-F238E27FC236}">
                  <a16:creationId xmlns:a16="http://schemas.microsoft.com/office/drawing/2014/main" id="{B76E0793-8B21-5372-73D4-19B6C4B8401B}"/>
                </a:ext>
              </a:extLst>
            </p:cNvPr>
            <p:cNvSpPr txBox="1"/>
            <p:nvPr/>
          </p:nvSpPr>
          <p:spPr>
            <a:xfrm>
              <a:off x="10189523" y="1375367"/>
              <a:ext cx="1445842" cy="369332"/>
            </a:xfrm>
            <a:prstGeom prst="rect">
              <a:avLst/>
            </a:prstGeom>
            <a:noFill/>
          </p:spPr>
          <p:txBody>
            <a:bodyPr wrap="square" rtlCol="0">
              <a:spAutoFit/>
            </a:bodyPr>
            <a:lstStyle/>
            <a:p>
              <a:r>
                <a:rPr lang="en-US" dirty="0">
                  <a:latin typeface="Andale Mono" panose="020B0509000000000004" pitchFamily="49" charset="0"/>
                </a:rPr>
                <a:t>sum ∈ [0, |B|]</a:t>
              </a:r>
            </a:p>
          </p:txBody>
        </p:sp>
        <p:sp>
          <p:nvSpPr>
            <p:cNvPr id="264" name="TextBox 263">
              <a:extLst>
                <a:ext uri="{FF2B5EF4-FFF2-40B4-BE49-F238E27FC236}">
                  <a16:creationId xmlns:a16="http://schemas.microsoft.com/office/drawing/2014/main" id="{616A8BB8-3F38-EEF2-10C4-34EAB012CD2D}"/>
                </a:ext>
              </a:extLst>
            </p:cNvPr>
            <p:cNvSpPr txBox="1"/>
            <p:nvPr/>
          </p:nvSpPr>
          <p:spPr>
            <a:xfrm>
              <a:off x="10192331" y="1815643"/>
              <a:ext cx="1445842" cy="369332"/>
            </a:xfrm>
            <a:prstGeom prst="rect">
              <a:avLst/>
            </a:prstGeom>
            <a:noFill/>
          </p:spPr>
          <p:txBody>
            <a:bodyPr wrap="square" rtlCol="0">
              <a:spAutoFit/>
            </a:bodyPr>
            <a:lstStyle/>
            <a:p>
              <a:r>
                <a:rPr lang="en-US" dirty="0">
                  <a:latin typeface="Andale Mono" panose="020B0509000000000004" pitchFamily="49" charset="0"/>
                </a:rPr>
                <a:t>sum ∈ [0, |B|]</a:t>
              </a:r>
            </a:p>
          </p:txBody>
        </p:sp>
        <p:sp>
          <p:nvSpPr>
            <p:cNvPr id="265" name="TextBox 264">
              <a:extLst>
                <a:ext uri="{FF2B5EF4-FFF2-40B4-BE49-F238E27FC236}">
                  <a16:creationId xmlns:a16="http://schemas.microsoft.com/office/drawing/2014/main" id="{F7BA9852-7BB5-A832-ADC0-A06625AD2C2D}"/>
                </a:ext>
              </a:extLst>
            </p:cNvPr>
            <p:cNvSpPr txBox="1"/>
            <p:nvPr/>
          </p:nvSpPr>
          <p:spPr>
            <a:xfrm>
              <a:off x="10186715" y="2339051"/>
              <a:ext cx="1445842" cy="369332"/>
            </a:xfrm>
            <a:prstGeom prst="rect">
              <a:avLst/>
            </a:prstGeom>
            <a:noFill/>
          </p:spPr>
          <p:txBody>
            <a:bodyPr wrap="square" rtlCol="0">
              <a:spAutoFit/>
            </a:bodyPr>
            <a:lstStyle/>
            <a:p>
              <a:r>
                <a:rPr lang="en-US" dirty="0">
                  <a:latin typeface="Andale Mono" panose="020B0509000000000004" pitchFamily="49" charset="0"/>
                </a:rPr>
                <a:t>sum ∈ [0, |B|]</a:t>
              </a:r>
            </a:p>
          </p:txBody>
        </p:sp>
        <p:sp>
          <p:nvSpPr>
            <p:cNvPr id="266" name="TextBox 265">
              <a:extLst>
                <a:ext uri="{FF2B5EF4-FFF2-40B4-BE49-F238E27FC236}">
                  <a16:creationId xmlns:a16="http://schemas.microsoft.com/office/drawing/2014/main" id="{DD0E63D4-E237-F3E5-A7C6-F7F4AF5C684A}"/>
                </a:ext>
              </a:extLst>
            </p:cNvPr>
            <p:cNvSpPr txBox="1"/>
            <p:nvPr/>
          </p:nvSpPr>
          <p:spPr>
            <a:xfrm>
              <a:off x="10189523" y="2779327"/>
              <a:ext cx="1445842" cy="369332"/>
            </a:xfrm>
            <a:prstGeom prst="rect">
              <a:avLst/>
            </a:prstGeom>
            <a:noFill/>
          </p:spPr>
          <p:txBody>
            <a:bodyPr wrap="square" rtlCol="0">
              <a:spAutoFit/>
            </a:bodyPr>
            <a:lstStyle/>
            <a:p>
              <a:r>
                <a:rPr lang="en-US" dirty="0">
                  <a:latin typeface="Andale Mono" panose="020B0509000000000004" pitchFamily="49" charset="0"/>
                </a:rPr>
                <a:t>sum ∈ [0, |B|]</a:t>
              </a:r>
            </a:p>
          </p:txBody>
        </p:sp>
      </p:grpSp>
      <p:grpSp>
        <p:nvGrpSpPr>
          <p:cNvPr id="132" name="Group 131">
            <a:extLst>
              <a:ext uri="{FF2B5EF4-FFF2-40B4-BE49-F238E27FC236}">
                <a16:creationId xmlns:a16="http://schemas.microsoft.com/office/drawing/2014/main" id="{1480F784-FFCF-83CD-F874-D19B9A45EB1B}"/>
              </a:ext>
            </a:extLst>
          </p:cNvPr>
          <p:cNvGrpSpPr/>
          <p:nvPr/>
        </p:nvGrpSpPr>
        <p:grpSpPr>
          <a:xfrm>
            <a:off x="6554148" y="479816"/>
            <a:ext cx="2768269" cy="2754777"/>
            <a:chOff x="7139648" y="1053294"/>
            <a:chExt cx="2768269" cy="2754777"/>
          </a:xfrm>
        </p:grpSpPr>
        <p:sp>
          <p:nvSpPr>
            <p:cNvPr id="135" name="Rectangle 134">
              <a:extLst>
                <a:ext uri="{FF2B5EF4-FFF2-40B4-BE49-F238E27FC236}">
                  <a16:creationId xmlns:a16="http://schemas.microsoft.com/office/drawing/2014/main" id="{9C410F99-6DEF-5C1C-5E61-4D32EAE6961A}"/>
                </a:ext>
              </a:extLst>
            </p:cNvPr>
            <p:cNvSpPr/>
            <p:nvPr/>
          </p:nvSpPr>
          <p:spPr>
            <a:xfrm>
              <a:off x="7600707" y="1053294"/>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38819060-8B65-9779-795E-3CE4BB39A57A}"/>
                </a:ext>
              </a:extLst>
            </p:cNvPr>
            <p:cNvSpPr/>
            <p:nvPr/>
          </p:nvSpPr>
          <p:spPr>
            <a:xfrm>
              <a:off x="7600707" y="1514353"/>
              <a:ext cx="461059" cy="461059"/>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5D756E3F-8C9A-0923-A33B-978FAF6E7974}"/>
                </a:ext>
              </a:extLst>
            </p:cNvPr>
            <p:cNvSpPr/>
            <p:nvPr/>
          </p:nvSpPr>
          <p:spPr>
            <a:xfrm>
              <a:off x="7600707" y="1975412"/>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8B2E6440-1786-47AA-F87E-E648E6A4C362}"/>
                </a:ext>
              </a:extLst>
            </p:cNvPr>
            <p:cNvSpPr/>
            <p:nvPr/>
          </p:nvSpPr>
          <p:spPr>
            <a:xfrm>
              <a:off x="7600707" y="2436471"/>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D8064F1E-BEEF-3091-4645-03A58703B90C}"/>
                </a:ext>
              </a:extLst>
            </p:cNvPr>
            <p:cNvSpPr/>
            <p:nvPr/>
          </p:nvSpPr>
          <p:spPr>
            <a:xfrm>
              <a:off x="7600706"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C78C7C07-A631-C60C-5027-60FF50DC71B3}"/>
                </a:ext>
              </a:extLst>
            </p:cNvPr>
            <p:cNvSpPr/>
            <p:nvPr/>
          </p:nvSpPr>
          <p:spPr>
            <a:xfrm>
              <a:off x="7600705" y="33470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F2A7E438-E779-797D-4033-64B67365E7A0}"/>
                </a:ext>
              </a:extLst>
            </p:cNvPr>
            <p:cNvSpPr/>
            <p:nvPr/>
          </p:nvSpPr>
          <p:spPr>
            <a:xfrm>
              <a:off x="8061762" y="1053294"/>
              <a:ext cx="461059" cy="461059"/>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Rectangle 141">
              <a:extLst>
                <a:ext uri="{FF2B5EF4-FFF2-40B4-BE49-F238E27FC236}">
                  <a16:creationId xmlns:a16="http://schemas.microsoft.com/office/drawing/2014/main" id="{0294CA4C-DCBF-A294-64D3-E176F99B8637}"/>
                </a:ext>
              </a:extLst>
            </p:cNvPr>
            <p:cNvSpPr/>
            <p:nvPr/>
          </p:nvSpPr>
          <p:spPr>
            <a:xfrm>
              <a:off x="8061762" y="1514353"/>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9F195A88-115B-B980-9D85-3BA4836DB978}"/>
                </a:ext>
              </a:extLst>
            </p:cNvPr>
            <p:cNvSpPr/>
            <p:nvPr/>
          </p:nvSpPr>
          <p:spPr>
            <a:xfrm>
              <a:off x="8061762" y="19754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44E0EFB9-89D9-CE67-372B-C46144445DC3}"/>
                </a:ext>
              </a:extLst>
            </p:cNvPr>
            <p:cNvSpPr/>
            <p:nvPr/>
          </p:nvSpPr>
          <p:spPr>
            <a:xfrm>
              <a:off x="8061762" y="2436471"/>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65948878-0ED8-62AA-345F-E51B28904991}"/>
                </a:ext>
              </a:extLst>
            </p:cNvPr>
            <p:cNvSpPr/>
            <p:nvPr/>
          </p:nvSpPr>
          <p:spPr>
            <a:xfrm>
              <a:off x="8061761"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E369A677-DF64-2843-8290-CBA870C7FD08}"/>
                </a:ext>
              </a:extLst>
            </p:cNvPr>
            <p:cNvSpPr/>
            <p:nvPr/>
          </p:nvSpPr>
          <p:spPr>
            <a:xfrm>
              <a:off x="8061760" y="3347012"/>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59FE0D49-4F75-BFB3-9005-23F39CCFF548}"/>
                </a:ext>
              </a:extLst>
            </p:cNvPr>
            <p:cNvSpPr/>
            <p:nvPr/>
          </p:nvSpPr>
          <p:spPr>
            <a:xfrm>
              <a:off x="8522815" y="1053294"/>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EB386435-77DC-7BA4-7EC2-73482D8EEC04}"/>
                </a:ext>
              </a:extLst>
            </p:cNvPr>
            <p:cNvSpPr/>
            <p:nvPr/>
          </p:nvSpPr>
          <p:spPr>
            <a:xfrm>
              <a:off x="8522815" y="1514353"/>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3E0489DC-4C55-BA7A-8154-5A15534C9C9F}"/>
                </a:ext>
              </a:extLst>
            </p:cNvPr>
            <p:cNvSpPr/>
            <p:nvPr/>
          </p:nvSpPr>
          <p:spPr>
            <a:xfrm>
              <a:off x="8522815" y="1975412"/>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CE9E703C-093E-307C-6AC5-7F76618B41F7}"/>
                </a:ext>
              </a:extLst>
            </p:cNvPr>
            <p:cNvSpPr/>
            <p:nvPr/>
          </p:nvSpPr>
          <p:spPr>
            <a:xfrm>
              <a:off x="8522815" y="2436471"/>
              <a:ext cx="461059" cy="461059"/>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604B63AB-3E82-8637-5B07-141FFC33C289}"/>
                </a:ext>
              </a:extLst>
            </p:cNvPr>
            <p:cNvSpPr/>
            <p:nvPr/>
          </p:nvSpPr>
          <p:spPr>
            <a:xfrm>
              <a:off x="8522814" y="2897530"/>
              <a:ext cx="461059" cy="461059"/>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274A3F86-31A4-66A0-C561-CF1C08A69404}"/>
                </a:ext>
              </a:extLst>
            </p:cNvPr>
            <p:cNvSpPr/>
            <p:nvPr/>
          </p:nvSpPr>
          <p:spPr>
            <a:xfrm>
              <a:off x="8522813" y="3347012"/>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B6F64B2B-82F3-9245-68C3-317265EB4CFA}"/>
                </a:ext>
              </a:extLst>
            </p:cNvPr>
            <p:cNvSpPr/>
            <p:nvPr/>
          </p:nvSpPr>
          <p:spPr>
            <a:xfrm>
              <a:off x="8983867" y="1053294"/>
              <a:ext cx="461059" cy="461059"/>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46D20387-0858-7BED-A523-2DF033C7B09C}"/>
                </a:ext>
              </a:extLst>
            </p:cNvPr>
            <p:cNvSpPr/>
            <p:nvPr/>
          </p:nvSpPr>
          <p:spPr>
            <a:xfrm>
              <a:off x="8983867" y="1514353"/>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925D3C55-EC64-57D9-C004-C3A2E121E19D}"/>
                </a:ext>
              </a:extLst>
            </p:cNvPr>
            <p:cNvSpPr/>
            <p:nvPr/>
          </p:nvSpPr>
          <p:spPr>
            <a:xfrm>
              <a:off x="8983867" y="1975412"/>
              <a:ext cx="461059" cy="461059"/>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E94E5CD0-B8FA-0CC9-15A8-E1DB0D216258}"/>
                </a:ext>
              </a:extLst>
            </p:cNvPr>
            <p:cNvSpPr/>
            <p:nvPr/>
          </p:nvSpPr>
          <p:spPr>
            <a:xfrm>
              <a:off x="8983867" y="2436471"/>
              <a:ext cx="461059" cy="461059"/>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12DA3A64-3D24-8DAA-FCE5-E937B480C7FD}"/>
                </a:ext>
              </a:extLst>
            </p:cNvPr>
            <p:cNvSpPr/>
            <p:nvPr/>
          </p:nvSpPr>
          <p:spPr>
            <a:xfrm>
              <a:off x="8983866" y="2897530"/>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E4364052-5E1B-5483-B8C2-9649EF5F318F}"/>
                </a:ext>
              </a:extLst>
            </p:cNvPr>
            <p:cNvSpPr/>
            <p:nvPr/>
          </p:nvSpPr>
          <p:spPr>
            <a:xfrm>
              <a:off x="8983865" y="3347012"/>
              <a:ext cx="461059" cy="461059"/>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448D250E-C835-BC22-77E6-02AB844C6653}"/>
                </a:ext>
              </a:extLst>
            </p:cNvPr>
            <p:cNvSpPr/>
            <p:nvPr/>
          </p:nvSpPr>
          <p:spPr>
            <a:xfrm>
              <a:off x="9446858" y="1053294"/>
              <a:ext cx="461059" cy="461059"/>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3B5BA6FE-EE83-B6A6-53D8-AEAD55A85972}"/>
                </a:ext>
              </a:extLst>
            </p:cNvPr>
            <p:cNvSpPr/>
            <p:nvPr/>
          </p:nvSpPr>
          <p:spPr>
            <a:xfrm>
              <a:off x="9446858" y="1514353"/>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F26C7FCD-BB84-1BD4-E6AD-D7FE44FE1D9A}"/>
                </a:ext>
              </a:extLst>
            </p:cNvPr>
            <p:cNvSpPr/>
            <p:nvPr/>
          </p:nvSpPr>
          <p:spPr>
            <a:xfrm>
              <a:off x="9446858" y="19754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C98BE343-CF30-B21E-5E67-C0F9F6FDAF04}"/>
                </a:ext>
              </a:extLst>
            </p:cNvPr>
            <p:cNvSpPr/>
            <p:nvPr/>
          </p:nvSpPr>
          <p:spPr>
            <a:xfrm>
              <a:off x="9446858" y="2436471"/>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A40A0CAF-DC70-F657-9116-6917F2977A69}"/>
                </a:ext>
              </a:extLst>
            </p:cNvPr>
            <p:cNvSpPr/>
            <p:nvPr/>
          </p:nvSpPr>
          <p:spPr>
            <a:xfrm>
              <a:off x="9446857"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B8CDF870-6596-F1EF-1353-595D0CC21AC1}"/>
                </a:ext>
              </a:extLst>
            </p:cNvPr>
            <p:cNvSpPr/>
            <p:nvPr/>
          </p:nvSpPr>
          <p:spPr>
            <a:xfrm>
              <a:off x="9446856" y="3347012"/>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DEB6B926-FA05-3E8B-DF06-269B5E263870}"/>
                </a:ext>
              </a:extLst>
            </p:cNvPr>
            <p:cNvSpPr/>
            <p:nvPr/>
          </p:nvSpPr>
          <p:spPr>
            <a:xfrm>
              <a:off x="7139650" y="1053294"/>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6" name="Rectangle 165">
              <a:extLst>
                <a:ext uri="{FF2B5EF4-FFF2-40B4-BE49-F238E27FC236}">
                  <a16:creationId xmlns:a16="http://schemas.microsoft.com/office/drawing/2014/main" id="{C76B48E7-8414-32ED-A62B-BFC610FBD009}"/>
                </a:ext>
              </a:extLst>
            </p:cNvPr>
            <p:cNvSpPr/>
            <p:nvPr/>
          </p:nvSpPr>
          <p:spPr>
            <a:xfrm>
              <a:off x="7139650" y="1514353"/>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3AD5C490-606C-D569-3BBF-6AE400AD4F8A}"/>
                </a:ext>
              </a:extLst>
            </p:cNvPr>
            <p:cNvSpPr/>
            <p:nvPr/>
          </p:nvSpPr>
          <p:spPr>
            <a:xfrm>
              <a:off x="7139650" y="19754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9123EE25-BC77-F400-02E3-65A9F9EE71FB}"/>
                </a:ext>
              </a:extLst>
            </p:cNvPr>
            <p:cNvSpPr/>
            <p:nvPr/>
          </p:nvSpPr>
          <p:spPr>
            <a:xfrm>
              <a:off x="7139650" y="2436471"/>
              <a:ext cx="461059" cy="461059"/>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7FA49CC6-D252-F161-F7A2-103D905C44BB}"/>
                </a:ext>
              </a:extLst>
            </p:cNvPr>
            <p:cNvSpPr/>
            <p:nvPr/>
          </p:nvSpPr>
          <p:spPr>
            <a:xfrm>
              <a:off x="7139649"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05123796-260C-7818-F026-C37949A63B89}"/>
                </a:ext>
              </a:extLst>
            </p:cNvPr>
            <p:cNvSpPr/>
            <p:nvPr/>
          </p:nvSpPr>
          <p:spPr>
            <a:xfrm>
              <a:off x="7139648" y="3347012"/>
              <a:ext cx="461059" cy="461059"/>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a:extLst>
              <a:ext uri="{FF2B5EF4-FFF2-40B4-BE49-F238E27FC236}">
                <a16:creationId xmlns:a16="http://schemas.microsoft.com/office/drawing/2014/main" id="{EE0FECDC-8BB6-8451-92B1-7A405D06589E}"/>
              </a:ext>
            </a:extLst>
          </p:cNvPr>
          <p:cNvGrpSpPr/>
          <p:nvPr/>
        </p:nvGrpSpPr>
        <p:grpSpPr>
          <a:xfrm>
            <a:off x="3977640" y="5006580"/>
            <a:ext cx="1131570" cy="796453"/>
            <a:chOff x="3977640" y="5006580"/>
            <a:chExt cx="1131570" cy="796453"/>
          </a:xfrm>
        </p:grpSpPr>
        <p:sp>
          <p:nvSpPr>
            <p:cNvPr id="3" name="Rounded Rectangle 2">
              <a:extLst>
                <a:ext uri="{FF2B5EF4-FFF2-40B4-BE49-F238E27FC236}">
                  <a16:creationId xmlns:a16="http://schemas.microsoft.com/office/drawing/2014/main" id="{0B7B676F-83CA-9D7C-78EE-CCCB0FFC58DB}"/>
                </a:ext>
              </a:extLst>
            </p:cNvPr>
            <p:cNvSpPr/>
            <p:nvPr/>
          </p:nvSpPr>
          <p:spPr>
            <a:xfrm>
              <a:off x="3977640" y="5006580"/>
              <a:ext cx="1131570" cy="69219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Andale Mono" panose="020B0509000000000004" pitchFamily="49" charset="0"/>
                </a:rPr>
                <a:t>B</a:t>
              </a:r>
            </a:p>
          </p:txBody>
        </p:sp>
        <p:sp>
          <p:nvSpPr>
            <p:cNvPr id="4" name="Rounded Rectangle 3">
              <a:extLst>
                <a:ext uri="{FF2B5EF4-FFF2-40B4-BE49-F238E27FC236}">
                  <a16:creationId xmlns:a16="http://schemas.microsoft.com/office/drawing/2014/main" id="{677FB927-DC45-6B81-8211-6958B5F3DC7E}"/>
                </a:ext>
              </a:extLst>
            </p:cNvPr>
            <p:cNvSpPr/>
            <p:nvPr/>
          </p:nvSpPr>
          <p:spPr>
            <a:xfrm>
              <a:off x="4579219" y="5630833"/>
              <a:ext cx="475881" cy="17220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latin typeface="Andale Mono" panose="020B0509000000000004" pitchFamily="49" charset="0"/>
                </a:rPr>
                <a:t>set</a:t>
              </a:r>
            </a:p>
          </p:txBody>
        </p:sp>
      </p:grpSp>
      <p:grpSp>
        <p:nvGrpSpPr>
          <p:cNvPr id="6" name="Group 5">
            <a:extLst>
              <a:ext uri="{FF2B5EF4-FFF2-40B4-BE49-F238E27FC236}">
                <a16:creationId xmlns:a16="http://schemas.microsoft.com/office/drawing/2014/main" id="{13F7ACEE-40B4-4467-2F12-61FBEC8E7443}"/>
              </a:ext>
            </a:extLst>
          </p:cNvPr>
          <p:cNvGrpSpPr/>
          <p:nvPr/>
        </p:nvGrpSpPr>
        <p:grpSpPr>
          <a:xfrm>
            <a:off x="6558782" y="472694"/>
            <a:ext cx="2768269" cy="2754777"/>
            <a:chOff x="7139648" y="1053294"/>
            <a:chExt cx="2768269" cy="2754777"/>
          </a:xfrm>
        </p:grpSpPr>
        <p:sp>
          <p:nvSpPr>
            <p:cNvPr id="7" name="Rectangle 6">
              <a:extLst>
                <a:ext uri="{FF2B5EF4-FFF2-40B4-BE49-F238E27FC236}">
                  <a16:creationId xmlns:a16="http://schemas.microsoft.com/office/drawing/2014/main" id="{9D513602-DFA0-71E2-3A7D-9BF77CF4C440}"/>
                </a:ext>
              </a:extLst>
            </p:cNvPr>
            <p:cNvSpPr/>
            <p:nvPr/>
          </p:nvSpPr>
          <p:spPr>
            <a:xfrm>
              <a:off x="7600707" y="1053294"/>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3A30EA2-0114-B3DB-4255-6D3FAF80DBF4}"/>
                </a:ext>
              </a:extLst>
            </p:cNvPr>
            <p:cNvSpPr/>
            <p:nvPr/>
          </p:nvSpPr>
          <p:spPr>
            <a:xfrm>
              <a:off x="7600707" y="1514353"/>
              <a:ext cx="461059" cy="461059"/>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896914A-5A1B-996C-814D-4CBD5984889F}"/>
                </a:ext>
              </a:extLst>
            </p:cNvPr>
            <p:cNvSpPr/>
            <p:nvPr/>
          </p:nvSpPr>
          <p:spPr>
            <a:xfrm>
              <a:off x="7600707" y="1975412"/>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96C76CD-8B5D-8B66-F862-A93C65B4DCF2}"/>
                </a:ext>
              </a:extLst>
            </p:cNvPr>
            <p:cNvSpPr/>
            <p:nvPr/>
          </p:nvSpPr>
          <p:spPr>
            <a:xfrm>
              <a:off x="7600707" y="2436471"/>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A578A61-CE66-8FAF-6ED1-612FBD232241}"/>
                </a:ext>
              </a:extLst>
            </p:cNvPr>
            <p:cNvSpPr/>
            <p:nvPr/>
          </p:nvSpPr>
          <p:spPr>
            <a:xfrm>
              <a:off x="7600706"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7BE391A2-6E9A-E4BA-A516-3706DC8869C9}"/>
                </a:ext>
              </a:extLst>
            </p:cNvPr>
            <p:cNvSpPr/>
            <p:nvPr/>
          </p:nvSpPr>
          <p:spPr>
            <a:xfrm>
              <a:off x="7600705" y="33470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BCCC1E3C-969D-D8BC-9BC8-FC4D9A4C4422}"/>
                </a:ext>
              </a:extLst>
            </p:cNvPr>
            <p:cNvSpPr/>
            <p:nvPr/>
          </p:nvSpPr>
          <p:spPr>
            <a:xfrm>
              <a:off x="8061762" y="1053294"/>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Rectangle 125">
              <a:extLst>
                <a:ext uri="{FF2B5EF4-FFF2-40B4-BE49-F238E27FC236}">
                  <a16:creationId xmlns:a16="http://schemas.microsoft.com/office/drawing/2014/main" id="{3AF353B3-FBBD-40CC-35B8-BE5629FD78F2}"/>
                </a:ext>
              </a:extLst>
            </p:cNvPr>
            <p:cNvSpPr/>
            <p:nvPr/>
          </p:nvSpPr>
          <p:spPr>
            <a:xfrm>
              <a:off x="8061762" y="1514353"/>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BC945360-8659-2A3D-7120-F7B94EFAF25E}"/>
                </a:ext>
              </a:extLst>
            </p:cNvPr>
            <p:cNvSpPr/>
            <p:nvPr/>
          </p:nvSpPr>
          <p:spPr>
            <a:xfrm>
              <a:off x="8061762" y="19754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9C44DF62-2577-C777-0E6A-C257D441FDD6}"/>
                </a:ext>
              </a:extLst>
            </p:cNvPr>
            <p:cNvSpPr/>
            <p:nvPr/>
          </p:nvSpPr>
          <p:spPr>
            <a:xfrm>
              <a:off x="8061762" y="2436471"/>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0BBF235E-8DB0-2FD0-F187-719E5E9A9E9B}"/>
                </a:ext>
              </a:extLst>
            </p:cNvPr>
            <p:cNvSpPr/>
            <p:nvPr/>
          </p:nvSpPr>
          <p:spPr>
            <a:xfrm>
              <a:off x="8061761"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B52E2EEB-EAE0-66EE-D057-B53C4AD8DAE8}"/>
                </a:ext>
              </a:extLst>
            </p:cNvPr>
            <p:cNvSpPr/>
            <p:nvPr/>
          </p:nvSpPr>
          <p:spPr>
            <a:xfrm>
              <a:off x="8061760" y="3347012"/>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F55B459F-1BDF-65DB-48E1-AAEDC78BEB4C}"/>
                </a:ext>
              </a:extLst>
            </p:cNvPr>
            <p:cNvSpPr/>
            <p:nvPr/>
          </p:nvSpPr>
          <p:spPr>
            <a:xfrm>
              <a:off x="8522815" y="1053294"/>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087072C5-E05B-2C95-6D77-ECBFF122E3AB}"/>
                </a:ext>
              </a:extLst>
            </p:cNvPr>
            <p:cNvSpPr/>
            <p:nvPr/>
          </p:nvSpPr>
          <p:spPr>
            <a:xfrm>
              <a:off x="8522815" y="1514353"/>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83D040D6-C0B8-0E1C-106E-830434A35BFB}"/>
                </a:ext>
              </a:extLst>
            </p:cNvPr>
            <p:cNvSpPr/>
            <p:nvPr/>
          </p:nvSpPr>
          <p:spPr>
            <a:xfrm>
              <a:off x="8522815" y="1975412"/>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F62B8421-A09E-334E-40A0-2162BC464F06}"/>
                </a:ext>
              </a:extLst>
            </p:cNvPr>
            <p:cNvSpPr/>
            <p:nvPr/>
          </p:nvSpPr>
          <p:spPr>
            <a:xfrm>
              <a:off x="8522815" y="2436471"/>
              <a:ext cx="461059" cy="461059"/>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491BC10F-1729-7467-0321-7A0A442F7231}"/>
                </a:ext>
              </a:extLst>
            </p:cNvPr>
            <p:cNvSpPr/>
            <p:nvPr/>
          </p:nvSpPr>
          <p:spPr>
            <a:xfrm>
              <a:off x="8522814" y="2897530"/>
              <a:ext cx="461059" cy="461059"/>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55807085-3A80-AF17-B103-C2EC8EFC1EA3}"/>
                </a:ext>
              </a:extLst>
            </p:cNvPr>
            <p:cNvSpPr/>
            <p:nvPr/>
          </p:nvSpPr>
          <p:spPr>
            <a:xfrm>
              <a:off x="8522813" y="3347012"/>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C31F98B4-8AC2-F432-466B-0D09948EF215}"/>
                </a:ext>
              </a:extLst>
            </p:cNvPr>
            <p:cNvSpPr/>
            <p:nvPr/>
          </p:nvSpPr>
          <p:spPr>
            <a:xfrm>
              <a:off x="8983867" y="1053294"/>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220795A8-D9C9-13B5-F3C6-7FEFC635A69F}"/>
                </a:ext>
              </a:extLst>
            </p:cNvPr>
            <p:cNvSpPr/>
            <p:nvPr/>
          </p:nvSpPr>
          <p:spPr>
            <a:xfrm>
              <a:off x="8983867" y="1514353"/>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83BFAD31-CFD8-055D-E4B9-E08B52DDC652}"/>
                </a:ext>
              </a:extLst>
            </p:cNvPr>
            <p:cNvSpPr/>
            <p:nvPr/>
          </p:nvSpPr>
          <p:spPr>
            <a:xfrm>
              <a:off x="8983867" y="1975412"/>
              <a:ext cx="461059" cy="461059"/>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62DF23DA-4428-D1B5-EF9A-3C6100F5B116}"/>
                </a:ext>
              </a:extLst>
            </p:cNvPr>
            <p:cNvSpPr/>
            <p:nvPr/>
          </p:nvSpPr>
          <p:spPr>
            <a:xfrm>
              <a:off x="8983867" y="2436471"/>
              <a:ext cx="461059" cy="461059"/>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DD57BEC3-D74D-AA77-E928-DF4CB81B3D01}"/>
                </a:ext>
              </a:extLst>
            </p:cNvPr>
            <p:cNvSpPr/>
            <p:nvPr/>
          </p:nvSpPr>
          <p:spPr>
            <a:xfrm>
              <a:off x="8983866" y="2897530"/>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6C6BA061-37CF-F476-3169-003147D553CA}"/>
                </a:ext>
              </a:extLst>
            </p:cNvPr>
            <p:cNvSpPr/>
            <p:nvPr/>
          </p:nvSpPr>
          <p:spPr>
            <a:xfrm>
              <a:off x="8983865" y="3347012"/>
              <a:ext cx="461059" cy="461059"/>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56FACE76-B694-D60F-D0AC-427A1A0D0692}"/>
                </a:ext>
              </a:extLst>
            </p:cNvPr>
            <p:cNvSpPr/>
            <p:nvPr/>
          </p:nvSpPr>
          <p:spPr>
            <a:xfrm>
              <a:off x="9446858" y="1053294"/>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46102A57-D6A6-8DD0-1FD9-40F22A45F249}"/>
                </a:ext>
              </a:extLst>
            </p:cNvPr>
            <p:cNvSpPr/>
            <p:nvPr/>
          </p:nvSpPr>
          <p:spPr>
            <a:xfrm>
              <a:off x="9446858" y="1514353"/>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0155438F-9392-52B8-6904-34564C590646}"/>
                </a:ext>
              </a:extLst>
            </p:cNvPr>
            <p:cNvSpPr/>
            <p:nvPr/>
          </p:nvSpPr>
          <p:spPr>
            <a:xfrm>
              <a:off x="9446858" y="19754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CBCFF52E-2209-E69D-763D-7584E8CD307E}"/>
                </a:ext>
              </a:extLst>
            </p:cNvPr>
            <p:cNvSpPr/>
            <p:nvPr/>
          </p:nvSpPr>
          <p:spPr>
            <a:xfrm>
              <a:off x="9446858" y="2436471"/>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441B4DED-D9F8-F217-8236-E34A0033BDB7}"/>
                </a:ext>
              </a:extLst>
            </p:cNvPr>
            <p:cNvSpPr/>
            <p:nvPr/>
          </p:nvSpPr>
          <p:spPr>
            <a:xfrm>
              <a:off x="9446857"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DEE8BC94-DB1E-AE54-7CA2-DA8841C4C6C6}"/>
                </a:ext>
              </a:extLst>
            </p:cNvPr>
            <p:cNvSpPr/>
            <p:nvPr/>
          </p:nvSpPr>
          <p:spPr>
            <a:xfrm>
              <a:off x="9446856" y="3347012"/>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id="{483940AE-4300-737D-CA72-679C1B32D5CF}"/>
                </a:ext>
              </a:extLst>
            </p:cNvPr>
            <p:cNvSpPr/>
            <p:nvPr/>
          </p:nvSpPr>
          <p:spPr>
            <a:xfrm>
              <a:off x="7139650" y="1053294"/>
              <a:ext cx="461059" cy="46105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9" name="Rectangle 188">
              <a:extLst>
                <a:ext uri="{FF2B5EF4-FFF2-40B4-BE49-F238E27FC236}">
                  <a16:creationId xmlns:a16="http://schemas.microsoft.com/office/drawing/2014/main" id="{E25C618D-16EE-2810-C460-15521113B6C2}"/>
                </a:ext>
              </a:extLst>
            </p:cNvPr>
            <p:cNvSpPr/>
            <p:nvPr/>
          </p:nvSpPr>
          <p:spPr>
            <a:xfrm>
              <a:off x="7139650" y="1514353"/>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6291FFB5-C9F9-259B-781E-6FA97059971E}"/>
                </a:ext>
              </a:extLst>
            </p:cNvPr>
            <p:cNvSpPr/>
            <p:nvPr/>
          </p:nvSpPr>
          <p:spPr>
            <a:xfrm>
              <a:off x="7139650" y="19754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55CB31FF-AF7E-EEEF-68B0-39077BC00EBF}"/>
                </a:ext>
              </a:extLst>
            </p:cNvPr>
            <p:cNvSpPr/>
            <p:nvPr/>
          </p:nvSpPr>
          <p:spPr>
            <a:xfrm>
              <a:off x="7139650" y="2436471"/>
              <a:ext cx="461059" cy="461059"/>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494F6CF0-BE57-B21E-683C-7FEAFBD2FFA7}"/>
                </a:ext>
              </a:extLst>
            </p:cNvPr>
            <p:cNvSpPr/>
            <p:nvPr/>
          </p:nvSpPr>
          <p:spPr>
            <a:xfrm>
              <a:off x="7139649"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6EDEE8AB-681A-DEA1-DD76-F562339E063F}"/>
                </a:ext>
              </a:extLst>
            </p:cNvPr>
            <p:cNvSpPr/>
            <p:nvPr/>
          </p:nvSpPr>
          <p:spPr>
            <a:xfrm>
              <a:off x="7139648" y="3347012"/>
              <a:ext cx="461059" cy="461059"/>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95" name="Straight Arrow Connector 194">
            <a:extLst>
              <a:ext uri="{FF2B5EF4-FFF2-40B4-BE49-F238E27FC236}">
                <a16:creationId xmlns:a16="http://schemas.microsoft.com/office/drawing/2014/main" id="{B7D7060F-A8C3-A868-2F57-55FB808F0612}"/>
              </a:ext>
            </a:extLst>
          </p:cNvPr>
          <p:cNvCxnSpPr/>
          <p:nvPr/>
        </p:nvCxnSpPr>
        <p:spPr>
          <a:xfrm>
            <a:off x="5737860" y="710345"/>
            <a:ext cx="752985" cy="0"/>
          </a:xfrm>
          <a:prstGeom prst="straightConnector1">
            <a:avLst/>
          </a:prstGeom>
          <a:ln w="762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96" name="Straight Arrow Connector 195">
            <a:extLst>
              <a:ext uri="{FF2B5EF4-FFF2-40B4-BE49-F238E27FC236}">
                <a16:creationId xmlns:a16="http://schemas.microsoft.com/office/drawing/2014/main" id="{221B4B8C-4A65-EEF9-3D05-2B35FDD9DCD5}"/>
              </a:ext>
            </a:extLst>
          </p:cNvPr>
          <p:cNvCxnSpPr>
            <a:cxnSpLocks/>
          </p:cNvCxnSpPr>
          <p:nvPr/>
        </p:nvCxnSpPr>
        <p:spPr>
          <a:xfrm>
            <a:off x="6789311" y="-38951"/>
            <a:ext cx="0" cy="474119"/>
          </a:xfrm>
          <a:prstGeom prst="straightConnector1">
            <a:avLst/>
          </a:prstGeom>
          <a:ln w="762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00" name="Straight Arrow Connector 199">
            <a:extLst>
              <a:ext uri="{FF2B5EF4-FFF2-40B4-BE49-F238E27FC236}">
                <a16:creationId xmlns:a16="http://schemas.microsoft.com/office/drawing/2014/main" id="{A2E6B345-3575-C031-E8DE-9676F5B93624}"/>
              </a:ext>
            </a:extLst>
          </p:cNvPr>
          <p:cNvCxnSpPr/>
          <p:nvPr/>
        </p:nvCxnSpPr>
        <p:spPr>
          <a:xfrm>
            <a:off x="5731238" y="3863665"/>
            <a:ext cx="752985" cy="0"/>
          </a:xfrm>
          <a:prstGeom prst="straightConnector1">
            <a:avLst/>
          </a:prstGeom>
          <a:ln w="76200">
            <a:solidFill>
              <a:srgbClr val="C00000"/>
            </a:solidFill>
            <a:tailEnd type="triangle"/>
          </a:ln>
        </p:spPr>
        <p:style>
          <a:lnRef idx="2">
            <a:schemeClr val="accent1"/>
          </a:lnRef>
          <a:fillRef idx="0">
            <a:schemeClr val="accent1"/>
          </a:fillRef>
          <a:effectRef idx="1">
            <a:schemeClr val="accent1"/>
          </a:effectRef>
          <a:fontRef idx="minor">
            <a:schemeClr val="tx1"/>
          </a:fontRef>
        </p:style>
      </p:cxnSp>
      <p:grpSp>
        <p:nvGrpSpPr>
          <p:cNvPr id="203" name="Group 202">
            <a:extLst>
              <a:ext uri="{FF2B5EF4-FFF2-40B4-BE49-F238E27FC236}">
                <a16:creationId xmlns:a16="http://schemas.microsoft.com/office/drawing/2014/main" id="{573D08AE-E09E-28F6-EB70-63357E677F0A}"/>
              </a:ext>
            </a:extLst>
          </p:cNvPr>
          <p:cNvGrpSpPr/>
          <p:nvPr/>
        </p:nvGrpSpPr>
        <p:grpSpPr>
          <a:xfrm>
            <a:off x="6782689" y="3114368"/>
            <a:ext cx="1389787" cy="474120"/>
            <a:chOff x="6782689" y="3114368"/>
            <a:chExt cx="1389787" cy="474120"/>
          </a:xfrm>
        </p:grpSpPr>
        <p:cxnSp>
          <p:nvCxnSpPr>
            <p:cNvPr id="201" name="Straight Arrow Connector 200">
              <a:extLst>
                <a:ext uri="{FF2B5EF4-FFF2-40B4-BE49-F238E27FC236}">
                  <a16:creationId xmlns:a16="http://schemas.microsoft.com/office/drawing/2014/main" id="{86093561-91BB-EBD9-E74C-4F0FE2E3D550}"/>
                </a:ext>
              </a:extLst>
            </p:cNvPr>
            <p:cNvCxnSpPr>
              <a:cxnSpLocks/>
            </p:cNvCxnSpPr>
            <p:nvPr/>
          </p:nvCxnSpPr>
          <p:spPr>
            <a:xfrm>
              <a:off x="6782689" y="3114369"/>
              <a:ext cx="0" cy="474119"/>
            </a:xfrm>
            <a:prstGeom prst="straightConnector1">
              <a:avLst/>
            </a:prstGeom>
            <a:ln w="762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02" name="Straight Arrow Connector 201">
              <a:extLst>
                <a:ext uri="{FF2B5EF4-FFF2-40B4-BE49-F238E27FC236}">
                  <a16:creationId xmlns:a16="http://schemas.microsoft.com/office/drawing/2014/main" id="{37819C70-5538-51DF-BE0A-4EDE094D9064}"/>
                </a:ext>
              </a:extLst>
            </p:cNvPr>
            <p:cNvCxnSpPr>
              <a:cxnSpLocks/>
            </p:cNvCxnSpPr>
            <p:nvPr/>
          </p:nvCxnSpPr>
          <p:spPr>
            <a:xfrm>
              <a:off x="8172476" y="3114368"/>
              <a:ext cx="0" cy="474119"/>
            </a:xfrm>
            <a:prstGeom prst="straightConnector1">
              <a:avLst/>
            </a:prstGeom>
            <a:ln w="76200">
              <a:solidFill>
                <a:srgbClr val="C00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204" name="Group 203">
            <a:extLst>
              <a:ext uri="{FF2B5EF4-FFF2-40B4-BE49-F238E27FC236}">
                <a16:creationId xmlns:a16="http://schemas.microsoft.com/office/drawing/2014/main" id="{8248F1E2-0DFF-4145-1B36-72DD8F63F9B2}"/>
              </a:ext>
            </a:extLst>
          </p:cNvPr>
          <p:cNvGrpSpPr/>
          <p:nvPr/>
        </p:nvGrpSpPr>
        <p:grpSpPr>
          <a:xfrm>
            <a:off x="6554148" y="3624736"/>
            <a:ext cx="2768269" cy="2754777"/>
            <a:chOff x="7139648" y="1053294"/>
            <a:chExt cx="2768269" cy="2754777"/>
          </a:xfrm>
        </p:grpSpPr>
        <p:sp>
          <p:nvSpPr>
            <p:cNvPr id="205" name="Rectangle 204">
              <a:extLst>
                <a:ext uri="{FF2B5EF4-FFF2-40B4-BE49-F238E27FC236}">
                  <a16:creationId xmlns:a16="http://schemas.microsoft.com/office/drawing/2014/main" id="{7508F149-4580-E6B3-88FD-C692553A169E}"/>
                </a:ext>
              </a:extLst>
            </p:cNvPr>
            <p:cNvSpPr/>
            <p:nvPr/>
          </p:nvSpPr>
          <p:spPr>
            <a:xfrm>
              <a:off x="7600707" y="1053294"/>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BD2AB184-7999-B544-2EA4-AD4FBEE7DEF0}"/>
                </a:ext>
              </a:extLst>
            </p:cNvPr>
            <p:cNvSpPr/>
            <p:nvPr/>
          </p:nvSpPr>
          <p:spPr>
            <a:xfrm>
              <a:off x="7600707" y="1514353"/>
              <a:ext cx="461059" cy="461059"/>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ACB09C72-2018-E530-5FAE-BB3D24E227CC}"/>
                </a:ext>
              </a:extLst>
            </p:cNvPr>
            <p:cNvSpPr/>
            <p:nvPr/>
          </p:nvSpPr>
          <p:spPr>
            <a:xfrm>
              <a:off x="7600707" y="1975412"/>
              <a:ext cx="461059" cy="461059"/>
            </a:xfrm>
            <a:prstGeom prst="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39A8A011-AD8E-FB5E-098C-32E7FE431EB1}"/>
                </a:ext>
              </a:extLst>
            </p:cNvPr>
            <p:cNvSpPr/>
            <p:nvPr/>
          </p:nvSpPr>
          <p:spPr>
            <a:xfrm>
              <a:off x="7600707" y="2436471"/>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id="{B3810411-F790-45F9-215C-73EA9FBF941C}"/>
                </a:ext>
              </a:extLst>
            </p:cNvPr>
            <p:cNvSpPr/>
            <p:nvPr/>
          </p:nvSpPr>
          <p:spPr>
            <a:xfrm>
              <a:off x="7600706"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ectangle 252">
              <a:extLst>
                <a:ext uri="{FF2B5EF4-FFF2-40B4-BE49-F238E27FC236}">
                  <a16:creationId xmlns:a16="http://schemas.microsoft.com/office/drawing/2014/main" id="{B35D7B43-3F15-1206-9AE3-0384A2C67C2B}"/>
                </a:ext>
              </a:extLst>
            </p:cNvPr>
            <p:cNvSpPr/>
            <p:nvPr/>
          </p:nvSpPr>
          <p:spPr>
            <a:xfrm>
              <a:off x="7600705" y="33470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ectangle 253">
              <a:extLst>
                <a:ext uri="{FF2B5EF4-FFF2-40B4-BE49-F238E27FC236}">
                  <a16:creationId xmlns:a16="http://schemas.microsoft.com/office/drawing/2014/main" id="{11E2A893-72B3-1E14-2B79-B7B0102D4841}"/>
                </a:ext>
              </a:extLst>
            </p:cNvPr>
            <p:cNvSpPr/>
            <p:nvPr/>
          </p:nvSpPr>
          <p:spPr>
            <a:xfrm>
              <a:off x="8061762" y="1053294"/>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5" name="Rectangle 254">
              <a:extLst>
                <a:ext uri="{FF2B5EF4-FFF2-40B4-BE49-F238E27FC236}">
                  <a16:creationId xmlns:a16="http://schemas.microsoft.com/office/drawing/2014/main" id="{1F024A6C-0952-FE15-18A9-16C812745FE4}"/>
                </a:ext>
              </a:extLst>
            </p:cNvPr>
            <p:cNvSpPr/>
            <p:nvPr/>
          </p:nvSpPr>
          <p:spPr>
            <a:xfrm>
              <a:off x="8061762" y="1514353"/>
              <a:ext cx="461059" cy="461059"/>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a:extLst>
                <a:ext uri="{FF2B5EF4-FFF2-40B4-BE49-F238E27FC236}">
                  <a16:creationId xmlns:a16="http://schemas.microsoft.com/office/drawing/2014/main" id="{FFB8A14E-6A9A-2C77-05C6-5C2DE420EAF7}"/>
                </a:ext>
              </a:extLst>
            </p:cNvPr>
            <p:cNvSpPr/>
            <p:nvPr/>
          </p:nvSpPr>
          <p:spPr>
            <a:xfrm>
              <a:off x="8061762" y="19754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1ED7391D-95CD-C1EE-F8A1-A264841F978E}"/>
                </a:ext>
              </a:extLst>
            </p:cNvPr>
            <p:cNvSpPr/>
            <p:nvPr/>
          </p:nvSpPr>
          <p:spPr>
            <a:xfrm>
              <a:off x="8061762" y="2436471"/>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a:extLst>
                <a:ext uri="{FF2B5EF4-FFF2-40B4-BE49-F238E27FC236}">
                  <a16:creationId xmlns:a16="http://schemas.microsoft.com/office/drawing/2014/main" id="{9426423B-C02A-2E50-373C-4E4A1789C5E6}"/>
                </a:ext>
              </a:extLst>
            </p:cNvPr>
            <p:cNvSpPr/>
            <p:nvPr/>
          </p:nvSpPr>
          <p:spPr>
            <a:xfrm>
              <a:off x="8061761"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ectangle 266">
              <a:extLst>
                <a:ext uri="{FF2B5EF4-FFF2-40B4-BE49-F238E27FC236}">
                  <a16:creationId xmlns:a16="http://schemas.microsoft.com/office/drawing/2014/main" id="{CCE07D45-1D7A-95A3-CDA3-799F229ADD2E}"/>
                </a:ext>
              </a:extLst>
            </p:cNvPr>
            <p:cNvSpPr/>
            <p:nvPr/>
          </p:nvSpPr>
          <p:spPr>
            <a:xfrm>
              <a:off x="8061760" y="3347012"/>
              <a:ext cx="461059" cy="461059"/>
            </a:xfrm>
            <a:prstGeom prst="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a:extLst>
                <a:ext uri="{FF2B5EF4-FFF2-40B4-BE49-F238E27FC236}">
                  <a16:creationId xmlns:a16="http://schemas.microsoft.com/office/drawing/2014/main" id="{17DC400B-FD91-9B8D-0C23-E8D617532E16}"/>
                </a:ext>
              </a:extLst>
            </p:cNvPr>
            <p:cNvSpPr/>
            <p:nvPr/>
          </p:nvSpPr>
          <p:spPr>
            <a:xfrm>
              <a:off x="8522815" y="1053294"/>
              <a:ext cx="461059" cy="46105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Rectangle 271">
              <a:extLst>
                <a:ext uri="{FF2B5EF4-FFF2-40B4-BE49-F238E27FC236}">
                  <a16:creationId xmlns:a16="http://schemas.microsoft.com/office/drawing/2014/main" id="{4D58976F-EF33-6AF4-0D94-7259F9AB4273}"/>
                </a:ext>
              </a:extLst>
            </p:cNvPr>
            <p:cNvSpPr/>
            <p:nvPr/>
          </p:nvSpPr>
          <p:spPr>
            <a:xfrm>
              <a:off x="8522815" y="1514353"/>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ectangle 272">
              <a:extLst>
                <a:ext uri="{FF2B5EF4-FFF2-40B4-BE49-F238E27FC236}">
                  <a16:creationId xmlns:a16="http://schemas.microsoft.com/office/drawing/2014/main" id="{7201C6BB-EF69-7DD8-1161-E2E674F363CA}"/>
                </a:ext>
              </a:extLst>
            </p:cNvPr>
            <p:cNvSpPr/>
            <p:nvPr/>
          </p:nvSpPr>
          <p:spPr>
            <a:xfrm>
              <a:off x="8522815" y="1975412"/>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Rectangle 273">
              <a:extLst>
                <a:ext uri="{FF2B5EF4-FFF2-40B4-BE49-F238E27FC236}">
                  <a16:creationId xmlns:a16="http://schemas.microsoft.com/office/drawing/2014/main" id="{8A88A31A-3630-D212-DEA3-DB6921EC4A48}"/>
                </a:ext>
              </a:extLst>
            </p:cNvPr>
            <p:cNvSpPr/>
            <p:nvPr/>
          </p:nvSpPr>
          <p:spPr>
            <a:xfrm>
              <a:off x="8522815" y="2436471"/>
              <a:ext cx="461059" cy="461059"/>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Rectangle 274">
              <a:extLst>
                <a:ext uri="{FF2B5EF4-FFF2-40B4-BE49-F238E27FC236}">
                  <a16:creationId xmlns:a16="http://schemas.microsoft.com/office/drawing/2014/main" id="{71ED9C26-65B3-A700-4738-C8369CFF1F11}"/>
                </a:ext>
              </a:extLst>
            </p:cNvPr>
            <p:cNvSpPr/>
            <p:nvPr/>
          </p:nvSpPr>
          <p:spPr>
            <a:xfrm>
              <a:off x="8522814" y="2897530"/>
              <a:ext cx="461059" cy="461059"/>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a:extLst>
                <a:ext uri="{FF2B5EF4-FFF2-40B4-BE49-F238E27FC236}">
                  <a16:creationId xmlns:a16="http://schemas.microsoft.com/office/drawing/2014/main" id="{12CEAB43-DE51-072B-EB2A-D68F57047A1F}"/>
                </a:ext>
              </a:extLst>
            </p:cNvPr>
            <p:cNvSpPr/>
            <p:nvPr/>
          </p:nvSpPr>
          <p:spPr>
            <a:xfrm>
              <a:off x="8522813" y="3347012"/>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a:extLst>
                <a:ext uri="{FF2B5EF4-FFF2-40B4-BE49-F238E27FC236}">
                  <a16:creationId xmlns:a16="http://schemas.microsoft.com/office/drawing/2014/main" id="{EF281D24-BE44-80C2-DEB8-89A7406FBD01}"/>
                </a:ext>
              </a:extLst>
            </p:cNvPr>
            <p:cNvSpPr/>
            <p:nvPr/>
          </p:nvSpPr>
          <p:spPr>
            <a:xfrm>
              <a:off x="8983867" y="1053294"/>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a:extLst>
                <a:ext uri="{FF2B5EF4-FFF2-40B4-BE49-F238E27FC236}">
                  <a16:creationId xmlns:a16="http://schemas.microsoft.com/office/drawing/2014/main" id="{6241B28E-3682-60CA-E671-A1C21FF8DC25}"/>
                </a:ext>
              </a:extLst>
            </p:cNvPr>
            <p:cNvSpPr/>
            <p:nvPr/>
          </p:nvSpPr>
          <p:spPr>
            <a:xfrm>
              <a:off x="8983867" y="1514353"/>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a:extLst>
                <a:ext uri="{FF2B5EF4-FFF2-40B4-BE49-F238E27FC236}">
                  <a16:creationId xmlns:a16="http://schemas.microsoft.com/office/drawing/2014/main" id="{57DB7115-6D57-F4AA-7A2C-7514B43C58F0}"/>
                </a:ext>
              </a:extLst>
            </p:cNvPr>
            <p:cNvSpPr/>
            <p:nvPr/>
          </p:nvSpPr>
          <p:spPr>
            <a:xfrm>
              <a:off x="8983867" y="1975412"/>
              <a:ext cx="461059" cy="461059"/>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a:extLst>
                <a:ext uri="{FF2B5EF4-FFF2-40B4-BE49-F238E27FC236}">
                  <a16:creationId xmlns:a16="http://schemas.microsoft.com/office/drawing/2014/main" id="{CD74E12D-FD6B-1B56-0781-168A74DF9E10}"/>
                </a:ext>
              </a:extLst>
            </p:cNvPr>
            <p:cNvSpPr/>
            <p:nvPr/>
          </p:nvSpPr>
          <p:spPr>
            <a:xfrm>
              <a:off x="8983867" y="2436471"/>
              <a:ext cx="461059" cy="461059"/>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a:extLst>
                <a:ext uri="{FF2B5EF4-FFF2-40B4-BE49-F238E27FC236}">
                  <a16:creationId xmlns:a16="http://schemas.microsoft.com/office/drawing/2014/main" id="{CFF1F84A-EF29-30A8-A0B2-54568299A44E}"/>
                </a:ext>
              </a:extLst>
            </p:cNvPr>
            <p:cNvSpPr/>
            <p:nvPr/>
          </p:nvSpPr>
          <p:spPr>
            <a:xfrm>
              <a:off x="8983866" y="2897530"/>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a:extLst>
                <a:ext uri="{FF2B5EF4-FFF2-40B4-BE49-F238E27FC236}">
                  <a16:creationId xmlns:a16="http://schemas.microsoft.com/office/drawing/2014/main" id="{45A665B8-8ABD-8101-F040-86F3BFAA0514}"/>
                </a:ext>
              </a:extLst>
            </p:cNvPr>
            <p:cNvSpPr/>
            <p:nvPr/>
          </p:nvSpPr>
          <p:spPr>
            <a:xfrm>
              <a:off x="8983865" y="3347012"/>
              <a:ext cx="461059" cy="461059"/>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a:extLst>
                <a:ext uri="{FF2B5EF4-FFF2-40B4-BE49-F238E27FC236}">
                  <a16:creationId xmlns:a16="http://schemas.microsoft.com/office/drawing/2014/main" id="{9DC784CF-7FE9-12C3-B87F-FF530ED8DB38}"/>
                </a:ext>
              </a:extLst>
            </p:cNvPr>
            <p:cNvSpPr/>
            <p:nvPr/>
          </p:nvSpPr>
          <p:spPr>
            <a:xfrm>
              <a:off x="9446858" y="1053294"/>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a:extLst>
                <a:ext uri="{FF2B5EF4-FFF2-40B4-BE49-F238E27FC236}">
                  <a16:creationId xmlns:a16="http://schemas.microsoft.com/office/drawing/2014/main" id="{9C39515F-2D35-86D8-7795-22AC7CD5A089}"/>
                </a:ext>
              </a:extLst>
            </p:cNvPr>
            <p:cNvSpPr/>
            <p:nvPr/>
          </p:nvSpPr>
          <p:spPr>
            <a:xfrm>
              <a:off x="9446858" y="1514353"/>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ectangle 284">
              <a:extLst>
                <a:ext uri="{FF2B5EF4-FFF2-40B4-BE49-F238E27FC236}">
                  <a16:creationId xmlns:a16="http://schemas.microsoft.com/office/drawing/2014/main" id="{D32357AD-00D1-E729-391C-B9442E19DB33}"/>
                </a:ext>
              </a:extLst>
            </p:cNvPr>
            <p:cNvSpPr/>
            <p:nvPr/>
          </p:nvSpPr>
          <p:spPr>
            <a:xfrm>
              <a:off x="9446858" y="19754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ectangle 285">
              <a:extLst>
                <a:ext uri="{FF2B5EF4-FFF2-40B4-BE49-F238E27FC236}">
                  <a16:creationId xmlns:a16="http://schemas.microsoft.com/office/drawing/2014/main" id="{470130E7-C04C-EFB0-701E-BFEDA647D463}"/>
                </a:ext>
              </a:extLst>
            </p:cNvPr>
            <p:cNvSpPr/>
            <p:nvPr/>
          </p:nvSpPr>
          <p:spPr>
            <a:xfrm>
              <a:off x="9446858" y="2436471"/>
              <a:ext cx="461059" cy="461059"/>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a:extLst>
                <a:ext uri="{FF2B5EF4-FFF2-40B4-BE49-F238E27FC236}">
                  <a16:creationId xmlns:a16="http://schemas.microsoft.com/office/drawing/2014/main" id="{EFA024BE-28C4-5E6F-1CB6-3FB4535AAB3E}"/>
                </a:ext>
              </a:extLst>
            </p:cNvPr>
            <p:cNvSpPr/>
            <p:nvPr/>
          </p:nvSpPr>
          <p:spPr>
            <a:xfrm>
              <a:off x="9446857"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ectangle 287">
              <a:extLst>
                <a:ext uri="{FF2B5EF4-FFF2-40B4-BE49-F238E27FC236}">
                  <a16:creationId xmlns:a16="http://schemas.microsoft.com/office/drawing/2014/main" id="{B1D10980-F634-7EE7-00B8-8320953083DA}"/>
                </a:ext>
              </a:extLst>
            </p:cNvPr>
            <p:cNvSpPr/>
            <p:nvPr/>
          </p:nvSpPr>
          <p:spPr>
            <a:xfrm>
              <a:off x="9446856" y="3347012"/>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Rectangle 288">
              <a:extLst>
                <a:ext uri="{FF2B5EF4-FFF2-40B4-BE49-F238E27FC236}">
                  <a16:creationId xmlns:a16="http://schemas.microsoft.com/office/drawing/2014/main" id="{86E7A0BF-46E4-FE20-F71E-D3F184F4413E}"/>
                </a:ext>
              </a:extLst>
            </p:cNvPr>
            <p:cNvSpPr/>
            <p:nvPr/>
          </p:nvSpPr>
          <p:spPr>
            <a:xfrm>
              <a:off x="7139650" y="1053294"/>
              <a:ext cx="461059" cy="46105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0" name="Rectangle 289">
              <a:extLst>
                <a:ext uri="{FF2B5EF4-FFF2-40B4-BE49-F238E27FC236}">
                  <a16:creationId xmlns:a16="http://schemas.microsoft.com/office/drawing/2014/main" id="{2B60CF4C-DAD0-E713-A3EC-2F3597D0D294}"/>
                </a:ext>
              </a:extLst>
            </p:cNvPr>
            <p:cNvSpPr/>
            <p:nvPr/>
          </p:nvSpPr>
          <p:spPr>
            <a:xfrm>
              <a:off x="7139650" y="1514353"/>
              <a:ext cx="461059" cy="461059"/>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ectangle 290">
              <a:extLst>
                <a:ext uri="{FF2B5EF4-FFF2-40B4-BE49-F238E27FC236}">
                  <a16:creationId xmlns:a16="http://schemas.microsoft.com/office/drawing/2014/main" id="{11916952-AB7D-59C3-521F-2902EEF1632B}"/>
                </a:ext>
              </a:extLst>
            </p:cNvPr>
            <p:cNvSpPr/>
            <p:nvPr/>
          </p:nvSpPr>
          <p:spPr>
            <a:xfrm>
              <a:off x="7139650" y="1975412"/>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ectangle 291">
              <a:extLst>
                <a:ext uri="{FF2B5EF4-FFF2-40B4-BE49-F238E27FC236}">
                  <a16:creationId xmlns:a16="http://schemas.microsoft.com/office/drawing/2014/main" id="{8DCDB380-125F-3586-9A4A-46444A5A6E44}"/>
                </a:ext>
              </a:extLst>
            </p:cNvPr>
            <p:cNvSpPr/>
            <p:nvPr/>
          </p:nvSpPr>
          <p:spPr>
            <a:xfrm>
              <a:off x="7139650" y="2436471"/>
              <a:ext cx="461059" cy="461059"/>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ectangle 292">
              <a:extLst>
                <a:ext uri="{FF2B5EF4-FFF2-40B4-BE49-F238E27FC236}">
                  <a16:creationId xmlns:a16="http://schemas.microsoft.com/office/drawing/2014/main" id="{1E67981F-CAED-7A18-B82E-54BB1007642B}"/>
                </a:ext>
              </a:extLst>
            </p:cNvPr>
            <p:cNvSpPr/>
            <p:nvPr/>
          </p:nvSpPr>
          <p:spPr>
            <a:xfrm>
              <a:off x="7139649" y="2897530"/>
              <a:ext cx="461059" cy="46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Rectangle 293">
              <a:extLst>
                <a:ext uri="{FF2B5EF4-FFF2-40B4-BE49-F238E27FC236}">
                  <a16:creationId xmlns:a16="http://schemas.microsoft.com/office/drawing/2014/main" id="{851F8816-BF58-1614-42AA-290455EF337D}"/>
                </a:ext>
              </a:extLst>
            </p:cNvPr>
            <p:cNvSpPr/>
            <p:nvPr/>
          </p:nvSpPr>
          <p:spPr>
            <a:xfrm>
              <a:off x="7139648" y="3347012"/>
              <a:ext cx="461059" cy="461059"/>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75249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1292A-8DF0-FD4A-0A12-930B31FBCC76}"/>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FBD0DB70-17C8-24E2-8E2D-CDF71BD9809F}"/>
              </a:ext>
            </a:extLst>
          </p:cNvPr>
          <p:cNvGrpSpPr/>
          <p:nvPr/>
        </p:nvGrpSpPr>
        <p:grpSpPr>
          <a:xfrm>
            <a:off x="1447800" y="1597731"/>
            <a:ext cx="9765030" cy="1538882"/>
            <a:chOff x="1447800" y="973017"/>
            <a:chExt cx="9765030" cy="1538882"/>
          </a:xfrm>
        </p:grpSpPr>
        <p:sp>
          <p:nvSpPr>
            <p:cNvPr id="3" name="TextBox 2">
              <a:extLst>
                <a:ext uri="{FF2B5EF4-FFF2-40B4-BE49-F238E27FC236}">
                  <a16:creationId xmlns:a16="http://schemas.microsoft.com/office/drawing/2014/main" id="{688003ED-5314-C679-574E-F42779185399}"/>
                </a:ext>
              </a:extLst>
            </p:cNvPr>
            <p:cNvSpPr txBox="1"/>
            <p:nvPr/>
          </p:nvSpPr>
          <p:spPr>
            <a:xfrm>
              <a:off x="1447800" y="973017"/>
              <a:ext cx="9296400" cy="584775"/>
            </a:xfrm>
            <a:prstGeom prst="rect">
              <a:avLst/>
            </a:prstGeom>
            <a:noFill/>
          </p:spPr>
          <p:txBody>
            <a:bodyPr wrap="square" rtlCol="0">
              <a:spAutoFit/>
            </a:bodyPr>
            <a:lstStyle/>
            <a:p>
              <a:r>
                <a:rPr lang="en-US" sz="3200" b="1" dirty="0">
                  <a:latin typeface="Helvetica" pitchFamily="2" charset="0"/>
                </a:rPr>
                <a:t>Description Type #1 (</a:t>
              </a:r>
              <a:r>
                <a:rPr lang="en-US" sz="3200" b="1" dirty="0" err="1">
                  <a:latin typeface="Helvetica" pitchFamily="2" charset="0"/>
                </a:rPr>
                <a:t>Unrepresentability</a:t>
              </a:r>
              <a:r>
                <a:rPr lang="en-US" sz="3200" b="1" dirty="0">
                  <a:latin typeface="Helvetica" pitchFamily="2" charset="0"/>
                </a:rPr>
                <a:t>)</a:t>
              </a:r>
            </a:p>
          </p:txBody>
        </p:sp>
        <p:sp>
          <p:nvSpPr>
            <p:cNvPr id="2" name="TextBox 1">
              <a:extLst>
                <a:ext uri="{FF2B5EF4-FFF2-40B4-BE49-F238E27FC236}">
                  <a16:creationId xmlns:a16="http://schemas.microsoft.com/office/drawing/2014/main" id="{DDCA5D05-A98F-E8A2-3B19-B6C5D6012DAB}"/>
                </a:ext>
              </a:extLst>
            </p:cNvPr>
            <p:cNvSpPr txBox="1"/>
            <p:nvPr/>
          </p:nvSpPr>
          <p:spPr>
            <a:xfrm>
              <a:off x="1447800" y="1557792"/>
              <a:ext cx="9765030" cy="954107"/>
            </a:xfrm>
            <a:prstGeom prst="rect">
              <a:avLst/>
            </a:prstGeom>
            <a:noFill/>
          </p:spPr>
          <p:txBody>
            <a:bodyPr wrap="square" rtlCol="0">
              <a:spAutoFit/>
            </a:bodyPr>
            <a:lstStyle/>
            <a:p>
              <a:r>
                <a:rPr lang="en-US" sz="2800" dirty="0">
                  <a:latin typeface="Helvetica" pitchFamily="2" charset="0"/>
                  <a:ea typeface="Verdana" charset="0"/>
                  <a:cs typeface="Verdana" charset="0"/>
                </a:rPr>
                <a:t>Semantic components available for building semantic values are constrained to support certain kinds of inferences.</a:t>
              </a:r>
              <a:endParaRPr lang="en-US" sz="2800" dirty="0">
                <a:latin typeface="Helvetica" pitchFamily="2" charset="0"/>
              </a:endParaRPr>
            </a:p>
          </p:txBody>
        </p:sp>
      </p:grpSp>
    </p:spTree>
    <p:extLst>
      <p:ext uri="{BB962C8B-B14F-4D97-AF65-F5344CB8AC3E}">
        <p14:creationId xmlns:p14="http://schemas.microsoft.com/office/powerpoint/2010/main" val="30680608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069EB-57D9-148F-AC51-5B8935F0BEE3}"/>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17F2A411-5B2A-3ACE-E844-AFC498F04B60}"/>
              </a:ext>
            </a:extLst>
          </p:cNvPr>
          <p:cNvGrpSpPr/>
          <p:nvPr/>
        </p:nvGrpSpPr>
        <p:grpSpPr>
          <a:xfrm>
            <a:off x="1447800" y="1597731"/>
            <a:ext cx="9765030" cy="1107995"/>
            <a:chOff x="1447800" y="973017"/>
            <a:chExt cx="9765030" cy="1107995"/>
          </a:xfrm>
        </p:grpSpPr>
        <p:sp>
          <p:nvSpPr>
            <p:cNvPr id="3" name="TextBox 2">
              <a:extLst>
                <a:ext uri="{FF2B5EF4-FFF2-40B4-BE49-F238E27FC236}">
                  <a16:creationId xmlns:a16="http://schemas.microsoft.com/office/drawing/2014/main" id="{B50971DC-DE8D-A977-48A3-C0269C1EAAF2}"/>
                </a:ext>
              </a:extLst>
            </p:cNvPr>
            <p:cNvSpPr txBox="1"/>
            <p:nvPr/>
          </p:nvSpPr>
          <p:spPr>
            <a:xfrm>
              <a:off x="1447800" y="973017"/>
              <a:ext cx="9296400" cy="584775"/>
            </a:xfrm>
            <a:prstGeom prst="rect">
              <a:avLst/>
            </a:prstGeom>
            <a:noFill/>
          </p:spPr>
          <p:txBody>
            <a:bodyPr wrap="square" rtlCol="0">
              <a:spAutoFit/>
            </a:bodyPr>
            <a:lstStyle/>
            <a:p>
              <a:r>
                <a:rPr lang="en-US" sz="3200" b="1" dirty="0">
                  <a:latin typeface="Helvetica" pitchFamily="2" charset="0"/>
                </a:rPr>
                <a:t>Generalization #1</a:t>
              </a:r>
            </a:p>
          </p:txBody>
        </p:sp>
        <p:sp>
          <p:nvSpPr>
            <p:cNvPr id="2" name="TextBox 1">
              <a:extLst>
                <a:ext uri="{FF2B5EF4-FFF2-40B4-BE49-F238E27FC236}">
                  <a16:creationId xmlns:a16="http://schemas.microsoft.com/office/drawing/2014/main" id="{A21C32FC-FCF2-3E15-914B-4E0181EB8653}"/>
                </a:ext>
              </a:extLst>
            </p:cNvPr>
            <p:cNvSpPr txBox="1"/>
            <p:nvPr/>
          </p:nvSpPr>
          <p:spPr>
            <a:xfrm>
              <a:off x="1447800" y="1557792"/>
              <a:ext cx="9765030" cy="523220"/>
            </a:xfrm>
            <a:prstGeom prst="rect">
              <a:avLst/>
            </a:prstGeom>
            <a:noFill/>
          </p:spPr>
          <p:txBody>
            <a:bodyPr wrap="square" rtlCol="0">
              <a:spAutoFit/>
            </a:bodyPr>
            <a:lstStyle/>
            <a:p>
              <a:r>
                <a:rPr lang="en-US" sz="2800" dirty="0" err="1">
                  <a:latin typeface="Helvetica" pitchFamily="2" charset="0"/>
                  <a:ea typeface="Verdana" charset="0"/>
                  <a:cs typeface="Verdana" charset="0"/>
                </a:rPr>
                <a:t>Antiveridicality</a:t>
              </a:r>
              <a:r>
                <a:rPr lang="en-US" sz="2800" dirty="0">
                  <a:latin typeface="Helvetica" pitchFamily="2" charset="0"/>
                  <a:ea typeface="Verdana" charset="0"/>
                  <a:cs typeface="Verdana" charset="0"/>
                </a:rPr>
                <a:t> inferences never project.</a:t>
              </a:r>
              <a:endParaRPr lang="en-US" sz="2800" dirty="0">
                <a:latin typeface="Helvetica" pitchFamily="2" charset="0"/>
              </a:endParaRPr>
            </a:p>
          </p:txBody>
        </p:sp>
      </p:grpSp>
      <p:grpSp>
        <p:nvGrpSpPr>
          <p:cNvPr id="7" name="Group 6">
            <a:extLst>
              <a:ext uri="{FF2B5EF4-FFF2-40B4-BE49-F238E27FC236}">
                <a16:creationId xmlns:a16="http://schemas.microsoft.com/office/drawing/2014/main" id="{869E1E01-88CC-B154-7D25-03D98AF3066D}"/>
              </a:ext>
            </a:extLst>
          </p:cNvPr>
          <p:cNvGrpSpPr/>
          <p:nvPr/>
        </p:nvGrpSpPr>
        <p:grpSpPr>
          <a:xfrm>
            <a:off x="1447799" y="3721387"/>
            <a:ext cx="9296401" cy="1538882"/>
            <a:chOff x="1447799" y="2727343"/>
            <a:chExt cx="9296401" cy="1538882"/>
          </a:xfrm>
        </p:grpSpPr>
        <p:sp>
          <p:nvSpPr>
            <p:cNvPr id="10" name="TextBox 9">
              <a:extLst>
                <a:ext uri="{FF2B5EF4-FFF2-40B4-BE49-F238E27FC236}">
                  <a16:creationId xmlns:a16="http://schemas.microsoft.com/office/drawing/2014/main" id="{9D4D1A2C-C1A1-2F9B-23B0-1FE4330D86B9}"/>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Model Explanation #1</a:t>
              </a:r>
            </a:p>
          </p:txBody>
        </p:sp>
        <p:sp>
          <p:nvSpPr>
            <p:cNvPr id="11" name="TextBox 10">
              <a:extLst>
                <a:ext uri="{FF2B5EF4-FFF2-40B4-BE49-F238E27FC236}">
                  <a16:creationId xmlns:a16="http://schemas.microsoft.com/office/drawing/2014/main" id="{846FB8A1-0165-B9A6-7B52-63C4F7B26D6E}"/>
                </a:ext>
              </a:extLst>
            </p:cNvPr>
            <p:cNvSpPr txBox="1"/>
            <p:nvPr/>
          </p:nvSpPr>
          <p:spPr>
            <a:xfrm>
              <a:off x="1447799" y="3312118"/>
              <a:ext cx="8915401" cy="954107"/>
            </a:xfrm>
            <a:prstGeom prst="rect">
              <a:avLst/>
            </a:prstGeom>
            <a:noFill/>
          </p:spPr>
          <p:txBody>
            <a:bodyPr wrap="square" rtlCol="0">
              <a:spAutoFit/>
            </a:bodyPr>
            <a:lstStyle/>
            <a:p>
              <a:r>
                <a:rPr lang="en-US" sz="2800" dirty="0">
                  <a:latin typeface="Helvetica" pitchFamily="2" charset="0"/>
                  <a:ea typeface="Verdana" charset="0"/>
                  <a:cs typeface="Verdana" charset="0"/>
                </a:rPr>
                <a:t>There is no semantic component that (</a:t>
              </a:r>
              <a:r>
                <a:rPr lang="en-US" sz="2800" dirty="0" err="1">
                  <a:latin typeface="Helvetica" pitchFamily="2" charset="0"/>
                  <a:ea typeface="Verdana" charset="0"/>
                  <a:cs typeface="Verdana" charset="0"/>
                </a:rPr>
                <a:t>i</a:t>
              </a:r>
              <a:r>
                <a:rPr lang="en-US" sz="2800" dirty="0">
                  <a:latin typeface="Helvetica" pitchFamily="2" charset="0"/>
                  <a:ea typeface="Verdana" charset="0"/>
                  <a:cs typeface="Verdana" charset="0"/>
                </a:rPr>
                <a:t>) is not modified by negation; and (ii) that is sufficient for </a:t>
              </a:r>
              <a:r>
                <a:rPr lang="en-US" sz="2800" dirty="0" err="1">
                  <a:latin typeface="Helvetica" pitchFamily="2" charset="0"/>
                  <a:ea typeface="Verdana" charset="0"/>
                  <a:cs typeface="Verdana" charset="0"/>
                </a:rPr>
                <a:t>antiveridicality</a:t>
              </a:r>
              <a:r>
                <a:rPr lang="en-US" sz="2800" dirty="0">
                  <a:latin typeface="Helvetica" pitchFamily="2" charset="0"/>
                  <a:ea typeface="Verdana" charset="0"/>
                  <a:cs typeface="Verdana" charset="0"/>
                </a:rPr>
                <a:t>.</a:t>
              </a:r>
              <a:endParaRPr lang="en-US" sz="2800" dirty="0">
                <a:latin typeface="Helvetica" pitchFamily="2" charset="0"/>
              </a:endParaRPr>
            </a:p>
          </p:txBody>
        </p:sp>
      </p:grpSp>
      <p:sp>
        <p:nvSpPr>
          <p:cNvPr id="4" name="Rounded Rectangle 3">
            <a:extLst>
              <a:ext uri="{FF2B5EF4-FFF2-40B4-BE49-F238E27FC236}">
                <a16:creationId xmlns:a16="http://schemas.microsoft.com/office/drawing/2014/main" id="{30A5D54B-D986-0C31-D2B7-B6746D82D888}"/>
              </a:ext>
            </a:extLst>
          </p:cNvPr>
          <p:cNvSpPr/>
          <p:nvPr/>
        </p:nvSpPr>
        <p:spPr>
          <a:xfrm>
            <a:off x="1325880" y="1405890"/>
            <a:ext cx="9886950" cy="1463040"/>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629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588DF-FEA3-580A-A257-149718A0B436}"/>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AD6CA77B-F101-D8BD-1629-EA98A8C66E27}"/>
              </a:ext>
            </a:extLst>
          </p:cNvPr>
          <p:cNvGrpSpPr/>
          <p:nvPr/>
        </p:nvGrpSpPr>
        <p:grpSpPr>
          <a:xfrm>
            <a:off x="9672494" y="651640"/>
            <a:ext cx="1983347" cy="2294997"/>
            <a:chOff x="803102" y="2261119"/>
            <a:chExt cx="1983347" cy="2294997"/>
          </a:xfrm>
        </p:grpSpPr>
        <p:pic>
          <p:nvPicPr>
            <p:cNvPr id="3" name="Picture 2" descr="urriculum Vitae | Kyle Rawlins">
              <a:extLst>
                <a:ext uri="{FF2B5EF4-FFF2-40B4-BE49-F238E27FC236}">
                  <a16:creationId xmlns:a16="http://schemas.microsoft.com/office/drawing/2014/main" id="{1D3511D2-AB7D-BA77-C665-5E6827B92F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380" r="16621" b="4000"/>
            <a:stretch/>
          </p:blipFill>
          <p:spPr bwMode="auto">
            <a:xfrm>
              <a:off x="880616" y="2261119"/>
              <a:ext cx="1828319" cy="1833332"/>
            </a:xfrm>
            <a:prstGeom prst="ellipse">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501F2B3-5218-854C-0433-7BE60967F385}"/>
                </a:ext>
              </a:extLst>
            </p:cNvPr>
            <p:cNvSpPr txBox="1"/>
            <p:nvPr/>
          </p:nvSpPr>
          <p:spPr>
            <a:xfrm>
              <a:off x="803102" y="4094451"/>
              <a:ext cx="1983347" cy="461665"/>
            </a:xfrm>
            <a:prstGeom prst="rect">
              <a:avLst/>
            </a:prstGeom>
            <a:noFill/>
          </p:spPr>
          <p:txBody>
            <a:bodyPr wrap="square" rtlCol="0">
              <a:spAutoFit/>
            </a:bodyPr>
            <a:lstStyle/>
            <a:p>
              <a:pPr algn="ctr"/>
              <a:r>
                <a:rPr lang="en-US" sz="1200" b="1" dirty="0">
                  <a:latin typeface="Helvetica" pitchFamily="2" charset="0"/>
                  <a:ea typeface="Verdana" charset="0"/>
                  <a:cs typeface="Verdana" charset="0"/>
                </a:rPr>
                <a:t>Kyle Rawlins</a:t>
              </a:r>
            </a:p>
            <a:p>
              <a:pPr algn="ctr"/>
              <a:r>
                <a:rPr lang="en-US" sz="1200" dirty="0">
                  <a:latin typeface="Helvetica" pitchFamily="2" charset="0"/>
                  <a:ea typeface="Verdana" charset="0"/>
                  <a:cs typeface="Verdana" charset="0"/>
                </a:rPr>
                <a:t>Johns Hopkins University</a:t>
              </a:r>
            </a:p>
          </p:txBody>
        </p:sp>
      </p:grpSp>
      <p:pic>
        <p:nvPicPr>
          <p:cNvPr id="14" name="Picture 13" descr="Graphical user interface, text, application, email&#10;&#10;Description automatically generated">
            <a:extLst>
              <a:ext uri="{FF2B5EF4-FFF2-40B4-BE49-F238E27FC236}">
                <a16:creationId xmlns:a16="http://schemas.microsoft.com/office/drawing/2014/main" id="{CA5373F5-5AA1-2177-DE28-6830C7D50E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591" y="462115"/>
            <a:ext cx="6269591" cy="3643584"/>
          </a:xfrm>
          <a:prstGeom prst="rect">
            <a:avLst/>
          </a:prstGeom>
          <a:ln>
            <a:solidFill>
              <a:schemeClr val="tx1"/>
            </a:solidFill>
          </a:ln>
        </p:spPr>
      </p:pic>
      <p:grpSp>
        <p:nvGrpSpPr>
          <p:cNvPr id="11" name="Group 10">
            <a:extLst>
              <a:ext uri="{FF2B5EF4-FFF2-40B4-BE49-F238E27FC236}">
                <a16:creationId xmlns:a16="http://schemas.microsoft.com/office/drawing/2014/main" id="{36318BF8-218F-53FA-89F8-9C6CACC8E860}"/>
              </a:ext>
            </a:extLst>
          </p:cNvPr>
          <p:cNvGrpSpPr/>
          <p:nvPr/>
        </p:nvGrpSpPr>
        <p:grpSpPr>
          <a:xfrm>
            <a:off x="1838202" y="2060836"/>
            <a:ext cx="9817639" cy="4170147"/>
            <a:chOff x="1838202" y="2060836"/>
            <a:chExt cx="9817639" cy="4170147"/>
          </a:xfrm>
        </p:grpSpPr>
        <p:grpSp>
          <p:nvGrpSpPr>
            <p:cNvPr id="5" name="Group 4">
              <a:extLst>
                <a:ext uri="{FF2B5EF4-FFF2-40B4-BE49-F238E27FC236}">
                  <a16:creationId xmlns:a16="http://schemas.microsoft.com/office/drawing/2014/main" id="{1B5CBB97-EC29-EA0C-5018-5D938A3EA541}"/>
                </a:ext>
              </a:extLst>
            </p:cNvPr>
            <p:cNvGrpSpPr/>
            <p:nvPr/>
          </p:nvGrpSpPr>
          <p:grpSpPr>
            <a:xfrm>
              <a:off x="7728541" y="2276897"/>
              <a:ext cx="1983347" cy="2330677"/>
              <a:chOff x="3265938" y="906828"/>
              <a:chExt cx="1983347" cy="2330677"/>
            </a:xfrm>
          </p:grpSpPr>
          <p:pic>
            <p:nvPicPr>
              <p:cNvPr id="6" name="Picture 5" descr="A picture containing person, tree, outdoor&#10;&#10;Description automatically generated">
                <a:extLst>
                  <a:ext uri="{FF2B5EF4-FFF2-40B4-BE49-F238E27FC236}">
                    <a16:creationId xmlns:a16="http://schemas.microsoft.com/office/drawing/2014/main" id="{4EE7233A-632E-170F-8673-ADA67FC0E48E}"/>
                  </a:ext>
                </a:extLst>
              </p:cNvPr>
              <p:cNvPicPr>
                <a:picLocks noChangeAspect="1"/>
              </p:cNvPicPr>
              <p:nvPr/>
            </p:nvPicPr>
            <p:blipFill rotWithShape="1">
              <a:blip r:embed="rId4">
                <a:extLst>
                  <a:ext uri="{28A0092B-C50C-407E-A947-70E740481C1C}">
                    <a14:useLocalDpi xmlns:a14="http://schemas.microsoft.com/office/drawing/2010/main" val="0"/>
                  </a:ext>
                </a:extLst>
              </a:blip>
              <a:srcRect l="1762" b="7528"/>
              <a:stretch/>
            </p:blipFill>
            <p:spPr>
              <a:xfrm>
                <a:off x="3302558" y="906828"/>
                <a:ext cx="1828547" cy="1828801"/>
              </a:xfrm>
              <a:prstGeom prst="ellipse">
                <a:avLst/>
              </a:prstGeom>
            </p:spPr>
          </p:pic>
          <p:sp>
            <p:nvSpPr>
              <p:cNvPr id="7" name="TextBox 6">
                <a:extLst>
                  <a:ext uri="{FF2B5EF4-FFF2-40B4-BE49-F238E27FC236}">
                    <a16:creationId xmlns:a16="http://schemas.microsoft.com/office/drawing/2014/main" id="{3A94EE6B-B3AD-86FA-F09C-D6E1208FD795}"/>
                  </a:ext>
                </a:extLst>
              </p:cNvPr>
              <p:cNvSpPr txBox="1"/>
              <p:nvPr/>
            </p:nvSpPr>
            <p:spPr>
              <a:xfrm>
                <a:off x="3265938" y="2775840"/>
                <a:ext cx="1983347" cy="461665"/>
              </a:xfrm>
              <a:prstGeom prst="rect">
                <a:avLst/>
              </a:prstGeom>
              <a:noFill/>
            </p:spPr>
            <p:txBody>
              <a:bodyPr wrap="square" rtlCol="0">
                <a:spAutoFit/>
              </a:bodyPr>
              <a:lstStyle/>
              <a:p>
                <a:pPr algn="ctr"/>
                <a:r>
                  <a:rPr lang="en-US" sz="1200" b="1" dirty="0">
                    <a:latin typeface="Helvetica" pitchFamily="2" charset="0"/>
                    <a:ea typeface="Verdana" charset="0"/>
                    <a:cs typeface="Verdana" charset="0"/>
                  </a:rPr>
                  <a:t>Ben Van Durme</a:t>
                </a:r>
              </a:p>
              <a:p>
                <a:pPr algn="ctr"/>
                <a:r>
                  <a:rPr lang="en-US" sz="1200" dirty="0">
                    <a:latin typeface="Helvetica" pitchFamily="2" charset="0"/>
                    <a:ea typeface="Verdana" charset="0"/>
                    <a:cs typeface="Verdana" charset="0"/>
                  </a:rPr>
                  <a:t>Johns Hopkins University</a:t>
                </a:r>
              </a:p>
            </p:txBody>
          </p:sp>
        </p:grpSp>
        <p:grpSp>
          <p:nvGrpSpPr>
            <p:cNvPr id="8" name="Group 7">
              <a:extLst>
                <a:ext uri="{FF2B5EF4-FFF2-40B4-BE49-F238E27FC236}">
                  <a16:creationId xmlns:a16="http://schemas.microsoft.com/office/drawing/2014/main" id="{C9D1A34A-D371-B27E-A366-B621FB8B197E}"/>
                </a:ext>
              </a:extLst>
            </p:cNvPr>
            <p:cNvGrpSpPr/>
            <p:nvPr/>
          </p:nvGrpSpPr>
          <p:grpSpPr>
            <a:xfrm>
              <a:off x="9672494" y="3609307"/>
              <a:ext cx="1983347" cy="2305895"/>
              <a:chOff x="3162550" y="900542"/>
              <a:chExt cx="1983347" cy="2305895"/>
            </a:xfrm>
          </p:grpSpPr>
          <p:pic>
            <p:nvPicPr>
              <p:cNvPr id="9" name="Picture 8" descr="A person wearing glasses&#10;&#10;Description automatically generated with low confidence">
                <a:extLst>
                  <a:ext uri="{FF2B5EF4-FFF2-40B4-BE49-F238E27FC236}">
                    <a16:creationId xmlns:a16="http://schemas.microsoft.com/office/drawing/2014/main" id="{3C35B066-C9AA-CD97-3528-130254AFC56A}"/>
                  </a:ext>
                </a:extLst>
              </p:cNvPr>
              <p:cNvPicPr>
                <a:picLocks noChangeAspect="1"/>
              </p:cNvPicPr>
              <p:nvPr/>
            </p:nvPicPr>
            <p:blipFill rotWithShape="1">
              <a:blip r:embed="rId5">
                <a:extLst>
                  <a:ext uri="{28A0092B-C50C-407E-A947-70E740481C1C}">
                    <a14:useLocalDpi xmlns:a14="http://schemas.microsoft.com/office/drawing/2010/main" val="0"/>
                  </a:ext>
                </a:extLst>
              </a:blip>
              <a:srcRect r="9749"/>
              <a:stretch/>
            </p:blipFill>
            <p:spPr>
              <a:xfrm>
                <a:off x="3241338" y="900542"/>
                <a:ext cx="1825773" cy="1822437"/>
              </a:xfrm>
              <a:prstGeom prst="ellipse">
                <a:avLst/>
              </a:prstGeom>
            </p:spPr>
          </p:pic>
          <p:sp>
            <p:nvSpPr>
              <p:cNvPr id="10" name="TextBox 9">
                <a:extLst>
                  <a:ext uri="{FF2B5EF4-FFF2-40B4-BE49-F238E27FC236}">
                    <a16:creationId xmlns:a16="http://schemas.microsoft.com/office/drawing/2014/main" id="{6BD5C1A6-D895-CF92-4D4F-94B98FFA6C79}"/>
                  </a:ext>
                </a:extLst>
              </p:cNvPr>
              <p:cNvSpPr txBox="1"/>
              <p:nvPr/>
            </p:nvSpPr>
            <p:spPr>
              <a:xfrm>
                <a:off x="3162550" y="2744772"/>
                <a:ext cx="1983347" cy="461665"/>
              </a:xfrm>
              <a:prstGeom prst="rect">
                <a:avLst/>
              </a:prstGeom>
              <a:noFill/>
            </p:spPr>
            <p:txBody>
              <a:bodyPr wrap="square" rtlCol="0">
                <a:spAutoFit/>
              </a:bodyPr>
              <a:lstStyle/>
              <a:p>
                <a:pPr algn="ctr"/>
                <a:r>
                  <a:rPr lang="en-US" sz="1200" b="1" dirty="0">
                    <a:latin typeface="Helvetica" pitchFamily="2" charset="0"/>
                    <a:ea typeface="Verdana" charset="0"/>
                    <a:cs typeface="Verdana" charset="0"/>
                  </a:rPr>
                  <a:t>Rachel </a:t>
                </a:r>
                <a:r>
                  <a:rPr lang="en-US" sz="1200" b="1" dirty="0" err="1">
                    <a:latin typeface="Helvetica" pitchFamily="2" charset="0"/>
                    <a:ea typeface="Verdana" charset="0"/>
                    <a:cs typeface="Verdana" charset="0"/>
                  </a:rPr>
                  <a:t>Rudinger</a:t>
                </a:r>
                <a:endParaRPr lang="en-US" sz="1200" b="1" dirty="0">
                  <a:latin typeface="Helvetica" pitchFamily="2" charset="0"/>
                  <a:ea typeface="Verdana" charset="0"/>
                  <a:cs typeface="Verdana" charset="0"/>
                </a:endParaRPr>
              </a:p>
              <a:p>
                <a:pPr algn="ctr"/>
                <a:r>
                  <a:rPr lang="en-US" sz="1200" dirty="0">
                    <a:latin typeface="Helvetica" pitchFamily="2" charset="0"/>
                    <a:ea typeface="Verdana" charset="0"/>
                    <a:cs typeface="Verdana" charset="0"/>
                  </a:rPr>
                  <a:t>University of Maryland</a:t>
                </a:r>
              </a:p>
            </p:txBody>
          </p:sp>
        </p:grpSp>
        <p:pic>
          <p:nvPicPr>
            <p:cNvPr id="12" name="Picture 11" descr="Text&#10;&#10;Description automatically generated with medium confidence">
              <a:extLst>
                <a:ext uri="{FF2B5EF4-FFF2-40B4-BE49-F238E27FC236}">
                  <a16:creationId xmlns:a16="http://schemas.microsoft.com/office/drawing/2014/main" id="{18F79087-7697-06CE-18BF-F8FE8E41B7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8202" y="2060836"/>
              <a:ext cx="5609663" cy="4170147"/>
            </a:xfrm>
            <a:prstGeom prst="rect">
              <a:avLst/>
            </a:prstGeom>
            <a:ln>
              <a:solidFill>
                <a:schemeClr val="tx1"/>
              </a:solidFill>
            </a:ln>
          </p:spPr>
        </p:pic>
      </p:grpSp>
    </p:spTree>
    <p:extLst>
      <p:ext uri="{BB962C8B-B14F-4D97-AF65-F5344CB8AC3E}">
        <p14:creationId xmlns:p14="http://schemas.microsoft.com/office/powerpoint/2010/main" val="67528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E0145-5DBD-BAE0-3493-D9B56283769D}"/>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3F22939E-B5AE-D5DB-FF27-B95D5AA67EF5}"/>
              </a:ext>
            </a:extLst>
          </p:cNvPr>
          <p:cNvGrpSpPr/>
          <p:nvPr/>
        </p:nvGrpSpPr>
        <p:grpSpPr>
          <a:xfrm>
            <a:off x="1447800" y="1597731"/>
            <a:ext cx="9765030" cy="1538882"/>
            <a:chOff x="1447800" y="973017"/>
            <a:chExt cx="9765030" cy="1538882"/>
          </a:xfrm>
        </p:grpSpPr>
        <p:sp>
          <p:nvSpPr>
            <p:cNvPr id="3" name="TextBox 2">
              <a:extLst>
                <a:ext uri="{FF2B5EF4-FFF2-40B4-BE49-F238E27FC236}">
                  <a16:creationId xmlns:a16="http://schemas.microsoft.com/office/drawing/2014/main" id="{15A26ED1-D138-72E5-65FA-FCEBD681A9F1}"/>
                </a:ext>
              </a:extLst>
            </p:cNvPr>
            <p:cNvSpPr txBox="1"/>
            <p:nvPr/>
          </p:nvSpPr>
          <p:spPr>
            <a:xfrm>
              <a:off x="1447800" y="973017"/>
              <a:ext cx="9296400" cy="584775"/>
            </a:xfrm>
            <a:prstGeom prst="rect">
              <a:avLst/>
            </a:prstGeom>
            <a:noFill/>
          </p:spPr>
          <p:txBody>
            <a:bodyPr wrap="square" rtlCol="0">
              <a:spAutoFit/>
            </a:bodyPr>
            <a:lstStyle/>
            <a:p>
              <a:r>
                <a:rPr lang="en-US" sz="3200" b="1" dirty="0">
                  <a:latin typeface="Helvetica" pitchFamily="2" charset="0"/>
                </a:rPr>
                <a:t>Description Type #1 (</a:t>
              </a:r>
              <a:r>
                <a:rPr lang="en-US" sz="3200" b="1" dirty="0" err="1">
                  <a:latin typeface="Helvetica" pitchFamily="2" charset="0"/>
                </a:rPr>
                <a:t>Unrepresentability</a:t>
              </a:r>
              <a:r>
                <a:rPr lang="en-US" sz="3200" b="1" dirty="0">
                  <a:latin typeface="Helvetica" pitchFamily="2" charset="0"/>
                </a:rPr>
                <a:t>)</a:t>
              </a:r>
            </a:p>
          </p:txBody>
        </p:sp>
        <p:sp>
          <p:nvSpPr>
            <p:cNvPr id="2" name="TextBox 1">
              <a:extLst>
                <a:ext uri="{FF2B5EF4-FFF2-40B4-BE49-F238E27FC236}">
                  <a16:creationId xmlns:a16="http://schemas.microsoft.com/office/drawing/2014/main" id="{B419979F-E4F6-0A05-F98C-A752F090498B}"/>
                </a:ext>
              </a:extLst>
            </p:cNvPr>
            <p:cNvSpPr txBox="1"/>
            <p:nvPr/>
          </p:nvSpPr>
          <p:spPr>
            <a:xfrm>
              <a:off x="1447800" y="1557792"/>
              <a:ext cx="9765030" cy="954107"/>
            </a:xfrm>
            <a:prstGeom prst="rect">
              <a:avLst/>
            </a:prstGeom>
            <a:noFill/>
          </p:spPr>
          <p:txBody>
            <a:bodyPr wrap="square" rtlCol="0">
              <a:spAutoFit/>
            </a:bodyPr>
            <a:lstStyle/>
            <a:p>
              <a:r>
                <a:rPr lang="en-US" sz="2800" dirty="0">
                  <a:latin typeface="Helvetica" pitchFamily="2" charset="0"/>
                  <a:ea typeface="Verdana" charset="0"/>
                  <a:cs typeface="Verdana" charset="0"/>
                </a:rPr>
                <a:t>Semantic components available for building semantic values are constrained to support certain kinds of inferences.</a:t>
              </a:r>
              <a:endParaRPr lang="en-US" sz="2800" dirty="0">
                <a:latin typeface="Helvetica" pitchFamily="2" charset="0"/>
              </a:endParaRPr>
            </a:p>
          </p:txBody>
        </p:sp>
      </p:grpSp>
      <p:grpSp>
        <p:nvGrpSpPr>
          <p:cNvPr id="7" name="Group 6">
            <a:extLst>
              <a:ext uri="{FF2B5EF4-FFF2-40B4-BE49-F238E27FC236}">
                <a16:creationId xmlns:a16="http://schemas.microsoft.com/office/drawing/2014/main" id="{2B32FBB1-15EE-AA96-E64C-99265F908C8D}"/>
              </a:ext>
            </a:extLst>
          </p:cNvPr>
          <p:cNvGrpSpPr/>
          <p:nvPr/>
        </p:nvGrpSpPr>
        <p:grpSpPr>
          <a:xfrm>
            <a:off x="1447800" y="3721387"/>
            <a:ext cx="9913620" cy="1415772"/>
            <a:chOff x="1447800" y="2727343"/>
            <a:chExt cx="9913620" cy="1415772"/>
          </a:xfrm>
        </p:grpSpPr>
        <p:sp>
          <p:nvSpPr>
            <p:cNvPr id="10" name="TextBox 9">
              <a:extLst>
                <a:ext uri="{FF2B5EF4-FFF2-40B4-BE49-F238E27FC236}">
                  <a16:creationId xmlns:a16="http://schemas.microsoft.com/office/drawing/2014/main" id="{46FEC1A8-4AC1-4307-E0F2-F11A37466439}"/>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Example Constraint</a:t>
              </a:r>
            </a:p>
          </p:txBody>
        </p:sp>
        <p:sp>
          <p:nvSpPr>
            <p:cNvPr id="11" name="TextBox 10">
              <a:extLst>
                <a:ext uri="{FF2B5EF4-FFF2-40B4-BE49-F238E27FC236}">
                  <a16:creationId xmlns:a16="http://schemas.microsoft.com/office/drawing/2014/main" id="{AA4F7A9B-2727-F393-DEA7-3E1745A86EF2}"/>
                </a:ext>
              </a:extLst>
            </p:cNvPr>
            <p:cNvSpPr txBox="1"/>
            <p:nvPr/>
          </p:nvSpPr>
          <p:spPr>
            <a:xfrm>
              <a:off x="1447800" y="3312118"/>
              <a:ext cx="9913620" cy="830997"/>
            </a:xfrm>
            <a:prstGeom prst="rect">
              <a:avLst/>
            </a:prstGeom>
            <a:noFill/>
          </p:spPr>
          <p:txBody>
            <a:bodyPr wrap="square" rtlCol="0">
              <a:spAutoFit/>
            </a:bodyPr>
            <a:lstStyle/>
            <a:p>
              <a:r>
                <a:rPr lang="en-US" sz="2400" dirty="0">
                  <a:latin typeface="Andale Mono" panose="020B0509000000000004" pitchFamily="49" charset="0"/>
                  <a:ea typeface="Verdana" charset="0"/>
                  <a:cs typeface="Verdana" charset="0"/>
                </a:rPr>
                <a:t>apply(not, </a:t>
              </a:r>
              <a:r>
                <a:rPr lang="en-US" sz="2400" dirty="0" err="1">
                  <a:latin typeface="Andale Mono" panose="020B0509000000000004" pitchFamily="49" charset="0"/>
                  <a:ea typeface="Verdana" charset="0"/>
                  <a:cs typeface="Verdana" charset="0"/>
                </a:rPr>
                <a:t>core_lf</a:t>
              </a:r>
              <a:r>
                <a:rPr lang="en-US" sz="2400" dirty="0">
                  <a:latin typeface="Andale Mono" panose="020B0509000000000004" pitchFamily="49" charset="0"/>
                  <a:ea typeface="Verdana" charset="0"/>
                  <a:cs typeface="Verdana" charset="0"/>
                </a:rPr>
                <a:t>(_, S)) ∉ prove(V) </a:t>
              </a:r>
            </a:p>
            <a:p>
              <a:r>
                <a:rPr lang="en-US" sz="2400" dirty="0">
                  <a:latin typeface="Andale Mono" panose="020B0509000000000004" pitchFamily="49" charset="0"/>
                  <a:ea typeface="Verdana" charset="0"/>
                  <a:cs typeface="Verdana" charset="0"/>
                </a:rPr>
                <a:t>  for all V ⊆ </a:t>
              </a:r>
              <a:r>
                <a:rPr lang="en-US" sz="2400" dirty="0" err="1">
                  <a:latin typeface="Andale Mono" panose="020B0509000000000004" pitchFamily="49" charset="0"/>
                  <a:ea typeface="Verdana" charset="0"/>
                  <a:cs typeface="Verdana" charset="0"/>
                </a:rPr>
                <a:t>sem_value</a:t>
              </a:r>
              <a:endParaRPr lang="en-US" sz="2400" dirty="0">
                <a:latin typeface="Helvetica" pitchFamily="2" charset="0"/>
              </a:endParaRPr>
            </a:p>
          </p:txBody>
        </p:sp>
      </p:grpSp>
    </p:spTree>
    <p:extLst>
      <p:ext uri="{BB962C8B-B14F-4D97-AF65-F5344CB8AC3E}">
        <p14:creationId xmlns:p14="http://schemas.microsoft.com/office/powerpoint/2010/main" val="63319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782FA-3A5F-01C0-2121-6ADA2F66707E}"/>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5461215E-951D-B3A0-4B95-8B87780F3D2B}"/>
              </a:ext>
            </a:extLst>
          </p:cNvPr>
          <p:cNvGrpSpPr/>
          <p:nvPr/>
        </p:nvGrpSpPr>
        <p:grpSpPr>
          <a:xfrm>
            <a:off x="1447800" y="1597731"/>
            <a:ext cx="9765030" cy="1538882"/>
            <a:chOff x="1447800" y="973017"/>
            <a:chExt cx="9765030" cy="1538882"/>
          </a:xfrm>
        </p:grpSpPr>
        <p:sp>
          <p:nvSpPr>
            <p:cNvPr id="3" name="TextBox 2">
              <a:extLst>
                <a:ext uri="{FF2B5EF4-FFF2-40B4-BE49-F238E27FC236}">
                  <a16:creationId xmlns:a16="http://schemas.microsoft.com/office/drawing/2014/main" id="{1C49635B-212A-4386-85EA-03DDC5675691}"/>
                </a:ext>
              </a:extLst>
            </p:cNvPr>
            <p:cNvSpPr txBox="1"/>
            <p:nvPr/>
          </p:nvSpPr>
          <p:spPr>
            <a:xfrm>
              <a:off x="1447800" y="973017"/>
              <a:ext cx="9296400" cy="584775"/>
            </a:xfrm>
            <a:prstGeom prst="rect">
              <a:avLst/>
            </a:prstGeom>
            <a:noFill/>
          </p:spPr>
          <p:txBody>
            <a:bodyPr wrap="square" rtlCol="0">
              <a:spAutoFit/>
            </a:bodyPr>
            <a:lstStyle/>
            <a:p>
              <a:r>
                <a:rPr lang="en-US" sz="3200" b="1" dirty="0">
                  <a:latin typeface="Helvetica" pitchFamily="2" charset="0"/>
                </a:rPr>
                <a:t>Generalization #2</a:t>
              </a:r>
            </a:p>
          </p:txBody>
        </p:sp>
        <p:sp>
          <p:nvSpPr>
            <p:cNvPr id="2" name="TextBox 1">
              <a:extLst>
                <a:ext uri="{FF2B5EF4-FFF2-40B4-BE49-F238E27FC236}">
                  <a16:creationId xmlns:a16="http://schemas.microsoft.com/office/drawing/2014/main" id="{90ED613E-856C-4D21-4691-C19F3E52B07C}"/>
                </a:ext>
              </a:extLst>
            </p:cNvPr>
            <p:cNvSpPr txBox="1"/>
            <p:nvPr/>
          </p:nvSpPr>
          <p:spPr>
            <a:xfrm>
              <a:off x="1447800" y="1557792"/>
              <a:ext cx="9765030" cy="954107"/>
            </a:xfrm>
            <a:prstGeom prst="rect">
              <a:avLst/>
            </a:prstGeom>
            <a:noFill/>
          </p:spPr>
          <p:txBody>
            <a:bodyPr wrap="square" rtlCol="0">
              <a:spAutoFit/>
            </a:bodyPr>
            <a:lstStyle/>
            <a:p>
              <a:r>
                <a:rPr lang="en-US" sz="2800" dirty="0">
                  <a:latin typeface="Helvetica" pitchFamily="2" charset="0"/>
                  <a:ea typeface="Verdana" charset="0"/>
                  <a:cs typeface="Verdana" charset="0"/>
                </a:rPr>
                <a:t>When a negated predicate takes a nonfinite, its veridicality inferences are no more positive than when it takes a finite.</a:t>
              </a:r>
              <a:endParaRPr lang="en-US" sz="2800" dirty="0">
                <a:latin typeface="Helvetica" pitchFamily="2" charset="0"/>
              </a:endParaRPr>
            </a:p>
          </p:txBody>
        </p:sp>
      </p:grpSp>
      <p:grpSp>
        <p:nvGrpSpPr>
          <p:cNvPr id="7" name="Group 6">
            <a:extLst>
              <a:ext uri="{FF2B5EF4-FFF2-40B4-BE49-F238E27FC236}">
                <a16:creationId xmlns:a16="http://schemas.microsoft.com/office/drawing/2014/main" id="{70A0F751-21FA-5F95-502D-2E795A9BF931}"/>
              </a:ext>
            </a:extLst>
          </p:cNvPr>
          <p:cNvGrpSpPr/>
          <p:nvPr/>
        </p:nvGrpSpPr>
        <p:grpSpPr>
          <a:xfrm>
            <a:off x="1447800" y="3721387"/>
            <a:ext cx="9765030" cy="1538882"/>
            <a:chOff x="1447800" y="2727343"/>
            <a:chExt cx="9765030" cy="1538882"/>
          </a:xfrm>
        </p:grpSpPr>
        <p:sp>
          <p:nvSpPr>
            <p:cNvPr id="10" name="TextBox 9">
              <a:extLst>
                <a:ext uri="{FF2B5EF4-FFF2-40B4-BE49-F238E27FC236}">
                  <a16:creationId xmlns:a16="http://schemas.microsoft.com/office/drawing/2014/main" id="{0D6133D7-F298-E2C2-AEB2-738BDEA5F160}"/>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Model Explanation #2</a:t>
              </a:r>
            </a:p>
          </p:txBody>
        </p:sp>
        <p:sp>
          <p:nvSpPr>
            <p:cNvPr id="11" name="TextBox 10">
              <a:extLst>
                <a:ext uri="{FF2B5EF4-FFF2-40B4-BE49-F238E27FC236}">
                  <a16:creationId xmlns:a16="http://schemas.microsoft.com/office/drawing/2014/main" id="{BDBB81B5-3711-62CE-20BB-ACFA6747683E}"/>
                </a:ext>
              </a:extLst>
            </p:cNvPr>
            <p:cNvSpPr txBox="1"/>
            <p:nvPr/>
          </p:nvSpPr>
          <p:spPr>
            <a:xfrm>
              <a:off x="1447800" y="3312118"/>
              <a:ext cx="9765030" cy="954107"/>
            </a:xfrm>
            <a:prstGeom prst="rect">
              <a:avLst/>
            </a:prstGeom>
            <a:noFill/>
          </p:spPr>
          <p:txBody>
            <a:bodyPr wrap="square" rtlCol="0">
              <a:spAutoFit/>
            </a:bodyPr>
            <a:lstStyle/>
            <a:p>
              <a:r>
                <a:rPr lang="en-US" sz="2800" dirty="0" err="1">
                  <a:latin typeface="Helvetica" pitchFamily="2" charset="0"/>
                </a:rPr>
                <a:t>Nonfinite+finite-taking</a:t>
              </a:r>
              <a:r>
                <a:rPr lang="en-US" sz="2800" dirty="0">
                  <a:latin typeface="Helvetica" pitchFamily="2" charset="0"/>
                </a:rPr>
                <a:t> predicates all fall into ≥2 classes, but observed class pairings are a subset of all possible pairings.</a:t>
              </a:r>
            </a:p>
          </p:txBody>
        </p:sp>
      </p:grpSp>
      <p:sp>
        <p:nvSpPr>
          <p:cNvPr id="9" name="Rounded Rectangle 8">
            <a:extLst>
              <a:ext uri="{FF2B5EF4-FFF2-40B4-BE49-F238E27FC236}">
                <a16:creationId xmlns:a16="http://schemas.microsoft.com/office/drawing/2014/main" id="{A07661D8-7935-5CB4-7D55-ACFA03B07D76}"/>
              </a:ext>
            </a:extLst>
          </p:cNvPr>
          <p:cNvSpPr/>
          <p:nvPr/>
        </p:nvSpPr>
        <p:spPr>
          <a:xfrm>
            <a:off x="1325880" y="1405889"/>
            <a:ext cx="9886950" cy="1853125"/>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821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77489-93EC-E747-501C-66073F7098B1}"/>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18A71E96-0988-C0E2-66F9-088B1C8C2DE8}"/>
              </a:ext>
            </a:extLst>
          </p:cNvPr>
          <p:cNvGrpSpPr/>
          <p:nvPr/>
        </p:nvGrpSpPr>
        <p:grpSpPr>
          <a:xfrm>
            <a:off x="1447800" y="1597731"/>
            <a:ext cx="9765030" cy="1538882"/>
            <a:chOff x="1447800" y="973017"/>
            <a:chExt cx="9765030" cy="1538882"/>
          </a:xfrm>
        </p:grpSpPr>
        <p:sp>
          <p:nvSpPr>
            <p:cNvPr id="3" name="TextBox 2">
              <a:extLst>
                <a:ext uri="{FF2B5EF4-FFF2-40B4-BE49-F238E27FC236}">
                  <a16:creationId xmlns:a16="http://schemas.microsoft.com/office/drawing/2014/main" id="{72995E7A-C8EF-86FB-1AFF-AFE309C01893}"/>
                </a:ext>
              </a:extLst>
            </p:cNvPr>
            <p:cNvSpPr txBox="1"/>
            <p:nvPr/>
          </p:nvSpPr>
          <p:spPr>
            <a:xfrm>
              <a:off x="1447800" y="973017"/>
              <a:ext cx="9296400" cy="584775"/>
            </a:xfrm>
            <a:prstGeom prst="rect">
              <a:avLst/>
            </a:prstGeom>
            <a:noFill/>
          </p:spPr>
          <p:txBody>
            <a:bodyPr wrap="square" rtlCol="0">
              <a:spAutoFit/>
            </a:bodyPr>
            <a:lstStyle/>
            <a:p>
              <a:r>
                <a:rPr lang="en-US" sz="3200" b="1" dirty="0">
                  <a:latin typeface="Helvetica" pitchFamily="2" charset="0"/>
                </a:rPr>
                <a:t>Description Type #2 (Regular Polysemy)</a:t>
              </a:r>
            </a:p>
          </p:txBody>
        </p:sp>
        <p:sp>
          <p:nvSpPr>
            <p:cNvPr id="2" name="TextBox 1">
              <a:extLst>
                <a:ext uri="{FF2B5EF4-FFF2-40B4-BE49-F238E27FC236}">
                  <a16:creationId xmlns:a16="http://schemas.microsoft.com/office/drawing/2014/main" id="{D7AABCCD-59F8-8159-CF46-E40E3ABBE156}"/>
                </a:ext>
              </a:extLst>
            </p:cNvPr>
            <p:cNvSpPr txBox="1"/>
            <p:nvPr/>
          </p:nvSpPr>
          <p:spPr>
            <a:xfrm>
              <a:off x="1447800" y="1557792"/>
              <a:ext cx="9765030" cy="954107"/>
            </a:xfrm>
            <a:prstGeom prst="rect">
              <a:avLst/>
            </a:prstGeom>
            <a:noFill/>
          </p:spPr>
          <p:txBody>
            <a:bodyPr wrap="square" rtlCol="0">
              <a:spAutoFit/>
            </a:bodyPr>
            <a:lstStyle/>
            <a:p>
              <a:r>
                <a:rPr lang="en-US" sz="2800" dirty="0">
                  <a:latin typeface="Helvetica" pitchFamily="2" charset="0"/>
                </a:rPr>
                <a:t>Subsets of lexical classes a predicate can fall into are (at least) pairwise constrained.</a:t>
              </a:r>
            </a:p>
          </p:txBody>
        </p:sp>
      </p:grpSp>
      <p:sp>
        <p:nvSpPr>
          <p:cNvPr id="10" name="TextBox 9">
            <a:extLst>
              <a:ext uri="{FF2B5EF4-FFF2-40B4-BE49-F238E27FC236}">
                <a16:creationId xmlns:a16="http://schemas.microsoft.com/office/drawing/2014/main" id="{F030D876-E8DF-ED1E-155F-514B6B81367F}"/>
              </a:ext>
            </a:extLst>
          </p:cNvPr>
          <p:cNvSpPr txBox="1"/>
          <p:nvPr/>
        </p:nvSpPr>
        <p:spPr>
          <a:xfrm>
            <a:off x="1447800" y="3721387"/>
            <a:ext cx="9296400" cy="584775"/>
          </a:xfrm>
          <a:prstGeom prst="rect">
            <a:avLst/>
          </a:prstGeom>
          <a:noFill/>
        </p:spPr>
        <p:txBody>
          <a:bodyPr wrap="square" rtlCol="0">
            <a:spAutoFit/>
          </a:bodyPr>
          <a:lstStyle/>
          <a:p>
            <a:r>
              <a:rPr lang="en-US" sz="3200" b="1" dirty="0">
                <a:latin typeface="Helvetica" pitchFamily="2" charset="0"/>
              </a:rPr>
              <a:t>Example Constraint</a:t>
            </a:r>
          </a:p>
        </p:txBody>
      </p:sp>
      <p:sp>
        <p:nvSpPr>
          <p:cNvPr id="11" name="TextBox 10">
            <a:extLst>
              <a:ext uri="{FF2B5EF4-FFF2-40B4-BE49-F238E27FC236}">
                <a16:creationId xmlns:a16="http://schemas.microsoft.com/office/drawing/2014/main" id="{6BD5055D-031B-5647-B95F-7C110A089ED4}"/>
              </a:ext>
            </a:extLst>
          </p:cNvPr>
          <p:cNvSpPr txBox="1"/>
          <p:nvPr/>
        </p:nvSpPr>
        <p:spPr>
          <a:xfrm>
            <a:off x="1447800" y="4306162"/>
            <a:ext cx="10287000" cy="1938992"/>
          </a:xfrm>
          <a:prstGeom prst="rect">
            <a:avLst/>
          </a:prstGeom>
          <a:noFill/>
        </p:spPr>
        <p:txBody>
          <a:bodyPr wrap="square" rtlCol="0">
            <a:spAutoFit/>
          </a:bodyPr>
          <a:lstStyle/>
          <a:p>
            <a:r>
              <a:rPr lang="en-US" sz="2000" dirty="0" err="1">
                <a:latin typeface="Andale Mono" panose="020B0509000000000004" pitchFamily="49" charset="0"/>
                <a:ea typeface="Verdana" charset="0"/>
                <a:cs typeface="Verdana" charset="0"/>
              </a:rPr>
              <a:t>believe_lf</a:t>
            </a:r>
            <a:r>
              <a:rPr lang="en-US" sz="2000" dirty="0">
                <a:latin typeface="Andale Mono" panose="020B0509000000000004" pitchFamily="49" charset="0"/>
                <a:ea typeface="Verdana" charset="0"/>
                <a:cs typeface="Verdana" charset="0"/>
              </a:rPr>
              <a:t> = </a:t>
            </a:r>
            <a:r>
              <a:rPr lang="en-US" sz="2000" dirty="0" err="1">
                <a:latin typeface="Andale Mono" panose="020B0509000000000004" pitchFamily="49" charset="0"/>
                <a:ea typeface="Verdana" charset="0"/>
                <a:cs typeface="Verdana" charset="0"/>
              </a:rPr>
              <a:t>core_lf</a:t>
            </a:r>
            <a:r>
              <a:rPr lang="en-US" sz="2000" dirty="0">
                <a:latin typeface="Andale Mono" panose="020B0509000000000004" pitchFamily="49" charset="0"/>
                <a:ea typeface="Verdana" charset="0"/>
                <a:cs typeface="Verdana" charset="0"/>
              </a:rPr>
              <a:t>(believe, NP _ that S) </a:t>
            </a:r>
          </a:p>
          <a:p>
            <a:r>
              <a:rPr lang="en-US" sz="2000" dirty="0" err="1">
                <a:latin typeface="Andale Mono" panose="020B0509000000000004" pitchFamily="49" charset="0"/>
                <a:ea typeface="Verdana" charset="0"/>
                <a:cs typeface="Verdana" charset="0"/>
              </a:rPr>
              <a:t>intend_lf</a:t>
            </a:r>
            <a:r>
              <a:rPr lang="en-US" sz="2000" dirty="0">
                <a:latin typeface="Andale Mono" panose="020B0509000000000004" pitchFamily="49" charset="0"/>
                <a:ea typeface="Verdana" charset="0"/>
                <a:cs typeface="Verdana" charset="0"/>
              </a:rPr>
              <a:t>  = </a:t>
            </a:r>
            <a:r>
              <a:rPr lang="en-US" sz="2000" dirty="0" err="1">
                <a:latin typeface="Andale Mono" panose="020B0509000000000004" pitchFamily="49" charset="0"/>
                <a:ea typeface="Verdana" charset="0"/>
                <a:cs typeface="Verdana" charset="0"/>
              </a:rPr>
              <a:t>core_lf</a:t>
            </a:r>
            <a:r>
              <a:rPr lang="en-US" sz="2000" dirty="0">
                <a:latin typeface="Andale Mono" panose="020B0509000000000004" pitchFamily="49" charset="0"/>
                <a:ea typeface="Verdana" charset="0"/>
                <a:cs typeface="Verdana" charset="0"/>
              </a:rPr>
              <a:t>(intend,  NP _ to VP))</a:t>
            </a:r>
          </a:p>
          <a:p>
            <a:r>
              <a:rPr lang="en-US" sz="2000" dirty="0">
                <a:latin typeface="Andale Mono" panose="020B0509000000000004" pitchFamily="49" charset="0"/>
                <a:ea typeface="Verdana" charset="0"/>
                <a:cs typeface="Verdana" charset="0"/>
              </a:rPr>
              <a:t>if NP_ that S </a:t>
            </a:r>
            <a:r>
              <a:rPr lang="en-US" sz="2000" dirty="0">
                <a:solidFill>
                  <a:srgbClr val="222222"/>
                </a:solidFill>
                <a:latin typeface="Times New Roman" panose="02020603050405020304" pitchFamily="18" charset="0"/>
              </a:rPr>
              <a:t>∈ </a:t>
            </a:r>
            <a:r>
              <a:rPr lang="en-US" sz="2000" dirty="0">
                <a:solidFill>
                  <a:srgbClr val="222222"/>
                </a:solidFill>
                <a:latin typeface="Andale Mono" panose="020B0509000000000004" pitchFamily="49" charset="0"/>
              </a:rPr>
              <a:t>acceptable(pred) and </a:t>
            </a:r>
            <a:r>
              <a:rPr lang="en-US" sz="2000" dirty="0">
                <a:latin typeface="Andale Mono" panose="020B0509000000000004" pitchFamily="49" charset="0"/>
                <a:ea typeface="Verdana" charset="0"/>
                <a:cs typeface="Verdana" charset="0"/>
              </a:rPr>
              <a:t>NP_ to VP </a:t>
            </a:r>
            <a:r>
              <a:rPr lang="en-US" sz="2000" dirty="0">
                <a:solidFill>
                  <a:srgbClr val="222222"/>
                </a:solidFill>
                <a:latin typeface="Times New Roman" panose="02020603050405020304" pitchFamily="18" charset="0"/>
              </a:rPr>
              <a:t>∈ </a:t>
            </a:r>
            <a:r>
              <a:rPr lang="en-US" sz="2000" dirty="0">
                <a:solidFill>
                  <a:srgbClr val="222222"/>
                </a:solidFill>
                <a:latin typeface="Andale Mono" panose="020B0509000000000004" pitchFamily="49" charset="0"/>
              </a:rPr>
              <a:t>acceptable(pred)</a:t>
            </a:r>
          </a:p>
          <a:p>
            <a:r>
              <a:rPr lang="en-US" sz="2000" dirty="0">
                <a:solidFill>
                  <a:srgbClr val="222222"/>
                </a:solidFill>
                <a:latin typeface="Andale Mono" panose="020B0509000000000004" pitchFamily="49" charset="0"/>
                <a:ea typeface="Verdana" charset="0"/>
                <a:cs typeface="Verdana" charset="0"/>
              </a:rPr>
              <a:t>   if </a:t>
            </a:r>
            <a:r>
              <a:rPr lang="en-US" sz="2000" dirty="0" err="1">
                <a:latin typeface="Andale Mono" panose="020B0509000000000004" pitchFamily="49" charset="0"/>
                <a:ea typeface="Verdana" charset="0"/>
                <a:cs typeface="Verdana" charset="0"/>
              </a:rPr>
              <a:t>intend_lf</a:t>
            </a:r>
            <a:r>
              <a:rPr lang="en-US" sz="2000" dirty="0">
                <a:latin typeface="Andale Mono" panose="020B0509000000000004" pitchFamily="49" charset="0"/>
                <a:ea typeface="Verdana" charset="0"/>
                <a:cs typeface="Verdana" charset="0"/>
              </a:rPr>
              <a:t> </a:t>
            </a:r>
            <a:r>
              <a:rPr lang="en-US" sz="2000" b="0" i="0" dirty="0">
                <a:solidFill>
                  <a:srgbClr val="222222"/>
                </a:solidFill>
                <a:effectLst/>
                <a:latin typeface="Times New Roman" panose="02020603050405020304" pitchFamily="18" charset="0"/>
              </a:rPr>
              <a:t>∈ </a:t>
            </a:r>
            <a:r>
              <a:rPr lang="en-US" sz="2000" dirty="0">
                <a:latin typeface="Andale Mono" panose="020B0509000000000004" pitchFamily="49" charset="0"/>
                <a:ea typeface="Verdana" charset="0"/>
                <a:cs typeface="Verdana" charset="0"/>
              </a:rPr>
              <a:t>prove(apply(not)(</a:t>
            </a:r>
            <a:r>
              <a:rPr lang="en-US" sz="2000" dirty="0" err="1">
                <a:latin typeface="Andale Mono" panose="020B0509000000000004" pitchFamily="49" charset="0"/>
                <a:ea typeface="Verdana" charset="0"/>
                <a:cs typeface="Verdana" charset="0"/>
              </a:rPr>
              <a:t>core_lf</a:t>
            </a:r>
            <a:r>
              <a:rPr lang="en-US" sz="2000" dirty="0">
                <a:latin typeface="Andale Mono" panose="020B0509000000000004" pitchFamily="49" charset="0"/>
                <a:ea typeface="Verdana" charset="0"/>
                <a:cs typeface="Verdana" charset="0"/>
              </a:rPr>
              <a:t>(pred, NP_ to VP))) </a:t>
            </a:r>
          </a:p>
          <a:p>
            <a:r>
              <a:rPr lang="en-US" sz="2000" dirty="0">
                <a:latin typeface="Andale Mono" panose="020B0509000000000004" pitchFamily="49" charset="0"/>
                <a:ea typeface="Verdana" charset="0"/>
                <a:cs typeface="Verdana" charset="0"/>
              </a:rPr>
              <a:t>   then </a:t>
            </a:r>
            <a:r>
              <a:rPr lang="en-US" sz="2000" dirty="0" err="1">
                <a:latin typeface="Andale Mono" panose="020B0509000000000004" pitchFamily="49" charset="0"/>
                <a:ea typeface="Verdana" charset="0"/>
                <a:cs typeface="Verdana" charset="0"/>
              </a:rPr>
              <a:t>believe_lf</a:t>
            </a:r>
            <a:r>
              <a:rPr lang="en-US" sz="2000" dirty="0">
                <a:latin typeface="Andale Mono" panose="020B0509000000000004" pitchFamily="49" charset="0"/>
                <a:ea typeface="Verdana" charset="0"/>
                <a:cs typeface="Verdana" charset="0"/>
              </a:rPr>
              <a:t> </a:t>
            </a:r>
            <a:r>
              <a:rPr lang="en-US" sz="2000" b="0" i="0" dirty="0">
                <a:solidFill>
                  <a:srgbClr val="222222"/>
                </a:solidFill>
                <a:effectLst/>
                <a:latin typeface="Times New Roman" panose="02020603050405020304" pitchFamily="18" charset="0"/>
              </a:rPr>
              <a:t>∈</a:t>
            </a:r>
            <a:r>
              <a:rPr lang="en-US" sz="2000" dirty="0">
                <a:latin typeface="Andale Mono" panose="020B0509000000000004" pitchFamily="49" charset="0"/>
                <a:ea typeface="Verdana" charset="0"/>
                <a:cs typeface="Verdana" charset="0"/>
              </a:rPr>
              <a:t> prove(apply(not)(</a:t>
            </a:r>
            <a:r>
              <a:rPr lang="en-US" sz="2000" dirty="0" err="1">
                <a:latin typeface="Andale Mono" panose="020B0509000000000004" pitchFamily="49" charset="0"/>
                <a:ea typeface="Verdana" charset="0"/>
                <a:cs typeface="Verdana" charset="0"/>
              </a:rPr>
              <a:t>core_lf</a:t>
            </a:r>
            <a:r>
              <a:rPr lang="en-US" sz="2000" dirty="0">
                <a:latin typeface="Andale Mono" panose="020B0509000000000004" pitchFamily="49" charset="0"/>
                <a:ea typeface="Verdana" charset="0"/>
                <a:cs typeface="Verdana" charset="0"/>
              </a:rPr>
              <a:t>(pred, NP_ that S)))</a:t>
            </a:r>
          </a:p>
          <a:p>
            <a:r>
              <a:rPr lang="en-US" sz="2000" dirty="0">
                <a:latin typeface="Andale Mono" panose="020B0509000000000004" pitchFamily="49" charset="0"/>
                <a:ea typeface="Verdana" charset="0"/>
                <a:cs typeface="Verdana" charset="0"/>
              </a:rPr>
              <a:t>        for all pred </a:t>
            </a:r>
            <a:r>
              <a:rPr lang="en-US" sz="2000" b="0" i="0" dirty="0">
                <a:solidFill>
                  <a:srgbClr val="222222"/>
                </a:solidFill>
                <a:effectLst/>
                <a:latin typeface="Times New Roman" panose="02020603050405020304" pitchFamily="18" charset="0"/>
              </a:rPr>
              <a:t>∈ </a:t>
            </a:r>
            <a:r>
              <a:rPr lang="en-US" sz="2000" dirty="0" err="1">
                <a:latin typeface="Andale Mono" panose="020B0509000000000004" pitchFamily="49" charset="0"/>
                <a:ea typeface="Verdana" charset="0"/>
                <a:cs typeface="Verdana" charset="0"/>
              </a:rPr>
              <a:t>lexical_item</a:t>
            </a:r>
            <a:endParaRPr lang="en-US" sz="2000" dirty="0">
              <a:latin typeface="Andale Mono" panose="020B0509000000000004" pitchFamily="49" charset="0"/>
              <a:ea typeface="Verdana" charset="0"/>
              <a:cs typeface="Verdana" charset="0"/>
            </a:endParaRPr>
          </a:p>
        </p:txBody>
      </p:sp>
    </p:spTree>
    <p:extLst>
      <p:ext uri="{BB962C8B-B14F-4D97-AF65-F5344CB8AC3E}">
        <p14:creationId xmlns:p14="http://schemas.microsoft.com/office/powerpoint/2010/main" val="30957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F347F-3E2D-1F6B-25EC-6571F9163886}"/>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8C4972B4-4448-144D-AED2-7A38A2E5D763}"/>
              </a:ext>
            </a:extLst>
          </p:cNvPr>
          <p:cNvGrpSpPr/>
          <p:nvPr/>
        </p:nvGrpSpPr>
        <p:grpSpPr>
          <a:xfrm>
            <a:off x="1447800" y="1597731"/>
            <a:ext cx="9765030" cy="1969770"/>
            <a:chOff x="1447800" y="973017"/>
            <a:chExt cx="9765030" cy="1969770"/>
          </a:xfrm>
        </p:grpSpPr>
        <p:sp>
          <p:nvSpPr>
            <p:cNvPr id="3" name="TextBox 2">
              <a:extLst>
                <a:ext uri="{FF2B5EF4-FFF2-40B4-BE49-F238E27FC236}">
                  <a16:creationId xmlns:a16="http://schemas.microsoft.com/office/drawing/2014/main" id="{02162B1E-96C3-9FA9-7174-972BEE6FDC4D}"/>
                </a:ext>
              </a:extLst>
            </p:cNvPr>
            <p:cNvSpPr txBox="1"/>
            <p:nvPr/>
          </p:nvSpPr>
          <p:spPr>
            <a:xfrm>
              <a:off x="1447800" y="973017"/>
              <a:ext cx="9296400" cy="584775"/>
            </a:xfrm>
            <a:prstGeom prst="rect">
              <a:avLst/>
            </a:prstGeom>
            <a:noFill/>
          </p:spPr>
          <p:txBody>
            <a:bodyPr wrap="square" rtlCol="0">
              <a:spAutoFit/>
            </a:bodyPr>
            <a:lstStyle/>
            <a:p>
              <a:r>
                <a:rPr lang="en-US" sz="3200" b="1" dirty="0">
                  <a:latin typeface="Helvetica" pitchFamily="2" charset="0"/>
                </a:rPr>
                <a:t>Limitation</a:t>
              </a:r>
            </a:p>
          </p:txBody>
        </p:sp>
        <p:sp>
          <p:nvSpPr>
            <p:cNvPr id="2" name="TextBox 1">
              <a:extLst>
                <a:ext uri="{FF2B5EF4-FFF2-40B4-BE49-F238E27FC236}">
                  <a16:creationId xmlns:a16="http://schemas.microsoft.com/office/drawing/2014/main" id="{9175798A-2763-33BE-D01B-5B0710737FD6}"/>
                </a:ext>
              </a:extLst>
            </p:cNvPr>
            <p:cNvSpPr txBox="1"/>
            <p:nvPr/>
          </p:nvSpPr>
          <p:spPr>
            <a:xfrm>
              <a:off x="1447800" y="1557792"/>
              <a:ext cx="9765030" cy="1384995"/>
            </a:xfrm>
            <a:prstGeom prst="rect">
              <a:avLst/>
            </a:prstGeom>
            <a:noFill/>
          </p:spPr>
          <p:txBody>
            <a:bodyPr wrap="square" rtlCol="0">
              <a:spAutoFit/>
            </a:bodyPr>
            <a:lstStyle/>
            <a:p>
              <a:r>
                <a:rPr lang="en-US" sz="2800" dirty="0">
                  <a:latin typeface="Helvetica" pitchFamily="2" charset="0"/>
                  <a:ea typeface="Verdana" charset="0"/>
                  <a:cs typeface="Verdana" charset="0"/>
                </a:rPr>
                <a:t>We cannot currently directly specify anything about the internal structure of semantic components, so we can’t directly evaluate constraints on them. </a:t>
              </a:r>
              <a:endParaRPr lang="en-US" sz="2800" dirty="0">
                <a:latin typeface="Helvetica" pitchFamily="2" charset="0"/>
              </a:endParaRPr>
            </a:p>
          </p:txBody>
        </p:sp>
      </p:grpSp>
      <p:grpSp>
        <p:nvGrpSpPr>
          <p:cNvPr id="7" name="Group 6">
            <a:extLst>
              <a:ext uri="{FF2B5EF4-FFF2-40B4-BE49-F238E27FC236}">
                <a16:creationId xmlns:a16="http://schemas.microsoft.com/office/drawing/2014/main" id="{D59F1E93-75EC-7C1E-8B4E-6E9C396CBDC9}"/>
              </a:ext>
            </a:extLst>
          </p:cNvPr>
          <p:cNvGrpSpPr/>
          <p:nvPr/>
        </p:nvGrpSpPr>
        <p:grpSpPr>
          <a:xfrm>
            <a:off x="1447799" y="3721387"/>
            <a:ext cx="9296401" cy="1538882"/>
            <a:chOff x="1447799" y="2727343"/>
            <a:chExt cx="9296401" cy="1538882"/>
          </a:xfrm>
        </p:grpSpPr>
        <p:sp>
          <p:nvSpPr>
            <p:cNvPr id="10" name="TextBox 9">
              <a:extLst>
                <a:ext uri="{FF2B5EF4-FFF2-40B4-BE49-F238E27FC236}">
                  <a16:creationId xmlns:a16="http://schemas.microsoft.com/office/drawing/2014/main" id="{7174905A-88D3-D35A-B103-AAD59CA8D39E}"/>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Potential Remedy</a:t>
              </a:r>
            </a:p>
          </p:txBody>
        </p:sp>
        <p:sp>
          <p:nvSpPr>
            <p:cNvPr id="11" name="TextBox 10">
              <a:extLst>
                <a:ext uri="{FF2B5EF4-FFF2-40B4-BE49-F238E27FC236}">
                  <a16:creationId xmlns:a16="http://schemas.microsoft.com/office/drawing/2014/main" id="{03CA068C-0D20-B55B-8918-64614211CD5A}"/>
                </a:ext>
              </a:extLst>
            </p:cNvPr>
            <p:cNvSpPr txBox="1"/>
            <p:nvPr/>
          </p:nvSpPr>
          <p:spPr>
            <a:xfrm>
              <a:off x="1447799" y="3312118"/>
              <a:ext cx="8915401" cy="954107"/>
            </a:xfrm>
            <a:prstGeom prst="rect">
              <a:avLst/>
            </a:prstGeom>
            <a:noFill/>
          </p:spPr>
          <p:txBody>
            <a:bodyPr wrap="square" rtlCol="0">
              <a:spAutoFit/>
            </a:bodyPr>
            <a:lstStyle/>
            <a:p>
              <a:r>
                <a:rPr lang="en-US" sz="2800" dirty="0">
                  <a:latin typeface="Helvetica" pitchFamily="2" charset="0"/>
                  <a:ea typeface="Verdana" charset="0"/>
                  <a:cs typeface="Verdana" charset="0"/>
                </a:rPr>
                <a:t>In the same way semantic values were composed, semantic components could be.</a:t>
              </a:r>
              <a:endParaRPr lang="en-US" sz="2800" dirty="0">
                <a:latin typeface="Helvetica" pitchFamily="2" charset="0"/>
              </a:endParaRPr>
            </a:p>
          </p:txBody>
        </p:sp>
      </p:grpSp>
    </p:spTree>
    <p:extLst>
      <p:ext uri="{BB962C8B-B14F-4D97-AF65-F5344CB8AC3E}">
        <p14:creationId xmlns:p14="http://schemas.microsoft.com/office/powerpoint/2010/main" val="81733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113A6A"/>
        </a:solidFill>
        <a:effectLst/>
      </p:bgPr>
    </p:bg>
    <p:spTree>
      <p:nvGrpSpPr>
        <p:cNvPr id="1" name="">
          <a:extLst>
            <a:ext uri="{FF2B5EF4-FFF2-40B4-BE49-F238E27FC236}">
              <a16:creationId xmlns:a16="http://schemas.microsoft.com/office/drawing/2014/main" id="{47915EB4-46E0-8391-F31F-3317DAF23C17}"/>
            </a:ext>
          </a:extLst>
        </p:cNvPr>
        <p:cNvGrpSpPr/>
        <p:nvPr/>
      </p:nvGrpSpPr>
      <p:grpSpPr>
        <a:xfrm>
          <a:off x="0" y="0"/>
          <a:ext cx="0" cy="0"/>
          <a:chOff x="0" y="0"/>
          <a:chExt cx="0" cy="0"/>
        </a:xfrm>
      </p:grpSpPr>
      <p:pic>
        <p:nvPicPr>
          <p:cNvPr id="3" name="Graphic 5">
            <a:extLst>
              <a:ext uri="{FF2B5EF4-FFF2-40B4-BE49-F238E27FC236}">
                <a16:creationId xmlns:a16="http://schemas.microsoft.com/office/drawing/2014/main" id="{49C21C2A-F205-2D8E-CDD8-EB69D31634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7493" y="2746112"/>
            <a:ext cx="3927315" cy="5033242"/>
          </a:xfrm>
          <a:prstGeom prst="rect">
            <a:avLst/>
          </a:prstGeom>
        </p:spPr>
      </p:pic>
      <p:sp>
        <p:nvSpPr>
          <p:cNvPr id="6" name="Title 1">
            <a:extLst>
              <a:ext uri="{FF2B5EF4-FFF2-40B4-BE49-F238E27FC236}">
                <a16:creationId xmlns:a16="http://schemas.microsoft.com/office/drawing/2014/main" id="{5D784572-8F33-07C3-F391-D6E72ECDF5B0}"/>
              </a:ext>
            </a:extLst>
          </p:cNvPr>
          <p:cNvSpPr>
            <a:spLocks noGrp="1"/>
          </p:cNvSpPr>
          <p:nvPr>
            <p:ph type="title"/>
          </p:nvPr>
        </p:nvSpPr>
        <p:spPr>
          <a:xfrm>
            <a:off x="831850" y="1729112"/>
            <a:ext cx="6442253" cy="4153115"/>
          </a:xfrm>
        </p:spPr>
        <p:txBody>
          <a:bodyPr>
            <a:normAutofit/>
          </a:bodyPr>
          <a:lstStyle/>
          <a:p>
            <a:r>
              <a:rPr lang="en-US" b="1" dirty="0">
                <a:solidFill>
                  <a:schemeClr val="bg1"/>
                </a:solidFill>
                <a:latin typeface="Verdana"/>
                <a:ea typeface="Verdana"/>
                <a:cs typeface="Verdana" charset="0"/>
              </a:rPr>
              <a:t>Conclusion</a:t>
            </a:r>
            <a:br>
              <a:rPr lang="en-US" b="1" dirty="0">
                <a:solidFill>
                  <a:schemeClr val="bg1"/>
                </a:solidFill>
                <a:latin typeface="Verdana"/>
                <a:ea typeface="Verdana"/>
                <a:cs typeface="Verdana" charset="0"/>
              </a:rPr>
            </a:br>
            <a:endParaRPr lang="en-US" sz="4800" dirty="0">
              <a:solidFill>
                <a:schemeClr val="bg1"/>
              </a:solidFill>
              <a:latin typeface="Verdana" charset="0"/>
              <a:ea typeface="Verdana" charset="0"/>
              <a:cs typeface="Verdana" charset="0"/>
            </a:endParaRPr>
          </a:p>
        </p:txBody>
      </p:sp>
    </p:spTree>
    <p:extLst>
      <p:ext uri="{BB962C8B-B14F-4D97-AF65-F5344CB8AC3E}">
        <p14:creationId xmlns:p14="http://schemas.microsoft.com/office/powerpoint/2010/main" val="1596790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97782-79E4-A3AD-5F59-462AC6B04006}"/>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B9558557-327C-E7EE-A6EA-67E5B4650F05}"/>
              </a:ext>
            </a:extLst>
          </p:cNvPr>
          <p:cNvSpPr/>
          <p:nvPr/>
        </p:nvSpPr>
        <p:spPr>
          <a:xfrm>
            <a:off x="2795111" y="1000125"/>
            <a:ext cx="6601778" cy="880110"/>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Helvetica" pitchFamily="2" charset="0"/>
              </a:rPr>
              <a:t>Lexical semantic constraints</a:t>
            </a:r>
          </a:p>
        </p:txBody>
      </p:sp>
      <p:grpSp>
        <p:nvGrpSpPr>
          <p:cNvPr id="7" name="Group 6">
            <a:extLst>
              <a:ext uri="{FF2B5EF4-FFF2-40B4-BE49-F238E27FC236}">
                <a16:creationId xmlns:a16="http://schemas.microsoft.com/office/drawing/2014/main" id="{105B21CA-CC8F-2E16-AC79-1FCEAAB6D522}"/>
              </a:ext>
            </a:extLst>
          </p:cNvPr>
          <p:cNvGrpSpPr/>
          <p:nvPr/>
        </p:nvGrpSpPr>
        <p:grpSpPr>
          <a:xfrm>
            <a:off x="2795111" y="1880235"/>
            <a:ext cx="6601778" cy="1988820"/>
            <a:chOff x="2795111" y="1880235"/>
            <a:chExt cx="6601778" cy="1988820"/>
          </a:xfrm>
        </p:grpSpPr>
        <p:sp>
          <p:nvSpPr>
            <p:cNvPr id="3" name="Rounded Rectangle 2">
              <a:extLst>
                <a:ext uri="{FF2B5EF4-FFF2-40B4-BE49-F238E27FC236}">
                  <a16:creationId xmlns:a16="http://schemas.microsoft.com/office/drawing/2014/main" id="{76E67792-4AC0-9F70-F91E-AB489133122C}"/>
                </a:ext>
              </a:extLst>
            </p:cNvPr>
            <p:cNvSpPr/>
            <p:nvPr/>
          </p:nvSpPr>
          <p:spPr>
            <a:xfrm>
              <a:off x="2795111" y="2988945"/>
              <a:ext cx="6601778" cy="880110"/>
            </a:xfrm>
            <a:prstGeom prst="roundRect">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Helvetica" pitchFamily="2" charset="0"/>
                </a:rPr>
                <a:t>Lexical semantic generalizations</a:t>
              </a:r>
            </a:p>
          </p:txBody>
        </p:sp>
        <p:grpSp>
          <p:nvGrpSpPr>
            <p:cNvPr id="6" name="Group 5">
              <a:extLst>
                <a:ext uri="{FF2B5EF4-FFF2-40B4-BE49-F238E27FC236}">
                  <a16:creationId xmlns:a16="http://schemas.microsoft.com/office/drawing/2014/main" id="{A43D2DCB-751C-4C9F-379E-D68DB1EDF5C6}"/>
                </a:ext>
              </a:extLst>
            </p:cNvPr>
            <p:cNvGrpSpPr/>
            <p:nvPr/>
          </p:nvGrpSpPr>
          <p:grpSpPr>
            <a:xfrm>
              <a:off x="5337810" y="1880235"/>
              <a:ext cx="1587819" cy="1108710"/>
              <a:chOff x="5337810" y="1880235"/>
              <a:chExt cx="1587819" cy="1108710"/>
            </a:xfrm>
          </p:grpSpPr>
          <p:cxnSp>
            <p:nvCxnSpPr>
              <p:cNvPr id="8" name="Straight Arrow Connector 7">
                <a:extLst>
                  <a:ext uri="{FF2B5EF4-FFF2-40B4-BE49-F238E27FC236}">
                    <a16:creationId xmlns:a16="http://schemas.microsoft.com/office/drawing/2014/main" id="{66D37FAA-3589-1ED0-F820-06745D137EC3}"/>
                  </a:ext>
                </a:extLst>
              </p:cNvPr>
              <p:cNvCxnSpPr>
                <a:stCxn id="3" idx="0"/>
                <a:endCxn id="2" idx="2"/>
              </p:cNvCxnSpPr>
              <p:nvPr/>
            </p:nvCxnSpPr>
            <p:spPr>
              <a:xfrm flipV="1">
                <a:off x="6096000" y="1880235"/>
                <a:ext cx="0" cy="1108710"/>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sp>
            <p:nvSpPr>
              <p:cNvPr id="15" name="Rectangle 14">
                <a:extLst>
                  <a:ext uri="{FF2B5EF4-FFF2-40B4-BE49-F238E27FC236}">
                    <a16:creationId xmlns:a16="http://schemas.microsoft.com/office/drawing/2014/main" id="{93FB5449-A2BF-A53B-10AB-C274CA0FBF22}"/>
                  </a:ext>
                </a:extLst>
              </p:cNvPr>
              <p:cNvSpPr/>
              <p:nvPr/>
            </p:nvSpPr>
            <p:spPr>
              <a:xfrm>
                <a:off x="5337810" y="2354580"/>
                <a:ext cx="1587819" cy="30861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evidence for</a:t>
                </a:r>
              </a:p>
            </p:txBody>
          </p:sp>
        </p:grpSp>
      </p:grpSp>
      <p:grpSp>
        <p:nvGrpSpPr>
          <p:cNvPr id="4" name="Group 3">
            <a:extLst>
              <a:ext uri="{FF2B5EF4-FFF2-40B4-BE49-F238E27FC236}">
                <a16:creationId xmlns:a16="http://schemas.microsoft.com/office/drawing/2014/main" id="{4D68EB62-1B59-50E3-A9B3-9E41EC0E162F}"/>
              </a:ext>
            </a:extLst>
          </p:cNvPr>
          <p:cNvGrpSpPr/>
          <p:nvPr/>
        </p:nvGrpSpPr>
        <p:grpSpPr>
          <a:xfrm>
            <a:off x="550466" y="1440180"/>
            <a:ext cx="2257345" cy="1988820"/>
            <a:chOff x="550466" y="1440180"/>
            <a:chExt cx="2257345" cy="1988820"/>
          </a:xfrm>
        </p:grpSpPr>
        <p:cxnSp>
          <p:nvCxnSpPr>
            <p:cNvPr id="5" name="Elbow Connector 4">
              <a:extLst>
                <a:ext uri="{FF2B5EF4-FFF2-40B4-BE49-F238E27FC236}">
                  <a16:creationId xmlns:a16="http://schemas.microsoft.com/office/drawing/2014/main" id="{821B0B46-C9B3-1007-B1D6-F819075BECC0}"/>
                </a:ext>
              </a:extLst>
            </p:cNvPr>
            <p:cNvCxnSpPr>
              <a:cxnSpLocks/>
            </p:cNvCxnSpPr>
            <p:nvPr/>
          </p:nvCxnSpPr>
          <p:spPr>
            <a:xfrm rot="10800000" flipV="1">
              <a:off x="2795111" y="1440180"/>
              <a:ext cx="12700" cy="1988820"/>
            </a:xfrm>
            <a:prstGeom prst="bentConnector3">
              <a:avLst>
                <a:gd name="adj1" fmla="val 9360000"/>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C1E81CB3-987A-8807-EBE0-90DDB4D6D465}"/>
                </a:ext>
              </a:extLst>
            </p:cNvPr>
            <p:cNvSpPr txBox="1"/>
            <p:nvPr/>
          </p:nvSpPr>
          <p:spPr>
            <a:xfrm>
              <a:off x="550466" y="2019091"/>
              <a:ext cx="2125980" cy="830997"/>
            </a:xfrm>
            <a:prstGeom prst="rect">
              <a:avLst/>
            </a:prstGeom>
            <a:solidFill>
              <a:schemeClr val="bg1"/>
            </a:solidFill>
          </p:spPr>
          <p:txBody>
            <a:bodyPr wrap="square" rtlCol="0">
              <a:spAutoFit/>
            </a:bodyPr>
            <a:lstStyle/>
            <a:p>
              <a:pPr algn="ctr"/>
              <a:r>
                <a:rPr lang="en-US" sz="2400" dirty="0">
                  <a:latin typeface="Helvetica" pitchFamily="2" charset="0"/>
                </a:rPr>
                <a:t>Descriptive adequacy</a:t>
              </a:r>
            </a:p>
          </p:txBody>
        </p:sp>
      </p:grpSp>
    </p:spTree>
    <p:extLst>
      <p:ext uri="{BB962C8B-B14F-4D97-AF65-F5344CB8AC3E}">
        <p14:creationId xmlns:p14="http://schemas.microsoft.com/office/powerpoint/2010/main" val="160324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F2B86-E8EB-2C85-D4F1-D8159A8E9400}"/>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ECCE3830-3321-3DBE-EE99-943D76C38728}"/>
              </a:ext>
            </a:extLst>
          </p:cNvPr>
          <p:cNvSpPr/>
          <p:nvPr/>
        </p:nvSpPr>
        <p:spPr>
          <a:xfrm>
            <a:off x="2795111" y="1000125"/>
            <a:ext cx="6601778" cy="880110"/>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Helvetica" pitchFamily="2" charset="0"/>
              </a:rPr>
              <a:t>Lexical semantic constraints</a:t>
            </a:r>
          </a:p>
        </p:txBody>
      </p:sp>
      <p:grpSp>
        <p:nvGrpSpPr>
          <p:cNvPr id="19" name="Group 18">
            <a:extLst>
              <a:ext uri="{FF2B5EF4-FFF2-40B4-BE49-F238E27FC236}">
                <a16:creationId xmlns:a16="http://schemas.microsoft.com/office/drawing/2014/main" id="{2A8B8FC2-DBEF-5C85-0F1A-F04F5B399781}"/>
              </a:ext>
            </a:extLst>
          </p:cNvPr>
          <p:cNvGrpSpPr/>
          <p:nvPr/>
        </p:nvGrpSpPr>
        <p:grpSpPr>
          <a:xfrm>
            <a:off x="2795111" y="1880235"/>
            <a:ext cx="6601778" cy="1988820"/>
            <a:chOff x="2795111" y="1880235"/>
            <a:chExt cx="6601778" cy="1988820"/>
          </a:xfrm>
        </p:grpSpPr>
        <p:sp>
          <p:nvSpPr>
            <p:cNvPr id="3" name="Rounded Rectangle 2">
              <a:extLst>
                <a:ext uri="{FF2B5EF4-FFF2-40B4-BE49-F238E27FC236}">
                  <a16:creationId xmlns:a16="http://schemas.microsoft.com/office/drawing/2014/main" id="{01A6395B-6718-DD5B-2385-E0504A4501FC}"/>
                </a:ext>
              </a:extLst>
            </p:cNvPr>
            <p:cNvSpPr/>
            <p:nvPr/>
          </p:nvSpPr>
          <p:spPr>
            <a:xfrm>
              <a:off x="2795111" y="2988945"/>
              <a:ext cx="6601778" cy="880110"/>
            </a:xfrm>
            <a:prstGeom prst="roundRect">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Helvetica" pitchFamily="2" charset="0"/>
                </a:rPr>
                <a:t>Lexical semantic generalizations</a:t>
              </a:r>
            </a:p>
          </p:txBody>
        </p:sp>
        <p:cxnSp>
          <p:nvCxnSpPr>
            <p:cNvPr id="8" name="Straight Arrow Connector 7">
              <a:extLst>
                <a:ext uri="{FF2B5EF4-FFF2-40B4-BE49-F238E27FC236}">
                  <a16:creationId xmlns:a16="http://schemas.microsoft.com/office/drawing/2014/main" id="{AB1ED8A8-5771-14C5-D35C-DD2F00D8FC66}"/>
                </a:ext>
              </a:extLst>
            </p:cNvPr>
            <p:cNvCxnSpPr>
              <a:stCxn id="3" idx="0"/>
              <a:endCxn id="2" idx="2"/>
            </p:cNvCxnSpPr>
            <p:nvPr/>
          </p:nvCxnSpPr>
          <p:spPr>
            <a:xfrm flipV="1">
              <a:off x="6096000" y="1880235"/>
              <a:ext cx="0" cy="1108710"/>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sp>
          <p:nvSpPr>
            <p:cNvPr id="15" name="Rectangle 14">
              <a:extLst>
                <a:ext uri="{FF2B5EF4-FFF2-40B4-BE49-F238E27FC236}">
                  <a16:creationId xmlns:a16="http://schemas.microsoft.com/office/drawing/2014/main" id="{A5197366-01B4-1007-1DF2-B2E1F0694CF9}"/>
                </a:ext>
              </a:extLst>
            </p:cNvPr>
            <p:cNvSpPr/>
            <p:nvPr/>
          </p:nvSpPr>
          <p:spPr>
            <a:xfrm>
              <a:off x="5337810" y="2354580"/>
              <a:ext cx="1587819" cy="30861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evidence for</a:t>
              </a:r>
            </a:p>
          </p:txBody>
        </p:sp>
      </p:grpSp>
      <p:grpSp>
        <p:nvGrpSpPr>
          <p:cNvPr id="7" name="Group 6">
            <a:extLst>
              <a:ext uri="{FF2B5EF4-FFF2-40B4-BE49-F238E27FC236}">
                <a16:creationId xmlns:a16="http://schemas.microsoft.com/office/drawing/2014/main" id="{C6151EF2-F3BE-626E-434E-87B259404778}"/>
              </a:ext>
            </a:extLst>
          </p:cNvPr>
          <p:cNvGrpSpPr/>
          <p:nvPr/>
        </p:nvGrpSpPr>
        <p:grpSpPr>
          <a:xfrm>
            <a:off x="6096000" y="4583430"/>
            <a:ext cx="3965259" cy="1274445"/>
            <a:chOff x="6096000" y="4583430"/>
            <a:chExt cx="3965259" cy="1274445"/>
          </a:xfrm>
        </p:grpSpPr>
        <p:cxnSp>
          <p:nvCxnSpPr>
            <p:cNvPr id="29" name="Straight Arrow Connector 28">
              <a:extLst>
                <a:ext uri="{FF2B5EF4-FFF2-40B4-BE49-F238E27FC236}">
                  <a16:creationId xmlns:a16="http://schemas.microsoft.com/office/drawing/2014/main" id="{7D04C7CC-AEA4-3BA4-18A8-4C2A7178B4E7}"/>
                </a:ext>
              </a:extLst>
            </p:cNvPr>
            <p:cNvCxnSpPr>
              <a:cxnSpLocks/>
              <a:stCxn id="5" idx="0"/>
              <a:endCxn id="17" idx="2"/>
            </p:cNvCxnSpPr>
            <p:nvPr/>
          </p:nvCxnSpPr>
          <p:spPr>
            <a:xfrm flipH="1" flipV="1">
              <a:off x="6096000" y="4583430"/>
              <a:ext cx="2397444" cy="394335"/>
            </a:xfrm>
            <a:prstGeom prst="straightConnector1">
              <a:avLst/>
            </a:prstGeom>
            <a:ln w="76200">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5" name="Rounded Rectangle 4">
              <a:extLst>
                <a:ext uri="{FF2B5EF4-FFF2-40B4-BE49-F238E27FC236}">
                  <a16:creationId xmlns:a16="http://schemas.microsoft.com/office/drawing/2014/main" id="{E661F236-3B52-0B66-6FEE-9146316B88CD}"/>
                </a:ext>
              </a:extLst>
            </p:cNvPr>
            <p:cNvSpPr/>
            <p:nvPr/>
          </p:nvSpPr>
          <p:spPr>
            <a:xfrm>
              <a:off x="6925629" y="4977765"/>
              <a:ext cx="3135630" cy="880110"/>
            </a:xfrm>
            <a:prstGeom prst="roundRect">
              <a:avLst/>
            </a:prstGeom>
            <a:solidFill>
              <a:srgbClr val="7030A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Helvetica" pitchFamily="2" charset="0"/>
                </a:rPr>
                <a:t>Inference judgments</a:t>
              </a:r>
            </a:p>
          </p:txBody>
        </p:sp>
      </p:grpSp>
      <p:grpSp>
        <p:nvGrpSpPr>
          <p:cNvPr id="6" name="Group 5">
            <a:extLst>
              <a:ext uri="{FF2B5EF4-FFF2-40B4-BE49-F238E27FC236}">
                <a16:creationId xmlns:a16="http://schemas.microsoft.com/office/drawing/2014/main" id="{2EF0B884-74AE-C343-9A39-711E2B4506E6}"/>
              </a:ext>
            </a:extLst>
          </p:cNvPr>
          <p:cNvGrpSpPr/>
          <p:nvPr/>
        </p:nvGrpSpPr>
        <p:grpSpPr>
          <a:xfrm>
            <a:off x="3659506" y="3869055"/>
            <a:ext cx="3230403" cy="1108710"/>
            <a:chOff x="3659506" y="3869055"/>
            <a:chExt cx="3230403" cy="1108710"/>
          </a:xfrm>
        </p:grpSpPr>
        <p:cxnSp>
          <p:nvCxnSpPr>
            <p:cNvPr id="12" name="Straight Arrow Connector 11">
              <a:extLst>
                <a:ext uri="{FF2B5EF4-FFF2-40B4-BE49-F238E27FC236}">
                  <a16:creationId xmlns:a16="http://schemas.microsoft.com/office/drawing/2014/main" id="{98975A11-E7C3-9DBA-6B13-9574662DA420}"/>
                </a:ext>
              </a:extLst>
            </p:cNvPr>
            <p:cNvCxnSpPr>
              <a:cxnSpLocks/>
              <a:stCxn id="17" idx="0"/>
              <a:endCxn id="3" idx="2"/>
            </p:cNvCxnSpPr>
            <p:nvPr/>
          </p:nvCxnSpPr>
          <p:spPr>
            <a:xfrm flipV="1">
              <a:off x="6096000" y="3869055"/>
              <a:ext cx="0" cy="405765"/>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cxnSp>
          <p:nvCxnSpPr>
            <p:cNvPr id="9" name="Straight Arrow Connector 8">
              <a:extLst>
                <a:ext uri="{FF2B5EF4-FFF2-40B4-BE49-F238E27FC236}">
                  <a16:creationId xmlns:a16="http://schemas.microsoft.com/office/drawing/2014/main" id="{8A2867CC-26AD-3A3D-ECFA-7EA6E7BB5F66}"/>
                </a:ext>
              </a:extLst>
            </p:cNvPr>
            <p:cNvCxnSpPr>
              <a:cxnSpLocks/>
              <a:stCxn id="4" idx="0"/>
              <a:endCxn id="17" idx="2"/>
            </p:cNvCxnSpPr>
            <p:nvPr/>
          </p:nvCxnSpPr>
          <p:spPr>
            <a:xfrm flipV="1">
              <a:off x="3659506" y="4583430"/>
              <a:ext cx="2436494" cy="394335"/>
            </a:xfrm>
            <a:prstGeom prst="straightConnector1">
              <a:avLst/>
            </a:prstGeom>
            <a:ln w="76200">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17" name="Rectangle 16">
              <a:extLst>
                <a:ext uri="{FF2B5EF4-FFF2-40B4-BE49-F238E27FC236}">
                  <a16:creationId xmlns:a16="http://schemas.microsoft.com/office/drawing/2014/main" id="{258C84CE-F5B2-521F-DF24-1E90E73BC694}"/>
                </a:ext>
              </a:extLst>
            </p:cNvPr>
            <p:cNvSpPr/>
            <p:nvPr/>
          </p:nvSpPr>
          <p:spPr>
            <a:xfrm>
              <a:off x="5302090" y="4274820"/>
              <a:ext cx="1587819" cy="30861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evidence for</a:t>
              </a:r>
            </a:p>
          </p:txBody>
        </p:sp>
      </p:grpSp>
      <p:grpSp>
        <p:nvGrpSpPr>
          <p:cNvPr id="18" name="Group 17">
            <a:extLst>
              <a:ext uri="{FF2B5EF4-FFF2-40B4-BE49-F238E27FC236}">
                <a16:creationId xmlns:a16="http://schemas.microsoft.com/office/drawing/2014/main" id="{42106EE3-2140-A9CD-572E-E0EC43B512E5}"/>
              </a:ext>
            </a:extLst>
          </p:cNvPr>
          <p:cNvGrpSpPr/>
          <p:nvPr/>
        </p:nvGrpSpPr>
        <p:grpSpPr>
          <a:xfrm>
            <a:off x="9396889" y="3429000"/>
            <a:ext cx="2397443" cy="1988820"/>
            <a:chOff x="9396889" y="3429000"/>
            <a:chExt cx="2397443" cy="1988820"/>
          </a:xfrm>
        </p:grpSpPr>
        <p:cxnSp>
          <p:nvCxnSpPr>
            <p:cNvPr id="14" name="Elbow Connector 13">
              <a:extLst>
                <a:ext uri="{FF2B5EF4-FFF2-40B4-BE49-F238E27FC236}">
                  <a16:creationId xmlns:a16="http://schemas.microsoft.com/office/drawing/2014/main" id="{63A29B2C-D380-161E-5F20-ED19E03E7A34}"/>
                </a:ext>
              </a:extLst>
            </p:cNvPr>
            <p:cNvCxnSpPr>
              <a:cxnSpLocks/>
              <a:stCxn id="3" idx="3"/>
              <a:endCxn id="5" idx="3"/>
            </p:cNvCxnSpPr>
            <p:nvPr/>
          </p:nvCxnSpPr>
          <p:spPr>
            <a:xfrm>
              <a:off x="9396889" y="3429000"/>
              <a:ext cx="664370" cy="1988820"/>
            </a:xfrm>
            <a:prstGeom prst="bentConnector3">
              <a:avLst>
                <a:gd name="adj1" fmla="val 21381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EA9A1D21-075E-8387-32FA-4778ED95595F}"/>
                </a:ext>
              </a:extLst>
            </p:cNvPr>
            <p:cNvSpPr txBox="1"/>
            <p:nvPr/>
          </p:nvSpPr>
          <p:spPr>
            <a:xfrm>
              <a:off x="9668352" y="3946744"/>
              <a:ext cx="2125980" cy="830997"/>
            </a:xfrm>
            <a:prstGeom prst="rect">
              <a:avLst/>
            </a:prstGeom>
            <a:solidFill>
              <a:schemeClr val="bg1"/>
            </a:solidFill>
          </p:spPr>
          <p:txBody>
            <a:bodyPr wrap="square" rtlCol="0">
              <a:spAutoFit/>
            </a:bodyPr>
            <a:lstStyle/>
            <a:p>
              <a:pPr algn="ctr"/>
              <a:r>
                <a:rPr lang="en-US" sz="2400" dirty="0">
                  <a:latin typeface="Helvetica" pitchFamily="2" charset="0"/>
                </a:rPr>
                <a:t>Observational adequacy</a:t>
              </a:r>
            </a:p>
          </p:txBody>
        </p:sp>
      </p:grpSp>
      <p:grpSp>
        <p:nvGrpSpPr>
          <p:cNvPr id="31" name="Group 30">
            <a:extLst>
              <a:ext uri="{FF2B5EF4-FFF2-40B4-BE49-F238E27FC236}">
                <a16:creationId xmlns:a16="http://schemas.microsoft.com/office/drawing/2014/main" id="{CD20327F-7348-39EB-8E55-585668427DA1}"/>
              </a:ext>
            </a:extLst>
          </p:cNvPr>
          <p:cNvGrpSpPr/>
          <p:nvPr/>
        </p:nvGrpSpPr>
        <p:grpSpPr>
          <a:xfrm>
            <a:off x="550466" y="3946744"/>
            <a:ext cx="11243866" cy="2767131"/>
            <a:chOff x="550466" y="3946744"/>
            <a:chExt cx="11243866" cy="2767131"/>
          </a:xfrm>
        </p:grpSpPr>
        <p:sp>
          <p:nvSpPr>
            <p:cNvPr id="25" name="TextBox 24">
              <a:extLst>
                <a:ext uri="{FF2B5EF4-FFF2-40B4-BE49-F238E27FC236}">
                  <a16:creationId xmlns:a16="http://schemas.microsoft.com/office/drawing/2014/main" id="{6AE6AF78-02BD-FA48-F088-8930E9DDB779}"/>
                </a:ext>
              </a:extLst>
            </p:cNvPr>
            <p:cNvSpPr txBox="1"/>
            <p:nvPr/>
          </p:nvSpPr>
          <p:spPr>
            <a:xfrm>
              <a:off x="9668352" y="3946744"/>
              <a:ext cx="2125980" cy="830997"/>
            </a:xfrm>
            <a:prstGeom prst="rect">
              <a:avLst/>
            </a:prstGeom>
            <a:solidFill>
              <a:schemeClr val="bg1"/>
            </a:solidFill>
          </p:spPr>
          <p:txBody>
            <a:bodyPr wrap="square" rtlCol="0">
              <a:spAutoFit/>
            </a:bodyPr>
            <a:lstStyle/>
            <a:p>
              <a:pPr algn="ctr"/>
              <a:r>
                <a:rPr lang="en-US" sz="2400" dirty="0">
                  <a:solidFill>
                    <a:srgbClr val="C00000"/>
                  </a:solidFill>
                  <a:latin typeface="Helvetica" pitchFamily="2" charset="0"/>
                </a:rPr>
                <a:t>Observational adequacy</a:t>
              </a:r>
            </a:p>
          </p:txBody>
        </p:sp>
        <p:sp>
          <p:nvSpPr>
            <p:cNvPr id="26" name="TextBox 25">
              <a:extLst>
                <a:ext uri="{FF2B5EF4-FFF2-40B4-BE49-F238E27FC236}">
                  <a16:creationId xmlns:a16="http://schemas.microsoft.com/office/drawing/2014/main" id="{570BF1B0-AF41-7820-FAE3-EBD72B9CCEF6}"/>
                </a:ext>
              </a:extLst>
            </p:cNvPr>
            <p:cNvSpPr txBox="1"/>
            <p:nvPr/>
          </p:nvSpPr>
          <p:spPr>
            <a:xfrm>
              <a:off x="550466" y="6252210"/>
              <a:ext cx="10607039" cy="461665"/>
            </a:xfrm>
            <a:prstGeom prst="rect">
              <a:avLst/>
            </a:prstGeom>
            <a:solidFill>
              <a:schemeClr val="bg1"/>
            </a:solidFill>
          </p:spPr>
          <p:txBody>
            <a:bodyPr wrap="square" rtlCol="0">
              <a:spAutoFit/>
            </a:bodyPr>
            <a:lstStyle/>
            <a:p>
              <a:pPr algn="r"/>
              <a:r>
                <a:rPr lang="en-US" sz="2400" dirty="0">
                  <a:latin typeface="Helvetica" pitchFamily="2" charset="0"/>
                </a:rPr>
                <a:t>Challenging to achieve when the relevant area of lexicon is large/open </a:t>
              </a:r>
            </a:p>
          </p:txBody>
        </p:sp>
        <p:cxnSp>
          <p:nvCxnSpPr>
            <p:cNvPr id="28" name="Elbow Connector 27">
              <a:extLst>
                <a:ext uri="{FF2B5EF4-FFF2-40B4-BE49-F238E27FC236}">
                  <a16:creationId xmlns:a16="http://schemas.microsoft.com/office/drawing/2014/main" id="{108B8959-EC2E-F5D8-4B49-58AB5C0E0F36}"/>
                </a:ext>
              </a:extLst>
            </p:cNvPr>
            <p:cNvCxnSpPr>
              <a:cxnSpLocks/>
              <a:stCxn id="25" idx="3"/>
              <a:endCxn id="26" idx="3"/>
            </p:cNvCxnSpPr>
            <p:nvPr/>
          </p:nvCxnSpPr>
          <p:spPr>
            <a:xfrm flipH="1">
              <a:off x="11157505" y="4362243"/>
              <a:ext cx="636827" cy="2120800"/>
            </a:xfrm>
            <a:prstGeom prst="bentConnector3">
              <a:avLst>
                <a:gd name="adj1" fmla="val -35897"/>
              </a:avLst>
            </a:prstGeom>
            <a:ln>
              <a:prstDash val="sysDot"/>
              <a:headEnd type="triangle" w="med" len="med"/>
              <a:tailEnd type="none" w="med" len="med"/>
            </a:ln>
          </p:spPr>
          <p:style>
            <a:lnRef idx="2">
              <a:schemeClr val="dk1"/>
            </a:lnRef>
            <a:fillRef idx="0">
              <a:schemeClr val="dk1"/>
            </a:fillRef>
            <a:effectRef idx="1">
              <a:schemeClr val="dk1"/>
            </a:effectRef>
            <a:fontRef idx="minor">
              <a:schemeClr val="tx1"/>
            </a:fontRef>
          </p:style>
        </p:cxnSp>
      </p:grpSp>
      <p:sp>
        <p:nvSpPr>
          <p:cNvPr id="4" name="Rounded Rectangle 3">
            <a:extLst>
              <a:ext uri="{FF2B5EF4-FFF2-40B4-BE49-F238E27FC236}">
                <a16:creationId xmlns:a16="http://schemas.microsoft.com/office/drawing/2014/main" id="{22657EC4-4ECB-40B9-23B5-CBAFB9653AB7}"/>
              </a:ext>
            </a:extLst>
          </p:cNvPr>
          <p:cNvSpPr/>
          <p:nvPr/>
        </p:nvSpPr>
        <p:spPr>
          <a:xfrm>
            <a:off x="2091691" y="4977765"/>
            <a:ext cx="3135630" cy="880110"/>
          </a:xfrm>
          <a:prstGeom prst="roundRect">
            <a:avLst/>
          </a:prstGeom>
          <a:solidFill>
            <a:srgbClr val="7030A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Helvetica" pitchFamily="2" charset="0"/>
              </a:rPr>
              <a:t>Acceptability, felicity, naturalness, … judgments</a:t>
            </a:r>
          </a:p>
        </p:txBody>
      </p:sp>
      <p:grpSp>
        <p:nvGrpSpPr>
          <p:cNvPr id="16" name="Group 15">
            <a:extLst>
              <a:ext uri="{FF2B5EF4-FFF2-40B4-BE49-F238E27FC236}">
                <a16:creationId xmlns:a16="http://schemas.microsoft.com/office/drawing/2014/main" id="{4C3D1FAC-A406-26F2-019E-57BCDA143FB8}"/>
              </a:ext>
            </a:extLst>
          </p:cNvPr>
          <p:cNvGrpSpPr/>
          <p:nvPr/>
        </p:nvGrpSpPr>
        <p:grpSpPr>
          <a:xfrm>
            <a:off x="550466" y="1440180"/>
            <a:ext cx="2257345" cy="1988820"/>
            <a:chOff x="550466" y="1440180"/>
            <a:chExt cx="2257345" cy="1988820"/>
          </a:xfrm>
        </p:grpSpPr>
        <p:cxnSp>
          <p:nvCxnSpPr>
            <p:cNvPr id="21" name="Elbow Connector 20">
              <a:extLst>
                <a:ext uri="{FF2B5EF4-FFF2-40B4-BE49-F238E27FC236}">
                  <a16:creationId xmlns:a16="http://schemas.microsoft.com/office/drawing/2014/main" id="{574A19FF-8AD6-D605-3284-9003F9A75737}"/>
                </a:ext>
              </a:extLst>
            </p:cNvPr>
            <p:cNvCxnSpPr>
              <a:cxnSpLocks/>
            </p:cNvCxnSpPr>
            <p:nvPr/>
          </p:nvCxnSpPr>
          <p:spPr>
            <a:xfrm rot="10800000" flipV="1">
              <a:off x="2795111" y="1440180"/>
              <a:ext cx="12700" cy="1988820"/>
            </a:xfrm>
            <a:prstGeom prst="bentConnector3">
              <a:avLst>
                <a:gd name="adj1" fmla="val 9360000"/>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ACF56743-60EE-5205-E9F2-1FF24846D84D}"/>
                </a:ext>
              </a:extLst>
            </p:cNvPr>
            <p:cNvSpPr txBox="1"/>
            <p:nvPr/>
          </p:nvSpPr>
          <p:spPr>
            <a:xfrm>
              <a:off x="550466" y="2019091"/>
              <a:ext cx="2125980" cy="830997"/>
            </a:xfrm>
            <a:prstGeom prst="rect">
              <a:avLst/>
            </a:prstGeom>
            <a:solidFill>
              <a:schemeClr val="bg1"/>
            </a:solidFill>
          </p:spPr>
          <p:txBody>
            <a:bodyPr wrap="square" rtlCol="0">
              <a:spAutoFit/>
            </a:bodyPr>
            <a:lstStyle/>
            <a:p>
              <a:pPr algn="ctr"/>
              <a:r>
                <a:rPr lang="en-US" sz="2400" dirty="0">
                  <a:latin typeface="Helvetica" pitchFamily="2" charset="0"/>
                </a:rPr>
                <a:t>Descriptive adequacy</a:t>
              </a:r>
            </a:p>
          </p:txBody>
        </p:sp>
      </p:grpSp>
    </p:spTree>
    <p:extLst>
      <p:ext uri="{BB962C8B-B14F-4D97-AF65-F5344CB8AC3E}">
        <p14:creationId xmlns:p14="http://schemas.microsoft.com/office/powerpoint/2010/main" val="158033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1B9A1-56EB-084B-AB23-8E60611594EA}"/>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9343EC20-EA47-E994-E041-936608A1F124}"/>
              </a:ext>
            </a:extLst>
          </p:cNvPr>
          <p:cNvSpPr/>
          <p:nvPr/>
        </p:nvSpPr>
        <p:spPr>
          <a:xfrm>
            <a:off x="2795111" y="1000125"/>
            <a:ext cx="6601778" cy="880110"/>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Helvetica" pitchFamily="2" charset="0"/>
              </a:rPr>
              <a:t>Lexical semantic constraints</a:t>
            </a:r>
          </a:p>
        </p:txBody>
      </p:sp>
      <p:grpSp>
        <p:nvGrpSpPr>
          <p:cNvPr id="19" name="Group 18">
            <a:extLst>
              <a:ext uri="{FF2B5EF4-FFF2-40B4-BE49-F238E27FC236}">
                <a16:creationId xmlns:a16="http://schemas.microsoft.com/office/drawing/2014/main" id="{66339D15-4383-EF25-2E2E-110611E2BAA3}"/>
              </a:ext>
            </a:extLst>
          </p:cNvPr>
          <p:cNvGrpSpPr/>
          <p:nvPr/>
        </p:nvGrpSpPr>
        <p:grpSpPr>
          <a:xfrm>
            <a:off x="2795111" y="1880235"/>
            <a:ext cx="6601778" cy="1988820"/>
            <a:chOff x="2795111" y="1880235"/>
            <a:chExt cx="6601778" cy="1988820"/>
          </a:xfrm>
        </p:grpSpPr>
        <p:sp>
          <p:nvSpPr>
            <p:cNvPr id="3" name="Rounded Rectangle 2">
              <a:extLst>
                <a:ext uri="{FF2B5EF4-FFF2-40B4-BE49-F238E27FC236}">
                  <a16:creationId xmlns:a16="http://schemas.microsoft.com/office/drawing/2014/main" id="{0CF342D5-D695-A183-4C45-27F99733D704}"/>
                </a:ext>
              </a:extLst>
            </p:cNvPr>
            <p:cNvSpPr/>
            <p:nvPr/>
          </p:nvSpPr>
          <p:spPr>
            <a:xfrm>
              <a:off x="2795111" y="2988945"/>
              <a:ext cx="6601778" cy="880110"/>
            </a:xfrm>
            <a:prstGeom prst="roundRect">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Helvetica" pitchFamily="2" charset="0"/>
                </a:rPr>
                <a:t>Lexical semantic generalizations</a:t>
              </a:r>
            </a:p>
          </p:txBody>
        </p:sp>
        <p:cxnSp>
          <p:nvCxnSpPr>
            <p:cNvPr id="8" name="Straight Arrow Connector 7">
              <a:extLst>
                <a:ext uri="{FF2B5EF4-FFF2-40B4-BE49-F238E27FC236}">
                  <a16:creationId xmlns:a16="http://schemas.microsoft.com/office/drawing/2014/main" id="{C472292D-172C-0846-0407-A5A7B9A7D488}"/>
                </a:ext>
              </a:extLst>
            </p:cNvPr>
            <p:cNvCxnSpPr>
              <a:stCxn id="3" idx="0"/>
              <a:endCxn id="2" idx="2"/>
            </p:cNvCxnSpPr>
            <p:nvPr/>
          </p:nvCxnSpPr>
          <p:spPr>
            <a:xfrm flipV="1">
              <a:off x="6096000" y="1880235"/>
              <a:ext cx="0" cy="1108710"/>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sp>
          <p:nvSpPr>
            <p:cNvPr id="15" name="Rectangle 14">
              <a:extLst>
                <a:ext uri="{FF2B5EF4-FFF2-40B4-BE49-F238E27FC236}">
                  <a16:creationId xmlns:a16="http://schemas.microsoft.com/office/drawing/2014/main" id="{3A84A4C7-8F20-6040-E7DF-F27AA4FE0FA7}"/>
                </a:ext>
              </a:extLst>
            </p:cNvPr>
            <p:cNvSpPr/>
            <p:nvPr/>
          </p:nvSpPr>
          <p:spPr>
            <a:xfrm>
              <a:off x="5337810" y="2354580"/>
              <a:ext cx="1587819" cy="30861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evidence for</a:t>
              </a:r>
            </a:p>
          </p:txBody>
        </p:sp>
      </p:grpSp>
      <p:grpSp>
        <p:nvGrpSpPr>
          <p:cNvPr id="7" name="Group 6">
            <a:extLst>
              <a:ext uri="{FF2B5EF4-FFF2-40B4-BE49-F238E27FC236}">
                <a16:creationId xmlns:a16="http://schemas.microsoft.com/office/drawing/2014/main" id="{A06A0527-71DD-D9B3-98C7-5FE1F6FD5F6C}"/>
              </a:ext>
            </a:extLst>
          </p:cNvPr>
          <p:cNvGrpSpPr/>
          <p:nvPr/>
        </p:nvGrpSpPr>
        <p:grpSpPr>
          <a:xfrm>
            <a:off x="6096000" y="4583430"/>
            <a:ext cx="3965259" cy="1274445"/>
            <a:chOff x="6096000" y="4583430"/>
            <a:chExt cx="3965259" cy="1274445"/>
          </a:xfrm>
        </p:grpSpPr>
        <p:cxnSp>
          <p:nvCxnSpPr>
            <p:cNvPr id="29" name="Straight Arrow Connector 28">
              <a:extLst>
                <a:ext uri="{FF2B5EF4-FFF2-40B4-BE49-F238E27FC236}">
                  <a16:creationId xmlns:a16="http://schemas.microsoft.com/office/drawing/2014/main" id="{B5F368E7-FB34-4DED-0C5E-31EB6FF2D15E}"/>
                </a:ext>
              </a:extLst>
            </p:cNvPr>
            <p:cNvCxnSpPr>
              <a:cxnSpLocks/>
              <a:stCxn id="5" idx="0"/>
              <a:endCxn id="17" idx="2"/>
            </p:cNvCxnSpPr>
            <p:nvPr/>
          </p:nvCxnSpPr>
          <p:spPr>
            <a:xfrm flipH="1" flipV="1">
              <a:off x="6096000" y="4583430"/>
              <a:ext cx="2397444" cy="394335"/>
            </a:xfrm>
            <a:prstGeom prst="straightConnector1">
              <a:avLst/>
            </a:prstGeom>
            <a:ln w="76200">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5" name="Rounded Rectangle 4">
              <a:extLst>
                <a:ext uri="{FF2B5EF4-FFF2-40B4-BE49-F238E27FC236}">
                  <a16:creationId xmlns:a16="http://schemas.microsoft.com/office/drawing/2014/main" id="{D01B47B2-D6DF-10C9-8BB2-AB6CEBF3C5FE}"/>
                </a:ext>
              </a:extLst>
            </p:cNvPr>
            <p:cNvSpPr/>
            <p:nvPr/>
          </p:nvSpPr>
          <p:spPr>
            <a:xfrm>
              <a:off x="6925629" y="4977765"/>
              <a:ext cx="3135630" cy="880110"/>
            </a:xfrm>
            <a:prstGeom prst="roundRect">
              <a:avLst/>
            </a:prstGeom>
            <a:solidFill>
              <a:srgbClr val="7030A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Helvetica" pitchFamily="2" charset="0"/>
                </a:rPr>
                <a:t>Inference judgments</a:t>
              </a:r>
            </a:p>
          </p:txBody>
        </p:sp>
      </p:grpSp>
      <p:grpSp>
        <p:nvGrpSpPr>
          <p:cNvPr id="6" name="Group 5">
            <a:extLst>
              <a:ext uri="{FF2B5EF4-FFF2-40B4-BE49-F238E27FC236}">
                <a16:creationId xmlns:a16="http://schemas.microsoft.com/office/drawing/2014/main" id="{64791575-2304-7522-8257-F635F04B049B}"/>
              </a:ext>
            </a:extLst>
          </p:cNvPr>
          <p:cNvGrpSpPr/>
          <p:nvPr/>
        </p:nvGrpSpPr>
        <p:grpSpPr>
          <a:xfrm>
            <a:off x="3659506" y="3869055"/>
            <a:ext cx="3230403" cy="1108710"/>
            <a:chOff x="3659506" y="3869055"/>
            <a:chExt cx="3230403" cy="1108710"/>
          </a:xfrm>
        </p:grpSpPr>
        <p:cxnSp>
          <p:nvCxnSpPr>
            <p:cNvPr id="12" name="Straight Arrow Connector 11">
              <a:extLst>
                <a:ext uri="{FF2B5EF4-FFF2-40B4-BE49-F238E27FC236}">
                  <a16:creationId xmlns:a16="http://schemas.microsoft.com/office/drawing/2014/main" id="{F6A136C2-24DC-F471-E6AE-F5E506BDF096}"/>
                </a:ext>
              </a:extLst>
            </p:cNvPr>
            <p:cNvCxnSpPr>
              <a:cxnSpLocks/>
              <a:stCxn id="17" idx="0"/>
              <a:endCxn id="3" idx="2"/>
            </p:cNvCxnSpPr>
            <p:nvPr/>
          </p:nvCxnSpPr>
          <p:spPr>
            <a:xfrm flipV="1">
              <a:off x="6096000" y="3869055"/>
              <a:ext cx="0" cy="405765"/>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cxnSp>
          <p:nvCxnSpPr>
            <p:cNvPr id="9" name="Straight Arrow Connector 8">
              <a:extLst>
                <a:ext uri="{FF2B5EF4-FFF2-40B4-BE49-F238E27FC236}">
                  <a16:creationId xmlns:a16="http://schemas.microsoft.com/office/drawing/2014/main" id="{B7162D4D-FC4A-68EC-A4A3-176B7E91A4C5}"/>
                </a:ext>
              </a:extLst>
            </p:cNvPr>
            <p:cNvCxnSpPr>
              <a:cxnSpLocks/>
              <a:stCxn id="4" idx="0"/>
              <a:endCxn id="17" idx="2"/>
            </p:cNvCxnSpPr>
            <p:nvPr/>
          </p:nvCxnSpPr>
          <p:spPr>
            <a:xfrm flipV="1">
              <a:off x="3659506" y="4583430"/>
              <a:ext cx="2436494" cy="394335"/>
            </a:xfrm>
            <a:prstGeom prst="straightConnector1">
              <a:avLst/>
            </a:prstGeom>
            <a:ln w="76200">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17" name="Rectangle 16">
              <a:extLst>
                <a:ext uri="{FF2B5EF4-FFF2-40B4-BE49-F238E27FC236}">
                  <a16:creationId xmlns:a16="http://schemas.microsoft.com/office/drawing/2014/main" id="{855E99D8-4F0C-834F-8589-08F4055D04F0}"/>
                </a:ext>
              </a:extLst>
            </p:cNvPr>
            <p:cNvSpPr/>
            <p:nvPr/>
          </p:nvSpPr>
          <p:spPr>
            <a:xfrm>
              <a:off x="5302090" y="4274820"/>
              <a:ext cx="1587819" cy="30861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evidence for</a:t>
              </a:r>
            </a:p>
          </p:txBody>
        </p:sp>
      </p:grpSp>
      <p:sp>
        <p:nvSpPr>
          <p:cNvPr id="4" name="Rounded Rectangle 3">
            <a:extLst>
              <a:ext uri="{FF2B5EF4-FFF2-40B4-BE49-F238E27FC236}">
                <a16:creationId xmlns:a16="http://schemas.microsoft.com/office/drawing/2014/main" id="{52FD9077-40D1-598B-604C-7A0605A6BF9F}"/>
              </a:ext>
            </a:extLst>
          </p:cNvPr>
          <p:cNvSpPr/>
          <p:nvPr/>
        </p:nvSpPr>
        <p:spPr>
          <a:xfrm>
            <a:off x="2091691" y="4977765"/>
            <a:ext cx="3135630" cy="880110"/>
          </a:xfrm>
          <a:prstGeom prst="roundRect">
            <a:avLst/>
          </a:prstGeom>
          <a:solidFill>
            <a:srgbClr val="7030A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Helvetica" pitchFamily="2" charset="0"/>
              </a:rPr>
              <a:t>Acceptability, felicity, naturalness, … judgments</a:t>
            </a:r>
          </a:p>
        </p:txBody>
      </p:sp>
      <p:grpSp>
        <p:nvGrpSpPr>
          <p:cNvPr id="23" name="Group 22">
            <a:extLst>
              <a:ext uri="{FF2B5EF4-FFF2-40B4-BE49-F238E27FC236}">
                <a16:creationId xmlns:a16="http://schemas.microsoft.com/office/drawing/2014/main" id="{944186E2-6B41-A74C-C2C4-9E5BCB357785}"/>
              </a:ext>
            </a:extLst>
          </p:cNvPr>
          <p:cNvGrpSpPr/>
          <p:nvPr/>
        </p:nvGrpSpPr>
        <p:grpSpPr>
          <a:xfrm>
            <a:off x="1476890" y="797169"/>
            <a:ext cx="8968372" cy="2076086"/>
            <a:chOff x="1500336" y="2874204"/>
            <a:chExt cx="8968372" cy="3198350"/>
          </a:xfrm>
        </p:grpSpPr>
        <p:sp>
          <p:nvSpPr>
            <p:cNvPr id="24" name="Rounded Rectangle 23">
              <a:extLst>
                <a:ext uri="{FF2B5EF4-FFF2-40B4-BE49-F238E27FC236}">
                  <a16:creationId xmlns:a16="http://schemas.microsoft.com/office/drawing/2014/main" id="{3FAAA69F-65C1-826C-3EFD-14224CE733C5}"/>
                </a:ext>
              </a:extLst>
            </p:cNvPr>
            <p:cNvSpPr/>
            <p:nvPr/>
          </p:nvSpPr>
          <p:spPr>
            <a:xfrm>
              <a:off x="1805354" y="2874204"/>
              <a:ext cx="8663354" cy="3198350"/>
            </a:xfrm>
            <a:prstGeom prst="roundRect">
              <a:avLst/>
            </a:prstGeom>
            <a:noFill/>
            <a:ln w="762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a:extLst>
                <a:ext uri="{FF2B5EF4-FFF2-40B4-BE49-F238E27FC236}">
                  <a16:creationId xmlns:a16="http://schemas.microsoft.com/office/drawing/2014/main" id="{2002163E-0F09-B4F1-71FE-50D995493CB4}"/>
                </a:ext>
              </a:extLst>
            </p:cNvPr>
            <p:cNvSpPr/>
            <p:nvPr/>
          </p:nvSpPr>
          <p:spPr>
            <a:xfrm rot="16200000">
              <a:off x="674392" y="4208052"/>
              <a:ext cx="2261927" cy="610040"/>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Helvetica" pitchFamily="2" charset="0"/>
                </a:rPr>
                <a:t>Goal 2</a:t>
              </a:r>
            </a:p>
          </p:txBody>
        </p:sp>
      </p:grpSp>
      <p:grpSp>
        <p:nvGrpSpPr>
          <p:cNvPr id="20" name="Group 19">
            <a:extLst>
              <a:ext uri="{FF2B5EF4-FFF2-40B4-BE49-F238E27FC236}">
                <a16:creationId xmlns:a16="http://schemas.microsoft.com/office/drawing/2014/main" id="{9FE106B5-13B4-8F6C-0480-AB378919C0D8}"/>
              </a:ext>
            </a:extLst>
          </p:cNvPr>
          <p:cNvGrpSpPr/>
          <p:nvPr/>
        </p:nvGrpSpPr>
        <p:grpSpPr>
          <a:xfrm>
            <a:off x="1500335" y="2874204"/>
            <a:ext cx="8968373" cy="3198350"/>
            <a:chOff x="1500335" y="2874204"/>
            <a:chExt cx="8968373" cy="3198350"/>
          </a:xfrm>
        </p:grpSpPr>
        <p:sp>
          <p:nvSpPr>
            <p:cNvPr id="10" name="Rounded Rectangle 9">
              <a:extLst>
                <a:ext uri="{FF2B5EF4-FFF2-40B4-BE49-F238E27FC236}">
                  <a16:creationId xmlns:a16="http://schemas.microsoft.com/office/drawing/2014/main" id="{D9703ED7-DE1D-BFE7-8394-C44D6C82FF9A}"/>
                </a:ext>
              </a:extLst>
            </p:cNvPr>
            <p:cNvSpPr/>
            <p:nvPr/>
          </p:nvSpPr>
          <p:spPr>
            <a:xfrm>
              <a:off x="1805354" y="2874204"/>
              <a:ext cx="8663354" cy="3198350"/>
            </a:xfrm>
            <a:prstGeom prst="roundRect">
              <a:avLst/>
            </a:prstGeom>
            <a:noFill/>
            <a:ln w="762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D188F3CF-C316-466A-5AC2-AD316DEB6F81}"/>
                </a:ext>
              </a:extLst>
            </p:cNvPr>
            <p:cNvSpPr/>
            <p:nvPr/>
          </p:nvSpPr>
          <p:spPr>
            <a:xfrm rot="16200000">
              <a:off x="1071234" y="3811210"/>
              <a:ext cx="1468242" cy="610040"/>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Helvetica" pitchFamily="2" charset="0"/>
                </a:rPr>
                <a:t>Goal 1</a:t>
              </a:r>
            </a:p>
          </p:txBody>
        </p:sp>
      </p:grpSp>
    </p:spTree>
    <p:extLst>
      <p:ext uri="{BB962C8B-B14F-4D97-AF65-F5344CB8AC3E}">
        <p14:creationId xmlns:p14="http://schemas.microsoft.com/office/powerpoint/2010/main" val="389201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1AEBF-09E6-2A01-E582-4BE3D007070C}"/>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41B19C69-5B5C-BD1C-25DC-278AE83AF895}"/>
              </a:ext>
            </a:extLst>
          </p:cNvPr>
          <p:cNvGrpSpPr/>
          <p:nvPr/>
        </p:nvGrpSpPr>
        <p:grpSpPr>
          <a:xfrm>
            <a:off x="1447800" y="1597731"/>
            <a:ext cx="9433560" cy="1538882"/>
            <a:chOff x="1447800" y="973017"/>
            <a:chExt cx="9433560" cy="1538882"/>
          </a:xfrm>
        </p:grpSpPr>
        <p:sp>
          <p:nvSpPr>
            <p:cNvPr id="3" name="TextBox 2">
              <a:extLst>
                <a:ext uri="{FF2B5EF4-FFF2-40B4-BE49-F238E27FC236}">
                  <a16:creationId xmlns:a16="http://schemas.microsoft.com/office/drawing/2014/main" id="{F6D866ED-0738-BE2B-99E6-0FB6F07118FD}"/>
                </a:ext>
              </a:extLst>
            </p:cNvPr>
            <p:cNvSpPr txBox="1"/>
            <p:nvPr/>
          </p:nvSpPr>
          <p:spPr>
            <a:xfrm>
              <a:off x="1447800" y="973017"/>
              <a:ext cx="9296400" cy="584775"/>
            </a:xfrm>
            <a:prstGeom prst="rect">
              <a:avLst/>
            </a:prstGeom>
            <a:noFill/>
          </p:spPr>
          <p:txBody>
            <a:bodyPr wrap="square" rtlCol="0">
              <a:spAutoFit/>
            </a:bodyPr>
            <a:lstStyle/>
            <a:p>
              <a:r>
                <a:rPr lang="en-US" sz="3200" b="1" dirty="0">
                  <a:latin typeface="Helvetica" pitchFamily="2" charset="0"/>
                </a:rPr>
                <a:t>Question #1</a:t>
              </a:r>
            </a:p>
          </p:txBody>
        </p:sp>
        <p:sp>
          <p:nvSpPr>
            <p:cNvPr id="2" name="TextBox 1">
              <a:extLst>
                <a:ext uri="{FF2B5EF4-FFF2-40B4-BE49-F238E27FC236}">
                  <a16:creationId xmlns:a16="http://schemas.microsoft.com/office/drawing/2014/main" id="{48F9769A-7730-82AB-F8FE-403F68D07046}"/>
                </a:ext>
              </a:extLst>
            </p:cNvPr>
            <p:cNvSpPr txBox="1"/>
            <p:nvPr/>
          </p:nvSpPr>
          <p:spPr>
            <a:xfrm>
              <a:off x="1447800" y="1557792"/>
              <a:ext cx="9433560" cy="954107"/>
            </a:xfrm>
            <a:prstGeom prst="rect">
              <a:avLst/>
            </a:prstGeom>
            <a:noFill/>
          </p:spPr>
          <p:txBody>
            <a:bodyPr wrap="square" rtlCol="0">
              <a:spAutoFit/>
            </a:bodyPr>
            <a:lstStyle/>
            <a:p>
              <a:r>
                <a:rPr lang="en-US" sz="2800" dirty="0">
                  <a:latin typeface="Helvetica" pitchFamily="2" charset="0"/>
                </a:rPr>
                <a:t>How do we integrate acceptability and inference judgment data from multiple languages into this framework?</a:t>
              </a:r>
            </a:p>
          </p:txBody>
        </p:sp>
      </p:grpSp>
      <p:grpSp>
        <p:nvGrpSpPr>
          <p:cNvPr id="9" name="Group 8">
            <a:extLst>
              <a:ext uri="{FF2B5EF4-FFF2-40B4-BE49-F238E27FC236}">
                <a16:creationId xmlns:a16="http://schemas.microsoft.com/office/drawing/2014/main" id="{6D9B16E4-8136-8B22-4325-333259B792D3}"/>
              </a:ext>
            </a:extLst>
          </p:cNvPr>
          <p:cNvGrpSpPr/>
          <p:nvPr/>
        </p:nvGrpSpPr>
        <p:grpSpPr>
          <a:xfrm>
            <a:off x="1447800" y="3721387"/>
            <a:ext cx="9296400" cy="1969770"/>
            <a:chOff x="1447800" y="2727343"/>
            <a:chExt cx="9296400" cy="1969770"/>
          </a:xfrm>
        </p:grpSpPr>
        <p:sp>
          <p:nvSpPr>
            <p:cNvPr id="4" name="TextBox 3">
              <a:extLst>
                <a:ext uri="{FF2B5EF4-FFF2-40B4-BE49-F238E27FC236}">
                  <a16:creationId xmlns:a16="http://schemas.microsoft.com/office/drawing/2014/main" id="{4137E222-0DFC-96A6-0D1A-280572524E73}"/>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Idea</a:t>
              </a:r>
            </a:p>
          </p:txBody>
        </p:sp>
        <p:sp>
          <p:nvSpPr>
            <p:cNvPr id="6" name="TextBox 5">
              <a:extLst>
                <a:ext uri="{FF2B5EF4-FFF2-40B4-BE49-F238E27FC236}">
                  <a16:creationId xmlns:a16="http://schemas.microsoft.com/office/drawing/2014/main" id="{8530BDC0-E88C-151D-CE41-040CDAE0048A}"/>
                </a:ext>
              </a:extLst>
            </p:cNvPr>
            <p:cNvSpPr txBox="1"/>
            <p:nvPr/>
          </p:nvSpPr>
          <p:spPr>
            <a:xfrm>
              <a:off x="1447800" y="3312118"/>
              <a:ext cx="9296400" cy="1384995"/>
            </a:xfrm>
            <a:prstGeom prst="rect">
              <a:avLst/>
            </a:prstGeom>
            <a:noFill/>
          </p:spPr>
          <p:txBody>
            <a:bodyPr wrap="square" rtlCol="0">
              <a:spAutoFit/>
            </a:bodyPr>
            <a:lstStyle/>
            <a:p>
              <a:r>
                <a:rPr lang="en-US" sz="2800" dirty="0">
                  <a:latin typeface="Helvetica" pitchFamily="2" charset="0"/>
                </a:rPr>
                <a:t>Add language-specific objects to </a:t>
              </a:r>
              <a:r>
                <a:rPr lang="en-US" sz="2800" dirty="0" err="1">
                  <a:latin typeface="Andale Mono" panose="020B0509000000000004" pitchFamily="49" charset="0"/>
                </a:rPr>
                <a:t>lexical_item</a:t>
              </a:r>
              <a:r>
                <a:rPr lang="en-US" sz="2800" dirty="0">
                  <a:latin typeface="Andale Mono" panose="020B0509000000000004" pitchFamily="49" charset="0"/>
                </a:rPr>
                <a:t> </a:t>
              </a:r>
              <a:r>
                <a:rPr lang="en-US" sz="2800" dirty="0">
                  <a:latin typeface="Helvetica" pitchFamily="2" charset="0"/>
                </a:rPr>
                <a:t>and </a:t>
              </a:r>
              <a:r>
                <a:rPr lang="en-US" sz="2800" dirty="0" err="1">
                  <a:latin typeface="Andale Mono" panose="020B0509000000000004" pitchFamily="49" charset="0"/>
                </a:rPr>
                <a:t>prim_syn_type</a:t>
              </a:r>
              <a:r>
                <a:rPr lang="en-US" sz="2800" dirty="0">
                  <a:latin typeface="Andale Mono" panose="020B0509000000000004" pitchFamily="49" charset="0"/>
                </a:rPr>
                <a:t> </a:t>
              </a:r>
              <a:r>
                <a:rPr lang="en-US" sz="2800" dirty="0">
                  <a:latin typeface="Helvetica" pitchFamily="2" charset="0"/>
                </a:rPr>
                <a:t>and but use shared semantic objects.</a:t>
              </a:r>
              <a:r>
                <a:rPr lang="en-US" sz="2800" dirty="0">
                  <a:latin typeface="Andale Mono" panose="020B0509000000000004" pitchFamily="49" charset="0"/>
                </a:rPr>
                <a:t> </a:t>
              </a:r>
            </a:p>
            <a:p>
              <a:r>
                <a:rPr lang="en-US" sz="2800" dirty="0">
                  <a:latin typeface="Helvetica" pitchFamily="2" charset="0"/>
                </a:rPr>
                <a:t>   </a:t>
              </a:r>
            </a:p>
          </p:txBody>
        </p:sp>
      </p:grpSp>
      <p:sp>
        <p:nvSpPr>
          <p:cNvPr id="7" name="TextBox 6">
            <a:extLst>
              <a:ext uri="{FF2B5EF4-FFF2-40B4-BE49-F238E27FC236}">
                <a16:creationId xmlns:a16="http://schemas.microsoft.com/office/drawing/2014/main" id="{7F5E77F7-D924-9EC0-D11C-5B007958C4A8}"/>
              </a:ext>
            </a:extLst>
          </p:cNvPr>
          <p:cNvSpPr txBox="1"/>
          <p:nvPr/>
        </p:nvSpPr>
        <p:spPr>
          <a:xfrm>
            <a:off x="9461183" y="2767280"/>
            <a:ext cx="1831657" cy="276999"/>
          </a:xfrm>
          <a:prstGeom prst="rect">
            <a:avLst/>
          </a:prstGeom>
          <a:noFill/>
        </p:spPr>
        <p:txBody>
          <a:bodyPr wrap="square">
            <a:spAutoFit/>
          </a:bodyPr>
          <a:lstStyle/>
          <a:p>
            <a:r>
              <a:rPr lang="en-US" sz="1200" b="0" i="0" dirty="0">
                <a:solidFill>
                  <a:srgbClr val="28303D"/>
                </a:solidFill>
                <a:effectLst/>
                <a:latin typeface="Helvetica" pitchFamily="2" charset="0"/>
              </a:rPr>
              <a:t>e.</a:t>
            </a:r>
            <a:r>
              <a:rPr lang="en-US" sz="1200" dirty="0">
                <a:solidFill>
                  <a:srgbClr val="28303D"/>
                </a:solidFill>
                <a:latin typeface="Helvetica" pitchFamily="2" charset="0"/>
              </a:rPr>
              <a:t>g</a:t>
            </a:r>
            <a:r>
              <a:rPr lang="en-US" sz="1200" b="0" i="0" dirty="0">
                <a:solidFill>
                  <a:srgbClr val="28303D"/>
                </a:solidFill>
                <a:effectLst/>
                <a:latin typeface="Helvetica" pitchFamily="2" charset="0"/>
              </a:rPr>
              <a:t>. </a:t>
            </a:r>
            <a:r>
              <a:rPr lang="en-US" sz="1200" b="0" i="0" dirty="0" err="1">
                <a:solidFill>
                  <a:srgbClr val="28303D"/>
                </a:solidFill>
                <a:effectLst/>
                <a:latin typeface="Helvetica" pitchFamily="2" charset="0"/>
              </a:rPr>
              <a:t>Özyıldız</a:t>
            </a:r>
            <a:r>
              <a:rPr lang="en-US" sz="1200" b="0" i="0" dirty="0">
                <a:solidFill>
                  <a:srgbClr val="28303D"/>
                </a:solidFill>
                <a:effectLst/>
                <a:latin typeface="Helvetica" pitchFamily="2" charset="0"/>
              </a:rPr>
              <a:t> et al. 2023</a:t>
            </a:r>
            <a:endParaRPr lang="en-US" sz="1200" dirty="0">
              <a:latin typeface="Helvetica" pitchFamily="2" charset="0"/>
            </a:endParaRPr>
          </a:p>
        </p:txBody>
      </p:sp>
    </p:spTree>
    <p:extLst>
      <p:ext uri="{BB962C8B-B14F-4D97-AF65-F5344CB8AC3E}">
        <p14:creationId xmlns:p14="http://schemas.microsoft.com/office/powerpoint/2010/main" val="8288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5BEBD-44A0-2550-D7EE-6BCC9EAA9C6E}"/>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C183DF88-7616-3456-362A-0FBFB7DA11F9}"/>
              </a:ext>
            </a:extLst>
          </p:cNvPr>
          <p:cNvGrpSpPr/>
          <p:nvPr/>
        </p:nvGrpSpPr>
        <p:grpSpPr>
          <a:xfrm>
            <a:off x="1447800" y="1597731"/>
            <a:ext cx="9433560" cy="1538882"/>
            <a:chOff x="1447800" y="973017"/>
            <a:chExt cx="9433560" cy="1538882"/>
          </a:xfrm>
        </p:grpSpPr>
        <p:sp>
          <p:nvSpPr>
            <p:cNvPr id="3" name="TextBox 2">
              <a:extLst>
                <a:ext uri="{FF2B5EF4-FFF2-40B4-BE49-F238E27FC236}">
                  <a16:creationId xmlns:a16="http://schemas.microsoft.com/office/drawing/2014/main" id="{A6A44929-B944-77EA-3A8E-A4E3027BBDB7}"/>
                </a:ext>
              </a:extLst>
            </p:cNvPr>
            <p:cNvSpPr txBox="1"/>
            <p:nvPr/>
          </p:nvSpPr>
          <p:spPr>
            <a:xfrm>
              <a:off x="1447800" y="973017"/>
              <a:ext cx="9296400" cy="584775"/>
            </a:xfrm>
            <a:prstGeom prst="rect">
              <a:avLst/>
            </a:prstGeom>
            <a:noFill/>
          </p:spPr>
          <p:txBody>
            <a:bodyPr wrap="square" rtlCol="0">
              <a:spAutoFit/>
            </a:bodyPr>
            <a:lstStyle/>
            <a:p>
              <a:r>
                <a:rPr lang="en-US" sz="3200" b="1" dirty="0">
                  <a:latin typeface="Helvetica" pitchFamily="2" charset="0"/>
                </a:rPr>
                <a:t>Question #2</a:t>
              </a:r>
            </a:p>
          </p:txBody>
        </p:sp>
        <p:sp>
          <p:nvSpPr>
            <p:cNvPr id="2" name="TextBox 1">
              <a:extLst>
                <a:ext uri="{FF2B5EF4-FFF2-40B4-BE49-F238E27FC236}">
                  <a16:creationId xmlns:a16="http://schemas.microsoft.com/office/drawing/2014/main" id="{F65A164F-982C-6DC8-4E89-85415B5A485A}"/>
                </a:ext>
              </a:extLst>
            </p:cNvPr>
            <p:cNvSpPr txBox="1"/>
            <p:nvPr/>
          </p:nvSpPr>
          <p:spPr>
            <a:xfrm>
              <a:off x="1447800" y="1557792"/>
              <a:ext cx="9433560" cy="954107"/>
            </a:xfrm>
            <a:prstGeom prst="rect">
              <a:avLst/>
            </a:prstGeom>
            <a:noFill/>
          </p:spPr>
          <p:txBody>
            <a:bodyPr wrap="square" rtlCol="0">
              <a:spAutoFit/>
            </a:bodyPr>
            <a:lstStyle/>
            <a:p>
              <a:r>
                <a:rPr lang="en-US" sz="2800" dirty="0">
                  <a:latin typeface="Helvetica" pitchFamily="2" charset="0"/>
                </a:rPr>
                <a:t>How might we model non-semantic (e.g. pragmatic) drivers of different kinds of inferences.</a:t>
              </a:r>
            </a:p>
          </p:txBody>
        </p:sp>
      </p:grpSp>
      <p:grpSp>
        <p:nvGrpSpPr>
          <p:cNvPr id="7" name="Group 6">
            <a:extLst>
              <a:ext uri="{FF2B5EF4-FFF2-40B4-BE49-F238E27FC236}">
                <a16:creationId xmlns:a16="http://schemas.microsoft.com/office/drawing/2014/main" id="{8C4BE51C-909A-C45A-C897-98CEA35D0DE0}"/>
              </a:ext>
            </a:extLst>
          </p:cNvPr>
          <p:cNvGrpSpPr/>
          <p:nvPr/>
        </p:nvGrpSpPr>
        <p:grpSpPr>
          <a:xfrm>
            <a:off x="1447800" y="3721387"/>
            <a:ext cx="9296400" cy="2400657"/>
            <a:chOff x="1447800" y="3721387"/>
            <a:chExt cx="9296400" cy="2400657"/>
          </a:xfrm>
        </p:grpSpPr>
        <p:grpSp>
          <p:nvGrpSpPr>
            <p:cNvPr id="9" name="Group 8">
              <a:extLst>
                <a:ext uri="{FF2B5EF4-FFF2-40B4-BE49-F238E27FC236}">
                  <a16:creationId xmlns:a16="http://schemas.microsoft.com/office/drawing/2014/main" id="{71C7F961-CE8A-7D9A-8464-8ECE5AB9D74D}"/>
                </a:ext>
              </a:extLst>
            </p:cNvPr>
            <p:cNvGrpSpPr/>
            <p:nvPr/>
          </p:nvGrpSpPr>
          <p:grpSpPr>
            <a:xfrm>
              <a:off x="1447800" y="3721387"/>
              <a:ext cx="9296400" cy="2400657"/>
              <a:chOff x="1447800" y="2727343"/>
              <a:chExt cx="9296400" cy="2400657"/>
            </a:xfrm>
          </p:grpSpPr>
          <p:sp>
            <p:nvSpPr>
              <p:cNvPr id="4" name="TextBox 3">
                <a:extLst>
                  <a:ext uri="{FF2B5EF4-FFF2-40B4-BE49-F238E27FC236}">
                    <a16:creationId xmlns:a16="http://schemas.microsoft.com/office/drawing/2014/main" id="{C986F774-45B9-4CAB-8875-501EDADFA270}"/>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Idea</a:t>
                </a:r>
              </a:p>
            </p:txBody>
          </p:sp>
          <p:sp>
            <p:nvSpPr>
              <p:cNvPr id="6" name="TextBox 5">
                <a:extLst>
                  <a:ext uri="{FF2B5EF4-FFF2-40B4-BE49-F238E27FC236}">
                    <a16:creationId xmlns:a16="http://schemas.microsoft.com/office/drawing/2014/main" id="{DAC0DE4F-AEAD-C1E1-7926-60A5309C380C}"/>
                  </a:ext>
                </a:extLst>
              </p:cNvPr>
              <p:cNvSpPr txBox="1"/>
              <p:nvPr/>
            </p:nvSpPr>
            <p:spPr>
              <a:xfrm>
                <a:off x="1447800" y="3312118"/>
                <a:ext cx="9296400" cy="1815882"/>
              </a:xfrm>
              <a:prstGeom prst="rect">
                <a:avLst/>
              </a:prstGeom>
              <a:noFill/>
            </p:spPr>
            <p:txBody>
              <a:bodyPr wrap="square" rtlCol="0">
                <a:spAutoFit/>
              </a:bodyPr>
              <a:lstStyle/>
              <a:p>
                <a:r>
                  <a:rPr lang="en-US" sz="2800" dirty="0">
                    <a:latin typeface="Helvetica" pitchFamily="2" charset="0"/>
                  </a:rPr>
                  <a:t>Integrate this framework with the Probabilistic Dynamic Semantics, which supports a wide variety of models of formal pragmatics. </a:t>
                </a:r>
                <a:endParaRPr lang="en-US" sz="2800" dirty="0">
                  <a:latin typeface="Andale Mono" panose="020B0509000000000004" pitchFamily="49" charset="0"/>
                </a:endParaRPr>
              </a:p>
              <a:p>
                <a:r>
                  <a:rPr lang="en-US" sz="2800" dirty="0">
                    <a:latin typeface="Helvetica" pitchFamily="2" charset="0"/>
                  </a:rPr>
                  <a:t>   </a:t>
                </a:r>
              </a:p>
            </p:txBody>
          </p:sp>
        </p:grpSp>
        <p:sp>
          <p:nvSpPr>
            <p:cNvPr id="5" name="TextBox 4">
              <a:extLst>
                <a:ext uri="{FF2B5EF4-FFF2-40B4-BE49-F238E27FC236}">
                  <a16:creationId xmlns:a16="http://schemas.microsoft.com/office/drawing/2014/main" id="{28EDB90D-3A89-BBF6-9B49-3BB090E8BE46}"/>
                </a:ext>
              </a:extLst>
            </p:cNvPr>
            <p:cNvSpPr txBox="1"/>
            <p:nvPr/>
          </p:nvSpPr>
          <p:spPr>
            <a:xfrm>
              <a:off x="2513484" y="3948039"/>
              <a:ext cx="8104986" cy="261610"/>
            </a:xfrm>
            <a:prstGeom prst="rect">
              <a:avLst/>
            </a:prstGeom>
            <a:noFill/>
          </p:spPr>
          <p:txBody>
            <a:bodyPr wrap="square">
              <a:spAutoFit/>
            </a:bodyPr>
            <a:lstStyle/>
            <a:p>
              <a:r>
                <a:rPr lang="en-US" sz="1100" dirty="0">
                  <a:latin typeface="Helvetica" pitchFamily="2" charset="0"/>
                </a:rPr>
                <a:t>Grove and White 2025a,b,c</a:t>
              </a:r>
              <a:endParaRPr lang="en-US" sz="1100" dirty="0"/>
            </a:p>
          </p:txBody>
        </p:sp>
      </p:grpSp>
    </p:spTree>
    <p:extLst>
      <p:ext uri="{BB962C8B-B14F-4D97-AF65-F5344CB8AC3E}">
        <p14:creationId xmlns:p14="http://schemas.microsoft.com/office/powerpoint/2010/main" val="617820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48884</TotalTime>
  <Words>7532</Words>
  <Application>Microsoft Macintosh PowerPoint</Application>
  <PresentationFormat>Widescreen</PresentationFormat>
  <Paragraphs>1229</Paragraphs>
  <Slides>209</Slides>
  <Notes>45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209</vt:i4>
      </vt:variant>
    </vt:vector>
  </HeadingPairs>
  <TitlesOfParts>
    <vt:vector size="220" baseType="lpstr">
      <vt:lpstr>Andale Mono</vt:lpstr>
      <vt:lpstr>Aptos</vt:lpstr>
      <vt:lpstr>Aptos Display</vt:lpstr>
      <vt:lpstr>Arial</vt:lpstr>
      <vt:lpstr>Consolas</vt:lpstr>
      <vt:lpstr>Futura</vt:lpstr>
      <vt:lpstr>Helvetica</vt:lpstr>
      <vt:lpstr>Source Sans Pro</vt:lpstr>
      <vt:lpstr>Times New Roman</vt:lpstr>
      <vt:lpstr>Verdana</vt:lpstr>
      <vt:lpstr>Office Theme</vt:lpstr>
      <vt:lpstr>Inducing lexical semantic generalizations</vt:lpstr>
      <vt:lpstr>PowerPoint Presentation</vt:lpstr>
      <vt:lpstr>PowerPoint Presentation</vt:lpstr>
      <vt:lpstr>PowerPoint Presentation</vt:lpstr>
      <vt:lpstr>PowerPoint Presentation</vt:lpstr>
      <vt:lpstr>Challenges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Framework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Framework Defining acceptable</vt:lpstr>
      <vt:lpstr>PowerPoint Presentation</vt:lpstr>
      <vt:lpstr>PowerPoint Presentation</vt:lpstr>
      <vt:lpstr>PowerPoint Presentation</vt:lpstr>
      <vt:lpstr>PowerPoint Presentation</vt:lpstr>
      <vt:lpstr>PowerPoint Presentation</vt:lpstr>
      <vt:lpstr>PowerPoint Presentation</vt:lpstr>
      <vt:lpstr>The Framework Fitting acceptable</vt:lpstr>
      <vt:lpstr>PowerPoint Presentation</vt:lpstr>
      <vt:lpstr>PowerPoint Presentation</vt:lpstr>
      <vt:lpstr>The Framework Defining inferable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Framework Fitting inferable</vt:lpstr>
      <vt:lpstr>PowerPoint Presentation</vt:lpstr>
      <vt:lpstr>PowerPoint Presentation</vt:lpstr>
      <vt:lpstr>PowerPoint Presentation</vt:lpstr>
      <vt:lpstr>Some Generalizations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Descriptive Adequacy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lpstr>PowerPoint Presentation</vt:lpstr>
      <vt:lpstr>Appendix 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Study The vast majority of about-PPs are adjuncts. </vt:lpstr>
      <vt:lpstr>XP1 V (XP2) (XP3) about XP4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Appendix B</vt:lpstr>
      <vt:lpstr>PowerPoint Presentation</vt:lpstr>
      <vt:lpstr>PowerPoint Presentation</vt:lpstr>
      <vt:lpstr>PowerPoint Presentation</vt:lpstr>
      <vt:lpstr>PowerPoint Presentation</vt:lpstr>
      <vt:lpstr>Someone was irritated that a particular thing happened.</vt:lpstr>
      <vt:lpstr>PowerPoint Presentation</vt:lpstr>
      <vt:lpstr>PowerPoint Presentation</vt:lpstr>
      <vt:lpstr>PowerPoint Presentation</vt:lpstr>
      <vt:lpstr>If I were to say I don’t think that a particular thing happened, how likely is it that I mean I think that that thing didn’t happen?</vt:lpstr>
      <vt:lpstr>PowerPoint Presentation</vt:lpstr>
      <vt:lpstr>PowerPoint Presentation</vt:lpstr>
      <vt:lpstr>PowerPoint Presentation</vt:lpstr>
      <vt:lpstr>If A knew that C happened, how likely is it that A believed that C happened?</vt:lpstr>
      <vt:lpstr>If A persuaded B that C happened, how likely is it that B believed that C happened?</vt:lpstr>
      <vt:lpstr>If A was appalled that C happened, how likely is it that A wanted C to have happened?</vt:lpstr>
      <vt:lpstr>If A apologized to B that C happened, how likely is it that B wanted C to have happened?</vt:lpstr>
      <vt:lpstr>PowerPoint Presentation</vt:lpstr>
      <vt:lpstr>PowerPoint Presentation</vt:lpstr>
      <vt:lpstr>PowerPoint Presentation</vt:lpstr>
      <vt:lpstr>If A chose to do C, how likely is it that A intended to do C?</vt:lpstr>
      <vt:lpstr>PowerPoint Presentation</vt:lpstr>
      <vt:lpstr>PowerPoint Presentation</vt:lpstr>
      <vt:lpstr>Appendix C</vt:lpstr>
      <vt:lpstr>PowerPoint Presentation</vt:lpstr>
      <vt:lpstr>PowerPoint Presentation</vt:lpstr>
      <vt:lpstr>Appendix D</vt:lpstr>
      <vt:lpstr>PowerPoint Presentation</vt:lpstr>
      <vt:lpstr>PowerPoint Presentation</vt:lpstr>
      <vt:lpstr>Appendix E</vt:lpstr>
      <vt:lpstr>PowerPoint Presentation</vt:lpstr>
      <vt:lpstr>PowerPoint Presentation</vt:lpstr>
      <vt:lpstr>Appendix 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Appendix G</vt:lpstr>
      <vt:lpstr>PowerPoint Presentation</vt:lpstr>
      <vt:lpstr>PowerPoint Presentation</vt:lpstr>
      <vt:lpstr>PowerPoint Presentation</vt:lpstr>
      <vt:lpstr>Appendix H</vt:lpstr>
      <vt:lpstr>PowerPoint Presentation</vt:lpstr>
      <vt:lpstr>Appendix I</vt:lpstr>
      <vt:lpstr>PowerPoint Presentation</vt:lpstr>
      <vt:lpstr>PowerPoint Presentation</vt:lpstr>
      <vt:lpstr>PowerPoint Presentation</vt:lpstr>
      <vt:lpstr>PowerPoint Presentation</vt:lpstr>
      <vt:lpstr>PowerPoint Presentation</vt:lpstr>
      <vt:lpstr>Appendix J</vt:lpstr>
      <vt:lpstr>PowerPoint Presentation</vt:lpstr>
      <vt:lpstr>Appendix K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Identifying lexical semantic categories from noisy inference judgments</dc:title>
  <dc:creator>Aaron White</dc:creator>
  <cp:lastModifiedBy>Aaron White</cp:lastModifiedBy>
  <cp:revision>585</cp:revision>
  <dcterms:created xsi:type="dcterms:W3CDTF">2024-09-27T08:50:04Z</dcterms:created>
  <dcterms:modified xsi:type="dcterms:W3CDTF">2025-05-17T14:42:36Z</dcterms:modified>
</cp:coreProperties>
</file>