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8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764"/>
  </p:normalViewPr>
  <p:slideViewPr>
    <p:cSldViewPr snapToGrid="0">
      <p:cViewPr varScale="1">
        <p:scale>
          <a:sx n="95" d="100"/>
          <a:sy n="95" d="100"/>
        </p:scale>
        <p:origin x="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4AA734-AE81-FE46-B4B3-B649EF8B173B}" type="datetimeFigureOut">
              <a:rPr lang="en-US" smtClean="0"/>
              <a:t>11/6/25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E2B5D-F522-EC4F-A4A9-19BAB200BA04}" type="slidenum">
              <a:rPr lang="en-US" smtClean="0"/>
              <a:t>‹#›</a:t>
            </a:fld>
            <a:endParaRPr lang="en-US"/>
          </a:p>
        </p:txBody>
      </p:sp>
    </p:spTree>
    <p:extLst>
      <p:ext uri="{BB962C8B-B14F-4D97-AF65-F5344CB8AC3E}">
        <p14:creationId xmlns:p14="http://schemas.microsoft.com/office/powerpoint/2010/main" val="89471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I'm going to talk about FOVEA—Flexible Ontology Visual Event Analyzer—which is a video annotation platform we've been developing to support SCALE2026 planning efforts around video understanding. This is very much work in progress, so I'm looking forward to feedback and discussion.</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There's a live demo at </a:t>
            </a:r>
            <a:r>
              <a:rPr lang="en-US" b="0" dirty="0" err="1">
                <a:solidFill>
                  <a:srgbClr val="CCCCCC"/>
                </a:solidFill>
                <a:effectLst/>
                <a:latin typeface="Menlo" panose="020B0609030804020204" pitchFamily="49" charset="0"/>
              </a:rPr>
              <a:t>demo.fovea.video</a:t>
            </a:r>
            <a:r>
              <a:rPr lang="en-US" b="0" dirty="0">
                <a:solidFill>
                  <a:srgbClr val="CCCCCC"/>
                </a:solidFill>
                <a:effectLst/>
                <a:latin typeface="Menlo" panose="020B0609030804020204" pitchFamily="49" charset="0"/>
              </a:rPr>
              <a:t> if you want to play with it. Not all features are working yet–specifically, the self-hosted model services are close but not quite there–but it gives you the gist of the manual components of the interface. I’m happy to get feedback on things that are broken or not working as you might expect.</a:t>
            </a:r>
          </a:p>
        </p:txBody>
      </p:sp>
      <p:sp>
        <p:nvSpPr>
          <p:cNvPr id="4" name="Slide Number Placeholder 3"/>
          <p:cNvSpPr>
            <a:spLocks noGrp="1"/>
          </p:cNvSpPr>
          <p:nvPr>
            <p:ph type="sldNum" sz="quarter" idx="5"/>
          </p:nvPr>
        </p:nvSpPr>
        <p:spPr/>
        <p:txBody>
          <a:bodyPr/>
          <a:lstStyle/>
          <a:p>
            <a:fld id="{F75E2B5D-F522-EC4F-A4A9-19BAB200BA04}" type="slidenum">
              <a:rPr lang="en-US" smtClean="0"/>
              <a:t>1</a:t>
            </a:fld>
            <a:endParaRPr lang="en-US"/>
          </a:p>
        </p:txBody>
      </p:sp>
    </p:spTree>
    <p:extLst>
      <p:ext uri="{BB962C8B-B14F-4D97-AF65-F5344CB8AC3E}">
        <p14:creationId xmlns:p14="http://schemas.microsoft.com/office/powerpoint/2010/main" val="269512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For report writing, we've integrated two kinds of AI assistance. First: video summarization using Vision Language Models.</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The key here is that summarization is </a:t>
            </a:r>
            <a:r>
              <a:rPr lang="en-US" b="0" dirty="0">
                <a:solidFill>
                  <a:srgbClr val="569CD6"/>
                </a:solidFill>
                <a:effectLst/>
                <a:latin typeface="Menlo" panose="020B0609030804020204" pitchFamily="49" charset="0"/>
              </a:rPr>
              <a:t>persona-aware</a:t>
            </a:r>
            <a:r>
              <a:rPr lang="en-US" b="0" dirty="0">
                <a:solidFill>
                  <a:srgbClr val="CCCCCC"/>
                </a:solidFill>
                <a:effectLst/>
                <a:latin typeface="Menlo" panose="020B0609030804020204" pitchFamily="49" charset="0"/>
              </a:rPr>
              <a:t>. When you request a summary, it uses your persona's role and information needs to construct the prompt. So the "Tactically-Oriented Analyst: Imports/Exports" persona gets summaries focused on ship arrivals, container counts, vehicle types—exactly what they specified as their information need.</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The groundwork is also there to support audio transcription with speaker </a:t>
            </a:r>
            <a:r>
              <a:rPr lang="en-US" b="0" dirty="0" err="1">
                <a:solidFill>
                  <a:srgbClr val="CCCCCC"/>
                </a:solidFill>
                <a:effectLst/>
                <a:latin typeface="Menlo" panose="020B0609030804020204" pitchFamily="49" charset="0"/>
              </a:rPr>
              <a:t>diarization</a:t>
            </a:r>
            <a:r>
              <a:rPr lang="en-US" b="0" dirty="0">
                <a:solidFill>
                  <a:srgbClr val="CCCCCC"/>
                </a:solidFill>
                <a:effectLst/>
                <a:latin typeface="Menlo" panose="020B0609030804020204" pitchFamily="49" charset="0"/>
              </a:rPr>
              <a:t>. And we have four different strategies for fusing audio and visual information.</a:t>
            </a:r>
          </a:p>
          <a:p>
            <a:br>
              <a:rPr lang="en-US" b="0" dirty="0">
                <a:solidFill>
                  <a:srgbClr val="CCCCCC"/>
                </a:solidFill>
                <a:effectLst/>
                <a:latin typeface="Menlo" panose="020B0609030804020204" pitchFamily="49" charset="0"/>
              </a:rPr>
            </a:br>
            <a:endParaRPr lang="en-US" b="0" dirty="0">
              <a:solidFill>
                <a:srgbClr val="CCCCCC"/>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10</a:t>
            </a:fld>
            <a:endParaRPr lang="en-US"/>
          </a:p>
        </p:txBody>
      </p:sp>
    </p:spTree>
    <p:extLst>
      <p:ext uri="{BB962C8B-B14F-4D97-AF65-F5344CB8AC3E}">
        <p14:creationId xmlns:p14="http://schemas.microsoft.com/office/powerpoint/2010/main" val="219327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The groundwork is also there to handle object detection, with support for YOLOv8 and </a:t>
            </a:r>
            <a:r>
              <a:rPr lang="en-US" b="0" dirty="0" err="1">
                <a:solidFill>
                  <a:srgbClr val="CCCCCC"/>
                </a:solidFill>
                <a:effectLst/>
                <a:latin typeface="Menlo" panose="020B0609030804020204" pitchFamily="49" charset="0"/>
              </a:rPr>
              <a:t>GroundingDINO</a:t>
            </a:r>
            <a:r>
              <a:rPr lang="en-US" b="0" dirty="0">
                <a:solidFill>
                  <a:srgbClr val="CCCCCC"/>
                </a:solidFill>
                <a:effectLst/>
                <a:latin typeface="Menlo" panose="020B0609030804020204" pitchFamily="49" charset="0"/>
              </a:rPr>
              <a:t> for detecting and localizing entities in frames. The groundwork is </a:t>
            </a:r>
            <a:r>
              <a:rPr lang="en-US" b="0" dirty="0" err="1">
                <a:solidFill>
                  <a:srgbClr val="CCCCCC"/>
                </a:solidFill>
                <a:effectLst/>
                <a:latin typeface="Menlo" panose="020B0609030804020204" pitchFamily="49" charset="0"/>
              </a:rPr>
              <a:t>als</a:t>
            </a:r>
            <a:r>
              <a:rPr lang="en-US" b="0" dirty="0">
                <a:solidFill>
                  <a:srgbClr val="CCCCCC"/>
                </a:solidFill>
                <a:effectLst/>
                <a:latin typeface="Menlo" panose="020B0609030804020204" pitchFamily="49" charset="0"/>
              </a:rPr>
              <a:t> there to support object tracking—using </a:t>
            </a:r>
            <a:r>
              <a:rPr lang="en-US" b="0" dirty="0" err="1">
                <a:solidFill>
                  <a:srgbClr val="CCCCCC"/>
                </a:solidFill>
                <a:effectLst/>
                <a:latin typeface="Menlo" panose="020B0609030804020204" pitchFamily="49" charset="0"/>
              </a:rPr>
              <a:t>ByteTrack</a:t>
            </a:r>
            <a:r>
              <a:rPr lang="en-US" b="0" dirty="0">
                <a:solidFill>
                  <a:srgbClr val="CCCCCC"/>
                </a:solidFill>
                <a:effectLst/>
                <a:latin typeface="Menlo" panose="020B0609030804020204" pitchFamily="49" charset="0"/>
              </a:rPr>
              <a:t> and other algorithms to follow entities across frames once they're detected.</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This all runs as background jobs because model calls can be slow. You can use local models if you have GPU (which is currently what’s running on the demo), or call out to an external provider by setting API keys.</a:t>
            </a:r>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11</a:t>
            </a:fld>
            <a:endParaRPr lang="en-US"/>
          </a:p>
        </p:txBody>
      </p:sp>
    </p:spTree>
    <p:extLst>
      <p:ext uri="{BB962C8B-B14F-4D97-AF65-F5344CB8AC3E}">
        <p14:creationId xmlns:p14="http://schemas.microsoft.com/office/powerpoint/2010/main" val="216117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The second piece of AI assistance is for extracting structured claims from summaries.</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Once you have a summary, you can extract and edit atomic factual claims. These are hierarchical—claims can have subclaims. They also have typed relations: one claim supports another, contradicts it, refines it.</a:t>
            </a:r>
          </a:p>
          <a:p>
            <a:endParaRPr lang="en-US" b="0" dirty="0">
              <a:solidFill>
                <a:srgbClr val="CCCCCC"/>
              </a:solidFill>
              <a:effectLst/>
              <a:latin typeface="Menlo" panose="020B0609030804020204" pitchFamily="49" charset="0"/>
            </a:endParaRPr>
          </a:p>
          <a:p>
            <a:r>
              <a:rPr lang="en-US" b="0" dirty="0">
                <a:solidFill>
                  <a:srgbClr val="CCCCCC"/>
                </a:solidFill>
                <a:effectLst/>
                <a:latin typeface="Menlo" panose="020B0609030804020204" pitchFamily="49" charset="0"/>
              </a:rPr>
              <a:t>The groundwork is also there to support synthesizing summaries from claims.</a:t>
            </a:r>
          </a:p>
        </p:txBody>
      </p:sp>
      <p:sp>
        <p:nvSpPr>
          <p:cNvPr id="4" name="Slide Number Placeholder 3"/>
          <p:cNvSpPr>
            <a:spLocks noGrp="1"/>
          </p:cNvSpPr>
          <p:nvPr>
            <p:ph type="sldNum" sz="quarter" idx="5"/>
          </p:nvPr>
        </p:nvSpPr>
        <p:spPr/>
        <p:txBody>
          <a:bodyPr/>
          <a:lstStyle/>
          <a:p>
            <a:fld id="{F75E2B5D-F522-EC4F-A4A9-19BAB200BA04}" type="slidenum">
              <a:rPr lang="en-US" smtClean="0"/>
              <a:t>12</a:t>
            </a:fld>
            <a:endParaRPr lang="en-US"/>
          </a:p>
        </p:txBody>
      </p:sp>
    </p:spTree>
    <p:extLst>
      <p:ext uri="{BB962C8B-B14F-4D97-AF65-F5344CB8AC3E}">
        <p14:creationId xmlns:p14="http://schemas.microsoft.com/office/powerpoint/2010/main" val="227266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That's the overview. The code is MIT licensed, it's on GitHub. I’m happy to receive any feedback on the interface or interesting ways to integrate further model services.</a:t>
            </a:r>
          </a:p>
          <a:p>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13</a:t>
            </a:fld>
            <a:endParaRPr lang="en-US"/>
          </a:p>
        </p:txBody>
      </p:sp>
    </p:spTree>
    <p:extLst>
      <p:ext uri="{BB962C8B-B14F-4D97-AF65-F5344CB8AC3E}">
        <p14:creationId xmlns:p14="http://schemas.microsoft.com/office/powerpoint/2010/main" val="197253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CCCCC"/>
                </a:solidFill>
                <a:effectLst/>
                <a:latin typeface="Menlo" panose="020B0609030804020204" pitchFamily="49" charset="0"/>
              </a:rPr>
              <a:t>FOVEA is a web-based platform for annotating video with custom ontologies. We built it to support SCALE2026 planning efforts—specifically around video understanding and the problem of how different analysts need different interpretive frameworks for the same video data.</a:t>
            </a:r>
          </a:p>
        </p:txBody>
      </p:sp>
      <p:sp>
        <p:nvSpPr>
          <p:cNvPr id="4" name="Slide Number Placeholder 3"/>
          <p:cNvSpPr>
            <a:spLocks noGrp="1"/>
          </p:cNvSpPr>
          <p:nvPr>
            <p:ph type="sldNum" sz="quarter" idx="5"/>
          </p:nvPr>
        </p:nvSpPr>
        <p:spPr/>
        <p:txBody>
          <a:bodyPr/>
          <a:lstStyle/>
          <a:p>
            <a:fld id="{F75E2B5D-F522-EC4F-A4A9-19BAB200BA04}" type="slidenum">
              <a:rPr lang="en-US" smtClean="0"/>
              <a:t>2</a:t>
            </a:fld>
            <a:endParaRPr lang="en-US"/>
          </a:p>
        </p:txBody>
      </p:sp>
    </p:spTree>
    <p:extLst>
      <p:ext uri="{BB962C8B-B14F-4D97-AF65-F5344CB8AC3E}">
        <p14:creationId xmlns:p14="http://schemas.microsoft.com/office/powerpoint/2010/main" val="241036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CCCCC"/>
                </a:solidFill>
                <a:effectLst/>
                <a:latin typeface="Menlo" panose="020B0609030804020204" pitchFamily="49" charset="0"/>
              </a:rPr>
              <a:t>The basic workflow is: you define entity types, event types, and role types, or even specific locations, entities, and events…</a:t>
            </a:r>
          </a:p>
          <a:p>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3</a:t>
            </a:fld>
            <a:endParaRPr lang="en-US"/>
          </a:p>
        </p:txBody>
      </p:sp>
    </p:spTree>
    <p:extLst>
      <p:ext uri="{BB962C8B-B14F-4D97-AF65-F5344CB8AC3E}">
        <p14:creationId xmlns:p14="http://schemas.microsoft.com/office/powerpoint/2010/main" val="392614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…then you draw bounding boxes on video frames and link them to your ontology.</a:t>
            </a:r>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4</a:t>
            </a:fld>
            <a:endParaRPr lang="en-US"/>
          </a:p>
        </p:txBody>
      </p:sp>
    </p:spTree>
    <p:extLst>
      <p:ext uri="{BB962C8B-B14F-4D97-AF65-F5344CB8AC3E}">
        <p14:creationId xmlns:p14="http://schemas.microsoft.com/office/powerpoint/2010/main" val="1587307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The architecture is straightforward—React frontend, </a:t>
            </a:r>
            <a:r>
              <a:rPr lang="en-US" b="0" dirty="0" err="1">
                <a:solidFill>
                  <a:srgbClr val="CCCCCC"/>
                </a:solidFill>
                <a:effectLst/>
                <a:latin typeface="Menlo" panose="020B0609030804020204" pitchFamily="49" charset="0"/>
              </a:rPr>
              <a:t>Fastify</a:t>
            </a:r>
            <a:r>
              <a:rPr lang="en-US" b="0" dirty="0">
                <a:solidFill>
                  <a:srgbClr val="CCCCCC"/>
                </a:solidFill>
                <a:effectLst/>
                <a:latin typeface="Menlo" panose="020B0609030804020204" pitchFamily="49" charset="0"/>
              </a:rPr>
              <a:t> backend on Node.js with PostgreSQL, and a </a:t>
            </a:r>
            <a:r>
              <a:rPr lang="en-US" b="0" dirty="0" err="1">
                <a:solidFill>
                  <a:srgbClr val="CCCCCC"/>
                </a:solidFill>
                <a:effectLst/>
                <a:latin typeface="Menlo" panose="020B0609030804020204" pitchFamily="49" charset="0"/>
              </a:rPr>
              <a:t>FastAPI</a:t>
            </a:r>
            <a:r>
              <a:rPr lang="en-US" b="0" dirty="0">
                <a:solidFill>
                  <a:srgbClr val="CCCCCC"/>
                </a:solidFill>
                <a:effectLst/>
                <a:latin typeface="Menlo" panose="020B0609030804020204" pitchFamily="49" charset="0"/>
              </a:rPr>
              <a:t> service for model calls. Everything's TypeScript and Python. We're using </a:t>
            </a:r>
            <a:r>
              <a:rPr lang="en-US" b="0" dirty="0" err="1">
                <a:solidFill>
                  <a:srgbClr val="CCCCCC"/>
                </a:solidFill>
                <a:effectLst/>
                <a:latin typeface="Menlo" panose="020B0609030804020204" pitchFamily="49" charset="0"/>
              </a:rPr>
              <a:t>BullMQ</a:t>
            </a:r>
            <a:r>
              <a:rPr lang="en-US" b="0" dirty="0">
                <a:solidFill>
                  <a:srgbClr val="CCCCCC"/>
                </a:solidFill>
                <a:effectLst/>
                <a:latin typeface="Menlo" panose="020B0609030804020204" pitchFamily="49" charset="0"/>
              </a:rPr>
              <a:t> with Redis for job queuing when we call out to VLMs or LLMs.</a:t>
            </a:r>
          </a:p>
        </p:txBody>
      </p:sp>
      <p:sp>
        <p:nvSpPr>
          <p:cNvPr id="4" name="Slide Number Placeholder 3"/>
          <p:cNvSpPr>
            <a:spLocks noGrp="1"/>
          </p:cNvSpPr>
          <p:nvPr>
            <p:ph type="sldNum" sz="quarter" idx="5"/>
          </p:nvPr>
        </p:nvSpPr>
        <p:spPr/>
        <p:txBody>
          <a:bodyPr/>
          <a:lstStyle/>
          <a:p>
            <a:fld id="{F75E2B5D-F522-EC4F-A4A9-19BAB200BA04}" type="slidenum">
              <a:rPr lang="en-US" smtClean="0"/>
              <a:t>5</a:t>
            </a:fld>
            <a:endParaRPr lang="en-US"/>
          </a:p>
        </p:txBody>
      </p:sp>
    </p:spTree>
    <p:extLst>
      <p:ext uri="{BB962C8B-B14F-4D97-AF65-F5344CB8AC3E}">
        <p14:creationId xmlns:p14="http://schemas.microsoft.com/office/powerpoint/2010/main" val="80735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CCCCC"/>
                </a:solidFill>
                <a:effectLst/>
                <a:latin typeface="Menlo" panose="020B0609030804020204" pitchFamily="49" charset="0"/>
              </a:rPr>
              <a:t>The main idea that FOVEA is built around is that </a:t>
            </a:r>
            <a:r>
              <a:rPr lang="en-US" b="0" dirty="0">
                <a:solidFill>
                  <a:srgbClr val="569CD6"/>
                </a:solidFill>
                <a:effectLst/>
                <a:latin typeface="Menlo" panose="020B0609030804020204" pitchFamily="49" charset="0"/>
              </a:rPr>
              <a:t>different analysts need different interpretive frameworks for the same video</a:t>
            </a:r>
            <a:r>
              <a:rPr lang="en-US" b="0" dirty="0">
                <a:solidFill>
                  <a:srgbClr val="CCCCCC"/>
                </a:solidFill>
                <a:effectLst/>
                <a:latin typeface="Menlo" panose="020B0609030804020204" pitchFamily="49" charset="0"/>
              </a:rPr>
              <a:t>. That's the motivation for everything else I'll show you.</a:t>
            </a:r>
          </a:p>
          <a:p>
            <a:endParaRPr lang="en-US" dirty="0"/>
          </a:p>
          <a:p>
            <a:r>
              <a:rPr lang="en-US" b="0" dirty="0">
                <a:solidFill>
                  <a:srgbClr val="CCCCCC"/>
                </a:solidFill>
                <a:effectLst/>
                <a:latin typeface="Menlo" panose="020B0609030804020204" pitchFamily="49" charset="0"/>
              </a:rPr>
              <a:t>Say you have video of an incident at the Port of Long Beach where shipping containers are falling from cranes into the water.</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An emergency response coordinator watching that video is looking for immediate hazards—are there people in the impact zone? Is there fire or smoke? What resources need to deploy?</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An environmental analyst watching the same video is concerned with contamination—what's in those containers? Are hazardous materials entering the water? Where's the spill spreading?</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A port operations manager is thinking about recovery—which cranes are damaged? Is the shipping channel blocked? How long until we can resume operations?</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Same video, same pixels, but completely different analytical priorities. Traditional annotation tools force you to pick one ontology that everyone uses. Or you build separate projects for each perspective, which means you can't compare across interpretive frameworks and develop reports from multiple fine-grained perspectives.</a:t>
            </a:r>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6</a:t>
            </a:fld>
            <a:endParaRPr lang="en-US"/>
          </a:p>
        </p:txBody>
      </p:sp>
    </p:spTree>
    <p:extLst>
      <p:ext uri="{BB962C8B-B14F-4D97-AF65-F5344CB8AC3E}">
        <p14:creationId xmlns:p14="http://schemas.microsoft.com/office/powerpoint/2010/main" val="149536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Our approach is to make the analyst's role and information needs explicit. You define a persona: who you are, what information you need. Then you build an ontology tailored to that persona.</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Multiple personas can coexist in the same workspace. The same shipping container can be annotated as "40-foot standard container with Maersk logo" by the port operations manager and "displaced cargo—structural hazard" by the emergency response coordinator.</a:t>
            </a:r>
          </a:p>
        </p:txBody>
      </p:sp>
      <p:sp>
        <p:nvSpPr>
          <p:cNvPr id="4" name="Slide Number Placeholder 3"/>
          <p:cNvSpPr>
            <a:spLocks noGrp="1"/>
          </p:cNvSpPr>
          <p:nvPr>
            <p:ph type="sldNum" sz="quarter" idx="5"/>
          </p:nvPr>
        </p:nvSpPr>
        <p:spPr/>
        <p:txBody>
          <a:bodyPr/>
          <a:lstStyle/>
          <a:p>
            <a:fld id="{F75E2B5D-F522-EC4F-A4A9-19BAB200BA04}" type="slidenum">
              <a:rPr lang="en-US" smtClean="0"/>
              <a:t>7</a:t>
            </a:fld>
            <a:endParaRPr lang="en-US"/>
          </a:p>
        </p:txBody>
      </p:sp>
    </p:spTree>
    <p:extLst>
      <p:ext uri="{BB962C8B-B14F-4D97-AF65-F5344CB8AC3E}">
        <p14:creationId xmlns:p14="http://schemas.microsoft.com/office/powerpoint/2010/main" val="139965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One important way this annotation tool differs from others in that normally you have to design your complete ontology upfront, then switch to annotation mode. But ontology development is iterative. You discover that you need new types while you're annotating.</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In FOVEA, you can edit entity types, event types, and role types while you're annotating. No mode switching. So suppose you realize you need a ”container ship" entity type? Add it right there, keep working.</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We do schema validation to maintain data integrity—if you change a type definition, we check that existing annotations are still coherent. But the point is that ontology development and annotation happen simultaneously.</a:t>
            </a:r>
          </a:p>
          <a:p>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8</a:t>
            </a:fld>
            <a:endParaRPr lang="en-US"/>
          </a:p>
        </p:txBody>
      </p:sp>
    </p:spTree>
    <p:extLst>
      <p:ext uri="{BB962C8B-B14F-4D97-AF65-F5344CB8AC3E}">
        <p14:creationId xmlns:p14="http://schemas.microsoft.com/office/powerpoint/2010/main" val="185315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latin typeface="Menlo" panose="020B0609030804020204" pitchFamily="49" charset="0"/>
              </a:rPr>
              <a:t>We also wanted to reduce the cold-start problem for building ontologies. So we added one-click import from </a:t>
            </a:r>
            <a:r>
              <a:rPr lang="en-US" b="0" dirty="0" err="1">
                <a:solidFill>
                  <a:srgbClr val="CCCCCC"/>
                </a:solidFill>
                <a:effectLst/>
                <a:latin typeface="Menlo" panose="020B0609030804020204" pitchFamily="49" charset="0"/>
              </a:rPr>
              <a:t>Wikidata</a:t>
            </a:r>
            <a:r>
              <a:rPr lang="en-US" b="0" dirty="0">
                <a:solidFill>
                  <a:srgbClr val="CCCCCC"/>
                </a:solidFill>
                <a:effectLst/>
                <a:latin typeface="Menlo" panose="020B0609030804020204" pitchFamily="49" charset="0"/>
              </a:rPr>
              <a:t>.</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You search for "container ship," you get </a:t>
            </a:r>
            <a:r>
              <a:rPr lang="en-US" b="0" dirty="0" err="1">
                <a:solidFill>
                  <a:srgbClr val="CCCCCC"/>
                </a:solidFill>
                <a:effectLst/>
                <a:latin typeface="Menlo" panose="020B0609030804020204" pitchFamily="49" charset="0"/>
              </a:rPr>
              <a:t>Wikidata</a:t>
            </a:r>
            <a:r>
              <a:rPr lang="en-US" b="0" dirty="0">
                <a:solidFill>
                  <a:srgbClr val="CCCCCC"/>
                </a:solidFill>
                <a:effectLst/>
                <a:latin typeface="Menlo" panose="020B0609030804020204" pitchFamily="49" charset="0"/>
              </a:rPr>
              <a:t> Q17210 with its full description and relationships. You can import that directly into your ontology. You can then refine the definition to match your specific analytical needs, but you maintain the link to </a:t>
            </a:r>
            <a:r>
              <a:rPr lang="en-US" b="0" dirty="0" err="1">
                <a:solidFill>
                  <a:srgbClr val="CCCCCC"/>
                </a:solidFill>
                <a:effectLst/>
                <a:latin typeface="Menlo" panose="020B0609030804020204" pitchFamily="49" charset="0"/>
              </a:rPr>
              <a:t>Wikidata</a:t>
            </a:r>
            <a:r>
              <a:rPr lang="en-US" b="0" dirty="0">
                <a:solidFill>
                  <a:srgbClr val="CCCCCC"/>
                </a:solidFill>
                <a:effectLst/>
                <a:latin typeface="Menlo" panose="020B0609030804020204" pitchFamily="49" charset="0"/>
              </a:rPr>
              <a:t>.</a:t>
            </a:r>
          </a:p>
          <a:p>
            <a:br>
              <a:rPr lang="en-US" b="0" dirty="0">
                <a:solidFill>
                  <a:srgbClr val="CCCCCC"/>
                </a:solidFill>
                <a:effectLst/>
                <a:latin typeface="Menlo" panose="020B0609030804020204" pitchFamily="49" charset="0"/>
              </a:rPr>
            </a:br>
            <a:r>
              <a:rPr lang="en-US" b="0" dirty="0">
                <a:solidFill>
                  <a:srgbClr val="CCCCCC"/>
                </a:solidFill>
                <a:effectLst/>
                <a:latin typeface="Menlo" panose="020B0609030804020204" pitchFamily="49" charset="0"/>
              </a:rPr>
              <a:t>This gives you linked data grounding without forcing you to use </a:t>
            </a:r>
            <a:r>
              <a:rPr lang="en-US" b="0" dirty="0" err="1">
                <a:solidFill>
                  <a:srgbClr val="CCCCCC"/>
                </a:solidFill>
                <a:effectLst/>
                <a:latin typeface="Menlo" panose="020B0609030804020204" pitchFamily="49" charset="0"/>
              </a:rPr>
              <a:t>Wikidata's</a:t>
            </a:r>
            <a:r>
              <a:rPr lang="en-US" b="0" dirty="0">
                <a:solidFill>
                  <a:srgbClr val="CCCCCC"/>
                </a:solidFill>
                <a:effectLst/>
                <a:latin typeface="Menlo" panose="020B0609030804020204" pitchFamily="49" charset="0"/>
              </a:rPr>
              <a:t> ontological commitments wholesale. You get the benefits of external knowledge bases while keeping the flexibility to build persona-specific ontologies.</a:t>
            </a:r>
          </a:p>
          <a:p>
            <a:endParaRPr lang="en-US" dirty="0"/>
          </a:p>
        </p:txBody>
      </p:sp>
      <p:sp>
        <p:nvSpPr>
          <p:cNvPr id="4" name="Slide Number Placeholder 3"/>
          <p:cNvSpPr>
            <a:spLocks noGrp="1"/>
          </p:cNvSpPr>
          <p:nvPr>
            <p:ph type="sldNum" sz="quarter" idx="5"/>
          </p:nvPr>
        </p:nvSpPr>
        <p:spPr/>
        <p:txBody>
          <a:bodyPr/>
          <a:lstStyle/>
          <a:p>
            <a:fld id="{F75E2B5D-F522-EC4F-A4A9-19BAB200BA04}" type="slidenum">
              <a:rPr lang="en-US" smtClean="0"/>
              <a:t>9</a:t>
            </a:fld>
            <a:endParaRPr lang="en-US"/>
          </a:p>
        </p:txBody>
      </p:sp>
    </p:spTree>
    <p:extLst>
      <p:ext uri="{BB962C8B-B14F-4D97-AF65-F5344CB8AC3E}">
        <p14:creationId xmlns:p14="http://schemas.microsoft.com/office/powerpoint/2010/main" val="160852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F6D6-0AA9-0A54-7FB3-BAF88B5CE9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72E7DF-A7FD-F5BC-6F84-575D8108F2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1CCBA4-27AC-4497-FB2C-2F3F68285081}"/>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20627806-225D-3429-54E0-7F4F2FD8D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CF7AE-7649-17FE-345C-FE630E400F08}"/>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388530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9CF8-E950-E594-9657-3AD56FF04C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FF1E0A-B1B3-0B30-36E1-17CCE5358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DC1FD-04BA-11EB-DAE5-C9262DD1D1AC}"/>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42A758DA-FEA0-D2EF-9AE1-87F512F96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A44B2-DCBE-1C41-BF32-DB0D6B541555}"/>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165147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C92789-BE92-4994-21FC-BAB6E14F9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AC652-A8F4-0452-1248-DF4CA80B4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54FEA-4604-4984-01F9-BACA53CE36C8}"/>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EE0AEAF5-1AA5-7A45-F894-658F5C0B2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5C489-0152-BAF3-E994-F59782284AC0}"/>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14180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80B9-B67B-38F7-A86A-39F70690A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89E06-6F94-00FB-1421-2E1D447950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7DBDB-85CE-49BB-115A-105A3624F336}"/>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89B516C3-329E-955A-D41D-F8C05DE4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5DEA6-3249-8E1A-1767-FA8632505681}"/>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59384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5CA3-6393-4AC6-D889-215D110A8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59F8C3-53AD-C00D-A408-2693C00DA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3C5604-A2D9-094B-0C9F-2278AAB264F9}"/>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754D91D5-E21A-31FB-1964-5F2D0EC2D0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D2FF5-CD9B-17CF-0978-B177D45C77D9}"/>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231467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DF5D-79CC-70C2-D551-CB9FB8E17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D2ACB-9076-588F-292E-9066FCDBB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BEC8D4-39D7-9625-84BE-1C6F3D687B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5BC5CD-56AC-A9E2-258B-CD6A9E6235DD}"/>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6" name="Footer Placeholder 5">
            <a:extLst>
              <a:ext uri="{FF2B5EF4-FFF2-40B4-BE49-F238E27FC236}">
                <a16:creationId xmlns:a16="http://schemas.microsoft.com/office/drawing/2014/main" id="{61A1F5B5-9C38-2755-106D-34D8F9531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3252F-9A5A-3B9C-AF44-3F59DD3A18BF}"/>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174198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22C81-36F9-A50B-C227-B0EA2861C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65929C-1016-8653-1876-0C9566E91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57372-DD35-F6D8-FBDC-07960B2389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A0EC46-197D-789E-75AD-5E5AC885EF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DB358D-D9A6-48FF-D130-F00D45ED2E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12BAE-B072-8878-50F6-CBE6F1D39C1D}"/>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8" name="Footer Placeholder 7">
            <a:extLst>
              <a:ext uri="{FF2B5EF4-FFF2-40B4-BE49-F238E27FC236}">
                <a16:creationId xmlns:a16="http://schemas.microsoft.com/office/drawing/2014/main" id="{F519CCC2-5F94-0D47-E5CE-1814078E77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560CD3-CB1B-44E9-A934-1F606AFC2FF9}"/>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90404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12A2-CE62-6923-5D59-CCB91FE2E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CB735-0579-0593-297B-D3D8F67FC050}"/>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4" name="Footer Placeholder 3">
            <a:extLst>
              <a:ext uri="{FF2B5EF4-FFF2-40B4-BE49-F238E27FC236}">
                <a16:creationId xmlns:a16="http://schemas.microsoft.com/office/drawing/2014/main" id="{223977A3-1457-EFDC-5EA5-B30432DA68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904BFB-3A85-B20B-37DA-B870D26DD5E4}"/>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272520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2D5D97-A800-6454-F2B1-C4036D5F894D}"/>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3" name="Footer Placeholder 2">
            <a:extLst>
              <a:ext uri="{FF2B5EF4-FFF2-40B4-BE49-F238E27FC236}">
                <a16:creationId xmlns:a16="http://schemas.microsoft.com/office/drawing/2014/main" id="{772B26FB-CD73-B93B-DBBF-BE608D5D9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5BC084-5B0B-E9A7-1306-0126B2C3735D}"/>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289641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DD49-4F51-9780-0CBC-3684576E1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069A2-95A0-9F62-5BD4-030533DE7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A491A9-FF1F-20BB-3C91-464FDBB7D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0B146E-8C0F-AE43-60D0-275C4E8A2ED4}"/>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6" name="Footer Placeholder 5">
            <a:extLst>
              <a:ext uri="{FF2B5EF4-FFF2-40B4-BE49-F238E27FC236}">
                <a16:creationId xmlns:a16="http://schemas.microsoft.com/office/drawing/2014/main" id="{78EFA37C-102A-3460-AD8A-8491AD03F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C95E7-503B-1688-BA9D-58DA39486ECD}"/>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203169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5E63-2465-EDBB-09FD-75BC7BF38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88344C-C463-A640-0116-81DCD0A609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C5B37-9C4D-9D24-A2E3-CDC57B687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A0F55-B514-9E02-6040-4DF213F0B6AA}"/>
              </a:ext>
            </a:extLst>
          </p:cNvPr>
          <p:cNvSpPr>
            <a:spLocks noGrp="1"/>
          </p:cNvSpPr>
          <p:nvPr>
            <p:ph type="dt" sz="half" idx="10"/>
          </p:nvPr>
        </p:nvSpPr>
        <p:spPr/>
        <p:txBody>
          <a:bodyPr/>
          <a:lstStyle/>
          <a:p>
            <a:fld id="{ECB7326A-79BF-F840-A7A7-CA2C15104A53}" type="datetimeFigureOut">
              <a:rPr lang="en-US" smtClean="0"/>
              <a:t>11/6/25</a:t>
            </a:fld>
            <a:endParaRPr lang="en-US"/>
          </a:p>
        </p:txBody>
      </p:sp>
      <p:sp>
        <p:nvSpPr>
          <p:cNvPr id="6" name="Footer Placeholder 5">
            <a:extLst>
              <a:ext uri="{FF2B5EF4-FFF2-40B4-BE49-F238E27FC236}">
                <a16:creationId xmlns:a16="http://schemas.microsoft.com/office/drawing/2014/main" id="{675B2C0C-ADC3-187A-6ED2-62F7D26CB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4401A-52B0-6ACC-F0BB-A7F6FB49CEBB}"/>
              </a:ext>
            </a:extLst>
          </p:cNvPr>
          <p:cNvSpPr>
            <a:spLocks noGrp="1"/>
          </p:cNvSpPr>
          <p:nvPr>
            <p:ph type="sldNum" sz="quarter" idx="12"/>
          </p:nvPr>
        </p:nvSpPr>
        <p:spPr/>
        <p:txBody>
          <a:bodyPr/>
          <a:lstStyle/>
          <a:p>
            <a:fld id="{F4E0FC30-410B-E64A-9A18-2A1C07A0BCAD}" type="slidenum">
              <a:rPr lang="en-US" smtClean="0"/>
              <a:t>‹#›</a:t>
            </a:fld>
            <a:endParaRPr lang="en-US"/>
          </a:p>
        </p:txBody>
      </p:sp>
    </p:spTree>
    <p:extLst>
      <p:ext uri="{BB962C8B-B14F-4D97-AF65-F5344CB8AC3E}">
        <p14:creationId xmlns:p14="http://schemas.microsoft.com/office/powerpoint/2010/main" val="69788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AFA76-2CE4-C712-05E1-8267B0505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3CEBB4-6EBF-D020-D043-53CC3F085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E8432-C7A1-08AD-1F50-8C51BB71F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B7326A-79BF-F840-A7A7-CA2C15104A53}" type="datetimeFigureOut">
              <a:rPr lang="en-US" smtClean="0"/>
              <a:t>11/6/25</a:t>
            </a:fld>
            <a:endParaRPr lang="en-US"/>
          </a:p>
        </p:txBody>
      </p:sp>
      <p:sp>
        <p:nvSpPr>
          <p:cNvPr id="5" name="Footer Placeholder 4">
            <a:extLst>
              <a:ext uri="{FF2B5EF4-FFF2-40B4-BE49-F238E27FC236}">
                <a16:creationId xmlns:a16="http://schemas.microsoft.com/office/drawing/2014/main" id="{CBFA13EE-4E89-8331-0384-A5DFC93F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F9A463-3EB4-508A-ECC4-90ED80ADE1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E0FC30-410B-E64A-9A18-2A1C07A0BCAD}" type="slidenum">
              <a:rPr lang="en-US" smtClean="0"/>
              <a:t>‹#›</a:t>
            </a:fld>
            <a:endParaRPr lang="en-US"/>
          </a:p>
        </p:txBody>
      </p:sp>
    </p:spTree>
    <p:extLst>
      <p:ext uri="{BB962C8B-B14F-4D97-AF65-F5344CB8AC3E}">
        <p14:creationId xmlns:p14="http://schemas.microsoft.com/office/powerpoint/2010/main" val="3337896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7EB7-0057-8F6A-5E46-8B121FD368DA}"/>
              </a:ext>
            </a:extLst>
          </p:cNvPr>
          <p:cNvSpPr>
            <a:spLocks noGrp="1"/>
          </p:cNvSpPr>
          <p:nvPr>
            <p:ph type="ctrTitle"/>
          </p:nvPr>
        </p:nvSpPr>
        <p:spPr>
          <a:xfrm>
            <a:off x="1524000" y="2014456"/>
            <a:ext cx="9144000" cy="1855013"/>
          </a:xfrm>
        </p:spPr>
        <p:txBody>
          <a:bodyPr>
            <a:normAutofit fontScale="90000"/>
          </a:bodyPr>
          <a:lstStyle/>
          <a:p>
            <a:pPr algn="l"/>
            <a:r>
              <a:rPr lang="en-US" sz="9600" b="1" dirty="0">
                <a:latin typeface="Helvetica" pitchFamily="2" charset="0"/>
              </a:rPr>
              <a:t>      </a:t>
            </a:r>
            <a:r>
              <a:rPr lang="en-US" sz="17800" b="1" dirty="0">
                <a:latin typeface="Helvetica" pitchFamily="2" charset="0"/>
              </a:rPr>
              <a:t>FOVEA</a:t>
            </a:r>
            <a:endParaRPr lang="en-US" sz="17800" dirty="0">
              <a:latin typeface="Helvetica" pitchFamily="2" charset="0"/>
            </a:endParaRPr>
          </a:p>
        </p:txBody>
      </p:sp>
      <p:sp>
        <p:nvSpPr>
          <p:cNvPr id="3" name="Subtitle 2">
            <a:extLst>
              <a:ext uri="{FF2B5EF4-FFF2-40B4-BE49-F238E27FC236}">
                <a16:creationId xmlns:a16="http://schemas.microsoft.com/office/drawing/2014/main" id="{0C9B4419-5D2D-7A5B-1689-FE4A2B9B7FB7}"/>
              </a:ext>
            </a:extLst>
          </p:cNvPr>
          <p:cNvSpPr>
            <a:spLocks noGrp="1"/>
          </p:cNvSpPr>
          <p:nvPr>
            <p:ph type="subTitle" idx="1"/>
          </p:nvPr>
        </p:nvSpPr>
        <p:spPr>
          <a:xfrm>
            <a:off x="1524000" y="4691397"/>
            <a:ext cx="9144000" cy="1655762"/>
          </a:xfrm>
        </p:spPr>
        <p:txBody>
          <a:bodyPr>
            <a:normAutofit/>
          </a:bodyPr>
          <a:lstStyle/>
          <a:p>
            <a:r>
              <a:rPr lang="en-US" sz="1800" dirty="0">
                <a:solidFill>
                  <a:schemeClr val="bg2">
                    <a:lumMod val="50000"/>
                  </a:schemeClr>
                </a:solidFill>
                <a:latin typeface="Helvetica" pitchFamily="2" charset="0"/>
              </a:rPr>
              <a:t>Aaron Steven White </a:t>
            </a:r>
            <a:r>
              <a:rPr lang="en-US" sz="1800" b="0" i="0" dirty="0">
                <a:solidFill>
                  <a:srgbClr val="4D878C"/>
                </a:solidFill>
                <a:effectLst/>
                <a:latin typeface="Source Sans Pro" panose="020B0503030403020204" pitchFamily="34" charset="0"/>
              </a:rPr>
              <a:t>·</a:t>
            </a:r>
            <a:r>
              <a:rPr lang="en-US" sz="1800" dirty="0">
                <a:solidFill>
                  <a:schemeClr val="bg2">
                    <a:lumMod val="50000"/>
                  </a:schemeClr>
                </a:solidFill>
                <a:latin typeface="Helvetica" pitchFamily="2" charset="0"/>
              </a:rPr>
              <a:t> University of Rochester </a:t>
            </a:r>
            <a:r>
              <a:rPr lang="en-US" sz="1800" b="0" i="0" dirty="0">
                <a:solidFill>
                  <a:srgbClr val="4D878C"/>
                </a:solidFill>
                <a:effectLst/>
                <a:latin typeface="Source Sans Pro" panose="020B0503030403020204" pitchFamily="34" charset="0"/>
              </a:rPr>
              <a:t>· </a:t>
            </a:r>
            <a:r>
              <a:rPr lang="en-US" sz="1800" dirty="0">
                <a:solidFill>
                  <a:schemeClr val="bg2">
                    <a:lumMod val="50000"/>
                  </a:schemeClr>
                </a:solidFill>
                <a:latin typeface="Helvetica" pitchFamily="2" charset="0"/>
              </a:rPr>
              <a:t>HLTCOE WIP Seminar </a:t>
            </a:r>
            <a:r>
              <a:rPr lang="en-US" sz="1800" b="0" i="0" dirty="0">
                <a:solidFill>
                  <a:srgbClr val="4D878C"/>
                </a:solidFill>
                <a:effectLst/>
                <a:latin typeface="Source Sans Pro" panose="020B0503030403020204" pitchFamily="34" charset="0"/>
              </a:rPr>
              <a:t>·  </a:t>
            </a:r>
            <a:r>
              <a:rPr lang="en-US" sz="1800" dirty="0">
                <a:solidFill>
                  <a:schemeClr val="bg2">
                    <a:lumMod val="50000"/>
                  </a:schemeClr>
                </a:solidFill>
                <a:latin typeface="Helvetica" pitchFamily="2" charset="0"/>
              </a:rPr>
              <a:t>6 Nov 2025</a:t>
            </a:r>
          </a:p>
        </p:txBody>
      </p:sp>
      <p:pic>
        <p:nvPicPr>
          <p:cNvPr id="5" name="Graphic 4">
            <a:extLst>
              <a:ext uri="{FF2B5EF4-FFF2-40B4-BE49-F238E27FC236}">
                <a16:creationId xmlns:a16="http://schemas.microsoft.com/office/drawing/2014/main" id="{6493A70D-15BB-D40D-2E1A-2435658E82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4000" y="1594055"/>
            <a:ext cx="1855013" cy="1855013"/>
          </a:xfrm>
          <a:prstGeom prst="rect">
            <a:avLst/>
          </a:prstGeom>
        </p:spPr>
      </p:pic>
      <p:sp>
        <p:nvSpPr>
          <p:cNvPr id="7" name="TextBox 6">
            <a:extLst>
              <a:ext uri="{FF2B5EF4-FFF2-40B4-BE49-F238E27FC236}">
                <a16:creationId xmlns:a16="http://schemas.microsoft.com/office/drawing/2014/main" id="{B389AE81-2ACF-2C58-BAB6-95AF1D267FEA}"/>
              </a:ext>
            </a:extLst>
          </p:cNvPr>
          <p:cNvSpPr txBox="1"/>
          <p:nvPr/>
        </p:nvSpPr>
        <p:spPr>
          <a:xfrm>
            <a:off x="1203402" y="3675417"/>
            <a:ext cx="9785195" cy="707886"/>
          </a:xfrm>
          <a:prstGeom prst="rect">
            <a:avLst/>
          </a:prstGeom>
          <a:noFill/>
        </p:spPr>
        <p:txBody>
          <a:bodyPr wrap="square">
            <a:spAutoFit/>
          </a:bodyPr>
          <a:lstStyle/>
          <a:p>
            <a:pPr algn="ctr"/>
            <a:r>
              <a:rPr lang="en-US" sz="4000" dirty="0">
                <a:latin typeface="Helvetica" pitchFamily="2" charset="0"/>
              </a:rPr>
              <a:t>Flexible Ontology Visual Event Analyzer</a:t>
            </a:r>
          </a:p>
        </p:txBody>
      </p:sp>
      <p:sp>
        <p:nvSpPr>
          <p:cNvPr id="8" name="TextBox 7">
            <a:extLst>
              <a:ext uri="{FF2B5EF4-FFF2-40B4-BE49-F238E27FC236}">
                <a16:creationId xmlns:a16="http://schemas.microsoft.com/office/drawing/2014/main" id="{570AFBFB-B18F-0F04-CF2E-45BFF9C77915}"/>
              </a:ext>
            </a:extLst>
          </p:cNvPr>
          <p:cNvSpPr txBox="1"/>
          <p:nvPr/>
        </p:nvSpPr>
        <p:spPr>
          <a:xfrm>
            <a:off x="2451506" y="5441192"/>
            <a:ext cx="7278130" cy="369332"/>
          </a:xfrm>
          <a:prstGeom prst="rect">
            <a:avLst/>
          </a:prstGeom>
          <a:noFill/>
        </p:spPr>
        <p:txBody>
          <a:bodyPr wrap="square" rtlCol="0">
            <a:spAutoFit/>
          </a:bodyPr>
          <a:lstStyle/>
          <a:p>
            <a:pPr algn="ctr"/>
            <a:r>
              <a:rPr lang="en-US" b="1" dirty="0">
                <a:latin typeface="Helvetica" pitchFamily="2" charset="0"/>
              </a:rPr>
              <a:t>Live demo: </a:t>
            </a:r>
            <a:r>
              <a:rPr lang="en-US" dirty="0" err="1">
                <a:solidFill>
                  <a:srgbClr val="4D878C"/>
                </a:solidFill>
                <a:latin typeface="Helvetica" pitchFamily="2" charset="0"/>
              </a:rPr>
              <a:t>demo.fovea.video</a:t>
            </a:r>
            <a:endParaRPr lang="en-US" dirty="0">
              <a:solidFill>
                <a:srgbClr val="4D878C"/>
              </a:solidFill>
              <a:latin typeface="Helvetica" pitchFamily="2" charset="0"/>
            </a:endParaRPr>
          </a:p>
        </p:txBody>
      </p:sp>
    </p:spTree>
    <p:extLst>
      <p:ext uri="{BB962C8B-B14F-4D97-AF65-F5344CB8AC3E}">
        <p14:creationId xmlns:p14="http://schemas.microsoft.com/office/powerpoint/2010/main" val="38623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D210F1B-2C45-4588-F848-3FA6A59D508B}"/>
              </a:ext>
            </a:extLst>
          </p:cNvPr>
          <p:cNvPicPr>
            <a:picLocks noChangeAspect="1"/>
          </p:cNvPicPr>
          <p:nvPr/>
        </p:nvPicPr>
        <p:blipFill>
          <a:blip r:embed="rId3"/>
          <a:stretch>
            <a:fillRect/>
          </a:stretch>
        </p:blipFill>
        <p:spPr>
          <a:xfrm>
            <a:off x="861574" y="753762"/>
            <a:ext cx="10468852" cy="5350475"/>
          </a:xfrm>
          <a:prstGeom prst="rect">
            <a:avLst/>
          </a:prstGeom>
        </p:spPr>
      </p:pic>
      <p:cxnSp>
        <p:nvCxnSpPr>
          <p:cNvPr id="6" name="Straight Arrow Connector 5">
            <a:extLst>
              <a:ext uri="{FF2B5EF4-FFF2-40B4-BE49-F238E27FC236}">
                <a16:creationId xmlns:a16="http://schemas.microsoft.com/office/drawing/2014/main" id="{3D33878A-D4DF-A471-A591-9FB6D721D7FD}"/>
              </a:ext>
            </a:extLst>
          </p:cNvPr>
          <p:cNvCxnSpPr/>
          <p:nvPr/>
        </p:nvCxnSpPr>
        <p:spPr>
          <a:xfrm>
            <a:off x="5365374" y="3832412"/>
            <a:ext cx="0" cy="766482"/>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screenshot of a computer&#10;&#10;Description automatically generated">
            <a:extLst>
              <a:ext uri="{FF2B5EF4-FFF2-40B4-BE49-F238E27FC236}">
                <a16:creationId xmlns:a16="http://schemas.microsoft.com/office/drawing/2014/main" id="{526358DA-1E76-53A5-CC30-76854A024DA2}"/>
              </a:ext>
            </a:extLst>
          </p:cNvPr>
          <p:cNvPicPr>
            <a:picLocks noChangeAspect="1"/>
          </p:cNvPicPr>
          <p:nvPr/>
        </p:nvPicPr>
        <p:blipFill>
          <a:blip r:embed="rId4"/>
          <a:stretch>
            <a:fillRect/>
          </a:stretch>
        </p:blipFill>
        <p:spPr>
          <a:xfrm>
            <a:off x="784893" y="753762"/>
            <a:ext cx="10622214" cy="5363630"/>
          </a:xfrm>
          <a:prstGeom prst="rect">
            <a:avLst/>
          </a:prstGeom>
        </p:spPr>
      </p:pic>
    </p:spTree>
    <p:extLst>
      <p:ext uri="{BB962C8B-B14F-4D97-AF65-F5344CB8AC3E}">
        <p14:creationId xmlns:p14="http://schemas.microsoft.com/office/powerpoint/2010/main" val="309081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1A7321D2-19C7-E1EE-0E7F-5B6F9EE6DD4F}"/>
              </a:ext>
            </a:extLst>
          </p:cNvPr>
          <p:cNvPicPr>
            <a:picLocks noChangeAspect="1"/>
          </p:cNvPicPr>
          <p:nvPr/>
        </p:nvPicPr>
        <p:blipFill>
          <a:blip r:embed="rId3"/>
          <a:stretch>
            <a:fillRect/>
          </a:stretch>
        </p:blipFill>
        <p:spPr>
          <a:xfrm>
            <a:off x="861574" y="808744"/>
            <a:ext cx="10468852" cy="5240511"/>
          </a:xfrm>
          <a:prstGeom prst="rect">
            <a:avLst/>
          </a:prstGeom>
        </p:spPr>
      </p:pic>
      <p:cxnSp>
        <p:nvCxnSpPr>
          <p:cNvPr id="4" name="Straight Arrow Connector 3">
            <a:extLst>
              <a:ext uri="{FF2B5EF4-FFF2-40B4-BE49-F238E27FC236}">
                <a16:creationId xmlns:a16="http://schemas.microsoft.com/office/drawing/2014/main" id="{5BAB9576-152D-03A7-6788-3A05E3DB651C}"/>
              </a:ext>
            </a:extLst>
          </p:cNvPr>
          <p:cNvCxnSpPr/>
          <p:nvPr/>
        </p:nvCxnSpPr>
        <p:spPr>
          <a:xfrm>
            <a:off x="7879974" y="4572000"/>
            <a:ext cx="0" cy="766482"/>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369D2575-CA3B-6601-BDBA-AFEB89AA9060}"/>
              </a:ext>
            </a:extLst>
          </p:cNvPr>
          <p:cNvPicPr>
            <a:picLocks noChangeAspect="1"/>
          </p:cNvPicPr>
          <p:nvPr/>
        </p:nvPicPr>
        <p:blipFill>
          <a:blip r:embed="rId4"/>
          <a:stretch>
            <a:fillRect/>
          </a:stretch>
        </p:blipFill>
        <p:spPr>
          <a:xfrm>
            <a:off x="861574" y="808744"/>
            <a:ext cx="10468852" cy="5271029"/>
          </a:xfrm>
          <a:prstGeom prst="rect">
            <a:avLst/>
          </a:prstGeom>
        </p:spPr>
      </p:pic>
    </p:spTree>
    <p:extLst>
      <p:ext uri="{BB962C8B-B14F-4D97-AF65-F5344CB8AC3E}">
        <p14:creationId xmlns:p14="http://schemas.microsoft.com/office/powerpoint/2010/main" val="17967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866E-4661-739B-64B9-F7B77D1F6EAC}"/>
              </a:ext>
            </a:extLst>
          </p:cNvPr>
          <p:cNvPicPr>
            <a:picLocks noChangeAspect="1"/>
          </p:cNvPicPr>
          <p:nvPr/>
        </p:nvPicPr>
        <p:blipFill>
          <a:blip r:embed="rId3"/>
          <a:stretch>
            <a:fillRect/>
          </a:stretch>
        </p:blipFill>
        <p:spPr>
          <a:xfrm>
            <a:off x="861574" y="808743"/>
            <a:ext cx="10468852" cy="5267921"/>
          </a:xfrm>
          <a:prstGeom prst="rect">
            <a:avLst/>
          </a:prstGeom>
        </p:spPr>
      </p:pic>
      <p:cxnSp>
        <p:nvCxnSpPr>
          <p:cNvPr id="5" name="Straight Arrow Connector 4">
            <a:extLst>
              <a:ext uri="{FF2B5EF4-FFF2-40B4-BE49-F238E27FC236}">
                <a16:creationId xmlns:a16="http://schemas.microsoft.com/office/drawing/2014/main" id="{118AC971-F2BE-8FA3-A531-F9CD46F8E437}"/>
              </a:ext>
            </a:extLst>
          </p:cNvPr>
          <p:cNvCxnSpPr/>
          <p:nvPr/>
        </p:nvCxnSpPr>
        <p:spPr>
          <a:xfrm>
            <a:off x="4424079" y="2164976"/>
            <a:ext cx="0" cy="766482"/>
          </a:xfrm>
          <a:prstGeom prst="straightConnector1">
            <a:avLst/>
          </a:prstGeom>
          <a:ln w="76200">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63B9DA3-64DA-349C-67AA-FF512C90104C}"/>
              </a:ext>
            </a:extLst>
          </p:cNvPr>
          <p:cNvPicPr>
            <a:picLocks noChangeAspect="1"/>
          </p:cNvPicPr>
          <p:nvPr/>
        </p:nvPicPr>
        <p:blipFill>
          <a:blip r:embed="rId4"/>
          <a:stretch>
            <a:fillRect/>
          </a:stretch>
        </p:blipFill>
        <p:spPr>
          <a:xfrm>
            <a:off x="861574" y="808743"/>
            <a:ext cx="10468852" cy="5274104"/>
          </a:xfrm>
          <a:prstGeom prst="rect">
            <a:avLst/>
          </a:prstGeom>
        </p:spPr>
      </p:pic>
      <p:pic>
        <p:nvPicPr>
          <p:cNvPr id="7" name="Picture 6">
            <a:extLst>
              <a:ext uri="{FF2B5EF4-FFF2-40B4-BE49-F238E27FC236}">
                <a16:creationId xmlns:a16="http://schemas.microsoft.com/office/drawing/2014/main" id="{35D7D5E3-2CA8-047E-D310-9C77D2F66F1A}"/>
              </a:ext>
            </a:extLst>
          </p:cNvPr>
          <p:cNvPicPr>
            <a:picLocks noChangeAspect="1"/>
          </p:cNvPicPr>
          <p:nvPr/>
        </p:nvPicPr>
        <p:blipFill>
          <a:blip r:embed="rId5"/>
          <a:stretch>
            <a:fillRect/>
          </a:stretch>
        </p:blipFill>
        <p:spPr>
          <a:xfrm>
            <a:off x="861574" y="802560"/>
            <a:ext cx="10468852" cy="5258772"/>
          </a:xfrm>
          <a:prstGeom prst="rect">
            <a:avLst/>
          </a:prstGeom>
        </p:spPr>
      </p:pic>
    </p:spTree>
    <p:extLst>
      <p:ext uri="{BB962C8B-B14F-4D97-AF65-F5344CB8AC3E}">
        <p14:creationId xmlns:p14="http://schemas.microsoft.com/office/powerpoint/2010/main" val="42456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3E14B07-01AA-822A-3843-8CF3A2E764C0}"/>
              </a:ext>
            </a:extLst>
          </p:cNvPr>
          <p:cNvPicPr>
            <a:picLocks noChangeAspect="1"/>
          </p:cNvPicPr>
          <p:nvPr/>
        </p:nvPicPr>
        <p:blipFill>
          <a:blip r:embed="rId3"/>
          <a:stretch>
            <a:fillRect/>
          </a:stretch>
        </p:blipFill>
        <p:spPr>
          <a:xfrm>
            <a:off x="933113" y="1147513"/>
            <a:ext cx="10325773" cy="4562973"/>
          </a:xfrm>
          <a:prstGeom prst="rect">
            <a:avLst/>
          </a:prstGeom>
        </p:spPr>
      </p:pic>
      <p:sp>
        <p:nvSpPr>
          <p:cNvPr id="5" name="TextBox 4">
            <a:extLst>
              <a:ext uri="{FF2B5EF4-FFF2-40B4-BE49-F238E27FC236}">
                <a16:creationId xmlns:a16="http://schemas.microsoft.com/office/drawing/2014/main" id="{076DB8C2-C101-8428-3E39-9FEA3ABC3FEF}"/>
              </a:ext>
            </a:extLst>
          </p:cNvPr>
          <p:cNvSpPr txBox="1"/>
          <p:nvPr/>
        </p:nvSpPr>
        <p:spPr>
          <a:xfrm>
            <a:off x="3046879" y="5893405"/>
            <a:ext cx="6098240" cy="369332"/>
          </a:xfrm>
          <a:prstGeom prst="rect">
            <a:avLst/>
          </a:prstGeom>
          <a:noFill/>
        </p:spPr>
        <p:txBody>
          <a:bodyPr wrap="square">
            <a:spAutoFit/>
          </a:bodyPr>
          <a:lstStyle/>
          <a:p>
            <a:pPr algn="ctr"/>
            <a:r>
              <a:rPr lang="en-US" dirty="0" err="1">
                <a:solidFill>
                  <a:srgbClr val="4D878C"/>
                </a:solidFill>
                <a:latin typeface="Helvetica" pitchFamily="2" charset="0"/>
              </a:rPr>
              <a:t>github.com</a:t>
            </a:r>
            <a:r>
              <a:rPr lang="en-US" dirty="0">
                <a:solidFill>
                  <a:srgbClr val="4D878C"/>
                </a:solidFill>
                <a:latin typeface="Helvetica" pitchFamily="2" charset="0"/>
              </a:rPr>
              <a:t>/parafovea/fovea</a:t>
            </a:r>
          </a:p>
        </p:txBody>
      </p:sp>
    </p:spTree>
    <p:extLst>
      <p:ext uri="{BB962C8B-B14F-4D97-AF65-F5344CB8AC3E}">
        <p14:creationId xmlns:p14="http://schemas.microsoft.com/office/powerpoint/2010/main" val="396517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37815FB-020A-FA0E-6144-923D8F51834A}"/>
              </a:ext>
            </a:extLst>
          </p:cNvPr>
          <p:cNvPicPr>
            <a:picLocks noChangeAspect="1"/>
          </p:cNvPicPr>
          <p:nvPr/>
        </p:nvPicPr>
        <p:blipFill>
          <a:blip r:embed="rId3"/>
          <a:stretch>
            <a:fillRect/>
          </a:stretch>
        </p:blipFill>
        <p:spPr>
          <a:xfrm>
            <a:off x="861574" y="753762"/>
            <a:ext cx="10468852" cy="5350475"/>
          </a:xfrm>
          <a:prstGeom prst="rect">
            <a:avLst/>
          </a:prstGeom>
        </p:spPr>
      </p:pic>
    </p:spTree>
    <p:extLst>
      <p:ext uri="{BB962C8B-B14F-4D97-AF65-F5344CB8AC3E}">
        <p14:creationId xmlns:p14="http://schemas.microsoft.com/office/powerpoint/2010/main" val="231599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907DE17-1A98-0ED2-11ED-BD0DEAA4145B}"/>
              </a:ext>
            </a:extLst>
          </p:cNvPr>
          <p:cNvPicPr>
            <a:picLocks noChangeAspect="1"/>
          </p:cNvPicPr>
          <p:nvPr/>
        </p:nvPicPr>
        <p:blipFill rotWithShape="1">
          <a:blip r:embed="rId3"/>
          <a:srcRect b="15820"/>
          <a:stretch/>
        </p:blipFill>
        <p:spPr>
          <a:xfrm>
            <a:off x="485531" y="1025625"/>
            <a:ext cx="10547907" cy="450403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BAE5148B-1F19-AB71-E8BB-EC08BC27576F}"/>
              </a:ext>
            </a:extLst>
          </p:cNvPr>
          <p:cNvPicPr>
            <a:picLocks noChangeAspect="1"/>
          </p:cNvPicPr>
          <p:nvPr/>
        </p:nvPicPr>
        <p:blipFill rotWithShape="1">
          <a:blip r:embed="rId4"/>
          <a:srcRect b="18465"/>
          <a:stretch/>
        </p:blipFill>
        <p:spPr>
          <a:xfrm>
            <a:off x="753034" y="1314547"/>
            <a:ext cx="10547905" cy="436011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07408BAE-E2F1-5BD7-120F-D306F9C94F32}"/>
              </a:ext>
            </a:extLst>
          </p:cNvPr>
          <p:cNvPicPr>
            <a:picLocks noChangeAspect="1"/>
          </p:cNvPicPr>
          <p:nvPr/>
        </p:nvPicPr>
        <p:blipFill rotWithShape="1">
          <a:blip r:embed="rId5"/>
          <a:srcRect b="22006"/>
          <a:stretch/>
        </p:blipFill>
        <p:spPr>
          <a:xfrm>
            <a:off x="1079319" y="1650313"/>
            <a:ext cx="10547906" cy="4168272"/>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26AF19C-76C0-E110-3BE3-E0B016CA98EA}"/>
              </a:ext>
            </a:extLst>
          </p:cNvPr>
          <p:cNvPicPr>
            <a:picLocks noChangeAspect="1"/>
          </p:cNvPicPr>
          <p:nvPr/>
        </p:nvPicPr>
        <p:blipFill rotWithShape="1">
          <a:blip r:embed="rId6"/>
          <a:srcRect t="1" b="25995"/>
          <a:stretch/>
        </p:blipFill>
        <p:spPr>
          <a:xfrm>
            <a:off x="1346820" y="2003864"/>
            <a:ext cx="10547904" cy="3959716"/>
          </a:xfrm>
          <a:prstGeom prst="rect">
            <a:avLst/>
          </a:prstGeom>
        </p:spPr>
      </p:pic>
    </p:spTree>
    <p:extLst>
      <p:ext uri="{BB962C8B-B14F-4D97-AF65-F5344CB8AC3E}">
        <p14:creationId xmlns:p14="http://schemas.microsoft.com/office/powerpoint/2010/main" val="375212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10;&#10;Description automatically generated">
            <a:extLst>
              <a:ext uri="{FF2B5EF4-FFF2-40B4-BE49-F238E27FC236}">
                <a16:creationId xmlns:a16="http://schemas.microsoft.com/office/drawing/2014/main" id="{259C4D6D-FF75-2A8F-5360-30FBCA1634C3}"/>
              </a:ext>
            </a:extLst>
          </p:cNvPr>
          <p:cNvPicPr>
            <a:picLocks noChangeAspect="1"/>
          </p:cNvPicPr>
          <p:nvPr/>
        </p:nvPicPr>
        <p:blipFill>
          <a:blip r:embed="rId3"/>
          <a:stretch>
            <a:fillRect/>
          </a:stretch>
        </p:blipFill>
        <p:spPr>
          <a:xfrm>
            <a:off x="861574" y="808744"/>
            <a:ext cx="10468852" cy="5240511"/>
          </a:xfrm>
          <a:prstGeom prst="rect">
            <a:avLst/>
          </a:prstGeom>
        </p:spPr>
      </p:pic>
      <p:grpSp>
        <p:nvGrpSpPr>
          <p:cNvPr id="14" name="Group 13">
            <a:extLst>
              <a:ext uri="{FF2B5EF4-FFF2-40B4-BE49-F238E27FC236}">
                <a16:creationId xmlns:a16="http://schemas.microsoft.com/office/drawing/2014/main" id="{C4F4244E-43F2-3A3A-8C83-4A799F52B0C5}"/>
              </a:ext>
            </a:extLst>
          </p:cNvPr>
          <p:cNvGrpSpPr/>
          <p:nvPr/>
        </p:nvGrpSpPr>
        <p:grpSpPr>
          <a:xfrm>
            <a:off x="4468905" y="146238"/>
            <a:ext cx="5750860" cy="6565523"/>
            <a:chOff x="4468905" y="146238"/>
            <a:chExt cx="5750860" cy="6565523"/>
          </a:xfrm>
        </p:grpSpPr>
        <p:cxnSp>
          <p:nvCxnSpPr>
            <p:cNvPr id="7" name="Straight Connector 6">
              <a:extLst>
                <a:ext uri="{FF2B5EF4-FFF2-40B4-BE49-F238E27FC236}">
                  <a16:creationId xmlns:a16="http://schemas.microsoft.com/office/drawing/2014/main" id="{330DC210-B9CE-4A50-E1DD-0A7D281A3749}"/>
                </a:ext>
              </a:extLst>
            </p:cNvPr>
            <p:cNvCxnSpPr/>
            <p:nvPr/>
          </p:nvCxnSpPr>
          <p:spPr>
            <a:xfrm flipV="1">
              <a:off x="5903259" y="146239"/>
              <a:ext cx="4316506" cy="2126314"/>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57F494C7-8E6B-3394-795B-B7D627D27682}"/>
                </a:ext>
              </a:extLst>
            </p:cNvPr>
            <p:cNvCxnSpPr>
              <a:cxnSpLocks/>
            </p:cNvCxnSpPr>
            <p:nvPr/>
          </p:nvCxnSpPr>
          <p:spPr>
            <a:xfrm flipV="1">
              <a:off x="4482353" y="146238"/>
              <a:ext cx="2066365" cy="2126315"/>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177A0086-B310-E066-12C0-33AE04E74D73}"/>
                </a:ext>
              </a:extLst>
            </p:cNvPr>
            <p:cNvCxnSpPr>
              <a:cxnSpLocks/>
            </p:cNvCxnSpPr>
            <p:nvPr/>
          </p:nvCxnSpPr>
          <p:spPr>
            <a:xfrm>
              <a:off x="4468905" y="4831977"/>
              <a:ext cx="2079813" cy="187978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0ACAB366-2E91-BD91-1BFB-0C2B665A842E}"/>
                </a:ext>
              </a:extLst>
            </p:cNvPr>
            <p:cNvCxnSpPr>
              <a:cxnSpLocks/>
            </p:cNvCxnSpPr>
            <p:nvPr/>
          </p:nvCxnSpPr>
          <p:spPr>
            <a:xfrm>
              <a:off x="5903259" y="4830055"/>
              <a:ext cx="4316506" cy="1881705"/>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screenshot of a video&#10;&#10;Description automatically generated">
              <a:extLst>
                <a:ext uri="{FF2B5EF4-FFF2-40B4-BE49-F238E27FC236}">
                  <a16:creationId xmlns:a16="http://schemas.microsoft.com/office/drawing/2014/main" id="{1F8199DA-963B-68D1-FBC8-31424776666E}"/>
                </a:ext>
              </a:extLst>
            </p:cNvPr>
            <p:cNvPicPr>
              <a:picLocks noChangeAspect="1"/>
            </p:cNvPicPr>
            <p:nvPr/>
          </p:nvPicPr>
          <p:blipFill rotWithShape="1">
            <a:blip r:embed="rId3"/>
            <a:srcRect l="34586" t="28189" r="51841" b="23314"/>
            <a:stretch/>
          </p:blipFill>
          <p:spPr>
            <a:xfrm>
              <a:off x="6548718" y="146239"/>
              <a:ext cx="3671047" cy="6565522"/>
            </a:xfrm>
            <a:prstGeom prst="rect">
              <a:avLst/>
            </a:prstGeom>
          </p:spPr>
        </p:pic>
      </p:grpSp>
    </p:spTree>
    <p:extLst>
      <p:ext uri="{BB962C8B-B14F-4D97-AF65-F5344CB8AC3E}">
        <p14:creationId xmlns:p14="http://schemas.microsoft.com/office/powerpoint/2010/main" val="227923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A3097D-B501-67FB-620F-4614D39F1FDB}"/>
              </a:ext>
            </a:extLst>
          </p:cNvPr>
          <p:cNvPicPr>
            <a:picLocks noChangeAspect="1"/>
          </p:cNvPicPr>
          <p:nvPr/>
        </p:nvPicPr>
        <p:blipFill>
          <a:blip r:embed="rId3"/>
          <a:stretch>
            <a:fillRect/>
          </a:stretch>
        </p:blipFill>
        <p:spPr>
          <a:xfrm>
            <a:off x="2070616" y="364273"/>
            <a:ext cx="7772400" cy="6129453"/>
          </a:xfrm>
          <a:prstGeom prst="rect">
            <a:avLst/>
          </a:prstGeom>
        </p:spPr>
      </p:pic>
    </p:spTree>
    <p:extLst>
      <p:ext uri="{BB962C8B-B14F-4D97-AF65-F5344CB8AC3E}">
        <p14:creationId xmlns:p14="http://schemas.microsoft.com/office/powerpoint/2010/main" val="23724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10;&#10;Description automatically generated">
            <a:extLst>
              <a:ext uri="{FF2B5EF4-FFF2-40B4-BE49-F238E27FC236}">
                <a16:creationId xmlns:a16="http://schemas.microsoft.com/office/drawing/2014/main" id="{192F02F8-EB5C-9956-9310-4454F916616A}"/>
              </a:ext>
            </a:extLst>
          </p:cNvPr>
          <p:cNvPicPr>
            <a:picLocks noChangeAspect="1"/>
          </p:cNvPicPr>
          <p:nvPr/>
        </p:nvPicPr>
        <p:blipFill>
          <a:blip r:embed="rId3"/>
          <a:stretch>
            <a:fillRect/>
          </a:stretch>
        </p:blipFill>
        <p:spPr>
          <a:xfrm>
            <a:off x="861574" y="808744"/>
            <a:ext cx="10468852" cy="5240511"/>
          </a:xfrm>
          <a:prstGeom prst="rect">
            <a:avLst/>
          </a:prstGeom>
        </p:spPr>
      </p:pic>
    </p:spTree>
    <p:extLst>
      <p:ext uri="{BB962C8B-B14F-4D97-AF65-F5344CB8AC3E}">
        <p14:creationId xmlns:p14="http://schemas.microsoft.com/office/powerpoint/2010/main" val="95306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F67BCAF1-D959-7F28-0A0E-F1DB9114E6AF}"/>
              </a:ext>
            </a:extLst>
          </p:cNvPr>
          <p:cNvPicPr>
            <a:picLocks noChangeAspect="1"/>
          </p:cNvPicPr>
          <p:nvPr/>
        </p:nvPicPr>
        <p:blipFill>
          <a:blip r:embed="rId3"/>
          <a:stretch>
            <a:fillRect/>
          </a:stretch>
        </p:blipFill>
        <p:spPr>
          <a:xfrm>
            <a:off x="861573" y="788843"/>
            <a:ext cx="10468853" cy="528031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FF6FF5-878F-3A75-BE5C-E619ED598A67}"/>
              </a:ext>
            </a:extLst>
          </p:cNvPr>
          <p:cNvPicPr>
            <a:picLocks noChangeAspect="1"/>
          </p:cNvPicPr>
          <p:nvPr/>
        </p:nvPicPr>
        <p:blipFill>
          <a:blip r:embed="rId4"/>
          <a:stretch>
            <a:fillRect/>
          </a:stretch>
        </p:blipFill>
        <p:spPr>
          <a:xfrm>
            <a:off x="831014" y="788842"/>
            <a:ext cx="10529969" cy="5280315"/>
          </a:xfrm>
          <a:prstGeom prst="rect">
            <a:avLst/>
          </a:prstGeom>
        </p:spPr>
      </p:pic>
    </p:spTree>
    <p:extLst>
      <p:ext uri="{BB962C8B-B14F-4D97-AF65-F5344CB8AC3E}">
        <p14:creationId xmlns:p14="http://schemas.microsoft.com/office/powerpoint/2010/main" val="403296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CB6FC-6176-00FD-7C86-659237AA4EF8}"/>
              </a:ext>
            </a:extLst>
          </p:cNvPr>
          <p:cNvPicPr>
            <a:picLocks noChangeAspect="1"/>
          </p:cNvPicPr>
          <p:nvPr/>
        </p:nvPicPr>
        <p:blipFill>
          <a:blip r:embed="rId3"/>
          <a:stretch>
            <a:fillRect/>
          </a:stretch>
        </p:blipFill>
        <p:spPr>
          <a:xfrm>
            <a:off x="831013" y="788841"/>
            <a:ext cx="10529969" cy="5323245"/>
          </a:xfrm>
          <a:prstGeom prst="rect">
            <a:avLst/>
          </a:prstGeom>
        </p:spPr>
      </p:pic>
    </p:spTree>
    <p:extLst>
      <p:ext uri="{BB962C8B-B14F-4D97-AF65-F5344CB8AC3E}">
        <p14:creationId xmlns:p14="http://schemas.microsoft.com/office/powerpoint/2010/main" val="248418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3E7AFA-0BF5-DBBB-B226-F8B6C33EDC26}"/>
              </a:ext>
            </a:extLst>
          </p:cNvPr>
          <p:cNvPicPr>
            <a:picLocks noChangeAspect="1"/>
          </p:cNvPicPr>
          <p:nvPr/>
        </p:nvPicPr>
        <p:blipFill>
          <a:blip r:embed="rId3"/>
          <a:stretch>
            <a:fillRect/>
          </a:stretch>
        </p:blipFill>
        <p:spPr>
          <a:xfrm>
            <a:off x="831013" y="788840"/>
            <a:ext cx="10529968" cy="5326275"/>
          </a:xfrm>
          <a:prstGeom prst="rect">
            <a:avLst/>
          </a:prstGeom>
        </p:spPr>
      </p:pic>
    </p:spTree>
    <p:extLst>
      <p:ext uri="{BB962C8B-B14F-4D97-AF65-F5344CB8AC3E}">
        <p14:creationId xmlns:p14="http://schemas.microsoft.com/office/powerpoint/2010/main" val="3145717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366</TotalTime>
  <Words>1117</Words>
  <Application>Microsoft Macintosh PowerPoint</Application>
  <PresentationFormat>Widescreen</PresentationFormat>
  <Paragraphs>50</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Aptos Display</vt:lpstr>
      <vt:lpstr>Arial</vt:lpstr>
      <vt:lpstr>Helvetica</vt:lpstr>
      <vt:lpstr>Menlo</vt:lpstr>
      <vt:lpstr>Source Sans Pro</vt:lpstr>
      <vt:lpstr>Office Theme</vt:lpstr>
      <vt:lpstr>      FOVEA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FOVEA</dc:title>
  <dc:creator>Aaron White</dc:creator>
  <cp:lastModifiedBy>Aaron White</cp:lastModifiedBy>
  <cp:revision>37</cp:revision>
  <dcterms:created xsi:type="dcterms:W3CDTF">2025-11-06T11:48:06Z</dcterms:created>
  <dcterms:modified xsi:type="dcterms:W3CDTF">2025-11-06T17:54:14Z</dcterms:modified>
</cp:coreProperties>
</file>