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5"/>
  </p:notesMasterIdLst>
  <p:sldIdLst>
    <p:sldId id="257" r:id="rId2"/>
    <p:sldId id="1022" r:id="rId3"/>
    <p:sldId id="829" r:id="rId4"/>
    <p:sldId id="1023" r:id="rId5"/>
    <p:sldId id="1026" r:id="rId6"/>
    <p:sldId id="1024" r:id="rId7"/>
    <p:sldId id="837" r:id="rId8"/>
    <p:sldId id="840" r:id="rId9"/>
    <p:sldId id="1017" r:id="rId10"/>
    <p:sldId id="833" r:id="rId11"/>
    <p:sldId id="1139" r:id="rId12"/>
    <p:sldId id="842" r:id="rId13"/>
    <p:sldId id="843" r:id="rId14"/>
    <p:sldId id="1138" r:id="rId15"/>
    <p:sldId id="1140" r:id="rId16"/>
    <p:sldId id="852" r:id="rId17"/>
    <p:sldId id="1141" r:id="rId18"/>
    <p:sldId id="1142" r:id="rId19"/>
    <p:sldId id="851" r:id="rId20"/>
    <p:sldId id="1143" r:id="rId21"/>
    <p:sldId id="1148" r:id="rId22"/>
    <p:sldId id="1146" r:id="rId23"/>
    <p:sldId id="1147" r:id="rId24"/>
    <p:sldId id="1152" r:id="rId25"/>
    <p:sldId id="1151" r:id="rId26"/>
    <p:sldId id="1153" r:id="rId27"/>
    <p:sldId id="1149" r:id="rId28"/>
    <p:sldId id="1154" r:id="rId29"/>
    <p:sldId id="1150" r:id="rId30"/>
    <p:sldId id="1155" r:id="rId31"/>
    <p:sldId id="1156" r:id="rId32"/>
    <p:sldId id="1173" r:id="rId33"/>
    <p:sldId id="1172" r:id="rId34"/>
    <p:sldId id="999" r:id="rId35"/>
    <p:sldId id="1175" r:id="rId36"/>
    <p:sldId id="969" r:id="rId37"/>
    <p:sldId id="948" r:id="rId38"/>
    <p:sldId id="1158" r:id="rId39"/>
    <p:sldId id="581" r:id="rId40"/>
    <p:sldId id="1159" r:id="rId41"/>
    <p:sldId id="687" r:id="rId42"/>
    <p:sldId id="1160" r:id="rId43"/>
    <p:sldId id="1161" r:id="rId44"/>
    <p:sldId id="1162" r:id="rId45"/>
    <p:sldId id="970" r:id="rId46"/>
    <p:sldId id="584" r:id="rId47"/>
    <p:sldId id="608" r:id="rId48"/>
    <p:sldId id="609" r:id="rId49"/>
    <p:sldId id="950" r:id="rId50"/>
    <p:sldId id="949" r:id="rId51"/>
    <p:sldId id="659" r:id="rId52"/>
    <p:sldId id="951" r:id="rId53"/>
    <p:sldId id="952" r:id="rId54"/>
    <p:sldId id="610" r:id="rId55"/>
    <p:sldId id="719" r:id="rId56"/>
    <p:sldId id="1177" r:id="rId57"/>
    <p:sldId id="1176" r:id="rId58"/>
    <p:sldId id="611" r:id="rId59"/>
    <p:sldId id="731" r:id="rId60"/>
    <p:sldId id="612" r:id="rId61"/>
    <p:sldId id="732" r:id="rId62"/>
    <p:sldId id="660" r:id="rId63"/>
    <p:sldId id="1178" r:id="rId64"/>
    <p:sldId id="1180" r:id="rId65"/>
    <p:sldId id="1179" r:id="rId66"/>
    <p:sldId id="1171" r:id="rId67"/>
    <p:sldId id="689" r:id="rId68"/>
    <p:sldId id="971" r:id="rId69"/>
    <p:sldId id="1183" r:id="rId70"/>
    <p:sldId id="621" r:id="rId71"/>
    <p:sldId id="1181" r:id="rId72"/>
    <p:sldId id="1182" r:id="rId73"/>
    <p:sldId id="1184" r:id="rId74"/>
    <p:sldId id="698" r:id="rId75"/>
    <p:sldId id="1224" r:id="rId76"/>
    <p:sldId id="742" r:id="rId77"/>
    <p:sldId id="1225" r:id="rId78"/>
    <p:sldId id="1187" r:id="rId79"/>
    <p:sldId id="1188" r:id="rId80"/>
    <p:sldId id="1082" r:id="rId81"/>
    <p:sldId id="1189" r:id="rId82"/>
    <p:sldId id="1191" r:id="rId83"/>
    <p:sldId id="1190" r:id="rId84"/>
    <p:sldId id="1192" r:id="rId85"/>
    <p:sldId id="1222" r:id="rId86"/>
    <p:sldId id="1229" r:id="rId87"/>
    <p:sldId id="1230" r:id="rId88"/>
    <p:sldId id="1226" r:id="rId89"/>
    <p:sldId id="1193" r:id="rId90"/>
    <p:sldId id="1245" r:id="rId91"/>
    <p:sldId id="1228" r:id="rId92"/>
    <p:sldId id="1219" r:id="rId93"/>
    <p:sldId id="1194" r:id="rId94"/>
    <p:sldId id="1202" r:id="rId95"/>
    <p:sldId id="1201" r:id="rId96"/>
    <p:sldId id="1203" r:id="rId97"/>
    <p:sldId id="1205" r:id="rId98"/>
    <p:sldId id="1199" r:id="rId99"/>
    <p:sldId id="1204" r:id="rId100"/>
    <p:sldId id="1206" r:id="rId101"/>
    <p:sldId id="1195" r:id="rId102"/>
    <p:sldId id="1217" r:id="rId103"/>
    <p:sldId id="1210" r:id="rId104"/>
    <p:sldId id="1231" r:id="rId105"/>
    <p:sldId id="1235" r:id="rId106"/>
    <p:sldId id="1236" r:id="rId107"/>
    <p:sldId id="1196" r:id="rId108"/>
    <p:sldId id="1240" r:id="rId109"/>
    <p:sldId id="1241" r:id="rId110"/>
    <p:sldId id="1242" r:id="rId111"/>
    <p:sldId id="1243" r:id="rId112"/>
    <p:sldId id="1197" r:id="rId113"/>
    <p:sldId id="1198" r:id="rId114"/>
    <p:sldId id="1246" r:id="rId115"/>
    <p:sldId id="1216" r:id="rId116"/>
    <p:sldId id="1248" r:id="rId117"/>
    <p:sldId id="1247" r:id="rId118"/>
    <p:sldId id="1249" r:id="rId119"/>
    <p:sldId id="1253" r:id="rId120"/>
    <p:sldId id="1254" r:id="rId121"/>
    <p:sldId id="1255" r:id="rId122"/>
    <p:sldId id="1256" r:id="rId123"/>
    <p:sldId id="1250" r:id="rId124"/>
    <p:sldId id="1266" r:id="rId125"/>
    <p:sldId id="1260" r:id="rId126"/>
    <p:sldId id="1258" r:id="rId127"/>
    <p:sldId id="1259" r:id="rId128"/>
    <p:sldId id="1257" r:id="rId129"/>
    <p:sldId id="1215" r:id="rId130"/>
    <p:sldId id="1261" r:id="rId131"/>
    <p:sldId id="1267" r:id="rId132"/>
    <p:sldId id="1268" r:id="rId133"/>
    <p:sldId id="1270" r:id="rId134"/>
    <p:sldId id="1272" r:id="rId135"/>
    <p:sldId id="1269" r:id="rId136"/>
    <p:sldId id="1271" r:id="rId137"/>
    <p:sldId id="1273" r:id="rId138"/>
    <p:sldId id="1277" r:id="rId139"/>
    <p:sldId id="1274" r:id="rId140"/>
    <p:sldId id="1278" r:id="rId141"/>
    <p:sldId id="1288" r:id="rId142"/>
    <p:sldId id="1289" r:id="rId143"/>
    <p:sldId id="1290" r:id="rId144"/>
    <p:sldId id="1279" r:id="rId145"/>
    <p:sldId id="1287" r:id="rId146"/>
    <p:sldId id="1286" r:id="rId147"/>
    <p:sldId id="1291" r:id="rId148"/>
    <p:sldId id="1293" r:id="rId149"/>
    <p:sldId id="1292" r:id="rId150"/>
    <p:sldId id="1280" r:id="rId151"/>
    <p:sldId id="1281" r:id="rId152"/>
    <p:sldId id="1282" r:id="rId153"/>
    <p:sldId id="1283" r:id="rId154"/>
    <p:sldId id="1284" r:id="rId155"/>
    <p:sldId id="1285" r:id="rId156"/>
    <p:sldId id="1163" r:id="rId157"/>
    <p:sldId id="1165" r:id="rId158"/>
    <p:sldId id="1166" r:id="rId159"/>
    <p:sldId id="715" r:id="rId160"/>
    <p:sldId id="603" r:id="rId161"/>
    <p:sldId id="583" r:id="rId162"/>
    <p:sldId id="1167" r:id="rId163"/>
    <p:sldId id="682" r:id="rId164"/>
    <p:sldId id="681" r:id="rId165"/>
    <p:sldId id="680" r:id="rId166"/>
    <p:sldId id="679" r:id="rId167"/>
    <p:sldId id="678" r:id="rId168"/>
    <p:sldId id="677" r:id="rId169"/>
    <p:sldId id="676" r:id="rId170"/>
    <p:sldId id="675" r:id="rId171"/>
    <p:sldId id="674" r:id="rId172"/>
    <p:sldId id="673" r:id="rId173"/>
    <p:sldId id="672" r:id="rId174"/>
    <p:sldId id="778" r:id="rId175"/>
    <p:sldId id="671" r:id="rId176"/>
    <p:sldId id="670" r:id="rId177"/>
    <p:sldId id="669" r:id="rId178"/>
    <p:sldId id="668" r:id="rId179"/>
    <p:sldId id="667" r:id="rId180"/>
    <p:sldId id="666" r:id="rId181"/>
    <p:sldId id="665" r:id="rId182"/>
    <p:sldId id="779" r:id="rId183"/>
    <p:sldId id="1168" r:id="rId184"/>
    <p:sldId id="692" r:id="rId185"/>
    <p:sldId id="615" r:id="rId186"/>
    <p:sldId id="1169" r:id="rId187"/>
    <p:sldId id="693" r:id="rId188"/>
    <p:sldId id="616" r:id="rId189"/>
    <p:sldId id="1170" r:id="rId190"/>
    <p:sldId id="721" r:id="rId191"/>
    <p:sldId id="722" r:id="rId192"/>
    <p:sldId id="1294" r:id="rId193"/>
    <p:sldId id="1316" r:id="rId194"/>
    <p:sldId id="1322" r:id="rId195"/>
    <p:sldId id="1323" r:id="rId196"/>
    <p:sldId id="1324" r:id="rId197"/>
    <p:sldId id="1325" r:id="rId198"/>
    <p:sldId id="1326" r:id="rId199"/>
    <p:sldId id="1327" r:id="rId200"/>
    <p:sldId id="1328" r:id="rId201"/>
    <p:sldId id="1330" r:id="rId202"/>
    <p:sldId id="1329" r:id="rId203"/>
    <p:sldId id="1321" r:id="rId204"/>
    <p:sldId id="1313" r:id="rId205"/>
    <p:sldId id="1320" r:id="rId206"/>
    <p:sldId id="1319" r:id="rId207"/>
    <p:sldId id="1318" r:id="rId208"/>
    <p:sldId id="1315" r:id="rId209"/>
    <p:sldId id="1314" r:id="rId210"/>
    <p:sldId id="1317" r:id="rId211"/>
    <p:sldId id="1331" r:id="rId212"/>
    <p:sldId id="1332" r:id="rId213"/>
    <p:sldId id="1333" r:id="rId214"/>
    <p:sldId id="1334" r:id="rId215"/>
    <p:sldId id="1335" r:id="rId216"/>
    <p:sldId id="1336" r:id="rId217"/>
    <p:sldId id="1295" r:id="rId218"/>
    <p:sldId id="1298" r:id="rId219"/>
    <p:sldId id="1306" r:id="rId220"/>
    <p:sldId id="1307" r:id="rId221"/>
    <p:sldId id="1308" r:id="rId222"/>
    <p:sldId id="1297" r:id="rId223"/>
    <p:sldId id="1296" r:id="rId224"/>
    <p:sldId id="1299" r:id="rId225"/>
    <p:sldId id="1300" r:id="rId226"/>
    <p:sldId id="1304" r:id="rId227"/>
    <p:sldId id="1301" r:id="rId228"/>
    <p:sldId id="1302" r:id="rId229"/>
    <p:sldId id="1305" r:id="rId230"/>
    <p:sldId id="1310" r:id="rId231"/>
    <p:sldId id="1312" r:id="rId232"/>
    <p:sldId id="1311" r:id="rId233"/>
    <p:sldId id="1309" r:id="rId2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A6A"/>
    <a:srgbClr val="FFFFFF"/>
    <a:srgbClr val="D72727"/>
    <a:srgbClr val="2F7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1"/>
    <p:restoredTop sz="77878"/>
  </p:normalViewPr>
  <p:slideViewPr>
    <p:cSldViewPr snapToGrid="0">
      <p:cViewPr>
        <p:scale>
          <a:sx n="110" d="100"/>
          <a:sy n="110" d="100"/>
        </p:scale>
        <p:origin x="48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theme" Target="theme/theme1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presProps" Target="presProps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notesMaster" Target="notesMasters/notesMaster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385BD-2CCD-5944-9162-1A386A42151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A36B3-546E-7849-965A-0D88EE760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for instance, the assumption implicit in a defense of manner-result complementarity that adduces these data is that </a:t>
            </a:r>
            <a:r>
              <a:rPr lang="en-US" dirty="0" err="1"/>
              <a:t>tokenings</a:t>
            </a:r>
            <a:r>
              <a:rPr lang="en-US" dirty="0"/>
              <a:t> of the form “climb” like the first aren’t sufficiently prevalent to support a distinct sense. But ultimately, we also want to ensure that we don’t observe a ton of other verbs that look like the first climb; otherwise, that distinct sense becomes more plausible, even if its </a:t>
            </a:r>
            <a:r>
              <a:rPr lang="en-US" dirty="0" err="1"/>
              <a:t>tokenings</a:t>
            </a:r>
            <a:r>
              <a:rPr lang="en-US" dirty="0"/>
              <a:t> relatively constrained.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84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F7315-E3A8-3F85-E693-BE441DD58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3B485-3DCF-5CD9-0C5C-E01CEDD82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4AD8F-2479-C7FD-CFAB-19B3BC065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BCD09-6C91-A93F-4453-8E8358D89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E2DA3-1648-891F-E527-D3D05F52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05FF11-90FE-6876-651D-DBBC9FEBE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D0127-6896-FAC3-75F9-E67B7686D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54780-B74D-FC02-0506-D17676E18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09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AA776-3378-7123-F816-95ED8F307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092F0-E549-E795-B057-8F260E838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226CE-A554-056A-56F9-841DE2EDD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75D51-6934-9D3F-09BF-7A4A132BF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62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8CD4B-30FD-8162-5037-404ED2A9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0F25C-6007-11F9-BE1A-4F19C17EA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EE9CA-CCE0-F40D-6645-B4CDA48EA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F101-D1C2-F3AC-0D5A-4D9465B08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19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96C91-79A9-7149-B54C-A1435F35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1414D-F927-FDD9-16E9-B2183E040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C462F-6F28-1EFE-C95D-7BD2B7E75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80334-148E-C411-CDBA-2C780E2A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96E5-115C-DC66-FE15-A4BC6CAE3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89AD7A-CED2-BB44-908F-65B091826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3FA17-55FA-1C67-C405-81E523D18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F6959-097B-5380-65AE-92B9CA00D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77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6565-E345-5FF6-602A-D1AE8062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88804-0171-FB9C-1730-7D8B674B2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B3DE47-393C-4CE0-712C-3B75957C1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ED51-3B43-D4FB-FAFD-5F0DD14F2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5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D6307-981E-A586-BA92-BCE744845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D0B7A-C814-9A99-2CB6-D366AADBA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5D683-3BE4-CC06-5807-C1CE8581B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A8BE0-178B-37ED-8F80-29F78D9F96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09250-5A54-7F49-A6CF-FAB5A33272A4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44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4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5986E-3B8E-D28C-BD79-4CC49BE34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60FB9-364B-D3F4-D9BE-48E9E0926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F5B770-BB95-9EE2-37F4-067265BFA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1102-DD22-2727-1BE7-630278231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6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AFCE-864F-C839-6B55-E85109E46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28AF9C-899D-B41A-3312-6DD5EA064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141E0A-72B0-158B-0F21-C0685ECA4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A0313-311E-D127-ED09-A58675AE0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0C58-0018-65E7-0A06-F7F92FF41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FD8C3-E812-537B-70FC-B6A890D6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79823-5089-F2A8-5125-9ED561A66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5983D-A598-A0EC-DFCE-679B89019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92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FA94-090D-4C5E-BD0A-B1275227D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C2DE0-3E95-D38E-CBCE-B3D589B5D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C85A2-DABA-0B96-7DFB-1D1FE1612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F429E-C7DD-486F-88C8-8127F9F7C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5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498B6-55AB-4F79-912C-13EA3F80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F09EA2-3462-35AB-864B-CFA02A230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33F20-8A06-E940-232D-84075C1E0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C9660-2E78-D42B-0F86-A94A9C438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73BC-A294-CCED-5D2C-ABB37E12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07E436-7725-8D9E-D216-5C46F3301D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801F3-51E5-AA78-5D21-0EA37D267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1BF90-4A18-DECD-1FAE-C155AF295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8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8C5F3-D509-E9F8-BD3F-9A2849EE5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4A6AB-A8F6-68FF-5743-23B89C887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46796-3A19-15A4-92D0-96A647143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46C7D-9CE2-3C07-6969-53F9AA6A0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6A36B3-546E-7849-965A-0D88EE7601A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D8EC-6A66-7F50-6734-B1DC6FFB5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7746A-BDE1-A895-CCCA-BDED01C05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17CF6-6B4A-9DB2-27A3-9678B7FE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6D9A9-A764-7D94-9F68-7DF57856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3EADD-B9F2-CC14-AB13-5B8D0E81D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DC37-A82E-F556-D13B-93522654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0108F-8092-14FD-BE4F-F9E3C9D2C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3ED05-0C12-9520-DFCE-7767827A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DDB79-A253-7974-C522-61B19C17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F2D15-530F-6456-D0EF-9EA7F326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3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62DB1-6D44-134B-D5F4-0739FC733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A7F2A-A4C4-9A52-A830-B009937E8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45682-854B-6F7C-6BD1-5E9C615A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FEC1E-57D1-B8E4-9746-92E1B768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28FAD-851A-AD7C-14BF-04C7E5060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92D58-43B1-37FB-D183-73416CE1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411C-0A34-0FFB-D04A-783DF9B15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E909-0D15-86DE-F656-46F069EDA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E04B8-B021-08FE-9FE8-CF2FA323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AA363-FD5C-0280-7355-A527566BB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5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2538-5AB5-7B0A-5B51-C90583CED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4115D-66B4-BC9D-B782-AAF945337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70E5B-D284-5AA1-6193-987AD949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7EEDB-1376-E3A6-6356-CAAAD00B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8CF8D-BEDB-283C-6030-8F053BC9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8D34B-AC30-DAD8-B06A-538AA76E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A405-1A39-3907-538A-4B90B51CA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C34AF-BADA-E7D1-0426-040D5EEF3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0FBC49-69E1-B182-2C5A-4C6599059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CDA6F-3DF4-D185-6919-2ABA2377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E9373-AD96-2D08-6451-CB4FBF17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A234-5450-08BA-2FE4-F0CBFA99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44703-0505-94E0-B217-DFF82B60D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DB0CD-5A71-C4B3-FC03-195A550FD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2D060-1AFE-B369-DB06-0B5A56AC6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4B35E-605A-B91B-D88A-3427797E3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E6AB2-DB71-3D22-2D10-FAE5F76D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7EF7A-BB49-636E-7101-9FB714C4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7DEDCD-24B1-F3BC-C38E-96693B8B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0CB2D-B34F-0979-FD3B-C85B1E85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31A68-4CF7-FAFD-5ECD-6026A017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2C808-7E17-98BA-5349-637E72C9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933F5-2C02-E80F-C795-C32B89A1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0F97FC-13E3-C6FC-63A0-E91CBBF18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FDC02-ABBF-7996-A8AA-1E00AF64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8E15E-7FA4-9F2E-10BF-AEE430D1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3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4875-9BDB-8A19-F91D-93B78E20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6910-15A3-7535-3B57-CE1329C26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37153-C56A-65D4-B633-BBE0EC777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92205-50C0-D1EF-36B4-C4CC9DCB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D050A-7350-4BE7-0126-7C851F15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28BDD-6D3A-F47F-732C-9AB4A5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6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02EB-4836-BFEB-2CDD-CB631E19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162F10-A510-2F0C-AB83-27EB7DDB2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6876C-4219-A5FE-7BD3-83929FCAD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17E84-CF43-4DAB-2F1F-4460AA3C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2A84C-ACDD-83EC-7284-AF17FA78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331FE-BD0D-720E-9855-F769C77E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903EB6-25C4-62CA-ED55-17586A71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3D1F2-8A51-AC7F-D7EB-35EF9319D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3BFDE-1CBE-EC10-8D2D-A887D9FBF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E245DF-E138-C34E-A355-3F74077D3878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7A2F-4653-9CC5-319C-46B22C971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965BE-131F-9DE3-3B01-546A63359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3227FD-30AD-214F-A5A5-DE8067307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770" y="786389"/>
            <a:ext cx="10550013" cy="2185280"/>
          </a:xfrm>
        </p:spPr>
        <p:txBody>
          <a:bodyPr>
            <a:noAutofit/>
          </a:bodyPr>
          <a:lstStyle/>
          <a:p>
            <a:pPr algn="l"/>
            <a:r>
              <a:rPr lang="en-US" sz="5400" b="1" i="0" dirty="0">
                <a:solidFill>
                  <a:schemeClr val="bg1"/>
                </a:solidFill>
                <a:effectLst/>
                <a:latin typeface="Helvetica" pitchFamily="2" charset="0"/>
              </a:rPr>
              <a:t>Identifying lexical semantic categories from noisy inference judgments</a:t>
            </a:r>
            <a:endParaRPr lang="en-US" sz="5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3860483"/>
            <a:ext cx="9875520" cy="22574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Aaron Steven White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University of Rochester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MGRG Seminar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University of Edinburgh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1 October 2024</a:t>
            </a:r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3EF71706-3214-CE73-946C-167BF6430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C980EE-7EC8-8597-2E5B-80438C1C9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157" y="3860483"/>
            <a:ext cx="2378271" cy="237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0B11464F-6F96-874F-B03D-E2F90525AEA9}"/>
              </a:ext>
            </a:extLst>
          </p:cNvPr>
          <p:cNvGrpSpPr/>
          <p:nvPr/>
        </p:nvGrpSpPr>
        <p:grpSpPr>
          <a:xfrm>
            <a:off x="7332771" y="1295699"/>
            <a:ext cx="3629025" cy="3054846"/>
            <a:chOff x="7332771" y="1295699"/>
            <a:chExt cx="3629025" cy="30548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A67A41-9FC1-7E44-AB21-B864CC316994}"/>
                </a:ext>
              </a:extLst>
            </p:cNvPr>
            <p:cNvGrpSpPr/>
            <p:nvPr/>
          </p:nvGrpSpPr>
          <p:grpSpPr>
            <a:xfrm>
              <a:off x="8201024" y="2593180"/>
              <a:ext cx="2486021" cy="1757365"/>
              <a:chOff x="2840509" y="2400299"/>
              <a:chExt cx="1088552" cy="828677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1DA4DFAA-EB09-2B43-9B29-D4ABF368A55D}"/>
                  </a:ext>
                </a:extLst>
              </p:cNvPr>
              <p:cNvCxnSpPr/>
              <p:nvPr/>
            </p:nvCxnSpPr>
            <p:spPr>
              <a:xfrm flipH="1">
                <a:off x="2840509" y="2400299"/>
                <a:ext cx="414338" cy="414338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628A882-A998-844E-B86B-F16A6833E4B5}"/>
                  </a:ext>
                </a:extLst>
              </p:cNvPr>
              <p:cNvCxnSpPr/>
              <p:nvPr/>
            </p:nvCxnSpPr>
            <p:spPr>
              <a:xfrm flipH="1">
                <a:off x="3164687" y="2814638"/>
                <a:ext cx="414338" cy="414338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4DB6FCC0-77EA-B747-8035-B6D91EF1A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36118" y="2400300"/>
                <a:ext cx="692943" cy="828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F8356A-6949-7740-BDCE-C06C05A3E012}"/>
                </a:ext>
              </a:extLst>
            </p:cNvPr>
            <p:cNvSpPr txBox="1"/>
            <p:nvPr/>
          </p:nvSpPr>
          <p:spPr>
            <a:xfrm>
              <a:off x="7332771" y="1295699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Language</a:t>
              </a: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676AC1A-99A9-9B4A-A750-1EB2A1E38B35}"/>
              </a:ext>
            </a:extLst>
          </p:cNvPr>
          <p:cNvGrpSpPr/>
          <p:nvPr/>
        </p:nvGrpSpPr>
        <p:grpSpPr>
          <a:xfrm>
            <a:off x="7352620" y="3530523"/>
            <a:ext cx="4091662" cy="1307001"/>
            <a:chOff x="7352620" y="3530523"/>
            <a:chExt cx="4091662" cy="130700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80E0CD-A495-A94C-B1A2-7C2D74EAFA12}"/>
                </a:ext>
              </a:extLst>
            </p:cNvPr>
            <p:cNvSpPr txBox="1"/>
            <p:nvPr/>
          </p:nvSpPr>
          <p:spPr>
            <a:xfrm>
              <a:off x="7352620" y="3530523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NP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673C0E-D159-4044-8989-9694B9051263}"/>
                </a:ext>
              </a:extLst>
            </p:cNvPr>
            <p:cNvSpPr txBox="1"/>
            <p:nvPr/>
          </p:nvSpPr>
          <p:spPr>
            <a:xfrm>
              <a:off x="9929807" y="4375859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to VP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386ED34-BFC9-0E49-B703-A0D6BE2C1267}"/>
              </a:ext>
            </a:extLst>
          </p:cNvPr>
          <p:cNvGrpSpPr/>
          <p:nvPr/>
        </p:nvGrpSpPr>
        <p:grpSpPr>
          <a:xfrm>
            <a:off x="887303" y="1295698"/>
            <a:ext cx="3629025" cy="4455037"/>
            <a:chOff x="887303" y="1295698"/>
            <a:chExt cx="3629025" cy="44550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24416C-F597-424A-B19F-03B78F85FB84}"/>
                </a:ext>
              </a:extLst>
            </p:cNvPr>
            <p:cNvSpPr txBox="1"/>
            <p:nvPr/>
          </p:nvSpPr>
          <p:spPr>
            <a:xfrm>
              <a:off x="887303" y="1295698"/>
              <a:ext cx="3629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Concepts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E074A84-EBEC-D141-8056-2B2C48C0E09B}"/>
                </a:ext>
              </a:extLst>
            </p:cNvPr>
            <p:cNvSpPr/>
            <p:nvPr/>
          </p:nvSpPr>
          <p:spPr>
            <a:xfrm>
              <a:off x="2243137" y="2914654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7C6FFC5-2B59-6A45-AD2E-E087E2883A66}"/>
                </a:ext>
              </a:extLst>
            </p:cNvPr>
            <p:cNvSpPr/>
            <p:nvPr/>
          </p:nvSpPr>
          <p:spPr>
            <a:xfrm>
              <a:off x="2935701" y="301822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CE525C-304B-7648-AF65-328199422B30}"/>
                </a:ext>
              </a:extLst>
            </p:cNvPr>
            <p:cNvSpPr/>
            <p:nvPr/>
          </p:nvSpPr>
          <p:spPr>
            <a:xfrm>
              <a:off x="2418666" y="375404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1048114-3690-3B48-BE3D-2B9FDA742D30}"/>
                </a:ext>
              </a:extLst>
            </p:cNvPr>
            <p:cNvSpPr/>
            <p:nvPr/>
          </p:nvSpPr>
          <p:spPr>
            <a:xfrm>
              <a:off x="2856821" y="4320784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8594B4C-4F1F-4843-A8A6-E2C0EBF06414}"/>
                </a:ext>
              </a:extLst>
            </p:cNvPr>
            <p:cNvSpPr/>
            <p:nvPr/>
          </p:nvSpPr>
          <p:spPr>
            <a:xfrm>
              <a:off x="2007409" y="432674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CADEEDA-2368-604C-BD33-FCAC7740530A}"/>
                </a:ext>
              </a:extLst>
            </p:cNvPr>
            <p:cNvSpPr/>
            <p:nvPr/>
          </p:nvSpPr>
          <p:spPr>
            <a:xfrm>
              <a:off x="3547465" y="350750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0B08F94-4CDE-AF4F-B62B-92B95190C307}"/>
                </a:ext>
              </a:extLst>
            </p:cNvPr>
            <p:cNvSpPr/>
            <p:nvPr/>
          </p:nvSpPr>
          <p:spPr>
            <a:xfrm>
              <a:off x="2571066" y="5020873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9384C22-A690-7947-BDCA-DF5A27129AF4}"/>
                </a:ext>
              </a:extLst>
            </p:cNvPr>
            <p:cNvSpPr/>
            <p:nvPr/>
          </p:nvSpPr>
          <p:spPr>
            <a:xfrm>
              <a:off x="3237602" y="4997857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5426DBB-BCF2-824B-B8B0-CE85A56ACB17}"/>
                </a:ext>
              </a:extLst>
            </p:cNvPr>
            <p:cNvSpPr/>
            <p:nvPr/>
          </p:nvSpPr>
          <p:spPr>
            <a:xfrm>
              <a:off x="2159809" y="5593573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68F1F98-D2A9-5C49-AE1E-2E88EBB6CF6D}"/>
                </a:ext>
              </a:extLst>
            </p:cNvPr>
            <p:cNvSpPr/>
            <p:nvPr/>
          </p:nvSpPr>
          <p:spPr>
            <a:xfrm>
              <a:off x="1666870" y="4767272"/>
              <a:ext cx="157162" cy="157162"/>
            </a:xfrm>
            <a:prstGeom prst="ellipse">
              <a:avLst/>
            </a:prstGeom>
            <a:solidFill>
              <a:srgbClr val="113A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A7AA4FC-9FED-AF41-BAC4-62378F6CA4CE}"/>
              </a:ext>
            </a:extLst>
          </p:cNvPr>
          <p:cNvGrpSpPr/>
          <p:nvPr/>
        </p:nvGrpSpPr>
        <p:grpSpPr>
          <a:xfrm>
            <a:off x="2575828" y="3832623"/>
            <a:ext cx="7137075" cy="979585"/>
            <a:chOff x="2575828" y="3832623"/>
            <a:chExt cx="7137075" cy="9795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9849B0-7C11-9644-B77D-AF06B641BE73}"/>
                </a:ext>
              </a:extLst>
            </p:cNvPr>
            <p:cNvSpPr txBox="1"/>
            <p:nvPr/>
          </p:nvSpPr>
          <p:spPr>
            <a:xfrm>
              <a:off x="8198428" y="4350543"/>
              <a:ext cx="1514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Consolas" panose="020B0609020204030204" pitchFamily="49" charset="0"/>
                  <a:cs typeface="Consolas" panose="020B0609020204030204" pitchFamily="49" charset="0"/>
                </a:rPr>
                <a:t>forget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1A6DE4-1102-3140-9139-87FA2B54E098}"/>
                </a:ext>
              </a:extLst>
            </p:cNvPr>
            <p:cNvCxnSpPr>
              <a:cxnSpLocks/>
              <a:stCxn id="56" idx="6"/>
              <a:endCxn id="9" idx="1"/>
            </p:cNvCxnSpPr>
            <p:nvPr/>
          </p:nvCxnSpPr>
          <p:spPr>
            <a:xfrm>
              <a:off x="2575828" y="3832623"/>
              <a:ext cx="5622600" cy="748753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723698-B99C-9F49-BB4A-43ACE8ABC83D}"/>
              </a:ext>
            </a:extLst>
          </p:cNvPr>
          <p:cNvGrpSpPr/>
          <p:nvPr/>
        </p:nvGrpSpPr>
        <p:grpSpPr>
          <a:xfrm>
            <a:off x="5314950" y="4129088"/>
            <a:ext cx="6432783" cy="2023464"/>
            <a:chOff x="5314950" y="4129088"/>
            <a:chExt cx="6432783" cy="2023464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3AD0833-AD92-1B4F-9319-89E9F23CD20F}"/>
                </a:ext>
              </a:extLst>
            </p:cNvPr>
            <p:cNvGrpSpPr/>
            <p:nvPr/>
          </p:nvGrpSpPr>
          <p:grpSpPr>
            <a:xfrm>
              <a:off x="7970390" y="4798078"/>
              <a:ext cx="3777343" cy="1354474"/>
              <a:chOff x="7970390" y="4798078"/>
              <a:chExt cx="3777343" cy="1354474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01DD69D-4CF7-4843-A5A4-D520923F5094}"/>
                  </a:ext>
                </a:extLst>
              </p:cNvPr>
              <p:cNvSpPr/>
              <p:nvPr/>
            </p:nvSpPr>
            <p:spPr>
              <a:xfrm rot="5400000">
                <a:off x="9426739" y="4759285"/>
                <a:ext cx="938077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>
                    <a:solidFill>
                      <a:srgbClr val="CD5400"/>
                    </a:solidFill>
                    <a:latin typeface="Consolas"/>
                    <a:ea typeface="+mj-lt"/>
                    <a:cs typeface="+mj-lt"/>
                  </a:rPr>
                  <a:t>⇝</a:t>
                </a:r>
                <a:endParaRPr lang="en-US" sz="6000">
                  <a:solidFill>
                    <a:srgbClr val="CD54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A94E94-CD32-BB4A-9815-CE4F95FF42E8}"/>
                  </a:ext>
                </a:extLst>
              </p:cNvPr>
              <p:cNvSpPr txBox="1"/>
              <p:nvPr/>
            </p:nvSpPr>
            <p:spPr>
              <a:xfrm>
                <a:off x="7970390" y="5690887"/>
                <a:ext cx="37773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CD5400"/>
                    </a:solidFill>
                    <a:latin typeface="Helvetica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NP not VP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25EC329-FEBA-1A46-ADE1-A400F253D27C}"/>
                </a:ext>
              </a:extLst>
            </p:cNvPr>
            <p:cNvGrpSpPr/>
            <p:nvPr/>
          </p:nvGrpSpPr>
          <p:grpSpPr>
            <a:xfrm>
              <a:off x="5314950" y="4129088"/>
              <a:ext cx="4072996" cy="1138029"/>
              <a:chOff x="5314950" y="4129088"/>
              <a:chExt cx="4072996" cy="113802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7FF2F9-29F8-D64C-A8D1-85824BD44CDA}"/>
                  </a:ext>
                </a:extLst>
              </p:cNvPr>
              <p:cNvSpPr/>
              <p:nvPr/>
            </p:nvSpPr>
            <p:spPr>
              <a:xfrm>
                <a:off x="5314950" y="4129088"/>
                <a:ext cx="157163" cy="15716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Arrow Connector 21">
                <a:extLst>
                  <a:ext uri="{FF2B5EF4-FFF2-40B4-BE49-F238E27FC236}">
                    <a16:creationId xmlns:a16="http://schemas.microsoft.com/office/drawing/2014/main" id="{7D9A461C-B3FD-444B-8199-513AD23079C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6900306" y="2779477"/>
                <a:ext cx="980866" cy="3994414"/>
              </a:xfrm>
              <a:prstGeom prst="curved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5207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1F209-A2C3-6F33-FB18-51A10CBD9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69B13A9B-1A9B-2A59-0EDB-BFA497C7A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D6058-3430-CEDD-7C2A-3142A97AD8F5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EB7C8-CFBB-72BC-6D22-CEA2F9CC0AE0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516325-2E88-6939-5FF3-AD601B5014DD}"/>
              </a:ext>
            </a:extLst>
          </p:cNvPr>
          <p:cNvSpPr/>
          <p:nvPr/>
        </p:nvSpPr>
        <p:spPr>
          <a:xfrm>
            <a:off x="4308566" y="-255637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395EAD-396A-B468-629C-FDB79B88F908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DD7FA3-FD96-C0FD-C8E4-E99BD022F0DA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11D26-BABD-E31C-792D-644CC12BE61A}"/>
              </a:ext>
            </a:extLst>
          </p:cNvPr>
          <p:cNvGrpSpPr/>
          <p:nvPr/>
        </p:nvGrpSpPr>
        <p:grpSpPr>
          <a:xfrm>
            <a:off x="4308566" y="992771"/>
            <a:ext cx="3442065" cy="4219308"/>
            <a:chOff x="-2866209" y="104498"/>
            <a:chExt cx="3442065" cy="4219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015E528-79D8-F3C7-C2E3-D9EF9BEA3ADE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C9EF7E-0B92-858E-BD2A-B62D4532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176341"/>
              <a:ext cx="0" cy="414746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9EADC7-A0AC-868C-0FE2-408EEFA79474}"/>
              </a:ext>
            </a:extLst>
          </p:cNvPr>
          <p:cNvGrpSpPr/>
          <p:nvPr/>
        </p:nvGrpSpPr>
        <p:grpSpPr>
          <a:xfrm>
            <a:off x="4896091" y="1658983"/>
            <a:ext cx="5946074" cy="1477328"/>
            <a:chOff x="2017368" y="191418"/>
            <a:chExt cx="5946074" cy="14773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9A8DD8-D361-006D-4392-736A8E77EABA}"/>
                </a:ext>
              </a:extLst>
            </p:cNvPr>
            <p:cNvSpPr txBox="1"/>
            <p:nvPr/>
          </p:nvSpPr>
          <p:spPr>
            <a:xfrm>
              <a:off x="2017368" y="566668"/>
              <a:ext cx="59460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*Someone was                    that something happened.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C695B-51EB-F506-E32E-CD56B0551A96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698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3F6B-6553-A574-1979-780656AAD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D6430179-31BF-8158-3BEF-5510B8F49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443D7E4-D623-1A6B-70E3-9383F61C128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9069D6F-24AE-F594-A632-EA6D79AA709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387C9F-A91C-D710-9D06-8DDE2287C91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DB3F823-7551-DBCC-C97E-6C7DBD4657BF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7840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A03D-CE5A-A29B-1801-3A765FF32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B6C00322-6C23-DC48-5974-6EB01F0E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31B78A-9068-66CD-30C2-99C39D9DCBA1}"/>
              </a:ext>
            </a:extLst>
          </p:cNvPr>
          <p:cNvSpPr/>
          <p:nvPr/>
        </p:nvSpPr>
        <p:spPr>
          <a:xfrm>
            <a:off x="4297692" y="-65319"/>
            <a:ext cx="3139413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EC026-1E48-8F16-4F95-123097ADFDFB}"/>
              </a:ext>
            </a:extLst>
          </p:cNvPr>
          <p:cNvSpPr/>
          <p:nvPr/>
        </p:nvSpPr>
        <p:spPr>
          <a:xfrm>
            <a:off x="7846429" y="-6531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59BAB-37C1-946C-68DD-28A91DA619E9}"/>
              </a:ext>
            </a:extLst>
          </p:cNvPr>
          <p:cNvSpPr/>
          <p:nvPr/>
        </p:nvSpPr>
        <p:spPr>
          <a:xfrm>
            <a:off x="4308566" y="-279892"/>
            <a:ext cx="5216434" cy="121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5770D7-E482-AA0B-19A0-C1BB7E04057C}"/>
              </a:ext>
            </a:extLst>
          </p:cNvPr>
          <p:cNvSpPr/>
          <p:nvPr/>
        </p:nvSpPr>
        <p:spPr>
          <a:xfrm>
            <a:off x="4308566" y="3273465"/>
            <a:ext cx="5216434" cy="1925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9963D8-EFEE-F505-121C-99BB22FE5FEB}"/>
              </a:ext>
            </a:extLst>
          </p:cNvPr>
          <p:cNvSpPr/>
          <p:nvPr/>
        </p:nvSpPr>
        <p:spPr>
          <a:xfrm>
            <a:off x="4303129" y="1064614"/>
            <a:ext cx="5216434" cy="2110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D3978D-6291-0D73-1773-8AFD650C55B5}"/>
              </a:ext>
            </a:extLst>
          </p:cNvPr>
          <p:cNvGrpSpPr/>
          <p:nvPr/>
        </p:nvGrpSpPr>
        <p:grpSpPr>
          <a:xfrm>
            <a:off x="4308566" y="992771"/>
            <a:ext cx="3246120" cy="4219308"/>
            <a:chOff x="-2866209" y="104498"/>
            <a:chExt cx="3246120" cy="42193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20419F-6315-29DE-1D58-DA796221F57B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104498"/>
              <a:ext cx="312853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65BF12F-AEAD-1A2D-39C4-334CDFF82C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911" y="2385192"/>
              <a:ext cx="0" cy="1938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46831-2ADC-8D71-E595-10ED77950281}"/>
              </a:ext>
            </a:extLst>
          </p:cNvPr>
          <p:cNvCxnSpPr>
            <a:cxnSpLocks/>
          </p:cNvCxnSpPr>
          <p:nvPr/>
        </p:nvCxnSpPr>
        <p:spPr>
          <a:xfrm flipV="1">
            <a:off x="7554686" y="1064614"/>
            <a:ext cx="0" cy="2110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0CE95A-20D7-DC80-0E35-134BC06B17AD}"/>
              </a:ext>
            </a:extLst>
          </p:cNvPr>
          <p:cNvCxnSpPr>
            <a:cxnSpLocks/>
          </p:cNvCxnSpPr>
          <p:nvPr/>
        </p:nvCxnSpPr>
        <p:spPr>
          <a:xfrm>
            <a:off x="4308566" y="3214689"/>
            <a:ext cx="31285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FE7E3-3768-AFBA-D061-2D22CFF1BF96}"/>
              </a:ext>
            </a:extLst>
          </p:cNvPr>
          <p:cNvGrpSpPr/>
          <p:nvPr/>
        </p:nvGrpSpPr>
        <p:grpSpPr>
          <a:xfrm>
            <a:off x="4594485" y="1658983"/>
            <a:ext cx="6586889" cy="1477328"/>
            <a:chOff x="1820692" y="191418"/>
            <a:chExt cx="6586889" cy="147732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E78BD2-A2FD-6097-0A6B-15513974F89E}"/>
                </a:ext>
              </a:extLst>
            </p:cNvPr>
            <p:cNvSpPr txBox="1"/>
            <p:nvPr/>
          </p:nvSpPr>
          <p:spPr>
            <a:xfrm>
              <a:off x="1820692" y="566668"/>
              <a:ext cx="6586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(*was)                    that something happened.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9079B5-B2B7-39EE-3E68-D4D88B15427C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 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41388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252D-4462-15A0-BA83-1F2215165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A4A32-4859-CD5E-E343-54F9A7BB5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990093-A627-56CB-B373-6D5363648B24}"/>
              </a:ext>
            </a:extLst>
          </p:cNvPr>
          <p:cNvSpPr/>
          <p:nvPr/>
        </p:nvSpPr>
        <p:spPr>
          <a:xfrm>
            <a:off x="2142310" y="1776549"/>
            <a:ext cx="287382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01A35-2DE5-F1AB-3F10-356C3BFB0A97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B6E26B-951D-D3CC-9AF4-A2B0E4785E14}"/>
              </a:ext>
            </a:extLst>
          </p:cNvPr>
          <p:cNvSpPr/>
          <p:nvPr/>
        </p:nvSpPr>
        <p:spPr>
          <a:xfrm>
            <a:off x="7117086" y="1776549"/>
            <a:ext cx="290647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C329A9-6EB2-1536-EBB3-2BC5620617F3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6A0DC-F98B-F943-926D-14D8C4846708}"/>
              </a:ext>
            </a:extLst>
          </p:cNvPr>
          <p:cNvGrpSpPr/>
          <p:nvPr/>
        </p:nvGrpSpPr>
        <p:grpSpPr>
          <a:xfrm>
            <a:off x="5111937" y="989350"/>
            <a:ext cx="5015052" cy="643509"/>
            <a:chOff x="5224057" y="2847705"/>
            <a:chExt cx="5015052" cy="940526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4EFA1DC-4DE3-46B1-140C-27778FDC3CE6}"/>
                </a:ext>
              </a:extLst>
            </p:cNvPr>
            <p:cNvCxnSpPr>
              <a:cxnSpLocks/>
            </p:cNvCxnSpPr>
            <p:nvPr/>
          </p:nvCxnSpPr>
          <p:spPr>
            <a:xfrm>
              <a:off x="5224057" y="2860768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702391F-6ABB-F154-3C17-DD3D530E838C}"/>
                </a:ext>
              </a:extLst>
            </p:cNvPr>
            <p:cNvCxnSpPr>
              <a:cxnSpLocks/>
            </p:cNvCxnSpPr>
            <p:nvPr/>
          </p:nvCxnSpPr>
          <p:spPr>
            <a:xfrm>
              <a:off x="10239109" y="2847705"/>
              <a:ext cx="0" cy="92746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EFFEB-EC81-B48C-3DD3-B5A7E80E9370}"/>
              </a:ext>
            </a:extLst>
          </p:cNvPr>
          <p:cNvGrpSpPr/>
          <p:nvPr/>
        </p:nvGrpSpPr>
        <p:grpSpPr>
          <a:xfrm>
            <a:off x="3905790" y="3579223"/>
            <a:ext cx="6072059" cy="0"/>
            <a:chOff x="4193176" y="3579223"/>
            <a:chExt cx="6072059" cy="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7127ED4-3019-AED8-A93D-110A589F6E5F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57E8BD-79F0-6E81-F6D6-E4150B211455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493B57-6195-823E-4C02-33D2E8BF5A94}"/>
              </a:ext>
            </a:extLst>
          </p:cNvPr>
          <p:cNvGrpSpPr/>
          <p:nvPr/>
        </p:nvGrpSpPr>
        <p:grpSpPr>
          <a:xfrm>
            <a:off x="1281670" y="191418"/>
            <a:ext cx="6595234" cy="1477328"/>
            <a:chOff x="1281670" y="191418"/>
            <a:chExt cx="6595234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C7A2CE-7F22-F96B-3E20-16602E0F5D49}"/>
                </a:ext>
              </a:extLst>
            </p:cNvPr>
            <p:cNvSpPr txBox="1"/>
            <p:nvPr/>
          </p:nvSpPr>
          <p:spPr>
            <a:xfrm>
              <a:off x="1281670" y="566668"/>
              <a:ext cx="65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518896-05DC-056E-9732-42636B74A04E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think assume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444644-D8C3-A1A1-4BE1-E1F22CC6E463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BCA7CF-10AD-A7F5-68E9-0F79C7109C40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767382-FA34-A4C8-1B04-2EAE9A0E62E7}"/>
              </a:ext>
            </a:extLst>
          </p:cNvPr>
          <p:cNvSpPr txBox="1"/>
          <p:nvPr/>
        </p:nvSpPr>
        <p:spPr>
          <a:xfrm>
            <a:off x="8236242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908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739F9DB5-80C3-6E7A-96E6-54AC2AEA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7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2C0620-EFD1-9C24-62F7-3FDC84F2D6BF}"/>
              </a:ext>
            </a:extLst>
          </p:cNvPr>
          <p:cNvSpPr/>
          <p:nvPr/>
        </p:nvSpPr>
        <p:spPr>
          <a:xfrm>
            <a:off x="2214674" y="1599820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79BDFA-5546-4305-CB5D-26C1695134FB}"/>
              </a:ext>
            </a:extLst>
          </p:cNvPr>
          <p:cNvSpPr/>
          <p:nvPr/>
        </p:nvSpPr>
        <p:spPr>
          <a:xfrm>
            <a:off x="5329003" y="1599820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C4969-949A-8E02-0E32-80B02B5515A2}"/>
              </a:ext>
            </a:extLst>
          </p:cNvPr>
          <p:cNvSpPr/>
          <p:nvPr/>
        </p:nvSpPr>
        <p:spPr>
          <a:xfrm>
            <a:off x="2214674" y="1603493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EAD53-04B9-C80F-7798-104089EF1E9C}"/>
              </a:ext>
            </a:extLst>
          </p:cNvPr>
          <p:cNvSpPr/>
          <p:nvPr/>
        </p:nvSpPr>
        <p:spPr>
          <a:xfrm>
            <a:off x="2214674" y="3005524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BB4F3F-190B-2F81-FE18-C595BCAFB712}"/>
              </a:ext>
            </a:extLst>
          </p:cNvPr>
          <p:cNvSpPr/>
          <p:nvPr/>
        </p:nvSpPr>
        <p:spPr>
          <a:xfrm>
            <a:off x="7015816" y="1599820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6F163-C1D5-B2D9-F9D2-128ECFADA6DE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E2DFAE-6BA3-4E42-F973-17547A2750D9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D8453-F8F3-B7BE-F202-6A7FDF89BD6D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E2868C-27DF-7838-92A8-0CE2B976E2DA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AAC54F-D0B8-BEDD-28B7-B5AB6E13CD3A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0502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1063-9697-2CFD-BDEF-52B0714C0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5A663194-F38D-7849-FBF8-BBC27B458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823E8E-FC5E-AD48-2BA2-5400CDABDF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2A648B-93C1-A003-4725-48AFC021018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16B3EA-35D5-9BED-8B4A-855706927D6E}"/>
              </a:ext>
            </a:extLst>
          </p:cNvPr>
          <p:cNvSpPr/>
          <p:nvPr/>
        </p:nvSpPr>
        <p:spPr>
          <a:xfrm>
            <a:off x="2214674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C23BE-DD35-7CD7-06ED-6FFD2A8956A4}"/>
              </a:ext>
            </a:extLst>
          </p:cNvPr>
          <p:cNvSpPr/>
          <p:nvPr/>
        </p:nvSpPr>
        <p:spPr>
          <a:xfrm>
            <a:off x="2214674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599F-B578-B5AF-C2B3-62AFC40B9120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66641-6313-95FC-72BF-623760C16AB0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4AF4F-B67E-8BF1-C2BB-952D1369E9A6}"/>
              </a:ext>
            </a:extLst>
          </p:cNvPr>
          <p:cNvSpPr/>
          <p:nvPr/>
        </p:nvSpPr>
        <p:spPr>
          <a:xfrm>
            <a:off x="7017883" y="1603494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C2B19-DE9B-F5D1-8743-12D1DD9E2FEA}"/>
              </a:ext>
            </a:extLst>
          </p:cNvPr>
          <p:cNvSpPr/>
          <p:nvPr/>
        </p:nvSpPr>
        <p:spPr>
          <a:xfrm>
            <a:off x="7017883" y="3005525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AED1CE-8681-D903-50C4-1EBDAD85156B}"/>
              </a:ext>
            </a:extLst>
          </p:cNvPr>
          <p:cNvGrpSpPr/>
          <p:nvPr/>
        </p:nvGrpSpPr>
        <p:grpSpPr>
          <a:xfrm>
            <a:off x="1813811" y="197336"/>
            <a:ext cx="4047338" cy="1477328"/>
            <a:chOff x="1813811" y="197336"/>
            <a:chExt cx="4047338" cy="14773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5D227D-16CC-F855-9495-D39F6F964CBB}"/>
                </a:ext>
              </a:extLst>
            </p:cNvPr>
            <p:cNvSpPr txBox="1"/>
            <p:nvPr/>
          </p:nvSpPr>
          <p:spPr>
            <a:xfrm>
              <a:off x="1813811" y="566668"/>
              <a:ext cx="40473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didn’t                    that C happened.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F886B3-A757-1B48-6CBD-313752C346F7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ED881F1-9200-41FD-F6ED-098DEF81A85B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652687-9013-AC79-A1F7-37622860220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B6725ED-D62F-9CD6-6E71-C8A239175657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69332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A712C-D4DE-E0EC-7936-F33A70F27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A8470699-0A85-B5C9-3A5F-98D4620A6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C3ECA-D533-4110-9F41-E5F7842E0A15}"/>
              </a:ext>
            </a:extLst>
          </p:cNvPr>
          <p:cNvSpPr/>
          <p:nvPr/>
        </p:nvSpPr>
        <p:spPr>
          <a:xfrm>
            <a:off x="2214674" y="1599818"/>
            <a:ext cx="274707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FF19F-C372-189E-3C49-ABAC87F38CA2}"/>
              </a:ext>
            </a:extLst>
          </p:cNvPr>
          <p:cNvSpPr/>
          <p:nvPr/>
        </p:nvSpPr>
        <p:spPr>
          <a:xfrm>
            <a:off x="5329003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18A667-FBDF-7781-E21C-C955FF423BE4}"/>
              </a:ext>
            </a:extLst>
          </p:cNvPr>
          <p:cNvSpPr/>
          <p:nvPr/>
        </p:nvSpPr>
        <p:spPr>
          <a:xfrm>
            <a:off x="2214674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0604CA-2ED9-852A-ACB6-42FE4FE8CACF}"/>
              </a:ext>
            </a:extLst>
          </p:cNvPr>
          <p:cNvSpPr/>
          <p:nvPr/>
        </p:nvSpPr>
        <p:spPr>
          <a:xfrm>
            <a:off x="2214674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C4B1FF-54FD-E42A-FE50-A61BEE520041}"/>
              </a:ext>
            </a:extLst>
          </p:cNvPr>
          <p:cNvSpPr/>
          <p:nvPr/>
        </p:nvSpPr>
        <p:spPr>
          <a:xfrm>
            <a:off x="7017883" y="1599818"/>
            <a:ext cx="2748209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457FF3-AC7E-6915-8DFC-F6A0A55D1974}"/>
              </a:ext>
            </a:extLst>
          </p:cNvPr>
          <p:cNvSpPr/>
          <p:nvPr/>
        </p:nvSpPr>
        <p:spPr>
          <a:xfrm>
            <a:off x="10132212" y="1599818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179AF-721F-1C78-0D9E-2645E265CA7D}"/>
              </a:ext>
            </a:extLst>
          </p:cNvPr>
          <p:cNvSpPr/>
          <p:nvPr/>
        </p:nvSpPr>
        <p:spPr>
          <a:xfrm>
            <a:off x="7017883" y="1603491"/>
            <a:ext cx="4553384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C03D3-646C-16D6-B993-65B7299A9A95}"/>
              </a:ext>
            </a:extLst>
          </p:cNvPr>
          <p:cNvSpPr/>
          <p:nvPr/>
        </p:nvSpPr>
        <p:spPr>
          <a:xfrm>
            <a:off x="7017883" y="3005522"/>
            <a:ext cx="4553385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8F3C65-3075-9F1B-1D53-51D5509EB89F}"/>
              </a:ext>
            </a:extLst>
          </p:cNvPr>
          <p:cNvGrpSpPr/>
          <p:nvPr/>
        </p:nvGrpSpPr>
        <p:grpSpPr>
          <a:xfrm>
            <a:off x="2368451" y="197336"/>
            <a:ext cx="3492697" cy="1477328"/>
            <a:chOff x="2368451" y="197336"/>
            <a:chExt cx="3492697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CECC40-6392-D7FC-8830-EF6BDFAC3541}"/>
                </a:ext>
              </a:extLst>
            </p:cNvPr>
            <p:cNvSpPr txBox="1"/>
            <p:nvPr/>
          </p:nvSpPr>
          <p:spPr>
            <a:xfrm>
              <a:off x="2368451" y="566668"/>
              <a:ext cx="34926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A9D9D-8A2B-CAA4-D35F-5383007E5282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dreamed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hoped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thought assumed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D7F7A1B-ED8E-1DCE-77E0-567E0F6ABF85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25CC95-85D3-AD10-8FDE-EFCD028884C4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0058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7EF10-AD16-3E7C-311F-BD4D59C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40F74A0-5BBF-1158-5695-70B78DF52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EF98A81-77D8-A669-A31B-39A794A47000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42857C-FF83-A625-8BC8-EA92991A0A72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E6E57E-6DB4-A8B5-F16C-57DCF15DB589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32731B7-2533-0689-84A1-7F23B25927C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6348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45B6-C16E-58B6-6461-CB8E0C6D7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A5CE2-40B6-2CF4-A654-74BAE9C89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DF25FD-16F7-6D27-6DB5-98FD736CB134}"/>
              </a:ext>
            </a:extLst>
          </p:cNvPr>
          <p:cNvSpPr/>
          <p:nvPr/>
        </p:nvSpPr>
        <p:spPr>
          <a:xfrm>
            <a:off x="21423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F1FE9-6BF6-0319-D0BD-F7421A5B90E9}"/>
              </a:ext>
            </a:extLst>
          </p:cNvPr>
          <p:cNvSpPr/>
          <p:nvPr/>
        </p:nvSpPr>
        <p:spPr>
          <a:xfrm>
            <a:off x="44670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A227E3-7661-5786-B901-FBB54F97613C}"/>
              </a:ext>
            </a:extLst>
          </p:cNvPr>
          <p:cNvSpPr/>
          <p:nvPr/>
        </p:nvSpPr>
        <p:spPr>
          <a:xfrm>
            <a:off x="21423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16D91C-99B9-80A2-A675-824CBCAF22B1}"/>
              </a:ext>
            </a:extLst>
          </p:cNvPr>
          <p:cNvGrpSpPr/>
          <p:nvPr/>
        </p:nvGrpSpPr>
        <p:grpSpPr>
          <a:xfrm>
            <a:off x="1214204" y="191418"/>
            <a:ext cx="6662700" cy="1477328"/>
            <a:chOff x="1214204" y="191418"/>
            <a:chExt cx="6662700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90E2C-3FF5-CAD8-ED8E-E8F147594A82}"/>
                </a:ext>
              </a:extLst>
            </p:cNvPr>
            <p:cNvSpPr txBox="1"/>
            <p:nvPr/>
          </p:nvSpPr>
          <p:spPr>
            <a:xfrm>
              <a:off x="1214204" y="566668"/>
              <a:ext cx="6662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1E6E90-73F6-BDFD-3D45-F82799601EC4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8CDCEA-52AE-9F7F-2138-01743E5A5B85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8ED190E-0097-B17F-FE5D-17191D05AF8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4" y="751334"/>
            <a:ext cx="1237159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D2968227-6B75-494B-76D5-9CF6B56DD196}"/>
              </a:ext>
            </a:extLst>
          </p:cNvPr>
          <p:cNvSpPr/>
          <p:nvPr/>
        </p:nvSpPr>
        <p:spPr>
          <a:xfrm>
            <a:off x="7134410" y="1776549"/>
            <a:ext cx="2129887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74870-62DE-A10E-7FD0-D2D55635C45C}"/>
              </a:ext>
            </a:extLst>
          </p:cNvPr>
          <p:cNvSpPr/>
          <p:nvPr/>
        </p:nvSpPr>
        <p:spPr>
          <a:xfrm>
            <a:off x="9459154" y="1776549"/>
            <a:ext cx="25259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ADB7F-0222-1CA4-83E8-869C5CC4E53E}"/>
              </a:ext>
            </a:extLst>
          </p:cNvPr>
          <p:cNvSpPr/>
          <p:nvPr/>
        </p:nvSpPr>
        <p:spPr>
          <a:xfrm>
            <a:off x="7134409" y="1784044"/>
            <a:ext cx="4857203" cy="16524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115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E0BB-096A-2DED-44A0-94004C9EB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4254C87F-958F-A198-BDF6-2F9A4DF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5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E3940D-6BBF-5C35-23E2-E1A2DF23FAEC}"/>
              </a:ext>
            </a:extLst>
          </p:cNvPr>
          <p:cNvSpPr/>
          <p:nvPr/>
        </p:nvSpPr>
        <p:spPr>
          <a:xfrm>
            <a:off x="2214674" y="159981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C8C851-A1C9-F05A-33F2-15B79A2D48F1}"/>
              </a:ext>
            </a:extLst>
          </p:cNvPr>
          <p:cNvSpPr/>
          <p:nvPr/>
        </p:nvSpPr>
        <p:spPr>
          <a:xfrm>
            <a:off x="442701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D1863C-9412-0E09-2D02-8AC1AA111558}"/>
              </a:ext>
            </a:extLst>
          </p:cNvPr>
          <p:cNvSpPr/>
          <p:nvPr/>
        </p:nvSpPr>
        <p:spPr>
          <a:xfrm>
            <a:off x="2214674" y="159981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E9F433-259F-5D71-1A27-EA9ECF2CECAF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6D4420-451E-585B-AD41-571E78631E35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was(</a:t>
              </a:r>
              <a:r>
                <a:rPr lang="en-US" dirty="0" err="1">
                  <a:latin typeface="Helvetica" pitchFamily="2" charset="0"/>
                </a:rPr>
                <a:t>n’t</a:t>
              </a:r>
              <a:r>
                <a:rPr lang="en-US" dirty="0">
                  <a:latin typeface="Helvetica" pitchFamily="2" charset="0"/>
                </a:rPr>
                <a:t>)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6766BF-7F24-262A-13E2-BFD667F5F683}"/>
                </a:ext>
              </a:extLst>
            </p:cNvPr>
            <p:cNvSpPr txBox="1"/>
            <p:nvPr/>
          </p:nvSpPr>
          <p:spPr>
            <a:xfrm>
              <a:off x="2575738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202CDA6-30BB-59A5-F99D-A0DC823538A9}"/>
              </a:ext>
            </a:extLst>
          </p:cNvPr>
          <p:cNvSpPr txBox="1"/>
          <p:nvPr/>
        </p:nvSpPr>
        <p:spPr>
          <a:xfrm>
            <a:off x="8096714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8A200-4B44-0D4E-DA87-A8D45FF9535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8F0DBFB-1EB0-46B1-999E-BF988CBEC110}"/>
              </a:ext>
            </a:extLst>
          </p:cNvPr>
          <p:cNvSpPr/>
          <p:nvPr/>
        </p:nvSpPr>
        <p:spPr>
          <a:xfrm>
            <a:off x="7020319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B5D9C6-CDCE-F8F3-69DF-485DE2AD173E}"/>
              </a:ext>
            </a:extLst>
          </p:cNvPr>
          <p:cNvSpPr/>
          <p:nvPr/>
        </p:nvSpPr>
        <p:spPr>
          <a:xfrm>
            <a:off x="9232663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344A34-8BC5-B839-3D2C-667A1C89C6BA}"/>
              </a:ext>
            </a:extLst>
          </p:cNvPr>
          <p:cNvSpPr/>
          <p:nvPr/>
        </p:nvSpPr>
        <p:spPr>
          <a:xfrm>
            <a:off x="7020319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1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624E1-B752-91D1-31C3-A25DE9413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D0710E-B488-901D-2A8F-D5FA6ABE3399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6FB8437-9248-0E8C-CD88-4C4BA0C66F6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D644698-1E2C-5318-09AE-E60D44C055E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types of concepts does language “see”?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3283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E5724-ECB4-DE48-7965-DBBDFB315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43DB8-3A96-B0BA-785E-B093644D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BDF4C-4D9B-74FA-CCCA-755DC285C1AE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1C29D-7360-04D5-62F7-92879EA9A45D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E4C2-77D4-7855-27AA-C5119ECC8278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9578C1-A95A-FFD5-5C19-1DCBAE986239}"/>
              </a:ext>
            </a:extLst>
          </p:cNvPr>
          <p:cNvGrpSpPr/>
          <p:nvPr/>
        </p:nvGrpSpPr>
        <p:grpSpPr>
          <a:xfrm>
            <a:off x="1626433" y="197336"/>
            <a:ext cx="4234715" cy="1477328"/>
            <a:chOff x="1626433" y="197336"/>
            <a:chExt cx="4234715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86D6D2-65CC-6EDD-E629-57ED8FCBDEAF}"/>
                </a:ext>
              </a:extLst>
            </p:cNvPr>
            <p:cNvSpPr txBox="1"/>
            <p:nvPr/>
          </p:nvSpPr>
          <p:spPr>
            <a:xfrm>
              <a:off x="1626433" y="566668"/>
              <a:ext cx="42347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9B729-A325-7806-9310-FD1BDDFCC798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5C5033-6134-5AAC-79E8-A03DDF06B063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B978FA-0646-52A5-A807-471862A8A05F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8" y="746222"/>
            <a:ext cx="2235566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D25CC67-8C64-5EEB-B5C4-438D580EF318}"/>
              </a:ext>
            </a:extLst>
          </p:cNvPr>
          <p:cNvSpPr/>
          <p:nvPr/>
        </p:nvSpPr>
        <p:spPr>
          <a:xfrm>
            <a:off x="6997834" y="1569838"/>
            <a:ext cx="455338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675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0F8-205C-D61F-4033-DF6ECC7F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4D98E-C842-AF55-8B2C-08E74E24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701" y="1295105"/>
            <a:ext cx="11500856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04234-48B6-CF80-B91B-E00FB3AF1716}"/>
              </a:ext>
            </a:extLst>
          </p:cNvPr>
          <p:cNvSpPr/>
          <p:nvPr/>
        </p:nvSpPr>
        <p:spPr>
          <a:xfrm>
            <a:off x="2309565" y="1599818"/>
            <a:ext cx="1955136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114897-D389-D2AD-8DAF-A50D05668776}"/>
              </a:ext>
            </a:extLst>
          </p:cNvPr>
          <p:cNvSpPr/>
          <p:nvPr/>
        </p:nvSpPr>
        <p:spPr>
          <a:xfrm>
            <a:off x="4442008" y="159981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746916-1C6C-E403-7044-4D808B5A8E2D}"/>
              </a:ext>
            </a:extLst>
          </p:cNvPr>
          <p:cNvSpPr/>
          <p:nvPr/>
        </p:nvSpPr>
        <p:spPr>
          <a:xfrm>
            <a:off x="2390931" y="1599818"/>
            <a:ext cx="4354643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D916A-C5AB-38A8-F2E7-35E327030FCC}"/>
              </a:ext>
            </a:extLst>
          </p:cNvPr>
          <p:cNvGrpSpPr/>
          <p:nvPr/>
        </p:nvGrpSpPr>
        <p:grpSpPr>
          <a:xfrm>
            <a:off x="1439057" y="197336"/>
            <a:ext cx="4422092" cy="1477328"/>
            <a:chOff x="1439057" y="197336"/>
            <a:chExt cx="4422092" cy="14773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883F4E-490C-A906-AC81-68367ABE13F7}"/>
                </a:ext>
              </a:extLst>
            </p:cNvPr>
            <p:cNvSpPr txBox="1"/>
            <p:nvPr/>
          </p:nvSpPr>
          <p:spPr>
            <a:xfrm>
              <a:off x="1439057" y="566668"/>
              <a:ext cx="44220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 wasn’t                    that C happened.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DB8BF6-BF14-F6FF-00C5-97D5D9FD8E19}"/>
                </a:ext>
              </a:extLst>
            </p:cNvPr>
            <p:cNvSpPr txBox="1"/>
            <p:nvPr/>
          </p:nvSpPr>
          <p:spPr>
            <a:xfrm>
              <a:off x="2283433" y="197336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pleased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relieved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amused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charmed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491BE05-2F11-96F5-0AAF-389417B13CE8}"/>
              </a:ext>
            </a:extLst>
          </p:cNvPr>
          <p:cNvSpPr txBox="1"/>
          <p:nvPr/>
        </p:nvSpPr>
        <p:spPr>
          <a:xfrm>
            <a:off x="8096714" y="561556"/>
            <a:ext cx="3393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wanted C to have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8247BF-D0A4-DCDE-E870-C1A17B7DF59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861149" y="746222"/>
            <a:ext cx="2235565" cy="511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15C7091-288E-CBF5-AB9F-84D6E8C76232}"/>
              </a:ext>
            </a:extLst>
          </p:cNvPr>
          <p:cNvSpPr/>
          <p:nvPr/>
        </p:nvSpPr>
        <p:spPr>
          <a:xfrm>
            <a:off x="6997834" y="1569838"/>
            <a:ext cx="202754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EC2140-3333-D28B-91A6-D534B436F833}"/>
              </a:ext>
            </a:extLst>
          </p:cNvPr>
          <p:cNvSpPr/>
          <p:nvPr/>
        </p:nvSpPr>
        <p:spPr>
          <a:xfrm>
            <a:off x="9210178" y="1569838"/>
            <a:ext cx="2341040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3D4E97-4EF9-DD05-7747-BCAB82935B19}"/>
              </a:ext>
            </a:extLst>
          </p:cNvPr>
          <p:cNvSpPr/>
          <p:nvPr/>
        </p:nvSpPr>
        <p:spPr>
          <a:xfrm>
            <a:off x="6997834" y="1569838"/>
            <a:ext cx="4553385" cy="214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207E9-03CA-817D-5686-61FB345F825E}"/>
              </a:ext>
            </a:extLst>
          </p:cNvPr>
          <p:cNvSpPr txBox="1"/>
          <p:nvPr/>
        </p:nvSpPr>
        <p:spPr>
          <a:xfrm>
            <a:off x="6827168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011947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7AE491-4F35-8768-1858-DED66C030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63A8D9BC-E3FE-B9FB-01F8-8B74A66A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1DB0C0-E787-FF54-4409-8890247A595A}"/>
              </a:ext>
            </a:extLst>
          </p:cNvPr>
          <p:cNvGrpSpPr/>
          <p:nvPr/>
        </p:nvGrpSpPr>
        <p:grpSpPr>
          <a:xfrm>
            <a:off x="2873489" y="3674192"/>
            <a:ext cx="4814183" cy="2709688"/>
            <a:chOff x="4075273" y="3674192"/>
            <a:chExt cx="4814183" cy="270968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4158A01-592F-2731-EE5A-3D807FBEA235}"/>
                </a:ext>
              </a:extLst>
            </p:cNvPr>
            <p:cNvSpPr/>
            <p:nvPr/>
          </p:nvSpPr>
          <p:spPr>
            <a:xfrm rot="18900000">
              <a:off x="6374731" y="3674192"/>
              <a:ext cx="251472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6BD6C6-69B6-AB8B-806C-07B7201C1289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D1A899-B9AF-7603-338B-8976A6C9EAF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45703" y="4744386"/>
            <a:ext cx="995517" cy="99316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7356D72-4BD0-029D-14B7-E7D41E395FC9}"/>
              </a:ext>
            </a:extLst>
          </p:cNvPr>
          <p:cNvGrpSpPr/>
          <p:nvPr/>
        </p:nvGrpSpPr>
        <p:grpSpPr>
          <a:xfrm>
            <a:off x="3448593" y="5688252"/>
            <a:ext cx="1711236" cy="727156"/>
            <a:chOff x="3448593" y="5688252"/>
            <a:chExt cx="1711236" cy="7271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087A71-2F5B-54FE-F45A-269BF09FC756}"/>
                </a:ext>
              </a:extLst>
            </p:cNvPr>
            <p:cNvSpPr txBox="1"/>
            <p:nvPr/>
          </p:nvSpPr>
          <p:spPr>
            <a:xfrm>
              <a:off x="3448593" y="5688252"/>
              <a:ext cx="744583" cy="369332"/>
            </a:xfrm>
            <a:prstGeom prst="rect">
              <a:avLst/>
            </a:prstGeom>
            <a:solidFill>
              <a:srgbClr val="FFFFFF">
                <a:alpha val="7529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20E8A9-1B79-8BAF-75E1-F568AF5ED05C}"/>
                </a:ext>
              </a:extLst>
            </p:cNvPr>
            <p:cNvSpPr txBox="1"/>
            <p:nvPr/>
          </p:nvSpPr>
          <p:spPr>
            <a:xfrm>
              <a:off x="4668576" y="6046076"/>
              <a:ext cx="491253" cy="369332"/>
            </a:xfrm>
            <a:prstGeom prst="rect">
              <a:avLst/>
            </a:prstGeom>
            <a:solidFill>
              <a:srgbClr val="FFFFFF">
                <a:alpha val="7529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4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7DF70F-1301-AB4A-8ECA-9B1454625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EB5C479-55F4-EE74-E36C-47F054849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D54DD5D-0DE4-82BA-5E37-D187A87C1FA5}"/>
              </a:ext>
            </a:extLst>
          </p:cNvPr>
          <p:cNvGrpSpPr/>
          <p:nvPr/>
        </p:nvGrpSpPr>
        <p:grpSpPr>
          <a:xfrm>
            <a:off x="4349589" y="3618675"/>
            <a:ext cx="4974070" cy="2765205"/>
            <a:chOff x="3892390" y="3618675"/>
            <a:chExt cx="4974070" cy="276520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252A9F2-EDFC-A407-A619-10FD548DB3DC}"/>
                </a:ext>
              </a:extLst>
            </p:cNvPr>
            <p:cNvSpPr/>
            <p:nvPr/>
          </p:nvSpPr>
          <p:spPr>
            <a:xfrm rot="18900000">
              <a:off x="6508761" y="3618675"/>
              <a:ext cx="23576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04679C-000A-FE18-5A20-DB14C514CBED}"/>
                </a:ext>
              </a:extLst>
            </p:cNvPr>
            <p:cNvSpPr txBox="1"/>
            <p:nvPr/>
          </p:nvSpPr>
          <p:spPr>
            <a:xfrm>
              <a:off x="3892390" y="5737549"/>
              <a:ext cx="361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C08A5D9-7912-74A3-F070-8FAAAE6163C4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158965" y="4633351"/>
            <a:ext cx="1152272" cy="110419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D460A2-77EC-4D25-5D7A-9E7E82539950}"/>
              </a:ext>
            </a:extLst>
          </p:cNvPr>
          <p:cNvSpPr txBox="1"/>
          <p:nvPr/>
        </p:nvSpPr>
        <p:spPr>
          <a:xfrm>
            <a:off x="4363760" y="5737549"/>
            <a:ext cx="926697" cy="369332"/>
          </a:xfrm>
          <a:prstGeom prst="rect">
            <a:avLst/>
          </a:prstGeom>
          <a:solidFill>
            <a:srgbClr val="FFFFFF">
              <a:alpha val="7529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924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5A75-54AD-6A96-4D4D-A85D771E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154CA3-C6BC-1F15-ADC2-A77EC797D67E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4B253D-40BB-B398-955B-649E497B03A5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A7FF41-CBC9-5300-DC36-5184C25D21DF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Well-studied classes of predicates reveal themselves quite clearly. 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8D4FBF2-71D6-9B2F-EC9D-16EF318BE6AB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31A5BB-A205-6A4D-9C65-38D59006B408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2AC687-4E6C-7EE4-C9B4-229F455A710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do we use the gaps in the observed patterns to help us develop deeper generalizations about lexicalization?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1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6039A7-C434-40FB-7E99-0F24544A8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7FD8C5C2-5CFC-992E-1890-365B8BBE6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97CBB1-DBC2-0603-0F75-C904C35A1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Analyzing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Patterns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8F6A1-DAEB-4FCB-B83E-4988CFAD417F}"/>
              </a:ext>
            </a:extLst>
          </p:cNvPr>
          <p:cNvSpPr txBox="1"/>
          <p:nvPr/>
        </p:nvSpPr>
        <p:spPr>
          <a:xfrm>
            <a:off x="910228" y="5262733"/>
            <a:ext cx="40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Discovering generalizations</a:t>
            </a:r>
          </a:p>
        </p:txBody>
      </p:sp>
    </p:spTree>
    <p:extLst>
      <p:ext uri="{BB962C8B-B14F-4D97-AF65-F5344CB8AC3E}">
        <p14:creationId xmlns:p14="http://schemas.microsoft.com/office/powerpoint/2010/main" val="28934238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1B368-DC70-2DDB-F73E-F9F50494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AB7597-320B-E45F-D9A6-EF480934524D}"/>
              </a:ext>
            </a:extLst>
          </p:cNvPr>
          <p:cNvGrpSpPr/>
          <p:nvPr/>
        </p:nvGrpSpPr>
        <p:grpSpPr>
          <a:xfrm>
            <a:off x="1447800" y="2659559"/>
            <a:ext cx="9420828" cy="1969770"/>
            <a:chOff x="1447800" y="2727343"/>
            <a:chExt cx="9420828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5EA3C0-66CE-AC2F-ADC9-49C0C667D5B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Intuition </a:t>
              </a:r>
              <a:r>
                <a:rPr lang="en-US" sz="1100" b="1" dirty="0">
                  <a:latin typeface="Helvetica" pitchFamily="2" charset="0"/>
                </a:rPr>
                <a:t>see </a:t>
              </a:r>
              <a:r>
                <a:rPr lang="en-US" sz="1100" b="1" dirty="0" err="1">
                  <a:latin typeface="Helvetica" pitchFamily="2" charset="0"/>
                </a:rPr>
                <a:t>Dowty</a:t>
              </a:r>
              <a:r>
                <a:rPr lang="en-US" sz="1100" b="1" dirty="0">
                  <a:latin typeface="Helvetica" pitchFamily="2" charset="0"/>
                </a:rPr>
                <a:t> 1979 et seq.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E43066-274E-B1CF-B519-57DC36BCE258}"/>
                </a:ext>
              </a:extLst>
            </p:cNvPr>
            <p:cNvSpPr txBox="1"/>
            <p:nvPr/>
          </p:nvSpPr>
          <p:spPr>
            <a:xfrm>
              <a:off x="1447800" y="3312118"/>
              <a:ext cx="94208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Inference patterns associated with predicate class result from “summing across” inference patterns associated with semantic primitives shared by predicates in the class.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98664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E5F2-7CD8-FE17-1702-828766B18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921E376-E9A4-96E0-B6C6-08F7AA7B10D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9C8A67-9F0D-90B5-F213-D1699B6FC6F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96602B1-7DED-1C64-DB40-8854CC8043B2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Develop model that “factors” inference patterns to discover semantic primitives.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2561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68F49-1E53-5582-63E7-4C73CC890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F6F72-E42C-BABE-9FE5-A14A308F982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20067D-C1D2-F495-83FF-5108A498772B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8180F73-80B8-033A-0911-E81DAD5FEE1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B46A5-ACA7-197E-183E-EC6170DC6B20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22CF29-A5DE-C9BC-8A11-3ADC31DCB714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D08E5-A64A-C285-F742-FF5D7B1BA71B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E2851-3397-3ED8-0E86-FB1757854874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E8F2D-43EE-EB22-8DE0-2A28D50AF9B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8AA155-B66B-7BB8-11E1-54A30B23EC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2CD1F1-F626-9242-5306-661273130A99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D5C7C1-3F63-5119-7391-C05E66A58363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881FFD-2139-729F-F6D6-CD0468E05BCB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93078C-E851-C04A-B80E-2B5C6F7A470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DEFBB2-D387-2659-0EE2-F24F097626AA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61743-BC06-D79D-9081-A868238C266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25C1F-E44F-A775-CFC0-FBC70C6BDD22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B448E2-BFB5-D66F-D49B-68791C1206B2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13A54-D342-1197-5954-B1588380E996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EE4008-5105-0346-8AD1-A78DB196744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F4DA9-E1A9-F489-012E-B0B5E4AE0925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35092D-DCEA-1A62-BC10-7D1086DCB8EC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CDC77-6453-ED0C-2A42-6F791DEE0B12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FBDF89-5451-BEA4-9455-97E725117826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B5D3D4-A6E8-DE73-7AE5-CF09AC2A6B4C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F3B02-E7CB-AEA5-2522-6CF0BA291800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5324BF-B915-D172-7409-F1B497C85A5A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D93BD1-EFBF-BE9F-5D15-9DBB0B91AA3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71E97-4952-DE71-10EE-FF19CC4CDAE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B49BB27-1432-A55A-574E-A5449D0705B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140B1C7-F0B1-4870-87E3-17F5A0DD8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7FD68BF-A6FD-7891-B7E4-53F06A2FA8C6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12D0DAF3-F323-8155-F72B-A014F3111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79601EE-0527-2384-2AC8-153EFB03814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5A598C1-2156-E166-041A-76C29CC1F2B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FC3B851-F82F-30D5-0111-F428D156559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93AF187-7BEC-D3C1-A69F-6128EF4ACFA5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605F9029-58D7-1E35-F7F3-865D0388FA1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42192E8-5E9E-F7F2-7FC5-4F1315F20EDF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49949B-2FDF-922F-D92F-4C29040ECF6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D899A96-6DCF-264E-3CC5-7970D4FDAD2C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B68E7E6-ED03-BA1D-81BB-3D28EC14342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AAF035A3-87B9-7A7A-A109-8A60986E6ED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F515F7-BDE7-1BD7-2E2D-54153C73492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C0389AD-1139-39E5-0C2F-5A2E88EEBC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57FA4B3-3891-A3E8-CDA6-C946B3D6B7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020124-B1B0-75AD-0475-B09AB73114A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134A4E-BA60-F750-9BE0-C09372530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C3CE97-6611-6EA9-0D5B-68BD23CF999A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8F6980B-0880-E527-A08A-69DCB9383EF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93C108E-5C83-F44D-FB5F-F7627E73E45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59EF8267-DB71-506F-D6DA-9A5457690A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07E096-8840-58AD-64B7-AC6CE639A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D45C38E-1B74-E560-0428-BD6B1785D264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108BE10-9D84-B8FC-A676-816E18032747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BBB444FF-0F0A-4941-454C-0F16FB58E19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7D01AAB-1D27-C877-7496-1CC0BCA9A08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85F44D-5773-6408-415D-D1AB0CDED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60A9846-B1E4-6300-52A0-ADB5C971DFEC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160A7BF-1C3C-7BBC-5C12-78B3DAD50F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446A3D7-4FF1-0BB9-FE7B-F66045C8B7E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D296CDC-B14E-7AFA-7549-1BA1BB917ED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A6D9D53-E318-3A2D-6E90-163A28C4C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9C40BB-AF10-1264-7350-3997952D5005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BF1798F-1B9B-04AA-449B-A4222F93913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34366BD-BF4B-07C0-4B23-989916BFE1A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28ADB64B-E673-1DC9-CB4F-8533092445E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A6ED06D-130F-8ECE-1137-89D0C8ADEF4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9375145-E3A5-F149-C87C-B2790C6F22E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FF57E6F-AB19-912E-8756-BEFA867ECD1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FDE6C31-E671-6681-A1FE-80B6B4988D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B2576E4-887D-B72A-0AC0-5B1209C8091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0789D6D-6BED-6F7F-2458-BE9F9B7D56B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DCBF101-9FE0-6078-AD6B-92F368FA76D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3AEC4BB-9355-17A0-D5D3-6C95DDEDC0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1D8E49B-DFA3-FB26-5511-EF7C116A705A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26F6945-5A5D-B0E5-6D7B-FABA0DC8F9EB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99ABBAB-CA12-ECE0-037B-1B67044641F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21C8451-A0B4-6383-4797-6947380AD43A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FE1802AB-DABD-3366-18FC-3ABA194E341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363E253-9303-C9DB-882D-E03A270A7C9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3FFBB34-A0E1-2998-75E1-4785BA76402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500C686-F74E-1AFC-78BB-1CBEE0D4C4A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582B000-1218-06F2-8BED-0A858CF33E55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BC9C4FA-6927-1190-B220-5B35681F989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36A37F5-86F2-A442-9BA7-9BA94B54C405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1C8505D-0B2C-131C-8C7D-918334AB4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0691582-5103-9BDF-6D22-6474444AD89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441E5F8-894E-96E6-60AA-25987A550D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E9F38F9-CAC6-6A1C-0242-5E11E111167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B9612FB-8E08-D3A6-394B-2782F60D343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A3C1D4A-E131-9773-B181-3D229ABD042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6824649-1909-9596-DE88-0F0CA1DBDD1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48E259F-EE35-70AB-255E-8682BF88C6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96F321A-4D0A-E4F0-60E8-BA98F6884A9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584FF4E-7E26-6E76-EFD6-F86C135A9F2F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65819A6-C4A6-CDEE-EF48-D2837A8A6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D004320-2B46-26C1-CC3C-F102E64A58D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85843A9-146A-7F70-F6FD-9CD1020DD09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8A50A89-5F63-CD43-66F1-323F157DB20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576DC05-124B-3600-06B2-4423C2F4BC12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8EB67BE-E929-4818-33F6-A9ADC4D8B1F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E9F378D-76F8-D8DD-2AE4-D5C12C8F994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1B1D6D7-24A7-3F8E-EE76-F655E4F004C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ACA34D0-46D6-F660-B9EE-AF9AF1195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8A96BAC-7DD2-06AF-F71D-9071F12DFF1B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E8F4733-9965-37D4-D7F1-70606EDC7C3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65683BAC-E97C-5C3B-691B-948B21C406F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2CEBCBD-0012-BB31-47A0-3B8A3EFEE2D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4E76FF0-0398-5869-7CF6-D6176FE39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D65060F-4915-83D5-9A73-0855234DC82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073A5E3-3BAE-DD2E-EA96-5C648FF12A7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E4B627D-3E64-F360-98DD-E257F79FD0E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4719F7B-4F13-2594-E211-DAB4947313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496B30-A524-8FA8-EAC6-F7719089A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9457F28-69AA-E9FA-A155-79DA8CC94B9A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C14FD60-1727-77EE-2140-1C3FFCCA4C6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B08E8CD-00E7-5339-50D4-D8973DF08438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41742E9A-87F6-801B-B719-D53927DD1C0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9DAECFF-BB70-F3D0-72F6-19D9C2BD1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AA858E1-7C6A-E63D-F6CF-B2585D0A355A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C6CB0FA-2857-D227-E981-A4312977B43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A73D506-F7A5-7342-A8D1-3C09F6CFADA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CB2F8571-2C9C-DE3E-F93D-B5A43EE5EC4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68BD2E1-9405-681F-CF44-2591B877F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25FC2DD-E15D-EB34-1DA6-9656B7975872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7C779DFE-535C-2729-0615-1A93BBC7989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02877E5-513F-C7DB-516D-D379551DA05B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C91A0DEB-AAA4-D1F0-BC56-76035BC7F274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B67FF457-CB96-40FF-BC5E-1C2400B32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8A157D3-02D5-4052-0BB7-1493753EB58F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D507120-4437-FC6D-9FFC-91D05E2B002C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578AC11D-5F47-AB0A-DE60-A5F32E469F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0C17B40-4953-745D-8357-9CFA0E38FE4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75F8CD7-CE6F-7544-F4D0-36D649AE003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CD28118-D8CD-ED4E-2418-04BB2FB79C7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B36F734-BF58-B76C-2094-79687C134A1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A5B8AEE-EBC6-B835-6EDF-279FA93F554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2B6D97F-EFD4-9499-35C7-7B931103A8D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11E7110C-77D3-B52A-1C97-41F7CD78F09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34CB6AB-0120-98CF-D46A-CBAFBA4DAF6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16C9F313-87EF-74B0-76B5-10E58602BA5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97FEC08-0000-C32E-586B-A63F8551FFA0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1E4A217-571E-21E1-C822-B136C6701304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4456AEDE-6EB2-9F5F-3C15-75798FE9FE6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F9AC69F-E7C4-0FDB-84C2-6D75BA57957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915B02A-599B-6B3F-CE5E-C18B7265E8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5C6A2C13-823D-F95B-6E59-1E6400F110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202E6F1-8A24-515A-153C-31692161158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4C50D0A-2FD5-7BCC-747F-4687E4431D5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9A15138-806C-B358-97D5-2CE623DCA83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46C249F-A352-C07B-28EC-558BADBDFE6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7A88DF7-8A62-D056-C23A-A5A93D196840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27D0760-D2B8-F0AA-0BBE-89BA3B72AC4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5901CC1-1229-F61B-2093-422CC44CFB1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F74A257B-20AE-7A04-E92C-EE195F4DCD04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0338738-7168-818F-3133-BBD59E8DD9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C148220-4040-7688-1A10-0E67D0D44F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D9F14CEF-3B1A-CC5F-0824-7BE3807CD3B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FABAC1E6-3B3D-8810-2041-71E03DF321D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C976CB3F-7EE8-8F1D-4027-19DE82FE0055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08C9E142-EE15-ED52-028E-B00A17FE09D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00338AB-5B79-64A2-B733-D1FD22928BE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02497EC5-6DAF-A6AF-2DE2-08F8878571F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C96B3563-267B-7BA7-80B9-8FFE7CC8503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81BCFF9C-1723-0995-1EBF-487E17D191C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5FCA186-B2B7-602A-4249-8631A60041C9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0DF3C1D-C1DE-822A-D1E0-FBC8760A504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C20F8D77-DF18-79F6-7AEB-3D09CC74064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B2D0AFB-9506-A3C5-CBA8-8DDD5627394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24D672D1-447F-2462-C05C-83CD85F163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6AEDB6BB-9A6C-16F6-AFD7-D1F5D9194A5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B69B83EA-43E3-34B1-E18B-DCDC45E9A525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F63C0BF-590A-778F-5507-A1ED8435B8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99262ED8-88F1-FFA9-5DF5-2A08E4C766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4DC05BB-0DF1-38DA-1024-897506A9BCC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1DBBB0F3-3D6E-B023-9DA8-58830217E1A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EA84AF83-1AB3-A264-B3A9-FC75353F90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E977D6A-357E-F499-54DC-7B02EE07D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B31E6D20-FD11-D21F-DA80-B89009DEB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B3A60DB0-E58B-DEDA-1BA7-5FD9AE2306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560F374D-DEB7-D967-18BC-6AA1E664A85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5FCE085B-0F90-DC02-7C74-033C21AE974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4EC2F453-3095-E865-861E-0384CE21F93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F1C0D64-9C82-AB68-2045-CD165961CE6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BC00B844-302A-F485-D0DB-3BD6EC20B94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6FE499AB-11B2-A13A-E51D-F93518EBB3B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99BEB40-9186-3571-9E7E-65E011A6F26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0B783EE-DA31-55E1-12E9-14C5B626F72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F41BE4B-3A7C-0E49-08B0-5D2B40B67F99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D762E96-59FA-81EA-ED83-AEFF5F8A31A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B049B40-F3DC-005F-6A5F-AC98CEC9222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4EA414-88AF-C65C-3575-D8DCE028E7E0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04DC85C9-DBCF-E818-56EB-2B5A787103A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DFD87CE-9B64-BBF9-267D-27A9CFB2795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356D889-C5BD-B7A8-EC66-298A5398D09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50A740DB-760D-3450-8151-A7AA9892947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AE799ECF-E265-CF8F-9D33-72946D8A95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6E0C7B9-E3D4-8801-242F-F2F9F58140A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BB0BAE2C-F5EB-6C53-3BC9-4A6370D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86C0BC21-8673-DA02-81E4-CD061607286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21C56767-7FBF-A464-2911-DF495E7EE59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DA42E4C0-F49B-AF2A-09D1-CC1893E74A0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9960C918-551A-7918-EA0E-C21308A938BC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0156BE0-5C7D-2B81-92CA-F6E8881B8FB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5D3C0E64-BE9D-CBB6-91E9-3FC422F7A92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39240B6-A52A-91C3-9DA9-94D424618DA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FFC2B832-7A3E-B61D-6AA7-D07F2EE39FC8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38509B51-94B6-07B6-2257-4C8F2E84A0A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02AFD4AD-CCAB-3138-5327-340CCEEDC02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19367441-CE7B-59AF-1C74-CD13E5B2BC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9299CE2-3796-D311-CDC7-613D6063846D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01053D6-AA2F-B42E-0BF2-B6D4F03567D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70BA98E-4C85-0C58-7539-CF5A2410F16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11C3C0B-7553-1774-D953-D25BF4F0A5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116D3D0-B279-B51C-FF51-0EC194B12EC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DFE165B-C927-1093-FBCB-8CA876DDB8F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143388CC-986D-9CCC-EEB9-5022AA4E60C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FE44FDA-23CD-F8F0-82A2-336873E195C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8259A24-227B-6A07-2DB8-12047DAD7FF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F7BED4A2-122B-1434-8230-D9AA9997835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E0397C79-EA50-FB96-6942-961AA25BE6F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2E056895-786C-E24A-D8BE-D2714A5E425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E39092D-F368-5E25-95EE-2B9BEE5C529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85448232-564C-8504-9D95-1D3A6D541B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6E7FD69-C379-8C02-2495-10A860CED4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10BD90A-2C70-7B29-2D4D-CBAB6AD74F5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A800EFAF-3E10-4675-866C-A89FDF1DB4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8780E72-E549-2516-C76B-08870C88715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AAC4AB8-A91A-1E76-5EA6-FB255A95AD4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98F30DC-121B-41E9-8D9E-244CE809618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09C564C-D655-2D70-6B08-208A8393045F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413584B-DD1F-A7E2-580A-647E39400CD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5D902574-5E3D-A3F1-2B57-80C57EDB8D69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787C721-8B1D-43CE-EBB3-B2AA21B595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885CEB2-D959-5E18-3374-F4FC0A66928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7170801D-4578-DCE5-39DF-22CA61B0BA3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704A1AA8-659C-6DB4-B660-6753CF375AD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CECE4B0-0224-982F-7E65-87988C824D1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306A94E-AF4A-4EA3-06AB-BD067BB7225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75B6F402-0758-F0FD-9D6A-9675F25D1AD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7BFEA818-95C3-0455-BBE1-050C422CB92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62DF4B5-81B8-824F-2478-1EA481C6EB1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4C6BDEE-71EC-041A-2628-1D7A120C2D9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1981E2D7-B7A1-EE03-AE75-269C6532F7E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4AD57C95-3FE1-DD31-01AF-87B3070310D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70EC0D24-ADCF-B2BB-C869-545A2EC8A5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4DC94C0-472D-0EFF-9ADA-F6935D4F8FF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AD24C96-F1CF-4B56-BCC5-010F8CECC404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60B182A-8C31-9BDE-C75C-5AC61BC938B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BA9A3E8C-83D1-3C8B-19A0-4E016451D6D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3CC904E-B5FE-8720-500B-27B4F4FDD83C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A1AB503D-BCC4-944B-A590-83F6A35CB77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161F770-1E51-5936-9A42-258CA71FA97F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32BD1866-D18C-2CAE-23FA-9A4FB7CE13F1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E2D04530-2A58-3C53-C9F9-3D02801FB4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F789BB50-3E99-3159-F21C-191AB2804FCD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092CF984-743E-7281-14F0-B94717CF802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BDC7BC38-1822-EFCD-3A19-7766B66CD97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AEB3EA7-887A-C184-F6BA-C1EDC004FDF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467E8487-6BA3-7223-0179-E3E49008159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3C72DDFC-624C-81F2-5EB2-2E8142FAE8F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0F4C08B7-14BC-47BB-37B8-32C4E658B45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FCED878C-89EF-5CA2-AFFA-761AB07F61D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3E8C1DC7-510D-0239-73A4-98BADFEEDEC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010264E-B31C-E5BE-10F9-4B807F3D8EE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E050642-45AE-71B0-2854-D2780C1B0FC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7CEB54AC-76AA-CCA2-EE9F-F0BED848F6B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AEDADCC3-AAA8-579C-B29A-F20BDFB1EA0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07A53883-7013-DB36-D6EC-76D57DE927D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5B5AFABD-660E-37C9-5DD8-16B3220B8F9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59221BE-E993-FF8E-8C03-656E111C733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B17E01C0-60C0-03FD-BAD9-1C4B321AB6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96B87C3-4893-CA8E-35F2-CE887BB23D1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905B0C9B-378F-A278-7CAE-48ECEFB059C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3E696E20-1487-2990-AFED-BA68AEC6C25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3CD1817-561D-8A58-7F21-487B8CEE5DA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15FABEE9-A8CE-2622-D54C-99DB45737C19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611DC05-155E-7422-426C-E9FC3AC118D2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97D70EA-0782-4FD8-84F4-DC8185260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5C315326-7DC0-37DD-6BFD-A2209D2804C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BB920A6A-1BC7-C5F3-992F-B1D60D40AE2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95952EF-5CF7-01F6-17AE-7FC64DCAC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CFA2EC8F-019E-E761-91FF-36CDBE42F6BA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72810986-600A-CD78-DDA7-4EC8DDA996C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E94C01A-CE6A-34AE-B94E-D0FFA75B148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83041A34-D7C3-CA2E-D22E-F0F1F5DAF3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38BB2F-2831-E303-D585-AA002BC61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2D556BA-D948-026A-435D-ADD946838B0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3B69DD0-75B6-2BF4-5516-FB61845F1DD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4DE6D75A-13EF-83A6-1B12-5D56A00551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B6B2E8AA-EABA-14C9-4B62-C333682BCB4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5B77154-AB90-02A2-56EB-A5826F984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5F308D3-BD93-3A2B-BE15-B1D17514C1ED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14744C0E-8EF7-5F07-93B6-78B11E998BD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7387FB6E-91CF-53B0-6806-CBFC50D32A2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6AC45681-5295-8810-2430-E25B7CC3AA8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73B4AF6-822D-5796-4557-7F30550A4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41035B9E-804F-B753-79EF-9EFA29D788C3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52254CB6-F12D-A7A7-85DE-327CCB6E60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096948A6-9299-B217-DB8F-267040F3744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C42FABA-7598-00E9-BC84-0D9165F9806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6052BE4-AA95-401D-6680-A80679F3D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EA024639-28C8-ADC0-8880-F8D1CB8AEE9A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D05F523-0661-CF7D-8594-F9C760C803F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37C3881-CDAC-0E4D-122B-816638FDC3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D9A8D9FB-4B83-56CC-1224-93C760FA297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72AB62A-48EA-90FA-CD7D-8DB2798A6F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6D2E000-1EB8-7D60-8708-07C4AFC3AF4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D13688DC-4216-AE78-2844-6791982AC5C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87D7C38D-2D4E-0463-BBE9-D889809A6A9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27A161-65D0-77A3-E089-F2161B70E1D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0D187-709D-D6CB-5641-4B19F3F3B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D97A8BA-4697-9BC4-848C-0E9E05F4A279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FAE95E6F-7DCF-7990-A9C1-ECFB83A8C1C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671A3A18-2F77-7BE2-7538-0B3AF84397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57E321DB-D4ED-774F-E32D-6DFB62A0C8F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8D9485-08A2-80C1-EB11-4C3D4F126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F4823ECF-7EA7-7C49-B5FC-6F90BD062AA8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07A2455-3333-1BCB-E804-EB9DED83E4D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F82371C7-2B36-0E63-95D5-5A853917197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62D18096-8407-0914-2118-467F65EE0B8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1A8AB74-B6F0-584C-59AA-07C5BB48A5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A750C5ED-F861-BCEA-5C6E-4EC73EC7AED6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7AB53B6-8E82-7F48-72AF-E8BB7522846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08BBE5FD-45F9-B518-A180-E91B29467C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A55B1BE0-9547-D2FC-11EE-E859A75EC47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F161A82-CFC7-3DDD-BFDD-055C72F34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257A86B-1963-0098-914F-CD89CDE40771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610C468-AACE-41E4-05AB-C8F89145397C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1050195" y="803139"/>
            <a:ext cx="0" cy="6025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3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1D51-D91D-1826-072E-FA5364423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538594-3D43-4967-FB4F-18069D024209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7A207B-289A-E6FA-F0B1-0473ABF4FAE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3B7254B-D095-E940-AFFB-4F3B33E100E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8A95A2-99E8-42CC-AE8D-AB05F598B626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2DE3E4-ADF3-9E9E-D567-0BB999E2A3A9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B69FF-E38B-6B9D-24DD-C853C9CFA843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FF7470-D478-31BD-76B0-842EB711E1BE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1AB2C-F87C-C405-352A-06A73B476255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1E89A-65F6-86EC-5C72-78F355B9B937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3BB908-902E-6A7A-4338-9537FCA5B28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3FFEE7-82D5-8ED9-CC59-D4AEFD55ACA6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250F75-960F-1FDD-284E-7F4B00E6D98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926406-D9FF-4EA4-64DE-EE374CD4870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E246CD-A5B1-D564-30FC-DA8D534E103E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1B9FE2-D7D5-5130-DF4C-736BDB4583C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EBF8B3-973D-542B-ECA7-47DAF8E3B9EB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12BB6D-3BA0-2719-58F1-1B665CBACEA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89832-00BB-08D1-2366-444F71FE3F50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BF41CD-111F-9DBF-A9D1-F539BF01241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83154-9210-9370-13ED-174BB80E3AB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A3EAFD-F486-8881-1D65-516E8A5DBAAD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22DF58-98B5-B077-E581-498C31641634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06485F-F6A5-DC9C-04D0-4E8E2F6865EB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AFE807-1F3D-7387-3401-917352DB730B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B1DA43-BD16-9F8B-1104-EAF7EBBC2B46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023CD-DB59-ADD7-821F-5B06900CE53A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9C5EE0-570C-2B28-DAB4-08AE3DAEA6F4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CCE993-4BAA-39A4-5CE6-24EFA49680BB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030B0CF-5E06-E073-D9C5-63E2EAFB0EB5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1C82C3E0-3C03-B655-545D-DD172B32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7A4A344-EE07-6DD9-3DCA-506E5BA2FA93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6B741547-E5DB-C9AC-5197-D99DA478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AA9CB6D-D9A9-6F57-9C50-277E2A0B40A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5D155ED-DA34-D65D-7122-6F81DF3E1692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F466BE0-3A51-7DA3-8AE7-831C10556EF4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B4442E6-56EC-A07C-94CB-2E677904C1D7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7D66412-4655-726A-2F4F-F4969D1663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162B806-75B2-4E00-402C-8FDC6063548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5BD0F92-7D60-7E70-4462-49C3C806AF54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44688E6-A68D-BF46-C2BC-F4FDBEFE7F30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66FEBC6-0180-10C8-53D1-8F318503C711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CF53B52-A1C1-55D4-6CC6-7BE51D0DF2E1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DE992CC-0AC5-883D-70BD-2F879769B7BC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43EE70D-B942-3502-5E23-C7D98944C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8AC8839-528D-DB11-BEBC-BDECC8089B4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7CC963C-C4BA-7944-688F-60673E37F2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6A8EB1-2256-FA1C-3C64-FB7127991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2649DEB-C9FC-1E7F-86FE-758FE45AB1E8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8CD1B8E-608B-F61E-0BF7-F778710FAE9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8C77757-8284-0F73-986B-1DFBF37FB1B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20EF460-719B-86D5-9185-8E9723FC178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65EF6C-F1A2-C334-9EF1-F63F0D05B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89BE49-B924-DA3E-955A-C3D8EA056E44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1AC8C31-C8E4-51C7-A5A5-283ABE02EB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7848AB3-CAF1-DB21-7C30-F984ADC698F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08E81CF-9DF1-5E49-BBE0-0F50101A68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EF8204C-5E0F-98B0-D30B-B274E9463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6867F3-2C4E-6D3E-AE9A-CA9B44ED1C27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1E98536-80A5-DB80-55AF-BA7CE56A7CA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E7065AD-7B55-81D0-FC51-92FDC6EA5E9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B10970-F4B9-F4AD-C88E-E35D56A6F0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06C3C43-D645-595F-5AFB-08AB77D41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55B69A-6117-4114-AFB2-A5D240E61E25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5815BEE-212E-F19B-ECBF-C924AEB8BEC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8D8EC31-C049-9162-1CC2-511A2A0716E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817D18E4-F135-A88E-8763-5BF5ECD2A67A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58391F5-779A-D196-837A-F310A7EECFEB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B430F3B-7E92-A03D-0D74-36EB2D0E6C7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017B866-F9F3-C279-AB9A-442C4EF3C50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BDF00F4-D92C-BF82-55B3-32C48EBE1D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69766A6-B131-BF7C-BAA0-32961C3D251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D4BAAD6-CC69-5A1B-D6F2-AE32DE84E8F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CC99D1B-0080-260F-E98A-DE2E5DF476E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A41761B-BE26-1B22-5CA2-A47E6BAE6603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B6BEAA2-DC2F-8EB4-7D3F-514F09FD018D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2DB2FE6-4CB3-9BD0-A3A6-6FB56649ABB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FA8BDD65-D72A-BE9D-1619-13AEC682DB0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E5BDF3B-9345-1882-24B3-FBBEAE85550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6A13D09-B720-1FCC-3133-E895CC156B4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544A2438-5ED0-2B0C-09A3-DC7B3E5C18E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05AF9F7-AC2B-3C2F-2B8E-B4311FB5061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AB0E0C7-FB4A-5656-ADDF-ACB915CB81F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B64B54D-DEA2-486E-1492-B6DAACBB24C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C6EE008-0596-284C-C543-3F1E956552E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A2985C6-E4A6-3899-07F4-16769108298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F79C702-0DC4-190E-06DF-547C75B1D9A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82EF0DA-DF94-28B9-1E05-59197EF38DE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D4AF619-BC9C-7710-A591-52149610DB3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114D60B-89A4-FEF0-488C-E416812F3E6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FC08D75-90CD-666B-3B2D-BFDCAD29176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116FC2E-37E9-BF7A-FB16-2B4A51DF45C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B9398C5-A190-B44C-5BC9-93DB3D987DC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B593AE0-AB97-1B1F-9251-2C5D02035A6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CAAFFE3-699F-BDDC-DF94-F3FBC5A1617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14F83A-0D1E-312E-2B0A-77D4E17070E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99C2A61-3021-AFFA-D513-53A406866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4522E75-511F-7F2E-F5CC-2008E7B81B5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524A731-5E94-B5F3-160B-005649DB446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B1BF621-8AB5-234D-CB2A-744C812DDC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4FEE9D3-8D73-A38D-D45A-4791C1DF8ABD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EC15755-04A5-C66E-7674-DB235086A80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27EB40C9-8FCB-7551-FA29-BCB041AA608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4F45731-FC96-0F69-1147-FF88A0F171B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0B87F39-FB72-21D1-0337-0D7F1FE54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FE3A430-E644-2E30-307E-8C64F87BA64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D01FCCF-7CB4-6294-154F-2279481D3FC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4CD55D8-89A6-F385-B76E-3C4FA792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8D0645C-9FDC-62EB-B288-2A5E1928DC7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D398F0-784B-AAD6-7F2A-2A985AD18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8B0BCE6-E7D8-A3C9-109E-C288F20FBC92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CB3FB16-459F-1B7D-84BB-D5C451D3CBD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625330DE-FB09-CDE0-F933-C1A0330470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00B52B80-9148-8155-EB0E-AD2DC5BB38F9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E706D12-3688-6F57-8E7B-C1F5A8737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EBE7EFE-BA78-7296-2606-AA8B68E60332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877E0DC-CCBB-60E1-807E-BB1E41A0B57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6906512D-79D1-AFD4-FC1E-2283B6132DD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F7102F3-F620-3BE4-4FFA-FAEF557CECA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2CC3EFE-3C77-BBA9-E6E8-766D3ACD5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E2441FC-6A6F-4FB7-D0D0-B447B1EAF4A6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6B25073-FFC8-F702-113E-20C38DE7B7D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29A8AFB-DCE9-D019-FB43-83D6376A03E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11AEABA2-4934-9386-73E3-FA5444EB8FF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9C05C33-1ABE-4E34-6846-12DEF4CD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3C6015E-D94B-F102-E698-5AFB2A8DA3B1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80F2F72-7016-1609-5339-65B70F26FFB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FAB1F7-52DE-FE5C-069B-1228756991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B38071D-C9E6-3321-574D-754D28D8C77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EBAB7B50-1C9C-A635-BDE7-1C119D451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F56F142B-6BAA-0065-0583-5CE8924F6277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F2E1E01-09AA-A3E9-7BEC-AE27D1B620E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F9F3AFF4-1B01-B130-3963-004F342715E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0D9AE17-F08C-272E-A8E8-68CFBA6E3E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B71B50D2-3135-AF1F-FDAC-AC6FF779771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087678-7A20-9678-6BCB-8E59C08CAC6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1789217B-29DF-4F28-BE38-8B9ED0B29B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C27748D-3059-13B8-1756-2297DC88084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37D5926-44A8-1651-0A7D-F7D67900A81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D017F861-3339-84F9-1CD7-BEE1FF7BF8A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24A7A2A-413B-0054-E7E7-AB87B6B2960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E00491-CAC7-0E2D-7B5B-DAF93A5EC4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2B408F5-F081-1C46-0857-5B1794FA958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6CAC5270-D04A-72E2-3AA0-90382FF49A7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0FC86DE2-0CF8-4AC4-228C-7CA6C7EAB17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B4A7D07B-9A5E-8394-A7A4-C218A79B2E5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E2C4D12C-50F4-D66E-C197-E31D3AD7209B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917945A8-D6E0-FE47-517D-BA8FDC68D14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3C1AAA21-986B-D94B-E178-22424ABC896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F917ABAB-148C-3723-F1D9-BBA5F3D6F4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8939C6CA-D799-D62D-1C88-775B13A797C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9456C71-4004-7E18-D3BA-FCD88682686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FFDCA9DD-3A61-0F71-238B-8B5D1233FAB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C426AC25-F537-177E-2B69-64143737A1D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08968E-42A8-ACDE-88EF-24CA8302B847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F1366A3-60AD-E5A4-7691-0F34A96FB81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06F2242-959D-1D98-1EC6-DD023337839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DCC6EFA-07A8-DE5C-0F02-609C3A94400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FB532459-2BB4-9017-2D75-4078D1A9811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7F3554BE-0458-D686-B699-806FE25A6F7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9CAA913-D2DF-9CEF-7D56-08078E4E66F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B46EFCA-C7F9-F90B-F4DB-659080C7AC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5CD8622-7F10-69E2-BEFE-4A0DC1E5A791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616982E6-C10B-F726-05C5-16D539B31D6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8A863294-B4E6-F6AB-BADA-54E52C1F014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620899FE-B3A8-F878-82A7-92A4766D537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639187B6-F794-C3D3-C7D5-B7A84787B09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7B06C2FC-C8B8-D844-1132-92A9C84EC29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168610B7-038C-9340-0D86-0EAD11A5CC1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254BADB-6125-90E1-D521-1B5366565FB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2A28139D-AE4F-3812-6BDA-55A7D210E57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38D2E1C-70DC-CEC4-5232-7CBFD0F37C6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8C0EF3A3-552C-FAF3-B016-BF0269A828A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9EDA2A20-3D85-5C59-9505-CDAD2E87E2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DC3C862-75E2-6EA6-E6D2-CDAF2FF294E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98AC43B-D001-1B5B-6C0A-8F6907DCC42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243775D1-B481-C7E9-374D-DEF25EAB96E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CB5E5715-A152-CFC1-FD51-435A9690386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89783532-C554-69F5-D188-8241665FCE2A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7325AA2-459B-CD16-72DC-BDBD7F15C43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BD647E00-35AB-B2D5-D151-D1F2D1A494F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9698819-C541-7015-3E00-8A67D022B0D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D049D43C-F10A-2B93-4F05-00A2DDEB8BB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EAB3EB1-EF87-BAD3-DEB0-B39F60D444D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8107FE55-6E99-E542-6AB5-F98050E0D66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A0489A8-1B07-B9F9-0A1E-69C61B1BA6F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24A481A-BA0F-5CA0-9D45-4AA33098C6E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8FF548E-CDE2-A70F-BB41-267F0C9E5C0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C4508EE-B004-9C5C-84FA-E5A60FFC69E1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C59ECA44-8AA0-29CE-5C31-B7719A9A471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CD5CE008-CC77-DA3A-C285-312DCADA95D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60960D99-184B-1943-D5A6-ADCAA3FFA8D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47F6B002-16F1-E4B3-D8E7-21AB150956F5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5CDA7344-51CC-1BAB-AC3D-774F45A62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C08EBA9D-DFD8-AF6B-CBDE-E279CE944964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2B9C883-1E87-36CA-F454-C6CB36B84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780EA17-9243-03E8-A8AD-06DE8CCF359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17FD919C-803A-25FF-C03E-B219409BCB4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F3993B53-73DD-C970-49FB-AA88F120B20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AE40E46-4D2D-B34C-F7BC-A26C19DBE3F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A6B3C4D7-042A-FDB4-764E-A513E063E77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B3D3BDA7-1BE4-7E32-4B09-394F2094678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56D8A06E-20F8-B573-2D34-633E40FBBAF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4D30BD03-9C31-D9BA-D0AF-22ACDC22EB07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ED37C4CC-20A8-6AA2-FC86-380B6D62151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70B4AF6E-5124-78A1-A9C8-5BCBCD396BF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06105B07-BC80-569A-65BD-053D27F3FD8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023086E6-CF7A-C8C6-EA87-A55F663561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9090A6BE-B615-1712-EDE4-5A342D46450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501054B-8768-0DA8-1568-0B7FACD8020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C2127BD-2356-B34B-D60F-C47A866C2CC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107C8C6-90D4-D861-2981-20BDF352677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7647F4E-CE5D-E9EA-9013-6BB356B957D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78564A0-5A37-29A8-5576-80E189E10BB1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8A6CAD5-A76C-D08F-4B0D-BDE5AC2C41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E4DEF7FA-63ED-2B04-768D-BFCD27AA8A9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68692B1-B02F-94B9-3D98-65B36C8D4B3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BB4CD1B4-7273-AC31-7FB4-12329DFE46B5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97A261A-B1F6-9CD8-FF49-EC5017A8274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6905884-2930-7755-B89C-5BDAB0660F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FB408158-7DDC-C9C1-40A8-812FB037982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6478EBDC-CA22-E205-36F9-5076746AFCE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0EB24AAD-7E77-E6DE-56C5-A647247F517F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9930E72-8CEA-8F93-26D8-2098A5B4BF1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BF5E8A64-F2A9-ABDD-EDD9-B2C0AF5FE57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BB4F58C7-337A-D363-8D5D-BADA58543DE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C6DD27C9-E8F7-7E2C-C8A2-1CDC7A3DAE3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8B531C33-9EED-2B86-47D6-33840987E7DF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5771EC27-7846-E4A2-EE32-F6CAA8887B0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6308FC5A-00CD-CBA0-2F7E-CECEAE7F08E4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BA474BE7-BA34-9A15-FC35-EAB1FE4ADE0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02615FA-1EA0-0E49-5A25-6D2B03901D5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B358FFB-578A-683E-1732-D01DC4990C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C3847B6B-A6D2-EDB2-438C-777245D948B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1FFD6505-A292-E61D-DBE3-099DF4D1AF8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EE11686C-626E-C856-0A32-8E885BFDEFC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8D106C7-0E6C-F7E2-C1FF-978A27DD359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35BE2251-C67D-34A1-A9BF-1A29A304DB15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7E1CA083-6965-2BFF-5926-3EC1ED76C27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A3374EAD-2B44-F706-9250-3FA6B68DF87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8332ED6-8A28-56E5-D916-91082E35F31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03417AF-1C43-2E69-7989-B910F5D04D3C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A99B7AAB-712D-1AC7-D5DA-C47C83991960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1AD64A9-3113-D938-F573-1B7EAC25AAA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0121ADD-52A1-4256-2199-E618A94E324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88EA13B2-8B1D-AD1C-DC9D-9BFDE859323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A8F1017B-6B39-F81B-F815-28BD6921FDC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D67F389-40DC-5594-9798-F203BF5290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67C3ED5-41F9-4948-E35D-0E268407E62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AEA99CBA-0F2F-9FDF-D21A-E6CCB85E270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CF9D4FC-FB59-BCBB-7189-BA4A06D151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638CB76A-539F-BCF5-62D3-A19BC2A1EF1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189DAC4E-9705-62BD-0980-16381E57B93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729B1C20-D024-7865-614D-B4D7DE98D144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78F579F0-2A51-CB02-7D1F-45D7AB587E74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B15C009-27A5-6004-2D11-8E24C72BB73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39D6CCD-6E84-8F60-399A-828D9EFAF69F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2475A13B-665A-B720-40D5-353430A8BC5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AF6168A1-A856-41AB-078E-C581D0F223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665E09AA-6159-D658-C2AE-6A404C8E64D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6E9AD68-5A74-65A6-DD38-DE1555AA8BA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7AA461EB-2996-08AB-E57C-69D95429F0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050AC95-8198-088A-824C-0B1E73E9020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1EF40DF-3A60-5369-7099-B2DF3CFDA44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C40BBD26-01F4-5528-691E-9075ECAB712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D4C7395-CC6E-7806-119D-A017C28F14C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848F895B-0BA9-2E34-2EE4-6EAB512F29E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2FD3B1BE-4695-585C-EFB3-4CE31EF757D5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3CBC8722-F1C6-DCC0-845C-947807197B5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405F34B-1B55-F524-51FA-D6787B83FAB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15AD1FD-AEEF-7C7A-5298-A4DE5A3953D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44768654-FAE2-A219-A7AE-155A32DFD4F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C9D44450-0925-D333-76D4-CCD28051356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57C8D6F-2821-9B85-BF36-D92C8095578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BA09483-404E-8640-0828-0CE5F74F9D2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E9304D83-DAB5-8CD5-16B7-6B5E926BD6B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2EA26976-7D70-2616-093F-B3FE07DEEA6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CCECB88-CE40-46B7-76A2-CDDB3B10CD2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DF8FD1EA-885C-6D2F-3FAF-EB8AA063F8FA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AF2BBAA1-DF76-78B1-0BFE-61A646BBFAC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13DDDBFD-C70B-910A-FE10-0E3D4A87DBA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431C5C7-29CB-7B52-4B9E-31CA0F602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AAAEBEA-C46F-80D3-AD76-053EC7AB7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B2DD69E3-B6DC-B8AD-F953-FF0E01BDDB1F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72725173-4486-8F65-767C-D6019F701B8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36C9960A-B828-BA62-7292-4F87A64A466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B7757C91-7232-CC01-1662-6F6220762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B8058D8-C708-1F72-E96D-498C0D8A6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0A269482-3B86-BB99-3687-AD8F5E3658F0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424CEC1A-34E9-C4A8-1A68-1215BCF3205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947334C-5C20-2AED-438D-58FE13A61A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4233DE4A-BDE5-6471-5536-1D297266D55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A3E218-B03F-0D31-10CE-0AB7AFB01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153BA98-48A2-4103-CD50-B5A83EE3738F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3F04B9F1-1E40-24BC-B983-23A4B2B5028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04430502-4CC5-7DF6-9E25-73F7CB26337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C52E17D-60E5-25CE-7821-0BE00E2AC02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8025A34-3EFD-39AD-9D1B-2FD66E4E4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5F673DBB-53C4-76F6-C525-0DE07280DE9C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BCBD08B7-18CD-2FB6-E13E-571783BD54D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26F84D7-34F0-B73E-4FF6-45222184B2E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9B1DA2D4-7363-6E79-3D17-B3A5E1238D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DE23C3-DD87-D9F6-C72D-3E23763A1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97F3632-EFBE-A4A0-5221-AEB6A06AD4C4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612F5D55-7F08-E70C-E429-F20DBFD73BE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BCAE8711-69F5-66A1-7AE0-6F217DE690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1849E4A7-6DB2-2452-84AB-2BB519BC8B6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CEB3EBB-1A0D-BBD6-3E67-8E4D60DD6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A66B39FC-A816-BBC0-CB9F-53CB8B244687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A377A490-1C35-2FA1-E880-86EC62D28F0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11AC62F1-1474-9579-1521-7E93EDD7CD4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3F7BC56F-270C-51C3-6F08-C7DF8537563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CEC6BD-2868-8369-ED8C-F26F2C1E2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2DCAFC0-ABAB-0F4A-D776-100E73D3AC87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AFE0CAA-012A-9659-B412-CEAA8F127787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F32AF8CA-F807-80BC-84D0-54D13603622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6F104507-AF2C-E650-24D2-31CB11E65B2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4C80AB8-A9C0-FF8E-4527-6AAEE6F07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D55275A-6657-A769-A9AE-538FEF620E5F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AE4D281E-7BC5-4BC0-F695-9CC4083EA26E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AE0EE3D1-EFE2-8E5E-6E36-262BE0AEA048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CE164521-04E8-84A6-D95B-F3164857DAA4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A08B8843-A3BD-6E1A-9A60-E95D80A38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C8D69ADB-3C08-E7FD-9EBE-D0181D4A2B1D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4766C253-425A-F7BF-9CC9-11097C274DE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A2256236-17D9-D917-6AF8-9D6D213E76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3A88821C-D20D-271D-E901-CFB53AE9253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6CC2504-F907-B336-A3BD-4036A7C78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574628-4DB9-855A-4CCA-B1037BEB2711}"/>
              </a:ext>
            </a:extLst>
          </p:cNvPr>
          <p:cNvGrpSpPr/>
          <p:nvPr/>
        </p:nvGrpSpPr>
        <p:grpSpPr>
          <a:xfrm>
            <a:off x="5411078" y="1216557"/>
            <a:ext cx="6198329" cy="830997"/>
            <a:chOff x="5411078" y="1216557"/>
            <a:chExt cx="6198329" cy="830997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B6350A9-485B-1B67-77D5-E4238232D732}"/>
                </a:ext>
              </a:extLst>
            </p:cNvPr>
            <p:cNvCxnSpPr>
              <a:cxnSpLocks/>
              <a:stCxn id="66" idx="1"/>
              <a:endCxn id="34" idx="2"/>
            </p:cNvCxnSpPr>
            <p:nvPr/>
          </p:nvCxnSpPr>
          <p:spPr>
            <a:xfrm flipH="1">
              <a:off x="5411078" y="1632056"/>
              <a:ext cx="1386145" cy="1412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ACBA97-588E-D452-638A-0CF8B3BEB315}"/>
                </a:ext>
              </a:extLst>
            </p:cNvPr>
            <p:cNvSpPr txBox="1"/>
            <p:nvPr/>
          </p:nvSpPr>
          <p:spPr>
            <a:xfrm>
              <a:off x="6797223" y="1216557"/>
              <a:ext cx="4812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Probability class is constructed from semantic primitive  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19A995A-16B5-749F-C69C-9D4E6446BA66}"/>
              </a:ext>
            </a:extLst>
          </p:cNvPr>
          <p:cNvSpPr txBox="1"/>
          <p:nvPr/>
        </p:nvSpPr>
        <p:spPr>
          <a:xfrm>
            <a:off x="2319921" y="212950"/>
            <a:ext cx="454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Need not sum to 1 since class may be constructed from multiple primitives!</a:t>
            </a:r>
          </a:p>
        </p:txBody>
      </p:sp>
    </p:spTree>
    <p:extLst>
      <p:ext uri="{BB962C8B-B14F-4D97-AF65-F5344CB8AC3E}">
        <p14:creationId xmlns:p14="http://schemas.microsoft.com/office/powerpoint/2010/main" val="14021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A67A41-9FC1-7E44-AB21-B864CC316994}"/>
              </a:ext>
            </a:extLst>
          </p:cNvPr>
          <p:cNvGrpSpPr/>
          <p:nvPr/>
        </p:nvGrpSpPr>
        <p:grpSpPr>
          <a:xfrm>
            <a:off x="8201024" y="2593180"/>
            <a:ext cx="2486021" cy="1757365"/>
            <a:chOff x="2840509" y="2400299"/>
            <a:chExt cx="1088552" cy="8286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A4DFAA-EB09-2B43-9B29-D4ABF368A55D}"/>
                </a:ext>
              </a:extLst>
            </p:cNvPr>
            <p:cNvCxnSpPr/>
            <p:nvPr/>
          </p:nvCxnSpPr>
          <p:spPr>
            <a:xfrm flipH="1">
              <a:off x="2840509" y="2400299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628A882-A998-844E-B86B-F16A6833E4B5}"/>
                </a:ext>
              </a:extLst>
            </p:cNvPr>
            <p:cNvCxnSpPr/>
            <p:nvPr/>
          </p:nvCxnSpPr>
          <p:spPr>
            <a:xfrm flipH="1">
              <a:off x="3164687" y="2814638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B6FCC0-77EA-B747-8035-B6D91EF1A321}"/>
                </a:ext>
              </a:extLst>
            </p:cNvPr>
            <p:cNvCxnSpPr>
              <a:cxnSpLocks/>
            </p:cNvCxnSpPr>
            <p:nvPr/>
          </p:nvCxnSpPr>
          <p:spPr>
            <a:xfrm>
              <a:off x="3236118" y="2400300"/>
              <a:ext cx="692943" cy="8286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9849B0-7C11-9644-B77D-AF06B641BE73}"/>
              </a:ext>
            </a:extLst>
          </p:cNvPr>
          <p:cNvSpPr txBox="1"/>
          <p:nvPr/>
        </p:nvSpPr>
        <p:spPr>
          <a:xfrm>
            <a:off x="8198428" y="435054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forget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8356A-6949-7740-BDCE-C06C05A3E012}"/>
              </a:ext>
            </a:extLst>
          </p:cNvPr>
          <p:cNvSpPr txBox="1"/>
          <p:nvPr/>
        </p:nvSpPr>
        <p:spPr>
          <a:xfrm>
            <a:off x="7332771" y="1295699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4416C-F597-424A-B19F-03B78F85FB84}"/>
              </a:ext>
            </a:extLst>
          </p:cNvPr>
          <p:cNvSpPr txBox="1"/>
          <p:nvPr/>
        </p:nvSpPr>
        <p:spPr>
          <a:xfrm>
            <a:off x="887303" y="1295698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Concepts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B64278-81C9-B247-9723-E4CA5E7C2A87}"/>
              </a:ext>
            </a:extLst>
          </p:cNvPr>
          <p:cNvSpPr/>
          <p:nvPr/>
        </p:nvSpPr>
        <p:spPr>
          <a:xfrm>
            <a:off x="2243137" y="2914654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C84699-31BB-A04C-9434-00D370FC914C}"/>
              </a:ext>
            </a:extLst>
          </p:cNvPr>
          <p:cNvSpPr/>
          <p:nvPr/>
        </p:nvSpPr>
        <p:spPr>
          <a:xfrm>
            <a:off x="2935701" y="301822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EA0C58-38B6-DB40-99D4-0192CC2102A2}"/>
              </a:ext>
            </a:extLst>
          </p:cNvPr>
          <p:cNvSpPr/>
          <p:nvPr/>
        </p:nvSpPr>
        <p:spPr>
          <a:xfrm>
            <a:off x="2418666" y="375404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9AF53D-E45D-E240-A702-5110D90D3F96}"/>
              </a:ext>
            </a:extLst>
          </p:cNvPr>
          <p:cNvSpPr/>
          <p:nvPr/>
        </p:nvSpPr>
        <p:spPr>
          <a:xfrm>
            <a:off x="2856821" y="4320784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0071D6-4405-9347-BC41-35CE6EAD4883}"/>
              </a:ext>
            </a:extLst>
          </p:cNvPr>
          <p:cNvSpPr/>
          <p:nvPr/>
        </p:nvSpPr>
        <p:spPr>
          <a:xfrm>
            <a:off x="2007409" y="432674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8DA95A-DC27-7C41-B6B5-1A8DCEC68701}"/>
              </a:ext>
            </a:extLst>
          </p:cNvPr>
          <p:cNvSpPr/>
          <p:nvPr/>
        </p:nvSpPr>
        <p:spPr>
          <a:xfrm>
            <a:off x="3547465" y="350750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44B187-2F70-2D45-B451-EF02776A68C9}"/>
              </a:ext>
            </a:extLst>
          </p:cNvPr>
          <p:cNvSpPr/>
          <p:nvPr/>
        </p:nvSpPr>
        <p:spPr>
          <a:xfrm>
            <a:off x="2571066" y="5020873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819AAF-4691-9A40-B14B-0E92B3A694BD}"/>
              </a:ext>
            </a:extLst>
          </p:cNvPr>
          <p:cNvSpPr/>
          <p:nvPr/>
        </p:nvSpPr>
        <p:spPr>
          <a:xfrm>
            <a:off x="3237602" y="4997857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D8C83D-D1CB-DC49-AAEB-9A4DA8811D60}"/>
              </a:ext>
            </a:extLst>
          </p:cNvPr>
          <p:cNvSpPr/>
          <p:nvPr/>
        </p:nvSpPr>
        <p:spPr>
          <a:xfrm>
            <a:off x="2159809" y="5593573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52C3EE9-0466-A647-876F-1A85F5167A46}"/>
              </a:ext>
            </a:extLst>
          </p:cNvPr>
          <p:cNvSpPr/>
          <p:nvPr/>
        </p:nvSpPr>
        <p:spPr>
          <a:xfrm>
            <a:off x="1666870" y="4767272"/>
            <a:ext cx="157162" cy="157162"/>
          </a:xfrm>
          <a:prstGeom prst="ellipse">
            <a:avLst/>
          </a:prstGeom>
          <a:solidFill>
            <a:srgbClr val="113A6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1A6DE4-1102-3140-9139-87FA2B54E098}"/>
              </a:ext>
            </a:extLst>
          </p:cNvPr>
          <p:cNvCxnSpPr>
            <a:cxnSpLocks/>
            <a:stCxn id="14" idx="6"/>
            <a:endCxn id="9" idx="1"/>
          </p:cNvCxnSpPr>
          <p:nvPr/>
        </p:nvCxnSpPr>
        <p:spPr>
          <a:xfrm>
            <a:off x="2575828" y="3832623"/>
            <a:ext cx="5622600" cy="74875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C80E0CD-A495-A94C-B1A2-7C2D74EAFA12}"/>
              </a:ext>
            </a:extLst>
          </p:cNvPr>
          <p:cNvSpPr txBox="1"/>
          <p:nvPr/>
        </p:nvSpPr>
        <p:spPr>
          <a:xfrm>
            <a:off x="7352620" y="353052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NP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673C0E-D159-4044-8989-9694B9051263}"/>
              </a:ext>
            </a:extLst>
          </p:cNvPr>
          <p:cNvSpPr txBox="1"/>
          <p:nvPr/>
        </p:nvSpPr>
        <p:spPr>
          <a:xfrm>
            <a:off x="10084958" y="4381681"/>
            <a:ext cx="120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that S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F20CB3-8B7C-0F4F-9C49-3878DECB8E6D}"/>
              </a:ext>
            </a:extLst>
          </p:cNvPr>
          <p:cNvSpPr/>
          <p:nvPr/>
        </p:nvSpPr>
        <p:spPr>
          <a:xfrm>
            <a:off x="10042094" y="4381681"/>
            <a:ext cx="1302180" cy="430527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C1C646-62B3-3746-81E9-612C078EB358}"/>
              </a:ext>
            </a:extLst>
          </p:cNvPr>
          <p:cNvGrpSpPr/>
          <p:nvPr/>
        </p:nvGrpSpPr>
        <p:grpSpPr>
          <a:xfrm>
            <a:off x="5314950" y="4129088"/>
            <a:ext cx="6432783" cy="2023464"/>
            <a:chOff x="5314950" y="4129088"/>
            <a:chExt cx="6432783" cy="202346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C794C75-F2DC-8746-BE70-127B0F4D5360}"/>
                </a:ext>
              </a:extLst>
            </p:cNvPr>
            <p:cNvSpPr/>
            <p:nvPr/>
          </p:nvSpPr>
          <p:spPr>
            <a:xfrm>
              <a:off x="5314950" y="4129088"/>
              <a:ext cx="157163" cy="1571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767543-0203-6E4A-B66F-D6D5CFD5355A}"/>
                </a:ext>
              </a:extLst>
            </p:cNvPr>
            <p:cNvGrpSpPr/>
            <p:nvPr/>
          </p:nvGrpSpPr>
          <p:grpSpPr>
            <a:xfrm>
              <a:off x="7970390" y="4798078"/>
              <a:ext cx="3777343" cy="1354474"/>
              <a:chOff x="7970390" y="4798078"/>
              <a:chExt cx="3777343" cy="1354474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01DD69D-4CF7-4843-A5A4-D520923F5094}"/>
                  </a:ext>
                </a:extLst>
              </p:cNvPr>
              <p:cNvSpPr/>
              <p:nvPr/>
            </p:nvSpPr>
            <p:spPr>
              <a:xfrm rot="5400000">
                <a:off x="9426739" y="4759285"/>
                <a:ext cx="938077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>
                    <a:solidFill>
                      <a:srgbClr val="CD5400"/>
                    </a:solidFill>
                    <a:latin typeface="Helvetica" pitchFamily="2" charset="0"/>
                    <a:ea typeface="+mj-lt"/>
                    <a:cs typeface="+mj-lt"/>
                  </a:rPr>
                  <a:t>⇝</a:t>
                </a:r>
                <a:endParaRPr lang="en-US" sz="6000">
                  <a:solidFill>
                    <a:srgbClr val="CD5400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FA94E94-CD32-BB4A-9815-CE4F95FF42E8}"/>
                  </a:ext>
                </a:extLst>
              </p:cNvPr>
              <p:cNvSpPr txBox="1"/>
              <p:nvPr/>
            </p:nvSpPr>
            <p:spPr>
              <a:xfrm>
                <a:off x="7970390" y="5690887"/>
                <a:ext cx="37773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CD5400"/>
                    </a:solidFill>
                    <a:latin typeface="Helvetica" pitchFamily="2" charset="0"/>
                    <a:ea typeface="Verdana" panose="020B0604030504040204" pitchFamily="34" charset="0"/>
                    <a:cs typeface="Verdana" panose="020B0604030504040204" pitchFamily="34" charset="0"/>
                  </a:rPr>
                  <a:t>S</a:t>
                </a:r>
              </a:p>
            </p:txBody>
          </p:sp>
        </p:grpSp>
        <p:cxnSp>
          <p:nvCxnSpPr>
            <p:cNvPr id="55" name="Straight Arrow Connector 21">
              <a:extLst>
                <a:ext uri="{FF2B5EF4-FFF2-40B4-BE49-F238E27FC236}">
                  <a16:creationId xmlns:a16="http://schemas.microsoft.com/office/drawing/2014/main" id="{E1A9DC69-EDD4-CF47-A323-2E06D2B5C86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900306" y="2779477"/>
              <a:ext cx="980866" cy="3994414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E92A5EA-12C6-6641-9A29-B0D5360932D4}"/>
              </a:ext>
            </a:extLst>
          </p:cNvPr>
          <p:cNvGrpSpPr/>
          <p:nvPr/>
        </p:nvGrpSpPr>
        <p:grpSpPr>
          <a:xfrm>
            <a:off x="4278401" y="2380850"/>
            <a:ext cx="2093117" cy="1748239"/>
            <a:chOff x="4278401" y="2380850"/>
            <a:chExt cx="2093117" cy="174823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F743DDA-DDAA-C44E-87A0-24BE1B06C953}"/>
                </a:ext>
              </a:extLst>
            </p:cNvPr>
            <p:cNvGrpSpPr/>
            <p:nvPr/>
          </p:nvGrpSpPr>
          <p:grpSpPr>
            <a:xfrm rot="21152942">
              <a:off x="4278401" y="2380850"/>
              <a:ext cx="2093117" cy="1579299"/>
              <a:chOff x="4257675" y="2894337"/>
              <a:chExt cx="2093117" cy="1579299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12E2E4B-4921-8C49-81FB-239A4524BBB1}"/>
                  </a:ext>
                </a:extLst>
              </p:cNvPr>
              <p:cNvGrpSpPr/>
              <p:nvPr/>
            </p:nvGrpSpPr>
            <p:grpSpPr>
              <a:xfrm rot="20455503">
                <a:off x="5498305" y="2894337"/>
                <a:ext cx="852487" cy="852487"/>
                <a:chOff x="5498305" y="2894337"/>
                <a:chExt cx="852487" cy="85248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27F45DE-9763-1E40-BAC8-0F2224E767B6}"/>
                    </a:ext>
                  </a:extLst>
                </p:cNvPr>
                <p:cNvSpPr/>
                <p:nvPr/>
              </p:nvSpPr>
              <p:spPr>
                <a:xfrm>
                  <a:off x="5498305" y="2894337"/>
                  <a:ext cx="852487" cy="8524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C95CBBEF-6100-5F4F-867C-3D1A96A1841E}"/>
                    </a:ext>
                  </a:extLst>
                </p:cNvPr>
                <p:cNvSpPr/>
                <p:nvPr/>
              </p:nvSpPr>
              <p:spPr>
                <a:xfrm>
                  <a:off x="5498305" y="3161118"/>
                  <a:ext cx="195877" cy="346389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Helvetica" pitchFamily="2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1B143DF-E3DC-8F4A-8118-B226454F3EF9}"/>
                    </a:ext>
                  </a:extLst>
                </p:cNvPr>
                <p:cNvSpPr/>
                <p:nvPr/>
              </p:nvSpPr>
              <p:spPr>
                <a:xfrm>
                  <a:off x="5536404" y="3256367"/>
                  <a:ext cx="89540" cy="15834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Helvetica" pitchFamily="2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E844022-C8D6-564D-8435-D9D50737C34B}"/>
                  </a:ext>
                </a:extLst>
              </p:cNvPr>
              <p:cNvGrpSpPr/>
              <p:nvPr/>
            </p:nvGrpSpPr>
            <p:grpSpPr>
              <a:xfrm>
                <a:off x="4257675" y="3113966"/>
                <a:ext cx="1309323" cy="1359670"/>
                <a:chOff x="4257675" y="3113966"/>
                <a:chExt cx="1309323" cy="1359670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A39E700-DFFB-9643-9639-89010CE12DA1}"/>
                    </a:ext>
                  </a:extLst>
                </p:cNvPr>
                <p:cNvCxnSpPr/>
                <p:nvPr/>
              </p:nvCxnSpPr>
              <p:spPr>
                <a:xfrm flipH="1" flipV="1">
                  <a:off x="4257675" y="3113966"/>
                  <a:ext cx="1114425" cy="126141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27E190D-D980-8945-81CB-C812A93120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880461" y="3762884"/>
                  <a:ext cx="686537" cy="710752"/>
                </a:xfrm>
                <a:prstGeom prst="line">
                  <a:avLst/>
                </a:prstGeom>
                <a:ln w="1270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6" name="Straight Arrow Connector 21">
              <a:extLst>
                <a:ext uri="{FF2B5EF4-FFF2-40B4-BE49-F238E27FC236}">
                  <a16:creationId xmlns:a16="http://schemas.microsoft.com/office/drawing/2014/main" id="{90C50BCF-0666-8F40-AF07-61D2C3456E50}"/>
                </a:ext>
              </a:extLst>
            </p:cNvPr>
            <p:cNvCxnSpPr>
              <a:cxnSpLocks/>
              <a:stCxn id="54" idx="0"/>
              <a:endCxn id="26" idx="4"/>
            </p:cNvCxnSpPr>
            <p:nvPr/>
          </p:nvCxnSpPr>
          <p:spPr>
            <a:xfrm rot="5400000" flipH="1" flipV="1">
              <a:off x="5229406" y="3275222"/>
              <a:ext cx="1017993" cy="68974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251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2ECA-AE3E-C3D7-47FD-0546CD947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FCD03D-617E-390B-D81E-6A3CFDB5ED62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8DBCF0-74BD-EB28-8003-AF48355FFD0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276821D-659C-A9B9-567B-00D7F4ADFAD8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68D17-D40F-BBAC-0D4D-A84F82F3DA4D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584CC-5C8C-8E27-E9A5-F1B9E5D60A9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141273-57FF-E106-B318-AD39AEDF614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7231DD-B3D6-03F7-7C1A-F1447F597D62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0E078-ADC1-CAD6-1F6B-0494DF8E029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887CBB-145D-85E3-B4F5-B8624958FB1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FD8194-9D5F-D7E7-F182-48AEDC48F26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D9147D-1C2B-9E15-A589-C899FBEA436A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CC33F9-2332-AF2F-9C4D-7BE886CE1D14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0E934-98EF-B3E0-4782-CBF14C9BC2A8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057A03-8485-2662-39D7-BE37E56EC2D9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B1E2B9-3DA2-F853-B8B9-74A7F684AB7C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CA11F2-8B72-31C2-CF90-DF54D0034E6C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DB2E4-96D4-8260-6D74-FAE295D15815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CB7516-0906-0BA5-069C-FC2AC488A4A6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1B96C-1A82-B438-547E-7CA92981169F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1CE47-4994-A48C-0F0D-59AB0F07B26A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E44BFB-F6AB-4083-6101-FFC254EEAC8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E7CE-519E-E36A-4F49-B271D3A29FAC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3264A6-F91A-C6FE-94C8-6543794CE2E2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DB167-52C4-2CE1-C9D9-DB252947D5EF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EAC0D7-EEC9-B45A-46F6-20FE9ECC348A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37725C-9935-D976-447C-9EBB830FB6CC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52017C-A87F-D9F6-73AF-54D43171C12A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FBC5AD-F301-3F21-0CD1-2D57BFD1331B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9F93E93-F6C8-C4A5-3094-7B2B61493844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A973C46E-F640-B813-7B1B-0DCF38BC3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F2EE8EC-25A9-87AB-00F6-69574248ED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21B09BD7-8A86-CEA5-C37C-A441C86B0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FE17DD2-1924-7400-C68A-5C23B315889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5ED0929-FB47-29D2-80E7-345DC28C895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CAEE88A-5D69-AB56-A59A-F3FCBBCD2996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D4F75E1-F0EA-3EAE-E60D-09D37B83921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5004A4E-C2DB-9D70-D969-10CD32755C04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2075162-011C-414C-D282-82FE12BE8AE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27741F8-BB68-80ED-30F6-AEB4DAC85D2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10C4E53-D304-5424-EBD6-0D88C8E96112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4946B0C-24F4-D80B-85EC-543542AFF76E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8BC1CEF2-5A4D-BE04-78CB-9FDBC7F77ECA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872B3A-F4F6-CD3B-5AEE-2ECBAD6BD85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1448FEB-B436-2714-D5C8-B7F8579B5D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D5ABA57-4178-0DDE-568D-500C72EA7E9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EB55B45-726C-9B24-4165-FF35796A60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2D5A3-40D8-E471-3E29-7BB7C89EE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FE47C-F71A-CBF0-1B9B-5E66393B5199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649E3C7-6574-E70E-AA4C-C2D374FAE96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43F2D3E-B644-5565-8DDD-E00FCBDE028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115818B-3F24-C63F-F7C8-9CD884B236A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87FFC1C-D08B-02C5-A367-CD28158D5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15AAD0-176D-9F39-DFB7-0F7C82E0C24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3B8AB38-D8C7-231A-D107-29B28949CB57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2A6D9C3-9282-C208-5E77-C38D767706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7A332B2-7807-A5F4-2649-6EFDC1CA026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E1689FF-2617-440B-4EFF-00A0ACABF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9985CB-1769-5521-09BE-3987A643D2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E01C49E-F076-8439-E6C2-C418D4CE376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16E88F44-CDD1-160A-0E00-7FF32E96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6FA7A0C-C785-2A6D-5778-9421FA1BCCD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6754FD2-786A-DCA3-5308-7B903FA0C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10B310-4D52-9459-B8D4-5FA443D4644D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88E263F-65B4-59C3-D7AD-BABE57689D1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D7BAB67-01E7-3B64-C599-B4174A45D60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76B868F-A44C-FCF4-0854-61BC59F16C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AC13D01-D18E-51A6-ADE1-4D80AD1C1F3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893B0F3-3A85-CFEB-59F0-F8FB43E7019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696A01D-34CF-DAA9-96DE-ED70C9C30C7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9686B89-E392-A4BC-DC1D-D966A8613FB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096E880-FECC-FE73-B1A7-9BB9993C689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D1A8F62-02F7-D820-929D-4EA297E09E0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CACBF7C-E7FC-B1E0-4528-6C902115876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06DCD15-3BC2-974E-BD00-9505639980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00920A2-FEAA-A1F7-126B-BB90DBC8EEC8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3AA5164-F103-4E5F-87C1-3EBE28670E1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260AB23-6867-759C-AD4E-0C9C469A41D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5601992-EE8E-D8AA-90C7-14F45AF7735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FCDAC38-F4A2-486B-4B22-3B6C7BCF9D3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9EEB9C7-E324-3BA7-2E33-40A2227DF50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AAD1E95-4F01-A32C-E5CC-13EE5F29D9C2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C2EFD68-11F0-DB63-7BFD-4B4BF713E7F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A177763-7E53-AA65-169C-C903589C32D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201FB54-D467-788C-2C59-32F820F1AB0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2347B5F0-5D59-FCBD-91AC-DACEDEF3A7A5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745076E-62D6-75ED-263A-4800EE10664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9FB747D-A615-8817-A757-03CE4F7BD76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EA01E4B-8F1E-8DAA-3E5B-67B3FF7D875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63CB2D2-4566-82D1-36BB-A05C55E671C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DBF3674-B334-849E-B275-143802E80E9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EC15346-D990-B635-D603-10B880DFC71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1B54ACB-F003-14CE-8B5A-11DEC62AE11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9058213-7E38-9C42-1C6A-A769BAC6E3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1433444-E0FE-70AB-A8F9-E5E3745D947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E14ED83-D68B-A052-C194-BC6A88176E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6E5298-A91A-05EF-FF6F-05811874CE41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0AC183B-5091-D07A-21F3-1BE9CFDAC23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55766D0-33C5-D3BC-5528-E0D730DC36D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018D2AB-D370-8D96-917F-DDBD822049B9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EC310C1-DB7C-7345-E983-948CE9E127BD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2E17DC7F-6128-B58E-A6FB-DF4AEB01B34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EBD8D32-7AA5-184F-69DB-8BAC6DDEFDD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5F5D1F8-596D-29B9-AC6A-C2BDADAB1B2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D31A5AA-3B63-C8F2-D082-BA6E813E8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9917D5C-63FD-DB8C-3234-0D6116A752A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142C8A4-7B41-AC41-1682-2FA2863358E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D00E714-B958-C0B0-FA47-61B2FA3601F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86435E5-3509-0DA0-4B6C-DE105023788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C945D65-26E4-B9AA-931A-173D7D115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94097B2-7635-4786-C851-05CC564D2A34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2F6FCF58-C6B5-FDD8-588A-0F43E8A7AF11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D38099A-7631-B64C-BC03-A238AB14813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2D1BD5C-290A-E6DA-656D-A35B58D2B64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FCB59F7-C75D-CD8C-9D43-12CB08036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5CD9BDE-EF97-04F5-11AC-16739289A1B2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AC64CB8-12A3-6172-1F49-C6F502E3F1B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F6A8B79-1940-72DB-CBF1-D7337D17202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C204D83-17AA-27F3-0524-FF01E09498B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EA8C045C-3952-C294-1B14-8C4785B0F9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A5AA313-7FA7-F292-06CF-2ECE6CDE7BA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451F780-27A6-ED33-2E84-23C26B38810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45FA84A-01F3-5F8A-CC82-DF0D9B89F3A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D026AFFF-19B4-8430-15CE-A3032B4B6F6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89A24DA-E9C0-839F-BCE6-98EABB813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E13D59C-38A0-5773-202C-CE5A2DE255F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D950BD9-B722-453A-E5BF-2AC6E48DF02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59B1D39F-080C-372C-3CE9-77E342CC39F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CB28F818-9E49-89D4-D49E-392E2D07699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53AFAB4-D5CE-3BD7-2F9B-245E66649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A3682BF-385F-A507-ACA9-A9C6B62C039B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6B9B7DA-230F-6199-DE22-74C4FBC6FF8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AE4B4120-E6E0-1B1F-EAC6-D0D952E48669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494781B-CC1C-FC1E-6FAA-9A3205A21C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F7D29446-BEDB-11E5-8477-69FAB836F26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531EB251-9572-9C4D-F67F-480EE1165A9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5BDD031-6CBF-7A91-9FDA-C3DE6F7B4E1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A8D97DFC-803E-AB58-8982-FB2829BB7B4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EB976C5-4FE9-7F1A-C069-207FD5E889D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11316847-8923-51DB-BE27-BEAC718F40B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E18453A-7CDF-984E-E509-B843E2BE87C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D40891D5-8C65-B204-E2C9-464AB74CE3B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C9C457E-A7B1-10D0-C466-8734B6B7F33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4929504-DA29-F67B-4AFE-AC38EF1E43AC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301CCEC2-8CAD-C8EC-5F62-D7B9BEC9A04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D7E7551-CF0A-0B7D-8A07-B6ECCF44593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59AFBC4-BF01-47A8-DADB-63CB897D9CB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C7811F73-B766-3B5D-ACBE-87045FF1CBE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05114755-59B7-59AB-97FC-C3667039D9E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BB249F7-7645-8BF9-159C-4011F1D1BE7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E01A2FB-B767-EE88-580A-D7F9F66899B1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B13F5790-6691-D19C-B2E5-696F2988671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0F19778-363B-C104-DEDC-965CCDB603E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BB0588-9642-9D5E-02D9-73CDC59D8BF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5E176F8-27C9-1380-287A-78ECF5BD723F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B59B851-4A26-AD9C-0632-10897C3ABB84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DE12341-E9B5-FB51-14F8-DFF6FF681E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3D204F1-985D-EB52-0FC8-44281080F6B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F9E4A20F-5E42-C768-B987-1B36648B352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F566DA99-EF16-EC39-8131-26BC4B20642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E08B7D6A-90FF-24E7-DD81-943A310025D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84E0E3A-B202-CB33-CC7A-3AD4797645E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8551DC97-F407-DD85-B98B-1473C910FC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9A93CDA8-D8BB-623E-BE29-6A1AB8B6483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6246718E-2691-529F-B399-6938DFCB938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699C4923-F27D-F5A4-BF2F-5395C91D90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70A6B88E-EC79-839A-007D-E5C2E3FE238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A2961E4D-D2B8-6BD9-6AB4-26098506859A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ED332286-F56A-8058-47FF-1E408C830AE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CDAF6AAA-7B89-0A85-C8A4-B073F0B86D7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43CCB94-802C-D79A-EAFB-2DDB724F4A1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0B05A1F6-8930-1209-CA33-B1DC2421785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DF5B55C-4575-D439-9560-B0B34261184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2389C146-F80C-18F5-DC49-C8FEE163691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C5E92FE-DE35-437E-E0E3-B02790B5037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14EBCB7A-6AFA-6F74-324A-DAF370A63DA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75A5CF21-FAE4-5E41-DD45-23C6A6E5E20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928B9266-C389-8E5E-E2FD-18EAA0E7EF6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4A942056-1E99-7EBD-BF01-0558589FB7E1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B49E2E3-912A-A8E5-8E13-CD6CC7BEF6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7E1B6F20-CB52-5855-F377-6C2F999B7A1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310A04FC-8804-14A5-DAAC-39B6AD610EB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F7B2E83-FAC7-AD6D-D16B-1947F12CFB7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CEFE9F3A-9CE0-B4C1-06D1-90BB72799B8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318C5ECC-87B5-EC50-B0E3-3521046BF36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88346CA-CE79-8F2A-A099-67296F5ADCD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6D2B04DC-D61B-485E-6977-E5A10BE829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CC7BEF52-F372-794D-20F1-8D7FE4CEF81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89665EC-6498-E1FE-9CAD-3A4DFB585AD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490DF6D-35AA-41EB-5514-DF84CCEA595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5CBCFC6B-64FC-3805-7EAD-FA912D1ABA9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D8400C5-E8BE-04C2-F232-30F072E93D85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2EE7FE92-FC79-D0D2-969D-2A2E05D2A57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B3F33CB9-00A4-8143-3036-A32C36C85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FFC0009B-8711-7420-F2AA-79D0CB4D7D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E26E1205-6CDE-6D0D-5927-4FD443F23FA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958FCCFB-4EDD-B3FB-A502-DE7029BC2D0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3CDEB923-97BB-0602-C9FC-D41346D5875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6398A64B-9F9B-8E6D-F52F-6E62F6ED34CF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4078D83-2A01-987C-8672-F9757D3E67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3B6411-BFDC-737F-D9D9-65B73F026CB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6306C375-EBB1-FA7E-9113-78ECEB487C8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E3ADC121-8E44-5EDC-04B5-85649556E91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6870043-5B19-28A7-DB45-30655EDD5F04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92773EB4-7BE3-FBD2-B929-CF26B603CC9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3E71CEB-0D08-33BC-086F-D5AC24D081E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33394A0E-1D2C-C467-9E30-80436C0A0B7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112DDCB6-8247-A221-859F-CA82FB652E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7614EDB9-4813-ABE5-68FD-47C91DA8A72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D12A0B9-82BA-AA88-6763-AFD12D88D5E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A8902A6-2400-FB17-A6B5-6A0C6C8FD01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5FD864DD-7DAF-59E3-A4F3-9BFE4AE7514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EA9EFEC-9FF8-0854-86A6-13E61C7DC5CF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71D8A339-D9DF-0B20-0681-61D55331F33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342358B-CD0F-FAB2-C85B-CC8470089D7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1FFB997-D0BE-92C5-5E7B-1B30458C1B8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0E45E02-C994-F231-6812-364E127ABCB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F1CA990A-3899-F1FE-5A41-A9E52132D84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C3932EE-F17A-ED3C-21B8-F6F9E5228E3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CAA0251-9572-F5CC-5BFB-81CD2CF8A433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10B67E92-5B96-9DD1-6E9D-A7E0A9636C8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FE0784F-D319-1903-5C4B-8DE20B5FA4C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3CE4EFF9-F88B-F23B-9FFC-6E36EDAE389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B84FDE6C-E3B1-FA15-7ABC-39D46D55E62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37C8C01F-5DBF-3215-1B5D-5511DB404E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B8ECCD12-2B81-FDD9-2F51-28EC614EB8E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2846A7AC-1C2B-31C6-67F5-037463A3C9E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CB4CACF-88DC-3577-7A99-02175276F91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9905C74-C1E9-5EC0-7346-702EFCE1D0F8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AA75B6B2-81C6-9B75-92B0-AFA4FD16BDC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4C767107-E0E7-56E3-86BE-5A17857AD87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AEB39FE-99DA-6C15-4BD1-A4A97070068A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AA93290-EC3E-5317-8D91-7243B298017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09E582-092F-AAB1-3FC6-0097108089F6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A2D35740-087C-58DD-4696-0E6AB7A8C86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17F51B36-AF7A-7B68-F08F-5C04DFC838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4D71F527-0E64-51EB-2F47-C47003E9FEF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FA2DFBC-EA00-32E1-726B-1564B1B2E03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C146B897-CF8C-8140-14A0-31B52B9AB93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35DA490A-079A-8F5E-A493-E8C3CFE66F6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9FAC0A72-0582-9F3A-8199-BD2037345D5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F484744D-C0AE-E921-6ED0-5F2BE466F90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2CFB8415-781D-10A3-723F-2D9D8CF01135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09292284-7C9F-CFD1-F93D-FE5E174301B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7EAD27D-701E-C207-472D-42256277F72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AEAC92B6-35D4-2BCD-5C61-3A8B4BD4131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F2F00776-98AB-B053-3F48-9E00CB862F2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DA28D3-226E-237D-CE83-8EC7E655F18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337C13FD-3A63-13B2-A2BA-5D7E0405932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7103D74-DCD3-35EB-136F-7F802E734FA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1030A272-D5DC-D654-DEAE-75CE8859661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1C996A9D-C4E1-2553-DBCB-DBE34CC2438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E453990B-314B-43A2-C6A6-3BADC45D4F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5A9D382-DA96-7EAC-F6E8-D07CADBA9724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3B53EC14-9DE7-1305-4FD5-C79D602B60B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EA51A6F-6328-DB7F-6804-E95A859FA2CD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869D101A-F7C2-5726-AD6A-DCBDCB81007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9F17587-9174-7D25-441A-72F9D87EA50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AD8CE662-D121-3AF3-6B48-6976A192456A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1E727EB-D2DE-78AF-2E0B-0323099C8F8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63869B0B-4BDA-8DB8-86D0-C4E912424E9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7838A27F-2C5E-4EB4-A91F-4D3EFEE4A4E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033E6CA8-8C07-10C8-E833-BD5A934FEF5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1370BAE7-FDC8-B9D0-CB41-9BD5533C9B7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1C277052-8985-F6B5-17A4-545C3CF362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6FF64AD-01A4-F136-9617-31B38BF71DF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15A618BB-D7EA-A09F-D2C9-34D7488F5E95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A11F972-45C8-20BA-CF56-4CDF4EA3B8B9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BB2D15B-2D0E-2C90-CAC1-0AD79973931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06BD2057-D58B-9C91-BA58-516BA507CD5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458B802C-CFDC-09B7-CDC5-5C27B66CBB4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88831D9-8D46-AF78-4871-A45BE7FD9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8DCCB371-EB60-169C-1E1D-D9A2131808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B5FB762D-9BAE-9F69-FDD6-0793AFFAB0F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803D81F1-BB11-3ED1-601C-939A4944B82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0C3D20A-2585-E352-0685-306C1D922CD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8B7D32E-229C-6F7A-9CD7-66EC9569EE0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D7493F9-199E-4A7D-FEEB-A72D97B8F8E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1E40FC25-945E-4242-FB7F-EBC16BDBF20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6F81C1B6-2EF5-40B4-23DA-4F8D881916D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ABB6832F-4E5B-E9E0-3D20-AFB65DF8CF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6FB8D7F-C280-17C4-4B27-A9FE294AB72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74AF18-45BE-DBE5-AEC7-C0FC46C5A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419C70DD-0261-DE70-D6E4-474BD0224BB1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D63097E-6FDA-0CD4-1CC4-CE1F3B955F9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A5D156-9CED-9F78-D0A2-FF0DC041433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D0CEA300-A51A-C7EC-9624-7C567DDFB9D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3EA158-4B79-E9F1-79A7-5F9BD2A1A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0E9C33-3BED-5601-A457-9C1188717EDA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45F6A564-E3CA-CDF7-9A54-7F3CAE31404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54DD4EE-EB98-3E03-5BCF-962C0E4E74E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875E254E-365A-68C7-DF91-7DB13E8C493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C48E6DD-A742-CB9A-958A-94AAD0FDF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68F40E6-25F7-8ECA-52D2-EC9B4D8E306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9EF5A65-396F-5445-942A-21F6248096E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D68B80B9-749D-CCF6-BF93-516806E7F8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D1131379-DD15-FE14-938B-B410675B5AA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0652FA7-B458-6CBF-2AFD-D85057C2E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37E98248-789A-1AB3-56ED-FBA632E4D65F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616D52FE-DDB5-36EF-9FAF-5D8B6FAED52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19AC403-8406-5642-DB0F-B926862B18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7BC8DFA-7CF4-D3FE-B7CB-6209E311519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CCC2850-2140-63D4-9A95-D4FF4AF0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196BD669-B227-7C31-44F4-830F0840F48C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4FC71733-B341-D880-43A2-4C6683AB4D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BB0BEFCB-D26C-F77A-A988-2AAA5D9211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72831CD-F27F-14D8-BEDD-E79D21E165A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BFFB7A3-A800-EB4E-EC09-7CBD8C143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8D19AA01-781D-864F-935A-B59567EFF0A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540B78D-61E7-7B26-9BC0-C8E9E29B88D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133E0218-BEB7-3C4D-C5DD-3159EDF733D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DE4E1FF-1220-5F20-7EB4-943A517A6E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EB98217-619C-132E-450D-F41C84D74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D9BB9193-A604-11BD-2EE6-6D6799B183CB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6DB1118A-170E-E7C0-CC92-F5E49B1BEB5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6AC8628B-A6D2-0CB3-D920-AD313F7D3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DE5880F6-6167-B8E2-5E2B-1289A05175C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7D8EC10-0EA5-6922-C763-8998049DD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57B2BEC-3B89-5AE0-1B31-BD68B423011B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7CCB7DF-9B21-2713-E6EF-48F64AF6D74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56B4EE8-598C-ADCF-1F8A-05A2CA80989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4A7B723-C63C-E62C-60A9-DEC0CB78A7E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6EAA946-93D3-279D-56C3-7401D3B2C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D8156ECD-E141-32FA-0D06-D461BED886C6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3071C561-DBD4-2BA9-A52D-06EE3F8A2AE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AE34422E-B842-0203-F47D-08C15E2356B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7DD1D08-2D43-84EA-78E6-73551102EC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9A1668E-F48B-1EBC-4B20-669DA0CE3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4BC3E6-E769-88BD-5CA1-B18C8E498307}"/>
              </a:ext>
            </a:extLst>
          </p:cNvPr>
          <p:cNvSpPr txBox="1"/>
          <p:nvPr/>
        </p:nvSpPr>
        <p:spPr>
          <a:xfrm>
            <a:off x="6797223" y="1216557"/>
            <a:ext cx="4812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Each primitive is associated with some inference pattern.</a:t>
            </a:r>
          </a:p>
        </p:txBody>
      </p:sp>
    </p:spTree>
    <p:extLst>
      <p:ext uri="{BB962C8B-B14F-4D97-AF65-F5344CB8AC3E}">
        <p14:creationId xmlns:p14="http://schemas.microsoft.com/office/powerpoint/2010/main" val="42363560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4E8BD-FAEA-761D-E5E5-A43C475C3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654227D5-DC08-DC54-E623-DEBF9D93E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108"/>
            <a:ext cx="11586258" cy="51241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D0B9A2-B306-5D2F-6C07-A0D18CDD5A45}"/>
              </a:ext>
            </a:extLst>
          </p:cNvPr>
          <p:cNvSpPr/>
          <p:nvPr/>
        </p:nvSpPr>
        <p:spPr>
          <a:xfrm>
            <a:off x="2214674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9935E7-8A6E-C2F7-BF31-7E70193E8350}"/>
              </a:ext>
            </a:extLst>
          </p:cNvPr>
          <p:cNvSpPr/>
          <p:nvPr/>
        </p:nvSpPr>
        <p:spPr>
          <a:xfrm>
            <a:off x="5329003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B61BA-D128-C7AF-98DB-1B0B99FD11B3}"/>
              </a:ext>
            </a:extLst>
          </p:cNvPr>
          <p:cNvSpPr/>
          <p:nvPr/>
        </p:nvSpPr>
        <p:spPr>
          <a:xfrm>
            <a:off x="2214674" y="1603494"/>
            <a:ext cx="2926952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5F96B-1383-7C6B-4846-F1E7A21A6337}"/>
              </a:ext>
            </a:extLst>
          </p:cNvPr>
          <p:cNvSpPr/>
          <p:nvPr/>
        </p:nvSpPr>
        <p:spPr>
          <a:xfrm>
            <a:off x="2214675" y="3005525"/>
            <a:ext cx="2864504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E92AB2-2CDA-DA9B-C2B6-F4DD34A59E9F}"/>
              </a:ext>
            </a:extLst>
          </p:cNvPr>
          <p:cNvSpPr/>
          <p:nvPr/>
        </p:nvSpPr>
        <p:spPr>
          <a:xfrm>
            <a:off x="7017883" y="1599821"/>
            <a:ext cx="2926952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6CE31B-E8D2-68B0-9112-5E019F33EA3F}"/>
              </a:ext>
            </a:extLst>
          </p:cNvPr>
          <p:cNvSpPr/>
          <p:nvPr/>
        </p:nvSpPr>
        <p:spPr>
          <a:xfrm>
            <a:off x="10132212" y="1599821"/>
            <a:ext cx="1439055" cy="2391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8D1EE2-D59C-B083-D5F1-2EA8B75112A8}"/>
              </a:ext>
            </a:extLst>
          </p:cNvPr>
          <p:cNvSpPr/>
          <p:nvPr/>
        </p:nvSpPr>
        <p:spPr>
          <a:xfrm>
            <a:off x="7029458" y="1603494"/>
            <a:ext cx="2926952" cy="119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8C89EF-1302-6DA4-5736-08CC3DEE3552}"/>
              </a:ext>
            </a:extLst>
          </p:cNvPr>
          <p:cNvSpPr/>
          <p:nvPr/>
        </p:nvSpPr>
        <p:spPr>
          <a:xfrm>
            <a:off x="7029459" y="3005525"/>
            <a:ext cx="2926952" cy="9856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DE4901-F6B0-9923-1955-6AF07D489DC3}"/>
              </a:ext>
            </a:extLst>
          </p:cNvPr>
          <p:cNvSpPr txBox="1"/>
          <p:nvPr/>
        </p:nvSpPr>
        <p:spPr>
          <a:xfrm>
            <a:off x="3030021" y="192224"/>
            <a:ext cx="14173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discover</a:t>
            </a:r>
          </a:p>
          <a:p>
            <a:pPr algn="ctr"/>
            <a:r>
              <a:rPr lang="en-US" dirty="0">
                <a:latin typeface="Helvetica" pitchFamily="2" charset="0"/>
              </a:rPr>
              <a:t>realize</a:t>
            </a:r>
          </a:p>
          <a:p>
            <a:pPr algn="ctr"/>
            <a:r>
              <a:rPr lang="en-US" dirty="0">
                <a:latin typeface="Helvetica" pitchFamily="2" charset="0"/>
              </a:rPr>
              <a:t>recognize</a:t>
            </a:r>
          </a:p>
          <a:p>
            <a:pPr algn="ctr"/>
            <a:r>
              <a:rPr lang="en-US" dirty="0">
                <a:latin typeface="Helvetica" pitchFamily="2" charset="0"/>
              </a:rPr>
              <a:t>know</a:t>
            </a:r>
          </a:p>
          <a:p>
            <a:pPr algn="ctr"/>
            <a:r>
              <a:rPr lang="en-US" dirty="0">
                <a:latin typeface="Helvetica" pitchFamily="2" charset="0"/>
              </a:rPr>
              <a:t>…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E3064-206D-AE01-1360-CFCD40567A44}"/>
              </a:ext>
            </a:extLst>
          </p:cNvPr>
          <p:cNvSpPr txBox="1"/>
          <p:nvPr/>
        </p:nvSpPr>
        <p:spPr>
          <a:xfrm>
            <a:off x="6788775" y="561556"/>
            <a:ext cx="3183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A believed that C happened.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AF86BD-A9DD-84CD-DAF1-4A8961DEE2CE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447341" y="746222"/>
            <a:ext cx="2341434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97B5C3-6685-9834-1E25-590A62101E11}"/>
              </a:ext>
            </a:extLst>
          </p:cNvPr>
          <p:cNvSpPr txBox="1"/>
          <p:nvPr/>
        </p:nvSpPr>
        <p:spPr>
          <a:xfrm>
            <a:off x="5299310" y="439092"/>
            <a:ext cx="3415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Helvetica" pitchFamily="2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48B58-948B-0690-7C75-9B3BD9E89846}"/>
              </a:ext>
            </a:extLst>
          </p:cNvPr>
          <p:cNvSpPr txBox="1"/>
          <p:nvPr/>
        </p:nvSpPr>
        <p:spPr>
          <a:xfrm>
            <a:off x="1857377" y="546813"/>
            <a:ext cx="1417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FRAME 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827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01034-D1E5-3948-8F59-9BD289279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F8B546-9CF5-0053-8C6F-ED9D2E761AD9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196CE2-63E0-F87E-CBA7-768860FB7C5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ABCF5E8-3E26-3FC4-5F6E-108F1F5DB6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F98207-65BB-9FFF-0E31-CAD862DA533D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AE6EF2-32BD-677F-75FB-F19CDDCBAFB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A3C40A-1008-1DE3-8C6B-C9AEDC600572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8D221-24F1-7418-F1DD-DB9050492D9B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D685FA-33C7-EC5B-93B2-8E59C161F98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E8518-451B-71F8-25D3-CC3C90DBA06E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296BBF-1B06-291F-961A-DDB6310F1437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226467-6893-A22C-098B-783E01EFDEC6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4BE791-3CCD-5115-18DA-E477A94A2B56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C94E69-079E-5CF4-3C15-BAFAA306F08C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01088D-9138-D030-8E60-B184E02DD1A9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F2DD3D-9D88-FE8E-BCCA-D64459F9E8E8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CD5F52-BB4A-8507-F5FA-12AE944A4B36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CEC9E-B77A-D63C-8E95-B2195FA67D1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7EE97A-8180-97D8-7985-781AD86B5EE7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1EEBF-3C7F-E533-0529-FAC04C3AB79D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716B1-6279-5E94-794E-A25984F93F65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6A07D-A5C6-DAD7-B99A-5E34F9EB3976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6EB27C-5D06-48E2-3EF1-6B9AF0E10544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E58E5-8CDF-8B01-C68C-D8228CC8180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65A27E-51B7-4349-789C-265932D4861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F69FB-E167-1C78-B180-5FB4643CD3B0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FDB5C9-54FD-AB63-AF73-876AA38D83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49D8AC-8D6A-1AA6-F2CF-94B1229F6BE9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9C7D4C-825D-2242-D0E4-C2BA60D38094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2DD0FEF8-B5BB-AF12-5171-7FA558E63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56895FC-A98A-18A0-6055-AF917FF5B94B}"/>
              </a:ext>
            </a:extLst>
          </p:cNvPr>
          <p:cNvCxnSpPr>
            <a:cxnSpLocks/>
            <a:stCxn id="21" idx="2"/>
            <a:endCxn id="38" idx="0"/>
          </p:cNvCxnSpPr>
          <p:nvPr/>
        </p:nvCxnSpPr>
        <p:spPr>
          <a:xfrm>
            <a:off x="2969064" y="2560571"/>
            <a:ext cx="1057614" cy="18225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5EDF6D-EFE2-0D60-17FA-46A0DE29DF78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904A014-0350-CB23-43FB-55AB1788DB2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DADE7CF-FD26-EB5F-6B60-EF4EA9D993E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9C397FC-7D4B-5B69-F328-693C0D4E2AF4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B5AC425-CBFA-A1C9-C6EE-AE96895B2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093AF1E-5444-BAB8-ADEC-06212A19EF36}"/>
              </a:ext>
            </a:extLst>
          </p:cNvPr>
          <p:cNvSpPr txBox="1"/>
          <p:nvPr/>
        </p:nvSpPr>
        <p:spPr>
          <a:xfrm>
            <a:off x="6797223" y="1216557"/>
            <a:ext cx="4812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Sum inference pattern associated with each primitive. 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6F79202-AB62-F6CD-794A-5F1AC29BAEE3}"/>
              </a:ext>
            </a:extLst>
          </p:cNvPr>
          <p:cNvCxnSpPr>
            <a:cxnSpLocks/>
            <a:stCxn id="19" idx="2"/>
            <a:endCxn id="38" idx="0"/>
          </p:cNvCxnSpPr>
          <p:nvPr/>
        </p:nvCxnSpPr>
        <p:spPr>
          <a:xfrm>
            <a:off x="2608117" y="2555558"/>
            <a:ext cx="1418561" cy="18275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DCF3D51-36F1-192C-A47D-8601E1C7A7FF}"/>
              </a:ext>
            </a:extLst>
          </p:cNvPr>
          <p:cNvCxnSpPr>
            <a:cxnSpLocks/>
            <a:stCxn id="26" idx="2"/>
            <a:endCxn id="38" idx="0"/>
          </p:cNvCxnSpPr>
          <p:nvPr/>
        </p:nvCxnSpPr>
        <p:spPr>
          <a:xfrm>
            <a:off x="3846364" y="2570596"/>
            <a:ext cx="180314" cy="18125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09DF1AA-940A-5C99-E187-492ED302AE3D}"/>
              </a:ext>
            </a:extLst>
          </p:cNvPr>
          <p:cNvCxnSpPr>
            <a:cxnSpLocks/>
            <a:stCxn id="29" idx="2"/>
            <a:endCxn id="38" idx="0"/>
          </p:cNvCxnSpPr>
          <p:nvPr/>
        </p:nvCxnSpPr>
        <p:spPr>
          <a:xfrm flipH="1">
            <a:off x="4026678" y="2565581"/>
            <a:ext cx="373637" cy="18175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EB2C42A-49DC-FE20-F45C-3A363717147B}"/>
              </a:ext>
            </a:extLst>
          </p:cNvPr>
          <p:cNvCxnSpPr>
            <a:cxnSpLocks/>
            <a:stCxn id="30" idx="2"/>
            <a:endCxn id="38" idx="0"/>
          </p:cNvCxnSpPr>
          <p:nvPr/>
        </p:nvCxnSpPr>
        <p:spPr>
          <a:xfrm flipH="1">
            <a:off x="4026678" y="2570594"/>
            <a:ext cx="549097" cy="1812505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2069222-96F7-EBF2-BB17-BCD945A07AD4}"/>
              </a:ext>
            </a:extLst>
          </p:cNvPr>
          <p:cNvCxnSpPr>
            <a:cxnSpLocks/>
            <a:stCxn id="28" idx="2"/>
            <a:endCxn id="38" idx="0"/>
          </p:cNvCxnSpPr>
          <p:nvPr/>
        </p:nvCxnSpPr>
        <p:spPr>
          <a:xfrm flipH="1">
            <a:off x="4026678" y="2560568"/>
            <a:ext cx="178125" cy="1822531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20662BE-F396-0861-7DD4-BC90E5A3D85E}"/>
              </a:ext>
            </a:extLst>
          </p:cNvPr>
          <p:cNvCxnSpPr>
            <a:cxnSpLocks/>
            <a:stCxn id="27" idx="2"/>
            <a:endCxn id="38" idx="0"/>
          </p:cNvCxnSpPr>
          <p:nvPr/>
        </p:nvCxnSpPr>
        <p:spPr>
          <a:xfrm flipH="1">
            <a:off x="4026678" y="2575608"/>
            <a:ext cx="5172" cy="1807491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3BE588A5-FB31-EC2D-7A1A-64F3899F7A94}"/>
              </a:ext>
            </a:extLst>
          </p:cNvPr>
          <p:cNvCxnSpPr>
            <a:cxnSpLocks/>
            <a:stCxn id="25" idx="2"/>
            <a:endCxn id="38" idx="0"/>
          </p:cNvCxnSpPr>
          <p:nvPr/>
        </p:nvCxnSpPr>
        <p:spPr>
          <a:xfrm>
            <a:off x="3670904" y="2570596"/>
            <a:ext cx="355774" cy="1812503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3ED691A1-1732-3128-94CE-35B7188A5A56}"/>
              </a:ext>
            </a:extLst>
          </p:cNvPr>
          <p:cNvCxnSpPr>
            <a:cxnSpLocks/>
            <a:stCxn id="24" idx="2"/>
            <a:endCxn id="38" idx="0"/>
          </p:cNvCxnSpPr>
          <p:nvPr/>
        </p:nvCxnSpPr>
        <p:spPr>
          <a:xfrm>
            <a:off x="3505470" y="2565583"/>
            <a:ext cx="521208" cy="1817516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D891FE6B-2DFE-5F15-69A7-336B1614FA4C}"/>
              </a:ext>
            </a:extLst>
          </p:cNvPr>
          <p:cNvCxnSpPr>
            <a:cxnSpLocks/>
            <a:stCxn id="20" idx="2"/>
            <a:endCxn id="38" idx="0"/>
          </p:cNvCxnSpPr>
          <p:nvPr/>
        </p:nvCxnSpPr>
        <p:spPr>
          <a:xfrm>
            <a:off x="2783577" y="2560571"/>
            <a:ext cx="1243101" cy="1822528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52EF57BA-D880-6EBE-D6FE-F6CD2F0E9895}"/>
              </a:ext>
            </a:extLst>
          </p:cNvPr>
          <p:cNvCxnSpPr>
            <a:cxnSpLocks/>
            <a:stCxn id="23" idx="2"/>
            <a:endCxn id="38" idx="0"/>
          </p:cNvCxnSpPr>
          <p:nvPr/>
        </p:nvCxnSpPr>
        <p:spPr>
          <a:xfrm>
            <a:off x="3319984" y="2560571"/>
            <a:ext cx="706694" cy="1822528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32A647E1-1DCF-F8F2-2ADD-4CDDEBE50652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3147321" y="2560566"/>
            <a:ext cx="879357" cy="1822533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E354B63-1BDF-98E3-F425-CFF477A3D537}"/>
              </a:ext>
            </a:extLst>
          </p:cNvPr>
          <p:cNvSpPr txBox="1"/>
          <p:nvPr/>
        </p:nvSpPr>
        <p:spPr>
          <a:xfrm>
            <a:off x="4258274" y="4056088"/>
            <a:ext cx="77587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698E9043-3C9A-2796-BCDF-9444DA909497}"/>
              </a:ext>
            </a:extLst>
          </p:cNvPr>
          <p:cNvCxnSpPr>
            <a:stCxn id="4" idx="2"/>
            <a:endCxn id="38" idx="1"/>
          </p:cNvCxnSpPr>
          <p:nvPr/>
        </p:nvCxnSpPr>
        <p:spPr>
          <a:xfrm>
            <a:off x="1127594" y="1955224"/>
            <a:ext cx="1873090" cy="3263756"/>
          </a:xfrm>
          <a:prstGeom prst="straightConnector1">
            <a:avLst/>
          </a:prstGeom>
          <a:ln w="76200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165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7661-D805-D691-7294-5541AD94A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79F93E2-3BF5-09E4-4A17-C794ADCFD759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ADE9D5-3603-6CAF-05D8-39820DBC4788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9E2D3F1-5304-6520-293C-41C30E34CEA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Develop model that “factors” inference patterns to discover semantic primitives.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1FE640-ED47-B380-CB03-72232A08CF62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3CD95B-E844-3C66-C16D-09E9D21935B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A7355E-A987-7509-A779-9CECE6E5488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Fuzzy logic factorization of the inference and acceptability distributions fit using MAP estimation.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04077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F5B2-D7BE-DDD4-2D79-5409C908D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3389CA9-42A4-FE36-0B24-8FAD78E498BB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EAF8BEF-29FB-35B6-DB61-3E3FDCB3AA2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247192-D63A-EF4F-53DD-970557B6BD5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primitives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CACC47-025D-7901-C10B-9F1E3461C23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D6ED30-9C87-F41A-5263-BBE97FC1A98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B9A9F-8480-C98B-1EB3-5538E3E0107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Stop when the error stops in reconstructing the inference and acceptability distributions stops improving much.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80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line graph with numbers&#10;&#10;Description automatically generated">
            <a:extLst>
              <a:ext uri="{FF2B5EF4-FFF2-40B4-BE49-F238E27FC236}">
                <a16:creationId xmlns:a16="http://schemas.microsoft.com/office/drawing/2014/main" id="{111B39CD-54BD-10B7-4AA6-CC36EE1D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006" y="565150"/>
            <a:ext cx="6927744" cy="516431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09E0FA-FD66-A08D-8BBF-77F454AB590B}"/>
              </a:ext>
            </a:extLst>
          </p:cNvPr>
          <p:cNvCxnSpPr>
            <a:cxnSpLocks/>
          </p:cNvCxnSpPr>
          <p:nvPr/>
        </p:nvCxnSpPr>
        <p:spPr>
          <a:xfrm>
            <a:off x="6389226" y="2916820"/>
            <a:ext cx="0" cy="15278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777BD6-55A0-889C-F584-4547C2885DA8}"/>
              </a:ext>
            </a:extLst>
          </p:cNvPr>
          <p:cNvSpPr txBox="1"/>
          <p:nvPr/>
        </p:nvSpPr>
        <p:spPr>
          <a:xfrm>
            <a:off x="3358474" y="5729468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semantic primitives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C9413-57CC-460A-57B5-6301A6C093B4}"/>
              </a:ext>
            </a:extLst>
          </p:cNvPr>
          <p:cNvSpPr txBox="1"/>
          <p:nvPr/>
        </p:nvSpPr>
        <p:spPr>
          <a:xfrm rot="16200000">
            <a:off x="365870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Error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D1BE1-0C3A-4454-5D0C-B03BA52A6C66}"/>
              </a:ext>
            </a:extLst>
          </p:cNvPr>
          <p:cNvSpPr/>
          <p:nvPr/>
        </p:nvSpPr>
        <p:spPr>
          <a:xfrm>
            <a:off x="3611301" y="740780"/>
            <a:ext cx="6157732" cy="458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1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067AD-9F61-88CD-6F1C-3B58D2DD6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B859B2-4812-5C56-9B1D-72716D410E0E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E5483A-994B-893C-339B-68F50EC9BC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C827411-8E7F-48D8-03FF-BEAB149ADECF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97BA-1460-EB6A-E4D3-24B65747A40E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EB190A-5442-55D0-056E-4852D4945E0F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B031B9-79D5-2CD4-DFEF-9D2BAF7FB1F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B28C48-AB1E-0783-8B04-E4AAFBB7C137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ED939D-A465-6C61-31D3-DB0DB9F8518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4489DE-EB45-304F-A2FA-333515F9464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E44C35-E6EA-2771-C102-C1E423A7F747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B27919-1D42-5BD3-08D6-38231BF04C9B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2AFA57-52F9-9420-9D48-FDE85E83B089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B887B-EB53-B8C2-5B24-7A5E34FA527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16268F-7189-AA64-A523-03FE16022F97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72E62F-3D9D-7EB9-68E3-7678B3B3DDEB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620A0-3114-E928-03A1-44341589FC4C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49F84-1311-F400-D558-7AD8B40DE43E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1EA843-1776-29FB-60B6-4426FFEE994B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D37371-E101-6BB3-B5BD-241950DC5C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1C6514-9072-7342-4F54-1B0087B626C8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E8740B-D70A-AED2-5C7A-B2BD219CF3D8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62B33-6F09-49C4-7436-90CB9DCD4ED9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3A6CE-E7EC-E51B-B114-57783610C3BD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96509B-4FAB-1703-6A3A-71B2482EBA1B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4ED9F9-506C-1F4B-EF3C-45F90FF0253A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F7AD34-FAB8-F96C-791E-8EC18A9A4F35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8420E-483D-51F6-60BE-EB69FD590F2C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DE4FBD-5E1E-250C-F4EF-A2BB85C2C160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FF48CD-B2DC-C3F8-D110-93DEF66F3B63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93B38DE7-32D0-9534-7072-D7D2D57B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06A72D0-3049-2FB1-FC51-864BBAD04E6F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A0DDEFE1-0F49-73E1-49F2-778CA16A6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C41EEC7-A144-BF45-36F8-34AF32F576A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5065D3B-2B83-07EA-FFEF-97418CEF0FF0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8362DE8-E7EF-5F92-0B72-F701B285A99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9AF020EA-A0A1-96E6-CF7F-35878C5D306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60534EA-60B1-A308-E237-A5E0D2E725D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1943EA5-FB3A-977A-5DA1-07C6C203D154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99AE44F-0CBE-7C70-8C26-0A176C3CE2A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C6D450B3-0583-8E11-6998-FA90181DEECE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C1BE15D-7CBA-0948-77DF-A88BC15CAE16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1831E44F-779D-8374-5064-FFEDB590415F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60C91F-99FC-5AC6-B77E-3F0E16B860C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536C6A2-398B-7FD7-4FE1-F643D66577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E60AA74-E282-4BC5-F3E4-74932A2EB41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04E4462-2D52-9B69-1134-62C64D351E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FBF02A-4421-7F65-0004-534A0064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C7AFEFC-1A4B-76AC-1080-6A2ABC179409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06304A6-3E2E-E1EB-3B19-4F7C457F5C9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E9FC0B2-0009-94AA-650A-3E6F8492D7F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053C8DF-D1C1-6B0D-6762-AE5A520F7E6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450732B-F5E4-8CFD-5AD1-07D64823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4FD1BAE-13D1-0B9B-6374-1F43E1AE3E25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2AE72F0-043A-3175-6A08-BA22BDA4340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37B80AF-E95B-12FD-D558-B8089893288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43B16ED-BD00-90AC-6708-EF104E1F65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6701A51-F700-EDDF-3524-9E99742D9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D068F2-D6CA-37DA-2604-464184FEA1AF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D0500A9-8523-755D-056D-85CB7EB015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CA892DE-F529-223D-7713-BFD66A513C9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D8822A9-008C-EEAB-9680-7E9154A6FF6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D4A902-B595-A518-786E-FE0512A7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293469-F1FF-12B4-E6DF-349E855A41CF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A383A34-FDF3-73B0-3C1E-3F87C808FC3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CA8CE8-1926-5AFD-4762-B3F1F9C6FB8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6B8C58B-7E78-5283-2158-CC9A4FD9679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953193F-5ECE-D3BE-AE68-8E0767A1E9B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320FA16-6AA6-9C4A-F862-8DF59A55B02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65082E2-5050-AAFC-AAE3-9AD0C277DF9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A831982-459B-82D9-474B-FAFE4E2DB7E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3535E34-731F-766A-3E13-4C4441675A0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CBF2FBB-F147-FFD7-A917-027C235646B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59BF031-04F3-B2B4-1577-B03FD9300E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4A23093-DCA6-D30F-4FB9-B11DC94CBC1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0B4D09-8D11-1FFA-FBCA-7F2138411356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1C40956-3CD0-AF92-B6C9-FFF58C8968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C9D941C-0356-D82B-8DC1-780FECA8DC0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D3B08AA6-6FFB-C5C6-E4F4-976DE2E9127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FE3E386-C2F9-F15A-6314-8579E5F6A0B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5CF084F-0663-CB43-C31C-6FE405A303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C8FCCCF-AB70-E0CE-5E9D-E689B8E241F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7803640-BCAC-A0E9-13AB-2B1EB29B186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6BE8D24E-B0F0-B9FC-0D3E-05226840F7CE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6EF560-72EF-8969-D9FE-49A6D9DE885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C7FA606-666D-8EB9-1DDF-A4BB5397340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E784205-3A5C-AADD-CAC8-AB1988A92D5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35DDB0F-C2C7-42C2-F3D1-0A4787A8936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4C124E68-E565-4A98-E3AA-9C97CDFB9CED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6439951-5471-63FD-62BD-AEDE4A1C006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88BA552-C557-27D1-613C-05F752E3D18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3A3A857-7531-48BC-F172-479D1FB7F674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2A90C77-87FB-D8C6-CE8D-46BB06B44BE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366A9EE-122E-3DB0-71CE-3353CB97B2C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D66BF9E-791D-CA7D-E9EB-1C0ECB81EF5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76F4A8E-D0E4-775A-00B3-C241B9D81D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E41C1DE-1785-8B9E-D6DF-02ABA7F63BC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3CCAA0D-BDF1-35B7-0191-D6059215CAD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B10C7C7-6264-5FD2-34A7-B96E7A88F2B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454EAEE-2DC5-A354-9F29-F7AC72794AF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81C066D-CF9C-423F-2E81-1D9323EAD44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13C5340-6076-EF3F-8B4E-CA5D156A533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0BBAA81-9D55-BBD1-DC69-8F833511553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4D00B0B-6145-4479-E4DD-59531A5DFCB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0ECF256-7837-D9BD-E7C8-AFA1A642C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BE69AF6-B0A0-024D-DF24-0A9AC614BB3B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1D90D92-3F3C-805E-E860-679AC197AD81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1957F1-FFEC-BC91-DAB6-942C06DE11C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1B83A56-AB6D-CDCA-3ED6-B8A7C832E07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993B252-0065-3010-3665-4AE0FB6AE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8D69B9D-696A-06BF-09A1-543DC606F9C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54E808AE-92AF-96BF-3C73-927C79346A6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40BDD81F-62E7-9E82-E983-D912B70FD14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785DC86-4D58-08FD-DDF4-695267D22A4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B45207A4-6FD2-574E-48D5-06B0BF089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C0A3FFC-CA35-7C86-E5F2-97F9EC45DE9D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E738745-2DE6-9A3E-5688-DEB03FC1A17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1CDEF82-39D4-2E20-9171-616EF716350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B4081982-5B53-5237-9DE9-8204A3C4278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CC6D1BA4-3D48-848C-3D16-8FB503D53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C1293E3-48CB-8A2C-D47B-8D1D474EDAA8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5CDA2EF9-7015-9D57-618A-40E34697B35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12B359A3-660A-7972-E86E-141CB142C7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BF526B95-96C1-8D5F-29AE-B1946361AA24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4D88A-BDAC-32B5-4709-E26656D14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743F8742-B852-122A-6ABB-BBFB8ECF2D1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38A108A-8600-48D7-BF4E-AACA061AC54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F056B265-472D-4554-FB94-BFC766DEE54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EAF86ECC-10DF-4CD6-2E05-3390D9DD803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960C4F0B-C045-18E2-E68D-0FF9E07AF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5134C6CD-5AEF-C0BD-3607-8173F26A065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396429B-885F-ABDD-FFCA-F7CA9CFC9FE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779BBFC-4B99-0BF9-77A1-0DFE50DED85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0133B53-9B29-DDB2-E371-DBEF393E66B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E1D21DD-B249-F46B-633B-C6207906AB7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EBD6B58F-A7C9-1829-D654-DFC2B36BF92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525E98AC-8428-B7FF-8FBC-DED4DEAA219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3E962F5-DAD3-BE6F-2A18-A2C1B87CF0C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356F5B1-4808-9B64-85B8-C47E494E59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5EB9DF-23DE-F7E0-3755-66921A6DD5A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4A576B16-E9B1-5DB5-E2E7-E04A2C70C6E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9C7EF3E6-9F58-2FD0-75B3-35633C06A6A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E4A39A51-BD39-6B4F-4967-D631BB0179B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F3A2D7A9-47A4-2B10-1945-FE63882068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37399D6-7845-731B-6E64-2E11155E38C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FB7E19CE-0D12-5C8A-6B33-A98BB1E42A1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B6022B96-94D9-6A1D-AEC4-C8300724D85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2F12E528-1B2E-ED33-9896-6C8A00C964B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1E90D57F-032A-6A6C-ECC4-BBD8CCA2D07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E1A0AB89-FBB7-1470-8790-A1921A3EFC8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D05B0F1-67D3-5B9E-D680-840AFB04FF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F95791A-07BA-0F7C-C644-EBCFE6FB175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3EF5256-5432-6A5C-3464-B19035D8EB4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23429E33-1AA6-7FAD-D5D0-9EA38453B65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AD38C2C-B76D-508A-A575-297AEF2B34C7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47060A8-5DC3-55B7-9FBC-A148C3A8A9B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9B949FE-28EF-6E55-AD8F-4744C3C26AD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FDD6E0E-C3ED-6EFF-C779-B963424FC96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DB969A6-EBE7-6317-4D0B-BA16707D710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B8EA4AB8-F314-03F7-079B-35F8D9900AA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14FD313-3CBC-35E9-F49F-71A6BB74FB8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C1F1C146-B9B2-114D-8E2A-DFAD181938E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4F8590A0-A80C-7999-0F53-95BC3E52C8B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00037DE2-3C07-02CC-73C6-423AF3225B5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E1253FF4-5F91-4226-C410-C4F61BE43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EA4A703-4298-6854-24EA-DB87276891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2A5971F-5C84-3314-87CA-B407F6CEE6CF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BEBCBFB-6B09-27E3-65A6-DCDDFF03C59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B170138-60B4-C2A1-747E-7C66873DA48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CE783EE-07E0-1E9A-BAB9-92928E4BA6B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D5594E3C-1B50-12B4-3DBF-86B59B7D79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16E3EE2-0895-FB64-8148-CB6F6D384F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60EE190-9561-FF21-44E9-394D6B2B0C9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376A8F39-316A-FB7A-CDCD-3224DF0FF81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604F84A-7229-2793-2FF4-E8B938A6212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8B3DF21F-D4BD-5780-E98F-B061DCD037C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5F665E0E-B51E-E30E-F0F7-04A556B93D8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65E14C00-16E7-D721-1091-5FDE96363AE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4982A69-E2AF-1294-447F-BD1FC093A6F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03E0F3A8-964A-930D-D2C4-2F8A453740E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43668D60-149F-5596-DC27-8C89C97A00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296D21E6-8207-EFB8-2622-29788445AEC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1DD171E9-53F8-D074-9DDD-AB0F312F146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C6A0E4D2-5DC7-3DDE-D655-358436A8CDB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1B878A2E-7912-D7A2-113D-0B5B886AD06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9E278374-6195-BBF3-777B-8F284406F1C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195C0525-BE66-267C-F6A1-78CA75CE83B5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E8336C-69F6-B5A3-C259-4FE4AC4FE22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E81111FF-85B4-0B5E-085B-549B59F7463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CD8D7EEE-B856-E046-D387-61F7A7C934D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2278ECD9-D186-A26E-763E-6CDD8E9FEA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F87E7A4-126D-6CE3-B531-5D88A6956D6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9D919066-20FD-5D1F-5918-D1C3EED990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A37336BB-BA32-1420-6B33-376ADC60A71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43BB39D0-BAC5-4542-71CC-2842027CD1A4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B68C5836-66B9-9AB2-6CAF-3D29998A69E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A23E192-7FBB-738D-F9F6-9A564E4281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3EFDDD5B-2FA9-147B-B688-3C688A3FAD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4FB9B1EF-2130-7441-87EC-FB56E0443BC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3DF4834-C0B0-FC4D-DB33-F36DD3BACEC1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283EB101-D711-A888-9ADE-C825C1EFEA5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B569B515-3A06-2046-6CF3-981BBB29D26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7906BA56-F682-0B5D-D54E-40AA20156DB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43E6CDB4-7AB2-B8E2-E44F-2C046695FEF2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8301986C-4865-8E3E-77B4-2DDD38884579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6F99D7B5-E015-C6E3-B836-3D6310A8B7D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CC6F083A-8268-183B-268D-491DD0F0372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771CDC9-3430-604B-5570-685B354958B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BBDD1455-5ED1-D3E0-24FB-08622814749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99B061A-0482-D24D-3033-EF285F4658B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DA5BD871-6CF9-753F-6DAF-CF5D49717C5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C21474E-FE30-E6BE-14C3-450F2806A01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DF6BB1F-B196-749D-7092-1F70B5DF3AE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40F79512-39E8-17C7-DCA7-C41E1B088F0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546BE82-A2A3-0CFF-2AAC-9E342260E8A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8C15DCCB-BB7F-15E8-658B-B9CD2E39D32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C189041-FDCA-C1CE-FF61-3BF45D81AB95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6BD0B80F-B403-F607-EE3B-F127E414BB6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894854F2-017A-1FC9-5447-68B97C35101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F2F18541-4623-DBC4-79A4-1156FB4B1226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7CA6CA4B-7CDE-FBB3-C018-C9C782F74D2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4BFB6F2C-449C-EB00-1DC2-3C42269EB19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79389AF-F7F0-E0F3-EB35-F2431FAA6E0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CF5D7AE-21D9-6984-004C-0C544570CB9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74F13C5-5D98-2259-C9C8-A0DC3477CF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31147423-3140-9A79-0505-1BB5436DD68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0916279C-1D8E-4D2C-9D72-7F8CCDE9296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C137076-146D-3A0D-3730-C185DD7773D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9FDF8D1-4D70-D370-8D44-4E33FDB5D84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AF242C5-89C6-B60E-B52D-BD6627CD610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623D1898-1930-CC53-286F-184830B9464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E12DA316-A1D7-4BA0-FA46-0F765863DF1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B7D410A-FC1C-9708-FFA6-9B7317C5372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587502A0-D8DD-AF4A-6B66-F4ACB20C41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5B64E35-8885-F717-D142-7D0567E5BDF0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FA70E9F-8E2C-744C-D9A3-57D091BBFC1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3F65513-D664-0ECF-E56C-AE2B96E4094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A82D7B79-E1AC-99EF-56F8-B048D251910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F257C686-D036-991B-CFDD-EDB1F7A44EC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32F7450-1334-97FD-B3FD-7BAD3E6D2E7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4CFFEE6-EF08-15D3-6F6E-46021EAF96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5DA6431B-FE5D-2B38-195D-A4AB3D21772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A099767F-B592-7F9C-13BF-14FDD03F97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CF9EF2-3664-6B5F-2DCE-744398B531D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F71E0A9-BD6F-15B4-A677-DF060E6BE32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0B4D97E-53ED-4731-C2A5-FB52D6FE45C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7E03C93D-808F-0CDD-CD68-775B1C0E19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5D2E87B0-D89D-32BC-ED85-BF35B3E509D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BD35F58-E905-9C7C-5885-DED4F3D57C9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7DC6EA0-F6B0-48B6-AAB1-8C150A9D4C3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0D59B0D-493C-6056-787E-267C553D8DDB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96CA0AAB-9DED-2BA1-9A69-D8D9F54E5E5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CD5CFADE-49F3-31CC-9DC6-A2A2238B3C5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F22228F4-04EA-DE4A-7605-2E0693F865F2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B6ECEF-3CE4-E43F-8F1C-9F1B8DB650B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F9ADABC6-B135-AF76-765B-43AD9B527A1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539B536-2806-313A-DD87-FE856259746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461B644-1B19-FB50-F6F6-F1279A38736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D8EABC02-DC7A-FA8E-83AB-13FD9E720CDA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356C593B-2060-48D4-5161-1F8EC360857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A5932FD-FFEC-3FE5-18A6-DCBD666B74E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5E4652C8-0E92-9478-8E2A-EF2EF1545D0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3CF74A06-9AD4-2AC2-30CA-3BC4B78B88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BDE0FCCC-8CBB-78C0-EB72-6D352CAB501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F29B80FC-A723-9691-50AF-B9B9A2160D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2745786-3B34-A42D-CC12-43D034C4AA2B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C9D52943-D22B-1A69-25AD-D740965C168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E06D7A0-0B93-0417-39CD-2450FFF855D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727F5A79-E821-F31E-9BA6-932DA14D959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025C8289-1485-D6C7-577C-0AE19D6640E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B2605F6-D4A5-E622-E419-4CB72DCEE32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0A95366D-4310-F48B-3BE1-715C78EF1D7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6CAD3154-7A46-D4EC-8006-B9F5985D892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0717BFDE-5CF8-2FD1-DE14-DC57D152576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0D31F23A-1EA6-90F1-9037-01736B92277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CCA1636-2B0F-FC35-5A6F-B7CCD13891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B9D125FF-FCB4-A0EA-B01D-75A65398115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A4D0E636-61FE-B75A-3A72-494EC3349C3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6070573E-6E72-2EB6-228A-D89566E80866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3AB70A55-23EF-4F53-3D06-78C33820F69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F58F4F2F-CAF8-829F-A929-6BD0734A9F7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EBEEC9D-3F69-FB81-10CA-E298B98EBC1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EE5214B-27EE-2214-1D3A-072E9763A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A90B1048-9B4E-2129-9D46-DE3864223883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93D62899-E1DE-ABCD-1595-24FED8EC9DD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07F033A1-033E-5EC3-1C16-684A42CA88E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423C43D9-0665-6192-22CC-91C1959BA88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12D98F0-BA2D-8A14-098E-5A4687E5B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7CE684EC-17A4-93B6-F385-FEB55DD20C4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1B3B2ABE-7919-1360-9347-156C37662A5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42CB1B3-E5FE-11D4-BA90-120D50A93C9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BA12F9ED-C683-3931-3622-A3926C04A15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9127F91-042F-9C77-5500-C4F815A71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5E948473-89D9-DA60-1C56-97C860F7384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ADED650-41D8-9C43-7CF8-6ED10641C91C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DD9893A9-B92D-D091-9C21-31C5CB3C82F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3CA6A608-9B78-C513-CBCC-F9F3D932393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04FDAE8-1450-8755-B138-DCDA45F98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B73F2583-CA41-CA53-1582-081301C7D5E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CDB5ECF-BA43-4D79-9126-BA4EAD5F163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ECB509E0-49BA-AFDA-73DD-184D0C0605A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6FF353B-F090-24FA-FCDB-A28AF22F8D8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7D56C9A-712C-B420-5E0D-96A4191EA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01F69A1-1673-12B8-E1ED-FADF071BA14E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213BA88C-0A68-6FDD-8590-32834849CEE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1DED111-9558-C8C3-FE98-D1491F2082A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523CBCB-E9D2-4629-82DE-B3C20544E1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931BB60-58CC-E9F5-E2A3-AA6D0CF5C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C784069-B66E-0C11-51C3-E07D285CD60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EC0960DD-9626-CBD8-6669-4B30CD6DD38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CD67DFDB-E4CD-BDF2-0620-D7277E78A1D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D1618B2-158C-D367-69EC-9E75CC6F99E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5C46D29-DFA0-05D5-D5C1-85A3B032A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EADAB5FE-F672-A5E7-B121-88630A163F50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552072E7-596E-2441-EC8B-B19F1E914AA4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4FCB649-8368-9177-BD87-7B310EF90CE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389724D3-A698-B24F-569B-8EC3E3A075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B32CA7-EE4C-FD0B-8AD7-262982EDE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C8BBF4D8-189D-75C5-27ED-B00046BFC218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DE889EFA-91B1-2B7B-F57F-92FF3A33327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E426E35A-C8AC-C470-0A14-2E3874D83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51EDA57-C48B-EEAB-E6AB-DAF02F61A92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FEA09AF-38CB-224C-68DC-BDBFDC0F8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C2AA0A7-9033-795A-D8C6-1514D472BC1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A26254BA-A164-BE27-7D53-4FB4FFD4D06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9083ED2-C6C9-84AA-7846-B2765A34A7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282C9DE8-1070-B318-D4A9-83ECA06A03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B6F0CFE-D29D-C7EF-FBA2-F10C40DB7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07A59D1-2A36-41E8-CC19-E9A94DDB5454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45B21C3-45A1-295E-3715-6B630BFE7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EE92317-6C0B-F2AA-5288-99CB10704D0E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classes have high probability for a primitive?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4868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F3AD6-8AAA-4091-AC98-E6600933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7DD71F-6DB6-A4EB-2373-E5CDFD0A1010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54A813-4F4D-1D3D-FA06-76D49778587A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58FBBA-2381-0B8D-1263-B50544238415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FF4CC-CBE2-947E-ECA7-BEA49096FB20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5A5E3-8668-1657-1B39-E1AD69A44A9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E4C7D-E4D8-6F6C-EBB5-23555B9F28EA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60A13E-F3E6-D3DC-950F-031069920487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159B5F-808D-3256-C251-F54C1160684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A524FF-E23C-AAE5-B7A2-63EA57DF9D7E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7B30FB-5657-A6C4-1044-93109B6BBC0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BF0985-0C73-4A3B-0227-8C613F45BBDF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3BA3F2-1053-2F78-C4BC-3634936DB0F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789FFB-FC53-5DAD-54E8-06AF671FFEE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4F943F-CC56-CB45-EAC8-843D2F5D21DC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FF05EB-0D41-5F8F-E3E6-2B435396BE6E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55F7F9-79FD-CFFD-302B-F8EA9D5FC40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ECA9C4-73EB-7ADE-2417-4BCC26877A4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33A7F4-B760-4D24-F8AC-F732C8C3A96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3AA259-B790-9B2A-FB8A-1CA956F0B3C0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A6FEA7-3F2D-2BC9-FF58-69ABFB4B296B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3BE89-E25A-C158-38F7-FC4EB8A17CDC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20C417-4ACC-51AC-18E5-401C1087C445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4D8168-97BE-C4E2-D3EC-E780E7E8C05D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6EE5C-5E11-1AAE-4EE4-0F69D15D10F8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8CEFF3-9084-8625-4CC5-6ABCA016F3CA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78460C-7114-04E1-47B3-A5E3272CC641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E30752-D478-7276-BA8C-65D0A90CE0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6BD0F4-BBBC-628A-594B-44E0367FFF6D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207313-2670-AF95-2984-7EAE2B0CAE84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66BD9B95-1F84-EFB0-CD56-A3B940F8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09C0F61-0966-D975-EF29-4D9DBB47280A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5D7E07DB-6E7F-362D-6DF1-D58F26F86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95E55B6-DAB3-961C-CAA1-3582EE3327D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D8774A6-7CFA-B430-2EBB-073DDD92D876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16F0D61-64EE-99C1-578C-2123544CB36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C4F915B-EF5A-E465-9169-6AC13351BC24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8A75F2C-1381-FC11-5976-ABD54DAE2E4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B25ABD8B-218E-3FF0-8C73-C157DB4965E9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E420098-6042-D7F9-EF7B-8044B250DA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68AF32F-3B9C-A15F-ADBA-8A59314DB7E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F59F81FD-6505-2822-7A04-620F28762B1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262FE97-69EC-B452-95B3-984BED65E39B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178E83E-9764-5623-EFE3-B2A37D6BFC9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0508E7D-324E-5F12-2F4A-C21A2C1FA55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D55C167-A8DB-B7BE-3B8C-44AFB0DE457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50543AD-D46E-E1CA-4C0D-9478A6731F9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7C4B101-D500-5D99-1095-250AF45CF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99F19FA-94D4-C49F-D95B-7E2124ED21ED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6D524A-D653-A6BE-EB35-49485AF14C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CCB7C49-38D5-D1A4-E83A-661227493CB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4518901-85E7-994E-3C5E-98631E8F46D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0EC7E61-6D21-8E4A-1D59-40601CD55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8B8B53-51B6-002C-5C8B-13AB7FA7512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CEA226B-EAB1-89DA-9324-03AA6EF3C93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D1BEEF0-6A54-DA46-CBE8-24C276437E2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68E2E13-9804-54B6-755F-AE765891664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B514A4B-324A-F44D-D59A-8FB455411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736C3BF-F529-50C7-CA2E-FB6FCD085F6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BCE8852-D28E-9C16-736B-44104B1CEF9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A6C016D-0255-E4AF-D089-391DCCF13A9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49247C0-6A36-3BEC-45BD-824FCE98DC5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6ACF325-290B-12D5-3FA4-F07DBFCDE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CB23641-D687-CFC5-D78A-99CB673FD975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3786E51-73C1-447D-0F03-FB17E92D59D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E71454A-84AD-713B-81F4-8F9E942744E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DBABFE4-B072-D6EE-71BF-919419D3B67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60568B3-7A93-987B-0A8C-64D945B885AB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A0DEA2A-D5C9-116B-C2E6-734BC682DE3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B30105B-21A3-1766-AC5A-B06FDEDC31B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20005F0-BCA7-254F-CEA4-8A3D1EC5F09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39777AB-B44A-050C-20AD-0B73DB04E06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7802650-0A06-E1DB-624A-EE77F38273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3F6C489-DC6A-012D-01D1-99D516596F4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A8C7AC4-6D02-DE03-9C5B-BD4DFF35CFB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D43C23-B2F1-770E-F916-F08325CE4A7E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0EFCB08-6265-0D50-4FE8-2D77A910E5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B4A1CE6-EC5B-25AA-E7CC-EA89159137D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F017F16F-1987-6475-02DF-CCF302C774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78BC1A5-ADB9-0B63-1566-E9EF5EF68F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4577F64-E9FC-7DE0-C226-37A2FD9BFC8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D5140EF-7687-0177-3004-7A3B37AF6A7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8F4C0D8-16BD-66AF-4B8F-FFB51482D0F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63DB057-B093-6EDA-D191-1C947D3EFE2D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213B803-5988-FBFF-435F-14651F64ECE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B2027AE-BC3D-2835-078B-60CE7B1B7765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11404D8-356C-2EFA-9DF2-4A71DA13045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3DC65AB-226E-5A44-859B-65E9322B7B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302D596-20D8-3D99-CF3B-AF12318FED0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3D31144-9595-A667-5DE3-1F5E7EE112B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C3F75AF-ECF3-BEE4-C9E0-80823287444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F756B16-6E9C-B4C5-AC56-A21928B224E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C202BE6-DF65-4F34-5A6B-00875DD37DC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2E4604-6DAD-B401-E43F-3D93996BE0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5A19F32E-5617-D670-1E13-83DE805AD4C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7CD301E-56C9-15DF-F5A7-5859B93704C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8DB7246-4B7C-63E8-3A7D-18997572105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CE5D65F-2A45-B6ED-632C-087D3A7C288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9A58C78-CB32-E0A7-8F1E-013E81518F7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30860A6-97DC-CD2F-34B8-4723571DC82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934C446-27BF-E70F-593B-C2C88D2E197A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C48FCA7-4B7C-F9AC-109E-6493A7ACA0F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DB24EF80-7A39-5A66-C7D1-F7664E38436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9021CA4-B436-AF80-8B9F-77E96965D60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496B4F4-4259-0446-1FC1-B7D3B6D07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6EDCD22-3AF9-9D63-0915-2253149AB5EA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664315F8-5F7B-81CE-E9B7-C14F0437ECB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9D658DC-45E7-D4A8-7E3B-C54EDB61CE2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23D5502-0977-B2C2-0136-D57BEA917B28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27EB5DA-2B86-3168-D092-C9B4D4C0E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704CF7E-8338-218D-7470-C179A7600B9C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6A97D05-D76B-B109-40CB-2928A622498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C1ED72F-B4C5-7D7D-B55C-0169C88D381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B807731-14C6-8B19-C2FB-7C49A147BAC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C23BF6E-B6BB-A1B5-9A4E-3255200B6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BF016E5-3743-7C2B-063D-3FB6660E6823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5C1C00C3-96F3-2802-FA61-448D4B1A566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ED6C27-AE4E-2812-AF64-973C9994C10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0871A1B-6C30-F95D-9A3F-83A32A03408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9424E88B-5C53-819D-8FBF-569BF3E7A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EBCE861-8BAE-A0BB-E49A-BE4A21074786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CFFA232-F4FD-26A2-1C06-71EF6D6F73F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A498291-39FD-B778-8B5B-62DD317DB0C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3D9162CD-11E9-DFC7-769F-BFBB5453592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91F119-DE23-CA9B-F888-B967ED08D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8731AC5-BD74-3754-FE75-27A828EFA3B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5EC4F70F-ADDA-5CC2-5732-9A3DBE5F93C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40DE6BB-315A-1A14-4E49-3AEC010EC60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E2B4EBA-8CC0-0AD4-DA80-A4E0C2118EA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E58CD9B-4D54-3A4D-0C10-757558096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04D379-5701-C1FF-71F4-5C1C7B20963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71CCF13D-1ABD-9A94-777C-B31302D108F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301DC58-1883-D8B7-C3D1-5E20B919CC9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132BC5C-6CE6-16FF-DABF-C24FF73B472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0AA6549-924D-2C25-87DB-7E2C45F7976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78FB016B-E0FD-A1FD-DF57-05017692FE0E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0D18165-67FE-E076-9310-59CEB4E7BD7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F374C6E-FFE3-6B50-F2D3-E35951FD20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F73CFC3-7726-A916-A94C-81EE6660CA01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FA96E0A-627B-64EC-DD1E-63CF47AE014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F145309E-079D-10B4-801F-1D82AC521E4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51B23ED6-390E-AC01-2843-16B1E715F3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DAAC4B7-3F45-9682-E0E5-AC42B5B114C7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EB35AE04-6579-72C1-110A-47DA43BFD2D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AA2FDEB5-DAF1-19ED-FD4B-756E26AF9E4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8A577384-E56D-8402-1BC2-E373944D177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609DD2F0-C2DB-842F-EAF2-DD6C54CDA9F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EF0B0D3-5442-4C0B-1E46-48FB3C14629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00BEA7F-0574-081D-D4A3-FA5F73B2D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5CC9D43D-F6D3-B63E-55A3-13F5537628A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AE0096-A23B-F89D-E01F-60C558EB2A3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2A38BA60-3EE4-E98B-EB39-8430CE27E17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44C66C62-E74E-B799-74FC-2B37A98038F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36A96A8D-E17F-FA74-7F89-44FFF8B7AF0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0A7E4864-2620-5092-FD98-DA60B19FD7B2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6024DBF3-FD4C-4A6B-7704-0681976ED15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6F30248A-50FB-0531-AC06-9D8E13C0D9B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8BEEFDFC-BFAC-5A6C-F4CB-CEB7BFAD8462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BBE16F8-0327-2704-4C0A-02CE7701DFA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14F7E12-20FC-1D90-18DC-4B444CB8AF6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F6DAB0E-1F10-169A-4B9B-DF2B80673F9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5B66DBB3-8E93-EF19-8E5D-95456175F34F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AFBABD7-9632-F1B7-46DE-C94701B18CC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7FA1FE44-1D4C-0146-8E1B-290A979A8F5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4A19DA6E-48EE-5F3E-0A78-40BC4B0F6D0F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D82D84BE-64C6-2BC5-C82B-D2891CD8D53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301449E-3EC1-3B83-A3FD-288BB025A2B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C36DB96-E108-45B3-F2B4-74CBEAC76E3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1164BC50-378A-4A14-27E8-EC1287C49AE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3470F20A-F3D8-68DA-75E5-2D5B8A009312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F349F2A6-8A7F-BF2B-10AB-BAE6CE617D9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0A60ECF-07F5-5529-3FF9-3BC4EC7A17F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33E7C0-1F10-753A-23FE-828081E8A6E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A481EE7-3AA8-80E6-E4F2-B03B72DD9BD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05D3CAE8-9371-1F4E-ECA2-A9A624034FB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265493E6-AD2E-F863-FBFA-EB61A4C24B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8E3FE3EE-8814-A487-7888-4EA6613A17D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36C42ED-BF8C-6A13-3754-6CEE9417D44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B50F312-90D2-1B94-8DCE-DEF4F87A3269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15B2F53-A297-87CB-94C4-0035CBE96F3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2F5094E-A190-BE45-8B27-8CB98FAD79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114D79B7-52E2-61B9-6B61-163F0827C5D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D16EF811-6A85-B829-A9F1-43734C9B2B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3DDBE7F-8D45-1885-1AA9-E51F7BB4551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ECD720E-5505-B58D-463B-832A0F6630B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69D742F-3A8A-2585-F82F-5771F45EDD1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D698D065-FD61-4FE4-84DC-B7FF939E1AF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2187370E-5299-3872-FE46-63FF12636AE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D37F1D10-E85B-554B-D6AF-3F0E469499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2C81AAA-3C99-10D6-F1F2-E0DD5219027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0E8956DD-1758-5A29-875D-92AD3175D1C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5949A04-8F68-29FD-5CC2-C8512A097755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331850C6-B6D5-E0F8-A16E-DA4132A35D5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D11E39A-1237-88B3-F344-E0D226CD4C6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B82462A-A976-389D-5353-1B5E4A2DE29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A3AF5D16-F6C3-AA9E-B258-F3AF444B495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0EDE7E6-B083-2AA0-71CA-239279D9F0C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DBB61BD8-9EAF-5B66-52DC-653B7EC2385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6AB8647B-03FF-E562-8D82-61E8F642043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C74FBFB-71C9-6F60-F4B8-624EE3A265D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6F66844-6808-3A92-3915-C5590D0C557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0F569C75-3F75-2C88-95CE-A7C65DBB177C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B17067F2-BC45-225C-9B75-CB0C1EB86117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90A748C0-7E81-B7C1-787C-ECBFC75B0CE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6C12FDB6-56BF-EEEF-2625-C9F2560D815B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B208246-6C07-8BAF-F928-79AE4CF5614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8490311C-D312-A373-E844-5FB07232214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9BC7CD0D-3379-0C0F-FDDB-1BECB1CC32B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A142E0D2-4400-7864-ED87-25BFB6A6AC7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E734DF6-D4AD-31A0-A468-EE002F4325B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6E398CE-0CBF-0859-C600-CF542FAD203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F0679E4D-7C7A-5B64-84D3-01EF3A72B94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F577432F-8776-4DB2-1977-67B78EDB38F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09F557F5-BE70-25AD-5FB3-BE3531DC807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B2CCA7F-4678-B034-D19E-3B0E794F740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82C0DF8-4A3C-A437-8B0D-970E36843E5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4B807228-B647-1E02-EBC0-0449BC4E79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99B16EE-D1B4-CFC9-14A4-8F243642862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B6C16895-FFE4-5DA0-3788-B23ED462243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8F1AD198-5DFC-55F1-6C56-355E1C2ADE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49F00D2-5EEF-D462-7B98-EC06313E161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DA4FA4E8-D6D1-966C-5D97-D6BC9826992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91CBA18-CC70-89D7-8952-F2A9462BD44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B320034-B208-5D92-F507-33DAD2BAC5AE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8567EF83-3347-692F-1B9B-4BEB522B7C3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9B3DDDE1-DE68-9D55-820E-DF13C6F09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4CD36DD3-CBCE-C898-6DB1-AEBECA76DB0C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E9F88B1-1ED7-B2D2-D6F8-737BEFB949F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EAFDD7C4-4833-EEE8-ECD8-E1F3E55593D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24C8F965-BE2A-DB7D-7C6D-2C17E79EBED6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66A108C1-2465-4F9B-5C89-E5EA01E3BE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BDEFF306-0FF3-9315-7D99-96E463F57F2F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1BF2019-A275-C313-C2ED-D4CE159EFD7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FDE38490-58E4-97E7-00F1-0093F101F9A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A8CB19BF-E52D-CA0B-CF02-691F80B35AF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6890E114-E571-43F6-093A-E143B000327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3CC4C2C-7A53-A90F-CC75-785F8D986CD8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518D270C-4D3D-CE6E-79D7-CB535855B4D5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99043D43-4154-C1E8-3C64-7D9081A16FE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BD0F695D-29CC-E58E-84D0-2FC2ADB26D3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6A289CBF-A83C-5276-E798-1E2CE8584E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E7498FB-881D-9A74-2854-A074B90F3C5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095E4A7F-2DAE-BCF6-1535-A205BE02198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1F6719A-6C93-1E73-7745-65DE5CF7774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183EE272-4A3C-0BBF-A656-D91A90CF6A6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AE7CCDCE-91E3-1ACD-B0F5-6CFAE360675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71BB1989-2F94-FE71-3945-8702BF1F991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EBD7B64-3723-50B1-DCEC-7270FD7E9B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1154642-CCFC-16AF-DC70-025D19ABB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E8FCC55-ABB3-7A91-106A-2EF74B6B827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599D4FB7-2311-5347-4AAE-AD37658366B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FBF6E67-20CA-560E-2906-133757D713F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61D7EDC5-F731-4725-E233-EBDCAF5152E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BCDD76E-9785-4A41-F4D9-12E8DBBC3584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01ED0D6-81C5-7922-9504-45E80F8DFE34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9A8A7075-B698-227A-8913-6AEB5CF9A36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EFC91E3-DDA7-D676-8EBE-3C94C63907B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0089D79A-2DE1-3795-BABD-608252DB8AD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BF787E5F-AFD6-36FD-A5D1-6BA751EAE57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78E7635-C7E8-4691-42BC-8290F9DD7DB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BCD53BD6-5B7E-685B-BFAD-595B54C5DC8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C5C51EB3-3995-73D4-B3BA-C2703EA2E38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36B8504C-C96A-F21E-8572-880C86E3D0B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8C530D9D-C030-710E-C5FA-93BFB40C950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15D07AB-2F40-D4CB-E290-E700DCB2274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935D5-8FD7-FF59-EB5F-27F630F50EC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3BCC71AF-5945-D761-EBE1-7F835EF3FF7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198FFF2B-DA0E-AD2F-D943-13C795A43CF9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1452DB2-B356-E4CE-7052-F56BAA85E58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98EEE6F3-950F-3162-E2BE-FD0FA3D63863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C3FF860-E44A-345D-084F-ADAD3FD8D71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D4F549B-4028-0104-F821-4C1E67F4BF4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C5EA2E2A-D260-F12D-78D0-306340C4FCFF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7DB4B399-5E2D-563D-E460-1A176634761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DA27893-A4EA-CE7B-85D2-104D473024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B0EC16C5-536C-7138-B846-C56DDB8E124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89E9C0A3-91CD-4C7E-C619-7C08254A290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8965D840-807C-5149-E27A-91C89A806FA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D10AFFB-DFD6-EE3B-E366-3439C2EF57F0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63891408-7E06-422F-79DF-387A3443CF8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5311D52C-793C-2D57-CADD-9BC388EEC4B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7055AA0D-D951-3342-8C15-7F312B0DF9D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0F5CFB5-870D-DBB4-7D40-DBD39F9E0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25C8FF6A-3EB8-1A10-1935-AB7C2A832501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0D4FC83-75A3-0119-9220-01AEEE23EB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D8B9A9-808E-1B70-DC5E-22FF55B8C3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A6B68300-7B95-5FAB-0411-0A43BA833E9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A5237AC-31EF-DBE5-62C0-726C0D632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2918176-CF6E-C4BD-EAAE-57354257302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0F85568-81E5-C51A-B40B-2491D5B2FCD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22C5D229-72B6-E446-DFCA-0DCD31D8BCF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8464ED52-EAC5-82AF-B43F-715533487A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87A27D6-0EDE-DA83-AD84-8B00D40F8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3B437A90-9CEF-7DE2-2DE1-D71446112E08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B04F0C26-15D8-63BA-E165-BCBF7AC12F2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99D285-A442-8828-B9E5-A697EE8EC70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9692FF5F-3633-E779-0E32-20C9B14CEC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C1F2D23-831F-23CD-64F0-9C6A16D2E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49011DB9-08E4-93EC-B8C8-EC9FB77292AF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9A56C43-D0B1-0C3C-2D1F-77EEAD35015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7FB6903D-D7D3-8422-A0E9-77882916C09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BA69D560-D36C-D16E-05FF-DBB9B5AF287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184B5CE-04B7-18FE-3F32-6795F3222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8541CFDD-EE65-9266-F2FB-7785A365B95B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E3BE3B-ABC4-9590-A968-9CA67B50F83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CAC4AF1-F7FF-47B1-9C20-E5D72CA26DF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9CDDAA56-3CA6-0AA9-1B59-2F69134D0A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0CBD9F0-4725-3D54-E38F-3B1D70CB9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F55AFBEF-FA5A-45F4-D1AE-CD3C409C695D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62C5872B-580F-59F0-A6E3-CA830AFE842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C84F56AF-B4F6-D356-A097-0D3A6630BFB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41BFFBDF-ECE2-FEF3-69D5-E59262B654D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BDC69C-B3D8-1F06-9AA2-DC0392527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5BB0AEA4-683B-8A6E-E9FB-81845D78B30C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5756BA8-CA9F-62E0-D810-07DB0C26D387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3AF1CF19-93E8-EF4E-9D83-1E843464174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CB0427E-31BC-5046-2585-8A998C5AE4A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9CFCEE-B21C-E5A7-9F90-FED021F3B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0DC0AE-AB79-4699-2235-115273B133CC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9A159E0C-BD97-65E7-CA68-136B4B7A419E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A91043EA-B7A7-958F-09E3-EFDAD3B6972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0DABA62B-3D78-FF11-0713-728A780BF9C4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C300146-B247-C614-C18D-A4F27017D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4CCBF40E-B1A0-0E8A-1116-34D5E46712B6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84DAE9B3-4C9E-0760-9378-6F1B8E41D243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BCF2E0D-55C8-4743-8B17-0758B20C314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DF7EE92-9BC2-2890-2878-3764A205346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CDABD59-C2CC-95A5-3344-4DCE13F4E8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F988FF-3C87-7D1B-BADA-B5113CA304D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9346B72-35C6-FE77-A3F6-CC2DCB17EE30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06EDAEF-FC44-7D2D-D0B4-D44BC95932F6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715C3F2-3A58-D61D-DA09-5CE677488FCE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2142F144-0F15-A929-3767-7382CCFA45B8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C8E2439-5FC4-32FB-8C0E-5DE6286C6408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66F7592-BB33-0638-15A2-B5C1A8F8633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C5E3E9A-EEBE-7AFD-9000-223AA0D0E347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9F28DC3C-36EA-D2E8-930D-5AD03BD3CB73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C42CF1-7E1F-66A4-B6A3-AE2192C564FF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16FE663-9AD8-040B-5D2E-892C09222AD1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B1C4DAF-2DF4-61D4-CA89-60BBBF86057B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74A21E-2AB1-FDEF-724F-89D67D41A22A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664E15D-AF47-4AF0-E283-F6125E01A62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2E221EC-9F19-3ECC-3F30-8CF5355C3516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80E7634-E984-FD66-61D3-3EB9B687B773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6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24EFA-22EC-CF14-7F13-874264DA4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6A756C0-8260-5AE0-0884-AF984C1ECAE5}"/>
              </a:ext>
            </a:extLst>
          </p:cNvPr>
          <p:cNvSpPr txBox="1"/>
          <p:nvPr/>
        </p:nvSpPr>
        <p:spPr>
          <a:xfrm>
            <a:off x="315009" y="1308893"/>
            <a:ext cx="162516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D5400"/>
                </a:solidFill>
                <a:latin typeface="Consolas"/>
              </a:rPr>
              <a:t>Cognitive </a:t>
            </a:r>
            <a:r>
              <a:rPr lang="en-US" b="1" dirty="0" err="1">
                <a:solidFill>
                  <a:srgbClr val="CD5400"/>
                </a:solidFill>
                <a:latin typeface="Consolas"/>
              </a:rPr>
              <a:t>Semifactive</a:t>
            </a:r>
            <a:endParaRPr lang="en-US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0DF7A22-937F-4568-1D31-5830C7FDD0B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940178" y="1632059"/>
            <a:ext cx="47142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AFCB859-57F2-86D2-BF22-F8F03DFFA82F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4DA43-F3FF-1499-281B-3705C12287C7}"/>
              </a:ext>
            </a:extLst>
          </p:cNvPr>
          <p:cNvSpPr/>
          <p:nvPr/>
        </p:nvSpPr>
        <p:spPr>
          <a:xfrm>
            <a:off x="2551969" y="1194566"/>
            <a:ext cx="106779" cy="114936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7CE8B1-657D-4283-C6B1-B96E1D5534C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DBD2A-11AE-CAB1-08F2-5B99FB0E2D1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198221-2066-341D-DFD5-CAC88CB81B45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EEDCB-5A1F-66C2-7F9F-36CFE483FD2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751E1-C2E9-D05F-F7A6-5283A20C000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8A68A-F0D9-099C-3E1A-8C79E712FC8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04643A-FAA8-A2F6-1E0F-1CB52235FA98}"/>
              </a:ext>
            </a:extLst>
          </p:cNvPr>
          <p:cNvSpPr/>
          <p:nvPr/>
        </p:nvSpPr>
        <p:spPr>
          <a:xfrm>
            <a:off x="3800245" y="1111235"/>
            <a:ext cx="96756" cy="123269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210B0F-E47E-B678-0085-3579FEDF614B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F4049-0785-5C22-2D7B-A31872ED9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364225-03B8-DC73-1044-B02681FEE85D}"/>
              </a:ext>
            </a:extLst>
          </p:cNvPr>
          <p:cNvSpPr/>
          <p:nvPr/>
        </p:nvSpPr>
        <p:spPr>
          <a:xfrm>
            <a:off x="4341665" y="1095480"/>
            <a:ext cx="95246" cy="124844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0354A2-E8CB-F2BE-B3B1-AD10FDFB95D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A24481-E589-DA99-EC15-404292524A4F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25872-596F-DFE4-E9B1-54727858A00F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DB7CB2-DE24-92FA-E68A-AD699E7F9996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D1669F-3ACD-8D10-E54A-23D2107607A6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A85F76-E331-4021-CF8C-E5EDCFC5DE63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A92E9C-1399-5EC5-C30A-AF51BA493288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7CD0C-57F0-D67F-DD52-CD3AFE7F640C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C09454-6FD3-F2A9-98DC-9C52A0010000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7FA016-7296-F1AF-7CB1-232AE3661DD5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464A5F-345B-465E-118F-CD2C8AF55138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62BB6A-08B2-62CF-852D-E576DC15546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FFDA58-9635-614E-34EC-6DAE432C9511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92A395-CDFE-9C20-4551-A75723F433B3}"/>
              </a:ext>
            </a:extLst>
          </p:cNvPr>
          <p:cNvSpPr txBox="1"/>
          <p:nvPr/>
        </p:nvSpPr>
        <p:spPr>
          <a:xfrm rot="16200000">
            <a:off x="4375542" y="1323014"/>
            <a:ext cx="14247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Semantic Primitives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5BFC7A-CE7E-B6B1-9D33-0C16C1FECE1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C20D8EF-5E5A-6770-076E-01797A53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9501230-A1A2-0019-27AF-84D49406B72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2EE1880A-E129-7992-3D0F-980930699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4FC0D22-8F73-3772-BDCF-317DAF87CCC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8BF7AFD-2385-3313-3928-733A41C365B7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F33DE3B-E139-5C61-3843-C13B0828586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F5FE62F-A426-4243-B7C7-9B576D290A5D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8FE904A-B7A8-7414-8C8B-EE6C4F944A1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1213CD6-22E1-FA4E-4AE5-8EDCF4DA603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B0E92C5-6255-5E38-3EB9-7D3AC8D4598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94946E3-C91D-CC14-CD3A-C01F6730EF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D8A41F6A-4FA1-B722-BC0A-B2F353BD1F47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FC747E9B-AC66-D8D3-44EE-0A258F65F5FF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BE45B9-9C03-72E2-352B-3941416C979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91764F-1339-80F7-2832-776099EDD72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02E8AD0-847C-9318-26CB-A1351F2C2E1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B9A501A-3DBE-8950-633F-EA416B936F1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AD9EDB7-872D-5255-E46A-BB4284DAA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D0FBD3-EFD6-DDD3-B1D6-83317DA87993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30F23D-5825-1EEF-B434-7A69177D99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4743017-A919-A857-76C2-DA2DF8DEACB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F60EBD4-CAE0-2FEF-1D38-262B3FF182E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9431783-B6D0-C705-F2F9-836AF9BBF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9E35DDA-0713-69D6-B1C7-C213C226197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FC2A3DB-E729-7980-B9E0-CCF238A42257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6972B5E-0230-7556-125C-FBF655C74ED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67C7FBD0-6225-8E02-D0BD-F1428E4010A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C5FD6E3-5C8A-316F-4811-9B4C01985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F41D1E-B210-640E-A320-927E4995FF64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5FCEBBAE-C26A-0D6F-CA7D-EE1A6F29A18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A108F4D-72C1-4C1C-BC39-671A48B9A7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12DD998-AD12-EEB5-9C84-5D867B9ACE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A7F6435-AD01-CFFD-B666-FF29BB27F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948244-19D7-5394-0275-9B73CAB4B00B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0EE4564-40E3-8F5F-10A8-E10EE891352C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B98349D-6091-3935-B119-0B4E13A66D9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D9F05DB-4689-7440-E415-4ED4BC73F61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BEFCC39-707F-E7ED-FFFA-D853C4C1EFA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8979FD2-D3E1-FC39-4FA8-0791F408786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B64BF48-E7AB-0F4A-02D1-69329B1F874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DA5EDB-9C15-71F8-1FB5-8B021E0328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78158D0-1E6E-FA2F-EC1C-9A74D87625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D95962A8-F5E0-1608-85B9-6FA803ED688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FD79F34-5A25-202B-2083-651DECF98945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81776C4-CFC9-23FE-D1B8-80BC67FF8B9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F23ACDC-7D84-41F2-76B1-3150EA76726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55CAA54-6532-9789-3850-95AA4737D9F9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81F3660-6604-8EBD-1C95-E0B794BA83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13E2DF07-37DB-AE35-5CA9-5EFD7DE7889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88BF60B-5723-804B-690E-0DC70AC81B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C6F13E1F-584E-4C30-A470-847E19A2566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5B96FF1-F4FC-62DE-A176-F9271663F22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3D8C472-CC33-F351-6BA6-B139373E380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5B4FC75-AF9B-3FE1-F506-50273A45AE8E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D5EDCE3-A391-4501-495B-AF7FEFC9774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D7E4E4B-4AB1-E952-480E-D2B045E0B14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AE78B1F-3920-07F3-B762-E6B3992324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C4D3AD0B-977F-D8EF-CBD9-E04900FC9E4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30B046-211A-341B-80AA-BBD8B871D57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9C348D2-98B2-4178-ECD6-291C2E0F5FA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5172853-DD6C-B223-C28A-57D4571E9C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8955C4E-7496-08C1-8F09-0BACE90BEC9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ECFCEDF-56CE-53EA-ECF8-7E4BF1A45C6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B6A3674-1B8B-9F88-E36D-1E8000E70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7637EDD-32F5-7049-5F47-62C277E01D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C4362F4-CF6F-7F87-D7C4-86703A54B104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742E872-6994-AEC8-8275-C932C184CC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5A6E9EB-DA81-BA0E-011D-A66737C23B9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4FDB343-3ADE-B664-7A5B-B86D88370A4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95BF683-4B28-6D63-4951-7E5B2C1AEB8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CCE661-D7A3-FDF8-6F14-A12484969FCD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9CC2114-FC5D-AD38-CA4A-83BFAD9482B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6F645EE-8832-2F96-9742-46F8984AEC4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4D3880A-BE85-A48B-925D-F758E826311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06CAABA-C9E1-B0FC-5DDA-01B22AFEE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C41E496-2FE6-E890-69CE-BE2B1CC0E162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70DA9D1C-133A-3127-3B0C-E54FFE5A123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BF1728A-6595-0DA0-5AE4-24FF0818FDE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C44B2E65-4E31-963D-E769-FACAA1920CD9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AA2479E-03C6-62F8-E151-C73835BD5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2F7590E-A196-244F-E71C-6AAAE5AB875B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4091399-AB71-838C-F1AB-E7E694C698C3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7B272C4-0F9D-6F3C-01DE-3B74139DDE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A221744-5458-E4BF-DA54-B3BF4047950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F14AC7E-4467-7CDE-B74B-AFAB08E57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D1BC4AB-7A1A-4A88-141F-CBEF07100D77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057F82F-53ED-71AB-9F08-7860CB53A31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7B3BC6C-D18D-0D27-DF55-7A6B79B0D4F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964DE50-23C0-5665-8EA1-1D57ECAAFF5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29876DE-EA7E-2EF7-D233-857C18F88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271B90C-C560-8B5A-B2C5-B382D5A312F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D50FE82D-7724-27CA-904C-9F8076CBE50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6B5D20E-8B31-F098-B8BE-A1CA15D20CB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F06404C4-E08B-2962-B105-D6F3062BEC4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049C34-E631-C4B6-0A25-67782C41C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20E95243-3021-D864-1CBC-D4883D741D49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8643293-6954-D33A-B68F-C32343E9DEE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E9BB9D8-DCBB-ACC8-CD50-2DFC0A284D0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6C50EA2-6102-A34C-240B-FBB714C789A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994E1E35-C741-5D80-1A76-48F34BBC4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08545F0-ABBB-9AA6-BFAF-20953AE46F42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05602915-1800-2F0A-BD11-CD9BDFA53F2A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E41FC2DD-1005-1CD1-C9D8-0C77166DE0D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9974464D-30B2-23E1-97B0-A6DF8A2D1FC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ACAAF6E-FF33-2BCF-A202-A8ED5257496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A0285A7-E493-6F56-E007-4A48A828072E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EEC522EA-637B-77E2-13EF-C3B4B2183AC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6F7E26A-C4A3-C40E-7535-B41A9A81F19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BD4855DB-D6D0-F2CF-3ABC-8B237F9B0E7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D0BC1D15-CD94-AE8D-7B0B-B213F552416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94870E9A-CB89-2C3D-BEBA-C07B7AAC0C9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534106B-1256-A7CA-77EC-5ADD149CDFE8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D8CD1F9-4F85-ED04-F372-893AE88FFCEF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1E7BE50-D206-4E6E-E50F-B8F9131B6F0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AAAFE22-6A6D-CC72-999C-B6CF833BE75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1EBC301F-6277-E802-6872-23D1D04B9B5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AF07AC35-F838-D5F8-6E3C-B5D212BA1B3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6548F59-F784-D75B-DF76-2D685E0250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4ACD3EF-FA14-91FF-7AAD-A899DB99E61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80D43FD-72F3-5042-B974-A47430ED9F9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A5FB4AF6-5EBE-1026-4508-42F7403A4DB1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1766CD6A-F09C-247C-1E01-BA0BFB8D603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BCA17F5-3235-BC80-1081-1A472BE7A815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A5098824-E605-16D1-B3F3-34CDEC10E3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611491C-A5FF-DDD6-E796-6983A3C2257F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122275F4-75B1-BA1C-2767-9EFEDD6D096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2127E4DE-EA76-76B7-3C2B-1A6A6D11FFA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59DB2F6-C97B-BD1F-A995-8EA2DD76DAB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CC8963A-6716-C947-3F08-26C3C80A1C0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8EE8E12-4AF1-0F72-1DF7-EB8A300EB46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E0E2E13B-59BD-F0D2-6B57-472C5F586E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171B3942-558C-F2C7-2D56-E2E886A687B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DE06B4DC-7E70-61BB-5B60-DEBDFD9636B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6D22A9ED-0A0C-9C94-F0EC-C849D4982E7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A9FE4CF3-32C1-9615-5764-B7B8B501A95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B256C51-C4DC-C7EC-1398-5C677F1D0D6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F30BD643-9BBC-F0A5-758E-A5FCA861164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AF98C7F0-9CC3-1CF2-229C-90CC8A9AFB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256658A8-897F-8F39-E18E-8DAA12162A6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02EDCF6C-571C-E281-7FD9-3E860C3729C2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81E57052-B3D2-AD45-ED58-A94898850B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14EDF207-B731-CDA4-6028-F60C82C4862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44BC9F2-A864-82E1-79F1-781BA4C8BC9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2188D13-2AFE-3013-9AF9-5768A21C20A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A60D3F33-0D94-2F37-040A-C936C44DB80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FB19661D-BCDD-1DB4-CB76-4D6A3EFEF29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8A1BD50-8119-7DC4-AB2D-FD98714DC76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0271EF8D-5B65-3489-6748-EFFC764DA92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92C1EC5-F50C-E29C-021F-5C28A534332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4A8BA69-1647-8530-0361-3022CB7FF541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B66FBECE-082B-3252-BAA1-EC24E522F31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F756F7AF-04F8-8DA0-A35B-604F85AA78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CD080701-0EC1-2864-1192-EAF66D71B4B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23367485-7281-315A-76AC-8620F7CD1B09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F31BB584-DAC0-2691-6946-16333C01C1E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5C1F730-FC16-4E74-66A3-41649DD9004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170C37C-B20A-9494-4AAE-8EA2429B5B4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72DD138-1285-1318-F158-8EBBBA06CE3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0660174-4B6C-4FAD-C43F-0041BDE77CB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3F2137A1-AEE4-A0DD-122F-8F4BAE148DA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AE46191F-B586-1C5F-1B60-83C2DF49D0B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8A2D5A7-D394-AE5D-64B4-A245C633CC2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B94663B8-1A39-9F5E-6D8D-BBD95502D2B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2B6A6143-5B75-48AD-3A49-57104080327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43805E4E-A1EC-231F-3421-06509CCEB2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E1F0D16-C200-CEDE-419D-889B7E238AD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498FC2E-CA81-C358-3540-0BC8FE32547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9D1FA7A5-D710-F3B2-DE1C-0FC130DBB6B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82237A2-147E-DDFA-E3A7-A3E7C1ABDF2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B0D91D3C-6DDA-8742-9192-31225F7ABF31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B6CDE1B-4169-3025-28F9-BB3C716BE04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B2ED0E2-BBDC-E3EC-AB48-41751C66799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3689673-543D-75F0-FB07-62311128642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A489A638-3FB3-2C92-60E6-21893F2AF4DD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059D44C4-9151-8C7B-7CE9-B034DE18E8BB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CC972A2-848D-4144-F10A-4B91DB189E3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532B080-8E3F-0A30-D00E-BBF33ECCCD0A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07244958-0C7D-AC94-DCD6-E2973A0BC4A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1941225-9F0C-044F-4392-01FA53BD79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D2C85915-EA9A-CC09-4BB5-654DB3446A3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5CDA7BB-CF1D-5841-979F-64BCE8EEBF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B61C628C-E7C5-A389-39B1-33759CA2CB8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98326784-4EE0-DC2C-EE87-5486DDD6155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904996F-D5EB-F4AC-919D-091E5E43A19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3D3E18DE-6662-F4E1-C35A-06ADE1902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F1329461-2513-D0EE-85B1-655AFB575D1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9111657-FFC9-4DAD-A373-D174E40C328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994ED677-639F-CDC2-F15F-D1C1CC5411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FD80EA2-7E7A-3CA6-01E4-0B058C50F0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DFD5B2CB-6169-858B-9DD3-7AAA11F416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5B47A7D-084A-2E08-00CB-65AFD3A4F4E7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6E82DB5A-5C27-72D4-17A5-6B5BB2C6D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5CB6B372-6692-332F-A0E8-F3BD1D9239EF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D60602AB-C7B6-2BF4-2559-9CFA5FB91AC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C1A3A781-DF7E-7517-C957-B0A96D963A0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F9AD1DB8-F768-A22E-66FB-0589540961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CB47053E-A7EE-22E1-B3C4-4879F07C670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A22550-F850-3BD1-D86E-E9DD12C1A0DF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0A292CB-422F-3724-C0CA-694CC8ACB7EB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DBD19213-4566-717D-E2C5-674C7C6D1B29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57FD2E9C-00C7-913D-175C-8BEE3001882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98A8CA08-581C-1B56-2B7B-0C612A2210ED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E617E8B4-80D8-0AF9-434E-25A703409BE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DFDBFC2-E038-5D02-71E4-391BAFA484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7CE946F9-DCB3-C439-7FFD-5778543A2010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24EDE41-84E5-ED6F-93B2-95ADC84F72F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0C596411-AF9F-69CF-0F34-83D2950DB305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5215B373-2B41-66B8-3192-6CFC1A3A4EA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EC9DFBB-4256-A5F5-C0FB-EB3830EE748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2CA9555-5F86-141B-B250-B05BC3AE8DB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5C99D5B8-96CB-8E1C-75D1-9E58174FAA8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73932112-06A3-E873-CF40-B96EB01A71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8C13A8A-6C02-4623-23F6-F548EE34ADE0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877BC4F-DA93-1F04-916A-C3B015436C7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BC4AF81E-B06A-30DB-A058-0F8458ED8356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EFF8C12-7D3A-525B-9E62-8D00C08ACE4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884C9D0D-622D-6703-4372-9FFB8959348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E40B82FC-D8B0-7195-7916-0B85581DAF7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7147C04A-B958-732F-97AA-3D3CAB37F68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50DFF37B-487E-27C1-7B9E-5BE7B70DB8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52CA4F0-E221-45D3-AF4E-62D8313226B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EA1A3BB-25F0-A7FB-5165-6D6D1842301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864C6C30-99B0-F01C-E8A2-0AC68074AEAF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D9DF4847-D6EE-2B89-0E28-291DDC8B923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D4FC53E0-52A3-BB7C-1026-42931EDC42E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9B9F5CCB-C52D-62CC-7511-051E0793F32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D9369F5-4402-6EF7-66C8-8682FE98C8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617D6B6-462C-4CAA-69C8-B98DE295849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D24DD43C-992E-4EA8-5AEB-0075CB2F772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0FACA660-5746-E2AB-6877-9A9D8A1A31D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3CCE2688-E52D-AF4E-46E0-2E76E56C806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B13775B-4E25-211E-BBA0-008B1299B5C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12876BAD-B73B-CC40-35FB-9704FCE2ADD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B547E2-9BFC-6D37-24F7-443E764975E5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754E611A-7044-30F9-A387-F288AB21C5B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A6514EAC-2F44-C2B8-961B-BBD762A7C60D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F621AF2A-5739-E8CA-0154-CEDC2EB105BC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DB1BCDBC-03CD-9FEA-7953-C2C031948A85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7F687CB6-B620-5897-1B5F-2D6C94D01F5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E5B11AE4-0743-F38D-5DE9-7BEE52DCB24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A7903D4-854B-A925-EED7-DAC52167964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EBBF3407-BCFD-AA1D-3DA3-D197DA94A90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B0B09D72-60F9-BD66-2842-39E14718542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7A3DA708-1173-ED7E-BA45-177A9E62B80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A0609CE3-BA95-C6C7-62F1-897ABEA02E5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0E2F528-50FF-2E2A-C709-1643358A51A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29FD3109-750A-7828-954F-3B766D82FC7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859F75C-A927-BCBC-CA0D-D848AEE964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86752AD0-2E12-E540-20F3-B898D0DF3DDC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81824D2D-2DEC-5238-840F-0ED7B43F6112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4FA25630-40E5-393D-5C1D-C869322BB7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960098EA-230F-FC3D-1288-F9D486C9C7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9FF7C6-EBAA-0B36-1F5D-51BAA2BE8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818B122-4238-23C0-C705-F05691A319DE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22A6725-AC38-533F-07BC-C18CE37F284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3CD238B-5032-745E-7E76-CE082CD7A43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C574CFEB-440D-8815-4442-BA9D615BB5A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7B8AE2F-0606-4965-5756-6777FA919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3ECD0D0E-06DE-136E-46BA-6DC3FA1D945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3811ED36-ABED-01AF-F6CC-A052A367792C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52F335B3-CD0F-92E2-2B2A-199927C9724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B9EFA4C3-671D-E34D-583F-0BCD122192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74AC9-2256-38E6-BE2E-C06F1E9A3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F96C388B-E72F-F0C6-4196-E7D7241C696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07B726A-1637-6760-423B-23E5483011A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6C864314-9964-68E7-A1E5-DF840BBF809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0ED54113-6D45-652E-75D3-F258EFFA6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823D908-BD51-DB63-D086-D3E64670F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A498AB0E-15C9-3C9F-D3FB-416D5E6840F0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C35BB9B-AD11-D16B-A266-E0ECB6E8D5F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8C02CEA-2E41-BE65-E9DE-633312F06C0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9CE45630-4648-D621-191A-4C6F12F6D6AE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63E493A-9C89-B763-B273-7C015F800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865238E-B405-D980-8F58-F6D7B0C79C03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E0F7071-E77B-60FA-5D6B-35FFAC18D4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C4A9D4CE-2E03-0F65-0F09-52B56642411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7CE1A568-EB0B-39DA-3FB5-CFDA53A58CE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0119A06-3FC4-7922-892F-7413D55945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46EDCD06-3C34-704A-0B8E-CF86B94AAAF0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A696BD6E-26CB-CE00-1B86-B80D327AEC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D90CEEA2-9D87-5F37-138A-09D9EB4981D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36EBA5B-260F-A8FC-5C07-BB9E13FD17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3C6FFE3-9B81-552D-CAB5-40B5CD373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4B3EC985-4D2C-BD94-83C2-5F4720F2A487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632817C9-C752-0ED4-3B96-1B30E6DCF81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FB54A1A9-3515-25C5-6C40-CFAD863F845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0A9548-CA7D-A06B-B1B2-9BA3404575F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B425099-681E-EDFF-A034-8A20450E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1CA46273-0F9D-7F63-F5DA-96CB9C5BE60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BBDC9366-ABCE-11EA-8B45-926CB860896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24BF93FE-C1EF-8BDC-770C-C3B4FDC26B3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EB9AF945-B50A-D1AC-369C-4FD0FD3E919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20E751-99AC-82DF-1E61-9DCC4FE83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29FDC3-6709-9279-2D6C-880A356E4DC5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6EBB7CB4-018F-8362-C7E1-4667EB944B0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FB12A1C6-568F-A53E-1696-14544953214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7E7C3933-3D5E-B090-ECE5-F1272F55A40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CF3E9FE-FB61-418C-3748-304B10AC7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B8433D-DB2D-BA8D-375B-F311531010E3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1605FC0-A326-FCE7-E182-2CDAAD636305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98CFD6-5B98-BABE-E90B-65F21B4D3873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0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5B2485F-FAF8-88DC-BB48-E21C849C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0AAC473-B7FC-F7B1-1D13-D66F98818821}"/>
              </a:ext>
            </a:extLst>
          </p:cNvPr>
          <p:cNvSpPr/>
          <p:nvPr/>
        </p:nvSpPr>
        <p:spPr>
          <a:xfrm>
            <a:off x="4224759" y="800100"/>
            <a:ext cx="7701666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AE772-7D5D-C6E8-BD48-B49A302408C3}"/>
              </a:ext>
            </a:extLst>
          </p:cNvPr>
          <p:cNvSpPr/>
          <p:nvPr/>
        </p:nvSpPr>
        <p:spPr>
          <a:xfrm>
            <a:off x="1587660" y="800099"/>
            <a:ext cx="2637099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3A67A41-9FC1-7E44-AB21-B864CC316994}"/>
              </a:ext>
            </a:extLst>
          </p:cNvPr>
          <p:cNvGrpSpPr/>
          <p:nvPr/>
        </p:nvGrpSpPr>
        <p:grpSpPr>
          <a:xfrm>
            <a:off x="8201024" y="2593180"/>
            <a:ext cx="2486021" cy="1757365"/>
            <a:chOff x="2840509" y="2400299"/>
            <a:chExt cx="1088552" cy="82867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A4DFAA-EB09-2B43-9B29-D4ABF368A55D}"/>
                </a:ext>
              </a:extLst>
            </p:cNvPr>
            <p:cNvCxnSpPr/>
            <p:nvPr/>
          </p:nvCxnSpPr>
          <p:spPr>
            <a:xfrm flipH="1">
              <a:off x="2840509" y="2400299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628A882-A998-844E-B86B-F16A6833E4B5}"/>
                </a:ext>
              </a:extLst>
            </p:cNvPr>
            <p:cNvCxnSpPr/>
            <p:nvPr/>
          </p:nvCxnSpPr>
          <p:spPr>
            <a:xfrm flipH="1">
              <a:off x="3164687" y="2814638"/>
              <a:ext cx="414338" cy="414338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B6FCC0-77EA-B747-8035-B6D91EF1A321}"/>
                </a:ext>
              </a:extLst>
            </p:cNvPr>
            <p:cNvCxnSpPr>
              <a:cxnSpLocks/>
            </p:cNvCxnSpPr>
            <p:nvPr/>
          </p:nvCxnSpPr>
          <p:spPr>
            <a:xfrm>
              <a:off x="3236118" y="2400300"/>
              <a:ext cx="692943" cy="828676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9849B0-7C11-9644-B77D-AF06B641BE73}"/>
              </a:ext>
            </a:extLst>
          </p:cNvPr>
          <p:cNvSpPr txBox="1"/>
          <p:nvPr/>
        </p:nvSpPr>
        <p:spPr>
          <a:xfrm>
            <a:off x="8198428" y="435054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forget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8356A-6949-7740-BDCE-C06C05A3E012}"/>
              </a:ext>
            </a:extLst>
          </p:cNvPr>
          <p:cNvSpPr txBox="1"/>
          <p:nvPr/>
        </p:nvSpPr>
        <p:spPr>
          <a:xfrm>
            <a:off x="7332771" y="1295699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Language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4416C-F597-424A-B19F-03B78F85FB84}"/>
              </a:ext>
            </a:extLst>
          </p:cNvPr>
          <p:cNvSpPr txBox="1"/>
          <p:nvPr/>
        </p:nvSpPr>
        <p:spPr>
          <a:xfrm>
            <a:off x="887303" y="1295698"/>
            <a:ext cx="3629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Concepts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1EA0C58-38B6-DB40-99D4-0192CC2102A2}"/>
              </a:ext>
            </a:extLst>
          </p:cNvPr>
          <p:cNvSpPr/>
          <p:nvPr/>
        </p:nvSpPr>
        <p:spPr>
          <a:xfrm>
            <a:off x="2418666" y="3754042"/>
            <a:ext cx="157162" cy="15716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9AF53D-E45D-E240-A702-5110D90D3F96}"/>
              </a:ext>
            </a:extLst>
          </p:cNvPr>
          <p:cNvSpPr/>
          <p:nvPr/>
        </p:nvSpPr>
        <p:spPr>
          <a:xfrm>
            <a:off x="2856821" y="4320784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0071D6-4405-9347-BC41-35CE6EAD4883}"/>
              </a:ext>
            </a:extLst>
          </p:cNvPr>
          <p:cNvSpPr/>
          <p:nvPr/>
        </p:nvSpPr>
        <p:spPr>
          <a:xfrm>
            <a:off x="2007409" y="4326742"/>
            <a:ext cx="157162" cy="15716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8DA95A-DC27-7C41-B6B5-1A8DCEC68701}"/>
              </a:ext>
            </a:extLst>
          </p:cNvPr>
          <p:cNvSpPr/>
          <p:nvPr/>
        </p:nvSpPr>
        <p:spPr>
          <a:xfrm>
            <a:off x="3547465" y="3507507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C44B187-2F70-2D45-B451-EF02776A68C9}"/>
              </a:ext>
            </a:extLst>
          </p:cNvPr>
          <p:cNvSpPr/>
          <p:nvPr/>
        </p:nvSpPr>
        <p:spPr>
          <a:xfrm>
            <a:off x="2571066" y="5020873"/>
            <a:ext cx="157162" cy="15716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08761E-AF95-6347-9B7D-BC88F2626D8D}"/>
              </a:ext>
            </a:extLst>
          </p:cNvPr>
          <p:cNvGrpSpPr/>
          <p:nvPr/>
        </p:nvGrpSpPr>
        <p:grpSpPr>
          <a:xfrm>
            <a:off x="1666870" y="2914654"/>
            <a:ext cx="1727894" cy="2836081"/>
            <a:chOff x="1666870" y="2914654"/>
            <a:chExt cx="1727894" cy="28360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B64278-81C9-B247-9723-E4CA5E7C2A87}"/>
                </a:ext>
              </a:extLst>
            </p:cNvPr>
            <p:cNvSpPr/>
            <p:nvPr/>
          </p:nvSpPr>
          <p:spPr>
            <a:xfrm>
              <a:off x="2243137" y="2914654"/>
              <a:ext cx="157162" cy="1571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C84699-31BB-A04C-9434-00D370FC914C}"/>
                </a:ext>
              </a:extLst>
            </p:cNvPr>
            <p:cNvSpPr/>
            <p:nvPr/>
          </p:nvSpPr>
          <p:spPr>
            <a:xfrm>
              <a:off x="2935701" y="3018227"/>
              <a:ext cx="157162" cy="15716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5819AAF-4691-9A40-B14B-0E92B3A694BD}"/>
                </a:ext>
              </a:extLst>
            </p:cNvPr>
            <p:cNvSpPr/>
            <p:nvPr/>
          </p:nvSpPr>
          <p:spPr>
            <a:xfrm>
              <a:off x="3237602" y="4997857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D8C83D-D1CB-DC49-AAEB-9A4DA8811D60}"/>
                </a:ext>
              </a:extLst>
            </p:cNvPr>
            <p:cNvSpPr/>
            <p:nvPr/>
          </p:nvSpPr>
          <p:spPr>
            <a:xfrm>
              <a:off x="2159809" y="5593573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52C3EE9-0466-A647-876F-1A85F5167A46}"/>
                </a:ext>
              </a:extLst>
            </p:cNvPr>
            <p:cNvSpPr/>
            <p:nvPr/>
          </p:nvSpPr>
          <p:spPr>
            <a:xfrm>
              <a:off x="1666870" y="4767272"/>
              <a:ext cx="157162" cy="15716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1A6DE4-1102-3140-9139-87FA2B54E098}"/>
              </a:ext>
            </a:extLst>
          </p:cNvPr>
          <p:cNvCxnSpPr>
            <a:cxnSpLocks/>
            <a:stCxn id="14" idx="6"/>
            <a:endCxn id="9" idx="1"/>
          </p:cNvCxnSpPr>
          <p:nvPr/>
        </p:nvCxnSpPr>
        <p:spPr>
          <a:xfrm>
            <a:off x="2575828" y="3832623"/>
            <a:ext cx="5622600" cy="748753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AA53016-57B9-B847-A710-F8A042F4A8BC}"/>
              </a:ext>
            </a:extLst>
          </p:cNvPr>
          <p:cNvCxnSpPr>
            <a:stCxn id="11" idx="3"/>
            <a:endCxn id="10" idx="1"/>
          </p:cNvCxnSpPr>
          <p:nvPr/>
        </p:nvCxnSpPr>
        <p:spPr>
          <a:xfrm>
            <a:off x="4516328" y="1711197"/>
            <a:ext cx="2816443" cy="1"/>
          </a:xfrm>
          <a:prstGeom prst="straightConnector1">
            <a:avLst/>
          </a:prstGeom>
          <a:ln w="762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C80E0CD-A495-A94C-B1A2-7C2D74EAFA12}"/>
              </a:ext>
            </a:extLst>
          </p:cNvPr>
          <p:cNvSpPr txBox="1"/>
          <p:nvPr/>
        </p:nvSpPr>
        <p:spPr>
          <a:xfrm>
            <a:off x="7352620" y="3530523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NP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673C0E-D159-4044-8989-9694B9051263}"/>
              </a:ext>
            </a:extLst>
          </p:cNvPr>
          <p:cNvSpPr txBox="1"/>
          <p:nvPr/>
        </p:nvSpPr>
        <p:spPr>
          <a:xfrm>
            <a:off x="10084958" y="4381681"/>
            <a:ext cx="120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Consolas" panose="020B0609020204030204" pitchFamily="49" charset="0"/>
                <a:cs typeface="Consolas" panose="020B0609020204030204" pitchFamily="49" charset="0"/>
              </a:rPr>
              <a:t>that S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767543-0203-6E4A-B66F-D6D5CFD5355A}"/>
              </a:ext>
            </a:extLst>
          </p:cNvPr>
          <p:cNvGrpSpPr/>
          <p:nvPr/>
        </p:nvGrpSpPr>
        <p:grpSpPr>
          <a:xfrm>
            <a:off x="7970390" y="4798078"/>
            <a:ext cx="3777343" cy="1354474"/>
            <a:chOff x="7970390" y="4798078"/>
            <a:chExt cx="3777343" cy="135447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1DD69D-4CF7-4843-A5A4-D520923F5094}"/>
                </a:ext>
              </a:extLst>
            </p:cNvPr>
            <p:cNvSpPr/>
            <p:nvPr/>
          </p:nvSpPr>
          <p:spPr>
            <a:xfrm rot="5400000">
              <a:off x="9426739" y="4759285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FA94E94-CD32-BB4A-9815-CE4F95FF42E8}"/>
                </a:ext>
              </a:extLst>
            </p:cNvPr>
            <p:cNvSpPr txBox="1"/>
            <p:nvPr/>
          </p:nvSpPr>
          <p:spPr>
            <a:xfrm>
              <a:off x="7970390" y="5690887"/>
              <a:ext cx="37773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9F20CB3-8B7C-0F4F-9C49-3878DECB8E6D}"/>
              </a:ext>
            </a:extLst>
          </p:cNvPr>
          <p:cNvSpPr/>
          <p:nvPr/>
        </p:nvSpPr>
        <p:spPr>
          <a:xfrm>
            <a:off x="10042094" y="4381681"/>
            <a:ext cx="1302180" cy="430527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F33666-4AA9-2C42-A4B5-DA677FBB5243}"/>
              </a:ext>
            </a:extLst>
          </p:cNvPr>
          <p:cNvGrpSpPr/>
          <p:nvPr/>
        </p:nvGrpSpPr>
        <p:grpSpPr>
          <a:xfrm>
            <a:off x="5314950" y="4129088"/>
            <a:ext cx="4072996" cy="1138029"/>
            <a:chOff x="5314950" y="4129088"/>
            <a:chExt cx="4072996" cy="113802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19367DD-B457-674F-8022-35ABAA62223E}"/>
                </a:ext>
              </a:extLst>
            </p:cNvPr>
            <p:cNvCxnSpPr>
              <a:cxnSpLocks/>
              <a:stCxn id="29" idx="2"/>
              <a:endCxn id="52" idx="2"/>
            </p:cNvCxnSpPr>
            <p:nvPr/>
          </p:nvCxnSpPr>
          <p:spPr>
            <a:xfrm rot="16200000" flipH="1">
              <a:off x="6900306" y="2779477"/>
              <a:ext cx="980866" cy="3994414"/>
            </a:xfrm>
            <a:prstGeom prst="curved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C79F9C-05BE-FD4D-BBD4-592CAA0CF3E5}"/>
                </a:ext>
              </a:extLst>
            </p:cNvPr>
            <p:cNvSpPr/>
            <p:nvPr/>
          </p:nvSpPr>
          <p:spPr>
            <a:xfrm>
              <a:off x="5314950" y="4129088"/>
              <a:ext cx="157163" cy="15716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Helvetica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2027437-DD8A-D444-9AD6-4DE0A0D4F2A7}"/>
              </a:ext>
            </a:extLst>
          </p:cNvPr>
          <p:cNvGrpSpPr/>
          <p:nvPr/>
        </p:nvGrpSpPr>
        <p:grpSpPr>
          <a:xfrm rot="21152942">
            <a:off x="4278401" y="2380850"/>
            <a:ext cx="2093117" cy="1579299"/>
            <a:chOff x="4257675" y="2894337"/>
            <a:chExt cx="2093117" cy="157929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EBEE29D-4071-6D4F-9D91-71CE4AA9F89B}"/>
                </a:ext>
              </a:extLst>
            </p:cNvPr>
            <p:cNvGrpSpPr/>
            <p:nvPr/>
          </p:nvGrpSpPr>
          <p:grpSpPr>
            <a:xfrm rot="20455503">
              <a:off x="5498305" y="2894337"/>
              <a:ext cx="852487" cy="852487"/>
              <a:chOff x="5498305" y="2894337"/>
              <a:chExt cx="852487" cy="85248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D29BE63-B2CD-014A-A493-4C25DD59480E}"/>
                  </a:ext>
                </a:extLst>
              </p:cNvPr>
              <p:cNvSpPr/>
              <p:nvPr/>
            </p:nvSpPr>
            <p:spPr>
              <a:xfrm>
                <a:off x="5498305" y="2894337"/>
                <a:ext cx="852487" cy="8524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720001C-C6FF-7345-B4E3-60A03BDFC23B}"/>
                  </a:ext>
                </a:extLst>
              </p:cNvPr>
              <p:cNvSpPr/>
              <p:nvPr/>
            </p:nvSpPr>
            <p:spPr>
              <a:xfrm>
                <a:off x="5498305" y="3161118"/>
                <a:ext cx="195877" cy="346389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9F30A6D-3E5A-D945-B1C7-38A977B40991}"/>
                  </a:ext>
                </a:extLst>
              </p:cNvPr>
              <p:cNvSpPr/>
              <p:nvPr/>
            </p:nvSpPr>
            <p:spPr>
              <a:xfrm>
                <a:off x="5536404" y="3256367"/>
                <a:ext cx="89540" cy="15834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2CB34A-1D9E-764E-BE76-3A29361A25C9}"/>
                </a:ext>
              </a:extLst>
            </p:cNvPr>
            <p:cNvGrpSpPr/>
            <p:nvPr/>
          </p:nvGrpSpPr>
          <p:grpSpPr>
            <a:xfrm>
              <a:off x="4257675" y="3113966"/>
              <a:ext cx="1309323" cy="1359670"/>
              <a:chOff x="4257675" y="3113966"/>
              <a:chExt cx="1309323" cy="135967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6E8AFB4-8496-3A46-9D27-0EB761A52FFC}"/>
                  </a:ext>
                </a:extLst>
              </p:cNvPr>
              <p:cNvCxnSpPr/>
              <p:nvPr/>
            </p:nvCxnSpPr>
            <p:spPr>
              <a:xfrm flipH="1" flipV="1">
                <a:off x="4257675" y="3113966"/>
                <a:ext cx="1114425" cy="126141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88A072E-09BC-0A4B-A98D-7259B2E0A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80461" y="3762884"/>
                <a:ext cx="686537" cy="710752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Arrow Connector 21">
            <a:extLst>
              <a:ext uri="{FF2B5EF4-FFF2-40B4-BE49-F238E27FC236}">
                <a16:creationId xmlns:a16="http://schemas.microsoft.com/office/drawing/2014/main" id="{5E1D5DF7-8C02-E240-B850-4387D49221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9406" y="3275222"/>
            <a:ext cx="1017993" cy="689741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EC6D9-798D-F3F0-464A-97B4795E6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D8C2A41-2F36-3D96-051C-ED979B2D9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787742-E529-7F4C-1FBE-4405A4B33699}"/>
              </a:ext>
            </a:extLst>
          </p:cNvPr>
          <p:cNvSpPr/>
          <p:nvPr/>
        </p:nvSpPr>
        <p:spPr>
          <a:xfrm>
            <a:off x="4224759" y="800100"/>
            <a:ext cx="4919241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4811F-0746-4FC2-2192-164091CC0568}"/>
              </a:ext>
            </a:extLst>
          </p:cNvPr>
          <p:cNvSpPr/>
          <p:nvPr/>
        </p:nvSpPr>
        <p:spPr>
          <a:xfrm>
            <a:off x="9444942" y="800099"/>
            <a:ext cx="2493058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F3F532-9319-475A-5610-0DC45C2CBE39}"/>
              </a:ext>
            </a:extLst>
          </p:cNvPr>
          <p:cNvCxnSpPr/>
          <p:nvPr/>
        </p:nvCxnSpPr>
        <p:spPr>
          <a:xfrm>
            <a:off x="4224759" y="2615878"/>
            <a:ext cx="49192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36338E-7C88-239A-CD4C-56933098EDD1}"/>
              </a:ext>
            </a:extLst>
          </p:cNvPr>
          <p:cNvCxnSpPr/>
          <p:nvPr/>
        </p:nvCxnSpPr>
        <p:spPr>
          <a:xfrm>
            <a:off x="4224759" y="2120095"/>
            <a:ext cx="49192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8B90D6-4E17-5489-40E3-5721530730A4}"/>
              </a:ext>
            </a:extLst>
          </p:cNvPr>
          <p:cNvCxnSpPr/>
          <p:nvPr/>
        </p:nvCxnSpPr>
        <p:spPr>
          <a:xfrm>
            <a:off x="4224759" y="1415968"/>
            <a:ext cx="49192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A7DE04-3E7C-7260-7618-A574D13387C2}"/>
              </a:ext>
            </a:extLst>
          </p:cNvPr>
          <p:cNvCxnSpPr/>
          <p:nvPr/>
        </p:nvCxnSpPr>
        <p:spPr>
          <a:xfrm>
            <a:off x="4224759" y="931760"/>
            <a:ext cx="491924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AF8404-9E9A-088A-6AFC-5230F37C0264}"/>
              </a:ext>
            </a:extLst>
          </p:cNvPr>
          <p:cNvCxnSpPr>
            <a:cxnSpLocks/>
          </p:cNvCxnSpPr>
          <p:nvPr/>
        </p:nvCxnSpPr>
        <p:spPr>
          <a:xfrm>
            <a:off x="2280213" y="2120095"/>
            <a:ext cx="100699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A8B769-7B05-A8EA-69E3-6B3F943C6DDD}"/>
              </a:ext>
            </a:extLst>
          </p:cNvPr>
          <p:cNvCxnSpPr>
            <a:cxnSpLocks/>
          </p:cNvCxnSpPr>
          <p:nvPr/>
        </p:nvCxnSpPr>
        <p:spPr>
          <a:xfrm>
            <a:off x="650111" y="2596585"/>
            <a:ext cx="100699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9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3C669-8A20-050D-0789-4EDAA7051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5572879-A17C-2420-6D80-EE0141EB2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6D4A95-1CD5-3C3F-6027-63B32347C90E}"/>
              </a:ext>
            </a:extLst>
          </p:cNvPr>
          <p:cNvSpPr/>
          <p:nvPr/>
        </p:nvSpPr>
        <p:spPr>
          <a:xfrm>
            <a:off x="4224759" y="800100"/>
            <a:ext cx="4919241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C6894-3FFE-EA5E-06BE-7BD1CA9BCB9C}"/>
              </a:ext>
            </a:extLst>
          </p:cNvPr>
          <p:cNvSpPr/>
          <p:nvPr/>
        </p:nvSpPr>
        <p:spPr>
          <a:xfrm>
            <a:off x="9444942" y="800099"/>
            <a:ext cx="2493058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CFB2FF-0860-0917-04F3-F8DBC2DDE5F3}"/>
              </a:ext>
            </a:extLst>
          </p:cNvPr>
          <p:cNvSpPr/>
          <p:nvPr/>
        </p:nvSpPr>
        <p:spPr>
          <a:xfrm>
            <a:off x="4224759" y="800099"/>
            <a:ext cx="7713241" cy="120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5DC19-3245-BA30-1DE5-A4C292C855A5}"/>
              </a:ext>
            </a:extLst>
          </p:cNvPr>
          <p:cNvSpPr/>
          <p:nvPr/>
        </p:nvSpPr>
        <p:spPr>
          <a:xfrm>
            <a:off x="4224759" y="2233914"/>
            <a:ext cx="7713241" cy="2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705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14EC-E72C-C817-2666-E037A5AB8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7099B46-A034-4568-97B4-629FC308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ED6725-9923-218B-619E-041EA2447126}"/>
              </a:ext>
            </a:extLst>
          </p:cNvPr>
          <p:cNvSpPr/>
          <p:nvPr/>
        </p:nvSpPr>
        <p:spPr>
          <a:xfrm>
            <a:off x="4224759" y="800100"/>
            <a:ext cx="4618299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E5AAB8-07FB-162E-EB17-833A128CDB7B}"/>
              </a:ext>
            </a:extLst>
          </p:cNvPr>
          <p:cNvSpPr/>
          <p:nvPr/>
        </p:nvSpPr>
        <p:spPr>
          <a:xfrm>
            <a:off x="9444942" y="800099"/>
            <a:ext cx="2493058" cy="2406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7D82E5-FE92-01AC-6181-88EC183C0C56}"/>
              </a:ext>
            </a:extLst>
          </p:cNvPr>
          <p:cNvSpPr/>
          <p:nvPr/>
        </p:nvSpPr>
        <p:spPr>
          <a:xfrm>
            <a:off x="4224759" y="800099"/>
            <a:ext cx="7713241" cy="120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FD1025-EE13-6432-2B41-6913ECEE0187}"/>
              </a:ext>
            </a:extLst>
          </p:cNvPr>
          <p:cNvSpPr/>
          <p:nvPr/>
        </p:nvSpPr>
        <p:spPr>
          <a:xfrm>
            <a:off x="4224759" y="2233914"/>
            <a:ext cx="7713241" cy="2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A7D1A-EB69-049D-9065-546C8FB95A9A}"/>
              </a:ext>
            </a:extLst>
          </p:cNvPr>
          <p:cNvSpPr/>
          <p:nvPr/>
        </p:nvSpPr>
        <p:spPr>
          <a:xfrm>
            <a:off x="4224759" y="2963121"/>
            <a:ext cx="7713241" cy="2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74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BAEEA-F9F2-737C-B0E4-DE12166FC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2EAD2-6A5E-BF4F-4D93-6CD8609FE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438" y="825224"/>
            <a:ext cx="10093123" cy="5917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CE50E0-0F02-7439-029D-2A1F4A935C47}"/>
              </a:ext>
            </a:extLst>
          </p:cNvPr>
          <p:cNvSpPr/>
          <p:nvPr/>
        </p:nvSpPr>
        <p:spPr>
          <a:xfrm>
            <a:off x="4016415" y="1192192"/>
            <a:ext cx="317146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67659-1CD4-66E5-F317-070EC6FF36C4}"/>
              </a:ext>
            </a:extLst>
          </p:cNvPr>
          <p:cNvSpPr/>
          <p:nvPr/>
        </p:nvSpPr>
        <p:spPr>
          <a:xfrm>
            <a:off x="3657601" y="1203767"/>
            <a:ext cx="3530278" cy="659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38E57-D2E2-A23C-8F76-512D3192065E}"/>
              </a:ext>
            </a:extLst>
          </p:cNvPr>
          <p:cNvSpPr/>
          <p:nvPr/>
        </p:nvSpPr>
        <p:spPr>
          <a:xfrm>
            <a:off x="3657600" y="2195768"/>
            <a:ext cx="3530278" cy="2005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E39B67-A7C1-544F-E936-8CE67ECDDE28}"/>
              </a:ext>
            </a:extLst>
          </p:cNvPr>
          <p:cNvSpPr/>
          <p:nvPr/>
        </p:nvSpPr>
        <p:spPr>
          <a:xfrm>
            <a:off x="7928657" y="1192192"/>
            <a:ext cx="317146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18A17-69AF-757D-FC9F-8772D087E6ED}"/>
              </a:ext>
            </a:extLst>
          </p:cNvPr>
          <p:cNvSpPr/>
          <p:nvPr/>
        </p:nvSpPr>
        <p:spPr>
          <a:xfrm>
            <a:off x="7569843" y="1203767"/>
            <a:ext cx="3530278" cy="659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BDED2A-C0F0-BD43-8009-0D8C40D8B43D}"/>
              </a:ext>
            </a:extLst>
          </p:cNvPr>
          <p:cNvSpPr/>
          <p:nvPr/>
        </p:nvSpPr>
        <p:spPr>
          <a:xfrm>
            <a:off x="7569842" y="2195768"/>
            <a:ext cx="3530278" cy="2005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1AAF4-4E4E-48A1-2333-42C3295F8C21}"/>
              </a:ext>
            </a:extLst>
          </p:cNvPr>
          <p:cNvSpPr txBox="1"/>
          <p:nvPr/>
        </p:nvSpPr>
        <p:spPr>
          <a:xfrm>
            <a:off x="4490976" y="197437"/>
            <a:ext cx="539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ACTUALITY implies VERIDICALITY</a:t>
            </a:r>
          </a:p>
        </p:txBody>
      </p:sp>
    </p:spTree>
    <p:extLst>
      <p:ext uri="{BB962C8B-B14F-4D97-AF65-F5344CB8AC3E}">
        <p14:creationId xmlns:p14="http://schemas.microsoft.com/office/powerpoint/2010/main" val="5165588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DE1E7-1AF1-B7F6-D8ED-EE64BE094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F64FB-EC3A-B360-4414-FF0BB8A7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439" y="825224"/>
            <a:ext cx="10093121" cy="5917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698B22-7449-7B38-3D2B-1BD4566723F7}"/>
              </a:ext>
            </a:extLst>
          </p:cNvPr>
          <p:cNvSpPr/>
          <p:nvPr/>
        </p:nvSpPr>
        <p:spPr>
          <a:xfrm>
            <a:off x="4016415" y="1192192"/>
            <a:ext cx="175935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05B301-324A-E824-E16D-222E56309D32}"/>
              </a:ext>
            </a:extLst>
          </p:cNvPr>
          <p:cNvSpPr/>
          <p:nvPr/>
        </p:nvSpPr>
        <p:spPr>
          <a:xfrm>
            <a:off x="3657601" y="1203766"/>
            <a:ext cx="3530278" cy="69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520C8-24A6-83A0-9006-22C7B279FF85}"/>
              </a:ext>
            </a:extLst>
          </p:cNvPr>
          <p:cNvSpPr/>
          <p:nvPr/>
        </p:nvSpPr>
        <p:spPr>
          <a:xfrm>
            <a:off x="3657600" y="2195768"/>
            <a:ext cx="3530278" cy="2005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20327-1DD5-6C50-4B1F-FA54A64E1C43}"/>
              </a:ext>
            </a:extLst>
          </p:cNvPr>
          <p:cNvSpPr/>
          <p:nvPr/>
        </p:nvSpPr>
        <p:spPr>
          <a:xfrm>
            <a:off x="7928657" y="1192192"/>
            <a:ext cx="175935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19767-3372-D6C2-9665-2A3E3C7078B5}"/>
              </a:ext>
            </a:extLst>
          </p:cNvPr>
          <p:cNvSpPr/>
          <p:nvPr/>
        </p:nvSpPr>
        <p:spPr>
          <a:xfrm>
            <a:off x="7569843" y="1203766"/>
            <a:ext cx="3530278" cy="694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F72A1-BA65-EC16-9EB7-9B9AE0FBC610}"/>
              </a:ext>
            </a:extLst>
          </p:cNvPr>
          <p:cNvSpPr/>
          <p:nvPr/>
        </p:nvSpPr>
        <p:spPr>
          <a:xfrm>
            <a:off x="7569842" y="2195768"/>
            <a:ext cx="3530278" cy="2005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57C38E-F6F4-3CCC-1D6E-F44401AFE8F8}"/>
              </a:ext>
            </a:extLst>
          </p:cNvPr>
          <p:cNvSpPr/>
          <p:nvPr/>
        </p:nvSpPr>
        <p:spPr>
          <a:xfrm>
            <a:off x="6134582" y="1192192"/>
            <a:ext cx="1095737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12A98-A0CE-6DA3-26B6-10D63EEFDAC2}"/>
              </a:ext>
            </a:extLst>
          </p:cNvPr>
          <p:cNvSpPr/>
          <p:nvPr/>
        </p:nvSpPr>
        <p:spPr>
          <a:xfrm>
            <a:off x="10046824" y="1192192"/>
            <a:ext cx="1095737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85BE8-6060-C060-CE43-E74B5254DE7C}"/>
              </a:ext>
            </a:extLst>
          </p:cNvPr>
          <p:cNvSpPr txBox="1"/>
          <p:nvPr/>
        </p:nvSpPr>
        <p:spPr>
          <a:xfrm>
            <a:off x="1072588" y="264123"/>
            <a:ext cx="105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INTERNAL REPRESENTATIONALITY does not imply VERIDICALITY</a:t>
            </a:r>
          </a:p>
        </p:txBody>
      </p:sp>
    </p:spTree>
    <p:extLst>
      <p:ext uri="{BB962C8B-B14F-4D97-AF65-F5344CB8AC3E}">
        <p14:creationId xmlns:p14="http://schemas.microsoft.com/office/powerpoint/2010/main" val="42610688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8BBC7-C094-852F-CE44-C3F6A194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438" y="825224"/>
            <a:ext cx="10093123" cy="5917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ACD569-2550-8A97-4CB8-EBE04EBC61C8}"/>
              </a:ext>
            </a:extLst>
          </p:cNvPr>
          <p:cNvSpPr/>
          <p:nvPr/>
        </p:nvSpPr>
        <p:spPr>
          <a:xfrm>
            <a:off x="4027990" y="1192192"/>
            <a:ext cx="317146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D2F0C-8E7C-6395-1E46-E77E447A1B40}"/>
              </a:ext>
            </a:extLst>
          </p:cNvPr>
          <p:cNvSpPr/>
          <p:nvPr/>
        </p:nvSpPr>
        <p:spPr>
          <a:xfrm>
            <a:off x="3669176" y="1192191"/>
            <a:ext cx="3530278" cy="1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6B5873-736C-9AD5-3CA4-DE68BFD8FA02}"/>
              </a:ext>
            </a:extLst>
          </p:cNvPr>
          <p:cNvSpPr/>
          <p:nvPr/>
        </p:nvSpPr>
        <p:spPr>
          <a:xfrm>
            <a:off x="3669175" y="2997842"/>
            <a:ext cx="3530278" cy="12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E6E53-A648-5D77-0044-B9AFB2D1328C}"/>
              </a:ext>
            </a:extLst>
          </p:cNvPr>
          <p:cNvSpPr/>
          <p:nvPr/>
        </p:nvSpPr>
        <p:spPr>
          <a:xfrm>
            <a:off x="7940231" y="1192192"/>
            <a:ext cx="3171463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207BF-B2FB-DE20-8ABB-ED7217311936}"/>
              </a:ext>
            </a:extLst>
          </p:cNvPr>
          <p:cNvSpPr/>
          <p:nvPr/>
        </p:nvSpPr>
        <p:spPr>
          <a:xfrm>
            <a:off x="7581417" y="1192191"/>
            <a:ext cx="3530278" cy="1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27A367-CB9F-ABE7-139E-D7C2E49D251A}"/>
              </a:ext>
            </a:extLst>
          </p:cNvPr>
          <p:cNvSpPr/>
          <p:nvPr/>
        </p:nvSpPr>
        <p:spPr>
          <a:xfrm>
            <a:off x="7581416" y="2997842"/>
            <a:ext cx="3530278" cy="12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80D106-3001-D6B0-BA40-0E5D82074ED8}"/>
              </a:ext>
            </a:extLst>
          </p:cNvPr>
          <p:cNvSpPr txBox="1"/>
          <p:nvPr/>
        </p:nvSpPr>
        <p:spPr>
          <a:xfrm>
            <a:off x="4490976" y="197437"/>
            <a:ext cx="5393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ACTUALITY implies BELIEF</a:t>
            </a:r>
          </a:p>
        </p:txBody>
      </p:sp>
    </p:spTree>
    <p:extLst>
      <p:ext uri="{BB962C8B-B14F-4D97-AF65-F5344CB8AC3E}">
        <p14:creationId xmlns:p14="http://schemas.microsoft.com/office/powerpoint/2010/main" val="214348240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B84C-848E-9892-4475-A877A9050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B0E1B-648D-CC2A-6C4D-9EFC4806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438" y="825224"/>
            <a:ext cx="10093123" cy="5917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6FA849-A951-02E9-003A-2BFF97F7BFB9}"/>
              </a:ext>
            </a:extLst>
          </p:cNvPr>
          <p:cNvSpPr/>
          <p:nvPr/>
        </p:nvSpPr>
        <p:spPr>
          <a:xfrm>
            <a:off x="4027991" y="1192192"/>
            <a:ext cx="1759352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1712A-3BFE-1BA7-E56E-A7E2395B0B0C}"/>
              </a:ext>
            </a:extLst>
          </p:cNvPr>
          <p:cNvSpPr/>
          <p:nvPr/>
        </p:nvSpPr>
        <p:spPr>
          <a:xfrm>
            <a:off x="3669176" y="1192191"/>
            <a:ext cx="3530278" cy="1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A19E9-4C3B-186C-E488-B6892291BDC7}"/>
              </a:ext>
            </a:extLst>
          </p:cNvPr>
          <p:cNvSpPr/>
          <p:nvPr/>
        </p:nvSpPr>
        <p:spPr>
          <a:xfrm>
            <a:off x="3669175" y="2997842"/>
            <a:ext cx="3530278" cy="12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3260E6-50FA-C44E-5A38-5C13124EF5DE}"/>
              </a:ext>
            </a:extLst>
          </p:cNvPr>
          <p:cNvSpPr/>
          <p:nvPr/>
        </p:nvSpPr>
        <p:spPr>
          <a:xfrm>
            <a:off x="7940232" y="1192192"/>
            <a:ext cx="1759352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1C2B-4109-ACFB-F8FF-7D78678FD6F9}"/>
              </a:ext>
            </a:extLst>
          </p:cNvPr>
          <p:cNvSpPr/>
          <p:nvPr/>
        </p:nvSpPr>
        <p:spPr>
          <a:xfrm>
            <a:off x="7581417" y="1192191"/>
            <a:ext cx="3530278" cy="1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8A40D0-5532-7EE6-04C8-D660A05AB4FD}"/>
              </a:ext>
            </a:extLst>
          </p:cNvPr>
          <p:cNvSpPr/>
          <p:nvPr/>
        </p:nvSpPr>
        <p:spPr>
          <a:xfrm>
            <a:off x="7581416" y="2997842"/>
            <a:ext cx="3530278" cy="12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FB7B5C-FC1C-F1A9-D863-4B7A411DDE61}"/>
              </a:ext>
            </a:extLst>
          </p:cNvPr>
          <p:cNvSpPr/>
          <p:nvPr/>
        </p:nvSpPr>
        <p:spPr>
          <a:xfrm>
            <a:off x="6146157" y="1192191"/>
            <a:ext cx="1053295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D2009B-ACA6-4F58-AB1D-7925F0DD5604}"/>
              </a:ext>
            </a:extLst>
          </p:cNvPr>
          <p:cNvSpPr/>
          <p:nvPr/>
        </p:nvSpPr>
        <p:spPr>
          <a:xfrm>
            <a:off x="10058398" y="1192191"/>
            <a:ext cx="1053295" cy="300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7C59D-50AD-48AA-ED9B-A054B7790838}"/>
              </a:ext>
            </a:extLst>
          </p:cNvPr>
          <p:cNvSpPr txBox="1"/>
          <p:nvPr/>
        </p:nvSpPr>
        <p:spPr>
          <a:xfrm>
            <a:off x="1072588" y="321998"/>
            <a:ext cx="105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INTERNAL REPRESENTATIONALITY implies BELIEF</a:t>
            </a:r>
          </a:p>
        </p:txBody>
      </p:sp>
    </p:spTree>
    <p:extLst>
      <p:ext uri="{BB962C8B-B14F-4D97-AF65-F5344CB8AC3E}">
        <p14:creationId xmlns:p14="http://schemas.microsoft.com/office/powerpoint/2010/main" val="12500533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BE350-9C00-987B-D9C7-1ADB441CD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117169-F0C7-E6B1-C74A-7CB6A4D1BD95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DA5704-8117-1077-6617-0FB5130AB946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0A9C30E-E590-8389-A80D-B80319CCC32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Where are the generalizations?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EB705E-5013-5069-5A65-40C99A02A3D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2824AD-7A74-59D5-4E11-3DC7DA6A2E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A9FCFE-EE0C-F946-F20C-0F518724DD5A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 primitives imply a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basis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whose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span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is the set of constructable inference patterns.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8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ED4E7-0633-76C1-3592-FE7EF7349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BACE5C-DB3A-91EC-E610-BFD9F6C4E7A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B6FFF9-E0D8-AF07-E553-70C161FDA55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A547EA0-5A23-CF0C-101F-9AE05D5BC7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there a way to construct a particular kind of inference pattern?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E1AF06A-96A9-28F2-E021-EE1C98EBAA2F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85FF9C-C453-29E0-FC2F-C5FDADAE571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 </a:t>
              </a:r>
              <a:r>
                <a:rPr lang="en-US" sz="1100" b="1" dirty="0">
                  <a:latin typeface="Helvetica" pitchFamily="2" charset="0"/>
                </a:rPr>
                <a:t>see Anand &amp; </a:t>
              </a:r>
              <a:r>
                <a:rPr lang="en-US" sz="1100" b="1" dirty="0" err="1">
                  <a:latin typeface="Helvetica" pitchFamily="2" charset="0"/>
                </a:rPr>
                <a:t>Hacquard</a:t>
              </a:r>
              <a:r>
                <a:rPr lang="en-US" sz="1100" b="1" dirty="0">
                  <a:latin typeface="Helvetica" pitchFamily="2" charset="0"/>
                </a:rPr>
                <a:t> 2009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82D7B-9208-78D4-7DB4-82C1DB84047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When a predicate has both belief and desire components, the belief component will be backgrounded.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85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A194-EEA3-5F0D-BF6A-4870BE232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4F2CD-76E6-81F7-0631-2B5979A9BF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9438" y="825224"/>
            <a:ext cx="10093123" cy="5917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BB3B0-C8BC-6C7B-E65A-6B05743FA51A}"/>
              </a:ext>
            </a:extLst>
          </p:cNvPr>
          <p:cNvSpPr txBox="1"/>
          <p:nvPr/>
        </p:nvSpPr>
        <p:spPr>
          <a:xfrm>
            <a:off x="1072588" y="321998"/>
            <a:ext cx="105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BELIEF can be backgrounded…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6DBA37-BE3E-7320-77E4-9E889B9E0752}"/>
              </a:ext>
            </a:extLst>
          </p:cNvPr>
          <p:cNvCxnSpPr/>
          <p:nvPr/>
        </p:nvCxnSpPr>
        <p:spPr>
          <a:xfrm flipH="1">
            <a:off x="10579261" y="2974694"/>
            <a:ext cx="798653" cy="10880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1ADBA-0077-9BDB-3301-569FB99C8908}"/>
              </a:ext>
            </a:extLst>
          </p:cNvPr>
          <p:cNvCxnSpPr/>
          <p:nvPr/>
        </p:nvCxnSpPr>
        <p:spPr>
          <a:xfrm flipH="1">
            <a:off x="6680521" y="2974694"/>
            <a:ext cx="798653" cy="10880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35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8A0C-DA53-4988-9999-B5A079020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D15891-B07E-2AE1-F38A-13D21B2AA0D1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BE8A9BC-AB3C-2725-2FEF-3846EF78116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A1BCD38-751B-776F-EED0-8681D3B44DA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types of concepts does language “see”?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EE5E66-0C82-9BE1-6E08-9F1D0AF32F6E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485438-EBB7-F96A-9F4A-44D74822DDA4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Prior Work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210E9E-4489-0256-B266-AA789A4C2AB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For some areas of the lexicon, we have a solid understanding what language “sees”.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3216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8DEA-20E0-1D7C-4C30-303B31A41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989AB-803D-3C0B-2B8B-5856DC4B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3167" y="825224"/>
            <a:ext cx="9645664" cy="5917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BAD46B-F40E-B09A-AC95-39CA8504865E}"/>
              </a:ext>
            </a:extLst>
          </p:cNvPr>
          <p:cNvSpPr txBox="1"/>
          <p:nvPr/>
        </p:nvSpPr>
        <p:spPr>
          <a:xfrm>
            <a:off x="1072588" y="321998"/>
            <a:ext cx="105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…but DESIRE cannot be…</a:t>
            </a:r>
          </a:p>
        </p:txBody>
      </p:sp>
    </p:spTree>
    <p:extLst>
      <p:ext uri="{BB962C8B-B14F-4D97-AF65-F5344CB8AC3E}">
        <p14:creationId xmlns:p14="http://schemas.microsoft.com/office/powerpoint/2010/main" val="23835850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4B44-2BFC-857C-1AC5-A6880A19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FEB24-9691-5CC7-8430-7979A26904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73167" y="825224"/>
            <a:ext cx="9645664" cy="59177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C755C9-2730-F700-CDDF-2B6A1B5F80F2}"/>
              </a:ext>
            </a:extLst>
          </p:cNvPr>
          <p:cNvSpPr txBox="1"/>
          <p:nvPr/>
        </p:nvSpPr>
        <p:spPr>
          <a:xfrm>
            <a:off x="1072588" y="321998"/>
            <a:ext cx="1059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…unless we combine components judicially.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6B2A83A-4367-4CAA-06C0-C81F2CAA5E22}"/>
              </a:ext>
            </a:extLst>
          </p:cNvPr>
          <p:cNvCxnSpPr/>
          <p:nvPr/>
        </p:nvCxnSpPr>
        <p:spPr>
          <a:xfrm flipH="1">
            <a:off x="10382490" y="2928394"/>
            <a:ext cx="798653" cy="10880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841B389-C515-2E41-2952-EB3CDB229AF2}"/>
              </a:ext>
            </a:extLst>
          </p:cNvPr>
          <p:cNvGrpSpPr/>
          <p:nvPr/>
        </p:nvGrpSpPr>
        <p:grpSpPr>
          <a:xfrm>
            <a:off x="4417715" y="2928394"/>
            <a:ext cx="2453787" cy="1094856"/>
            <a:chOff x="4417715" y="2928394"/>
            <a:chExt cx="2453787" cy="109485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C2A2406-0DDB-74CC-EBBB-92979302DCA7}"/>
                </a:ext>
              </a:extLst>
            </p:cNvPr>
            <p:cNvCxnSpPr/>
            <p:nvPr/>
          </p:nvCxnSpPr>
          <p:spPr>
            <a:xfrm flipH="1">
              <a:off x="6072849" y="2928394"/>
              <a:ext cx="798653" cy="10880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57B7C24-D80D-B8BE-99DE-7639F8B1204F}"/>
                </a:ext>
              </a:extLst>
            </p:cNvPr>
            <p:cNvCxnSpPr/>
            <p:nvPr/>
          </p:nvCxnSpPr>
          <p:spPr>
            <a:xfrm flipH="1">
              <a:off x="5079354" y="2928394"/>
              <a:ext cx="798653" cy="10880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3823691-8133-21EA-A9AC-AA729A1D7E0D}"/>
                </a:ext>
              </a:extLst>
            </p:cNvPr>
            <p:cNvCxnSpPr/>
            <p:nvPr/>
          </p:nvCxnSpPr>
          <p:spPr>
            <a:xfrm flipH="1">
              <a:off x="4417715" y="2935230"/>
              <a:ext cx="798653" cy="10880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6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EC861-AF39-BF42-23DA-5D475C8A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394394-3553-D3F1-8414-D13C4338445E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90EB2F-37DF-1D99-3361-B5968EC3D73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649C34-C214-2BB9-BF77-B5FDA19E189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What are the constraints on combining certain kinds of semantic primitives?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D65104-9297-2E4C-FC16-5B4B0D0058F1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49B669-6F73-1027-F565-DB496687F0E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89AC1C-4417-C938-DCDE-BED40609DC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an inference pattern ever actually constructed?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82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023B4-E576-A9E8-8EA9-899630EB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382C408-1C3C-2F0E-5B2C-B892F393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7F8BCC-0178-6B00-BC51-5C806ECAE586}"/>
              </a:ext>
            </a:extLst>
          </p:cNvPr>
          <p:cNvSpPr/>
          <p:nvPr/>
        </p:nvSpPr>
        <p:spPr>
          <a:xfrm>
            <a:off x="4224759" y="800099"/>
            <a:ext cx="7713241" cy="49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B6C9F2-D995-39E6-58E2-DD99AF2CFEEB}"/>
              </a:ext>
            </a:extLst>
          </p:cNvPr>
          <p:cNvSpPr/>
          <p:nvPr/>
        </p:nvSpPr>
        <p:spPr>
          <a:xfrm>
            <a:off x="4224759" y="2708477"/>
            <a:ext cx="7713241" cy="24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512FB-1353-11EE-D449-8F5ADF5AF6AF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3261A-3BE9-985B-C69F-003F809ADB69}"/>
              </a:ext>
            </a:extLst>
          </p:cNvPr>
          <p:cNvSpPr/>
          <p:nvPr/>
        </p:nvSpPr>
        <p:spPr>
          <a:xfrm>
            <a:off x="4224758" y="1980719"/>
            <a:ext cx="7713241" cy="49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CF364-5359-E3C4-DCE7-42FE45E2C1E4}"/>
              </a:ext>
            </a:extLst>
          </p:cNvPr>
          <p:cNvSpPr/>
          <p:nvPr/>
        </p:nvSpPr>
        <p:spPr>
          <a:xfrm>
            <a:off x="4224758" y="2951543"/>
            <a:ext cx="7713241" cy="23366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D4EEE9-FCF6-2071-A03D-FAF1DBA0C04E}"/>
              </a:ext>
            </a:extLst>
          </p:cNvPr>
          <p:cNvSpPr/>
          <p:nvPr/>
        </p:nvSpPr>
        <p:spPr>
          <a:xfrm>
            <a:off x="4224757" y="800099"/>
            <a:ext cx="7713241" cy="204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DC783-6E03-A71F-013B-2D465CE4CBA8}"/>
              </a:ext>
            </a:extLst>
          </p:cNvPr>
          <p:cNvGrpSpPr/>
          <p:nvPr/>
        </p:nvGrpSpPr>
        <p:grpSpPr>
          <a:xfrm>
            <a:off x="4388734" y="902825"/>
            <a:ext cx="7355712" cy="2048718"/>
            <a:chOff x="4388734" y="902825"/>
            <a:chExt cx="7355712" cy="204871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3E5AC1-9C4E-7C02-0963-19121D6D7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1078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FE7B6A6-73F7-D85D-1F65-456EE7040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3949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E9A8E6A-51A4-E25E-99AB-91F45618F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8395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A409A63-B135-AF29-9B24-238B530302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35833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22175FE-E38D-44C1-57FF-7F9D21B114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38704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4D44798-81A7-9CCE-4AF2-579D9E825E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3150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E15BD7-BFB6-C382-5258-80DBDF0B42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44446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D6B7CE-F924-95B1-ACF1-C306CE4D0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88734" y="902825"/>
              <a:ext cx="0" cy="204871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35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A79C5-E8BF-96A1-99AA-043E82FF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01FEB574-D9B5-E2C5-8BBA-D8C25430F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7204B98-357B-EEDE-BAD7-C9DB746C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Analyzing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Patterns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A4CFEF-C535-3D39-F140-65B4EB400F46}"/>
              </a:ext>
            </a:extLst>
          </p:cNvPr>
          <p:cNvSpPr txBox="1"/>
          <p:nvPr/>
        </p:nvSpPr>
        <p:spPr>
          <a:xfrm>
            <a:off x="910228" y="5262733"/>
            <a:ext cx="40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33528028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458B-D98D-7B38-2874-12B7C95E0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2053CC-8A89-B168-BE44-CF1074795A4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C5552C-0178-FB2E-9572-1BC163157A6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Strong interpretation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581481-E4E0-D063-7218-3F388F30236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If a particular pattern is never construct</a:t>
              </a:r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able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according to the primitives,</a:t>
              </a:r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is a lexical gap. 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CE1F9AC-A051-CA4B-FC3A-BFC438F4D79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A9CD61-75F1-AD67-ED68-3D16126EB0E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Weak interpretation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78D09-9980-873E-B200-18F8CA23593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If a particular pattern is never construct</a:t>
              </a:r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  <a:ea typeface="Verdana" charset="0"/>
                  <a:cs typeface="Verdana" charset="0"/>
                </a:rPr>
                <a:t>ed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by combining primitives,</a:t>
              </a:r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it is a lexical gap. 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4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21E06-3C77-54AE-35F2-CF6D60E0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95D063-6378-0125-E860-18BBBF773EE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4BF8E3-C054-2F74-71D4-E313F34556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Limitation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921792-5B83-00D2-2E74-59D92A960C0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 representation of constraints on combinations of semantic primitives (if such constraints exist).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F0AA09-E94D-984C-3CBE-B03ECA587A5B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EF20C9-28D3-CE17-9101-BEDBE267C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Limitation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3B0491-8CE7-463F-C45E-E1F3CF96385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Primitives may not be as “compact” as possible because we do not explicitly represent negation of primitives.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74022EB-B7EA-3B9D-CB82-FDBCA8CCBB36}"/>
              </a:ext>
            </a:extLst>
          </p:cNvPr>
          <p:cNvSpPr txBox="1"/>
          <p:nvPr/>
        </p:nvSpPr>
        <p:spPr>
          <a:xfrm>
            <a:off x="5405377" y="5260269"/>
            <a:ext cx="4930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" pitchFamily="2" charset="0"/>
              </a:rPr>
              <a:t>We have a model that does this but the results are…odd (in potentially interesting ways).</a:t>
            </a:r>
          </a:p>
        </p:txBody>
      </p:sp>
    </p:spTree>
    <p:extLst>
      <p:ext uri="{BB962C8B-B14F-4D97-AF65-F5344CB8AC3E}">
        <p14:creationId xmlns:p14="http://schemas.microsoft.com/office/powerpoint/2010/main" val="24787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E1AEA-56A6-5F55-9439-E47DBAC7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432DEA-8079-7162-E6B2-D492AC74B89D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765DFF-BF07-B72D-AB19-B1800F8F811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Future Direction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EA3A95F-0BC4-9422-C572-10B2CEF0957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Understanding the mapping from primitives to syntactic structures (and thus how they correlate with distribution).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98943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9B0FDC-27E9-7BA9-B0B8-D4CC0F7C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1169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02023-4E8F-4389-55E0-9D85DE4C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C37E7A-7767-2417-3565-E0A388F9A31D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0823252-9C35-FE19-9266-256D90E45C8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Future Direction #1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97179E-71A3-DA56-FB4C-4F15EDA42D72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Understanding the mapping from primitives to syntactic structures (and thus how they correlate with distribution).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162651-0E11-46B1-2DE4-9B782C86B73A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086C08-069F-137F-47BA-0B65A0FAACF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Future Direction #2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EC4350-5FC4-CC7F-80E1-88D67553119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Understanding which patterns are construct{able, ed} when constraining to particular frames.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053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A06FA-1347-98A8-8E4D-668E8190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B92CC22-B238-4F2C-10D1-3F6011B1FF2A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CCFFA0-42C6-41FA-AA1A-24AE9D9ACC1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Generalization #1 </a:t>
              </a:r>
              <a:r>
                <a:rPr lang="en-US" sz="1100" dirty="0">
                  <a:latin typeface="Helvetica" pitchFamily="2" charset="0"/>
                </a:rPr>
                <a:t>Barwise &amp; Cooper 1981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5546D7-69D8-C925-494C-0BA90941B30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Determiners are </a:t>
              </a:r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conservative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: if D is a determiner then D expresses a relation R between sets 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and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</a:p>
            <a:p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s.t.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R(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iff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R(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, 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∩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436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15EB4-46E0-8391-F31F-3317DAF23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49C21C2A-F205-2D8E-CDD8-EB69D3163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D784572-8F33-07C3-F391-D6E72ECDF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Conclusion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90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2D381-5012-382E-0B4A-87CDE7F8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CA9A93A-E4C5-C7AC-1E4D-D52AC2C44AAF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F21487-1FEA-13F9-47F5-EBC5D094037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FF2F44-7429-ED54-9971-912F1EB175C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knowledge undergirds what we must mean in using an utterance?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66122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10814-21CC-8D72-8232-A16323FB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A9F00-1FD8-F1BE-1BB4-9B9C465691A7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D69D1D-D65A-764C-1043-15195BB38F7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461D04-251D-BB3E-B63F-6DFB18D5B422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types of concepts does language “see”?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959D26-ED26-239F-AE7B-78B7D4D51E73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CD6F7C-E6EE-0263-12E1-2F1FD95DCBF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Prior Work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5E910EB-E5E4-C62F-E76D-8E9771BE0114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For some areas of the lexicon, we have a solid understanding what language “sees”.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91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368FD-4159-C74D-ACFB-1772524C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E357BE-6402-37DB-2D69-4AD0F69AB7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737B73-AD0B-1300-BA25-D47BBAC4B590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Challenge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AC175BA-CCCC-6175-5C08-000D35C5FA11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we expand to larger and more open classes of words, generalizations tend to be harder to find.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BBEB9A4-AA8F-7AAC-DB4A-05B2E064BC34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031158-1C70-2D86-A14D-7607A4BF3C74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Example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E21F97-45D0-AB56-6250-262D820F8DF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Even in well-studied areas of the lexicons of well-studied languages, there remains debate about generalizations.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27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E669F-5B8C-D4B4-1DAB-284F2C80B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E83FAF2-C689-CDCD-E92B-23AA2767884F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E501A57-C99C-A545-DA87-42AE83F9B0B1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Empirical Challenge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5F66A2-CEE0-12E2-6E72-911A2D83CB9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To determine a pattern’s relative frequency we often have to take large samples of lexical item types and/or tokens.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98E4043-C7B5-AE7A-AA22-C91F3EE7B09F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38A076-1A38-D8A9-4EAB-C39EB44DF30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Methodological Challenge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AD2059-18BA-F348-1958-3C59FB66BDC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We need a way of detecting when a pattern is the result of “summing over” senses v. a product of a single sense.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5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B0536-3654-9F43-0596-F70419ECE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65BD730-A602-AA46-8D1C-184B1A575D07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E0155B-DE9C-6135-3211-2EFD46F8956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Empirical Approach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118F524-94D4-9623-B6DB-328301FE26D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Scale standard experimental methods to annotate large samples for inference + acceptability judgments. 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AC0B27-404C-D026-D274-C66F9C8B2CFF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1FCCFC-D627-4EBF-076E-78DFBA0A6E1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Methodological Approach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AB6B5D-AF4F-F046-3D42-0406B251816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Develop and deploy </a:t>
              </a:r>
              <a:r>
                <a:rPr lang="en-US" sz="2800" dirty="0" err="1">
                  <a:latin typeface="Helvetica" pitchFamily="2" charset="0"/>
                </a:rPr>
                <a:t>multiview</a:t>
              </a:r>
              <a:r>
                <a:rPr lang="en-US" sz="2800" dirty="0">
                  <a:latin typeface="Helvetica" pitchFamily="2" charset="0"/>
                </a:rPr>
                <a:t> clustering and factorization methods that explicitly represent polysemy and other sources of “noise” in inference and distribution patterns.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AF93C9-17E8-213A-6220-2E50AD8E8362}"/>
              </a:ext>
            </a:extLst>
          </p:cNvPr>
          <p:cNvGrpSpPr/>
          <p:nvPr/>
        </p:nvGrpSpPr>
        <p:grpSpPr>
          <a:xfrm>
            <a:off x="4737461" y="3268429"/>
            <a:ext cx="5758543" cy="1547410"/>
            <a:chOff x="4741817" y="3246659"/>
            <a:chExt cx="5758543" cy="154741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83E5846-1983-08F6-08BF-4719B37917EC}"/>
                </a:ext>
              </a:extLst>
            </p:cNvPr>
            <p:cNvSpPr/>
            <p:nvPr/>
          </p:nvSpPr>
          <p:spPr>
            <a:xfrm>
              <a:off x="4741817" y="4319225"/>
              <a:ext cx="1554480" cy="474844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D55A43-B045-7739-0AEE-73D6623DC810}"/>
                </a:ext>
              </a:extLst>
            </p:cNvPr>
            <p:cNvSpPr txBox="1"/>
            <p:nvPr/>
          </p:nvSpPr>
          <p:spPr>
            <a:xfrm>
              <a:off x="7106194" y="3246659"/>
              <a:ext cx="33941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Synthesizes multiple kinds of data into single representation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863491-11E2-C2EC-3E8C-CF61AEC3F557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6296297" y="3846824"/>
              <a:ext cx="809897" cy="709823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3A85A5-DEED-BDE6-40F0-C3E9527D6161}"/>
              </a:ext>
            </a:extLst>
          </p:cNvPr>
          <p:cNvGrpSpPr/>
          <p:nvPr/>
        </p:nvGrpSpPr>
        <p:grpSpPr>
          <a:xfrm>
            <a:off x="1447800" y="5181252"/>
            <a:ext cx="9204960" cy="1299849"/>
            <a:chOff x="1447800" y="5181252"/>
            <a:chExt cx="9204960" cy="12998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7E96AE-6E3B-314E-3104-9B7C3B1DAC93}"/>
                </a:ext>
              </a:extLst>
            </p:cNvPr>
            <p:cNvGrpSpPr/>
            <p:nvPr/>
          </p:nvGrpSpPr>
          <p:grpSpPr>
            <a:xfrm>
              <a:off x="1447800" y="5181252"/>
              <a:ext cx="9204960" cy="1299849"/>
              <a:chOff x="1421675" y="4319225"/>
              <a:chExt cx="9204960" cy="129984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A497FCC-2356-28A4-A5CC-D1C477A61726}"/>
                  </a:ext>
                </a:extLst>
              </p:cNvPr>
              <p:cNvSpPr/>
              <p:nvPr/>
            </p:nvSpPr>
            <p:spPr>
              <a:xfrm>
                <a:off x="4741817" y="4319225"/>
                <a:ext cx="5499464" cy="474844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AD14A1-8880-13BF-211E-34B33C6E8C51}"/>
                  </a:ext>
                </a:extLst>
              </p:cNvPr>
              <p:cNvSpPr txBox="1"/>
              <p:nvPr/>
            </p:nvSpPr>
            <p:spPr>
              <a:xfrm>
                <a:off x="1421675" y="4788077"/>
                <a:ext cx="9204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Patterns should incorporate both inference and distribution to ensure that resulting clusters plausibly captures 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semantic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 classes.</a:t>
                </a:r>
              </a:p>
            </p:txBody>
          </p:sp>
        </p:grp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57E8E80C-5DEC-CE0E-4554-A7AAA793C9DD}"/>
                </a:ext>
              </a:extLst>
            </p:cNvPr>
            <p:cNvCxnSpPr>
              <a:stCxn id="5" idx="3"/>
              <a:endCxn id="7" idx="3"/>
            </p:cNvCxnSpPr>
            <p:nvPr/>
          </p:nvCxnSpPr>
          <p:spPr>
            <a:xfrm>
              <a:off x="10267406" y="5418674"/>
              <a:ext cx="385354" cy="646929"/>
            </a:xfrm>
            <a:prstGeom prst="bentConnector3">
              <a:avLst>
                <a:gd name="adj1" fmla="val 210170"/>
              </a:avLst>
            </a:prstGeom>
            <a:ln w="762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22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A2457-B0BD-2A68-90FA-97FD371C4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9D7-B05A-2824-3E5B-803D6AF9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Thanks!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39D0DC4-1A4F-E886-7D09-3F3286FA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496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D0B8159E-35FE-74E4-E657-C2141C33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39" y="2050231"/>
            <a:ext cx="2743200" cy="2757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71338-31F8-82B1-53AC-092788FAA81E}"/>
              </a:ext>
            </a:extLst>
          </p:cNvPr>
          <p:cNvSpPr txBox="1"/>
          <p:nvPr/>
        </p:nvSpPr>
        <p:spPr>
          <a:xfrm>
            <a:off x="4356407" y="2967334"/>
            <a:ext cx="59696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Helvetica" pitchFamily="2" charset="0"/>
                <a:ea typeface="Verdana"/>
              </a:rPr>
              <a:t>Supported by NSF-</a:t>
            </a:r>
            <a:r>
              <a:rPr lang="en-US" dirty="0">
                <a:latin typeface="Helvetica" pitchFamily="2" charset="0"/>
                <a:ea typeface="+mn-lt"/>
                <a:cs typeface="+mn-lt"/>
              </a:rPr>
              <a:t>BCS-1748969</a:t>
            </a:r>
            <a:endParaRPr lang="en-US" dirty="0">
              <a:latin typeface="Helvetica" pitchFamily="2" charset="0"/>
              <a:ea typeface="Verdana"/>
              <a:cs typeface="+mn-lt"/>
            </a:endParaRPr>
          </a:p>
          <a:p>
            <a:r>
              <a:rPr lang="en-US" i="1" dirty="0">
                <a:latin typeface="Helvetica" pitchFamily="2" charset="0"/>
                <a:ea typeface="+mn-lt"/>
                <a:cs typeface="+mn-lt"/>
              </a:rPr>
              <a:t>The </a:t>
            </a:r>
            <a:r>
              <a:rPr lang="en-US" i="1" dirty="0" err="1">
                <a:latin typeface="Helvetica" pitchFamily="2" charset="0"/>
                <a:ea typeface="+mn-lt"/>
                <a:cs typeface="+mn-lt"/>
              </a:rPr>
              <a:t>MegaAttitude</a:t>
            </a:r>
            <a:r>
              <a:rPr lang="en-US" i="1" dirty="0">
                <a:latin typeface="Helvetica" pitchFamily="2" charset="0"/>
                <a:ea typeface="+mn-lt"/>
                <a:cs typeface="+mn-lt"/>
              </a:rPr>
              <a:t> Project: Investigating selection and polysemy at the scale of the lexicon</a:t>
            </a:r>
            <a:endParaRPr lang="en-US" dirty="0">
              <a:latin typeface="Helvetica" pitchFamily="2" charset="0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927487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D004E-C17C-291B-7ECA-5E6443B9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A124-DC67-2726-605A-2D9730AC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A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B8572541-8309-E439-2AF4-4A5353A12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7DED965-1731-5347-E6ED-6DCAEE7CDC32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54059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#1</a:t>
            </a:r>
          </a:p>
        </p:txBody>
      </p:sp>
    </p:spTree>
    <p:extLst>
      <p:ext uri="{BB962C8B-B14F-4D97-AF65-F5344CB8AC3E}">
        <p14:creationId xmlns:p14="http://schemas.microsoft.com/office/powerpoint/2010/main" val="295314140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516364" cy="3449687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Validation data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Select 30 verbs from across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Hacquard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&amp; 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Wellwood's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(2012) classification</a:t>
            </a:r>
          </a:p>
          <a:p>
            <a:pPr marL="742950" indent="-742950">
              <a:buAutoNum type="arabi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Gather judgments for these verbs in all 50 syntactic frames from: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trained linguists</a:t>
            </a:r>
          </a:p>
          <a:p>
            <a:pPr marL="1200150" lvl="1" indent="-742950">
              <a:buAutoNum type="alphaLcPeriod"/>
            </a:pPr>
            <a:r>
              <a:rPr lang="en-US" sz="3200">
                <a:latin typeface="Verdana" charset="0"/>
                <a:ea typeface="Verdana" charset="0"/>
                <a:cs typeface="Verdana" charset="0"/>
              </a:rPr>
              <a:t>naïve speakers </a:t>
            </a:r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5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38CD5-D80E-9045-BDBC-3442F0D470EC}"/>
              </a:ext>
            </a:extLst>
          </p:cNvPr>
          <p:cNvSpPr txBox="1"/>
          <p:nvPr/>
        </p:nvSpPr>
        <p:spPr>
          <a:xfrm>
            <a:off x="836863" y="2586026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Every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is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DDE3F-B526-D146-8C30-4562C879FE76}"/>
              </a:ext>
            </a:extLst>
          </p:cNvPr>
          <p:cNvGrpSpPr/>
          <p:nvPr/>
        </p:nvGrpSpPr>
        <p:grpSpPr>
          <a:xfrm>
            <a:off x="4700588" y="2586026"/>
            <a:ext cx="6654549" cy="400110"/>
            <a:chOff x="4700588" y="4643438"/>
            <a:chExt cx="6654549" cy="40011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B5AEAA-C305-9144-B74A-16140158C5CC}"/>
                </a:ext>
              </a:extLst>
            </p:cNvPr>
            <p:cNvSpPr txBox="1"/>
            <p:nvPr/>
          </p:nvSpPr>
          <p:spPr>
            <a:xfrm>
              <a:off x="5967356" y="4643438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Every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is a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BF010FF-0FF5-E84E-88AF-852453B6BD09}"/>
                </a:ext>
              </a:extLst>
            </p:cNvPr>
            <p:cNvCxnSpPr>
              <a:cxnSpLocks/>
              <a:stCxn id="2" idx="3"/>
              <a:endCxn id="4" idx="1"/>
            </p:cNvCxnSpPr>
            <p:nvPr/>
          </p:nvCxnSpPr>
          <p:spPr>
            <a:xfrm>
              <a:off x="4700588" y="4829205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D7EC14-E5CC-6140-B44B-BE9B1C04F23F}"/>
              </a:ext>
            </a:extLst>
          </p:cNvPr>
          <p:cNvSpPr txBox="1"/>
          <p:nvPr/>
        </p:nvSpPr>
        <p:spPr>
          <a:xfrm>
            <a:off x="836863" y="2986136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Some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is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AA4886-D8C7-F643-9430-9AB279ED0D46}"/>
              </a:ext>
            </a:extLst>
          </p:cNvPr>
          <p:cNvGrpSpPr/>
          <p:nvPr/>
        </p:nvGrpSpPr>
        <p:grpSpPr>
          <a:xfrm>
            <a:off x="4700588" y="2986136"/>
            <a:ext cx="6654549" cy="400110"/>
            <a:chOff x="4700588" y="5043548"/>
            <a:chExt cx="6654549" cy="400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B0A171-6849-C14A-9451-33BE0CCE2B3B}"/>
                </a:ext>
              </a:extLst>
            </p:cNvPr>
            <p:cNvSpPr txBox="1"/>
            <p:nvPr/>
          </p:nvSpPr>
          <p:spPr>
            <a:xfrm>
              <a:off x="5967356" y="5043548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Some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is a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4A4A84-6BD0-2343-8008-2A66B5091B2B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4700588" y="5229315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E1AACFC-5877-7446-81D2-74010A5890FF}"/>
              </a:ext>
            </a:extLst>
          </p:cNvPr>
          <p:cNvSpPr txBox="1"/>
          <p:nvPr/>
        </p:nvSpPr>
        <p:spPr>
          <a:xfrm>
            <a:off x="836863" y="3414655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Most </a:t>
            </a:r>
            <a:r>
              <a:rPr lang="en-US" sz="2000">
                <a:solidFill>
                  <a:srgbClr val="C55A1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greyhounds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 are </a:t>
            </a:r>
            <a:r>
              <a:rPr lang="en-US" sz="2000">
                <a:solidFill>
                  <a:srgbClr val="2F7ACD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happy</a:t>
            </a:r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BDF97A-2047-DF41-81E2-B00051C8A6D6}"/>
              </a:ext>
            </a:extLst>
          </p:cNvPr>
          <p:cNvGrpSpPr/>
          <p:nvPr/>
        </p:nvGrpSpPr>
        <p:grpSpPr>
          <a:xfrm>
            <a:off x="4700588" y="3414655"/>
            <a:ext cx="6654549" cy="400110"/>
            <a:chOff x="4700588" y="5472067"/>
            <a:chExt cx="6654549" cy="400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F65448-7C2F-BC41-B5F0-5949116F5239}"/>
                </a:ext>
              </a:extLst>
            </p:cNvPr>
            <p:cNvSpPr txBox="1"/>
            <p:nvPr/>
          </p:nvSpPr>
          <p:spPr>
            <a:xfrm>
              <a:off x="5967356" y="5472067"/>
              <a:ext cx="5387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Most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greyhounds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are </a:t>
              </a:r>
              <a:r>
                <a:rPr lang="en-US" sz="200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happy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>
                  <a:solidFill>
                    <a:srgbClr val="C55A1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greyhounds</a:t>
              </a:r>
              <a:r>
                <a:rPr lang="en-US" sz="2000">
                  <a:latin typeface="Consolas" panose="020B0609020204030204" pitchFamily="49" charset="0"/>
                  <a:cs typeface="Consolas" panose="020B0609020204030204" pitchFamily="49" charset="0"/>
                </a:rPr>
                <a:t>.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4E3A4DFB-8007-3242-BDE1-970900A3A0C9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>
              <a:off x="4700588" y="5657834"/>
              <a:ext cx="1266768" cy="14288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200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836863" y="2130842"/>
            <a:ext cx="10781396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Comparison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Correlation between judgments from LI and </a:t>
            </a:r>
            <a:r>
              <a:rPr lang="en-US" sz="3200" err="1">
                <a:latin typeface="Verdana" charset="0"/>
                <a:ea typeface="Verdana" charset="0"/>
                <a:cs typeface="Verdana" charset="0"/>
              </a:rPr>
              <a:t>Sprouse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 et al.'s (2013) dataset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  <a:p>
            <a:endParaRPr lang="en-US" sz="320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4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9C5D6FD-6A4B-4C41-8A41-3688597B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427" y="543427"/>
            <a:ext cx="6162173" cy="6162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2F95A3-22D2-4252-A4A7-5624DB5EC638}"/>
              </a:ext>
            </a:extLst>
          </p:cNvPr>
          <p:cNvSpPr/>
          <p:nvPr/>
        </p:nvSpPr>
        <p:spPr>
          <a:xfrm>
            <a:off x="3563353" y="6370721"/>
            <a:ext cx="6361696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F27D9-56C4-4ACC-BD6F-CFDBD9AC46B3}"/>
              </a:ext>
            </a:extLst>
          </p:cNvPr>
          <p:cNvSpPr/>
          <p:nvPr/>
        </p:nvSpPr>
        <p:spPr>
          <a:xfrm>
            <a:off x="6475997" y="1713498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8803A-A5FA-49C6-A425-D0C589E2666F}"/>
              </a:ext>
            </a:extLst>
          </p:cNvPr>
          <p:cNvSpPr txBox="1"/>
          <p:nvPr/>
        </p:nvSpPr>
        <p:spPr>
          <a:xfrm rot="-5400000">
            <a:off x="3779420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Sprouse Linguistic Inquiry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2966A-D37D-4646-9F23-48E0D9953416}"/>
              </a:ext>
            </a:extLst>
          </p:cNvPr>
          <p:cNvSpPr txBox="1"/>
          <p:nvPr/>
        </p:nvSpPr>
        <p:spPr>
          <a:xfrm rot="-5400000">
            <a:off x="6406314" y="3817082"/>
            <a:ext cx="44476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solidFill>
                  <a:srgbClr val="FFFFFF"/>
                </a:solidFill>
              </a:rPr>
              <a:t>MegaAcceptability</a:t>
            </a:r>
            <a:endParaRPr lang="en-US" err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191EE-8D14-4C36-A1B7-62F5A804DDB1}"/>
              </a:ext>
            </a:extLst>
          </p:cNvPr>
          <p:cNvSpPr/>
          <p:nvPr/>
        </p:nvSpPr>
        <p:spPr>
          <a:xfrm>
            <a:off x="3788944" y="1713497"/>
            <a:ext cx="2556709" cy="465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C59EF88-B328-4994-A082-808DF074933D}"/>
              </a:ext>
            </a:extLst>
          </p:cNvPr>
          <p:cNvCxnSpPr/>
          <p:nvPr/>
        </p:nvCxnSpPr>
        <p:spPr>
          <a:xfrm>
            <a:off x="3560846" y="6368214"/>
            <a:ext cx="5614736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938A51-AB72-486A-92B6-B1FE4DCA0FA9}"/>
              </a:ext>
            </a:extLst>
          </p:cNvPr>
          <p:cNvSpPr txBox="1"/>
          <p:nvPr/>
        </p:nvSpPr>
        <p:spPr>
          <a:xfrm rot="16200000">
            <a:off x="1320466" y="309011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45881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C5D56-628E-49B3-A42F-CF4AE2F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C6BE-B446-101F-B970-5741D506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B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2A7D3230-0DB1-BCA2-BA97-937991253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833FFAF-0EE3-E939-8926-630053C7D95D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240996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Acceptability Validation #2</a:t>
            </a:r>
          </a:p>
        </p:txBody>
      </p:sp>
    </p:spTree>
    <p:extLst>
      <p:ext uri="{BB962C8B-B14F-4D97-AF65-F5344CB8AC3E}">
        <p14:creationId xmlns:p14="http://schemas.microsoft.com/office/powerpoint/2010/main" val="116448354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625DC-C66C-9EBA-9CB3-569D24586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EE7D5-F802-09DD-318E-B17B8C5A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180" y="2246145"/>
            <a:ext cx="10262200" cy="2366461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Case Study</a:t>
            </a:r>
            <a:br>
              <a:rPr lang="en-US" sz="3200" b="1" dirty="0">
                <a:latin typeface="Verdana" panose="020B0604030504040204" pitchFamily="34" charset="0"/>
                <a:cs typeface="Futura Medium" charset="0"/>
              </a:rPr>
            </a:b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The vast majority of</a:t>
            </a:r>
            <a:r>
              <a:rPr lang="en-US" sz="3200" b="1" dirty="0">
                <a:latin typeface="Verdana" panose="020B0604030504040204" pitchFamily="34" charset="0"/>
                <a:cs typeface="Futura Medium" charset="0"/>
              </a:rPr>
              <a:t> </a:t>
            </a:r>
            <a:r>
              <a:rPr lang="en-US" sz="3200" i="1" dirty="0">
                <a:latin typeface="Verdana" panose="020B0604030504040204" pitchFamily="34" charset="0"/>
                <a:cs typeface="Futura Medium" charset="0"/>
              </a:rPr>
              <a:t>about-</a:t>
            </a:r>
            <a:r>
              <a:rPr lang="en-US" sz="3200" dirty="0">
                <a:latin typeface="Verdana" panose="020B0604030504040204" pitchFamily="34" charset="0"/>
                <a:cs typeface="Futura Medium" charset="0"/>
              </a:rPr>
              <a:t>PPs are adjuncts.</a:t>
            </a:r>
            <a:br>
              <a:rPr lang="en-US" sz="3200" dirty="0">
                <a:latin typeface="Verdana" panose="020B0604030504040204" pitchFamily="34" charset="0"/>
                <a:cs typeface="Futura Medium" charset="0"/>
              </a:rPr>
            </a:br>
            <a:endParaRPr lang="en-US" sz="3200" dirty="0">
              <a:latin typeface="Verdana" panose="020B0604030504040204" pitchFamily="34" charset="0"/>
              <a:cs typeface="Futura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89E3-EC0D-71A6-D307-A19200DDD7B6}"/>
              </a:ext>
            </a:extLst>
          </p:cNvPr>
          <p:cNvSpPr txBox="1"/>
          <p:nvPr/>
        </p:nvSpPr>
        <p:spPr>
          <a:xfrm>
            <a:off x="7260771" y="4071257"/>
            <a:ext cx="364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Futura Medium" charset="0"/>
              </a:rPr>
              <a:t>Rawlins 2013, 2014</a:t>
            </a:r>
          </a:p>
        </p:txBody>
      </p:sp>
    </p:spTree>
    <p:extLst>
      <p:ext uri="{BB962C8B-B14F-4D97-AF65-F5344CB8AC3E}">
        <p14:creationId xmlns:p14="http://schemas.microsoft.com/office/powerpoint/2010/main" val="90491425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ECFB-44C1-1F4E-E430-99AB62180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5B42C-4206-6AD8-4840-0DDEB7A34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06" y="1845093"/>
            <a:ext cx="7459845" cy="732172"/>
          </a:xfrm>
        </p:spPr>
        <p:txBody>
          <a:bodyPr>
            <a:normAutofit/>
          </a:bodyPr>
          <a:lstStyle/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</a:t>
            </a:r>
            <a:r>
              <a:rPr lang="en-US" sz="4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about XP</a:t>
            </a:r>
            <a:r>
              <a:rPr lang="en-US" sz="4000" baseline="-25000">
                <a:solidFill>
                  <a:srgbClr val="113A6B"/>
                </a:solidFill>
                <a:latin typeface="Consolas"/>
                <a:ea typeface="Futura Medium" charset="0"/>
                <a:cs typeface="Futura Medium" charset="0"/>
              </a:rPr>
              <a:t>4</a:t>
            </a:r>
            <a:endParaRPr lang="en-US">
              <a:solidFill>
                <a:srgbClr val="113A6B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866B69-7FD8-2E14-8E9C-6444FBE61AAC}"/>
              </a:ext>
            </a:extLst>
          </p:cNvPr>
          <p:cNvSpPr txBox="1">
            <a:spLocks/>
          </p:cNvSpPr>
          <p:nvPr/>
        </p:nvSpPr>
        <p:spPr>
          <a:xfrm>
            <a:off x="8428790" y="1842085"/>
            <a:ext cx="3760135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latin typeface="Verdana" panose="020B0604030504040204" pitchFamily="34" charset="0"/>
              </a:rPr>
              <a:t>is acceptable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C6A060-ED10-3EBE-0B42-65FCE1593876}"/>
              </a:ext>
            </a:extLst>
          </p:cNvPr>
          <p:cNvSpPr txBox="1">
            <a:spLocks/>
          </p:cNvSpPr>
          <p:nvPr/>
        </p:nvSpPr>
        <p:spPr>
          <a:xfrm>
            <a:off x="969211" y="4353676"/>
            <a:ext cx="8913661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>
                <a:latin typeface="Consolas"/>
                <a:ea typeface="Futura Medium" charset="0"/>
                <a:cs typeface="Futura Medium" charset="0"/>
              </a:rPr>
              <a:t>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1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</a:t>
            </a:r>
            <a:r>
              <a:rPr lang="en-US" sz="4000">
                <a:solidFill>
                  <a:srgbClr val="CD5400"/>
                </a:solidFill>
                <a:latin typeface="Consolas"/>
                <a:ea typeface="Futura Medium" charset="0"/>
                <a:cs typeface="Futura Medium" charset="0"/>
              </a:rPr>
              <a:t>V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2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 (XP</a:t>
            </a:r>
            <a:r>
              <a:rPr lang="en-US" sz="4000" baseline="-25000">
                <a:latin typeface="Consolas"/>
                <a:ea typeface="Futura Medium" charset="0"/>
                <a:cs typeface="Futura Medium" charset="0"/>
              </a:rPr>
              <a:t>3</a:t>
            </a:r>
            <a:r>
              <a:rPr lang="en-US" sz="4000">
                <a:latin typeface="Consolas"/>
                <a:ea typeface="Futura Medium" charset="0"/>
                <a:cs typeface="Futura Medium" charset="0"/>
              </a:rPr>
              <a:t>)</a:t>
            </a:r>
            <a:endParaRPr lang="en-US" sz="4000" baseline="-25000">
              <a:latin typeface="Consolas"/>
              <a:ea typeface="Futura Medium" charset="0"/>
              <a:cs typeface="Futura Medium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F4FD2C-EAD2-B3CB-C974-D914E1BB3AF4}"/>
              </a:ext>
            </a:extLst>
          </p:cNvPr>
          <p:cNvSpPr txBox="1">
            <a:spLocks/>
          </p:cNvSpPr>
          <p:nvPr/>
        </p:nvSpPr>
        <p:spPr>
          <a:xfrm>
            <a:off x="8428789" y="4348664"/>
            <a:ext cx="4091003" cy="732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>
                <a:latin typeface="Verdana" panose="020B0604030504040204" pitchFamily="34" charset="0"/>
              </a:rPr>
              <a:t>is acceptable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5BAADF-F20D-FFFD-1C91-71C89B517393}"/>
              </a:ext>
            </a:extLst>
          </p:cNvPr>
          <p:cNvCxnSpPr/>
          <p:nvPr/>
        </p:nvCxnSpPr>
        <p:spPr>
          <a:xfrm>
            <a:off x="5423234" y="2946734"/>
            <a:ext cx="12032" cy="11299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5F8028-031F-BD14-3B09-F4AD54762CC2}"/>
              </a:ext>
            </a:extLst>
          </p:cNvPr>
          <p:cNvCxnSpPr>
            <a:cxnSpLocks/>
          </p:cNvCxnSpPr>
          <p:nvPr/>
        </p:nvCxnSpPr>
        <p:spPr>
          <a:xfrm flipH="1" flipV="1">
            <a:off x="6974303" y="2923672"/>
            <a:ext cx="18048" cy="11710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AAC6015-1E90-AFC5-D7E2-0639F49016BD}"/>
              </a:ext>
            </a:extLst>
          </p:cNvPr>
          <p:cNvSpPr txBox="1"/>
          <p:nvPr/>
        </p:nvSpPr>
        <p:spPr>
          <a:xfrm>
            <a:off x="6674518" y="3235493"/>
            <a:ext cx="6176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/>
              <a:t>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4290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A1B3-59E4-43DF-3651-8A67E64A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1EC1932-EB55-0816-9C8E-2834AF9C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r="11281"/>
          <a:stretch/>
        </p:blipFill>
        <p:spPr>
          <a:xfrm>
            <a:off x="2732314" y="-890335"/>
            <a:ext cx="6749143" cy="86336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DA7167-D17F-3214-8FA4-5D5027BB84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2" r="150"/>
          <a:stretch/>
        </p:blipFill>
        <p:spPr>
          <a:xfrm>
            <a:off x="1796144" y="-894203"/>
            <a:ext cx="8643256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DD423-4DDC-6673-9E66-826E78F948CE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AC98B-BD05-F697-5333-1B41B172AA7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0266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BDC69-BD48-9FED-2D10-86C22ED95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F549512E-7A5A-B1BA-90F4-22CBA2C60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268" y="2345362"/>
            <a:ext cx="7410450" cy="2167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A0B073-66A0-CF12-DE45-B0F99F894E1F}"/>
              </a:ext>
            </a:extLst>
          </p:cNvPr>
          <p:cNvSpPr txBox="1"/>
          <p:nvPr/>
        </p:nvSpPr>
        <p:spPr>
          <a:xfrm>
            <a:off x="8143087" y="4722968"/>
            <a:ext cx="36467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Rawlins 2014</a:t>
            </a:r>
          </a:p>
        </p:txBody>
      </p:sp>
    </p:spTree>
    <p:extLst>
      <p:ext uri="{BB962C8B-B14F-4D97-AF65-F5344CB8AC3E}">
        <p14:creationId xmlns:p14="http://schemas.microsoft.com/office/powerpoint/2010/main" val="327923031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EEBD-368C-2FAA-7241-D874FF78E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40A92BE0-0A1E-4E3D-BCBF-055527E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28933-B8D1-37FE-9BD4-7FB3D5EA756E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0DD9B-FF6F-0812-7033-EE6F79B72898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94326838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C9406-F6D1-37DB-20E2-B1DFA7B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outdoor object, flock, light&#10;&#10;Description automatically generated">
            <a:extLst>
              <a:ext uri="{FF2B5EF4-FFF2-40B4-BE49-F238E27FC236}">
                <a16:creationId xmlns:a16="http://schemas.microsoft.com/office/drawing/2014/main" id="{54344BC4-991E-6921-8434-C07E2620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765EA-6D30-B7C8-949F-A31FA65EC1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C4978C-D801-E9B1-40C7-F8936AB84AD3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83677109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BD67-F022-119E-AE89-7DE531A2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396CC1-4705-D45B-8BAC-F71E950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E30C28-0298-FA4E-50A6-D149DC0C0252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9E222-8DA8-CE42-6E92-1E25B75B9730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62601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A6A31-FD9A-6B05-A18B-3F660CD8C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02A056-0734-3C1A-B392-7CF8FC991803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593175-286D-C68D-0148-DD274D08794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Generalization #1 </a:t>
              </a:r>
              <a:r>
                <a:rPr lang="en-US" sz="1100" dirty="0">
                  <a:latin typeface="Helvetica" pitchFamily="2" charset="0"/>
                </a:rPr>
                <a:t>Barwise &amp; Cooper 1981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2506BC-505A-E22B-9F99-30DD24647684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Determiners are </a:t>
              </a:r>
              <a:r>
                <a:rPr lang="en-US" sz="2800" b="1" dirty="0">
                  <a:latin typeface="Helvetica" pitchFamily="2" charset="0"/>
                  <a:ea typeface="Verdana" charset="0"/>
                  <a:cs typeface="Verdana" charset="0"/>
                </a:rPr>
                <a:t>conservative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: if D is a determiner then D expresses a relation R between sets 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and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</a:t>
              </a:r>
            </a:p>
            <a:p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s.t.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R(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iff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R(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, </a:t>
              </a:r>
              <a:r>
                <a:rPr lang="en-US" sz="2800" dirty="0">
                  <a:solidFill>
                    <a:srgbClr val="C55A11"/>
                  </a:solidFill>
                  <a:latin typeface="Helvetica" pitchFamily="2" charset="0"/>
                  <a:ea typeface="Verdana" charset="0"/>
                  <a:cs typeface="Verdana" charset="0"/>
                </a:rPr>
                <a:t>A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∩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B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A5DAE0-8044-2310-3ED6-287FC22D37C0}"/>
              </a:ext>
            </a:extLst>
          </p:cNvPr>
          <p:cNvGrpSpPr/>
          <p:nvPr/>
        </p:nvGrpSpPr>
        <p:grpSpPr>
          <a:xfrm>
            <a:off x="1989434" y="4629328"/>
            <a:ext cx="3731742" cy="1013192"/>
            <a:chOff x="1989434" y="4629328"/>
            <a:chExt cx="3731742" cy="1013192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FEDA61EF-0DFF-8ECD-E218-60BCF1424066}"/>
                </a:ext>
              </a:extLst>
            </p:cNvPr>
            <p:cNvSpPr/>
            <p:nvPr/>
          </p:nvSpPr>
          <p:spPr>
            <a:xfrm rot="16200000">
              <a:off x="3711748" y="3042941"/>
              <a:ext cx="262405" cy="3435179"/>
            </a:xfrm>
            <a:prstGeom prst="leftBrac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B4D96AA-94B5-FC1A-3CE8-F518B8DFD251}"/>
                </a:ext>
              </a:extLst>
            </p:cNvPr>
            <p:cNvSpPr txBox="1"/>
            <p:nvPr/>
          </p:nvSpPr>
          <p:spPr>
            <a:xfrm>
              <a:off x="1989434" y="4934634"/>
              <a:ext cx="3731742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dirty="0">
                  <a:latin typeface="Helvetica" pitchFamily="2" charset="0"/>
                </a:rPr>
                <a:t>Language only “sees” relational concepts of this form.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1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AE2A6-A2F0-E216-0C58-D9E1F90C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D0ECFC6-FA87-A994-62CD-8DA786FF3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832AA-46B5-A7C0-4161-4F652CABB058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F9018C-1830-8200-FBC5-0152D2D2ADB4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3611032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BAE16-3572-8427-C3CA-3DBDF8648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4D30461-D787-18FF-B55F-86C26170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6F00B-6E0A-97B1-DBBA-A20F8E5CDE81}"/>
              </a:ext>
            </a:extLst>
          </p:cNvPr>
          <p:cNvSpPr txBox="1"/>
          <p:nvPr/>
        </p:nvSpPr>
        <p:spPr>
          <a:xfrm>
            <a:off x="500744" y="2960960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0CFE8B-BDCC-A48B-4488-9E68E6C71C1F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3688339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D6F5-5B91-81FD-A178-761671E4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light&#10;&#10;Description automatically generated">
            <a:extLst>
              <a:ext uri="{FF2B5EF4-FFF2-40B4-BE49-F238E27FC236}">
                <a16:creationId xmlns:a16="http://schemas.microsoft.com/office/drawing/2014/main" id="{06DCEC6A-4188-4D19-406D-49302F46B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782" y="-890335"/>
            <a:ext cx="8633657" cy="8633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EEA05-BA20-5C52-910E-3F736A970F73}"/>
              </a:ext>
            </a:extLst>
          </p:cNvPr>
          <p:cNvSpPr txBox="1"/>
          <p:nvPr/>
        </p:nvSpPr>
        <p:spPr>
          <a:xfrm rot="16200000">
            <a:off x="4415113" y="1066823"/>
            <a:ext cx="29436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XP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F1780-C9A8-FD02-470C-71CC1D909B95}"/>
              </a:ext>
            </a:extLst>
          </p:cNvPr>
          <p:cNvSpPr txBox="1"/>
          <p:nvPr/>
        </p:nvSpPr>
        <p:spPr>
          <a:xfrm>
            <a:off x="1581399" y="2965578"/>
            <a:ext cx="39715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52240479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3A6B-4F7E-53BC-F48A-5F2C6F28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C688844-4678-D209-AFE2-91D28C471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54F611-8B6A-72F8-64DB-9985C74FE48E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40BD0-AF3E-21E1-7CBD-69662487FD16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EC00A2-C2FB-ACF6-37DC-034BC01CB6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A8DECF3-01BB-37C2-E9E0-70D93B965D63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9F296C-3E16-0B1C-2F92-8CA8EE0CAAD1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2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378E1-F3A6-00FD-19E6-9133AA96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D9525490-0FA4-49BB-609A-00A34BFB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F3423-B3C2-CA66-5CAE-9BC3F72948C3}"/>
              </a:ext>
            </a:extLst>
          </p:cNvPr>
          <p:cNvSpPr txBox="1"/>
          <p:nvPr/>
        </p:nvSpPr>
        <p:spPr>
          <a:xfrm>
            <a:off x="2323584" y="6143124"/>
            <a:ext cx="84100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EA5AD-4E4A-BE90-14D5-7AA7127B7A8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Verdana"/>
                <a:ea typeface="Verdana"/>
              </a:rPr>
              <a:t>Proportion violations</a:t>
            </a:r>
            <a:endParaRPr lang="en-US">
              <a:latin typeface="Verdana"/>
              <a:ea typeface="Verdana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826C75-8EAD-954F-B6FD-F0E728022D59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FD314B5-97A7-5A96-2104-779ED427D39D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F7F1B-FC59-3480-6768-985921611085}"/>
              </a:ext>
            </a:extLst>
          </p:cNvPr>
          <p:cNvSpPr/>
          <p:nvPr/>
        </p:nvSpPr>
        <p:spPr>
          <a:xfrm>
            <a:off x="2650959" y="1934077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38B7AC-3E7D-FEB4-11E2-575AA0E2757E}"/>
              </a:ext>
            </a:extLst>
          </p:cNvPr>
          <p:cNvSpPr/>
          <p:nvPr/>
        </p:nvSpPr>
        <p:spPr>
          <a:xfrm>
            <a:off x="2577767" y="402056"/>
            <a:ext cx="7509708" cy="1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E8CA3-4702-5485-EE13-CBD4AF04C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, web&#10;&#10;Description automatically generated">
            <a:extLst>
              <a:ext uri="{FF2B5EF4-FFF2-40B4-BE49-F238E27FC236}">
                <a16:creationId xmlns:a16="http://schemas.microsoft.com/office/drawing/2014/main" id="{7CC75872-FC60-E1D8-239D-16302A0E6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8AE35-873F-F421-D864-CB14DDFCC74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497C6-A5B6-5A69-561E-F5201EB0FA2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143683466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3A24C-5311-8267-7BD9-D44EC2F56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 object, night, web&#10;&#10;Description automatically generated">
            <a:extLst>
              <a:ext uri="{FF2B5EF4-FFF2-40B4-BE49-F238E27FC236}">
                <a16:creationId xmlns:a16="http://schemas.microsoft.com/office/drawing/2014/main" id="{97012EF9-F78D-1A3B-E9D9-2BB2562D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FD2CA-13DA-7A2E-E6D2-8D695DD007DA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A7783-197E-B87F-740D-664FF796D60B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726694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989D8-7A38-AA90-2635-216C8F89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web, night sky&#10;&#10;Description automatically generated">
            <a:extLst>
              <a:ext uri="{FF2B5EF4-FFF2-40B4-BE49-F238E27FC236}">
                <a16:creationId xmlns:a16="http://schemas.microsoft.com/office/drawing/2014/main" id="{8C423E4F-8588-A309-4017-E7D09DD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9D29-1430-D182-8FE7-111F5DBEF839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CFAB1-29A5-F735-49A7-2FF44DB4A697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220330196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1D8C3-6EB3-0E1D-672C-0F057F46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night, outdoor object, dark&#10;&#10;Description automatically generated">
            <a:extLst>
              <a:ext uri="{FF2B5EF4-FFF2-40B4-BE49-F238E27FC236}">
                <a16:creationId xmlns:a16="http://schemas.microsoft.com/office/drawing/2014/main" id="{36F841F3-418A-DEC0-0E79-B0BE9FA07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72" y="-123323"/>
            <a:ext cx="6422856" cy="6422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ECFD9-C23D-F02D-DE1C-E87A1A9440E7}"/>
              </a:ext>
            </a:extLst>
          </p:cNvPr>
          <p:cNvSpPr txBox="1"/>
          <p:nvPr/>
        </p:nvSpPr>
        <p:spPr>
          <a:xfrm rot="-5400000">
            <a:off x="-2193375" y="2984227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Consolas"/>
              </a:rPr>
              <a:t> about whether S</a:t>
            </a:r>
            <a:r>
              <a:rPr lang="en-US" sz="2400">
                <a:latin typeface="Futura"/>
              </a:rPr>
              <a:t> 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292BDB-2A74-8C4B-C8DD-171F642C6CD6}"/>
              </a:ext>
            </a:extLst>
          </p:cNvPr>
          <p:cNvSpPr txBox="1"/>
          <p:nvPr/>
        </p:nvSpPr>
        <p:spPr>
          <a:xfrm>
            <a:off x="1726532" y="6317295"/>
            <a:ext cx="95711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onsolas"/>
              </a:rPr>
              <a:t>NP (was) _</a:t>
            </a:r>
            <a:r>
              <a:rPr lang="en-US" sz="2400" err="1">
                <a:latin typeface="Consolas"/>
              </a:rPr>
              <a:t>ed</a:t>
            </a:r>
            <a:r>
              <a:rPr lang="en-US" sz="2400">
                <a:latin typeface="Futura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365884062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896FA-BC21-F637-F184-CADF02579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0BC273F-0977-E0A3-E348-CB5E9721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3714-413F-7806-2257-BE196E4D0744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FA318-C29B-1FC4-A218-791122152D23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838DE9-CBF2-4E2E-08B7-C98D62850AE2}"/>
              </a:ext>
            </a:extLst>
          </p:cNvPr>
          <p:cNvSpPr/>
          <p:nvPr/>
        </p:nvSpPr>
        <p:spPr>
          <a:xfrm>
            <a:off x="2716130" y="896353"/>
            <a:ext cx="7499682" cy="369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CA987-27E3-B9C8-A5EF-9616A4F9D3F2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0759F-C725-B274-DC15-03799F7B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8B78DC-C95D-CC20-0164-E889F6AD1117}"/>
              </a:ext>
            </a:extLst>
          </p:cNvPr>
          <p:cNvGrpSpPr/>
          <p:nvPr/>
        </p:nvGrpSpPr>
        <p:grpSpPr>
          <a:xfrm>
            <a:off x="1447800" y="2659559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CE150B-5127-A06B-882E-D7A58E3FC5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Generalization #2 </a:t>
              </a:r>
              <a:r>
                <a:rPr lang="en-US" sz="1100" dirty="0" err="1">
                  <a:latin typeface="Helvetica" pitchFamily="2" charset="0"/>
                </a:rPr>
                <a:t>Gärdenfors</a:t>
              </a:r>
              <a:r>
                <a:rPr lang="en-US" sz="1100" dirty="0">
                  <a:latin typeface="Helvetica" pitchFamily="2" charset="0"/>
                </a:rPr>
                <a:t> 2000, </a:t>
              </a:r>
              <a:r>
                <a:rPr lang="en-US" sz="1100" dirty="0" err="1">
                  <a:latin typeface="Helvetica" pitchFamily="2" charset="0"/>
                </a:rPr>
                <a:t>Jäger</a:t>
              </a:r>
              <a:r>
                <a:rPr lang="en-US" sz="1100" dirty="0">
                  <a:latin typeface="Helvetica" pitchFamily="2" charset="0"/>
                </a:rPr>
                <a:t> 2010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69356F-C8D9-0C47-390B-2832E9F778BA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Color terms express convex regions in color space.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64480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61B4F-883A-2426-D78A-981D9831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F7FFC707-7081-ED39-2E36-38A1037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283" y="714876"/>
            <a:ext cx="8162422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D244A-161C-8436-D995-8FD9D3B99AFB}"/>
              </a:ext>
            </a:extLst>
          </p:cNvPr>
          <p:cNvSpPr txBox="1"/>
          <p:nvPr/>
        </p:nvSpPr>
        <p:spPr>
          <a:xfrm>
            <a:off x="2563729" y="6143124"/>
            <a:ext cx="77542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Noise variance / acceptability variance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F315B-3191-5619-3B08-B86A8145D9CE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6726BC-A7C4-5202-C7C9-E289FEDE316E}"/>
              </a:ext>
            </a:extLst>
          </p:cNvPr>
          <p:cNvCxnSpPr/>
          <p:nvPr/>
        </p:nvCxnSpPr>
        <p:spPr>
          <a:xfrm>
            <a:off x="2578268" y="1004136"/>
            <a:ext cx="7454564" cy="20052"/>
          </a:xfrm>
          <a:prstGeom prst="straightConnector1">
            <a:avLst/>
          </a:prstGeom>
          <a:ln w="28575">
            <a:solidFill>
              <a:srgbClr val="113A6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0A681CB-20FE-F2E3-F8A2-A28C20712CC2}"/>
              </a:ext>
            </a:extLst>
          </p:cNvPr>
          <p:cNvSpPr txBox="1"/>
          <p:nvPr/>
        </p:nvSpPr>
        <p:spPr>
          <a:xfrm>
            <a:off x="2157662" y="568492"/>
            <a:ext cx="31442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Futura"/>
              </a:rPr>
              <a:t>Independence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6789913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F03A-BF1A-CE6A-9396-13A7CE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F877A4E-8AE2-74DA-74DC-2A0F191FB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A1A1E2-0115-154F-FA30-C20A653992BC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78AE47-A93B-606B-145C-8B37673B5615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0FE988-BCA5-405D-90EA-0FF567D61E65}"/>
              </a:ext>
            </a:extLst>
          </p:cNvPr>
          <p:cNvSpPr/>
          <p:nvPr/>
        </p:nvSpPr>
        <p:spPr>
          <a:xfrm>
            <a:off x="2716129" y="4591049"/>
            <a:ext cx="7499682" cy="126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935D0-0CA6-C665-52FE-740661253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E416164-1343-B586-D02D-525A972B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550" y="714876"/>
            <a:ext cx="8149888" cy="5433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D4517-5860-09F1-6FA0-33C9A506FFD8}"/>
              </a:ext>
            </a:extLst>
          </p:cNvPr>
          <p:cNvSpPr txBox="1"/>
          <p:nvPr/>
        </p:nvSpPr>
        <p:spPr>
          <a:xfrm>
            <a:off x="2563729" y="6143124"/>
            <a:ext cx="76109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Acceptability threshold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1D766-1F61-F740-3F6D-C2FB3F178D10}"/>
              </a:ext>
            </a:extLst>
          </p:cNvPr>
          <p:cNvSpPr txBox="1"/>
          <p:nvPr/>
        </p:nvSpPr>
        <p:spPr>
          <a:xfrm rot="-5400000">
            <a:off x="-937963" y="3017995"/>
            <a:ext cx="502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latin typeface="Futura"/>
              </a:rPr>
              <a:t>Proportion violations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4077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AE84-EFD6-7D86-30F1-5E7CE253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1CD5D-206A-8532-2B48-25D3971C9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C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CF19FDBC-49ED-9C9C-C1B2-D3B29ED2D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AA1EC-970B-BA65-9241-92E85A3C9541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#1</a:t>
            </a:r>
          </a:p>
        </p:txBody>
      </p:sp>
    </p:spTree>
    <p:extLst>
      <p:ext uri="{BB962C8B-B14F-4D97-AF65-F5344CB8AC3E}">
        <p14:creationId xmlns:p14="http://schemas.microsoft.com/office/powerpoint/2010/main" val="2758869948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92009-C1B3-75A5-D47D-A94BC864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2A8C100-162C-F3A4-826C-54BE63851CC2}"/>
              </a:ext>
            </a:extLst>
          </p:cNvPr>
          <p:cNvGraphicFramePr>
            <a:graphicFrameLocks noGrp="1"/>
          </p:cNvGraphicFramePr>
          <p:nvPr/>
        </p:nvGraphicFramePr>
        <p:xfrm>
          <a:off x="591673" y="1902311"/>
          <a:ext cx="11026587" cy="345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9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5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1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Non-</a:t>
                      </a:r>
                      <a:r>
                        <a:rPr lang="en-US" sz="2800" err="1"/>
                        <a:t>neg</a:t>
                      </a:r>
                      <a:r>
                        <a:rPr lang="en-US" sz="2800"/>
                        <a:t>-raising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5046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 that S</a:t>
                      </a: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think, believe, feel, reckon, figure, guess, suppose, imagine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announce, claim, assert, report, know, realize, notice, find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19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NP __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latin typeface="Verdana" charset="0"/>
                          <a:ea typeface="Verdana" charset="0"/>
                          <a:cs typeface="Verdana" charset="0"/>
                        </a:rPr>
                        <a:t> to VP</a:t>
                      </a:r>
                      <a:endParaRPr lang="en-US" sz="2800" b="1">
                        <a:solidFill>
                          <a:schemeClr val="bg1"/>
                        </a:solidFill>
                        <a:latin typeface="Verdana" charset="0"/>
                        <a:ea typeface="Verdana" charset="0"/>
                        <a:cs typeface="Verdana" charset="0"/>
                      </a:endParaRPr>
                    </a:p>
                  </a:txBody>
                  <a:tcPr>
                    <a:solidFill>
                      <a:srgbClr val="113A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want, wish, happen, seem, plan, intend, mean, turn out</a:t>
                      </a:r>
                    </a:p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Verdana"/>
                          <a:ea typeface="Verdana"/>
                        </a:rPr>
                        <a:t>love, hate, need, continue, try, like, desire, decide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741719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E6BE8-4E42-3BA7-68A5-379D2B83D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630FDAC3-61FD-9D22-D4BD-7FD67FA6A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03322"/>
            <a:ext cx="5841331" cy="584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7874D-BCE7-979F-660B-5F9F261A279C}"/>
              </a:ext>
            </a:extLst>
          </p:cNvPr>
          <p:cNvSpPr txBox="1"/>
          <p:nvPr/>
        </p:nvSpPr>
        <p:spPr>
          <a:xfrm>
            <a:off x="3590364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Non-</a:t>
            </a:r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BEF69-9270-092C-8F0A-C4500B5C120C}"/>
              </a:ext>
            </a:extLst>
          </p:cNvPr>
          <p:cNvSpPr txBox="1"/>
          <p:nvPr/>
        </p:nvSpPr>
        <p:spPr>
          <a:xfrm>
            <a:off x="6028176" y="6298532"/>
            <a:ext cx="305389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latin typeface="Verdana" charset="0"/>
                <a:ea typeface="Verdana" charset="0"/>
                <a:cs typeface="Verdana" charset="0"/>
              </a:rPr>
              <a:t>Neg</a:t>
            </a:r>
            <a:r>
              <a:rPr lang="en-US" sz="2000" b="1">
                <a:latin typeface="Verdana" charset="0"/>
                <a:ea typeface="Verdana" charset="0"/>
                <a:cs typeface="Verdana" charset="0"/>
              </a:rPr>
              <a:t>-raising</a:t>
            </a:r>
          </a:p>
        </p:txBody>
      </p:sp>
      <p:pic>
        <p:nvPicPr>
          <p:cNvPr id="7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CA78C57C-2904-25EC-BA2E-13D896B1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1" y="505828"/>
            <a:ext cx="5841331" cy="5841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50287-0842-3491-6712-015BB1E98817}"/>
              </a:ext>
            </a:extLst>
          </p:cNvPr>
          <p:cNvSpPr txBox="1"/>
          <p:nvPr/>
        </p:nvSpPr>
        <p:spPr>
          <a:xfrm rot="16200000">
            <a:off x="-18289" y="2949439"/>
            <a:ext cx="548327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</p:spTree>
    <p:extLst>
      <p:ext uri="{BB962C8B-B14F-4D97-AF65-F5344CB8AC3E}">
        <p14:creationId xmlns:p14="http://schemas.microsoft.com/office/powerpoint/2010/main" val="203572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0BD7-0BD0-5BEA-A3CC-E97D752E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108-015A-5F56-2AFD-C2403E2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D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FDB159F-77D2-1B7F-853F-641167CC7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D8CCF-937A-65DA-BCB3-B645FA410534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#2</a:t>
            </a:r>
          </a:p>
        </p:txBody>
      </p:sp>
    </p:spTree>
    <p:extLst>
      <p:ext uri="{BB962C8B-B14F-4D97-AF65-F5344CB8AC3E}">
        <p14:creationId xmlns:p14="http://schemas.microsoft.com/office/powerpoint/2010/main" val="22077891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ECF2-55FF-068B-0B20-453416EA2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1C13140-E10B-B442-478F-971B73C70472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sample five items from corpus.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1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E6F70-717E-C4BC-ECA2-88770EA3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FAE2AC-F81A-DF66-3F9C-674444D0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E2D30-B9FB-0D23-9385-8879D60BA8B3}"/>
              </a:ext>
            </a:extLst>
          </p:cNvPr>
          <p:cNvSpPr txBox="1"/>
          <p:nvPr/>
        </p:nvSpPr>
        <p:spPr>
          <a:xfrm>
            <a:off x="3862136" y="6258426"/>
            <a:ext cx="5147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Verdana" charset="0"/>
                <a:ea typeface="Verdana" charset="0"/>
                <a:cs typeface="Verdana" charset="0"/>
              </a:rPr>
              <a:t>Mean rating of corpus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3F41C-6468-22DF-E081-2E5531F08D7B}"/>
              </a:ext>
            </a:extLst>
          </p:cNvPr>
          <p:cNvSpPr txBox="1"/>
          <p:nvPr/>
        </p:nvSpPr>
        <p:spPr>
          <a:xfrm rot="16200000">
            <a:off x="70495" y="3074342"/>
            <a:ext cx="5483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 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6DA07-0205-0FBB-6C72-7363D43F48FE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0.8 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5A5BA6-EA40-A6A7-AB46-4BFF5FFE9AA5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8278-B613-B395-AED6-2072D8939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6567-6721-ADEE-7876-19767854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E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E88AA49C-80AB-E72D-8BD1-6C33269B2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9030D7-95D7-D475-E84E-037BBC8B1B26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Inference Validation #3</a:t>
            </a:r>
          </a:p>
        </p:txBody>
      </p:sp>
    </p:spTree>
    <p:extLst>
      <p:ext uri="{BB962C8B-B14F-4D97-AF65-F5344CB8AC3E}">
        <p14:creationId xmlns:p14="http://schemas.microsoft.com/office/powerpoint/2010/main" val="410872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8BF6B3-06DB-CC43-BE91-22AD35FBD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943099"/>
            <a:ext cx="11514667" cy="2989385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3D92282-9BA7-CB48-A3D4-AE1B8C2F748F}"/>
              </a:ext>
            </a:extLst>
          </p:cNvPr>
          <p:cNvGrpSpPr/>
          <p:nvPr/>
        </p:nvGrpSpPr>
        <p:grpSpPr>
          <a:xfrm>
            <a:off x="410631" y="1995489"/>
            <a:ext cx="11376557" cy="2905121"/>
            <a:chOff x="410631" y="1995489"/>
            <a:chExt cx="11376557" cy="29051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5157E7A-D4DE-EB46-B1CC-BCB5EFD34FD3}"/>
                </a:ext>
              </a:extLst>
            </p:cNvPr>
            <p:cNvGrpSpPr/>
            <p:nvPr/>
          </p:nvGrpSpPr>
          <p:grpSpPr>
            <a:xfrm>
              <a:off x="410631" y="2714625"/>
              <a:ext cx="4275669" cy="2185985"/>
              <a:chOff x="410631" y="2714625"/>
              <a:chExt cx="4275669" cy="218598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438712B-811E-C441-8231-6375B1F9D76A}"/>
                  </a:ext>
                </a:extLst>
              </p:cNvPr>
              <p:cNvGrpSpPr/>
              <p:nvPr/>
            </p:nvGrpSpPr>
            <p:grpSpPr>
              <a:xfrm>
                <a:off x="410631" y="2714625"/>
                <a:ext cx="4004207" cy="2185985"/>
                <a:chOff x="410631" y="2714625"/>
                <a:chExt cx="4004207" cy="2185985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B55FB9E-245E-9F4C-882E-E70298CFE1D7}"/>
                    </a:ext>
                  </a:extLst>
                </p:cNvPr>
                <p:cNvGrpSpPr/>
                <p:nvPr/>
              </p:nvGrpSpPr>
              <p:grpSpPr>
                <a:xfrm>
                  <a:off x="410631" y="2714625"/>
                  <a:ext cx="1418169" cy="2171697"/>
                  <a:chOff x="410631" y="2714625"/>
                  <a:chExt cx="1418169" cy="2171697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8C0C551F-20A2-7A4C-A185-9D466CF6DF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0631" y="2714625"/>
                    <a:ext cx="87524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FDD6B804-AC4F-9A4D-A594-4DE68C550D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1588" y="3081337"/>
                    <a:ext cx="557212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6D0223F8-4B2E-B24B-A48C-9E859BCE1B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588" y="2714625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F3AABC33-3AFD-A44E-B76C-20681F2FB9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828800" y="3062288"/>
                    <a:ext cx="0" cy="1138237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DCAEB018-6743-1047-8C39-9A2ADA91C5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14475" y="4186237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7DB059BE-3136-A940-B9B0-4DE5CBF66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43051" y="4186237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77D9457F-2F28-BB49-ACCD-BA4FF1C372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57300" y="4533898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C10A24-A460-554E-A6AA-507CD277F5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52538" y="4519610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50A26F1F-2C61-E846-BCD5-F9029E9A93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0631" y="4867273"/>
                    <a:ext cx="85619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699EB420-6618-C145-B8FE-969D7F8ABC6F}"/>
                    </a:ext>
                  </a:extLst>
                </p:cNvPr>
                <p:cNvGrpSpPr/>
                <p:nvPr/>
              </p:nvGrpSpPr>
              <p:grpSpPr>
                <a:xfrm>
                  <a:off x="1271588" y="3810000"/>
                  <a:ext cx="3143250" cy="1090610"/>
                  <a:chOff x="1271588" y="3810000"/>
                  <a:chExt cx="3143250" cy="1090610"/>
                </a:xfrm>
              </p:grpSpPr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80F6EDB-C17C-6F4A-9518-ED5472FC91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810000"/>
                    <a:ext cx="2586038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FEF2C67E-BCF2-264B-B738-9EDC146E59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5788" y="3810000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BD7D439-D155-7F4C-8E6B-F6A84AFAC2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81463" y="4152899"/>
                    <a:ext cx="314325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ABD3EF4-687F-C347-897E-A37A43CF30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14801" y="4176712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D8B70B4B-DB23-0D4B-9D66-229966A9DB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86050" y="4533898"/>
                    <a:ext cx="1428751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4A4E7AC9-A0B2-7B40-85EA-07B591404E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86050" y="4533898"/>
                    <a:ext cx="0" cy="366712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C9336BF8-E88B-424E-A74F-11CD6A230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71588" y="4867273"/>
                    <a:ext cx="1428751" cy="0"/>
                  </a:xfrm>
                  <a:prstGeom prst="line">
                    <a:avLst/>
                  </a:prstGeom>
                  <a:ln w="762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12DF61-D674-8644-ADF1-7AB553EE0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4801" y="4533898"/>
                <a:ext cx="571499" cy="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C2A8B4F-4956-9D47-9315-7DA8657DD2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86300" y="4519610"/>
                <a:ext cx="0" cy="366712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91E7DC9-548C-C04C-A192-ABEEEC3F5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0339" y="4872033"/>
                <a:ext cx="1985961" cy="0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3DBE2B3-3CB9-8E49-AEA4-23CBC852F8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6300" y="3081337"/>
              <a:ext cx="0" cy="72866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93FC34B-291D-6C4A-A5E2-3FB9815B1663}"/>
                </a:ext>
              </a:extLst>
            </p:cNvPr>
            <p:cNvCxnSpPr>
              <a:cxnSpLocks/>
            </p:cNvCxnSpPr>
            <p:nvPr/>
          </p:nvCxnSpPr>
          <p:spPr>
            <a:xfrm>
              <a:off x="4672012" y="3095625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31A2EFD-BE8E-7449-93E3-0D93A7D14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100" y="2745581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7B3817-BC55-5748-9AF7-F5A14DE835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6850" y="2378869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50FA707-59F8-1845-8FB4-0418CA1E2C4F}"/>
                </a:ext>
              </a:extLst>
            </p:cNvPr>
            <p:cNvCxnSpPr>
              <a:cxnSpLocks/>
            </p:cNvCxnSpPr>
            <p:nvPr/>
          </p:nvCxnSpPr>
          <p:spPr>
            <a:xfrm>
              <a:off x="4962525" y="2721768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F490A9F-A7DB-C841-9E76-FF4A182E054D}"/>
                </a:ext>
              </a:extLst>
            </p:cNvPr>
            <p:cNvCxnSpPr>
              <a:cxnSpLocks/>
            </p:cNvCxnSpPr>
            <p:nvPr/>
          </p:nvCxnSpPr>
          <p:spPr>
            <a:xfrm>
              <a:off x="5262562" y="2364580"/>
              <a:ext cx="3409944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2B82197-2E30-5A49-A354-C85759C49C3D}"/>
                </a:ext>
              </a:extLst>
            </p:cNvPr>
            <p:cNvCxnSpPr>
              <a:cxnSpLocks/>
            </p:cNvCxnSpPr>
            <p:nvPr/>
          </p:nvCxnSpPr>
          <p:spPr>
            <a:xfrm>
              <a:off x="4386262" y="3814762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C722BC36-4849-9F46-B0B6-1A98FA5A2A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2506" y="2362201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A30E304-A314-D747-AEDC-FF5C477B09F8}"/>
                </a:ext>
              </a:extLst>
            </p:cNvPr>
            <p:cNvCxnSpPr>
              <a:cxnSpLocks/>
            </p:cNvCxnSpPr>
            <p:nvPr/>
          </p:nvCxnSpPr>
          <p:spPr>
            <a:xfrm>
              <a:off x="8672506" y="2719388"/>
              <a:ext cx="557213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0FB2BBD-3196-D141-B625-8A5EAECD777A}"/>
                </a:ext>
              </a:extLst>
            </p:cNvPr>
            <p:cNvCxnSpPr>
              <a:cxnSpLocks/>
            </p:cNvCxnSpPr>
            <p:nvPr/>
          </p:nvCxnSpPr>
          <p:spPr>
            <a:xfrm>
              <a:off x="9229719" y="3083719"/>
              <a:ext cx="28575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0EDEBE-50BE-4549-ADF9-47BC57D3E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9719" y="2731293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55383FB-263F-1940-957B-87AC0195C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24994" y="3056791"/>
              <a:ext cx="0" cy="1843819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5BADCAF-493B-C441-ABED-595346E56E37}"/>
                </a:ext>
              </a:extLst>
            </p:cNvPr>
            <p:cNvCxnSpPr>
              <a:cxnSpLocks/>
            </p:cNvCxnSpPr>
            <p:nvPr/>
          </p:nvCxnSpPr>
          <p:spPr>
            <a:xfrm>
              <a:off x="4672012" y="4874415"/>
              <a:ext cx="4852982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419DEAD-2F36-1344-B2C2-AEC744972D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0744" y="2740817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EC6690A-4919-314E-8CD1-0C485AEA374A}"/>
                </a:ext>
              </a:extLst>
            </p:cNvPr>
            <p:cNvCxnSpPr>
              <a:cxnSpLocks/>
            </p:cNvCxnSpPr>
            <p:nvPr/>
          </p:nvCxnSpPr>
          <p:spPr>
            <a:xfrm>
              <a:off x="9515469" y="3083718"/>
              <a:ext cx="314325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C6D0F8D-18EE-814E-B19E-919B03817161}"/>
                </a:ext>
              </a:extLst>
            </p:cNvPr>
            <p:cNvCxnSpPr>
              <a:cxnSpLocks/>
            </p:cNvCxnSpPr>
            <p:nvPr/>
          </p:nvCxnSpPr>
          <p:spPr>
            <a:xfrm>
              <a:off x="9829794" y="2740817"/>
              <a:ext cx="19431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B13AAA1-C7C2-7E41-8BB8-169877A3F83A}"/>
                </a:ext>
              </a:extLst>
            </p:cNvPr>
            <p:cNvCxnSpPr>
              <a:cxnSpLocks/>
            </p:cNvCxnSpPr>
            <p:nvPr/>
          </p:nvCxnSpPr>
          <p:spPr>
            <a:xfrm>
              <a:off x="9524994" y="4879177"/>
              <a:ext cx="224790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073F445-9D26-F142-B1B2-B37CBA9214D1}"/>
                </a:ext>
              </a:extLst>
            </p:cNvPr>
            <p:cNvCxnSpPr>
              <a:cxnSpLocks/>
            </p:cNvCxnSpPr>
            <p:nvPr/>
          </p:nvCxnSpPr>
          <p:spPr>
            <a:xfrm>
              <a:off x="8672506" y="2364581"/>
              <a:ext cx="3114682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CA9BD45-E444-8641-8649-1ED0510CB675}"/>
                </a:ext>
              </a:extLst>
            </p:cNvPr>
            <p:cNvCxnSpPr>
              <a:cxnSpLocks/>
            </p:cNvCxnSpPr>
            <p:nvPr/>
          </p:nvCxnSpPr>
          <p:spPr>
            <a:xfrm>
              <a:off x="5262562" y="2362201"/>
              <a:ext cx="14288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3AC656A-D583-D643-BA64-CCD1BF3C8CFE}"/>
                </a:ext>
              </a:extLst>
            </p:cNvPr>
            <p:cNvCxnSpPr>
              <a:cxnSpLocks/>
            </p:cNvCxnSpPr>
            <p:nvPr/>
          </p:nvCxnSpPr>
          <p:spPr>
            <a:xfrm>
              <a:off x="424919" y="2362201"/>
              <a:ext cx="2275420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AB664F-D546-9649-9AB7-7E92F009E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5568" y="1995489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FBBCF41-2891-5D41-9171-2D32439368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392" y="2012157"/>
              <a:ext cx="0" cy="366712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5E6136B-6B4C-F040-A2F5-547A49E4C775}"/>
                </a:ext>
              </a:extLst>
            </p:cNvPr>
            <p:cNvCxnSpPr>
              <a:cxnSpLocks/>
            </p:cNvCxnSpPr>
            <p:nvPr/>
          </p:nvCxnSpPr>
          <p:spPr>
            <a:xfrm>
              <a:off x="4707730" y="2362201"/>
              <a:ext cx="557213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2F41C1-3C5D-1445-81B4-131B14A5BB81}"/>
              </a:ext>
            </a:extLst>
          </p:cNvPr>
          <p:cNvSpPr txBox="1"/>
          <p:nvPr/>
        </p:nvSpPr>
        <p:spPr>
          <a:xfrm>
            <a:off x="2567902" y="5640999"/>
            <a:ext cx="712392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Helvetica" pitchFamily="2" charset="0"/>
                <a:ea typeface="Verdana"/>
              </a:rPr>
              <a:t>Language only “sees” convex color concepts.</a:t>
            </a:r>
          </a:p>
        </p:txBody>
      </p:sp>
    </p:spTree>
    <p:extLst>
      <p:ext uri="{BB962C8B-B14F-4D97-AF65-F5344CB8AC3E}">
        <p14:creationId xmlns:p14="http://schemas.microsoft.com/office/powerpoint/2010/main" val="28687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55C89-B6A4-8A60-2272-58EFF9833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61F4-DCB8-CEC2-7AB4-E6E5B4D36D20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516364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Implementation</a:t>
            </a:r>
          </a:p>
          <a:p>
            <a:r>
              <a:rPr lang="en-US" sz="3200">
                <a:latin typeface="Verdana" charset="0"/>
                <a:ea typeface="Verdana" charset="0"/>
                <a:cs typeface="Verdana" charset="0"/>
              </a:rPr>
              <a:t>For each verb-frame pair in validation set, collect acceptability of strong NPI (additive </a:t>
            </a:r>
            <a:r>
              <a:rPr lang="en-US" sz="3200" i="1">
                <a:latin typeface="Verdana" charset="0"/>
                <a:ea typeface="Verdana" charset="0"/>
                <a:cs typeface="Verdana" charset="0"/>
              </a:rPr>
              <a:t>either</a:t>
            </a:r>
            <a:r>
              <a:rPr lang="en-US" sz="3200">
                <a:latin typeface="Verdana" charset="0"/>
                <a:ea typeface="Verdana" charset="0"/>
                <a:cs typeface="Verdana" charset="0"/>
              </a:rPr>
              <a:t>).</a:t>
            </a:r>
          </a:p>
          <a:p>
            <a:endParaRPr lang="en-US" sz="320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664B1-4D7F-2191-531B-D83262D6BD4E}"/>
              </a:ext>
            </a:extLst>
          </p:cNvPr>
          <p:cNvSpPr txBox="1"/>
          <p:nvPr/>
        </p:nvSpPr>
        <p:spPr>
          <a:xfrm>
            <a:off x="1440365" y="3993777"/>
            <a:ext cx="1252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nsolas" charset="0"/>
                <a:ea typeface="Consolas" charset="0"/>
                <a:cs typeface="Consolas" charset="0"/>
              </a:rPr>
              <a:t>Jo didn’t do a particular thing, and</a:t>
            </a:r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endParaRPr lang="en-US" sz="240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E6DDD-4BBA-3ECA-1ADF-88D2F4EDD747}"/>
              </a:ext>
            </a:extLst>
          </p:cNvPr>
          <p:cNvSpPr txBox="1"/>
          <p:nvPr/>
        </p:nvSpPr>
        <p:spPr>
          <a:xfrm>
            <a:off x="1859499" y="4790385"/>
            <a:ext cx="1227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think that Bo didn’t do that thing either.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045E-9461-B570-9E0B-3BD34DE4DC51}"/>
              </a:ext>
            </a:extLst>
          </p:cNvPr>
          <p:cNvSpPr/>
          <p:nvPr/>
        </p:nvSpPr>
        <p:spPr>
          <a:xfrm>
            <a:off x="1859499" y="4421053"/>
            <a:ext cx="12273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sz="2400">
                <a:latin typeface="Consolas" charset="0"/>
                <a:ea typeface="Consolas" charset="0"/>
                <a:cs typeface="Consolas" charset="0"/>
              </a:rPr>
              <a:t>…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I don’t think that Bo did that thing either.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948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6F4DB-D4BB-3D90-4BF7-8AF701C8F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CD35525-5A04-E18E-DB27-55D29A3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361" y="518361"/>
            <a:ext cx="5821278" cy="5821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25E74-0266-D61C-553F-62E771C35A39}"/>
              </a:ext>
            </a:extLst>
          </p:cNvPr>
          <p:cNvSpPr txBox="1"/>
          <p:nvPr/>
        </p:nvSpPr>
        <p:spPr>
          <a:xfrm>
            <a:off x="3516228" y="6258426"/>
            <a:ext cx="57690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rating of bleached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AC02FD-8A57-BF9D-BCF2-ECA7B55C2AE8}"/>
              </a:ext>
            </a:extLst>
          </p:cNvPr>
          <p:cNvSpPr txBox="1"/>
          <p:nvPr/>
        </p:nvSpPr>
        <p:spPr>
          <a:xfrm rot="16200000">
            <a:off x="330367" y="3070634"/>
            <a:ext cx="53278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Verdana" charset="0"/>
                <a:ea typeface="Verdana" charset="0"/>
                <a:cs typeface="Verdana" charset="0"/>
              </a:rPr>
              <a:t>Mean acceptability of strong NPI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A4A08A-8A62-FF86-263C-6CAA4F6DEB1D}"/>
              </a:ext>
            </a:extLst>
          </p:cNvPr>
          <p:cNvSpPr txBox="1"/>
          <p:nvPr/>
        </p:nvSpPr>
        <p:spPr>
          <a:xfrm>
            <a:off x="9006639" y="3105150"/>
            <a:ext cx="398144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r = 0.77 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600">
                <a:latin typeface="Verdana" charset="0"/>
                <a:ea typeface="Verdana" charset="0"/>
                <a:cs typeface="Verdana" charset="0"/>
              </a:rPr>
              <a:t>(p &lt; 0.001)</a:t>
            </a:r>
            <a:endParaRPr lang="en-US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0B595-0A7B-5A91-7270-F2D290E32F09}"/>
              </a:ext>
            </a:extLst>
          </p:cNvPr>
          <p:cNvSpPr/>
          <p:nvPr/>
        </p:nvSpPr>
        <p:spPr>
          <a:xfrm>
            <a:off x="3931820" y="733425"/>
            <a:ext cx="4937959" cy="5143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4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80F1F-5E44-898B-B87B-D1EDDA5E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6CB5-93A1-DD81-7BA6-6A3332569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F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79DF91C0-4C09-C24F-4102-38AA7F663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3BA596-2A4E-5F57-3D56-571D74A9638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Predicates in each class</a:t>
            </a:r>
          </a:p>
        </p:txBody>
      </p:sp>
    </p:spTree>
    <p:extLst>
      <p:ext uri="{BB962C8B-B14F-4D97-AF65-F5344CB8AC3E}">
        <p14:creationId xmlns:p14="http://schemas.microsoft.com/office/powerpoint/2010/main" val="148832619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EF12-5B15-38D6-112B-8F0DA896F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8B85DE8-AEAC-6DC3-B6F5-F728D8D7E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7E0121-0C6F-CEDD-1430-39E2A1D8CB96}"/>
              </a:ext>
            </a:extLst>
          </p:cNvPr>
          <p:cNvGrpSpPr/>
          <p:nvPr/>
        </p:nvGrpSpPr>
        <p:grpSpPr>
          <a:xfrm>
            <a:off x="-204631" y="3704815"/>
            <a:ext cx="4848449" cy="2679065"/>
            <a:chOff x="6300801" y="3704815"/>
            <a:chExt cx="4848449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264449E-9A72-38BA-AA02-A05F6D7EDF9C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BF5F2-6A72-1CCC-4DD6-E2A01847A027}"/>
                </a:ext>
              </a:extLst>
            </p:cNvPr>
            <p:cNvSpPr txBox="1"/>
            <p:nvPr/>
          </p:nvSpPr>
          <p:spPr>
            <a:xfrm>
              <a:off x="8068013" y="5737549"/>
              <a:ext cx="30812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glare, grin, strut, talk, beam, frown, scowl, sulk,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7C9DD1-D74A-6F03-F077-D768B3B13B26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224099" y="4013979"/>
            <a:ext cx="1879101" cy="172357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41179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1C28-C4AE-021E-8BA5-8373DCC8C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40131AC-1BB1-99F4-CD77-41C893F2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5E21C4-A949-1A84-7AFA-8811D8E3EE13}"/>
              </a:ext>
            </a:extLst>
          </p:cNvPr>
          <p:cNvGrpSpPr/>
          <p:nvPr/>
        </p:nvGrpSpPr>
        <p:grpSpPr>
          <a:xfrm>
            <a:off x="1299124" y="3259333"/>
            <a:ext cx="5257015" cy="3124547"/>
            <a:chOff x="7353142" y="3259333"/>
            <a:chExt cx="5257015" cy="312454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21D40AA-9E1F-0C79-AEE6-07636D4FD603}"/>
                </a:ext>
              </a:extLst>
            </p:cNvPr>
            <p:cNvSpPr/>
            <p:nvPr/>
          </p:nvSpPr>
          <p:spPr>
            <a:xfrm rot="18900000">
              <a:off x="7353142" y="3259333"/>
              <a:ext cx="1341324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4122A-FAE5-6060-3C73-03DF366C1971}"/>
                </a:ext>
              </a:extLst>
            </p:cNvPr>
            <p:cNvSpPr txBox="1"/>
            <p:nvPr/>
          </p:nvSpPr>
          <p:spPr>
            <a:xfrm>
              <a:off x="8626094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hound, pester, educate, interview, badger, brief, bug, challenge,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A014655-9483-499B-3428-252CF4149E6D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097846" y="3568497"/>
            <a:ext cx="2466262" cy="21690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8895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E768-5337-D521-4A23-111115F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A920F67-4ABC-7134-56B2-E3183728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7E932E-82BE-AC68-DB5C-68991572DC35}"/>
              </a:ext>
            </a:extLst>
          </p:cNvPr>
          <p:cNvGrpSpPr/>
          <p:nvPr/>
        </p:nvGrpSpPr>
        <p:grpSpPr>
          <a:xfrm>
            <a:off x="302463" y="3835173"/>
            <a:ext cx="5186310" cy="2548707"/>
            <a:chOff x="5962940" y="3835173"/>
            <a:chExt cx="5186310" cy="254870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4BA53FF-9F71-DE1F-3CB1-26026224372E}"/>
                </a:ext>
              </a:extLst>
            </p:cNvPr>
            <p:cNvSpPr/>
            <p:nvPr/>
          </p:nvSpPr>
          <p:spPr>
            <a:xfrm rot="18900000">
              <a:off x="5962940" y="3835173"/>
              <a:ext cx="297004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3A1438-58C9-FB4F-80AF-2B7C056D09DD}"/>
                </a:ext>
              </a:extLst>
            </p:cNvPr>
            <p:cNvSpPr txBox="1"/>
            <p:nvPr/>
          </p:nvSpPr>
          <p:spPr>
            <a:xfrm>
              <a:off x="7165187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bury, come, function, happen, invite, result,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C38E9B2-8C8D-350F-E7CD-70DB8622808B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1915547" y="4144337"/>
            <a:ext cx="1581195" cy="159321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7853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462B-55BC-5FFA-1DA8-626B98E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A015520-5006-DBE2-FF68-E5F434B2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C622316-EACD-4627-B0AE-1B5129A2BD5B}"/>
              </a:ext>
            </a:extLst>
          </p:cNvPr>
          <p:cNvGrpSpPr/>
          <p:nvPr/>
        </p:nvGrpSpPr>
        <p:grpSpPr>
          <a:xfrm>
            <a:off x="2067439" y="3276695"/>
            <a:ext cx="4937624" cy="3107185"/>
            <a:chOff x="7311225" y="3276695"/>
            <a:chExt cx="4937624" cy="310718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DAD8016-37EB-8714-75F8-4186F409623F}"/>
                </a:ext>
              </a:extLst>
            </p:cNvPr>
            <p:cNvSpPr/>
            <p:nvPr/>
          </p:nvSpPr>
          <p:spPr>
            <a:xfrm rot="18900000">
              <a:off x="7311225" y="3276695"/>
              <a:ext cx="139043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7F99D6-2DC3-FE03-7F6F-3B9B5B4ADE15}"/>
                </a:ext>
              </a:extLst>
            </p:cNvPr>
            <p:cNvSpPr txBox="1"/>
            <p:nvPr/>
          </p:nvSpPr>
          <p:spPr>
            <a:xfrm>
              <a:off x="8264786" y="5737549"/>
              <a:ext cx="39840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inform, remind, tell, advise, alert, ask, email, notify, warn,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7C5826-F412-0010-843D-4E378A77A92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2890716" y="3585859"/>
            <a:ext cx="2122316" cy="21516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5114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746B-8AA9-3774-D524-D82CC8E1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3F3460D-99F4-C910-1A6F-311D09109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6637C0-9B1F-039A-3BB0-E749CE3F726A}"/>
              </a:ext>
            </a:extLst>
          </p:cNvPr>
          <p:cNvGrpSpPr/>
          <p:nvPr/>
        </p:nvGrpSpPr>
        <p:grpSpPr>
          <a:xfrm>
            <a:off x="2719251" y="3184098"/>
            <a:ext cx="4945568" cy="3199782"/>
            <a:chOff x="7534775" y="3184098"/>
            <a:chExt cx="4945568" cy="319978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FD26C5-A3B1-F677-1D52-B78C169825C3}"/>
                </a:ext>
              </a:extLst>
            </p:cNvPr>
            <p:cNvSpPr/>
            <p:nvPr/>
          </p:nvSpPr>
          <p:spPr>
            <a:xfrm rot="18900000">
              <a:off x="7534775" y="3184098"/>
              <a:ext cx="112852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223401-AA3F-6F5E-3C70-38864901D76A}"/>
                </a:ext>
              </a:extLst>
            </p:cNvPr>
            <p:cNvSpPr txBox="1"/>
            <p:nvPr/>
          </p:nvSpPr>
          <p:spPr>
            <a:xfrm>
              <a:off x="8565722" y="5737549"/>
              <a:ext cx="3914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audit, discipline, approach, chastise, compliment, praise, demean,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CDC75C7-5D15-D4FC-616C-0A61486513E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411575" y="3493262"/>
            <a:ext cx="2295934" cy="224428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88588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2C9E-B55B-4034-13CD-CDA38383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8D32BFD5-B779-249A-44D3-7411FFBE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57DC74-17E9-B384-20C1-14DEA73BF734}"/>
              </a:ext>
            </a:extLst>
          </p:cNvPr>
          <p:cNvGrpSpPr/>
          <p:nvPr/>
        </p:nvGrpSpPr>
        <p:grpSpPr>
          <a:xfrm>
            <a:off x="2758905" y="3325888"/>
            <a:ext cx="5412822" cy="3057992"/>
            <a:chOff x="7192463" y="3325888"/>
            <a:chExt cx="5412822" cy="30579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5AF11E-25A9-6784-0013-3D2175AB355D}"/>
                </a:ext>
              </a:extLst>
            </p:cNvPr>
            <p:cNvSpPr/>
            <p:nvPr/>
          </p:nvSpPr>
          <p:spPr>
            <a:xfrm rot="18900000">
              <a:off x="7192463" y="3325888"/>
              <a:ext cx="152957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53B166-DC29-B1DE-5065-D0B2E80FE299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fazed, be clouded, be gladdened, be affronted, be bored, be blessed, chide,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D741CE-A9FA-C078-99EF-91ECC683E80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651751" y="3635052"/>
            <a:ext cx="2233977" cy="210249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0039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D941-8175-8AE7-D031-DCB842AC8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709AC27-22E8-DE1D-45A7-3E2B3C3E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99D81F9-3730-08DE-4885-1A18AAFA33A3}"/>
              </a:ext>
            </a:extLst>
          </p:cNvPr>
          <p:cNvGrpSpPr/>
          <p:nvPr/>
        </p:nvGrpSpPr>
        <p:grpSpPr>
          <a:xfrm>
            <a:off x="3396747" y="3239078"/>
            <a:ext cx="5203244" cy="3144802"/>
            <a:chOff x="7402041" y="3239078"/>
            <a:chExt cx="5203244" cy="31448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2FF92AD-0427-D71A-BD82-0E5CE98826A0}"/>
                </a:ext>
              </a:extLst>
            </p:cNvPr>
            <p:cNvSpPr/>
            <p:nvPr/>
          </p:nvSpPr>
          <p:spPr>
            <a:xfrm rot="18900000">
              <a:off x="7402041" y="3239078"/>
              <a:ext cx="1284035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AAD4C3-A29C-8383-680F-D49C93F72F94}"/>
                </a:ext>
              </a:extLst>
            </p:cNvPr>
            <p:cNvSpPr txBox="1"/>
            <p:nvPr/>
          </p:nvSpPr>
          <p:spPr>
            <a:xfrm>
              <a:off x="8033287" y="5737549"/>
              <a:ext cx="45719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defend, imitate, portray, address, conceal, depict, describe, detail,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DBA2087-BA2C-CA5B-312D-4FCFDE2CD628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4166825" y="3548242"/>
            <a:ext cx="2147167" cy="218930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248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C51E-A90F-19C4-61C3-304E3FD15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DC9962-07D7-253E-4385-C8850263C9B3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A46103-424C-2A48-605C-47B59DE448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Overarching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04CFA28-56E2-D3AA-E67A-BEE5E260386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In using a particular linguistic expression,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can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 and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must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mean?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478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49B2C-126A-B735-B05C-B01E8CA16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ECE9A9-9B2B-3F5C-9992-D20F0B8D5AA1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826CA8-E2F5-849A-E082-76115DD5AE5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Challenge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C711FC2-D8AE-EE98-7501-42123C4CC80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 we expand to larger and more open classes of words, generalizations tend to be harder to find.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8AFF9-235D-FCC2-E8A9-66E77B461693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155333-15A9-0C1E-8B4B-6133ED27533F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Example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ACC253-B93F-0799-7481-46D60EC5720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Even in well-studied areas of the lexicons of well-studied languages, there remains debate about generalizations.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274691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9F14B-CFCD-D172-6F86-00BA4617D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D321F07-9F57-0D9B-55F5-4B05BC24D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B0858-51FE-B27D-344C-969F68FF12C1}"/>
              </a:ext>
            </a:extLst>
          </p:cNvPr>
          <p:cNvGrpSpPr/>
          <p:nvPr/>
        </p:nvGrpSpPr>
        <p:grpSpPr>
          <a:xfrm>
            <a:off x="2334815" y="3846749"/>
            <a:ext cx="4795190" cy="2537131"/>
            <a:chOff x="5934995" y="3846749"/>
            <a:chExt cx="4795190" cy="253713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61A4907-A159-02B0-44A3-CA263DFA30F9}"/>
                </a:ext>
              </a:extLst>
            </p:cNvPr>
            <p:cNvSpPr/>
            <p:nvPr/>
          </p:nvSpPr>
          <p:spPr>
            <a:xfrm rot="18900000">
              <a:off x="5934995" y="3846749"/>
              <a:ext cx="3002788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7852EC-0D2F-7A15-60C5-F2997238EDD6}"/>
                </a:ext>
              </a:extLst>
            </p:cNvPr>
            <p:cNvSpPr txBox="1"/>
            <p:nvPr/>
          </p:nvSpPr>
          <p:spPr>
            <a:xfrm>
              <a:off x="7824943" y="5737549"/>
              <a:ext cx="2905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buy, delete, alter, attempt, insert, operate, cause,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6FA0E8-F22D-E58F-9F69-51AC899B4650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964269" y="4155913"/>
            <a:ext cx="1713115" cy="158163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25940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4776-CE6C-E71F-3C53-9121E16E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67D4829-0382-23C3-85D4-64E829996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A4BE02-6203-0A18-EE08-4090DB0FF502}"/>
              </a:ext>
            </a:extLst>
          </p:cNvPr>
          <p:cNvGrpSpPr/>
          <p:nvPr/>
        </p:nvGrpSpPr>
        <p:grpSpPr>
          <a:xfrm>
            <a:off x="422870" y="3178309"/>
            <a:ext cx="5042958" cy="3205571"/>
            <a:chOff x="3641096" y="3178309"/>
            <a:chExt cx="5042958" cy="320557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B016E7-E67D-406E-A3A8-9F7BD7D30FFA}"/>
                </a:ext>
              </a:extLst>
            </p:cNvPr>
            <p:cNvSpPr/>
            <p:nvPr/>
          </p:nvSpPr>
          <p:spPr>
            <a:xfrm rot="18900000">
              <a:off x="7571901" y="3178309"/>
              <a:ext cx="11121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0A9F20-521E-FB0D-3BC2-46F84CCFA9F7}"/>
                </a:ext>
              </a:extLst>
            </p:cNvPr>
            <p:cNvSpPr txBox="1"/>
            <p:nvPr/>
          </p:nvSpPr>
          <p:spPr>
            <a:xfrm>
              <a:off x="3641096" y="5737549"/>
              <a:ext cx="4114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coerce, enlist, manipulate, allow, assign, bribe, coax, compel, force,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ECAAA9-B63D-E768-29D3-353CBE879DD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480075" y="3752618"/>
            <a:ext cx="2036471" cy="198493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346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2C1E2-0C86-AC37-1387-EC6F190C3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1843F817-0589-EDFE-CA8F-6F077CDFC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D9103ED-0408-2C21-FC68-9F1EE1D55642}"/>
              </a:ext>
            </a:extLst>
          </p:cNvPr>
          <p:cNvGrpSpPr/>
          <p:nvPr/>
        </p:nvGrpSpPr>
        <p:grpSpPr>
          <a:xfrm>
            <a:off x="1325693" y="3921982"/>
            <a:ext cx="4830142" cy="2461898"/>
            <a:chOff x="4161953" y="3921982"/>
            <a:chExt cx="4830142" cy="24618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8FCA60-EC03-C537-06CB-0799E7A7B597}"/>
                </a:ext>
              </a:extLst>
            </p:cNvPr>
            <p:cNvSpPr/>
            <p:nvPr/>
          </p:nvSpPr>
          <p:spPr>
            <a:xfrm rot="18900000">
              <a:off x="5776515" y="3921982"/>
              <a:ext cx="321558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9B830E-985A-BF3E-F297-E0702D703BA5}"/>
                </a:ext>
              </a:extLst>
            </p:cNvPr>
            <p:cNvSpPr txBox="1"/>
            <p:nvPr/>
          </p:nvSpPr>
          <p:spPr>
            <a:xfrm>
              <a:off x="416195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articulate, communicate, explain, write,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6113965-41AD-23EB-EC32-6FCFB429A9A5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2929973" y="5239965"/>
            <a:ext cx="481193" cy="4975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0325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6C95-F6E0-00F3-8B4F-1051C4387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F28F519B-5072-35CD-A59E-7A030A313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13FBDE-F1FA-86AE-3F27-4D49F0094693}"/>
              </a:ext>
            </a:extLst>
          </p:cNvPr>
          <p:cNvGrpSpPr/>
          <p:nvPr/>
        </p:nvGrpSpPr>
        <p:grpSpPr>
          <a:xfrm>
            <a:off x="1719235" y="3970499"/>
            <a:ext cx="4873388" cy="2413381"/>
            <a:chOff x="4138803" y="3970499"/>
            <a:chExt cx="4873388" cy="241338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943E07D-7961-6917-EB48-EFDD56BDD597}"/>
                </a:ext>
              </a:extLst>
            </p:cNvPr>
            <p:cNvSpPr/>
            <p:nvPr/>
          </p:nvSpPr>
          <p:spPr>
            <a:xfrm rot="18900000">
              <a:off x="5659384" y="3970499"/>
              <a:ext cx="335280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7623F2-6768-A3E5-B8E9-8CA107C25093}"/>
                </a:ext>
              </a:extLst>
            </p:cNvPr>
            <p:cNvSpPr txBox="1"/>
            <p:nvPr/>
          </p:nvSpPr>
          <p:spPr>
            <a:xfrm>
              <a:off x="4138803" y="5737549"/>
              <a:ext cx="32085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affirm, confirm, verify, acknowledge, clarify,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C1A572-3D60-D601-F60C-C495258F80AF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323515" y="5336999"/>
            <a:ext cx="407308" cy="40055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54340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2FC31-A2A5-671E-E53D-5A648AD87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F8F5F59-F7BF-5FFB-2CC1-26B445C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20A45B-C90F-F353-831E-E6CA836DC609}"/>
              </a:ext>
            </a:extLst>
          </p:cNvPr>
          <p:cNvGrpSpPr/>
          <p:nvPr/>
        </p:nvGrpSpPr>
        <p:grpSpPr>
          <a:xfrm>
            <a:off x="1494611" y="3704815"/>
            <a:ext cx="5381503" cy="2679065"/>
            <a:chOff x="3520638" y="3704815"/>
            <a:chExt cx="5381503" cy="2679065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6C08596-2B66-B8C0-FF78-89C203228B8F}"/>
                </a:ext>
              </a:extLst>
            </p:cNvPr>
            <p:cNvSpPr/>
            <p:nvPr/>
          </p:nvSpPr>
          <p:spPr>
            <a:xfrm rot="18900000">
              <a:off x="6300801" y="3704815"/>
              <a:ext cx="2601340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719C7A-90EB-D950-D60A-7580012B3621}"/>
                </a:ext>
              </a:extLst>
            </p:cNvPr>
            <p:cNvSpPr txBox="1"/>
            <p:nvPr/>
          </p:nvSpPr>
          <p:spPr>
            <a:xfrm>
              <a:off x="3520638" y="5737549"/>
              <a:ext cx="443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be contented, be relieved, be amused, be charmed, be pleased, be comforted,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561451-293F-DBCC-3533-924E68F9720D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3711611" y="4805632"/>
            <a:ext cx="944120" cy="931917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9832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0B82A-C3A1-3B57-9C8A-40381160F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0487D98-C730-89B5-5A6A-B6CEFC866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6DF5-2EC4-4632-278E-FE28D4DA3EF7}"/>
              </a:ext>
            </a:extLst>
          </p:cNvPr>
          <p:cNvGrpSpPr/>
          <p:nvPr/>
        </p:nvGrpSpPr>
        <p:grpSpPr>
          <a:xfrm>
            <a:off x="2280215" y="3241971"/>
            <a:ext cx="4832448" cy="3141909"/>
            <a:chOff x="3877976" y="3241971"/>
            <a:chExt cx="4832448" cy="314190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8A0415E-A8B1-5272-4EF5-97910584B392}"/>
                </a:ext>
              </a:extLst>
            </p:cNvPr>
            <p:cNvSpPr/>
            <p:nvPr/>
          </p:nvSpPr>
          <p:spPr>
            <a:xfrm rot="18900000">
              <a:off x="7418205" y="3241971"/>
              <a:ext cx="129221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A2C8DA-11A5-7626-0C2E-671A75707542}"/>
                </a:ext>
              </a:extLst>
            </p:cNvPr>
            <p:cNvSpPr txBox="1"/>
            <p:nvPr/>
          </p:nvSpPr>
          <p:spPr>
            <a:xfrm>
              <a:off x="3877976" y="5737549"/>
              <a:ext cx="371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check, investigate, contemplate, evaluate, examine, explore,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9AC86C-6A0D-C74C-8E76-59D9B10C8B1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139140" y="3879943"/>
            <a:ext cx="1870545" cy="185760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3345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BA3B-1A7C-8921-A9B8-6DF897F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099F70-70CB-337E-98BF-0D2E1CCD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3D8552C-C6E5-0DE6-9E6B-694512DE0D40}"/>
              </a:ext>
            </a:extLst>
          </p:cNvPr>
          <p:cNvGrpSpPr/>
          <p:nvPr/>
        </p:nvGrpSpPr>
        <p:grpSpPr>
          <a:xfrm>
            <a:off x="2896306" y="3685229"/>
            <a:ext cx="4795604" cy="2698651"/>
            <a:chOff x="4075273" y="3685229"/>
            <a:chExt cx="4795604" cy="269865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50131A5-2E2F-0230-2DC6-269C0BD19D64}"/>
                </a:ext>
              </a:extLst>
            </p:cNvPr>
            <p:cNvSpPr/>
            <p:nvPr/>
          </p:nvSpPr>
          <p:spPr>
            <a:xfrm rot="18900000">
              <a:off x="6324936" y="3685229"/>
              <a:ext cx="254594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E4C80C-C60B-CBBF-B9D7-1D2920412E55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aim, appear, compete, hunger, try, lust, attempt, start,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F53446-0C06-B65E-5193-8C8E8298FD36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568520" y="4766459"/>
            <a:ext cx="950293" cy="97109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37318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1293-9424-C0FE-BD6B-030A85F8B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858213D-BEA7-C265-020D-1C9636F08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E0C672-C9F5-27D5-4192-77B5B04920FE}"/>
              </a:ext>
            </a:extLst>
          </p:cNvPr>
          <p:cNvGrpSpPr/>
          <p:nvPr/>
        </p:nvGrpSpPr>
        <p:grpSpPr>
          <a:xfrm>
            <a:off x="3289847" y="3320132"/>
            <a:ext cx="4667526" cy="3063748"/>
            <a:chOff x="4075273" y="3320132"/>
            <a:chExt cx="4667526" cy="30637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B22394-158E-1900-9EEA-25C3E12F56E5}"/>
                </a:ext>
              </a:extLst>
            </p:cNvPr>
            <p:cNvSpPr/>
            <p:nvPr/>
          </p:nvSpPr>
          <p:spPr>
            <a:xfrm rot="18900000">
              <a:off x="7229508" y="3320132"/>
              <a:ext cx="151329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C2C682-421C-A4D0-40E9-4AF5BDDA6496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expect, authorize, desire, request, allow, approve,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C53740-3CF1-CE0A-38E1-724ED74003A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4962061" y="4036265"/>
            <a:ext cx="1703637" cy="17012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54573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B5E21-FD38-BAC1-B312-A0E93F73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BC465321-4AEA-7420-BF14-27130778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739ED64-B325-6F81-802C-9CB4C0DDCD52}"/>
              </a:ext>
            </a:extLst>
          </p:cNvPr>
          <p:cNvGrpSpPr/>
          <p:nvPr/>
        </p:nvGrpSpPr>
        <p:grpSpPr>
          <a:xfrm>
            <a:off x="3683388" y="3452124"/>
            <a:ext cx="4722199" cy="2931756"/>
            <a:chOff x="4075273" y="3452124"/>
            <a:chExt cx="4722199" cy="293175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1A800D3-2B53-3693-51A2-227C69A7FA7F}"/>
                </a:ext>
              </a:extLst>
            </p:cNvPr>
            <p:cNvSpPr/>
            <p:nvPr/>
          </p:nvSpPr>
          <p:spPr>
            <a:xfrm rot="18900000">
              <a:off x="6910851" y="3452124"/>
              <a:ext cx="188662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1EA8C8-5FC3-FE80-99B6-E5D3EC81FF37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dream, hope, think, agree, assume,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0C2878-FA6E-522D-1297-CD533780FB61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355602" y="4300249"/>
            <a:ext cx="1439653" cy="1437300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67863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85B-942C-689A-0FF2-49D46BB60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9F19EAB-7747-0A5B-7680-4C2B62E95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07CA-B334-A297-52F2-1781A2456190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69828C7-2E94-AC55-4B79-C2BA37FD83E7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CB0D68-81F2-C850-3FDD-13D2A85416B3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CD296A-9C6D-1755-0D89-04B00BDC8AC0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5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BF3BC-202E-D5A6-BE9B-CD3225924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DF9F0C-38EA-E7F3-38F3-F4C0D01775B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BA1879-1251-9FD4-9050-CDBD3F79CF3B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Generalization #3 </a:t>
              </a:r>
              <a:r>
                <a:rPr lang="en-US" sz="1100" dirty="0">
                  <a:latin typeface="Helvetica" pitchFamily="2" charset="0"/>
                </a:rPr>
                <a:t>Levin and Rappaport </a:t>
              </a:r>
              <a:r>
                <a:rPr lang="en-US" sz="1100" dirty="0" err="1">
                  <a:latin typeface="Helvetica" pitchFamily="2" charset="0"/>
                </a:rPr>
                <a:t>Hovav</a:t>
              </a:r>
              <a:r>
                <a:rPr lang="en-US" sz="1100" dirty="0">
                  <a:latin typeface="Helvetica" pitchFamily="2" charset="0"/>
                </a:rPr>
                <a:t> 2006, Rappaport </a:t>
              </a:r>
              <a:r>
                <a:rPr lang="en-US" sz="1100" dirty="0" err="1">
                  <a:latin typeface="Helvetica" pitchFamily="2" charset="0"/>
                </a:rPr>
                <a:t>Hovav</a:t>
              </a:r>
              <a:r>
                <a:rPr lang="en-US" sz="1100" dirty="0">
                  <a:latin typeface="Helvetica" pitchFamily="2" charset="0"/>
                </a:rPr>
                <a:t> and Levin 2010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3372645-1200-0F68-7FB1-3DBEC53AFCC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 verb may not encode (trigger necessary inferences about) both an action’s 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  <a:ea typeface="Verdana" charset="0"/>
                  <a:cs typeface="Verdana" charset="0"/>
                </a:rPr>
                <a:t>manner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and its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  <a:ea typeface="Verdana" charset="0"/>
                  <a:cs typeface="Verdana" charset="0"/>
                </a:rPr>
                <a:t>result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738648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7CC46-23DA-B282-42C5-7D4045CBE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58EFE758-7ECD-3F20-F826-BFA1504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2FF5E7-3414-B192-D711-6429B69D48BE}"/>
              </a:ext>
            </a:extLst>
          </p:cNvPr>
          <p:cNvGrpSpPr/>
          <p:nvPr/>
        </p:nvGrpSpPr>
        <p:grpSpPr>
          <a:xfrm>
            <a:off x="4503536" y="3609581"/>
            <a:ext cx="4787421" cy="2774299"/>
            <a:chOff x="4075272" y="3609581"/>
            <a:chExt cx="4787421" cy="277429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5C731C2-2513-10F1-C253-87DCAE74193A}"/>
                </a:ext>
              </a:extLst>
            </p:cNvPr>
            <p:cNvSpPr/>
            <p:nvPr/>
          </p:nvSpPr>
          <p:spPr>
            <a:xfrm rot="18900000">
              <a:off x="6530716" y="3609581"/>
              <a:ext cx="233197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FFFD89-D4E6-3294-B13B-75D96470CDB2}"/>
                </a:ext>
              </a:extLst>
            </p:cNvPr>
            <p:cNvSpPr txBox="1"/>
            <p:nvPr/>
          </p:nvSpPr>
          <p:spPr>
            <a:xfrm>
              <a:off x="4075272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manage, glean, opt, presuppose, signify, conclude,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E84B22-6AD3-A38B-FD57-80110BBBA578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285545" y="4615163"/>
            <a:ext cx="1014945" cy="1122386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BB43B-168A-8262-962F-819B8ED1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898F66E-143B-60A6-E89A-D3FEB15F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B024C-2835-C23E-D08E-3081CC06250B}"/>
              </a:ext>
            </a:extLst>
          </p:cNvPr>
          <p:cNvGrpSpPr/>
          <p:nvPr/>
        </p:nvGrpSpPr>
        <p:grpSpPr>
          <a:xfrm>
            <a:off x="4816055" y="3777414"/>
            <a:ext cx="4961113" cy="2606466"/>
            <a:chOff x="3971100" y="3777414"/>
            <a:chExt cx="4961113" cy="2606466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E8C529E-673B-B7A9-70F7-A94386E25E65}"/>
                </a:ext>
              </a:extLst>
            </p:cNvPr>
            <p:cNvSpPr/>
            <p:nvPr/>
          </p:nvSpPr>
          <p:spPr>
            <a:xfrm rot="18900000">
              <a:off x="6125531" y="3777414"/>
              <a:ext cx="2806682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3A6D24-EEB0-C6F5-1A77-B8D727143AC2}"/>
                </a:ext>
              </a:extLst>
            </p:cNvPr>
            <p:cNvSpPr txBox="1"/>
            <p:nvPr/>
          </p:nvSpPr>
          <p:spPr>
            <a:xfrm>
              <a:off x="3971100" y="5737549"/>
              <a:ext cx="3564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apologize, complain, cry, gloat, growl, sob, weep,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6621A2C-1E8B-1840-B652-47F807FA75EC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6598064" y="4950830"/>
            <a:ext cx="783451" cy="786719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4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ACC7-877E-759A-9952-8168BD1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32A75A62-0BD4-2E3C-A3C3-99369B4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B14DB78-9910-BCC2-5796-8A347C519C34}"/>
              </a:ext>
            </a:extLst>
          </p:cNvPr>
          <p:cNvGrpSpPr/>
          <p:nvPr/>
        </p:nvGrpSpPr>
        <p:grpSpPr>
          <a:xfrm>
            <a:off x="2801075" y="3147317"/>
            <a:ext cx="8472668" cy="3236563"/>
            <a:chOff x="1539431" y="3147317"/>
            <a:chExt cx="8472668" cy="323656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644835-0190-9938-DB8F-B2F5C79E6181}"/>
                </a:ext>
              </a:extLst>
            </p:cNvPr>
            <p:cNvSpPr/>
            <p:nvPr/>
          </p:nvSpPr>
          <p:spPr>
            <a:xfrm rot="18900000">
              <a:off x="7646719" y="3147317"/>
              <a:ext cx="102449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AAD10A-4C15-9C96-3F94-38730BE5E17D}"/>
                </a:ext>
              </a:extLst>
            </p:cNvPr>
            <p:cNvSpPr txBox="1"/>
            <p:nvPr/>
          </p:nvSpPr>
          <p:spPr>
            <a:xfrm>
              <a:off x="1539431" y="5737549"/>
              <a:ext cx="84726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(be) depress(ed), (be) disappoint(ed), (be) shock(ed), (be) disgust(ed), (be) displease(ed), (be) embarrass(ed), (be) frustrate(ed), (be) surprise(ed),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804DB3-53D3-AEA5-EA78-CC60B25FA84B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037409" y="3690636"/>
            <a:ext cx="2020988" cy="204691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0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C3FD5-5B1E-CDF3-5766-7E4F678F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987189E7-2A9A-6153-667C-9F536ECBB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EF9573-7F03-46A6-2DC3-6699BE290196}"/>
              </a:ext>
            </a:extLst>
          </p:cNvPr>
          <p:cNvGrpSpPr/>
          <p:nvPr/>
        </p:nvGrpSpPr>
        <p:grpSpPr>
          <a:xfrm>
            <a:off x="5522109" y="3259447"/>
            <a:ext cx="4862311" cy="3124433"/>
            <a:chOff x="3855352" y="3259447"/>
            <a:chExt cx="4862311" cy="312443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503D9F8-BD6C-129E-F007-04C9785E6C51}"/>
                </a:ext>
              </a:extLst>
            </p:cNvPr>
            <p:cNvSpPr/>
            <p:nvPr/>
          </p:nvSpPr>
          <p:spPr>
            <a:xfrm rot="18900000">
              <a:off x="7376012" y="3259447"/>
              <a:ext cx="134165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E6F86C-9F9E-558A-313F-7499DA405EA1}"/>
                </a:ext>
              </a:extLst>
            </p:cNvPr>
            <p:cNvSpPr txBox="1"/>
            <p:nvPr/>
          </p:nvSpPr>
          <p:spPr>
            <a:xfrm>
              <a:off x="3855352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confuse, distress, freak out, panic, perplex, puzzle, stump, baffle,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C2955CA-D628-B520-9327-7CF27AFFC449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512462" y="3914896"/>
            <a:ext cx="1726787" cy="1822653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58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C7300-A8BE-BA4A-91E5-095209C02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AB7B9524-BA17-82CB-C4F3-75DDE238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B94AC8-B304-B261-87BF-6C5DC292D47F}"/>
              </a:ext>
            </a:extLst>
          </p:cNvPr>
          <p:cNvGrpSpPr/>
          <p:nvPr/>
        </p:nvGrpSpPr>
        <p:grpSpPr>
          <a:xfrm>
            <a:off x="5834626" y="3366513"/>
            <a:ext cx="4964533" cy="3017367"/>
            <a:chOff x="3797478" y="3366513"/>
            <a:chExt cx="4964533" cy="3017367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8232778-E527-C7B5-A6C7-069D7BA26D10}"/>
                </a:ext>
              </a:extLst>
            </p:cNvPr>
            <p:cNvSpPr/>
            <p:nvPr/>
          </p:nvSpPr>
          <p:spPr>
            <a:xfrm rot="18900000">
              <a:off x="7117532" y="3366513"/>
              <a:ext cx="1644479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CF53F1-265E-7954-192C-7C4FFB6F2491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fret, lie, agonize, bitch, brood, object, quarrel, quibble, whine,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D550B3-D2B1-8541-783C-A266715BA6F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7824979" y="4129028"/>
            <a:ext cx="1570529" cy="1608521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57AB-F3F3-D1B1-5627-814D2623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16C35C-E687-A7F7-AC6D-771D59E6A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746339-3C40-213A-03EF-757A09A96F11}"/>
              </a:ext>
            </a:extLst>
          </p:cNvPr>
          <p:cNvGrpSpPr/>
          <p:nvPr/>
        </p:nvGrpSpPr>
        <p:grpSpPr>
          <a:xfrm>
            <a:off x="6262890" y="3464897"/>
            <a:ext cx="5005286" cy="2918983"/>
            <a:chOff x="3797478" y="3464897"/>
            <a:chExt cx="5005286" cy="2918983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E761AE2-3054-3859-380B-78E307A3012D}"/>
                </a:ext>
              </a:extLst>
            </p:cNvPr>
            <p:cNvSpPr/>
            <p:nvPr/>
          </p:nvSpPr>
          <p:spPr>
            <a:xfrm rot="18900000">
              <a:off x="6880011" y="3464897"/>
              <a:ext cx="19227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545EB2-B16D-E0B2-F1A4-CAE6BB1DDF8C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decline, fail, hate, neglect, refuse, regret, detest, dislike,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156F5B6-E1E1-94D7-0ACD-794659378AF0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253243" y="4325797"/>
            <a:ext cx="1373761" cy="141175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38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48C4-4276-1DE0-5702-B9363F86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74467FCE-C389-E7EF-4B6C-A46B0D47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9975ED-4810-B562-75F7-0D68D7FE36B3}"/>
              </a:ext>
            </a:extLst>
          </p:cNvPr>
          <p:cNvGrpSpPr/>
          <p:nvPr/>
        </p:nvGrpSpPr>
        <p:grpSpPr>
          <a:xfrm>
            <a:off x="6668006" y="3244979"/>
            <a:ext cx="4914192" cy="3138901"/>
            <a:chOff x="3797478" y="3244979"/>
            <a:chExt cx="4914192" cy="313890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7E0B757-1DC4-FE1F-8A32-11B84BCB11E1}"/>
                </a:ext>
              </a:extLst>
            </p:cNvPr>
            <p:cNvSpPr/>
            <p:nvPr/>
          </p:nvSpPr>
          <p:spPr>
            <a:xfrm rot="18900000">
              <a:off x="7410939" y="3244979"/>
              <a:ext cx="1300731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0DF025-C20E-8D6C-D56E-5C402EF0CBD7}"/>
                </a:ext>
              </a:extLst>
            </p:cNvPr>
            <p:cNvSpPr txBox="1"/>
            <p:nvPr/>
          </p:nvSpPr>
          <p:spPr>
            <a:xfrm>
              <a:off x="3797478" y="5737549"/>
              <a:ext cx="39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denounce, disallow, face, prohibit, repress, abhor, admonish,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7EDF48-CF33-1D75-3EED-CD4507222737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8658359" y="3885961"/>
            <a:ext cx="1813596" cy="1851588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84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32DC4-CED6-BE8D-CC2F-9DCCCAC3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023D06F-0090-70F5-1E6E-73A50E2AC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B849BA-4AFE-433D-F92A-72C3CE305A0F}"/>
              </a:ext>
            </a:extLst>
          </p:cNvPr>
          <p:cNvGrpSpPr/>
          <p:nvPr/>
        </p:nvGrpSpPr>
        <p:grpSpPr>
          <a:xfrm>
            <a:off x="7735637" y="3308558"/>
            <a:ext cx="4302971" cy="3075322"/>
            <a:chOff x="4435033" y="3308558"/>
            <a:chExt cx="4302971" cy="307532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278B7EB-7762-48B4-07DA-315A342C76BF}"/>
                </a:ext>
              </a:extLst>
            </p:cNvPr>
            <p:cNvSpPr/>
            <p:nvPr/>
          </p:nvSpPr>
          <p:spPr>
            <a:xfrm rot="18900000">
              <a:off x="7257451" y="3308558"/>
              <a:ext cx="1480553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00BB1-946C-D4BE-D7DD-DE2F7183E74A}"/>
                </a:ext>
              </a:extLst>
            </p:cNvPr>
            <p:cNvSpPr txBox="1"/>
            <p:nvPr/>
          </p:nvSpPr>
          <p:spPr>
            <a:xfrm>
              <a:off x="4435033" y="5737549"/>
              <a:ext cx="284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doubt, question, dispute, fear, neglect, worry, …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83186D-DE47-C3DE-733F-FF2050ADC9D2}"/>
              </a:ext>
            </a:extLst>
          </p:cNvPr>
          <p:cNvCxnSpPr>
            <a:cxnSpLocks/>
            <a:stCxn id="6" idx="1"/>
            <a:endCxn id="7" idx="0"/>
          </p:cNvCxnSpPr>
          <p:nvPr/>
        </p:nvCxnSpPr>
        <p:spPr>
          <a:xfrm flipH="1">
            <a:off x="9157922" y="4013117"/>
            <a:ext cx="1616955" cy="1724432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39151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614419-CC83-A3CB-3DAA-A92E40CD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769-431A-EDC0-3F20-509B71D7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G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9881084B-0026-D865-994D-648C5A92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A0B98C-C25E-F6DE-429A-3BC1955C902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Class-frame relationship</a:t>
            </a:r>
          </a:p>
        </p:txBody>
      </p:sp>
    </p:spTree>
    <p:extLst>
      <p:ext uri="{BB962C8B-B14F-4D97-AF65-F5344CB8AC3E}">
        <p14:creationId xmlns:p14="http://schemas.microsoft.com/office/powerpoint/2010/main" val="196463269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8FB35F7-FE19-34B3-9214-A805728C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A2643-E92D-283F-3C74-5819E71CB6B3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past matrix</a:t>
            </a:r>
          </a:p>
        </p:txBody>
      </p:sp>
    </p:spTree>
    <p:extLst>
      <p:ext uri="{BB962C8B-B14F-4D97-AF65-F5344CB8AC3E}">
        <p14:creationId xmlns:p14="http://schemas.microsoft.com/office/powerpoint/2010/main" val="381508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FA8136-345E-61FB-F7D3-3DB9A44E4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078840"/>
              </p:ext>
            </p:extLst>
          </p:nvPr>
        </p:nvGraphicFramePr>
        <p:xfrm>
          <a:off x="626076" y="2286000"/>
          <a:ext cx="10939848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6616">
                  <a:extLst>
                    <a:ext uri="{9D8B030D-6E8A-4147-A177-3AD203B41FA5}">
                      <a16:colId xmlns:a16="http://schemas.microsoft.com/office/drawing/2014/main" val="3335385250"/>
                    </a:ext>
                  </a:extLst>
                </a:gridCol>
                <a:gridCol w="3646616">
                  <a:extLst>
                    <a:ext uri="{9D8B030D-6E8A-4147-A177-3AD203B41FA5}">
                      <a16:colId xmlns:a16="http://schemas.microsoft.com/office/drawing/2014/main" val="782602760"/>
                    </a:ext>
                  </a:extLst>
                </a:gridCol>
                <a:gridCol w="3646616">
                  <a:extLst>
                    <a:ext uri="{9D8B030D-6E8A-4147-A177-3AD203B41FA5}">
                      <a16:colId xmlns:a16="http://schemas.microsoft.com/office/drawing/2014/main" val="1172654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" pitchFamily="2" charset="0"/>
                        </a:rPr>
                        <a:t>Manner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Helvetica" pitchFamily="2" charset="0"/>
                        </a:rPr>
                        <a:t>Result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103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Helvetica" pitchFamily="2" charset="0"/>
                        </a:rPr>
                        <a:t>(Potential) change of state</a:t>
                      </a:r>
                      <a:endParaRPr lang="en-US" sz="2000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" pitchFamily="2" charset="0"/>
                        </a:rPr>
                        <a:t>hit, kick, pour, shake, shovel, slap, wipe,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" pitchFamily="2" charset="0"/>
                        </a:rPr>
                        <a:t>break, crack, fill, empty, melt, open, shatter,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572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Helvetica" pitchFamily="2" charset="0"/>
                        </a:rPr>
                        <a:t>Directed motion</a:t>
                      </a:r>
                      <a:endParaRPr lang="en-US" sz="2000" dirty="0">
                        <a:latin typeface="Helvetica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Helvetica" pitchFamily="2" charset="0"/>
                        </a:rPr>
                        <a:t>amble, crawl, hop, jog, limp, run, swim, walk,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 pitchFamily="2" charset="0"/>
                        </a:rPr>
                        <a:t>arrive, come, enter, exit, fall, go, rise,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382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761797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0E267-AA94-5A66-491A-097018D78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70F97-2425-BE79-C562-6B0F8B9CD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C01EC8-B610-124D-0F09-08CEB5207234}"/>
              </a:ext>
            </a:extLst>
          </p:cNvPr>
          <p:cNvSpPr txBox="1"/>
          <p:nvPr/>
        </p:nvSpPr>
        <p:spPr>
          <a:xfrm rot="16200000">
            <a:off x="-509285" y="2632323"/>
            <a:ext cx="532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Simple present matrix</a:t>
            </a:r>
          </a:p>
        </p:txBody>
      </p:sp>
    </p:spTree>
    <p:extLst>
      <p:ext uri="{BB962C8B-B14F-4D97-AF65-F5344CB8AC3E}">
        <p14:creationId xmlns:p14="http://schemas.microsoft.com/office/powerpoint/2010/main" val="25836081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BAE0-CDC0-AC2A-BDAE-6FF23AD22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6E992-5F51-5342-B745-B732AC3B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B8295E-F5D2-6834-85BD-050E21494D15}"/>
              </a:ext>
            </a:extLst>
          </p:cNvPr>
          <p:cNvSpPr txBox="1"/>
          <p:nvPr/>
        </p:nvSpPr>
        <p:spPr>
          <a:xfrm rot="16200000">
            <a:off x="-702150" y="2672835"/>
            <a:ext cx="579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elvetica" pitchFamily="2" charset="0"/>
              </a:rPr>
              <a:t>Past progressive matrix</a:t>
            </a:r>
          </a:p>
        </p:txBody>
      </p:sp>
    </p:spTree>
    <p:extLst>
      <p:ext uri="{BB962C8B-B14F-4D97-AF65-F5344CB8AC3E}">
        <p14:creationId xmlns:p14="http://schemas.microsoft.com/office/powerpoint/2010/main" val="413931993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01ED1A-F8BE-488A-DC66-FF2EB2B4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85A3-1210-8BE0-0D96-ED5C56A7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H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0DEB7739-C72E-8583-2713-41B0C54C0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E37A97-3C3D-1A95-1898-9C4CC6B1BBD3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Class-constituent relationship</a:t>
            </a:r>
          </a:p>
        </p:txBody>
      </p:sp>
    </p:spTree>
    <p:extLst>
      <p:ext uri="{BB962C8B-B14F-4D97-AF65-F5344CB8AC3E}">
        <p14:creationId xmlns:p14="http://schemas.microsoft.com/office/powerpoint/2010/main" val="110347357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79838-BBAC-BC95-FE7D-FD5C89AA0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E6B1365B-25AE-360D-FA33-EA7413CE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449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2D008C-0162-2B75-FE18-87FD444ED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834D-3D21-18E7-C537-EFE25351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I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122D0AF9-1C18-32BB-4B15-549359D15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516B6F-4B5A-268C-868E-5A406C75BDAE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Class-inference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47146311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7B9B2-B1DD-E23A-8E2E-00E0040BA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9" y="1328551"/>
            <a:ext cx="12077581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288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14AE-0743-48AA-8F82-F9530A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1" y="826227"/>
            <a:ext cx="11972757" cy="52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04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05E4E-9F66-1359-11AD-B33F86670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F04428-ED70-8694-CBB1-1375A35D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8916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0F7E2-BC4A-F29B-8724-8C35F536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0"/>
            <a:ext cx="7772400" cy="67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1715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CBDFB-E051-7A20-5BEC-DA80C298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7" y="159152"/>
            <a:ext cx="11141706" cy="65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FAA7F-144A-7860-AC25-AE072C06A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099F9B-AEC1-0A59-86F7-A33D88F80940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841FED-3C84-1F37-C32E-3D4D690759E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Putative Counterexamples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5A0533-3787-A36A-3C62-463E399B2B5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Helvetica" pitchFamily="2" charset="0"/>
                </a:rPr>
                <a:t>climb </a:t>
              </a:r>
              <a:r>
                <a:rPr lang="en-US" sz="2800" dirty="0">
                  <a:latin typeface="Helvetica" pitchFamily="2" charset="0"/>
                </a:rPr>
                <a:t>(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manner</a:t>
              </a:r>
              <a:r>
                <a:rPr lang="en-US" sz="2800" dirty="0">
                  <a:latin typeface="Helvetica" pitchFamily="2" charset="0"/>
                </a:rPr>
                <a:t>: clamber,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</a:rPr>
                <a:t>result</a:t>
              </a:r>
              <a:r>
                <a:rPr lang="en-US" sz="2800" dirty="0">
                  <a:latin typeface="Helvetica" pitchFamily="2" charset="0"/>
                </a:rPr>
                <a:t>: reach top)</a:t>
              </a:r>
            </a:p>
            <a:p>
              <a:r>
                <a:rPr lang="en-US" sz="2800" i="1" dirty="0">
                  <a:latin typeface="Helvetica" pitchFamily="2" charset="0"/>
                </a:rPr>
                <a:t>cut</a:t>
              </a:r>
              <a:r>
                <a:rPr lang="en-US" sz="2800" dirty="0">
                  <a:latin typeface="Helvetica" pitchFamily="2" charset="0"/>
                </a:rPr>
                <a:t> (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manner</a:t>
              </a:r>
              <a:r>
                <a:rPr lang="en-US" sz="2800" dirty="0">
                  <a:latin typeface="Helvetica" pitchFamily="2" charset="0"/>
                </a:rPr>
                <a:t>: contact with sharp edge,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</a:rPr>
                <a:t>result</a:t>
              </a:r>
              <a:r>
                <a:rPr lang="en-US" sz="2800" dirty="0">
                  <a:latin typeface="Helvetica" pitchFamily="2" charset="0"/>
                </a:rPr>
                <a:t>: separation)</a:t>
              </a:r>
              <a:endParaRPr lang="en-US" sz="2800" i="1" dirty="0">
                <a:latin typeface="Helvetica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49175C-25F3-DA0E-F93D-83517C4D8422}"/>
              </a:ext>
            </a:extLst>
          </p:cNvPr>
          <p:cNvSpPr txBox="1"/>
          <p:nvPr/>
        </p:nvSpPr>
        <p:spPr>
          <a:xfrm>
            <a:off x="6681914" y="1674674"/>
            <a:ext cx="44268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Cifuentes </a:t>
            </a:r>
            <a:r>
              <a:rPr lang="en-US" sz="1100" dirty="0" err="1">
                <a:latin typeface="Helvetica" pitchFamily="2" charset="0"/>
              </a:rPr>
              <a:t>Ferez</a:t>
            </a:r>
            <a:r>
              <a:rPr lang="en-US" sz="1100" dirty="0">
                <a:latin typeface="Helvetica" pitchFamily="2" charset="0"/>
              </a:rPr>
              <a:t> 2007, Goldberg 2010, Koontz-</a:t>
            </a:r>
            <a:r>
              <a:rPr lang="en-US" sz="1100" dirty="0" err="1">
                <a:latin typeface="Helvetica" pitchFamily="2" charset="0"/>
              </a:rPr>
              <a:t>Garboden</a:t>
            </a:r>
            <a:r>
              <a:rPr lang="en-US" sz="1100" dirty="0">
                <a:latin typeface="Helvetica" pitchFamily="2" charset="0"/>
              </a:rPr>
              <a:t> &amp; Beavers 2010, </a:t>
            </a:r>
            <a:r>
              <a:rPr lang="en-US" sz="1100" dirty="0" err="1">
                <a:latin typeface="Helvetica" pitchFamily="2" charset="0"/>
              </a:rPr>
              <a:t>Mateu</a:t>
            </a:r>
            <a:r>
              <a:rPr lang="en-US" sz="1100" dirty="0">
                <a:latin typeface="Helvetica" pitchFamily="2" charset="0"/>
              </a:rPr>
              <a:t> &amp; </a:t>
            </a:r>
            <a:r>
              <a:rPr lang="en-US" sz="1100" dirty="0" err="1">
                <a:latin typeface="Helvetica" pitchFamily="2" charset="0"/>
              </a:rPr>
              <a:t>Acedo-Matellan</a:t>
            </a:r>
            <a:r>
              <a:rPr lang="en-US" sz="1100" dirty="0">
                <a:latin typeface="Helvetica" pitchFamily="2" charset="0"/>
              </a:rPr>
              <a:t> 2011, </a:t>
            </a:r>
            <a:r>
              <a:rPr lang="en-US" sz="1100" dirty="0" err="1">
                <a:latin typeface="Helvetica" pitchFamily="2" charset="0"/>
              </a:rPr>
              <a:t>Zlatev</a:t>
            </a:r>
            <a:r>
              <a:rPr lang="en-US" sz="1100" dirty="0">
                <a:latin typeface="Helvetica" pitchFamily="2" charset="0"/>
              </a:rPr>
              <a:t> &amp; </a:t>
            </a:r>
            <a:r>
              <a:rPr lang="en-US" sz="1100" dirty="0" err="1">
                <a:latin typeface="Helvetica" pitchFamily="2" charset="0"/>
              </a:rPr>
              <a:t>Yangklang</a:t>
            </a:r>
            <a:r>
              <a:rPr lang="en-US" sz="1100" dirty="0">
                <a:latin typeface="Helvetica" pitchFamily="2" charset="0"/>
              </a:rPr>
              <a:t> 2004</a:t>
            </a:r>
          </a:p>
        </p:txBody>
      </p:sp>
    </p:spTree>
    <p:extLst>
      <p:ext uri="{BB962C8B-B14F-4D97-AF65-F5344CB8AC3E}">
        <p14:creationId xmlns:p14="http://schemas.microsoft.com/office/powerpoint/2010/main" val="300755005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D7C6D-4F23-7EC3-5CBA-4927CA99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28630-F0AA-6F25-85C9-A9348F46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J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8E1FEF7F-4F8C-6E58-DFE5-280442C8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799B79-5BB1-FD3E-3156-2BAA9BCC7C5A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6442253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Class-primitive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27603114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152F5-7718-278D-CBA9-FC002BC75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13B4C7-527A-ED3C-DC6F-08A79104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800100"/>
            <a:ext cx="11684000" cy="5257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1A52C3-B026-DAE4-A267-BDAC7FD80EC7}"/>
              </a:ext>
            </a:extLst>
          </p:cNvPr>
          <p:cNvSpPr/>
          <p:nvPr/>
        </p:nvSpPr>
        <p:spPr>
          <a:xfrm>
            <a:off x="4224759" y="1530027"/>
            <a:ext cx="7713241" cy="243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004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D43B9-9F9F-6871-5762-BACE429A9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6063-40C2-A1DB-F3E1-73DF4040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3401"/>
            <a:ext cx="6442253" cy="284907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Appendix K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AD1EFDE9-42C0-4484-11A7-43BF09FD6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3E149B8-1454-E876-D334-8CA3387D3E37}"/>
              </a:ext>
            </a:extLst>
          </p:cNvPr>
          <p:cNvSpPr txBox="1">
            <a:spLocks/>
          </p:cNvSpPr>
          <p:nvPr/>
        </p:nvSpPr>
        <p:spPr>
          <a:xfrm>
            <a:off x="831850" y="4297388"/>
            <a:ext cx="7976484" cy="847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Primitive-constituent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5860654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0A62-4A02-018A-3CB1-F62631302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CF31C-D8BA-5CBD-9206-C1B88EA4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25" y="1187370"/>
            <a:ext cx="11673550" cy="466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9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3AA2-3D70-C62F-C012-BD74BF06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5B095F-8288-D418-8C7D-D09A4611BA79}"/>
              </a:ext>
            </a:extLst>
          </p:cNvPr>
          <p:cNvSpPr txBox="1"/>
          <p:nvPr/>
        </p:nvSpPr>
        <p:spPr>
          <a:xfrm>
            <a:off x="1074947" y="1733410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The boy climbed the tree.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E2E36D-EC19-6F59-C97E-7B405B93EA04}"/>
              </a:ext>
            </a:extLst>
          </p:cNvPr>
          <p:cNvGrpSpPr/>
          <p:nvPr/>
        </p:nvGrpSpPr>
        <p:grpSpPr>
          <a:xfrm>
            <a:off x="4938672" y="1575824"/>
            <a:ext cx="6178381" cy="707886"/>
            <a:chOff x="4938672" y="1662323"/>
            <a:chExt cx="6178381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959181-C2DF-E312-291D-86B63B736E12}"/>
                </a:ext>
              </a:extLst>
            </p:cNvPr>
            <p:cNvSpPr txBox="1"/>
            <p:nvPr/>
          </p:nvSpPr>
          <p:spPr>
            <a:xfrm>
              <a:off x="6660290" y="1662323"/>
              <a:ext cx="4456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involved the boy clambering.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BAAA08F-BD2D-1ACE-F853-1C3FDD945625}"/>
                </a:ext>
              </a:extLst>
            </p:cNvPr>
            <p:cNvCxnSpPr>
              <a:cxnSpLocks/>
              <a:stCxn id="2" idx="3"/>
              <a:endCxn id="14" idx="1"/>
            </p:cNvCxnSpPr>
            <p:nvPr/>
          </p:nvCxnSpPr>
          <p:spPr>
            <a:xfrm flipV="1">
              <a:off x="4938672" y="2016266"/>
              <a:ext cx="1721618" cy="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0542D7-6AC7-FE75-8D81-06ED43193738}"/>
              </a:ext>
            </a:extLst>
          </p:cNvPr>
          <p:cNvGrpSpPr/>
          <p:nvPr/>
        </p:nvGrpSpPr>
        <p:grpSpPr>
          <a:xfrm>
            <a:off x="4938672" y="1933465"/>
            <a:ext cx="6997955" cy="1058131"/>
            <a:chOff x="4938672" y="1933465"/>
            <a:chExt cx="6997955" cy="10581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AFA2A8-7C00-0222-D117-DDF9A6F7B595}"/>
                </a:ext>
              </a:extLst>
            </p:cNvPr>
            <p:cNvSpPr txBox="1"/>
            <p:nvPr/>
          </p:nvSpPr>
          <p:spPr>
            <a:xfrm>
              <a:off x="6660290" y="2283710"/>
              <a:ext cx="52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resulted in the boy reaching the top of the tree.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5E9B64E-3610-AE0C-47F0-C4361034F3E0}"/>
                </a:ext>
              </a:extLst>
            </p:cNvPr>
            <p:cNvCxnSpPr>
              <a:cxnSpLocks/>
              <a:stCxn id="2" idx="3"/>
              <a:endCxn id="15" idx="1"/>
            </p:cNvCxnSpPr>
            <p:nvPr/>
          </p:nvCxnSpPr>
          <p:spPr>
            <a:xfrm>
              <a:off x="4938672" y="1933465"/>
              <a:ext cx="1721618" cy="7041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87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32B7-0D12-D1DB-2FF3-222EE787F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AEE86B0-BA0F-6D75-A686-80C77C6B29C5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D6CF30-7E17-1A15-B596-2918436058B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Putative Counterexamples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89EB814-E9AC-46EA-7CA4-25834D70DC3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latin typeface="Helvetica" pitchFamily="2" charset="0"/>
                </a:rPr>
                <a:t>climb </a:t>
              </a:r>
              <a:r>
                <a:rPr lang="en-US" sz="2800" dirty="0">
                  <a:latin typeface="Helvetica" pitchFamily="2" charset="0"/>
                </a:rPr>
                <a:t>(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manner</a:t>
              </a:r>
              <a:r>
                <a:rPr lang="en-US" sz="2800" dirty="0">
                  <a:latin typeface="Helvetica" pitchFamily="2" charset="0"/>
                </a:rPr>
                <a:t>: (clamber) upward,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</a:rPr>
                <a:t>result</a:t>
              </a:r>
              <a:r>
                <a:rPr lang="en-US" sz="2800" dirty="0">
                  <a:latin typeface="Helvetica" pitchFamily="2" charset="0"/>
                </a:rPr>
                <a:t>: reach top)</a:t>
              </a:r>
            </a:p>
            <a:p>
              <a:r>
                <a:rPr lang="en-US" sz="2800" i="1" dirty="0">
                  <a:latin typeface="Helvetica" pitchFamily="2" charset="0"/>
                </a:rPr>
                <a:t>cut</a:t>
              </a:r>
              <a:r>
                <a:rPr lang="en-US" sz="2800" dirty="0">
                  <a:latin typeface="Helvetica" pitchFamily="2" charset="0"/>
                </a:rPr>
                <a:t> (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manner</a:t>
              </a:r>
              <a:r>
                <a:rPr lang="en-US" sz="2800" dirty="0">
                  <a:latin typeface="Helvetica" pitchFamily="2" charset="0"/>
                </a:rPr>
                <a:t>: contact with sharp edge, </a:t>
              </a:r>
              <a:r>
                <a:rPr lang="en-US" sz="2800" dirty="0">
                  <a:solidFill>
                    <a:srgbClr val="2F7ACD"/>
                  </a:solidFill>
                  <a:latin typeface="Helvetica" pitchFamily="2" charset="0"/>
                </a:rPr>
                <a:t>result</a:t>
              </a:r>
              <a:r>
                <a:rPr lang="en-US" sz="2800" dirty="0">
                  <a:latin typeface="Helvetica" pitchFamily="2" charset="0"/>
                </a:rPr>
                <a:t>: separation)</a:t>
              </a:r>
              <a:endParaRPr lang="en-US" sz="2800" i="1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8E2BFA-0015-B6A7-5FB9-49C4116D9551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63C3C4-A9D6-198C-41D4-78B28F330708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Possible Defense </a:t>
              </a:r>
              <a:r>
                <a:rPr lang="en-US" sz="1100" dirty="0">
                  <a:latin typeface="Helvetica" pitchFamily="2" charset="0"/>
                </a:rPr>
                <a:t>Rappaport </a:t>
              </a:r>
              <a:r>
                <a:rPr lang="en-US" sz="1100" dirty="0" err="1">
                  <a:latin typeface="Helvetica" pitchFamily="2" charset="0"/>
                </a:rPr>
                <a:t>Hovav</a:t>
              </a:r>
              <a:r>
                <a:rPr lang="en-US" sz="1100" dirty="0">
                  <a:latin typeface="Helvetica" pitchFamily="2" charset="0"/>
                </a:rPr>
                <a:t> and Levin 2011</a:t>
              </a:r>
              <a:endParaRPr lang="en-US" sz="11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6DF129-E982-63F1-C31B-B53767795A15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There are two senses of each counterexample encoding only manner or only result.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2AAABBD-9539-6BF4-A78D-13F594BC5E75}"/>
              </a:ext>
            </a:extLst>
          </p:cNvPr>
          <p:cNvSpPr txBox="1"/>
          <p:nvPr/>
        </p:nvSpPr>
        <p:spPr>
          <a:xfrm>
            <a:off x="6681914" y="1674674"/>
            <a:ext cx="44268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Cifuentes </a:t>
            </a:r>
            <a:r>
              <a:rPr lang="en-US" sz="1100" dirty="0" err="1">
                <a:latin typeface="Helvetica" pitchFamily="2" charset="0"/>
              </a:rPr>
              <a:t>Ferez</a:t>
            </a:r>
            <a:r>
              <a:rPr lang="en-US" sz="1100" dirty="0">
                <a:latin typeface="Helvetica" pitchFamily="2" charset="0"/>
              </a:rPr>
              <a:t> 2007, Goldberg 2010, Koontz-</a:t>
            </a:r>
            <a:r>
              <a:rPr lang="en-US" sz="1100" dirty="0" err="1">
                <a:latin typeface="Helvetica" pitchFamily="2" charset="0"/>
              </a:rPr>
              <a:t>Garboden</a:t>
            </a:r>
            <a:r>
              <a:rPr lang="en-US" sz="1100" dirty="0">
                <a:latin typeface="Helvetica" pitchFamily="2" charset="0"/>
              </a:rPr>
              <a:t> &amp; Beavers 2010, </a:t>
            </a:r>
            <a:r>
              <a:rPr lang="en-US" sz="1100" dirty="0" err="1">
                <a:latin typeface="Helvetica" pitchFamily="2" charset="0"/>
              </a:rPr>
              <a:t>Mateu</a:t>
            </a:r>
            <a:r>
              <a:rPr lang="en-US" sz="1100" dirty="0">
                <a:latin typeface="Helvetica" pitchFamily="2" charset="0"/>
              </a:rPr>
              <a:t> &amp; </a:t>
            </a:r>
            <a:r>
              <a:rPr lang="en-US" sz="1100" dirty="0" err="1">
                <a:latin typeface="Helvetica" pitchFamily="2" charset="0"/>
              </a:rPr>
              <a:t>Acedo-Matellan</a:t>
            </a:r>
            <a:r>
              <a:rPr lang="en-US" sz="1100" dirty="0">
                <a:latin typeface="Helvetica" pitchFamily="2" charset="0"/>
              </a:rPr>
              <a:t> 2011, </a:t>
            </a:r>
            <a:r>
              <a:rPr lang="en-US" sz="1100" dirty="0" err="1">
                <a:latin typeface="Helvetica" pitchFamily="2" charset="0"/>
              </a:rPr>
              <a:t>Zlatev</a:t>
            </a:r>
            <a:r>
              <a:rPr lang="en-US" sz="1100" dirty="0">
                <a:latin typeface="Helvetica" pitchFamily="2" charset="0"/>
              </a:rPr>
              <a:t> &amp; </a:t>
            </a:r>
            <a:r>
              <a:rPr lang="en-US" sz="1100" dirty="0" err="1">
                <a:latin typeface="Helvetica" pitchFamily="2" charset="0"/>
              </a:rPr>
              <a:t>Yangklang</a:t>
            </a:r>
            <a:r>
              <a:rPr lang="en-US" sz="1100" dirty="0">
                <a:latin typeface="Helvetica" pitchFamily="2" charset="0"/>
              </a:rPr>
              <a:t> 2004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FB5B6-BA88-023C-A19A-7B323689C36F}"/>
              </a:ext>
            </a:extLst>
          </p:cNvPr>
          <p:cNvSpPr txBox="1"/>
          <p:nvPr/>
        </p:nvSpPr>
        <p:spPr>
          <a:xfrm>
            <a:off x="8118566" y="3035963"/>
            <a:ext cx="23447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latin typeface="Helvetica" pitchFamily="2" charset="0"/>
              </a:rPr>
              <a:t>Guerssel</a:t>
            </a:r>
            <a:r>
              <a:rPr lang="en-US" sz="1100" dirty="0">
                <a:latin typeface="Helvetica" pitchFamily="2" charset="0"/>
              </a:rPr>
              <a:t> et al. 1985, Levin (1993)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0EE94-770F-5307-A043-977F0B862F5B}"/>
              </a:ext>
            </a:extLst>
          </p:cNvPr>
          <p:cNvSpPr txBox="1"/>
          <p:nvPr/>
        </p:nvSpPr>
        <p:spPr>
          <a:xfrm>
            <a:off x="9686112" y="2228672"/>
            <a:ext cx="13062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itchFamily="2" charset="0"/>
              </a:rPr>
              <a:t>Fillmore 1982</a:t>
            </a:r>
          </a:p>
          <a:p>
            <a:r>
              <a:rPr lang="en-US" sz="1100" dirty="0" err="1">
                <a:latin typeface="Helvetica" pitchFamily="2" charset="0"/>
              </a:rPr>
              <a:t>Jackendoff</a:t>
            </a:r>
            <a:r>
              <a:rPr lang="en-US" sz="1100" dirty="0">
                <a:latin typeface="Helvetica" pitchFamily="2" charset="0"/>
              </a:rPr>
              <a:t> 1985 </a:t>
            </a:r>
          </a:p>
        </p:txBody>
      </p:sp>
    </p:spTree>
    <p:extLst>
      <p:ext uri="{BB962C8B-B14F-4D97-AF65-F5344CB8AC3E}">
        <p14:creationId xmlns:p14="http://schemas.microsoft.com/office/powerpoint/2010/main" val="590735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67255-4F6F-CE20-0751-632229A04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C6AC5C-470B-ADD2-A6AD-9CFFA3B01F8C}"/>
              </a:ext>
            </a:extLst>
          </p:cNvPr>
          <p:cNvSpPr txBox="1"/>
          <p:nvPr/>
        </p:nvSpPr>
        <p:spPr>
          <a:xfrm>
            <a:off x="1074947" y="1733410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The boy climbed the tree.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CC62D1-E4F7-52BA-FE73-72098B9D1F9F}"/>
              </a:ext>
            </a:extLst>
          </p:cNvPr>
          <p:cNvGrpSpPr/>
          <p:nvPr/>
        </p:nvGrpSpPr>
        <p:grpSpPr>
          <a:xfrm>
            <a:off x="4938672" y="1575824"/>
            <a:ext cx="6178381" cy="707886"/>
            <a:chOff x="4938672" y="1662323"/>
            <a:chExt cx="6178381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2DE3E1-5AD9-5342-4819-A66FE2A817C2}"/>
                </a:ext>
              </a:extLst>
            </p:cNvPr>
            <p:cNvSpPr txBox="1"/>
            <p:nvPr/>
          </p:nvSpPr>
          <p:spPr>
            <a:xfrm>
              <a:off x="6660290" y="1662323"/>
              <a:ext cx="4456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involved the boy clambering.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176EF03-A150-7836-4EBD-7B4D888A0FAB}"/>
                </a:ext>
              </a:extLst>
            </p:cNvPr>
            <p:cNvCxnSpPr>
              <a:cxnSpLocks/>
              <a:stCxn id="2" idx="3"/>
              <a:endCxn id="14" idx="1"/>
            </p:cNvCxnSpPr>
            <p:nvPr/>
          </p:nvCxnSpPr>
          <p:spPr>
            <a:xfrm flipV="1">
              <a:off x="4938672" y="2016266"/>
              <a:ext cx="1721618" cy="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25EA15-C209-5397-885B-EBEAD02D7151}"/>
              </a:ext>
            </a:extLst>
          </p:cNvPr>
          <p:cNvGrpSpPr/>
          <p:nvPr/>
        </p:nvGrpSpPr>
        <p:grpSpPr>
          <a:xfrm>
            <a:off x="4938672" y="1933465"/>
            <a:ext cx="6997955" cy="1058131"/>
            <a:chOff x="4938672" y="1933465"/>
            <a:chExt cx="6997955" cy="10581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59AEAF-97BB-8EFB-39F2-9D879596CF84}"/>
                </a:ext>
              </a:extLst>
            </p:cNvPr>
            <p:cNvSpPr txBox="1"/>
            <p:nvPr/>
          </p:nvSpPr>
          <p:spPr>
            <a:xfrm>
              <a:off x="6660290" y="2283710"/>
              <a:ext cx="52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resulted in the boy reaching the top of the tree.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278A000-B39F-8254-0D5E-F432B0F0B0C3}"/>
                </a:ext>
              </a:extLst>
            </p:cNvPr>
            <p:cNvCxnSpPr>
              <a:cxnSpLocks/>
              <a:stCxn id="2" idx="3"/>
              <a:endCxn id="15" idx="1"/>
            </p:cNvCxnSpPr>
            <p:nvPr/>
          </p:nvCxnSpPr>
          <p:spPr>
            <a:xfrm>
              <a:off x="4938672" y="1933465"/>
              <a:ext cx="1721618" cy="7041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34E71D-B33B-FFF3-4C17-5324B6215A58}"/>
              </a:ext>
            </a:extLst>
          </p:cNvPr>
          <p:cNvSpPr txBox="1"/>
          <p:nvPr/>
        </p:nvSpPr>
        <p:spPr>
          <a:xfrm>
            <a:off x="1074946" y="3635067"/>
            <a:ext cx="413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The train climbed the hill.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6A44F9-90FA-2F51-2D0D-047E633D6A6B}"/>
              </a:ext>
            </a:extLst>
          </p:cNvPr>
          <p:cNvGrpSpPr/>
          <p:nvPr/>
        </p:nvGrpSpPr>
        <p:grpSpPr>
          <a:xfrm>
            <a:off x="5214551" y="3835122"/>
            <a:ext cx="6722076" cy="1061829"/>
            <a:chOff x="5214551" y="2121578"/>
            <a:chExt cx="6722076" cy="10618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29476F-F4FC-8AD2-3414-8F0B12FFCC85}"/>
                </a:ext>
              </a:extLst>
            </p:cNvPr>
            <p:cNvSpPr txBox="1"/>
            <p:nvPr/>
          </p:nvSpPr>
          <p:spPr>
            <a:xfrm>
              <a:off x="6660290" y="2475521"/>
              <a:ext cx="52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resulted in the train reaching the top of the tree.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83BC2C-9161-F2AE-B152-2C88BF7F47A4}"/>
                </a:ext>
              </a:extLst>
            </p:cNvPr>
            <p:cNvCxnSpPr>
              <a:cxnSpLocks/>
              <a:stCxn id="23" idx="3"/>
              <a:endCxn id="28" idx="1"/>
            </p:cNvCxnSpPr>
            <p:nvPr/>
          </p:nvCxnSpPr>
          <p:spPr>
            <a:xfrm>
              <a:off x="5214551" y="2121578"/>
              <a:ext cx="1445739" cy="7078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B903CB1-93C8-D29F-6F6C-688B5A2AD2E0}"/>
              </a:ext>
            </a:extLst>
          </p:cNvPr>
          <p:cNvGrpSpPr/>
          <p:nvPr/>
        </p:nvGrpSpPr>
        <p:grpSpPr>
          <a:xfrm>
            <a:off x="5214551" y="3481179"/>
            <a:ext cx="5902502" cy="707886"/>
            <a:chOff x="5214551" y="3481179"/>
            <a:chExt cx="5902502" cy="7078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69795E0-3879-1C4B-2072-92EBE4E1BFCA}"/>
                </a:ext>
              </a:extLst>
            </p:cNvPr>
            <p:cNvGrpSpPr/>
            <p:nvPr/>
          </p:nvGrpSpPr>
          <p:grpSpPr>
            <a:xfrm>
              <a:off x="5214551" y="3481179"/>
              <a:ext cx="5902502" cy="707886"/>
              <a:chOff x="5226908" y="1567580"/>
              <a:chExt cx="5902502" cy="7078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58A6BB-2101-C5F8-F648-392DE87DE1A7}"/>
                  </a:ext>
                </a:extLst>
              </p:cNvPr>
              <p:cNvSpPr txBox="1"/>
              <p:nvPr/>
            </p:nvSpPr>
            <p:spPr>
              <a:xfrm>
                <a:off x="6672647" y="1567580"/>
                <a:ext cx="44567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The climb involved the train clambering.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89067FE-1B65-ED83-1DAE-8F9350A33404}"/>
                  </a:ext>
                </a:extLst>
              </p:cNvPr>
              <p:cNvCxnSpPr>
                <a:cxnSpLocks/>
                <a:stCxn id="23" idx="3"/>
                <a:endCxn id="25" idx="1"/>
              </p:cNvCxnSpPr>
              <p:nvPr/>
            </p:nvCxnSpPr>
            <p:spPr>
              <a:xfrm>
                <a:off x="5226908" y="1921523"/>
                <a:ext cx="144573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Multiply 43">
              <a:extLst>
                <a:ext uri="{FF2B5EF4-FFF2-40B4-BE49-F238E27FC236}">
                  <a16:creationId xmlns:a16="http://schemas.microsoft.com/office/drawing/2014/main" id="{23B9AD88-BACE-2C66-EC7D-EAF93861FB65}"/>
                </a:ext>
              </a:extLst>
            </p:cNvPr>
            <p:cNvSpPr/>
            <p:nvPr/>
          </p:nvSpPr>
          <p:spPr>
            <a:xfrm>
              <a:off x="5799481" y="3610353"/>
              <a:ext cx="477751" cy="47775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63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B3914-4649-A675-5A3F-6BF804FB7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F122FF-1543-9717-FC28-8F29FDE37685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EB08AD-A511-8D59-0ACE-1935749008C7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DB135AA-61D1-0533-7C61-BC8984494B6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When do we decide whether to save a generalization by positing new senses?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31A28E-E74D-FFCE-BEB9-DBA797F92B44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AFB6FE-8081-7ABA-D54F-4C83EDCE5B6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Criterion (often implicit)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BD701-5A21-C4D7-19EB-1AFDFD518EEC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Relative frequency of pattern of inference (e.g. manner only, result only, or both) across tokens and/or types.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7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A6AC1-ED44-4526-4F5B-A16851C74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47F7DA-41A8-C47D-610B-27557FDB054F}"/>
              </a:ext>
            </a:extLst>
          </p:cNvPr>
          <p:cNvSpPr txBox="1"/>
          <p:nvPr/>
        </p:nvSpPr>
        <p:spPr>
          <a:xfrm>
            <a:off x="1074947" y="1733410"/>
            <a:ext cx="3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The boy climbed the tree.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20FB96-92C4-2F33-FA80-FDB2E6E9A23F}"/>
              </a:ext>
            </a:extLst>
          </p:cNvPr>
          <p:cNvGrpSpPr/>
          <p:nvPr/>
        </p:nvGrpSpPr>
        <p:grpSpPr>
          <a:xfrm>
            <a:off x="4938672" y="1575824"/>
            <a:ext cx="6178381" cy="707886"/>
            <a:chOff x="4938672" y="1662323"/>
            <a:chExt cx="6178381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E04C44-989B-4505-6C39-6C158EA9ED62}"/>
                </a:ext>
              </a:extLst>
            </p:cNvPr>
            <p:cNvSpPr txBox="1"/>
            <p:nvPr/>
          </p:nvSpPr>
          <p:spPr>
            <a:xfrm>
              <a:off x="6660290" y="1662323"/>
              <a:ext cx="4456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involved the boy clambering.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0D4AB6E-0905-0DC7-2AC1-59C66274CCE6}"/>
                </a:ext>
              </a:extLst>
            </p:cNvPr>
            <p:cNvCxnSpPr>
              <a:cxnSpLocks/>
              <a:stCxn id="2" idx="3"/>
              <a:endCxn id="14" idx="1"/>
            </p:cNvCxnSpPr>
            <p:nvPr/>
          </p:nvCxnSpPr>
          <p:spPr>
            <a:xfrm flipV="1">
              <a:off x="4938672" y="2016266"/>
              <a:ext cx="1721618" cy="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F20656-DC96-AF61-8EF6-E09E198CAF88}"/>
              </a:ext>
            </a:extLst>
          </p:cNvPr>
          <p:cNvGrpSpPr/>
          <p:nvPr/>
        </p:nvGrpSpPr>
        <p:grpSpPr>
          <a:xfrm>
            <a:off x="4938672" y="1933465"/>
            <a:ext cx="6997955" cy="1058131"/>
            <a:chOff x="4938672" y="1933465"/>
            <a:chExt cx="6997955" cy="10581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99DC1A-9872-FA00-FD96-727F611FB2DF}"/>
                </a:ext>
              </a:extLst>
            </p:cNvPr>
            <p:cNvSpPr txBox="1"/>
            <p:nvPr/>
          </p:nvSpPr>
          <p:spPr>
            <a:xfrm>
              <a:off x="6660290" y="2283710"/>
              <a:ext cx="52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resulted in the boy reaching the top of the tree.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145DBA-D24B-FB28-9637-9C528257E39A}"/>
                </a:ext>
              </a:extLst>
            </p:cNvPr>
            <p:cNvCxnSpPr>
              <a:cxnSpLocks/>
              <a:stCxn id="2" idx="3"/>
              <a:endCxn id="15" idx="1"/>
            </p:cNvCxnSpPr>
            <p:nvPr/>
          </p:nvCxnSpPr>
          <p:spPr>
            <a:xfrm>
              <a:off x="4938672" y="1933465"/>
              <a:ext cx="1721618" cy="7041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DE2982A-F6AD-8F08-FDE6-D367CE443BF2}"/>
              </a:ext>
            </a:extLst>
          </p:cNvPr>
          <p:cNvSpPr txBox="1"/>
          <p:nvPr/>
        </p:nvSpPr>
        <p:spPr>
          <a:xfrm>
            <a:off x="1074946" y="3635067"/>
            <a:ext cx="413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The train climbed the hill.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394FCC7-E23B-1347-42A6-EAF5D3647E3E}"/>
              </a:ext>
            </a:extLst>
          </p:cNvPr>
          <p:cNvGrpSpPr/>
          <p:nvPr/>
        </p:nvGrpSpPr>
        <p:grpSpPr>
          <a:xfrm>
            <a:off x="5214551" y="3835122"/>
            <a:ext cx="6722076" cy="1061829"/>
            <a:chOff x="5214551" y="2121578"/>
            <a:chExt cx="6722076" cy="106182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AA85DD-D49E-C98F-222E-889F52CEB11E}"/>
                </a:ext>
              </a:extLst>
            </p:cNvPr>
            <p:cNvSpPr txBox="1"/>
            <p:nvPr/>
          </p:nvSpPr>
          <p:spPr>
            <a:xfrm>
              <a:off x="6660290" y="2475521"/>
              <a:ext cx="52763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2F7ACD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The climb resulted in the train reaching the top of the tree.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4D50515-D8FD-95A0-DE0C-A0A311AD452B}"/>
                </a:ext>
              </a:extLst>
            </p:cNvPr>
            <p:cNvCxnSpPr>
              <a:cxnSpLocks/>
              <a:stCxn id="23" idx="3"/>
              <a:endCxn id="28" idx="1"/>
            </p:cNvCxnSpPr>
            <p:nvPr/>
          </p:nvCxnSpPr>
          <p:spPr>
            <a:xfrm>
              <a:off x="5214551" y="2121578"/>
              <a:ext cx="1445739" cy="70788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F49656E-0848-7085-81F7-A01C0F55C910}"/>
              </a:ext>
            </a:extLst>
          </p:cNvPr>
          <p:cNvGrpSpPr/>
          <p:nvPr/>
        </p:nvGrpSpPr>
        <p:grpSpPr>
          <a:xfrm>
            <a:off x="5214551" y="3481179"/>
            <a:ext cx="5902502" cy="707886"/>
            <a:chOff x="5214551" y="3481179"/>
            <a:chExt cx="5902502" cy="70788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1450DD-79E5-2546-76BE-48579337E89E}"/>
                </a:ext>
              </a:extLst>
            </p:cNvPr>
            <p:cNvGrpSpPr/>
            <p:nvPr/>
          </p:nvGrpSpPr>
          <p:grpSpPr>
            <a:xfrm>
              <a:off x="5214551" y="3481179"/>
              <a:ext cx="5902502" cy="707886"/>
              <a:chOff x="5226908" y="1567580"/>
              <a:chExt cx="5902502" cy="70788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ADE55FE-2F1B-2381-4351-272C36AF51FB}"/>
                  </a:ext>
                </a:extLst>
              </p:cNvPr>
              <p:cNvSpPr txBox="1"/>
              <p:nvPr/>
            </p:nvSpPr>
            <p:spPr>
              <a:xfrm>
                <a:off x="6672647" y="1567580"/>
                <a:ext cx="44567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The climb involved the train clambering.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02B0751-048F-B59C-C5BB-5144570711CD}"/>
                  </a:ext>
                </a:extLst>
              </p:cNvPr>
              <p:cNvCxnSpPr>
                <a:cxnSpLocks/>
                <a:stCxn id="23" idx="3"/>
                <a:endCxn id="25" idx="1"/>
              </p:cNvCxnSpPr>
              <p:nvPr/>
            </p:nvCxnSpPr>
            <p:spPr>
              <a:xfrm>
                <a:off x="5226908" y="1921523"/>
                <a:ext cx="144573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Multiply 43">
              <a:extLst>
                <a:ext uri="{FF2B5EF4-FFF2-40B4-BE49-F238E27FC236}">
                  <a16:creationId xmlns:a16="http://schemas.microsoft.com/office/drawing/2014/main" id="{9D29FD8A-A6D9-A46B-37ED-B4EFAED2843A}"/>
                </a:ext>
              </a:extLst>
            </p:cNvPr>
            <p:cNvSpPr/>
            <p:nvPr/>
          </p:nvSpPr>
          <p:spPr>
            <a:xfrm>
              <a:off x="5799481" y="3610353"/>
              <a:ext cx="477751" cy="477751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0D8B260-F432-B262-017D-44547BDA357D}"/>
              </a:ext>
            </a:extLst>
          </p:cNvPr>
          <p:cNvSpPr/>
          <p:nvPr/>
        </p:nvSpPr>
        <p:spPr>
          <a:xfrm>
            <a:off x="875211" y="1035366"/>
            <a:ext cx="10724606" cy="4197280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D5564-32D0-E021-8E17-EDA4D2A14B52}"/>
              </a:ext>
            </a:extLst>
          </p:cNvPr>
          <p:cNvSpPr txBox="1"/>
          <p:nvPr/>
        </p:nvSpPr>
        <p:spPr>
          <a:xfrm>
            <a:off x="1224868" y="2372345"/>
            <a:ext cx="9626975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If we are already thinly slicing senses, what justifies the assumption that these aren’t also distinct senses?</a:t>
            </a:r>
          </a:p>
        </p:txBody>
      </p:sp>
    </p:spTree>
    <p:extLst>
      <p:ext uri="{BB962C8B-B14F-4D97-AF65-F5344CB8AC3E}">
        <p14:creationId xmlns:p14="http://schemas.microsoft.com/office/powerpoint/2010/main" val="3149258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508A4-AC40-A96C-20B6-E18072AA9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C3E932B-C1EB-7956-542A-0190B1A8BFF4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86088B-1B9B-7E9E-6025-F729817696B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Empirical Challenge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5B05D34-FFCA-C6AC-42BC-2A64706BA11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To determine a pattern’s relative frequency we often have to take large samples of lexical item types and/or tokens.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D01663D-733B-9371-F430-29A0AB8884B3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6C7366-A129-85C8-AF22-0665D8C4D5D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Methodological Challenge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ABA22-30DB-1D40-E05D-DA51872B3E9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We need a way of detecting when a pattern is the result of “summing over” senses v. a product of a single sense.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403667" y="3365407"/>
            <a:ext cx="9625116" cy="991178"/>
            <a:chOff x="1403667" y="3142981"/>
            <a:chExt cx="9625116" cy="991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80052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403667" y="3142981"/>
              <a:ext cx="7986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334738" y="2167816"/>
            <a:ext cx="9694045" cy="963726"/>
            <a:chOff x="859655" y="2139076"/>
            <a:chExt cx="9694045" cy="9637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48695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859655" y="2139076"/>
              <a:ext cx="867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728465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 dirty="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44106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 dirty="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589009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D54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462729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3A6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111101" y="465859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3A6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</p:spTree>
    <p:extLst>
      <p:ext uri="{BB962C8B-B14F-4D97-AF65-F5344CB8AC3E}">
        <p14:creationId xmlns:p14="http://schemas.microsoft.com/office/powerpoint/2010/main" val="38286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9BFD4-C03A-E44D-3C3C-9448A607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BFC7A20-8E22-BD04-43F9-7F97E65C2460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E22535F-E24C-259E-5CFD-C6518E90957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Empirical Approach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F51BDD4-8C5D-7A8A-0777-DB55AC4DE88B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Scale standard experimental methods to annotate large samples for inference + acceptability judgments. 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5242FC-19B0-0A9D-EE16-DCA0F62F037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5F39D95-2654-02CB-AD69-D2DE393BD82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Methodological Approach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88D7FE-0107-96B5-E037-7A58EC3DB84F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Develop and deploy </a:t>
              </a:r>
              <a:r>
                <a:rPr lang="en-US" sz="2800" dirty="0" err="1">
                  <a:latin typeface="Helvetica" pitchFamily="2" charset="0"/>
                </a:rPr>
                <a:t>multiview</a:t>
              </a:r>
              <a:r>
                <a:rPr lang="en-US" sz="2800" dirty="0">
                  <a:latin typeface="Helvetica" pitchFamily="2" charset="0"/>
                </a:rPr>
                <a:t> clustering and factorization methods that explicitly represent polysemy and other sources of “noise” in inference and distribution patterns.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2721FA-55E3-934D-AB82-29E9EAEE5277}"/>
              </a:ext>
            </a:extLst>
          </p:cNvPr>
          <p:cNvGrpSpPr/>
          <p:nvPr/>
        </p:nvGrpSpPr>
        <p:grpSpPr>
          <a:xfrm>
            <a:off x="4737461" y="3268429"/>
            <a:ext cx="5758543" cy="1547410"/>
            <a:chOff x="4741817" y="3246659"/>
            <a:chExt cx="5758543" cy="154741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52118A6-0540-834F-84CC-99BC3E40C227}"/>
                </a:ext>
              </a:extLst>
            </p:cNvPr>
            <p:cNvSpPr/>
            <p:nvPr/>
          </p:nvSpPr>
          <p:spPr>
            <a:xfrm>
              <a:off x="4741817" y="4319225"/>
              <a:ext cx="1554480" cy="474844"/>
            </a:xfrm>
            <a:prstGeom prst="round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BBEC2A3-4CCE-8893-F4E8-D84B333985D3}"/>
                </a:ext>
              </a:extLst>
            </p:cNvPr>
            <p:cNvSpPr txBox="1"/>
            <p:nvPr/>
          </p:nvSpPr>
          <p:spPr>
            <a:xfrm>
              <a:off x="7106194" y="3246659"/>
              <a:ext cx="33941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</a:rPr>
                <a:t>Synthesizes multiple kinds of data into single representation 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64089A1-662D-B56E-03C6-2C69D125FD55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 flipV="1">
              <a:off x="6296297" y="3846824"/>
              <a:ext cx="809897" cy="709823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8D01AA-5C76-48C8-28D5-0636DFAC5138}"/>
              </a:ext>
            </a:extLst>
          </p:cNvPr>
          <p:cNvGrpSpPr/>
          <p:nvPr/>
        </p:nvGrpSpPr>
        <p:grpSpPr>
          <a:xfrm>
            <a:off x="1447800" y="5181252"/>
            <a:ext cx="9204960" cy="1299849"/>
            <a:chOff x="1447800" y="5181252"/>
            <a:chExt cx="9204960" cy="12998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E27F07C-086F-DE19-A159-A294FF06FD04}"/>
                </a:ext>
              </a:extLst>
            </p:cNvPr>
            <p:cNvGrpSpPr/>
            <p:nvPr/>
          </p:nvGrpSpPr>
          <p:grpSpPr>
            <a:xfrm>
              <a:off x="1447800" y="5181252"/>
              <a:ext cx="9204960" cy="1299849"/>
              <a:chOff x="1421675" y="4319225"/>
              <a:chExt cx="9204960" cy="129984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011064F-838C-6240-C4C2-478F21F6DC85}"/>
                  </a:ext>
                </a:extLst>
              </p:cNvPr>
              <p:cNvSpPr/>
              <p:nvPr/>
            </p:nvSpPr>
            <p:spPr>
              <a:xfrm>
                <a:off x="4741817" y="4319225"/>
                <a:ext cx="5499464" cy="474844"/>
              </a:xfrm>
              <a:prstGeom prst="roundRect">
                <a:avLst/>
              </a:prstGeom>
              <a:noFill/>
              <a:ln w="762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61B4381-3557-2F7A-994B-EB83C601C38C}"/>
                  </a:ext>
                </a:extLst>
              </p:cNvPr>
              <p:cNvSpPr txBox="1"/>
              <p:nvPr/>
            </p:nvSpPr>
            <p:spPr>
              <a:xfrm>
                <a:off x="1421675" y="4788077"/>
                <a:ext cx="9204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Patterns should incorporate both inference and distribution to ensure that resulting clusters plausibly captures 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semantic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Helvetica" pitchFamily="2" charset="0"/>
                  </a:rPr>
                  <a:t> classes.</a:t>
                </a:r>
              </a:p>
            </p:txBody>
          </p:sp>
        </p:grpSp>
        <p:cxnSp>
          <p:nvCxnSpPr>
            <p:cNvPr id="33" name="Elbow Connector 32">
              <a:extLst>
                <a:ext uri="{FF2B5EF4-FFF2-40B4-BE49-F238E27FC236}">
                  <a16:creationId xmlns:a16="http://schemas.microsoft.com/office/drawing/2014/main" id="{42FF01C0-A754-FA87-CFFD-DECA9DBB03A7}"/>
                </a:ext>
              </a:extLst>
            </p:cNvPr>
            <p:cNvCxnSpPr>
              <a:stCxn id="5" idx="3"/>
              <a:endCxn id="7" idx="3"/>
            </p:cNvCxnSpPr>
            <p:nvPr/>
          </p:nvCxnSpPr>
          <p:spPr>
            <a:xfrm>
              <a:off x="10267406" y="5418674"/>
              <a:ext cx="385354" cy="646929"/>
            </a:xfrm>
            <a:prstGeom prst="bentConnector3">
              <a:avLst>
                <a:gd name="adj1" fmla="val 210170"/>
              </a:avLst>
            </a:prstGeom>
            <a:ln w="76200"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48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1E937-F123-006C-3AA0-F9FF30E9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2379F6C-2D50-3681-C07E-31D79B3814F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5739E8-C355-E3F2-1274-9A44353A9B33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F505C7-31CA-5601-6EA8-7F057859E3B7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Clause-embedding predicates’ inferential affordances and distributional profiles.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78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9A635-35FE-EA8B-2E4F-622CBA7AF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EE2B9BA-CA91-47BF-8A8C-A2358B0CE938}"/>
              </a:ext>
            </a:extLst>
          </p:cNvPr>
          <p:cNvGrpSpPr/>
          <p:nvPr/>
        </p:nvGrpSpPr>
        <p:grpSpPr>
          <a:xfrm>
            <a:off x="1403667" y="3365407"/>
            <a:ext cx="9625116" cy="991178"/>
            <a:chOff x="1403667" y="3142981"/>
            <a:chExt cx="9625116" cy="991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37DEDD-2606-41B5-BDB7-AFB42E39B017}"/>
                </a:ext>
              </a:extLst>
            </p:cNvPr>
            <p:cNvSpPr/>
            <p:nvPr/>
          </p:nvSpPr>
          <p:spPr>
            <a:xfrm>
              <a:off x="2202283" y="3180052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35506F-1F44-E448-604F-93E3BB204ED9}"/>
                </a:ext>
              </a:extLst>
            </p:cNvPr>
            <p:cNvSpPr/>
            <p:nvPr/>
          </p:nvSpPr>
          <p:spPr>
            <a:xfrm>
              <a:off x="1403667" y="3142981"/>
              <a:ext cx="7986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F6D2423-78D1-6CBF-12A0-42AB0B025C98}"/>
              </a:ext>
            </a:extLst>
          </p:cNvPr>
          <p:cNvGrpSpPr/>
          <p:nvPr/>
        </p:nvGrpSpPr>
        <p:grpSpPr>
          <a:xfrm>
            <a:off x="1334738" y="2167816"/>
            <a:ext cx="9694045" cy="963726"/>
            <a:chOff x="859655" y="2139076"/>
            <a:chExt cx="9694045" cy="9637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4D747D2-8AFB-F899-6008-85B32723BA84}"/>
                </a:ext>
              </a:extLst>
            </p:cNvPr>
            <p:cNvSpPr/>
            <p:nvPr/>
          </p:nvSpPr>
          <p:spPr>
            <a:xfrm>
              <a:off x="1727200" y="2148695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62120A-1536-7E74-62FA-30F1B86BD331}"/>
                </a:ext>
              </a:extLst>
            </p:cNvPr>
            <p:cNvSpPr/>
            <p:nvPr/>
          </p:nvSpPr>
          <p:spPr>
            <a:xfrm>
              <a:off x="859655" y="2139076"/>
              <a:ext cx="867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9221D3-479A-2B3F-76F8-9D0C167AAC20}"/>
              </a:ext>
            </a:extLst>
          </p:cNvPr>
          <p:cNvGrpSpPr/>
          <p:nvPr/>
        </p:nvGrpSpPr>
        <p:grpSpPr>
          <a:xfrm>
            <a:off x="1403560" y="444106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E1BFC79-E101-90B6-D642-3F60A4EA84A3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 dirty="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0AED7B-A773-18C7-9689-10F92925A513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FC71C4-8C00-3956-1FD7-265D6A6E6EFE}"/>
              </a:ext>
            </a:extLst>
          </p:cNvPr>
          <p:cNvGrpSpPr/>
          <p:nvPr/>
        </p:nvGrpSpPr>
        <p:grpSpPr>
          <a:xfrm>
            <a:off x="2704012" y="2682913"/>
            <a:ext cx="4663439" cy="1673672"/>
            <a:chOff x="2704012" y="2682913"/>
            <a:chExt cx="4663439" cy="167367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138DD6D-1F11-8432-65F2-2417EA34E1B6}"/>
                </a:ext>
              </a:extLst>
            </p:cNvPr>
            <p:cNvCxnSpPr>
              <a:cxnSpLocks/>
            </p:cNvCxnSpPr>
            <p:nvPr/>
          </p:nvCxnSpPr>
          <p:spPr>
            <a:xfrm>
              <a:off x="2704012" y="3910993"/>
              <a:ext cx="1920239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24B97F-4D0E-39EC-8497-927EBEAEBFE3}"/>
                </a:ext>
              </a:extLst>
            </p:cNvPr>
            <p:cNvCxnSpPr>
              <a:cxnSpLocks/>
            </p:cNvCxnSpPr>
            <p:nvPr/>
          </p:nvCxnSpPr>
          <p:spPr>
            <a:xfrm>
              <a:off x="3849189" y="4356585"/>
              <a:ext cx="1752041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B5AFC9D-30F3-48D9-92E2-A897E120EEA7}"/>
                </a:ext>
              </a:extLst>
            </p:cNvPr>
            <p:cNvCxnSpPr>
              <a:cxnSpLocks/>
            </p:cNvCxnSpPr>
            <p:nvPr/>
          </p:nvCxnSpPr>
          <p:spPr>
            <a:xfrm>
              <a:off x="6222275" y="4356585"/>
              <a:ext cx="1145176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C776A50-2976-42AF-EEC3-1062F3F3B4B6}"/>
                </a:ext>
              </a:extLst>
            </p:cNvPr>
            <p:cNvCxnSpPr>
              <a:cxnSpLocks/>
            </p:cNvCxnSpPr>
            <p:nvPr/>
          </p:nvCxnSpPr>
          <p:spPr>
            <a:xfrm>
              <a:off x="4258492" y="2682913"/>
              <a:ext cx="1316612" cy="0"/>
            </a:xfrm>
            <a:prstGeom prst="line">
              <a:avLst/>
            </a:prstGeom>
            <a:ln w="76200">
              <a:solidFill>
                <a:schemeClr val="accent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B5EE34-A525-2919-6F99-D74F5C4FD0E8}"/>
              </a:ext>
            </a:extLst>
          </p:cNvPr>
          <p:cNvGrpSpPr/>
          <p:nvPr/>
        </p:nvGrpSpPr>
        <p:grpSpPr>
          <a:xfrm>
            <a:off x="2305593" y="2695976"/>
            <a:ext cx="8053253" cy="1771210"/>
            <a:chOff x="2305593" y="2695976"/>
            <a:chExt cx="8053253" cy="177121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CEFABDB-0C09-EF27-3171-DB5B2031D64A}"/>
                </a:ext>
              </a:extLst>
            </p:cNvPr>
            <p:cNvCxnSpPr>
              <a:cxnSpLocks/>
            </p:cNvCxnSpPr>
            <p:nvPr/>
          </p:nvCxnSpPr>
          <p:spPr>
            <a:xfrm>
              <a:off x="2305593" y="3132215"/>
              <a:ext cx="2514601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2F850C-D97E-7BBC-4EFF-30AACA0FC046}"/>
                </a:ext>
              </a:extLst>
            </p:cNvPr>
            <p:cNvGrpSpPr/>
            <p:nvPr/>
          </p:nvGrpSpPr>
          <p:grpSpPr>
            <a:xfrm>
              <a:off x="4820194" y="2695976"/>
              <a:ext cx="5538652" cy="1771210"/>
              <a:chOff x="4820194" y="2695976"/>
              <a:chExt cx="5538652" cy="17712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A814F77-0599-C988-3682-ADE32888FE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99908" y="2695976"/>
                <a:ext cx="4558938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BC401-0D4C-0141-BF4A-CDCD1340B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0194" y="3910993"/>
                <a:ext cx="5068389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23AF623-B14C-1990-9D4F-29833344F0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63787" y="4356585"/>
                <a:ext cx="2324796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FE7F846-63A4-C64A-1B2C-9C8ABAB6A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7644" y="4467186"/>
                <a:ext cx="4120939" cy="0"/>
              </a:xfrm>
              <a:prstGeom prst="line">
                <a:avLst/>
              </a:prstGeom>
              <a:ln w="76200">
                <a:solidFill>
                  <a:srgbClr val="7030A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E397517-6BD0-A61F-BA05-11EBDAAF92BA}"/>
              </a:ext>
            </a:extLst>
          </p:cNvPr>
          <p:cNvSpPr txBox="1"/>
          <p:nvPr/>
        </p:nvSpPr>
        <p:spPr>
          <a:xfrm>
            <a:off x="1403560" y="5758088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D54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Jo believed that Jo went to get groceries a few days before.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3347A4-E90D-29BC-E365-06FD739355AA}"/>
              </a:ext>
            </a:extLst>
          </p:cNvPr>
          <p:cNvSpPr txBox="1"/>
          <p:nvPr/>
        </p:nvSpPr>
        <p:spPr>
          <a:xfrm>
            <a:off x="1403558" y="6170855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D54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Jo intended to grab beer. </a:t>
            </a:r>
          </a:p>
        </p:txBody>
      </p:sp>
    </p:spTree>
    <p:extLst>
      <p:ext uri="{BB962C8B-B14F-4D97-AF65-F5344CB8AC3E}">
        <p14:creationId xmlns:p14="http://schemas.microsoft.com/office/powerpoint/2010/main" val="33119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E35C-7141-B04F-A0EC-95DBBB007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FB75012-E606-B6D9-D26C-DC945E22C419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1F0F8B-E3C7-5A6D-33C5-EE83332BEBEF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Case Study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DD3CF9-5A8B-A4AF-1BCA-0CBE7181C2AC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Clause-embedding predicates’ inferential affordances and distributional profiles.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C84354-77A0-8469-40AE-1F8BE8C8033F}"/>
              </a:ext>
            </a:extLst>
          </p:cNvPr>
          <p:cNvGrpSpPr/>
          <p:nvPr/>
        </p:nvGrpSpPr>
        <p:grpSpPr>
          <a:xfrm>
            <a:off x="1447800" y="3721387"/>
            <a:ext cx="9459686" cy="1969770"/>
            <a:chOff x="1447800" y="2727343"/>
            <a:chExt cx="9459686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AABBF9-1E9A-4C17-E6E4-29D795512AE8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Scientific Interest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1B8324-8104-C2B9-EF91-D13D96FF18A8}"/>
                </a:ext>
              </a:extLst>
            </p:cNvPr>
            <p:cNvSpPr txBox="1"/>
            <p:nvPr/>
          </p:nvSpPr>
          <p:spPr>
            <a:xfrm>
              <a:off x="1447800" y="3312118"/>
              <a:ext cx="94596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These inferences appear to correlate with distribution, but we don’t have a full picture of how they coalesce into general patterns or how they correlate w/ distribution.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372E2-451F-F758-9303-66A9EF7F6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535D8D1-FA8B-C528-3262-1ED793563E4A}"/>
              </a:ext>
            </a:extLst>
          </p:cNvPr>
          <p:cNvGrpSpPr/>
          <p:nvPr/>
        </p:nvGrpSpPr>
        <p:grpSpPr>
          <a:xfrm>
            <a:off x="859969" y="1242895"/>
            <a:ext cx="4476201" cy="1415772"/>
            <a:chOff x="1447800" y="973017"/>
            <a:chExt cx="11661610" cy="141577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48D0F2-264F-5D32-BC13-FA4B5B86FBAE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BA8EE7-251A-1C7A-1F93-EB0AB2BF8AD3}"/>
                </a:ext>
              </a:extLst>
            </p:cNvPr>
            <p:cNvSpPr txBox="1"/>
            <p:nvPr/>
          </p:nvSpPr>
          <p:spPr>
            <a:xfrm>
              <a:off x="1447800" y="1557792"/>
              <a:ext cx="116616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Helvetica" pitchFamily="2" charset="0"/>
                </a:rPr>
                <a:t>Measuring the distribution of clause-embedding predicates.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94E3F30-B0F7-7287-016A-CE4EB56C02F9}"/>
              </a:ext>
            </a:extLst>
          </p:cNvPr>
          <p:cNvGrpSpPr/>
          <p:nvPr/>
        </p:nvGrpSpPr>
        <p:grpSpPr>
          <a:xfrm>
            <a:off x="5336170" y="1212118"/>
            <a:ext cx="6262346" cy="1477327"/>
            <a:chOff x="4591582" y="950858"/>
            <a:chExt cx="6262346" cy="14773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073917-F1D7-A83B-C822-EEB182EE9BAC}"/>
                </a:ext>
              </a:extLst>
            </p:cNvPr>
            <p:cNvGrpSpPr/>
            <p:nvPr/>
          </p:nvGrpSpPr>
          <p:grpSpPr>
            <a:xfrm>
              <a:off x="6095999" y="950858"/>
              <a:ext cx="4757929" cy="1477327"/>
              <a:chOff x="1447800" y="2701217"/>
              <a:chExt cx="9515860" cy="147732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0D577A7-5B8A-44E8-CE3C-DA1408E50F58}"/>
                  </a:ext>
                </a:extLst>
              </p:cNvPr>
              <p:cNvSpPr txBox="1"/>
              <p:nvPr/>
            </p:nvSpPr>
            <p:spPr>
              <a:xfrm>
                <a:off x="1447800" y="2701217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1B24D4-2194-B57A-E62F-81CAEEB3ABD6}"/>
                  </a:ext>
                </a:extLst>
              </p:cNvPr>
              <p:cNvSpPr txBox="1"/>
              <p:nvPr/>
            </p:nvSpPr>
            <p:spPr>
              <a:xfrm>
                <a:off x="1447800" y="3285992"/>
                <a:ext cx="951586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Helvetica" pitchFamily="2" charset="0"/>
                  </a:rPr>
                  <a:t>Measuring inferences triggered by clause-embedding predicates.</a:t>
                </a:r>
                <a:r>
                  <a:rPr lang="en-US" sz="2800" dirty="0">
                    <a:latin typeface="Helvetica" pitchFamily="2" charset="0"/>
                  </a:rPr>
                  <a:t>  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E6711-5206-7643-D264-F01BD1980C51}"/>
                </a:ext>
              </a:extLst>
            </p:cNvPr>
            <p:cNvCxnSpPr>
              <a:cxnSpLocks/>
              <a:stCxn id="2" idx="3"/>
              <a:endCxn id="6" idx="1"/>
            </p:cNvCxnSpPr>
            <p:nvPr/>
          </p:nvCxnSpPr>
          <p:spPr>
            <a:xfrm flipV="1">
              <a:off x="4591582" y="1981909"/>
              <a:ext cx="1504417" cy="130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817CEB-6EA4-02F7-09D1-2D8B69B2EAFA}"/>
              </a:ext>
            </a:extLst>
          </p:cNvPr>
          <p:cNvGrpSpPr/>
          <p:nvPr/>
        </p:nvGrpSpPr>
        <p:grpSpPr>
          <a:xfrm>
            <a:off x="6788335" y="2903238"/>
            <a:ext cx="5190310" cy="2618834"/>
            <a:chOff x="6095999" y="2641978"/>
            <a:chExt cx="5190310" cy="26188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623733-6F94-ABCD-52F7-0D3522AE317C}"/>
                </a:ext>
              </a:extLst>
            </p:cNvPr>
            <p:cNvGrpSpPr/>
            <p:nvPr/>
          </p:nvGrpSpPr>
          <p:grpSpPr>
            <a:xfrm>
              <a:off x="6095999" y="3475708"/>
              <a:ext cx="5190310" cy="1785104"/>
              <a:chOff x="1447798" y="4481669"/>
              <a:chExt cx="10380620" cy="178510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48FBDC-E6AA-AE97-7BBE-E7AECE633FB9}"/>
                  </a:ext>
                </a:extLst>
              </p:cNvPr>
              <p:cNvSpPr txBox="1"/>
              <p:nvPr/>
            </p:nvSpPr>
            <p:spPr>
              <a:xfrm>
                <a:off x="1447800" y="4481669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1409C72-F92A-AC01-C5F5-94F01F1B0EB2}"/>
                  </a:ext>
                </a:extLst>
              </p:cNvPr>
              <p:cNvSpPr txBox="1"/>
              <p:nvPr/>
            </p:nvSpPr>
            <p:spPr>
              <a:xfrm>
                <a:off x="1447798" y="5066444"/>
                <a:ext cx="103806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Helvetica" pitchFamily="2" charset="0"/>
                  </a:rPr>
                  <a:t>Develop and deploy a model for inducing inferential patterns that correlate with distribution.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D8ED72-7F75-5F7C-9730-E160D39824F7}"/>
                </a:ext>
              </a:extLst>
            </p:cNvPr>
            <p:cNvCxnSpPr>
              <a:cxnSpLocks/>
            </p:cNvCxnSpPr>
            <p:nvPr/>
          </p:nvCxnSpPr>
          <p:spPr>
            <a:xfrm>
              <a:off x="8334103" y="2641978"/>
              <a:ext cx="0" cy="11593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33E630-2E4B-DA8A-B771-F03311F3F4F9}"/>
              </a:ext>
            </a:extLst>
          </p:cNvPr>
          <p:cNvGrpSpPr/>
          <p:nvPr/>
        </p:nvGrpSpPr>
        <p:grpSpPr>
          <a:xfrm>
            <a:off x="859969" y="3690260"/>
            <a:ext cx="5754191" cy="1785104"/>
            <a:chOff x="1447800" y="3429000"/>
            <a:chExt cx="5754191" cy="17851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297004-2A6D-BC17-DAA1-7854729B4780}"/>
                </a:ext>
              </a:extLst>
            </p:cNvPr>
            <p:cNvGrpSpPr/>
            <p:nvPr/>
          </p:nvGrpSpPr>
          <p:grpSpPr>
            <a:xfrm>
              <a:off x="1447800" y="3429000"/>
              <a:ext cx="5043351" cy="1785104"/>
              <a:chOff x="1447800" y="2727343"/>
              <a:chExt cx="9296400" cy="178510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1133E82-565F-8855-67F7-C5DBFCEC37CC}"/>
                  </a:ext>
                </a:extLst>
              </p:cNvPr>
              <p:cNvSpPr txBox="1"/>
              <p:nvPr/>
            </p:nvSpPr>
            <p:spPr>
              <a:xfrm>
                <a:off x="1447800" y="2727343"/>
                <a:ext cx="9296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Helvetica" pitchFamily="2" charset="0"/>
                  </a:rPr>
                  <a:t>Part 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EDB019-5C7C-AA86-C15D-2AB990F7F2E8}"/>
                  </a:ext>
                </a:extLst>
              </p:cNvPr>
              <p:cNvSpPr txBox="1"/>
              <p:nvPr/>
            </p:nvSpPr>
            <p:spPr>
              <a:xfrm>
                <a:off x="1447800" y="3312118"/>
                <a:ext cx="8792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Helvetica" pitchFamily="2" charset="0"/>
                  </a:rPr>
                  <a:t>Develop and deploy a model for analyzing inferential patterns and their correlations with distribution.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0EDA0A9-FB3D-537E-D5A1-0CC1740AC483}"/>
                </a:ext>
              </a:extLst>
            </p:cNvPr>
            <p:cNvCxnSpPr>
              <a:cxnSpLocks/>
            </p:cNvCxnSpPr>
            <p:nvPr/>
          </p:nvCxnSpPr>
          <p:spPr>
            <a:xfrm>
              <a:off x="6270171" y="4418523"/>
              <a:ext cx="931820" cy="0"/>
            </a:xfrm>
            <a:prstGeom prst="straightConnector1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7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75EA7-90D2-5FB0-C234-A809DB72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20BAFC50-A3CC-2119-D5F8-344B0E8E2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16" y="518488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F55479-8A91-0732-EE48-749030D9B0C4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E88D6-E64A-A5CF-3453-3976D7D88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7E0F3B-BA66-506A-D82B-1CF697A1359D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AED571-0E16-D5C2-2A2B-4811F227A423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85A2A4-5DD1-5276-19E1-E94B5C61C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13D184-CA1F-6D7B-28FA-003B1E5DB932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9B4E04-7F43-6BEC-3A3F-96820684DF1B}"/>
              </a:ext>
            </a:extLst>
          </p:cNvPr>
          <p:cNvGrpSpPr/>
          <p:nvPr/>
        </p:nvGrpSpPr>
        <p:grpSpPr>
          <a:xfrm>
            <a:off x="1553176" y="1288063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547AA0-9853-A3A6-8D4B-DA3A5AAEF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37DA89-A666-6F2A-64AC-B333AE724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88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itchFamily="2" charset="0"/>
                <a:ea typeface="Verdana"/>
                <a:cs typeface="Verdana" charset="0"/>
              </a:rPr>
              <a:t>Measuring Distribution</a:t>
            </a:r>
            <a:br>
              <a:rPr lang="en-US" b="1" dirty="0">
                <a:solidFill>
                  <a:schemeClr val="bg1"/>
                </a:solidFill>
                <a:latin typeface="Helvetica" pitchFamily="2" charset="0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69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DC89D5-CEC8-E581-1A7B-0839C380411C}"/>
              </a:ext>
            </a:extLst>
          </p:cNvPr>
          <p:cNvGrpSpPr/>
          <p:nvPr/>
        </p:nvGrpSpPr>
        <p:grpSpPr>
          <a:xfrm>
            <a:off x="8544213" y="1939003"/>
            <a:ext cx="2646301" cy="3030918"/>
            <a:chOff x="803102" y="2261119"/>
            <a:chExt cx="1983347" cy="2271609"/>
          </a:xfrm>
        </p:grpSpPr>
        <p:pic>
          <p:nvPicPr>
            <p:cNvPr id="7" name="Picture 2" descr="urriculum Vitae | Kyle Rawlins">
              <a:extLst>
                <a:ext uri="{FF2B5EF4-FFF2-40B4-BE49-F238E27FC236}">
                  <a16:creationId xmlns:a16="http://schemas.microsoft.com/office/drawing/2014/main" id="{76E76C78-D9E7-9B0B-616A-A88B55B22B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B53473-6020-F0A5-9E9E-1E791D48AA6B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6B62E0B6-BF65-29C0-2176-97DBE6447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5" y="450612"/>
            <a:ext cx="6169978" cy="3725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BCDBCAF-6B76-B7A7-3943-5783044A7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11" y="2233011"/>
            <a:ext cx="5700865" cy="43042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4781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F0CD-9F61-B068-AB88-ADBBD074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A0638BC-D59B-3DA3-F52E-BB6D35FCCAE8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1AA51F-899D-9A31-46E5-66C0481041F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D7336F-8692-779E-1849-D5EB2868DA7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679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C8A48-F671-4413-B61E-5F1E9EA9F38B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</p:spTree>
    <p:extLst>
      <p:ext uri="{BB962C8B-B14F-4D97-AF65-F5344CB8AC3E}">
        <p14:creationId xmlns:p14="http://schemas.microsoft.com/office/powerpoint/2010/main" val="1423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03EF0-C1CB-24E8-1BAB-6FA407D7B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271F73-5180-3368-CEB9-D0F46575347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6507E10-CFA2-25AD-F4B3-4C83AF01DC5B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Overarching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C00EE2-3F8C-E425-D9DF-D6FF4D57B692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In using a particular linguistic expression,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can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 and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must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F19DC9-C4C0-D08F-170A-31D9683333CF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AD14A4-3AAF-EDA7-3C6B-F026E6A8362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Observation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EC7C36-6C8B-3F91-AAB2-9D2FDC9EC59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we can mean in using an expression is constrained by lexical knowledge.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454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0BF-D22A-9A23-4EE7-62B641106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69DABD-F403-8DF1-E5FE-361EC3DB194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47BA22B-0149-6105-0A7E-53817B6F341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Bleaching 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FA598-44C3-80CC-A32D-89DF0C8A9F8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Frame templates (e.g. </a:t>
              </a:r>
              <a:r>
                <a:rPr lang="en-US" sz="2800" b="1" dirty="0">
                  <a:latin typeface="Consolas" charset="0"/>
                  <a:ea typeface="Consolas" charset="0"/>
                  <a:cs typeface="Consolas" charset="0"/>
                </a:rPr>
                <a:t>NP __ that S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) instantiated by semantically bleached fillers.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338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7C50-2BFC-4255-A8D5-7D37E9456EF5}"/>
              </a:ext>
            </a:extLst>
          </p:cNvPr>
          <p:cNvSpPr txBox="1">
            <a:spLocks/>
          </p:cNvSpPr>
          <p:nvPr/>
        </p:nvSpPr>
        <p:spPr>
          <a:xfrm>
            <a:off x="3790520" y="832900"/>
            <a:ext cx="8000570" cy="529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something happened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B2088E-D26B-446B-B895-12A9CCAF0D9F}"/>
              </a:ext>
            </a:extLst>
          </p:cNvPr>
          <p:cNvSpPr txBox="1">
            <a:spLocks/>
          </p:cNvSpPr>
          <p:nvPr/>
        </p:nvSpPr>
        <p:spPr>
          <a:xfrm>
            <a:off x="3795532" y="1364294"/>
            <a:ext cx="8030649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that something happened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B5CF8-5E96-4F30-9DAB-0EF1A3BC5C8D}"/>
              </a:ext>
            </a:extLst>
          </p:cNvPr>
          <p:cNvGrpSpPr/>
          <p:nvPr/>
        </p:nvGrpSpPr>
        <p:grpSpPr>
          <a:xfrm>
            <a:off x="3790518" y="1900702"/>
            <a:ext cx="8030648" cy="1076146"/>
            <a:chOff x="6106597" y="1900702"/>
            <a:chExt cx="8030648" cy="1076146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114D7E1-DF72-49A1-88F8-83BF3E8662F9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1900702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whether something happened</a:t>
              </a: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13BF3767-E2B3-4CBE-ABBA-A88860FEA99B}"/>
                </a:ext>
              </a:extLst>
            </p:cNvPr>
            <p:cNvSpPr txBox="1">
              <a:spLocks/>
            </p:cNvSpPr>
            <p:nvPr/>
          </p:nvSpPr>
          <p:spPr>
            <a:xfrm>
              <a:off x="6106597" y="2442123"/>
              <a:ext cx="803064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which someone something happened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99F4E9-1E49-4C5F-AB73-23C39E16284A}"/>
              </a:ext>
            </a:extLst>
          </p:cNvPr>
          <p:cNvGrpSpPr/>
          <p:nvPr/>
        </p:nvGrpSpPr>
        <p:grpSpPr>
          <a:xfrm>
            <a:off x="3790519" y="2978532"/>
            <a:ext cx="8161995" cy="1071132"/>
            <a:chOff x="6106598" y="2978532"/>
            <a:chExt cx="8161995" cy="1071132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41FD2BD-FAFF-4536-8913-9DE9ADD99A76}"/>
                </a:ext>
              </a:extLst>
            </p:cNvPr>
            <p:cNvSpPr txBox="1">
              <a:spLocks/>
            </p:cNvSpPr>
            <p:nvPr/>
          </p:nvSpPr>
          <p:spPr>
            <a:xfrm>
              <a:off x="6106598" y="2978532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that something happened</a:t>
              </a: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F20EFB-B091-4D9F-B914-A1B909B70475}"/>
                </a:ext>
              </a:extLst>
            </p:cNvPr>
            <p:cNvSpPr txBox="1">
              <a:spLocks/>
            </p:cNvSpPr>
            <p:nvPr/>
          </p:nvSpPr>
          <p:spPr>
            <a:xfrm>
              <a:off x="6111611" y="3509926"/>
              <a:ext cx="8156982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whether something happened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40008AF-4257-4628-B994-96F43D6DAFE3}"/>
              </a:ext>
            </a:extLst>
          </p:cNvPr>
          <p:cNvSpPr txBox="1">
            <a:spLocks/>
          </p:cNvSpPr>
          <p:nvPr/>
        </p:nvSpPr>
        <p:spPr>
          <a:xfrm>
            <a:off x="3790518" y="4051346"/>
            <a:ext cx="8401482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Someone __</a:t>
            </a:r>
            <a:r>
              <a:rPr lang="en-US" sz="2400" err="1">
                <a:latin typeface="Consolas"/>
                <a:ea typeface="+mj-lt"/>
                <a:cs typeface="+mj-lt"/>
              </a:rPr>
              <a:t>ed</a:t>
            </a:r>
            <a:r>
              <a:rPr lang="en-US" sz="2400">
                <a:latin typeface="Consolas"/>
                <a:ea typeface="+mj-lt"/>
                <a:cs typeface="+mj-lt"/>
              </a:rPr>
              <a:t> to someone that something happened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010F24-5E23-4DA5-A4A3-F20F25039EF5}"/>
              </a:ext>
            </a:extLst>
          </p:cNvPr>
          <p:cNvGrpSpPr/>
          <p:nvPr/>
        </p:nvGrpSpPr>
        <p:grpSpPr>
          <a:xfrm>
            <a:off x="3790516" y="4587753"/>
            <a:ext cx="8000569" cy="1071132"/>
            <a:chOff x="6106595" y="4587753"/>
            <a:chExt cx="8000569" cy="1071132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C7FD423C-B9C8-404E-8B52-A1D9E53A5347}"/>
                </a:ext>
              </a:extLst>
            </p:cNvPr>
            <p:cNvSpPr txBox="1">
              <a:spLocks/>
            </p:cNvSpPr>
            <p:nvPr/>
          </p:nvSpPr>
          <p:spPr>
            <a:xfrm>
              <a:off x="6106596" y="4587753"/>
              <a:ext cx="799555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to do something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C16034EE-CC19-4D07-94D7-9C0E52F89A9D}"/>
                </a:ext>
              </a:extLst>
            </p:cNvPr>
            <p:cNvSpPr txBox="1">
              <a:spLocks/>
            </p:cNvSpPr>
            <p:nvPr/>
          </p:nvSpPr>
          <p:spPr>
            <a:xfrm>
              <a:off x="6106595" y="5119147"/>
              <a:ext cx="8000569" cy="5397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Someone __</a:t>
              </a:r>
              <a:r>
                <a:rPr lang="en-US" sz="2400" err="1">
                  <a:latin typeface="Consolas"/>
                  <a:ea typeface="+mj-lt"/>
                  <a:cs typeface="+mj-lt"/>
                </a:rPr>
                <a:t>ed</a:t>
              </a:r>
              <a:r>
                <a:rPr lang="en-US" sz="2400">
                  <a:latin typeface="Consolas"/>
                  <a:ea typeface="+mj-lt"/>
                  <a:cs typeface="+mj-lt"/>
                </a:rPr>
                <a:t> someone to do something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BCEED99-0C42-4E4D-A44E-4EB02DD17E3C}"/>
              </a:ext>
            </a:extLst>
          </p:cNvPr>
          <p:cNvSpPr txBox="1">
            <a:spLocks/>
          </p:cNvSpPr>
          <p:nvPr/>
        </p:nvSpPr>
        <p:spPr>
          <a:xfrm>
            <a:off x="3795528" y="5655554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298E97-661D-4415-AF90-0103CEA71D9A}"/>
              </a:ext>
            </a:extLst>
          </p:cNvPr>
          <p:cNvGrpSpPr/>
          <p:nvPr/>
        </p:nvGrpSpPr>
        <p:grpSpPr>
          <a:xfrm>
            <a:off x="1143571" y="832900"/>
            <a:ext cx="2816964" cy="1607540"/>
            <a:chOff x="2246466" y="832900"/>
            <a:chExt cx="2816964" cy="160754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CE6E81BC-EA46-459B-B3D8-A5B092595BD7}"/>
                </a:ext>
              </a:extLst>
            </p:cNvPr>
            <p:cNvSpPr txBox="1">
              <a:spLocks/>
            </p:cNvSpPr>
            <p:nvPr/>
          </p:nvSpPr>
          <p:spPr>
            <a:xfrm>
              <a:off x="2251480" y="832900"/>
              <a:ext cx="15185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think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0B4D781-DC9F-4199-B48A-A60383EA8E21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1369307"/>
              <a:ext cx="235074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know</a:t>
              </a:r>
              <a:endParaRPr lang="en-US"/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2BFC7CF3-3223-4A2C-93E3-A367E053EB61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1905715"/>
              <a:ext cx="281195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wonder</a:t>
              </a:r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3C43B8-BF22-4DE6-96A5-C9692DC0D760}"/>
              </a:ext>
            </a:extLst>
          </p:cNvPr>
          <p:cNvGrpSpPr/>
          <p:nvPr/>
        </p:nvGrpSpPr>
        <p:grpSpPr>
          <a:xfrm>
            <a:off x="1148583" y="2442123"/>
            <a:ext cx="4085293" cy="1071134"/>
            <a:chOff x="2251478" y="2442123"/>
            <a:chExt cx="4085293" cy="107113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24FFD2B-E5CC-41D2-85D6-97DC79912BA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244212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love</a:t>
              </a:r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B8634A64-BDE8-485D-AC09-D782A5EBB845}"/>
                </a:ext>
              </a:extLst>
            </p:cNvPr>
            <p:cNvSpPr txBox="1">
              <a:spLocks/>
            </p:cNvSpPr>
            <p:nvPr/>
          </p:nvSpPr>
          <p:spPr>
            <a:xfrm>
              <a:off x="2251479" y="2978532"/>
              <a:ext cx="3629096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</a:rPr>
                <a:t>surprise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B2DF15-8E70-445A-8AEF-7172DA76B5F4}"/>
              </a:ext>
            </a:extLst>
          </p:cNvPr>
          <p:cNvGrpSpPr/>
          <p:nvPr/>
        </p:nvGrpSpPr>
        <p:grpSpPr>
          <a:xfrm>
            <a:off x="1143571" y="3514939"/>
            <a:ext cx="4090305" cy="1071132"/>
            <a:chOff x="2246466" y="3514939"/>
            <a:chExt cx="4090305" cy="1071132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2A24F5F5-06A7-45B0-BB92-543DBF18E750}"/>
                </a:ext>
              </a:extLst>
            </p:cNvPr>
            <p:cNvSpPr txBox="1">
              <a:spLocks/>
            </p:cNvSpPr>
            <p:nvPr/>
          </p:nvSpPr>
          <p:spPr>
            <a:xfrm>
              <a:off x="2246466" y="3514939"/>
              <a:ext cx="4050201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tell</a:t>
              </a:r>
              <a:endParaRPr lang="en-US"/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18F361FE-49D3-45B0-90CB-551A6F036B30}"/>
                </a:ext>
              </a:extLst>
            </p:cNvPr>
            <p:cNvSpPr txBox="1">
              <a:spLocks/>
            </p:cNvSpPr>
            <p:nvPr/>
          </p:nvSpPr>
          <p:spPr>
            <a:xfrm>
              <a:off x="2251478" y="4051346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say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31C131-BF4E-4899-9523-ECDC1632DC92}"/>
              </a:ext>
            </a:extLst>
          </p:cNvPr>
          <p:cNvGrpSpPr/>
          <p:nvPr/>
        </p:nvGrpSpPr>
        <p:grpSpPr>
          <a:xfrm>
            <a:off x="1148581" y="4587753"/>
            <a:ext cx="4085294" cy="1071132"/>
            <a:chOff x="2251476" y="4587753"/>
            <a:chExt cx="4085294" cy="1071132"/>
          </a:xfrm>
        </p:grpSpPr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C1AF03E2-2BE7-4D48-B67A-872867C2B86C}"/>
                </a:ext>
              </a:extLst>
            </p:cNvPr>
            <p:cNvSpPr txBox="1">
              <a:spLocks/>
            </p:cNvSpPr>
            <p:nvPr/>
          </p:nvSpPr>
          <p:spPr>
            <a:xfrm>
              <a:off x="2251477" y="4587753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start</a:t>
              </a:r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734ED59-D787-4412-B499-4B8D5BEAEE94}"/>
                </a:ext>
              </a:extLst>
            </p:cNvPr>
            <p:cNvSpPr txBox="1">
              <a:spLocks/>
            </p:cNvSpPr>
            <p:nvPr/>
          </p:nvSpPr>
          <p:spPr>
            <a:xfrm>
              <a:off x="2251476" y="5124160"/>
              <a:ext cx="4085293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stop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18CF1A9-AF83-4FA8-87EC-B850416AFAA6}"/>
              </a:ext>
            </a:extLst>
          </p:cNvPr>
          <p:cNvSpPr txBox="1">
            <a:spLocks/>
          </p:cNvSpPr>
          <p:nvPr/>
        </p:nvSpPr>
        <p:spPr>
          <a:xfrm>
            <a:off x="1148580" y="5660567"/>
            <a:ext cx="4085293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...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F0FB6C0-9B6B-4C55-9837-1036D1EFCEB2}"/>
              </a:ext>
            </a:extLst>
          </p:cNvPr>
          <p:cNvSpPr txBox="1">
            <a:spLocks/>
          </p:cNvSpPr>
          <p:nvPr/>
        </p:nvSpPr>
        <p:spPr>
          <a:xfrm>
            <a:off x="1930637" y="2978530"/>
            <a:ext cx="2350741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Consolas"/>
                <a:ea typeface="+mj-lt"/>
                <a:cs typeface="+mj-lt"/>
              </a:rPr>
              <a:t>x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37076A-F667-4CBF-AA48-599D3253B7A6}"/>
              </a:ext>
            </a:extLst>
          </p:cNvPr>
          <p:cNvSpPr txBox="1"/>
          <p:nvPr/>
        </p:nvSpPr>
        <p:spPr>
          <a:xfrm>
            <a:off x="1145309" y="309419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Verbs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8C901-38F5-4478-A5B9-2DC8BF3ABD17}"/>
              </a:ext>
            </a:extLst>
          </p:cNvPr>
          <p:cNvSpPr txBox="1"/>
          <p:nvPr/>
        </p:nvSpPr>
        <p:spPr>
          <a:xfrm>
            <a:off x="3791527" y="309418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>
                <a:latin typeface="Helvetica" pitchFamily="2" charset="0"/>
                <a:ea typeface="Verdana" charset="0"/>
                <a:cs typeface="Verdana" charset="0"/>
              </a:rPr>
              <a:t>Frames</a:t>
            </a:r>
          </a:p>
        </p:txBody>
      </p:sp>
    </p:spTree>
    <p:extLst>
      <p:ext uri="{BB962C8B-B14F-4D97-AF65-F5344CB8AC3E}">
        <p14:creationId xmlns:p14="http://schemas.microsoft.com/office/powerpoint/2010/main" val="278233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1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1247-0AD7-97B8-3FAA-1C96ECF71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358EDC3-7C2C-617A-BAD2-C9B3A43362F7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FE9894-5771-98A2-B476-715CC4E6133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elvetica" pitchFamily="2" charset="0"/>
                </a:rPr>
                <a:t>MegaAcceptability</a:t>
              </a:r>
              <a:r>
                <a:rPr lang="en-US" sz="3200" b="1" dirty="0">
                  <a:latin typeface="Helvetica" pitchFamily="2" charset="0"/>
                </a:rPr>
                <a:t> Dataset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113BCF-0342-130F-147E-CC3DE950080B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Acceptability for 1,000 verbs in 50 syntactic frames focused on clause-embedding.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72FCA3-93DB-5C40-AA6E-7D324D51ECAD}"/>
              </a:ext>
            </a:extLst>
          </p:cNvPr>
          <p:cNvSpPr txBox="1">
            <a:spLocks/>
          </p:cNvSpPr>
          <p:nvPr/>
        </p:nvSpPr>
        <p:spPr>
          <a:xfrm>
            <a:off x="1447800" y="4496824"/>
            <a:ext cx="9296400" cy="894746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50,000 total items x 5 judgments per item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08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2066-2675-1A6C-DF9E-7CBDD3EF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621FB2-FACC-C881-637F-F0FEBCDEBDEB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545A9C-8E89-9CDC-3F0E-C2BA540DECE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CC8B02-1A7E-D091-A4DF-BCBC540D0B0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the acceptability of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9044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D8708-5AE9-FAA2-D923-1260B703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5EF3225-1B56-E57A-5577-22D84CA9BF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E6CD7D8-A28A-BE4A-1CF3-93D0DBB3D17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</a:rPr>
                <a:t>see Appendix A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F4918A-F283-BC6E-7B9F-7BC352D4A9F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E98F04-C370-8C58-B7E1-58D897E8C1ED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4E5AB9D-6DD6-EA36-4F63-2C69E09D8F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</a:rPr>
                <a:t>see Appendix 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2E3F82-F5BE-057E-4D60-947D3DD5219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Assess generalization drawn from linguist hand-coding of acceptability across many predicates.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Measuring Inference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2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FEB2F7-85C9-4944-8194-B25F1214E36C}"/>
              </a:ext>
            </a:extLst>
          </p:cNvPr>
          <p:cNvSpPr txBox="1">
            <a:spLocks/>
          </p:cNvSpPr>
          <p:nvPr/>
        </p:nvSpPr>
        <p:spPr>
          <a:xfrm>
            <a:off x="849085" y="1450306"/>
            <a:ext cx="5018313" cy="5137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 </a:t>
            </a:r>
            <a:r>
              <a:rPr lang="en-US" sz="2400">
                <a:latin typeface="Consolas"/>
                <a:ea typeface="+mj-lt"/>
                <a:cs typeface="+mj-lt"/>
              </a:rPr>
              <a:t>⇝     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solidFill>
                <a:srgbClr val="113A6B"/>
              </a:solidFill>
              <a:latin typeface="Consolas"/>
              <a:ea typeface="+mj-lt"/>
              <a:cs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448177" y="92542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Veridicality inference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98C24-5D52-4CCB-BEA1-C30BCA35966B}"/>
              </a:ext>
            </a:extLst>
          </p:cNvPr>
          <p:cNvSpPr txBox="1"/>
          <p:nvPr/>
        </p:nvSpPr>
        <p:spPr>
          <a:xfrm>
            <a:off x="453190" y="2156804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Doxastic inference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A2A7E4-983B-450E-9A8E-F3141DEF8E53}"/>
              </a:ext>
            </a:extLst>
          </p:cNvPr>
          <p:cNvSpPr txBox="1">
            <a:spLocks/>
          </p:cNvSpPr>
          <p:nvPr/>
        </p:nvSpPr>
        <p:spPr>
          <a:xfrm>
            <a:off x="849086" y="2635548"/>
            <a:ext cx="5312228" cy="619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believe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1A9B2D-1D13-4DB6-AC96-3D7C72D6A8F6}"/>
              </a:ext>
            </a:extLst>
          </p:cNvPr>
          <p:cNvSpPr txBox="1"/>
          <p:nvPr/>
        </p:nvSpPr>
        <p:spPr>
          <a:xfrm>
            <a:off x="458203" y="3543159"/>
            <a:ext cx="600175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err="1">
                <a:latin typeface="Verdana" charset="0"/>
                <a:ea typeface="Verdana" charset="0"/>
                <a:cs typeface="Verdana" charset="0"/>
              </a:rPr>
              <a:t>Bouletic</a:t>
            </a:r>
            <a:r>
              <a:rPr lang="en-US" sz="3200" b="1">
                <a:latin typeface="Verdana" charset="0"/>
                <a:ea typeface="Verdana" charset="0"/>
                <a:cs typeface="Verdana" charset="0"/>
              </a:rPr>
              <a:t> inference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A06A87-E525-4BCE-AC68-8E60089D5F8B}"/>
              </a:ext>
            </a:extLst>
          </p:cNvPr>
          <p:cNvSpPr txBox="1">
            <a:spLocks/>
          </p:cNvSpPr>
          <p:nvPr/>
        </p:nvSpPr>
        <p:spPr>
          <a:xfrm>
            <a:off x="849086" y="4127934"/>
            <a:ext cx="5018314" cy="5347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2400">
                <a:latin typeface="Consolas"/>
                <a:ea typeface="+mj-lt"/>
                <a:cs typeface="+mj-lt"/>
              </a:rPr>
              <a:t>NP </a:t>
            </a:r>
            <a:r>
              <a:rPr lang="en-US" sz="2400" b="1">
                <a:solidFill>
                  <a:srgbClr val="CD5400"/>
                </a:solidFill>
                <a:latin typeface="Consolas"/>
                <a:ea typeface="+mj-lt"/>
                <a:cs typeface="+mj-lt"/>
              </a:rPr>
              <a:t>V</a:t>
            </a:r>
            <a:r>
              <a:rPr lang="en-US" sz="2400">
                <a:latin typeface="Consolas"/>
                <a:ea typeface="+mj-lt"/>
                <a:cs typeface="+mj-lt"/>
              </a:rPr>
              <a:t>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r>
              <a:rPr lang="en-US" sz="2400">
                <a:latin typeface="Consolas"/>
                <a:ea typeface="+mj-lt"/>
                <a:cs typeface="+mj-lt"/>
              </a:rPr>
              <a:t> ⇝ </a:t>
            </a:r>
            <a:r>
              <a:rPr lang="en-US" sz="2400">
                <a:solidFill>
                  <a:srgbClr val="000000"/>
                </a:solidFill>
                <a:latin typeface="Consolas"/>
                <a:ea typeface="+mj-lt"/>
                <a:cs typeface="+mj-lt"/>
              </a:rPr>
              <a:t>NP      want </a:t>
            </a:r>
            <a:r>
              <a:rPr lang="en-US" sz="2400" b="1">
                <a:solidFill>
                  <a:srgbClr val="113A6B"/>
                </a:solidFill>
                <a:latin typeface="Consolas"/>
                <a:ea typeface="+mj-lt"/>
                <a:cs typeface="+mj-lt"/>
              </a:rPr>
              <a:t>S</a:t>
            </a:r>
            <a:endParaRPr lang="en-US" sz="2400">
              <a:latin typeface="Consolas"/>
              <a:ea typeface="+mj-lt"/>
              <a:cs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57256" y="1450306"/>
            <a:ext cx="7043058" cy="3212353"/>
            <a:chOff x="6357256" y="993106"/>
            <a:chExt cx="5584373" cy="3212353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5FEB2F7-85C9-4944-8194-B25F1214E36C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993106"/>
              <a:ext cx="5584371" cy="5137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 </a:t>
              </a:r>
              <a:r>
                <a:rPr lang="en-US" sz="2400">
                  <a:latin typeface="Consolas"/>
                  <a:ea typeface="+mj-lt"/>
                  <a:cs typeface="+mj-lt"/>
                </a:rPr>
                <a:t>⇝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    </a:t>
              </a:r>
              <a:endParaRPr lang="en-US" sz="2400">
                <a:solidFill>
                  <a:srgbClr val="113A6B"/>
                </a:solidFill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D5A2A7E4-983B-450E-9A8E-F3141DEF8E53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2178348"/>
              <a:ext cx="5584371" cy="6198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believe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7" y="3670734"/>
              <a:ext cx="5584372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NP 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solidFill>
                    <a:srgbClr val="000000"/>
                  </a:solidFill>
                  <a:latin typeface="Consolas"/>
                  <a:ea typeface="+mj-lt"/>
                  <a:cs typeface="+mj-lt"/>
                </a:rPr>
                <a:t>) want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56066" y="1433682"/>
            <a:ext cx="1695448" cy="3239862"/>
            <a:chOff x="2495551" y="954710"/>
            <a:chExt cx="1695448" cy="323986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20785" y="3659847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3031671" y="2238071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2495551" y="954710"/>
              <a:ext cx="1159328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(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203" y="4929514"/>
            <a:ext cx="12942110" cy="1140454"/>
            <a:chOff x="458203" y="4929514"/>
            <a:chExt cx="12942110" cy="11404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1A9B2D-1D13-4DB6-AC96-3D7C72D6A8F6}"/>
                </a:ext>
              </a:extLst>
            </p:cNvPr>
            <p:cNvSpPr txBox="1"/>
            <p:nvPr/>
          </p:nvSpPr>
          <p:spPr>
            <a:xfrm>
              <a:off x="458203" y="4929514"/>
              <a:ext cx="6001751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200" b="1" err="1">
                  <a:latin typeface="Verdana" charset="0"/>
                  <a:ea typeface="Verdana" charset="0"/>
                  <a:cs typeface="Verdana" charset="0"/>
                </a:rPr>
                <a:t>Neg</a:t>
              </a:r>
              <a:r>
                <a:rPr lang="en-US" sz="3200" b="1">
                  <a:latin typeface="Verdana" charset="0"/>
                  <a:ea typeface="Verdana" charset="0"/>
                  <a:cs typeface="Verdana" charset="0"/>
                </a:rPr>
                <a:t>-raising inference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9AA06A87-E525-4BCE-AC68-8E60089D5F8B}"/>
                </a:ext>
              </a:extLst>
            </p:cNvPr>
            <p:cNvSpPr txBox="1">
              <a:spLocks/>
            </p:cNvSpPr>
            <p:nvPr/>
          </p:nvSpPr>
          <p:spPr>
            <a:xfrm>
              <a:off x="6357256" y="5535243"/>
              <a:ext cx="7043057" cy="5347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defRPr>
              </a:lvl1pPr>
            </a:lstStyle>
            <a:p>
              <a:r>
                <a:rPr lang="en-US" sz="2400">
                  <a:latin typeface="Consolas"/>
                  <a:ea typeface="+mj-lt"/>
                  <a:cs typeface="+mj-lt"/>
                </a:rPr>
                <a:t>NP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r>
                <a:rPr lang="en-US" sz="2400">
                  <a:latin typeface="Consolas"/>
                  <a:ea typeface="+mj-lt"/>
                  <a:cs typeface="+mj-lt"/>
                </a:rPr>
                <a:t> ⇝ NP </a:t>
              </a:r>
              <a:r>
                <a:rPr lang="en-US" sz="2400" b="1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V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>
                  <a:solidFill>
                    <a:srgbClr val="C00000"/>
                  </a:solidFill>
                  <a:latin typeface="Consolas"/>
                  <a:ea typeface="+mj-lt"/>
                  <a:cs typeface="+mj-lt"/>
                </a:rPr>
                <a:t>not</a:t>
              </a:r>
              <a:r>
                <a:rPr lang="en-US" sz="2400">
                  <a:latin typeface="Consolas"/>
                  <a:ea typeface="+mj-lt"/>
                  <a:cs typeface="+mj-lt"/>
                </a:rPr>
                <a:t> </a:t>
              </a:r>
              <a:r>
                <a:rPr lang="en-US" sz="2400" b="1">
                  <a:solidFill>
                    <a:srgbClr val="113A6B"/>
                  </a:solidFill>
                  <a:latin typeface="Consolas"/>
                  <a:ea typeface="+mj-lt"/>
                  <a:cs typeface="+mj-lt"/>
                </a:rPr>
                <a:t>S</a:t>
              </a:r>
              <a:endParaRPr lang="en-US" sz="2400">
                <a:latin typeface="Consolas"/>
                <a:ea typeface="+mj-lt"/>
                <a:cs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740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77296" y="2049469"/>
            <a:ext cx="9699561" cy="5354302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Recipe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Validate a bleaching paradigm for collecting judgments for an inference type.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Select a set of frames of interest.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Select predicates acceptable in those frames using </a:t>
            </a:r>
            <a:r>
              <a:rPr lang="en-US" sz="3200" dirty="0" err="1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MegaAcceptability</a:t>
            </a: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rPr>
              <a:t>Collect judgments using the paradigm.</a:t>
            </a:r>
          </a:p>
          <a:p>
            <a:endParaRPr lang="en-US" sz="3200" dirty="0">
              <a:solidFill>
                <a:srgbClr val="000000"/>
              </a:solidFill>
              <a:latin typeface="Helvetica" pitchFamily="2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</p:spTree>
    <p:extLst>
      <p:ext uri="{BB962C8B-B14F-4D97-AF65-F5344CB8AC3E}">
        <p14:creationId xmlns:p14="http://schemas.microsoft.com/office/powerpoint/2010/main" val="276529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D01DD94-D58C-1845-1FA7-4C9573C08E79}"/>
              </a:ext>
            </a:extLst>
          </p:cNvPr>
          <p:cNvGrpSpPr/>
          <p:nvPr/>
        </p:nvGrpSpPr>
        <p:grpSpPr>
          <a:xfrm>
            <a:off x="9672494" y="651640"/>
            <a:ext cx="1983347" cy="2294997"/>
            <a:chOff x="803102" y="2261119"/>
            <a:chExt cx="1983347" cy="2294997"/>
          </a:xfrm>
        </p:grpSpPr>
        <p:pic>
          <p:nvPicPr>
            <p:cNvPr id="3" name="Picture 2" descr="urriculum Vitae | Kyle Rawlins">
              <a:extLst>
                <a:ext uri="{FF2B5EF4-FFF2-40B4-BE49-F238E27FC236}">
                  <a16:creationId xmlns:a16="http://schemas.microsoft.com/office/drawing/2014/main" id="{2BBBD410-7E80-1AB5-940C-FE02844DD1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80" r="16621" b="4000"/>
            <a:stretch/>
          </p:blipFill>
          <p:spPr bwMode="auto">
            <a:xfrm>
              <a:off x="880616" y="2261119"/>
              <a:ext cx="1828319" cy="183333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829848-71BB-1A6A-7E27-A108F044F6EC}"/>
                </a:ext>
              </a:extLst>
            </p:cNvPr>
            <p:cNvSpPr txBox="1"/>
            <p:nvPr/>
          </p:nvSpPr>
          <p:spPr>
            <a:xfrm>
              <a:off x="803102" y="4094451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Kyle Rawlins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BE1608-B8F8-A3DF-D10E-0081DE3A6C49}"/>
              </a:ext>
            </a:extLst>
          </p:cNvPr>
          <p:cNvGrpSpPr/>
          <p:nvPr/>
        </p:nvGrpSpPr>
        <p:grpSpPr>
          <a:xfrm>
            <a:off x="7728541" y="2276897"/>
            <a:ext cx="1983347" cy="2330677"/>
            <a:chOff x="3265938" y="906828"/>
            <a:chExt cx="1983347" cy="2330677"/>
          </a:xfrm>
        </p:grpSpPr>
        <p:pic>
          <p:nvPicPr>
            <p:cNvPr id="6" name="Picture 5" descr="A picture containing person, tree, outdoor&#10;&#10;Description automatically generated">
              <a:extLst>
                <a:ext uri="{FF2B5EF4-FFF2-40B4-BE49-F238E27FC236}">
                  <a16:creationId xmlns:a16="http://schemas.microsoft.com/office/drawing/2014/main" id="{7521279A-C8A6-7BFF-5EF7-F2D7ABC7D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2" b="7528"/>
            <a:stretch/>
          </p:blipFill>
          <p:spPr>
            <a:xfrm>
              <a:off x="3302558" y="906828"/>
              <a:ext cx="1828547" cy="1828801"/>
            </a:xfrm>
            <a:prstGeom prst="ellipse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789A18-0B3C-FF96-8C27-2E1B2FBFA1C0}"/>
                </a:ext>
              </a:extLst>
            </p:cNvPr>
            <p:cNvSpPr txBox="1"/>
            <p:nvPr/>
          </p:nvSpPr>
          <p:spPr>
            <a:xfrm>
              <a:off x="3265938" y="2775840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Ben Van Durme</a:t>
              </a: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B4B4B0-F45C-1466-3C9C-B6840D4C294E}"/>
              </a:ext>
            </a:extLst>
          </p:cNvPr>
          <p:cNvGrpSpPr/>
          <p:nvPr/>
        </p:nvGrpSpPr>
        <p:grpSpPr>
          <a:xfrm>
            <a:off x="9672494" y="3609307"/>
            <a:ext cx="1983347" cy="2305895"/>
            <a:chOff x="3162550" y="900542"/>
            <a:chExt cx="1983347" cy="2305895"/>
          </a:xfrm>
        </p:grpSpPr>
        <p:pic>
          <p:nvPicPr>
            <p:cNvPr id="9" name="Picture 8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03085E39-7D4B-B61C-B848-B6FFC6C0F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49"/>
            <a:stretch/>
          </p:blipFill>
          <p:spPr>
            <a:xfrm>
              <a:off x="3241338" y="900542"/>
              <a:ext cx="1825773" cy="1822437"/>
            </a:xfrm>
            <a:prstGeom prst="ellipse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E4E7D6-735D-DFB4-A6D9-796A2FFCAADD}"/>
                </a:ext>
              </a:extLst>
            </p:cNvPr>
            <p:cNvSpPr txBox="1"/>
            <p:nvPr/>
          </p:nvSpPr>
          <p:spPr>
            <a:xfrm>
              <a:off x="3162550" y="2744772"/>
              <a:ext cx="1983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  <a:ea typeface="Verdana" charset="0"/>
                  <a:cs typeface="Verdana" charset="0"/>
                </a:rPr>
                <a:t>Rachel </a:t>
              </a:r>
              <a:r>
                <a:rPr lang="en-US" sz="1200" b="1" dirty="0" err="1">
                  <a:latin typeface="Helvetica" pitchFamily="2" charset="0"/>
                  <a:ea typeface="Verdana" charset="0"/>
                  <a:cs typeface="Verdana" charset="0"/>
                </a:rPr>
                <a:t>Rudinger</a:t>
              </a:r>
              <a:endParaRPr lang="en-US" sz="1200" b="1" dirty="0">
                <a:latin typeface="Helvetica" pitchFamily="2" charset="0"/>
                <a:ea typeface="Verdana" charset="0"/>
                <a:cs typeface="Verdana" charset="0"/>
              </a:endParaRPr>
            </a:p>
            <a:p>
              <a:pPr algn="ctr"/>
              <a:r>
                <a:rPr lang="en-US" sz="1200" dirty="0">
                  <a:latin typeface="Helvetica" pitchFamily="2" charset="0"/>
                  <a:ea typeface="Verdana" charset="0"/>
                  <a:cs typeface="Verdana" charset="0"/>
                </a:rPr>
                <a:t>University of Maryland</a:t>
              </a:r>
            </a:p>
          </p:txBody>
        </p:sp>
      </p:grpSp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5698DCD-8024-E83A-52C0-FB8E0F426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1" y="462115"/>
            <a:ext cx="6269591" cy="3643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0503EA46-A635-3500-709E-7E915F2DF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202" y="2060836"/>
            <a:ext cx="5609663" cy="4170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653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71BFC-EA1F-0E36-3577-8DE3FFEB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99A1AF2-7B83-B40E-3CFC-6C707856B974}"/>
              </a:ext>
            </a:extLst>
          </p:cNvPr>
          <p:cNvGrpSpPr/>
          <p:nvPr/>
        </p:nvGrpSpPr>
        <p:grpSpPr>
          <a:xfrm>
            <a:off x="1403667" y="3365407"/>
            <a:ext cx="9625116" cy="991178"/>
            <a:chOff x="1403667" y="3142981"/>
            <a:chExt cx="9625116" cy="9911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C750A9-37FD-4467-9881-BB2169ACC39B}"/>
                </a:ext>
              </a:extLst>
            </p:cNvPr>
            <p:cNvSpPr/>
            <p:nvPr/>
          </p:nvSpPr>
          <p:spPr>
            <a:xfrm>
              <a:off x="2202283" y="3180052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6C25B4-1CF7-D689-E2D3-9ECEFC857104}"/>
                </a:ext>
              </a:extLst>
            </p:cNvPr>
            <p:cNvSpPr/>
            <p:nvPr/>
          </p:nvSpPr>
          <p:spPr>
            <a:xfrm>
              <a:off x="1403667" y="3142981"/>
              <a:ext cx="7986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335C9-CBB3-ABB2-3156-64AAD1ABE5D2}"/>
              </a:ext>
            </a:extLst>
          </p:cNvPr>
          <p:cNvGrpSpPr/>
          <p:nvPr/>
        </p:nvGrpSpPr>
        <p:grpSpPr>
          <a:xfrm>
            <a:off x="1334738" y="2167816"/>
            <a:ext cx="9694045" cy="963726"/>
            <a:chOff x="859655" y="2139076"/>
            <a:chExt cx="9694045" cy="9637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4773DDA-939D-1192-E436-45AB84247C5C}"/>
                </a:ext>
              </a:extLst>
            </p:cNvPr>
            <p:cNvSpPr/>
            <p:nvPr/>
          </p:nvSpPr>
          <p:spPr>
            <a:xfrm>
              <a:off x="1727200" y="2148695"/>
              <a:ext cx="8826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i="1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2800" dirty="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3B64C0-D017-1CE8-0304-AE59E89AB05C}"/>
                </a:ext>
              </a:extLst>
            </p:cNvPr>
            <p:cNvSpPr/>
            <p:nvPr/>
          </p:nvSpPr>
          <p:spPr>
            <a:xfrm>
              <a:off x="859655" y="2139076"/>
              <a:ext cx="8675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 dirty="0">
                <a:latin typeface="Helvetica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B41B73-6751-624C-9AD0-02E3436E85A2}"/>
              </a:ext>
            </a:extLst>
          </p:cNvPr>
          <p:cNvGrpSpPr/>
          <p:nvPr/>
        </p:nvGrpSpPr>
        <p:grpSpPr>
          <a:xfrm>
            <a:off x="1403558" y="728465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5FA9F3-A6B4-86F4-8751-9DB148A26ADF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 dirty="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442773-B50D-0C7C-2F79-DB496BCC9FB4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AD5C2A-E5D9-9EB0-2FE8-39D42A792C76}"/>
              </a:ext>
            </a:extLst>
          </p:cNvPr>
          <p:cNvGrpSpPr/>
          <p:nvPr/>
        </p:nvGrpSpPr>
        <p:grpSpPr>
          <a:xfrm>
            <a:off x="1403560" y="444106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AAC203-20D9-0C55-438D-85177AA460E5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 dirty="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D28F77-CED7-5A72-EF78-49394A5F501F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D54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341057-63B6-1D4E-BEDD-FD7BA85E28F3}"/>
              </a:ext>
            </a:extLst>
          </p:cNvPr>
          <p:cNvSpPr txBox="1"/>
          <p:nvPr/>
        </p:nvSpPr>
        <p:spPr>
          <a:xfrm>
            <a:off x="1403560" y="589009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D5400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7B027-90E8-30D4-5149-5658637229B1}"/>
              </a:ext>
            </a:extLst>
          </p:cNvPr>
          <p:cNvSpPr txBox="1"/>
          <p:nvPr/>
        </p:nvSpPr>
        <p:spPr>
          <a:xfrm>
            <a:off x="2202283" y="1462729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3A6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B0028-2644-E8E3-E24A-A2A075AE8F63}"/>
              </a:ext>
            </a:extLst>
          </p:cNvPr>
          <p:cNvSpPr txBox="1"/>
          <p:nvPr/>
        </p:nvSpPr>
        <p:spPr>
          <a:xfrm>
            <a:off x="6111101" y="465859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13A6B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6F35E0-9CC0-7138-024F-A17C66E97D04}"/>
              </a:ext>
            </a:extLst>
          </p:cNvPr>
          <p:cNvGrpSpPr/>
          <p:nvPr/>
        </p:nvGrpSpPr>
        <p:grpSpPr>
          <a:xfrm>
            <a:off x="2590906" y="3402665"/>
            <a:ext cx="9601094" cy="1914811"/>
            <a:chOff x="2590906" y="3402665"/>
            <a:chExt cx="9601094" cy="191481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1E95737-76D3-180F-BBD1-94B5764573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3849" y="4611273"/>
              <a:ext cx="185350" cy="706203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F9A83A2-70CC-CA13-15AC-0C17EC1B028E}"/>
                </a:ext>
              </a:extLst>
            </p:cNvPr>
            <p:cNvGrpSpPr/>
            <p:nvPr/>
          </p:nvGrpSpPr>
          <p:grpSpPr>
            <a:xfrm>
              <a:off x="2590906" y="3402665"/>
              <a:ext cx="9601094" cy="1198182"/>
              <a:chOff x="4353051" y="2207262"/>
              <a:chExt cx="9601094" cy="1198182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6BA8200B-95F3-7A97-495B-E08456EEA9AC}"/>
                  </a:ext>
                </a:extLst>
              </p:cNvPr>
              <p:cNvSpPr/>
              <p:nvPr/>
            </p:nvSpPr>
            <p:spPr>
              <a:xfrm>
                <a:off x="4353051" y="2207262"/>
                <a:ext cx="2154090" cy="504395"/>
              </a:xfrm>
              <a:prstGeom prst="roundRect">
                <a:avLst/>
              </a:prstGeom>
              <a:noFill/>
              <a:ln w="762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5B537FE-A63E-3638-A059-19610E8CE0BD}"/>
                  </a:ext>
                </a:extLst>
              </p:cNvPr>
              <p:cNvSpPr txBox="1"/>
              <p:nvPr/>
            </p:nvSpPr>
            <p:spPr>
              <a:xfrm>
                <a:off x="6343647" y="3036112"/>
                <a:ext cx="76104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describes a mental event grounded in experience</a:t>
                </a:r>
              </a:p>
            </p:txBody>
          </p:sp>
        </p:grpSp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E59816F-7344-C1EA-98A5-470C4C2AC84F}"/>
              </a:ext>
            </a:extLst>
          </p:cNvPr>
          <p:cNvSpPr/>
          <p:nvPr/>
        </p:nvSpPr>
        <p:spPr>
          <a:xfrm>
            <a:off x="2965622" y="5342190"/>
            <a:ext cx="6178378" cy="504395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220" y="1980413"/>
            <a:ext cx="10487791" cy="1273593"/>
          </a:xfrm>
        </p:spPr>
        <p:txBody>
          <a:bodyPr>
            <a:noAutofit/>
          </a:bodyPr>
          <a:lstStyle/>
          <a:p>
            <a:r>
              <a:rPr lang="en-US" sz="4000" b="1">
                <a:latin typeface="Consolas"/>
                <a:ea typeface="Verdana"/>
              </a:rPr>
              <a:t>Someone was irritated that a particular thing happened.</a:t>
            </a:r>
            <a:endParaRPr lang="en-US" sz="4000" b="1">
              <a:latin typeface="Consola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6D918A-541B-4B8C-B415-9DFBAFA7263E}"/>
              </a:ext>
            </a:extLst>
          </p:cNvPr>
          <p:cNvSpPr txBox="1">
            <a:spLocks/>
          </p:cNvSpPr>
          <p:nvPr/>
        </p:nvSpPr>
        <p:spPr>
          <a:xfrm>
            <a:off x="969212" y="2844796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4000" i="1">
                <a:latin typeface="Consolas"/>
                <a:ea typeface="Verdana"/>
              </a:rPr>
              <a:t>Did that thing happen?</a:t>
            </a:r>
            <a:endParaRPr lang="en-US" sz="4000" i="1">
              <a:latin typeface="Consola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F527A1-D576-42E5-AFE3-A131FC814009}"/>
              </a:ext>
            </a:extLst>
          </p:cNvPr>
          <p:cNvSpPr txBox="1">
            <a:spLocks/>
          </p:cNvSpPr>
          <p:nvPr/>
        </p:nvSpPr>
        <p:spPr>
          <a:xfrm>
            <a:off x="969212" y="3976835"/>
            <a:ext cx="10487791" cy="12735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latin typeface="Consolas"/>
                <a:ea typeface="Verdana"/>
              </a:rPr>
              <a:t>no      maybe or maybe not       yes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Veridicality task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C73A7A-AE1C-4210-76C5-B6775D54C94C}"/>
              </a:ext>
            </a:extLst>
          </p:cNvPr>
          <p:cNvSpPr/>
          <p:nvPr/>
        </p:nvSpPr>
        <p:spPr>
          <a:xfrm>
            <a:off x="10095345" y="4627416"/>
            <a:ext cx="1145915" cy="6668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8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02659" y="646284"/>
            <a:ext cx="10744200" cy="769442"/>
            <a:chOff x="1102659" y="646284"/>
            <a:chExt cx="10744200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02659" y="1415726"/>
            <a:ext cx="10923494" cy="769442"/>
            <a:chOff x="1102659" y="1415726"/>
            <a:chExt cx="10923494" cy="769442"/>
          </a:xfrm>
        </p:grpSpPr>
        <p:sp>
          <p:nvSpPr>
            <p:cNvPr id="2" name="Rectangle 1"/>
            <p:cNvSpPr/>
            <p:nvPr/>
          </p:nvSpPr>
          <p:spPr>
            <a:xfrm>
              <a:off x="1102659" y="1815836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{was, wasn't}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1415726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8" y="2185168"/>
            <a:ext cx="10923495" cy="738664"/>
            <a:chOff x="1102658" y="2185168"/>
            <a:chExt cx="10923495" cy="738664"/>
          </a:xfrm>
        </p:grpSpPr>
        <p:sp>
          <p:nvSpPr>
            <p:cNvPr id="3" name="Rectangle 2"/>
            <p:cNvSpPr/>
            <p:nvPr/>
          </p:nvSpPr>
          <p:spPr>
            <a:xfrm>
              <a:off x="1102659" y="2554500"/>
              <a:ext cx="109234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need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a particular thing to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2185168"/>
              <a:ext cx="34155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02657" y="2893054"/>
            <a:ext cx="10744202" cy="1138774"/>
            <a:chOff x="1102657" y="2893054"/>
            <a:chExt cx="10744202" cy="1138774"/>
          </a:xfrm>
        </p:grpSpPr>
        <p:sp>
          <p:nvSpPr>
            <p:cNvPr id="5" name="Rectangle 4"/>
            <p:cNvSpPr/>
            <p:nvPr/>
          </p:nvSpPr>
          <p:spPr>
            <a:xfrm>
              <a:off x="1102659" y="329316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do 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02659" y="3662496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Someone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a particular person 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2893054"/>
              <a:ext cx="422237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2657" y="4028130"/>
            <a:ext cx="10744202" cy="1135076"/>
            <a:chOff x="1102657" y="4028130"/>
            <a:chExt cx="10744202" cy="1135076"/>
          </a:xfrm>
        </p:grpSpPr>
        <p:sp>
          <p:nvSpPr>
            <p:cNvPr id="8" name="Rectangle 7"/>
            <p:cNvSpPr/>
            <p:nvPr/>
          </p:nvSpPr>
          <p:spPr>
            <a:xfrm>
              <a:off x="1102659" y="4428240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02659" y="4793874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suspected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4028130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7" y="5115398"/>
            <a:ext cx="10744202" cy="1133407"/>
            <a:chOff x="1102657" y="5115398"/>
            <a:chExt cx="10744202" cy="1133407"/>
          </a:xfrm>
        </p:grpSpPr>
        <p:sp>
          <p:nvSpPr>
            <p:cNvPr id="10" name="Rectangle 9"/>
            <p:cNvSpPr/>
            <p:nvPr/>
          </p:nvSpPr>
          <p:spPr>
            <a:xfrm>
              <a:off x="1102659" y="5510141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2659" y="5879473"/>
              <a:ext cx="10744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particular person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7" y="511539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</p:spTree>
    <p:extLst>
      <p:ext uri="{BB962C8B-B14F-4D97-AF65-F5344CB8AC3E}">
        <p14:creationId xmlns:p14="http://schemas.microsoft.com/office/powerpoint/2010/main" val="1073149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071783D-DDD1-0B8D-0617-0817EC2F4F6E}"/>
              </a:ext>
            </a:extLst>
          </p:cNvPr>
          <p:cNvGrpSpPr/>
          <p:nvPr/>
        </p:nvGrpSpPr>
        <p:grpSpPr>
          <a:xfrm>
            <a:off x="8239411" y="1872298"/>
            <a:ext cx="2772577" cy="3138853"/>
            <a:chOff x="5120208" y="2261119"/>
            <a:chExt cx="1983347" cy="2245361"/>
          </a:xfrm>
        </p:grpSpPr>
        <p:pic>
          <p:nvPicPr>
            <p:cNvPr id="5" name="Picture 2" descr="annah An">
              <a:extLst>
                <a:ext uri="{FF2B5EF4-FFF2-40B4-BE49-F238E27FC236}">
                  <a16:creationId xmlns:a16="http://schemas.microsoft.com/office/drawing/2014/main" id="{97BB0447-28C2-2399-9F5A-88F231649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482" y="2261119"/>
              <a:ext cx="1828800" cy="182710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0ED0B35-2D61-A618-D5D8-D403341BEEDF}"/>
                </a:ext>
              </a:extLst>
            </p:cNvPr>
            <p:cNvSpPr txBox="1"/>
            <p:nvPr/>
          </p:nvSpPr>
          <p:spPr>
            <a:xfrm>
              <a:off x="5120208" y="4088164"/>
              <a:ext cx="1983347" cy="4183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 dirty="0">
                  <a:latin typeface="Helvetica" pitchFamily="2" charset="0"/>
                  <a:ea typeface="Verdana" charset="0"/>
                  <a:cs typeface="Verdana" charset="0"/>
                </a:rPr>
                <a:t>Hannah An</a:t>
              </a:r>
            </a:p>
            <a:p>
              <a:pPr algn="ctr"/>
              <a:r>
                <a:rPr lang="en-US" sz="1600" dirty="0">
                  <a:latin typeface="Helvetica" pitchFamily="2" charset="0"/>
                  <a:ea typeface="Verdana" charset="0"/>
                  <a:cs typeface="Verdana" charset="0"/>
                </a:rPr>
                <a:t>University of Rochester</a:t>
              </a:r>
              <a:endParaRPr lang="en-US" sz="16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894006-97B9-B31B-2E08-836939A3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4" y="1127620"/>
            <a:ext cx="6392272" cy="46027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27077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 I were to say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don’t think that a particular thing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, how likely is it that I mean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I think that that thing didn’t happen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  <a:endParaRPr lang="en-US" sz="40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Neg-raising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3DCA0-79EA-5938-6B4D-B7FD94CD4959}"/>
              </a:ext>
            </a:extLst>
          </p:cNvPr>
          <p:cNvSpPr/>
          <p:nvPr/>
        </p:nvSpPr>
        <p:spPr>
          <a:xfrm>
            <a:off x="5825456" y="5019608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8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34114 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089212" y="706785"/>
            <a:ext cx="10058402" cy="1225589"/>
            <a:chOff x="1089212" y="706785"/>
            <a:chExt cx="10058402" cy="12255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6091518" y="1334968"/>
              <a:ext cx="505609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706785"/>
              <a:ext cx="1878164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89212" y="1106895"/>
              <a:ext cx="5002306" cy="825479"/>
              <a:chOff x="1425388" y="1106895"/>
              <a:chExt cx="4054830" cy="82547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19" name="Double Brace 18"/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089212" y="2040247"/>
            <a:ext cx="10768293" cy="1507838"/>
            <a:chOff x="1089212" y="2040247"/>
            <a:chExt cx="10768293" cy="1507838"/>
          </a:xfrm>
        </p:grpSpPr>
        <p:sp>
          <p:nvSpPr>
            <p:cNvPr id="2" name="Rectangle 1"/>
            <p:cNvSpPr/>
            <p:nvPr/>
          </p:nvSpPr>
          <p:spPr>
            <a:xfrm>
              <a:off x="5833223" y="2674507"/>
              <a:ext cx="6024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a particular thing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2040247"/>
              <a:ext cx="23397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that S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02666" y="2442252"/>
              <a:ext cx="4717103" cy="1105833"/>
              <a:chOff x="1553170" y="1106895"/>
              <a:chExt cx="3201763" cy="1105833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5" name="Double Brace 24"/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089212" y="3413171"/>
            <a:ext cx="9705971" cy="1530139"/>
            <a:chOff x="1089212" y="3413171"/>
            <a:chExt cx="9705971" cy="1530139"/>
          </a:xfrm>
        </p:grpSpPr>
        <p:sp>
          <p:nvSpPr>
            <p:cNvPr id="8" name="Rectangle 7"/>
            <p:cNvSpPr/>
            <p:nvPr/>
          </p:nvSpPr>
          <p:spPr>
            <a:xfrm>
              <a:off x="5833223" y="3935490"/>
              <a:ext cx="41954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19769" y="4290087"/>
              <a:ext cx="49754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3413171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102666" y="3837477"/>
              <a:ext cx="4717103" cy="1105833"/>
              <a:chOff x="1553170" y="1106895"/>
              <a:chExt cx="3201763" cy="1105833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618968" y="1566397"/>
                <a:ext cx="313596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{wasn’t, isn’t} </a:t>
                </a: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18968" y="1204908"/>
                <a:ext cx="31359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{wasn’t, ‘m not} </a:t>
                </a:r>
                <a:endParaRPr lang="en-US"/>
              </a:p>
            </p:txBody>
          </p:sp>
          <p:sp>
            <p:nvSpPr>
              <p:cNvPr id="29" name="Double Brace 28"/>
              <p:cNvSpPr/>
              <p:nvPr/>
            </p:nvSpPr>
            <p:spPr>
              <a:xfrm>
                <a:off x="1553170" y="1106895"/>
                <a:ext cx="3201763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089212" y="4781628"/>
            <a:ext cx="9520516" cy="1368457"/>
            <a:chOff x="1089212" y="4781628"/>
            <a:chExt cx="9520516" cy="1368457"/>
          </a:xfrm>
        </p:grpSpPr>
        <p:sp>
          <p:nvSpPr>
            <p:cNvPr id="10" name="Rectangle 9"/>
            <p:cNvSpPr/>
            <p:nvPr/>
          </p:nvSpPr>
          <p:spPr>
            <a:xfrm>
              <a:off x="6091518" y="5395764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managed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do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 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1518" y="5765096"/>
              <a:ext cx="45182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seemed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have a particular thing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089212" y="4781628"/>
              <a:ext cx="5056096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89212" y="5324606"/>
              <a:ext cx="5002306" cy="825479"/>
              <a:chOff x="1425388" y="1106895"/>
              <a:chExt cx="4054830" cy="82547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509641" y="1547385"/>
                <a:ext cx="392992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A particular person {didn’t, doesn’t} </a:t>
                </a: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588889" y="1204908"/>
                <a:ext cx="37714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>
                    <a:latin typeface="Consolas" charset="0"/>
                    <a:ea typeface="Consolas" charset="0"/>
                    <a:cs typeface="Consolas" charset="0"/>
                  </a:rPr>
                  <a:t>I {didn’t, don’t} </a:t>
                </a:r>
                <a:endParaRPr lang="en-US"/>
              </a:p>
            </p:txBody>
          </p:sp>
          <p:sp>
            <p:nvSpPr>
              <p:cNvPr id="33" name="Double Brace 32"/>
              <p:cNvSpPr/>
              <p:nvPr/>
            </p:nvSpPr>
            <p:spPr>
              <a:xfrm>
                <a:off x="1425388" y="1106895"/>
                <a:ext cx="4054830" cy="82547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854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9C2D-9581-56C1-F5AC-104DF0F74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FFE8E-A812-6A94-C9E3-DD9A39D11CAC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</p:spTree>
    <p:extLst>
      <p:ext uri="{BB962C8B-B14F-4D97-AF65-F5344CB8AC3E}">
        <p14:creationId xmlns:p14="http://schemas.microsoft.com/office/powerpoint/2010/main" val="1234608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61394-FE7A-163E-3114-0BDF91F46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ocument with text on it&#10;&#10;Description automatically generated">
            <a:extLst>
              <a:ext uri="{FF2B5EF4-FFF2-40B4-BE49-F238E27FC236}">
                <a16:creationId xmlns:a16="http://schemas.microsoft.com/office/drawing/2014/main" id="{3A5FC4BA-DA2B-5711-7B1D-2961B817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215" y="928076"/>
            <a:ext cx="6414178" cy="53634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A72D9C-592F-0940-B0E1-B637842AAEF0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A98556-4F7C-29F2-8A15-0EE133D04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7E8A6A-DB28-A2AA-9754-FF44DCB82F10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Helvetica" pitchFamily="2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405EE-2EA1-CC11-4CEF-8922F7BCA2B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E25F2F-F953-2617-E1EF-DCB67A732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C604D4-5A7E-F8DD-4221-515D327E1F6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Helvetica" pitchFamily="2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Helvetica" pitchFamily="2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9725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 A knew that C happened, 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 charset="0"/>
                <a:ea typeface="Consolas" charset="0"/>
                <a:cs typeface="Consolas" charset="0"/>
              </a:rPr>
              <a:t>A believed that C happened</a:t>
            </a:r>
            <a:r>
              <a:rPr lang="en-US" sz="400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Verdana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5456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4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4271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persuaded B that C happened,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B believed that C happened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Belief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A328-991D-0BFE-DC68-415052F35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0BCCE91-FA7E-BE34-D2A5-F8D9D523D93E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3C694E-42B6-9005-3AFA-E745E3080F7C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Overarching question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FC217D-657F-FD14-ADA1-EB870FF0498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In using a particular linguistic expression,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can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 and what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must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we mean?</a:t>
              </a:r>
              <a:endParaRPr lang="en-US" sz="2800" dirty="0">
                <a:latin typeface="Helvetica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033D04-8080-C71B-69B5-658FC4EB0DB9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66F160-5BC6-B447-B79B-3EA9FF4D3649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Observation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C33264-CB6F-BA29-B265-3833D51189E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we can mean in using an expression is constrained by lexical knowledge.</a:t>
              </a:r>
              <a:endParaRPr lang="en-US" sz="2800" dirty="0">
                <a:latin typeface="Helvetica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E1C699-165A-CDC9-FB10-578BA91398C2}"/>
              </a:ext>
            </a:extLst>
          </p:cNvPr>
          <p:cNvSpPr txBox="1"/>
          <p:nvPr/>
        </p:nvSpPr>
        <p:spPr>
          <a:xfrm>
            <a:off x="1924565" y="5173770"/>
            <a:ext cx="6478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D5400"/>
                </a:solidFill>
                <a:latin typeface="Helvetica" pitchFamily="2" charset="0"/>
                <a:ea typeface="Verdana" charset="0"/>
                <a:cs typeface="Verdana" charset="0"/>
              </a:rPr>
              <a:t>in conjunction with structural knowledge</a:t>
            </a:r>
            <a:endParaRPr lang="en-US" sz="28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47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was appalled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A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20804" y="5017216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582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>
                <a:latin typeface="Consolas"/>
                <a:ea typeface="Consolas" charset="0"/>
                <a:cs typeface="Consolas" charset="0"/>
              </a:rPr>
              <a:t>If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A apologized to B that C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,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 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how likely is it that </a:t>
            </a:r>
            <a:r>
              <a:rPr lang="en-US" sz="4000" b="1">
                <a:latin typeface="Consolas"/>
                <a:ea typeface="Consolas" charset="0"/>
                <a:cs typeface="Consolas" charset="0"/>
              </a:rPr>
              <a:t>B wanted C to have happened</a:t>
            </a:r>
            <a:r>
              <a:rPr lang="en-US" sz="4000">
                <a:latin typeface="Consolas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4498D8-57FE-4CFD-A91E-437AB2B42F2E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Desire task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86412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9BDC02-37E5-4009-8C46-B94B36D4B8D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75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1589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02658" y="431131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knew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know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02658" y="1200573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02659" y="1970015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3025588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02658" y="2743171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surprised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happened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02658" y="3497224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2658" y="4266666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promise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NP that S[+future]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02659" y="5036108"/>
            <a:ext cx="10744200" cy="769442"/>
            <a:chOff x="1102659" y="646284"/>
            <a:chExt cx="10744200" cy="769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predict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9" y="646284"/>
              <a:ext cx="4289612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to NP that S[+future]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02658" y="5809264"/>
            <a:ext cx="10744201" cy="769442"/>
            <a:chOff x="1102658" y="646284"/>
            <a:chExt cx="10744201" cy="7694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4643E-8223-4E6E-9C1E-D1581E600BB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excited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that C would happen</a:t>
              </a:r>
              <a:r>
                <a:rPr lang="en-US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498D8-57FE-4CFD-A91E-437AB2B42F2E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latin typeface="Verdana" charset="0"/>
                  <a:ea typeface="Verdana" charset="0"/>
                  <a:cs typeface="Verdana" charset="0"/>
                </a:rPr>
                <a:t>NP _ that S[+future]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5929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44BE5-D4F1-1EF9-DA1F-2656B30E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7937B9-94FB-8F21-51EB-F2B493C05066}"/>
              </a:ext>
            </a:extLst>
          </p:cNvPr>
          <p:cNvGrpSpPr/>
          <p:nvPr/>
        </p:nvGrpSpPr>
        <p:grpSpPr>
          <a:xfrm>
            <a:off x="8490095" y="738938"/>
            <a:ext cx="2538690" cy="2870876"/>
            <a:chOff x="7314934" y="2261119"/>
            <a:chExt cx="1983347" cy="22428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A0C6DF-8001-8328-6F38-F20A54056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072"/>
            <a:stretch/>
          </p:blipFill>
          <p:spPr>
            <a:xfrm>
              <a:off x="7392334" y="2261119"/>
              <a:ext cx="1828547" cy="182880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E4467-25F1-F3B5-888A-E9E046679AFB}"/>
                </a:ext>
              </a:extLst>
            </p:cNvPr>
            <p:cNvSpPr txBox="1"/>
            <p:nvPr/>
          </p:nvSpPr>
          <p:spPr>
            <a:xfrm>
              <a:off x="7314934" y="409522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Ben Kane</a:t>
              </a:r>
            </a:p>
            <a:p>
              <a:pPr algn="ctr"/>
              <a:r>
                <a:rPr lang="en-US" sz="1400" dirty="0" err="1">
                  <a:latin typeface="Verdana" charset="0"/>
                  <a:ea typeface="Verdana" charset="0"/>
                  <a:cs typeface="Verdana" charset="0"/>
                </a:rPr>
                <a:t>OpenStream.AI</a:t>
              </a:r>
              <a:endParaRPr lang="en-US" sz="14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577DB-80F8-D3DD-AAAC-96019E26C89C}"/>
              </a:ext>
            </a:extLst>
          </p:cNvPr>
          <p:cNvGrpSpPr/>
          <p:nvPr/>
        </p:nvGrpSpPr>
        <p:grpSpPr>
          <a:xfrm>
            <a:off x="8490094" y="3690867"/>
            <a:ext cx="2538690" cy="2864089"/>
            <a:chOff x="9434939" y="2261181"/>
            <a:chExt cx="1983347" cy="22375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2EA96-16A4-F0BD-1C12-29438C89D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053"/>
            <a:stretch/>
          </p:blipFill>
          <p:spPr>
            <a:xfrm>
              <a:off x="9513017" y="2261181"/>
              <a:ext cx="1827192" cy="1828800"/>
            </a:xfrm>
            <a:prstGeom prst="ellipse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A2B82B-5464-0C89-1083-AE893BF03D28}"/>
                </a:ext>
              </a:extLst>
            </p:cNvPr>
            <p:cNvSpPr txBox="1"/>
            <p:nvPr/>
          </p:nvSpPr>
          <p:spPr>
            <a:xfrm>
              <a:off x="9434939" y="4089981"/>
              <a:ext cx="1983347" cy="4087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400" b="1" dirty="0">
                  <a:latin typeface="Verdana" charset="0"/>
                  <a:ea typeface="Verdana" charset="0"/>
                  <a:cs typeface="Verdana" charset="0"/>
                </a:rPr>
                <a:t>Will Gantt</a:t>
              </a:r>
            </a:p>
            <a:p>
              <a:pPr algn="ctr"/>
              <a:r>
                <a:rPr lang="en-US" sz="1400" dirty="0">
                  <a:latin typeface="Verdana" charset="0"/>
                  <a:ea typeface="Verdana" charset="0"/>
                  <a:cs typeface="Verdana" charset="0"/>
                </a:rPr>
                <a:t>Johns Hopkins University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7F2A0-2C45-674D-3EDF-85C766919A25}"/>
              </a:ext>
            </a:extLst>
          </p:cNvPr>
          <p:cNvGrpSpPr/>
          <p:nvPr/>
        </p:nvGrpSpPr>
        <p:grpSpPr>
          <a:xfrm>
            <a:off x="1262287" y="1084089"/>
            <a:ext cx="6283759" cy="5051449"/>
            <a:chOff x="1054644" y="903275"/>
            <a:chExt cx="6283759" cy="5051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4EE824B-BA0E-142B-5384-33E62326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644" y="903275"/>
              <a:ext cx="6283759" cy="5051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6BB0265-2302-E1E3-2696-DD289C1ACA64}"/>
                </a:ext>
              </a:extLst>
            </p:cNvPr>
            <p:cNvSpPr txBox="1"/>
            <p:nvPr/>
          </p:nvSpPr>
          <p:spPr>
            <a:xfrm>
              <a:off x="2552064" y="2717261"/>
              <a:ext cx="32889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Helvetica" pitchFamily="2" charset="0"/>
                </a:rPr>
                <a:t>In preparation!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0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1D47B-71AD-7B89-0090-1CF947C7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B1A5FB4-5228-251A-3AEF-12AFBE6B53B3}"/>
              </a:ext>
            </a:extLst>
          </p:cNvPr>
          <p:cNvGrpSpPr/>
          <p:nvPr/>
        </p:nvGrpSpPr>
        <p:grpSpPr>
          <a:xfrm>
            <a:off x="1102658" y="1476166"/>
            <a:ext cx="10744201" cy="769442"/>
            <a:chOff x="1102658" y="646284"/>
            <a:chExt cx="10744201" cy="7694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AC3844-0CE8-35DC-7B8A-1EAE80502FF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hope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342AC1-BFEE-65CF-A509-733575F268A0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C1E8D2-B200-3D14-D51F-82FA5FF913E5}"/>
              </a:ext>
            </a:extLst>
          </p:cNvPr>
          <p:cNvGrpSpPr/>
          <p:nvPr/>
        </p:nvGrpSpPr>
        <p:grpSpPr>
          <a:xfrm>
            <a:off x="1102658" y="2245608"/>
            <a:ext cx="10744201" cy="769442"/>
            <a:chOff x="1102658" y="646284"/>
            <a:chExt cx="10744201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9C9EC9-E783-6341-96DB-3FA69184D18F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told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tell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B45A92-7031-6EBE-6393-165D6B99667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2783141-3C1A-F521-383E-2AB418040BB8}"/>
              </a:ext>
            </a:extLst>
          </p:cNvPr>
          <p:cNvGrpSpPr/>
          <p:nvPr/>
        </p:nvGrpSpPr>
        <p:grpSpPr>
          <a:xfrm>
            <a:off x="1102659" y="3015050"/>
            <a:ext cx="10744200" cy="769442"/>
            <a:chOff x="1102659" y="646284"/>
            <a:chExt cx="10744200" cy="7694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1BE9B7-9F1F-3148-4ED6-C4F624FC7920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said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didn't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say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to B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2A742E-614F-C3C4-8257-3624E93C659D}"/>
                </a:ext>
              </a:extLst>
            </p:cNvPr>
            <p:cNvSpPr txBox="1"/>
            <p:nvPr/>
          </p:nvSpPr>
          <p:spPr>
            <a:xfrm>
              <a:off x="1102659" y="646284"/>
              <a:ext cx="460581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to NP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A2D778-C900-EC7D-5442-58ADBD50CABC}"/>
              </a:ext>
            </a:extLst>
          </p:cNvPr>
          <p:cNvGrpSpPr/>
          <p:nvPr/>
        </p:nvGrpSpPr>
        <p:grpSpPr>
          <a:xfrm>
            <a:off x="1102658" y="3788206"/>
            <a:ext cx="10744201" cy="769442"/>
            <a:chOff x="1102658" y="646284"/>
            <a:chExt cx="10744201" cy="769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8D6438-05FE-1594-3313-923A5619D373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{was, wasn’t}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believed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to {do, have}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F2BED2-7DCC-7995-298C-0816C7AC6E4A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be _ to VP[+/-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eventive</a:t>
              </a:r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582F9-93FF-61E8-671C-892D53BFC7A2}"/>
              </a:ext>
            </a:extLst>
          </p:cNvPr>
          <p:cNvGrpSpPr/>
          <p:nvPr/>
        </p:nvGrpSpPr>
        <p:grpSpPr>
          <a:xfrm>
            <a:off x="1102658" y="4542259"/>
            <a:ext cx="10744201" cy="769442"/>
            <a:chOff x="1102658" y="646284"/>
            <a:chExt cx="10744201" cy="7694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7D2189-4C6C-8BEF-1C09-75C698877F35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saw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see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B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CD067-1DDF-2D5D-D821-40B7544FCC3F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NP VP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FAFA2-0E82-3B50-662F-19EC2D557054}"/>
              </a:ext>
            </a:extLst>
          </p:cNvPr>
          <p:cNvGrpSpPr/>
          <p:nvPr/>
        </p:nvGrpSpPr>
        <p:grpSpPr>
          <a:xfrm>
            <a:off x="1102658" y="5311701"/>
            <a:ext cx="10744201" cy="769442"/>
            <a:chOff x="1102658" y="646284"/>
            <a:chExt cx="10744201" cy="7694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F08866-8788-DB45-79FD-DA50298BDCE8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like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doing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76117B5-22C7-6781-A4A5-5E7638595CB1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</a:t>
              </a:r>
              <a:r>
                <a:rPr lang="en-US" sz="2000" b="1" dirty="0" err="1">
                  <a:latin typeface="Verdana" charset="0"/>
                  <a:ea typeface="Verdana" charset="0"/>
                  <a:cs typeface="Verdana" charset="0"/>
                </a:rPr>
                <a:t>VPing</a:t>
              </a:r>
              <a:endParaRPr lang="en-US" sz="20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B5EE3-17AA-C5A3-0A67-0B85C1C1096A}"/>
              </a:ext>
            </a:extLst>
          </p:cNvPr>
          <p:cNvGrpSpPr/>
          <p:nvPr/>
        </p:nvGrpSpPr>
        <p:grpSpPr>
          <a:xfrm>
            <a:off x="1102658" y="726765"/>
            <a:ext cx="10744201" cy="769442"/>
            <a:chOff x="1102658" y="646284"/>
            <a:chExt cx="10744201" cy="76944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F17603-29B7-D7E3-A824-7F8150A6B602}"/>
                </a:ext>
              </a:extLst>
            </p:cNvPr>
            <p:cNvSpPr txBox="1"/>
            <p:nvPr/>
          </p:nvSpPr>
          <p:spPr>
            <a:xfrm>
              <a:off x="1102659" y="1046394"/>
              <a:ext cx="10744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A {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wanted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, didn’t </a:t>
              </a:r>
              <a:r>
                <a:rPr lang="en-US" b="1" dirty="0">
                  <a:solidFill>
                    <a:srgbClr val="CD5400"/>
                  </a:solidFill>
                  <a:latin typeface="Consolas" charset="0"/>
                  <a:ea typeface="Consolas" charset="0"/>
                  <a:cs typeface="Consolas" charset="0"/>
                </a:rPr>
                <a:t>want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} </a:t>
              </a:r>
              <a:r>
                <a:rPr lang="en-US" b="1" dirty="0">
                  <a:solidFill>
                    <a:srgbClr val="113A6B"/>
                  </a:solidFill>
                  <a:latin typeface="Consolas" charset="0"/>
                  <a:ea typeface="Consolas" charset="0"/>
                  <a:cs typeface="Consolas" charset="0"/>
                </a:rPr>
                <a:t>for B to do C</a:t>
              </a:r>
              <a:r>
                <a:rPr lang="en-US" dirty="0">
                  <a:latin typeface="Consolas" charset="0"/>
                  <a:ea typeface="Consolas" charset="0"/>
                  <a:cs typeface="Consolas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CAF30-FA15-F17D-7759-F9037E90D1EB}"/>
                </a:ext>
              </a:extLst>
            </p:cNvPr>
            <p:cNvSpPr txBox="1"/>
            <p:nvPr/>
          </p:nvSpPr>
          <p:spPr>
            <a:xfrm>
              <a:off x="1102658" y="646284"/>
              <a:ext cx="5472953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atin typeface="Verdana" charset="0"/>
                  <a:ea typeface="Verdana" charset="0"/>
                  <a:cs typeface="Verdana" charset="0"/>
                </a:rPr>
                <a:t>NP _ for NP to 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215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5C48B-BEC2-FE64-4E8B-DC3D672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3CD-8435-55C9-9A73-7C8DD44C2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1" y="1880172"/>
            <a:ext cx="10487791" cy="239253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If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 A chose to do C, 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how likely is it that </a:t>
            </a:r>
            <a:r>
              <a:rPr lang="en-US" sz="4000" b="1" dirty="0">
                <a:latin typeface="Consolas" charset="0"/>
                <a:ea typeface="Consolas" charset="0"/>
                <a:cs typeface="Consolas" charset="0"/>
              </a:rPr>
              <a:t>A intended to do C</a:t>
            </a:r>
            <a:r>
              <a:rPr lang="en-US" sz="4000" dirty="0">
                <a:latin typeface="Consolas" charset="0"/>
                <a:ea typeface="Consolas" charset="0"/>
                <a:cs typeface="Consolas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11B58-7D47-CBAE-1F33-B649042DE7FA}"/>
              </a:ext>
            </a:extLst>
          </p:cNvPr>
          <p:cNvSpPr txBox="1"/>
          <p:nvPr/>
        </p:nvSpPr>
        <p:spPr>
          <a:xfrm>
            <a:off x="969212" y="699398"/>
            <a:ext cx="93974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latin typeface="Helvetica" pitchFamily="2" charset="0"/>
                <a:ea typeface="Verdana" charset="0"/>
                <a:cs typeface="Verdana" charset="0"/>
              </a:rPr>
              <a:t>Intention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0FE7D-3258-C3EF-40DF-C36C425F7790}"/>
              </a:ext>
            </a:extLst>
          </p:cNvPr>
          <p:cNvSpPr/>
          <p:nvPr/>
        </p:nvSpPr>
        <p:spPr>
          <a:xfrm>
            <a:off x="1681543" y="5054885"/>
            <a:ext cx="8507002" cy="143839"/>
          </a:xfrm>
          <a:prstGeom prst="rect">
            <a:avLst/>
          </a:prstGeom>
          <a:gradFill flip="none" rotWithShape="1">
            <a:gsLst>
              <a:gs pos="0">
                <a:srgbClr val="113A6B">
                  <a:tint val="66000"/>
                  <a:satMod val="160000"/>
                </a:srgbClr>
              </a:gs>
              <a:gs pos="50000">
                <a:srgbClr val="113A6B">
                  <a:tint val="44500"/>
                  <a:satMod val="160000"/>
                </a:srgbClr>
              </a:gs>
              <a:gs pos="100000">
                <a:srgbClr val="113A6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1F0F-DEE9-DEA4-5B45-927BAD5C53D1}"/>
              </a:ext>
            </a:extLst>
          </p:cNvPr>
          <p:cNvSpPr/>
          <p:nvPr/>
        </p:nvSpPr>
        <p:spPr>
          <a:xfrm>
            <a:off x="5822655" y="5027492"/>
            <a:ext cx="219175" cy="219175"/>
          </a:xfrm>
          <a:prstGeom prst="rect">
            <a:avLst/>
          </a:prstGeom>
          <a:solidFill>
            <a:srgbClr val="113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31D6D-5941-852E-62E1-A5695363EFA4}"/>
              </a:ext>
            </a:extLst>
          </p:cNvPr>
          <p:cNvSpPr txBox="1">
            <a:spLocks/>
          </p:cNvSpPr>
          <p:nvPr/>
        </p:nvSpPr>
        <p:spPr>
          <a:xfrm>
            <a:off x="635308" y="5137080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unlikely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334C0F-32FF-D7C6-EDC7-8728E202862F}"/>
              </a:ext>
            </a:extLst>
          </p:cNvPr>
          <p:cNvSpPr txBox="1">
            <a:spLocks/>
          </p:cNvSpPr>
          <p:nvPr/>
        </p:nvSpPr>
        <p:spPr>
          <a:xfrm>
            <a:off x="8846923" y="5212416"/>
            <a:ext cx="2683244" cy="4828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>
                <a:latin typeface="Consolas" charset="0"/>
                <a:ea typeface="Consolas" charset="0"/>
                <a:cs typeface="Consolas" charset="0"/>
              </a:rPr>
              <a:t>Extremely likely</a:t>
            </a:r>
            <a:endParaRPr lang="en-US" sz="1800" b="1"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6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34297 -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93460-A46C-C219-0278-370EE1F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DEFEBA-6CC1-4974-2E95-09004E277259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797F1-B4AB-6B54-8C13-EF989AE24DCE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7517BB-CB27-70BC-795D-8BD16E92B537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Is bleaching a valid method for capturing inferences associated with a verb in a frame?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6845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82EB05F-910E-5C22-281E-1FD99817D972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C7345-520C-286C-6D1A-4C230B9D6CC6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#1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98170F-47BD-080A-4247-447176190D2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against judgments from trained linguists. 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07CF5E-3E75-C7CF-80DD-60933E6A6434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EF23A7-156E-B189-1E98-AE0ED2AE19C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#2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D98C7E-DBF4-04E9-42DC-10F2114013C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judgments for bleached items to judgments for more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contentful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items.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10F75-EA0F-A8F3-2335-4071126E7DFB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B4BC9D-BC06-EFE6-46AE-CF6C5CFCE67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Validation Strategy #3 </a:t>
              </a:r>
              <a:r>
                <a:rPr lang="en-US" sz="1100" b="1" dirty="0">
                  <a:latin typeface="Helvetica" pitchFamily="2" charset="0"/>
                  <a:ea typeface="Verdana" charset="0"/>
                  <a:cs typeface="Verdana" charset="0"/>
                </a:rPr>
                <a:t>see Appendix 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1B9DC1-FC95-9740-C6EB-68CC1E1D6AA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Compare inference judgments for bleached items to acceptability judgments for distributional diagnostic.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97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F96B25E5-DE35-1529-5A77-D44026E92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AE31B69-0FB3-C91D-858F-2CBB244A2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Discovering Inference Patterns</a:t>
            </a: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52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9AA67-1B99-575F-59DF-F0346FB65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9CE06EB-3D52-640B-0953-4D36716974E0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F32038-2FC8-B0F6-DF93-6375885B76A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Approach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12F68A-1CDD-228D-BA0E-052492F450EE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Cluster predicate-frame pairs in inference space using a </a:t>
              </a:r>
              <a:r>
                <a:rPr lang="en-US" sz="2800" dirty="0" err="1">
                  <a:latin typeface="Helvetica" pitchFamily="2" charset="0"/>
                  <a:ea typeface="Verdana" charset="0"/>
                  <a:cs typeface="Verdana" charset="0"/>
                </a:rPr>
                <a:t>multiview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 mixed effects mixture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0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but I’m now realizing I forgot to grab beer.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8283D7-C1B3-8B49-A79A-9AA7E086E74C}"/>
              </a:ext>
            </a:extLst>
          </p:cNvPr>
          <p:cNvSpPr/>
          <p:nvPr/>
        </p:nvSpPr>
        <p:spPr>
          <a:xfrm>
            <a:off x="8676064" y="3689901"/>
            <a:ext cx="1539500" cy="50439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998AE3-6A24-3042-BD37-F1D28328D23D}"/>
              </a:ext>
            </a:extLst>
          </p:cNvPr>
          <p:cNvGrpSpPr/>
          <p:nvPr/>
        </p:nvGrpSpPr>
        <p:grpSpPr>
          <a:xfrm>
            <a:off x="2259435" y="4188068"/>
            <a:ext cx="8486137" cy="524573"/>
            <a:chOff x="2259435" y="4188068"/>
            <a:chExt cx="8486137" cy="52457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9CC5EE-E87E-144B-94D2-0549D1B96E22}"/>
                </a:ext>
              </a:extLst>
            </p:cNvPr>
            <p:cNvCxnSpPr/>
            <p:nvPr/>
          </p:nvCxnSpPr>
          <p:spPr>
            <a:xfrm>
              <a:off x="10415585" y="4188068"/>
              <a:ext cx="329987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888375-B5CE-6940-8AAD-63822CA58E5F}"/>
                </a:ext>
              </a:extLst>
            </p:cNvPr>
            <p:cNvCxnSpPr>
              <a:cxnSpLocks/>
            </p:cNvCxnSpPr>
            <p:nvPr/>
          </p:nvCxnSpPr>
          <p:spPr>
            <a:xfrm>
              <a:off x="2259435" y="4712641"/>
              <a:ext cx="2041101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0582804-417E-5D41-9A50-A1EF06ED8AEA}"/>
              </a:ext>
            </a:extLst>
          </p:cNvPr>
          <p:cNvSpPr/>
          <p:nvPr/>
        </p:nvSpPr>
        <p:spPr>
          <a:xfrm>
            <a:off x="4300536" y="6043837"/>
            <a:ext cx="3543302" cy="504395"/>
          </a:xfrm>
          <a:prstGeom prst="roundRect">
            <a:avLst/>
          </a:prstGeom>
          <a:noFill/>
          <a:ln w="76200">
            <a:solidFill>
              <a:srgbClr val="CD5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3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9C2136-0758-49F6-A170-425A7AA12826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CF04A84-C294-13CE-2DCE-83678F8AD28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FDDB3C-AF19-4199-BC4E-404496E1E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3692C4-D661-4BB4-B38A-C9BB4725D606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9F06E6-C7B6-4DD9-8EF2-87DDC1F0EAE6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CC2758-BD2F-4FCD-8A0A-9C80D5E867A1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209ED8A-0469-49E1-AE1E-B2398F1E6BD8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54B1A97-B3E5-4F4F-A6CC-36782B947F7A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B2A6BE-34CE-4E80-ADBA-4AACD81F6DAB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76DC0A9-248A-4779-BC29-8B708E21BB3F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121402-01D6-4B13-803B-705A87430B5F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1AEF70F-9861-48EB-9617-53D1A0FA16FD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88EBA34-E886-42CD-ACCC-0032721E2771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06678BD-C509-46F9-8B3C-8364F1C64AFD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886390-BB7F-4920-BC3B-4544FA4C8557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5B7DA1-6C7E-40BA-B1E4-59FD5F276616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565E5ED-0421-4E5D-8877-0A3883B82E4A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E2C2E-CE80-44FD-9C4B-4BD0B6041106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5BE9E2A-7B00-4C11-94BC-609B6E7653F6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2331B1-71F3-4AA8-A6A2-E69129EA136E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4AE134-BC2A-465B-B1AA-995E9F90F952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01B7C9-A091-40C9-ACC2-78B29BD8D19A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08A9376-6BFC-4CA7-BA86-4AF8A6E572EC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1BF574-9FBE-4840-8005-C2BD610FE0CA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60DD7D-23CB-4537-83FE-E78A4430B8E2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C05B29-8AF6-4364-B155-E0014600EFD5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0ECB93C-8233-4AAE-9171-6AFE6E1B6F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50C9B76-6A46-42F3-8D31-1A719613C050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BBE45F0-7D9E-4CA4-9881-7807DE7E9AF5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BA0902-DE13-4736-BA0F-A324836DBEFF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CB3B71D-52B4-8EE5-360D-497F175693C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1513D26-D32F-40C7-9D3D-17EE219A140A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3F14540-1253-E88D-050E-91C5EE8F99E2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65E3E82C-E290-4A23-9849-44A708CAE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0D618055-6EAE-41C0-B03C-63578AA90642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7A59886-3851-458E-9BE2-85D372DCABB3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5BFB65CC-CDFF-43D8-B4D3-3FA4CD20AD49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00959B-2FE2-45C6-8E0B-97A69D0B56B9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DA7212-A41E-E6DC-8B19-A55094D0B888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B1206B-4CCD-2CF3-234B-3949755D683F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027A68B-72D0-87E0-F25B-FDDAA80C2E6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FF73C60-08F5-4124-B741-67767E451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AED00C0-8D13-41DA-846D-6CBF2D2A0B4B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BD6ED673-6BBF-4AE4-BC56-DFA1549A3513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F11B57C-B9DF-433E-8C72-2D49251FC985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C691F1D6-EA05-460B-9625-A0FF62CCE3FF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7A10BDB-C800-4CCC-84C2-0F52170ADD8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03084E-D718-8F00-D6CA-172BF00CC3D9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A46B8E4-87C2-259E-1DE1-D39F12C3132E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F074B17-7CC8-A2CB-16FE-3598A4B481AF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C77C00D2-37D0-75AF-386E-02AE2930ADC7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58513A94-5AE2-4428-AC6C-EB848EA8E3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1F9151D-5E21-4331-982F-E652AE93C60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1DA1378A-3280-4E53-9218-3A97071E6954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B4C16BE5-D02C-48E2-9C79-B94CED2C7249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10D2E6F-80C2-4D78-BA51-ADE7B9A65C93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01F3F05-D84E-4AD9-8F76-4F3FC241CB23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6CDC86-7F42-00C5-0035-0DFB3B4D35F4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BDF865A-A753-BE80-3DAC-D2FA2AD9F7F8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E68FEE6-217E-CCB8-5B7C-A34841BB7837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C68AE64C-C871-AC1C-A2B7-D4D70F552321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32A9EED-82F4-C354-9465-2B3D5B938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3A5BCAB-AE37-6B78-DAFB-88F93D1D0C3D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B31BA192-1C6B-010A-D53F-668CEA6F76F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E15CFEB4-4484-BCC3-6598-856366B209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E4979B5-7F45-F1AF-AD37-E5EA5294A5C6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290F0C95-6EF6-E90D-F6E5-9A87CC3BC4FF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46BAD8B-50F3-FB0E-373B-A8F93FC18D3C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8421AEC-50BE-FC56-FF92-3954F4077661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34001-2C19-40DC-B51C-CEA9516AD614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DA6147A3-8ACF-4F9E-A422-F39E9B0E83E5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525E89-6CA5-4824-B1BE-98EA2DBF72CF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E2E320B9-EB89-46ED-8A41-4322A664F73B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A6846F2-8901-4D84-89ED-9558ADBFC926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325EEB41-5333-42F9-BD4B-6908FD9380FE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1E98060-C85F-44A2-95D6-B8075BCD4462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ECE52817-D5E6-410B-B045-784E8339B730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FFC8208-8E9F-4C61-A3B3-25914461E195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DA3A1AC1-BC70-479D-AD96-53E7E6E484CC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BED1C6D-6D59-49ED-B9C3-0A959C5AAC2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3ACA0CB-1A2D-B799-1943-B993386664EC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6E82139-BBCB-9124-881D-A31170999030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9767A18-71F3-731F-46C8-A5A11C46952D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570956B-AAD5-A382-76A2-DDB48976C6C9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6A958DC-7A03-B9E7-2592-40BAAE259F1E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80FBC4A-1A6D-14D7-E4D9-6FB47079C36C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AF4501B9-23C1-9E97-19F7-C39584D33587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6F4B74C-691A-BD2D-71E5-D13DD719AE96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300A6618-6081-D34E-9BE8-1BE2E7DDFDFB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24A686CD-A92F-BACD-A320-E94C103F6861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1F7CFC12-B7DC-06F4-73DA-BC8342CE9BD7}"/>
                    </a:ext>
                  </a:extLst>
                </p:cNvPr>
                <p:cNvSpPr/>
                <p:nvPr/>
              </p:nvSpPr>
              <p:spPr>
                <a:xfrm>
                  <a:off x="11538373" y="4438883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E332152-6F08-115F-AD83-5F913C01C854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0A8DA3F0-FAF3-39F5-91CC-E8AB52C05A82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9AD61D9F-7BF9-94D4-179D-538AC438AEF2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DD7E13B-552B-6AD2-D5C4-5F83B25E45C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5236E4EA-EC6E-2AE7-4B8C-B816EFBFB2D9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E4D7EF4-0354-B82D-17E0-97CD488B1281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51AA37C-A938-2AC8-81C4-3C7420F31E61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48E6A5C-AF50-C012-588E-B241A6994B6A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AE33543-CB03-4F92-FCDC-CD293997C2D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DFFA835-FFC0-429A-86E4-2F2734007533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D9DA5E70-D907-95A8-DD29-845C820EC9CD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58888C2-AAC4-D799-06B3-9F3274D026B3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6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20F1-076D-F565-862C-887265C3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0D04F8-952A-121F-55F4-FDD3ED6C9528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23E732D-CFD9-D81E-8187-60EBC02B02F6}"/>
              </a:ext>
            </a:extLst>
          </p:cNvPr>
          <p:cNvGrpSpPr/>
          <p:nvPr/>
        </p:nvGrpSpPr>
        <p:grpSpPr>
          <a:xfrm>
            <a:off x="1515287" y="920191"/>
            <a:ext cx="4196336" cy="1655417"/>
            <a:chOff x="1515287" y="920191"/>
            <a:chExt cx="4196336" cy="165541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34BDA0C-BFA1-9A7E-D082-59A75FC24AD7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1515287" y="1632059"/>
              <a:ext cx="896315" cy="44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0DD9B34-EEAE-D958-5D9A-5F29F7B67612}"/>
                </a:ext>
              </a:extLst>
            </p:cNvPr>
            <p:cNvGrpSpPr/>
            <p:nvPr/>
          </p:nvGrpSpPr>
          <p:grpSpPr>
            <a:xfrm>
              <a:off x="2411602" y="920191"/>
              <a:ext cx="2347654" cy="1655417"/>
              <a:chOff x="6774281" y="1064294"/>
              <a:chExt cx="2347654" cy="1655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DFD2DE4-DE3C-F1E8-0071-8E5F82F5782E}"/>
                  </a:ext>
                </a:extLst>
              </p:cNvPr>
              <p:cNvSpPr/>
              <p:nvPr/>
            </p:nvSpPr>
            <p:spPr>
              <a:xfrm>
                <a:off x="6774281" y="1064294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A6ADA47-3E58-E4CC-FA16-F617613B9B59}"/>
                  </a:ext>
                </a:extLst>
              </p:cNvPr>
              <p:cNvSpPr/>
              <p:nvPr/>
            </p:nvSpPr>
            <p:spPr>
              <a:xfrm>
                <a:off x="6914648" y="2081964"/>
                <a:ext cx="100263" cy="4060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168313E-00AA-AFF6-73EB-C3BECB5FD33C}"/>
                  </a:ext>
                </a:extLst>
              </p:cNvPr>
              <p:cNvSpPr/>
              <p:nvPr/>
            </p:nvSpPr>
            <p:spPr>
              <a:xfrm>
                <a:off x="7095121" y="2287503"/>
                <a:ext cx="100263" cy="20052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C3E957D-30B4-5386-E223-0F92C5D2C761}"/>
                  </a:ext>
                </a:extLst>
              </p:cNvPr>
              <p:cNvSpPr/>
              <p:nvPr/>
            </p:nvSpPr>
            <p:spPr>
              <a:xfrm>
                <a:off x="7275594" y="1259806"/>
                <a:ext cx="100263" cy="122822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212408C-3CA0-B193-7235-B84AF54AB861}"/>
                  </a:ext>
                </a:extLst>
              </p:cNvPr>
              <p:cNvSpPr/>
              <p:nvPr/>
            </p:nvSpPr>
            <p:spPr>
              <a:xfrm>
                <a:off x="7456068" y="2137109"/>
                <a:ext cx="100263" cy="35092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D3B591-FD0D-AB01-3972-A86EA4D04ABA}"/>
                  </a:ext>
                </a:extLst>
              </p:cNvPr>
              <p:cNvSpPr/>
              <p:nvPr/>
            </p:nvSpPr>
            <p:spPr>
              <a:xfrm>
                <a:off x="7636541" y="2006766"/>
                <a:ext cx="100263" cy="481263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E9CE917-FBF7-7D05-52AA-1327182B13B2}"/>
                  </a:ext>
                </a:extLst>
              </p:cNvPr>
              <p:cNvSpPr/>
              <p:nvPr/>
            </p:nvSpPr>
            <p:spPr>
              <a:xfrm>
                <a:off x="7817014" y="2342647"/>
                <a:ext cx="90237" cy="145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5BF6BF9-5E78-3787-EA34-7A61508D4E7C}"/>
                  </a:ext>
                </a:extLst>
              </p:cNvPr>
              <p:cNvSpPr/>
              <p:nvPr/>
            </p:nvSpPr>
            <p:spPr>
              <a:xfrm>
                <a:off x="7982450" y="2312570"/>
                <a:ext cx="100263" cy="17546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5000D1-991F-7F6B-E2E1-829B76D38877}"/>
                  </a:ext>
                </a:extLst>
              </p:cNvPr>
              <p:cNvSpPr/>
              <p:nvPr/>
            </p:nvSpPr>
            <p:spPr>
              <a:xfrm>
                <a:off x="8162923" y="1951621"/>
                <a:ext cx="100263" cy="536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891AD04-392B-5258-60BD-1F7A77364F2A}"/>
                  </a:ext>
                </a:extLst>
              </p:cNvPr>
              <p:cNvSpPr/>
              <p:nvPr/>
            </p:nvSpPr>
            <p:spPr>
              <a:xfrm>
                <a:off x="8343396" y="2307554"/>
                <a:ext cx="100263" cy="18047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26D818E-1FA5-A665-C697-D91E5B9F4FFF}"/>
                  </a:ext>
                </a:extLst>
              </p:cNvPr>
              <p:cNvSpPr/>
              <p:nvPr/>
            </p:nvSpPr>
            <p:spPr>
              <a:xfrm>
                <a:off x="8523870" y="2132095"/>
                <a:ext cx="100263" cy="35593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9DB8CA2-F4C3-900D-E706-69C92E402FF3}"/>
                  </a:ext>
                </a:extLst>
              </p:cNvPr>
              <p:cNvSpPr/>
              <p:nvPr/>
            </p:nvSpPr>
            <p:spPr>
              <a:xfrm>
                <a:off x="8704343" y="1580647"/>
                <a:ext cx="100263" cy="907381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B7D7856-53CD-965E-3EB7-133374E970B4}"/>
                  </a:ext>
                </a:extLst>
              </p:cNvPr>
              <p:cNvSpPr/>
              <p:nvPr/>
            </p:nvSpPr>
            <p:spPr>
              <a:xfrm>
                <a:off x="8884816" y="2142119"/>
                <a:ext cx="100263" cy="3459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3A01DDD-AF1B-9073-2A01-28F6857066C4}"/>
                  </a:ext>
                </a:extLst>
              </p:cNvPr>
              <p:cNvSpPr txBox="1"/>
              <p:nvPr/>
            </p:nvSpPr>
            <p:spPr>
              <a:xfrm>
                <a:off x="6829926" y="245344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8785AF0-5ED1-C710-41B5-C514E7FC7D2B}"/>
                  </a:ext>
                </a:extLst>
              </p:cNvPr>
              <p:cNvSpPr txBox="1"/>
              <p:nvPr/>
            </p:nvSpPr>
            <p:spPr>
              <a:xfrm>
                <a:off x="7005386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10AA1A-AA48-449E-5E13-6D98BE45AEB9}"/>
                  </a:ext>
                </a:extLst>
              </p:cNvPr>
              <p:cNvSpPr txBox="1"/>
              <p:nvPr/>
            </p:nvSpPr>
            <p:spPr>
              <a:xfrm>
                <a:off x="719087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19FE98-D4B9-8DC5-AB65-D321CC056D05}"/>
                  </a:ext>
                </a:extLst>
              </p:cNvPr>
              <p:cNvSpPr txBox="1"/>
              <p:nvPr/>
            </p:nvSpPr>
            <p:spPr>
              <a:xfrm>
                <a:off x="7366333" y="2463466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9960BF-452B-840C-97B3-EB8C676FBFDE}"/>
                  </a:ext>
                </a:extLst>
              </p:cNvPr>
              <p:cNvSpPr txBox="1"/>
              <p:nvPr/>
            </p:nvSpPr>
            <p:spPr>
              <a:xfrm>
                <a:off x="7541793" y="2458453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484B9-B03B-14F8-7909-33433F9289F6}"/>
                  </a:ext>
                </a:extLst>
              </p:cNvPr>
              <p:cNvSpPr txBox="1"/>
              <p:nvPr/>
            </p:nvSpPr>
            <p:spPr>
              <a:xfrm>
                <a:off x="7727279" y="246346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6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45E966-E61F-1A67-6B1D-A42797CDCA98}"/>
                  </a:ext>
                </a:extLst>
              </p:cNvPr>
              <p:cNvSpPr txBox="1"/>
              <p:nvPr/>
            </p:nvSpPr>
            <p:spPr>
              <a:xfrm>
                <a:off x="789271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7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2EAFBE-C3B2-A74B-944B-84CAC2B4CBA3}"/>
                  </a:ext>
                </a:extLst>
              </p:cNvPr>
              <p:cNvSpPr txBox="1"/>
              <p:nvPr/>
            </p:nvSpPr>
            <p:spPr>
              <a:xfrm>
                <a:off x="8068173" y="2468478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8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E9CDF8C-ADF3-4222-960C-6F9FAD2ADD44}"/>
                  </a:ext>
                </a:extLst>
              </p:cNvPr>
              <p:cNvSpPr txBox="1"/>
              <p:nvPr/>
            </p:nvSpPr>
            <p:spPr>
              <a:xfrm>
                <a:off x="8253659" y="2473490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9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0AA0D6-4F63-935E-CD8A-9198F4578195}"/>
                  </a:ext>
                </a:extLst>
              </p:cNvPr>
              <p:cNvSpPr txBox="1"/>
              <p:nvPr/>
            </p:nvSpPr>
            <p:spPr>
              <a:xfrm>
                <a:off x="8384001" y="2458450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20AE50-2FC8-284B-4590-158FE396A06C}"/>
                  </a:ext>
                </a:extLst>
              </p:cNvPr>
              <p:cNvSpPr txBox="1"/>
              <p:nvPr/>
            </p:nvSpPr>
            <p:spPr>
              <a:xfrm>
                <a:off x="8579513" y="2463463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317E21-7298-5738-2BEF-04350B5C569B}"/>
                  </a:ext>
                </a:extLst>
              </p:cNvPr>
              <p:cNvSpPr txBox="1"/>
              <p:nvPr/>
            </p:nvSpPr>
            <p:spPr>
              <a:xfrm>
                <a:off x="8754973" y="2468476"/>
                <a:ext cx="36696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12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44FFC7-1F3D-C6B8-136A-F8134E6B7291}"/>
                </a:ext>
              </a:extLst>
            </p:cNvPr>
            <p:cNvSpPr txBox="1"/>
            <p:nvPr/>
          </p:nvSpPr>
          <p:spPr>
            <a:xfrm rot="16200000">
              <a:off x="4537588" y="1184514"/>
              <a:ext cx="142474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Inference +</a:t>
              </a:r>
            </a:p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distribution patterns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20FC761-FDDC-1035-ED7A-1481F81E9CE2}"/>
              </a:ext>
            </a:extLst>
          </p:cNvPr>
          <p:cNvGrpSpPr/>
          <p:nvPr/>
        </p:nvGrpSpPr>
        <p:grpSpPr>
          <a:xfrm>
            <a:off x="855644" y="2560571"/>
            <a:ext cx="2113420" cy="3494290"/>
            <a:chOff x="855644" y="2560571"/>
            <a:chExt cx="2113420" cy="3494290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D4777C2-64BC-69DB-3DEB-7C48B62D75D2}"/>
                </a:ext>
              </a:extLst>
            </p:cNvPr>
            <p:cNvCxnSpPr>
              <a:cxnSpLocks/>
              <a:stCxn id="21" idx="2"/>
              <a:endCxn id="2" idx="0"/>
            </p:cNvCxnSpPr>
            <p:nvPr/>
          </p:nvCxnSpPr>
          <p:spPr>
            <a:xfrm flipH="1">
              <a:off x="1972819" y="2560571"/>
              <a:ext cx="996245" cy="17069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2BAF9DB-9795-F254-C079-F576F99CC5AD}"/>
                </a:ext>
              </a:extLst>
            </p:cNvPr>
            <p:cNvGrpSpPr/>
            <p:nvPr/>
          </p:nvGrpSpPr>
          <p:grpSpPr>
            <a:xfrm>
              <a:off x="855644" y="4267531"/>
              <a:ext cx="2073117" cy="1787330"/>
              <a:chOff x="84935" y="3865299"/>
              <a:chExt cx="2539665" cy="2189563"/>
            </a:xfrm>
          </p:grpSpPr>
          <p:pic>
            <p:nvPicPr>
              <p:cNvPr id="37" name="Picture 37" descr="Shape&#10;&#10;Description automatically generated">
                <a:extLst>
                  <a:ext uri="{FF2B5EF4-FFF2-40B4-BE49-F238E27FC236}">
                    <a16:creationId xmlns:a16="http://schemas.microsoft.com/office/drawing/2014/main" id="{941FD158-0305-F1EC-17AF-063603954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935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5CFF797-4E41-FE47-1C71-1E841ECE1D6B}"/>
                  </a:ext>
                </a:extLst>
              </p:cNvPr>
              <p:cNvGrpSpPr/>
              <p:nvPr/>
            </p:nvGrpSpPr>
            <p:grpSpPr>
              <a:xfrm>
                <a:off x="267412" y="5708984"/>
                <a:ext cx="2297030" cy="246222"/>
                <a:chOff x="1460544" y="4565984"/>
                <a:chExt cx="2297030" cy="24622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0FDF3E15-EF98-CA14-E8B7-0D7FBAE6224D}"/>
                    </a:ext>
                  </a:extLst>
                </p:cNvPr>
                <p:cNvSpPr txBox="1"/>
                <p:nvPr/>
              </p:nvSpPr>
              <p:spPr>
                <a:xfrm>
                  <a:off x="3475834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FEC442A2-2B69-F4D2-8E62-734C7F86B7F6}"/>
                    </a:ext>
                  </a:extLst>
                </p:cNvPr>
                <p:cNvSpPr txBox="1"/>
                <p:nvPr/>
              </p:nvSpPr>
              <p:spPr>
                <a:xfrm>
                  <a:off x="1460544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C72FD8-8BE1-EE92-FC27-8B88119A3EDB}"/>
                  </a:ext>
                </a:extLst>
              </p:cNvPr>
              <p:cNvSpPr txBox="1"/>
              <p:nvPr/>
            </p:nvSpPr>
            <p:spPr>
              <a:xfrm>
                <a:off x="282453" y="3865299"/>
                <a:ext cx="2342147" cy="41474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NP[3s] not _ S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CABCAC-4274-E66E-3E3A-364B19E365ED}"/>
                </a:ext>
              </a:extLst>
            </p:cNvPr>
            <p:cNvSpPr txBox="1"/>
            <p:nvPr/>
          </p:nvSpPr>
          <p:spPr>
            <a:xfrm rot="18167692">
              <a:off x="1766846" y="3268319"/>
              <a:ext cx="14336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Neg-raising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3719B78-BBFD-F342-1D02-DD1F2D60FC53}"/>
              </a:ext>
            </a:extLst>
          </p:cNvPr>
          <p:cNvGrpSpPr/>
          <p:nvPr/>
        </p:nvGrpSpPr>
        <p:grpSpPr>
          <a:xfrm>
            <a:off x="2969064" y="2560571"/>
            <a:ext cx="2083608" cy="3494289"/>
            <a:chOff x="2969064" y="2560571"/>
            <a:chExt cx="2083608" cy="34942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C977D6-113F-700F-0A72-C3831E485141}"/>
                </a:ext>
              </a:extLst>
            </p:cNvPr>
            <p:cNvGrpSpPr/>
            <p:nvPr/>
          </p:nvGrpSpPr>
          <p:grpSpPr>
            <a:xfrm>
              <a:off x="3000684" y="4257644"/>
              <a:ext cx="2051988" cy="1797216"/>
              <a:chOff x="2399527" y="3836665"/>
              <a:chExt cx="2532648" cy="2218197"/>
            </a:xfrm>
          </p:grpSpPr>
          <p:pic>
            <p:nvPicPr>
              <p:cNvPr id="38" name="Picture 38" descr="Shape&#10;&#10;Description automatically generated">
                <a:extLst>
                  <a:ext uri="{FF2B5EF4-FFF2-40B4-BE49-F238E27FC236}">
                    <a16:creationId xmlns:a16="http://schemas.microsoft.com/office/drawing/2014/main" id="{67E42893-DFCC-942E-4089-8360C2575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9527" y="3991507"/>
                <a:ext cx="2532648" cy="2063355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F3DF19D-EC62-0D45-56B6-5EEF3768C02E}"/>
                  </a:ext>
                </a:extLst>
              </p:cNvPr>
              <p:cNvGrpSpPr/>
              <p:nvPr/>
            </p:nvGrpSpPr>
            <p:grpSpPr>
              <a:xfrm>
                <a:off x="2582003" y="5708983"/>
                <a:ext cx="2297030" cy="246222"/>
                <a:chOff x="1218425" y="4565984"/>
                <a:chExt cx="2297030" cy="246222"/>
              </a:xfrm>
            </p:grpSpPr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0DBA321F-66BC-AE8C-CBA1-B0609AA09558}"/>
                    </a:ext>
                  </a:extLst>
                </p:cNvPr>
                <p:cNvSpPr txBox="1"/>
                <p:nvPr/>
              </p:nvSpPr>
              <p:spPr>
                <a:xfrm>
                  <a:off x="3233715" y="4565985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EACFB84-FDB3-F179-7191-A25EB36517B9}"/>
                    </a:ext>
                  </a:extLst>
                </p:cNvPr>
                <p:cNvSpPr txBox="1"/>
                <p:nvPr/>
              </p:nvSpPr>
              <p:spPr>
                <a:xfrm>
                  <a:off x="1218425" y="4565984"/>
                  <a:ext cx="281740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0</a:t>
                  </a:r>
                </a:p>
              </p:txBody>
            </p:sp>
          </p:grp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89FDAF6-8FC4-0F40-889C-9585FABA0FB5}"/>
                  </a:ext>
                </a:extLst>
              </p:cNvPr>
              <p:cNvSpPr txBox="1"/>
              <p:nvPr/>
            </p:nvSpPr>
            <p:spPr>
              <a:xfrm>
                <a:off x="2580000" y="3836665"/>
                <a:ext cx="2342147" cy="41785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NP_ S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10AA4E3-2369-A5CD-EC2D-7EF0427AEABC}"/>
                </a:ext>
              </a:extLst>
            </p:cNvPr>
            <p:cNvCxnSpPr>
              <a:cxnSpLocks/>
              <a:stCxn id="21" idx="2"/>
              <a:endCxn id="96" idx="0"/>
            </p:cNvCxnSpPr>
            <p:nvPr/>
          </p:nvCxnSpPr>
          <p:spPr>
            <a:xfrm>
              <a:off x="2969064" y="2560571"/>
              <a:ext cx="1126663" cy="1697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5C7F303-75AD-EABE-0F8C-6B377AB57CFD}"/>
                </a:ext>
              </a:extLst>
            </p:cNvPr>
            <p:cNvSpPr txBox="1"/>
            <p:nvPr/>
          </p:nvSpPr>
          <p:spPr>
            <a:xfrm rot="3320764">
              <a:off x="3125992" y="3375039"/>
              <a:ext cx="9423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Belief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509A20D-2479-6262-0C6C-98F8B4E6B365}"/>
              </a:ext>
            </a:extLst>
          </p:cNvPr>
          <p:cNvGrpSpPr/>
          <p:nvPr/>
        </p:nvGrpSpPr>
        <p:grpSpPr>
          <a:xfrm>
            <a:off x="2969064" y="2560571"/>
            <a:ext cx="4161611" cy="3494292"/>
            <a:chOff x="2969064" y="2560571"/>
            <a:chExt cx="4161611" cy="349429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49B2FEB-A314-6C83-7C1F-030ADA819ECE}"/>
                </a:ext>
              </a:extLst>
            </p:cNvPr>
            <p:cNvGrpSpPr/>
            <p:nvPr/>
          </p:nvGrpSpPr>
          <p:grpSpPr>
            <a:xfrm>
              <a:off x="5046441" y="4241409"/>
              <a:ext cx="2084234" cy="1813454"/>
              <a:chOff x="4653812" y="3820720"/>
              <a:chExt cx="2567738" cy="223414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C0A919-BFAE-6123-BE9E-20489118CBCE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39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CFDFBCC7-862B-FC67-AC13-EDFC723D89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FE41B59F-BD1D-8985-C43B-8F2B3F955071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EBE6CA21-E080-96B2-BB80-D6819B52A802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86" name="TextBox 85">
                    <a:extLst>
                      <a:ext uri="{FF2B5EF4-FFF2-40B4-BE49-F238E27FC236}">
                        <a16:creationId xmlns:a16="http://schemas.microsoft.com/office/drawing/2014/main" id="{5242CAFE-D352-04D4-BDFE-67D8ED149004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B218F32A-D87D-CED8-DF5C-BBC850CB538A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BA48FF5A-A250-40B4-1EEA-74720404F8D1}"/>
                </a:ext>
              </a:extLst>
            </p:cNvPr>
            <p:cNvCxnSpPr>
              <a:cxnSpLocks/>
              <a:stCxn id="21" idx="2"/>
              <a:endCxn id="97" idx="0"/>
            </p:cNvCxnSpPr>
            <p:nvPr/>
          </p:nvCxnSpPr>
          <p:spPr>
            <a:xfrm>
              <a:off x="2969064" y="2560571"/>
              <a:ext cx="3190704" cy="16808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1AC52A1-625D-1EF6-0EEE-1F9E55B38F10}"/>
                </a:ext>
              </a:extLst>
            </p:cNvPr>
            <p:cNvSpPr txBox="1"/>
            <p:nvPr/>
          </p:nvSpPr>
          <p:spPr>
            <a:xfrm rot="1747854">
              <a:off x="4529980" y="3460231"/>
              <a:ext cx="9288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Desire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DEEA38F-576B-FC4D-02CB-A82CF1BEB48E}"/>
              </a:ext>
            </a:extLst>
          </p:cNvPr>
          <p:cNvGrpSpPr/>
          <p:nvPr/>
        </p:nvGrpSpPr>
        <p:grpSpPr>
          <a:xfrm>
            <a:off x="2969064" y="2560571"/>
            <a:ext cx="6193009" cy="3483471"/>
            <a:chOff x="2969064" y="2560571"/>
            <a:chExt cx="6193009" cy="348347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ECCA8D-BB57-50CD-7AF3-4E5852ECCA60}"/>
                </a:ext>
              </a:extLst>
            </p:cNvPr>
            <p:cNvGrpSpPr/>
            <p:nvPr/>
          </p:nvGrpSpPr>
          <p:grpSpPr>
            <a:xfrm>
              <a:off x="7077839" y="4230588"/>
              <a:ext cx="2084234" cy="1813454"/>
              <a:chOff x="4653812" y="3820720"/>
              <a:chExt cx="2567738" cy="2234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EB6CC19B-634A-786B-B43D-1F611C6C8DF6}"/>
                  </a:ext>
                </a:extLst>
              </p:cNvPr>
              <p:cNvGrpSpPr/>
              <p:nvPr/>
            </p:nvGrpSpPr>
            <p:grpSpPr>
              <a:xfrm>
                <a:off x="4653812" y="3991508"/>
                <a:ext cx="2567738" cy="2063353"/>
                <a:chOff x="4653812" y="3991508"/>
                <a:chExt cx="2567738" cy="2063353"/>
              </a:xfrm>
            </p:grpSpPr>
            <p:pic>
              <p:nvPicPr>
                <p:cNvPr id="68" name="Picture 39" descr="Shape, rectangle&#10;&#10;Description automatically generated">
                  <a:extLst>
                    <a:ext uri="{FF2B5EF4-FFF2-40B4-BE49-F238E27FC236}">
                      <a16:creationId xmlns:a16="http://schemas.microsoft.com/office/drawing/2014/main" id="{669D1A4B-CCEE-1509-1569-11EFFEC10C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53812" y="3991508"/>
                  <a:ext cx="2567738" cy="2063353"/>
                </a:xfrm>
                <a:prstGeom prst="rect">
                  <a:avLst/>
                </a:prstGeom>
              </p:spPr>
            </p:pic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C8959BC5-0122-B7C5-A776-458677627E05}"/>
                    </a:ext>
                  </a:extLst>
                </p:cNvPr>
                <p:cNvGrpSpPr/>
                <p:nvPr/>
              </p:nvGrpSpPr>
              <p:grpSpPr>
                <a:xfrm>
                  <a:off x="4856342" y="5703970"/>
                  <a:ext cx="2297030" cy="246222"/>
                  <a:chOff x="941066" y="4565984"/>
                  <a:chExt cx="2297030" cy="246222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7365650E-0E21-0C28-46C4-24769E58E5CF}"/>
                      </a:ext>
                    </a:extLst>
                  </p:cNvPr>
                  <p:cNvSpPr txBox="1"/>
                  <p:nvPr/>
                </p:nvSpPr>
                <p:spPr>
                  <a:xfrm>
                    <a:off x="2956356" y="4565985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C2B26D8E-18DE-749E-42AB-D81636362BB3}"/>
                      </a:ext>
                    </a:extLst>
                  </p:cNvPr>
                  <p:cNvSpPr txBox="1"/>
                  <p:nvPr/>
                </p:nvSpPr>
                <p:spPr>
                  <a:xfrm>
                    <a:off x="941066" y="4565984"/>
                    <a:ext cx="281740" cy="246221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>
                        <a:latin typeface="Consolas"/>
                      </a:rPr>
                      <a:t>0</a:t>
                    </a:r>
                  </a:p>
                </p:txBody>
              </p:sp>
            </p:grp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B8AD1BB-5577-AA6D-2AD7-F5A6DB1FCB88}"/>
                  </a:ext>
                </a:extLst>
              </p:cNvPr>
              <p:cNvSpPr txBox="1"/>
              <p:nvPr/>
            </p:nvSpPr>
            <p:spPr>
              <a:xfrm>
                <a:off x="4854337" y="3820720"/>
                <a:ext cx="2342147" cy="41709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6A99B62-0A01-0641-DF5D-BE958AAE3863}"/>
                </a:ext>
              </a:extLst>
            </p:cNvPr>
            <p:cNvCxnSpPr>
              <a:cxnSpLocks/>
              <a:stCxn id="21" idx="2"/>
              <a:endCxn id="67" idx="0"/>
            </p:cNvCxnSpPr>
            <p:nvPr/>
          </p:nvCxnSpPr>
          <p:spPr>
            <a:xfrm>
              <a:off x="2969064" y="2560571"/>
              <a:ext cx="5222102" cy="167001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BE7FD02-3163-765A-4853-B618944FA10D}"/>
                </a:ext>
              </a:extLst>
            </p:cNvPr>
            <p:cNvSpPr txBox="1"/>
            <p:nvPr/>
          </p:nvSpPr>
          <p:spPr>
            <a:xfrm rot="1164253">
              <a:off x="5883568" y="3568442"/>
              <a:ext cx="1301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Intention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FFD72E2-35BC-3F3A-287E-1FF2A6EDCCF0}"/>
              </a:ext>
            </a:extLst>
          </p:cNvPr>
          <p:cNvGrpSpPr/>
          <p:nvPr/>
        </p:nvGrpSpPr>
        <p:grpSpPr>
          <a:xfrm>
            <a:off x="2969064" y="2560571"/>
            <a:ext cx="8219544" cy="3398508"/>
            <a:chOff x="2969064" y="2560571"/>
            <a:chExt cx="8219544" cy="33985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1DDCA54-ECA8-2B4D-6EF4-77ECF13254C3}"/>
                </a:ext>
              </a:extLst>
            </p:cNvPr>
            <p:cNvGrpSpPr/>
            <p:nvPr/>
          </p:nvGrpSpPr>
          <p:grpSpPr>
            <a:xfrm>
              <a:off x="9292349" y="4267532"/>
              <a:ext cx="1896259" cy="1691547"/>
              <a:chOff x="9568963" y="3863886"/>
              <a:chExt cx="2346656" cy="2093322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116F3A8-9481-3759-24CF-5E632B0F931F}"/>
                  </a:ext>
                </a:extLst>
              </p:cNvPr>
              <p:cNvGrpSpPr/>
              <p:nvPr/>
            </p:nvGrpSpPr>
            <p:grpSpPr>
              <a:xfrm>
                <a:off x="9568963" y="4277726"/>
                <a:ext cx="2346157" cy="1672464"/>
                <a:chOff x="3096978" y="3139741"/>
                <a:chExt cx="2346157" cy="1672464"/>
              </a:xfrm>
            </p:grpSpPr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1730DF-123F-4038-A1AA-7D17E580A889}"/>
                    </a:ext>
                  </a:extLst>
                </p:cNvPr>
                <p:cNvSpPr txBox="1"/>
                <p:nvPr/>
              </p:nvSpPr>
              <p:spPr>
                <a:xfrm>
                  <a:off x="3099482" y="4565984"/>
                  <a:ext cx="697832" cy="246221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>
                      <a:latin typeface="Consolas"/>
                    </a:rPr>
                    <a:t>no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7A64B66-3FCA-E0C4-4722-0194F609E04C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6A5724F-CA67-27B9-AB2A-D8349558E10C}"/>
                  </a:ext>
                </a:extLst>
              </p:cNvPr>
              <p:cNvSpPr txBox="1"/>
              <p:nvPr/>
            </p:nvSpPr>
            <p:spPr>
              <a:xfrm>
                <a:off x="10395630" y="570597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maybe</a:t>
                </a:r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A2CC98A-7358-0A90-EBC4-1B75A94CE9FB}"/>
                  </a:ext>
                </a:extLst>
              </p:cNvPr>
              <p:cNvSpPr txBox="1"/>
              <p:nvPr/>
            </p:nvSpPr>
            <p:spPr>
              <a:xfrm>
                <a:off x="11217787" y="5710987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yes</a:t>
                </a:r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B5A8926-3DED-4483-C94B-BB783CD506CC}"/>
                  </a:ext>
                </a:extLst>
              </p:cNvPr>
              <p:cNvSpPr/>
              <p:nvPr/>
            </p:nvSpPr>
            <p:spPr>
              <a:xfrm>
                <a:off x="9861730" y="5528007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1DE9CDD-4531-7063-CCF0-A35E7AAD2F3A}"/>
                  </a:ext>
                </a:extLst>
              </p:cNvPr>
              <p:cNvSpPr/>
              <p:nvPr/>
            </p:nvSpPr>
            <p:spPr>
              <a:xfrm>
                <a:off x="11506044" y="4575508"/>
                <a:ext cx="100263" cy="112294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18CCBE0-1DDA-1D20-4DFC-D929F3A62F2E}"/>
                  </a:ext>
                </a:extLst>
              </p:cNvPr>
              <p:cNvSpPr/>
              <p:nvPr/>
            </p:nvSpPr>
            <p:spPr>
              <a:xfrm>
                <a:off x="10673860" y="5352545"/>
                <a:ext cx="100263" cy="3459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C8D359B-B573-F635-364D-DFD61D831465}"/>
                  </a:ext>
                </a:extLst>
              </p:cNvPr>
              <p:cNvSpPr txBox="1"/>
              <p:nvPr/>
            </p:nvSpPr>
            <p:spPr>
              <a:xfrm>
                <a:off x="9571780" y="3863886"/>
                <a:ext cx="2342146" cy="418967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onsolas" panose="020B0609020204030204" pitchFamily="49" charset="0"/>
                    <a:ea typeface="Verdana" charset="0"/>
                    <a:cs typeface="Consolas" panose="020B0609020204030204" pitchFamily="49" charset="0"/>
                  </a:rPr>
                  <a:t>NP _ 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2043FA2-975D-1946-CDFA-26E01C07C5CD}"/>
                </a:ext>
              </a:extLst>
            </p:cNvPr>
            <p:cNvCxnSpPr>
              <a:cxnSpLocks/>
              <a:stCxn id="21" idx="2"/>
              <a:endCxn id="111" idx="0"/>
            </p:cNvCxnSpPr>
            <p:nvPr/>
          </p:nvCxnSpPr>
          <p:spPr>
            <a:xfrm>
              <a:off x="2969064" y="2560571"/>
              <a:ext cx="7271869" cy="1706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80A98-B2D6-538D-3573-11C74781A699}"/>
                </a:ext>
              </a:extLst>
            </p:cNvPr>
            <p:cNvSpPr txBox="1"/>
            <p:nvPr/>
          </p:nvSpPr>
          <p:spPr>
            <a:xfrm rot="831951">
              <a:off x="7063211" y="3538844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Veridicality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52DFA1-D15F-5AE2-7953-1003CB5D9676}"/>
              </a:ext>
            </a:extLst>
          </p:cNvPr>
          <p:cNvGrpSpPr/>
          <p:nvPr/>
        </p:nvGrpSpPr>
        <p:grpSpPr>
          <a:xfrm>
            <a:off x="2969064" y="1821806"/>
            <a:ext cx="8155785" cy="1738804"/>
            <a:chOff x="2969064" y="1821806"/>
            <a:chExt cx="8155785" cy="173880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39CBF81-EB83-5CF2-8D5A-47074BF81B9C}"/>
                </a:ext>
              </a:extLst>
            </p:cNvPr>
            <p:cNvGrpSpPr/>
            <p:nvPr/>
          </p:nvGrpSpPr>
          <p:grpSpPr>
            <a:xfrm>
              <a:off x="9047731" y="1821806"/>
              <a:ext cx="2077118" cy="1738804"/>
              <a:chOff x="9047731" y="1821806"/>
              <a:chExt cx="2077118" cy="1738804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EE38B1C-ED40-2A53-2B91-8FBD690523E0}"/>
                  </a:ext>
                </a:extLst>
              </p:cNvPr>
              <p:cNvGrpSpPr/>
              <p:nvPr/>
            </p:nvGrpSpPr>
            <p:grpSpPr>
              <a:xfrm>
                <a:off x="9047731" y="1821806"/>
                <a:ext cx="2077118" cy="1738804"/>
                <a:chOff x="9377478" y="3863886"/>
                <a:chExt cx="2570473" cy="215180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89AFE6D3-8B77-7B41-97CC-D5E1DACCB479}"/>
                    </a:ext>
                  </a:extLst>
                </p:cNvPr>
                <p:cNvGrpSpPr/>
                <p:nvPr/>
              </p:nvGrpSpPr>
              <p:grpSpPr>
                <a:xfrm>
                  <a:off x="9377478" y="4277726"/>
                  <a:ext cx="2537642" cy="1730946"/>
                  <a:chOff x="2905493" y="3139741"/>
                  <a:chExt cx="2537642" cy="1730946"/>
                </a:xfrm>
              </p:grpSpPr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9F53CFE3-08E9-AA49-2301-AB689564FA75}"/>
                      </a:ext>
                    </a:extLst>
                  </p:cNvPr>
                  <p:cNvSpPr txBox="1"/>
                  <p:nvPr/>
                </p:nvSpPr>
                <p:spPr>
                  <a:xfrm>
                    <a:off x="2905493" y="4565984"/>
                    <a:ext cx="697832" cy="304703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000" dirty="0">
                        <a:latin typeface="Consolas"/>
                      </a:rPr>
                      <a:t>1</a:t>
                    </a:r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8F8CCD5-AFD2-9041-2E77-194A59A51995}"/>
                      </a:ext>
                    </a:extLst>
                  </p:cNvPr>
                  <p:cNvSpPr/>
                  <p:nvPr/>
                </p:nvSpPr>
                <p:spPr>
                  <a:xfrm>
                    <a:off x="3096978" y="3139741"/>
                    <a:ext cx="2346157" cy="1423736"/>
                  </a:xfrm>
                  <a:prstGeom prst="rect">
                    <a:avLst/>
                  </a:prstGeom>
                  <a:noFill/>
                  <a:ln w="12700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C219C25-6D75-BF8E-3206-ED4E59532AEA}"/>
                    </a:ext>
                  </a:extLst>
                </p:cNvPr>
                <p:cNvSpPr txBox="1"/>
                <p:nvPr/>
              </p:nvSpPr>
              <p:spPr>
                <a:xfrm>
                  <a:off x="9700509" y="5705973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2</a:t>
                  </a:r>
                  <a:endParaRPr lang="en-US" dirty="0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AA796B3-FEF8-9579-CC99-4AF7B01ACF21}"/>
                    </a:ext>
                  </a:extLst>
                </p:cNvPr>
                <p:cNvSpPr txBox="1"/>
                <p:nvPr/>
              </p:nvSpPr>
              <p:spPr>
                <a:xfrm>
                  <a:off x="11250119" y="5710987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7</a:t>
                  </a:r>
                  <a:endParaRPr lang="en-US" dirty="0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6B8B0584-F717-C975-BB81-75F91DCEA1C4}"/>
                    </a:ext>
                  </a:extLst>
                </p:cNvPr>
                <p:cNvSpPr/>
                <p:nvPr/>
              </p:nvSpPr>
              <p:spPr>
                <a:xfrm>
                  <a:off x="9667740" y="5511842"/>
                  <a:ext cx="100263" cy="175461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189B9ED-44EA-5398-D40D-36B599FC51D7}"/>
                    </a:ext>
                  </a:extLst>
                </p:cNvPr>
                <p:cNvSpPr/>
                <p:nvPr/>
              </p:nvSpPr>
              <p:spPr>
                <a:xfrm>
                  <a:off x="11538373" y="4455049"/>
                  <a:ext cx="97717" cy="1243406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A504660-CD28-0F41-4953-4532DD275312}"/>
                    </a:ext>
                  </a:extLst>
                </p:cNvPr>
                <p:cNvSpPr/>
                <p:nvPr/>
              </p:nvSpPr>
              <p:spPr>
                <a:xfrm>
                  <a:off x="9978739" y="5453682"/>
                  <a:ext cx="108861" cy="228605"/>
                </a:xfrm>
                <a:prstGeom prst="rect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D484E4EE-C601-0AC6-1504-9710FC8D14C0}"/>
                    </a:ext>
                  </a:extLst>
                </p:cNvPr>
                <p:cNvSpPr txBox="1"/>
                <p:nvPr/>
              </p:nvSpPr>
              <p:spPr>
                <a:xfrm>
                  <a:off x="9571780" y="3863886"/>
                  <a:ext cx="2342146" cy="418967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600" dirty="0">
                      <a:latin typeface="Consolas" panose="020B0609020204030204" pitchFamily="49" charset="0"/>
                      <a:ea typeface="Verdana" charset="0"/>
                      <a:cs typeface="Consolas" panose="020B0609020204030204" pitchFamily="49" charset="0"/>
                    </a:rPr>
                    <a:t>NP _ S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78F4ACBA-9E89-9D1D-30C4-512A056D4040}"/>
                  </a:ext>
                </a:extLst>
              </p:cNvPr>
              <p:cNvSpPr txBox="1"/>
              <p:nvPr/>
            </p:nvSpPr>
            <p:spPr>
              <a:xfrm>
                <a:off x="9577335" y="3305532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3</a:t>
                </a:r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B1063CE8-B4D8-7450-E6E3-36F9ADB79C84}"/>
                  </a:ext>
                </a:extLst>
              </p:cNvPr>
              <p:cNvSpPr/>
              <p:nvPr/>
            </p:nvSpPr>
            <p:spPr>
              <a:xfrm>
                <a:off x="9802164" y="2962770"/>
                <a:ext cx="87967" cy="33668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FF3A284-4FD0-9D16-F6DC-18A1A3E78D9B}"/>
                  </a:ext>
                </a:extLst>
              </p:cNvPr>
              <p:cNvSpPr txBox="1"/>
              <p:nvPr/>
            </p:nvSpPr>
            <p:spPr>
              <a:xfrm>
                <a:off x="9821266" y="3301324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4</a:t>
                </a:r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70D1E2-7D27-D10D-C0CE-D82A12E12E45}"/>
                  </a:ext>
                </a:extLst>
              </p:cNvPr>
              <p:cNvSpPr/>
              <p:nvPr/>
            </p:nvSpPr>
            <p:spPr>
              <a:xfrm>
                <a:off x="10046095" y="2805728"/>
                <a:ext cx="81019" cy="489519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9CFE06C-63D4-E460-0B1F-BC9240F11FF2}"/>
                  </a:ext>
                </a:extLst>
              </p:cNvPr>
              <p:cNvSpPr txBox="1"/>
              <p:nvPr/>
            </p:nvSpPr>
            <p:spPr>
              <a:xfrm>
                <a:off x="10065107" y="3296968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5</a:t>
                </a:r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30AFD36-3009-3182-99A9-18E804049F2C}"/>
                  </a:ext>
                </a:extLst>
              </p:cNvPr>
              <p:cNvSpPr/>
              <p:nvPr/>
            </p:nvSpPr>
            <p:spPr>
              <a:xfrm>
                <a:off x="10289936" y="2661623"/>
                <a:ext cx="81019" cy="62926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FA7FE090-0436-8A1F-C397-77ED3A4C9EF0}"/>
                  </a:ext>
                </a:extLst>
              </p:cNvPr>
              <p:cNvSpPr txBox="1"/>
              <p:nvPr/>
            </p:nvSpPr>
            <p:spPr>
              <a:xfrm>
                <a:off x="10322011" y="3305675"/>
                <a:ext cx="563896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6</a:t>
                </a:r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34AE60-A188-F40C-0FF4-69E180523EFE}"/>
                  </a:ext>
                </a:extLst>
              </p:cNvPr>
              <p:cNvSpPr/>
              <p:nvPr/>
            </p:nvSpPr>
            <p:spPr>
              <a:xfrm>
                <a:off x="10546840" y="2602391"/>
                <a:ext cx="81019" cy="697208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6F0279ED-363D-9C41-D89C-5BA4D490EF16}"/>
                </a:ext>
              </a:extLst>
            </p:cNvPr>
            <p:cNvCxnSpPr>
              <a:cxnSpLocks/>
              <a:stCxn id="21" idx="2"/>
              <a:endCxn id="101" idx="1"/>
            </p:cNvCxnSpPr>
            <p:nvPr/>
          </p:nvCxnSpPr>
          <p:spPr>
            <a:xfrm>
              <a:off x="2969064" y="2560571"/>
              <a:ext cx="6233400" cy="1708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3F857F1-3FD9-F63B-7C37-74211DBD6F6E}"/>
                </a:ext>
              </a:extLst>
            </p:cNvPr>
            <p:cNvSpPr txBox="1"/>
            <p:nvPr/>
          </p:nvSpPr>
          <p:spPr>
            <a:xfrm>
              <a:off x="6170173" y="2492635"/>
              <a:ext cx="18926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  <a:ea typeface="Verdana" charset="0"/>
                  <a:cs typeface="Verdana" charset="0"/>
                </a:rPr>
                <a:t>Acceptability</a:t>
              </a:r>
            </a:p>
          </p:txBody>
        </p:sp>
      </p:grpSp>
      <p:pic>
        <p:nvPicPr>
          <p:cNvPr id="31" name="Picture 37" descr="Chart, histogram&#10;&#10;Description automatically generated">
            <a:extLst>
              <a:ext uri="{FF2B5EF4-FFF2-40B4-BE49-F238E27FC236}">
                <a16:creationId xmlns:a16="http://schemas.microsoft.com/office/drawing/2014/main" id="{BC022A46-DD34-7355-8EB2-688364B13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3" t="11569" r="4958" b="15565"/>
          <a:stretch/>
        </p:blipFill>
        <p:spPr>
          <a:xfrm>
            <a:off x="1073216" y="4565984"/>
            <a:ext cx="1769305" cy="1233664"/>
          </a:xfrm>
          <a:prstGeom prst="rect">
            <a:avLst/>
          </a:prstGeom>
        </p:spPr>
      </p:pic>
      <p:pic>
        <p:nvPicPr>
          <p:cNvPr id="33" name="Picture 38" descr="Chart, histogram&#10;&#10;Description automatically generated">
            <a:extLst>
              <a:ext uri="{FF2B5EF4-FFF2-40B4-BE49-F238E27FC236}">
                <a16:creationId xmlns:a16="http://schemas.microsoft.com/office/drawing/2014/main" id="{290A299B-7025-29D0-0163-D3E46F39BA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21" t="12431" r="4465" b="15663"/>
          <a:stretch/>
        </p:blipFill>
        <p:spPr>
          <a:xfrm>
            <a:off x="3206568" y="4572829"/>
            <a:ext cx="1784534" cy="1223338"/>
          </a:xfrm>
          <a:prstGeom prst="rect">
            <a:avLst/>
          </a:prstGeom>
        </p:spPr>
      </p:pic>
      <p:pic>
        <p:nvPicPr>
          <p:cNvPr id="35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ABB9A562-3AF6-43CC-4D2E-3F4B6193068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5268386" y="4579963"/>
            <a:ext cx="1760710" cy="1231705"/>
          </a:xfrm>
          <a:prstGeom prst="rect">
            <a:avLst/>
          </a:prstGeom>
        </p:spPr>
      </p:pic>
      <p:pic>
        <p:nvPicPr>
          <p:cNvPr id="36" name="Picture 39" descr="Chart, diagram&#10;&#10;Description automatically generated">
            <a:extLst>
              <a:ext uri="{FF2B5EF4-FFF2-40B4-BE49-F238E27FC236}">
                <a16:creationId xmlns:a16="http://schemas.microsoft.com/office/drawing/2014/main" id="{2CEC1F80-2DCB-4014-BBDA-D2C244409D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25" t="12111" r="5157" b="14853"/>
          <a:stretch/>
        </p:blipFill>
        <p:spPr>
          <a:xfrm>
            <a:off x="7299717" y="4577713"/>
            <a:ext cx="1760710" cy="1231705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AA0133-4487-B7CC-A8D1-40EBC5A121C3}"/>
              </a:ext>
            </a:extLst>
          </p:cNvPr>
          <p:cNvCxnSpPr/>
          <p:nvPr/>
        </p:nvCxnSpPr>
        <p:spPr>
          <a:xfrm>
            <a:off x="9688451" y="5467603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BDC06AB-7BDE-62D9-A34C-45A3AC98F3DC}"/>
              </a:ext>
            </a:extLst>
          </p:cNvPr>
          <p:cNvCxnSpPr>
            <a:cxnSpLocks/>
          </p:cNvCxnSpPr>
          <p:nvPr/>
        </p:nvCxnSpPr>
        <p:spPr>
          <a:xfrm>
            <a:off x="10325980" y="5341160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36AB788-34C2-5D7D-836A-7F1F38BB8F00}"/>
              </a:ext>
            </a:extLst>
          </p:cNvPr>
          <p:cNvCxnSpPr>
            <a:cxnSpLocks/>
          </p:cNvCxnSpPr>
          <p:nvPr/>
        </p:nvCxnSpPr>
        <p:spPr>
          <a:xfrm>
            <a:off x="11012576" y="470586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1BDDD75-019E-B1D7-8046-5E3FD5F93F96}"/>
              </a:ext>
            </a:extLst>
          </p:cNvPr>
          <p:cNvCxnSpPr>
            <a:cxnSpLocks/>
          </p:cNvCxnSpPr>
          <p:nvPr/>
        </p:nvCxnSpPr>
        <p:spPr>
          <a:xfrm>
            <a:off x="10938662" y="216588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9D6AF13-7ABC-6F82-C1CE-658CA0336F5E}"/>
              </a:ext>
            </a:extLst>
          </p:cNvPr>
          <p:cNvCxnSpPr>
            <a:cxnSpLocks/>
          </p:cNvCxnSpPr>
          <p:nvPr/>
        </p:nvCxnSpPr>
        <p:spPr>
          <a:xfrm>
            <a:off x="10684743" y="2472835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B3A2F36-6779-D87D-56FC-AC324E6BE4B8}"/>
              </a:ext>
            </a:extLst>
          </p:cNvPr>
          <p:cNvCxnSpPr>
            <a:cxnSpLocks/>
          </p:cNvCxnSpPr>
          <p:nvPr/>
        </p:nvCxnSpPr>
        <p:spPr>
          <a:xfrm>
            <a:off x="10433020" y="254799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F2A1C7-01F0-5B62-7F37-BFAF971622CA}"/>
              </a:ext>
            </a:extLst>
          </p:cNvPr>
          <p:cNvCxnSpPr>
            <a:cxnSpLocks/>
          </p:cNvCxnSpPr>
          <p:nvPr/>
        </p:nvCxnSpPr>
        <p:spPr>
          <a:xfrm>
            <a:off x="10180797" y="2689244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854221-FDD9-4426-1D72-96331AC73AB7}"/>
              </a:ext>
            </a:extLst>
          </p:cNvPr>
          <p:cNvCxnSpPr>
            <a:cxnSpLocks/>
          </p:cNvCxnSpPr>
          <p:nvPr/>
        </p:nvCxnSpPr>
        <p:spPr>
          <a:xfrm>
            <a:off x="9942258" y="28405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366B41C-45A5-7A45-30B9-4C3E6511A2D8}"/>
              </a:ext>
            </a:extLst>
          </p:cNvPr>
          <p:cNvCxnSpPr>
            <a:cxnSpLocks/>
          </p:cNvCxnSpPr>
          <p:nvPr/>
        </p:nvCxnSpPr>
        <p:spPr>
          <a:xfrm>
            <a:off x="9676642" y="2992928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EFEB09-8FBD-6AE0-665D-F4914CA2A86A}"/>
              </a:ext>
            </a:extLst>
          </p:cNvPr>
          <p:cNvCxnSpPr>
            <a:cxnSpLocks/>
          </p:cNvCxnSpPr>
          <p:nvPr/>
        </p:nvCxnSpPr>
        <p:spPr>
          <a:xfrm>
            <a:off x="9424089" y="3027761"/>
            <a:ext cx="1" cy="25861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898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E903-5D70-8478-1731-DF9DBFCCB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BF665C-B2C8-1BC0-2B17-53F0695FEEFE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1145D8-920F-CB96-A134-91B476DA94C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107A7FB-A3EB-2D29-358A-3AA2AE1AE90C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DD6F1-880B-9E1E-278E-785C8E3C9F7E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07AD6-3F3A-293F-1BD2-F8C9FCC432EC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EDDE7E-A499-AD92-ED33-FCAF84EB3465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1103F-0D1B-2048-4C02-BC9A8F97A7E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05F9D4-A5C3-2228-82FF-2D86B87AD2FA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1A1DCE-ADAB-5CC2-7C5A-2B53284DE125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79300B-C693-C7BA-0D37-753FCF6C30BF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1AE5E-3B5B-46DF-E815-6234C396BF34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C3142-6694-01A7-892B-C54501FACFDC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4AF4D9-B0D5-B4BE-01B3-F028EEAA654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309341-302E-D110-EBB2-9CCF41D632EF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0FFC0B-C72A-E6B7-30A5-EF11606A1755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B1CD8-9C33-B8E8-62C2-C1BF20826CE1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F76A86-73FF-FA1C-7B58-0FB1D73E80FB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5771F-E294-A5E7-0932-151CAF26DEBA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203449-6EAF-D73E-079C-86EEEC16EF1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2E492-3612-D40F-07BF-F5F22BAA206E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873A99-98CF-AC75-E0CE-9BEBDCB47907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581644-DEBD-0CCA-5845-81B4E8BDD98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F463F6-0EE5-7BD5-84E3-7A43E09594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709FE-A8C7-FA5B-F13C-1D3C68FB463D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3050FE-204A-3DEB-671C-52B58E36206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FDAB86-4673-F688-3652-9121D18B33E4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B0725C-6628-1D3F-5EBC-1537AF4A5585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4D760-5255-5C01-1448-1256417FD39B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8990D3-4FEA-B239-375C-E72EDC6926E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02C7617F-6067-2409-CACC-48113D1D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DFA3AA6-E4CC-D3CF-CC56-D2677384512B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9A1245D-6E5E-6FE6-1DCD-FFFBD75C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85817EF-8F2E-5B53-2630-4F5A1482BDF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1A034E6-253A-E442-0357-B527B365224F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8E1334-1940-25C2-A9D1-D5FBA1375E7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91464BC-EE0E-2FBB-8DBF-B11A1F7C09DA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6CCBB64-D366-A54E-4A4C-08061811512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636D0F9F-A325-6314-A270-BBEC2F6660D1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D83F6F8-9B3B-46EB-07A5-E625E837B38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14CB24A-FE47-322A-B234-42DE2BF1BC4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9B2570D6-C5EC-8272-310A-02CA1F0564D3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0D5D150-8450-4C4C-A946-1F3798D4C59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9CD7D5-EAC4-18CA-6F9C-F729B5EC9DF7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5A763DC-B07C-F80B-2C63-5E98B8BCEF6C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EE9B78C-502B-3649-1415-2CD748BA23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8E935F4-18F9-96F0-F997-8DB6DCC9C854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7023E69-4DC3-EE4A-D051-3B0B1FAB2A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FD0C5A9-5F4A-D433-1BBB-0B7177CB61D0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B783878-92C5-7231-947A-348F3BF7E6C8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B7C4851-6D8E-906C-FADE-E13309FF7C2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717EFAD-1530-1EF6-EF4E-B417722385D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5E183BB-D1DB-7B5B-5EBB-AA8E24DE4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3C215C-3A5C-AC3A-4E01-D9FEE011C88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1C09769-68CB-EFC1-7276-A59EFE3CE21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3821F5E-1D32-C705-378B-764C2073FB3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3830D96-C0B1-045F-30E1-EEB8340A136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94457F8-B288-EB29-7B4B-9F16124AC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1336789-82CA-46B3-5603-5B4835FE14A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F9DF65B-0E9D-D731-0143-C8B1CDA7CE7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4F35FD5-0CE3-F0DC-55B0-D95807E9E8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24C009D-1340-BCC9-2180-592BC1F649B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C5A4404-9B5F-6904-EA54-597438C6C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478FB-9DA1-BBFF-A65A-1804CB9C855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80157B-7913-E454-F781-2E24AA82DCC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7CCB1FA-79BC-BEF5-6D82-9BEF115500F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1318E-C80D-9E5B-2C06-8415F05278C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885931E-2C84-D0FF-96C4-4F9D0688DC9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4C02FB9-F28F-33B7-9DA5-B3C64C4F22A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22F7A6D-056E-5080-D3E9-48AD9B2D4174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472554-8175-B446-A8CC-A2B4829B901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D40F95E-6490-AA73-129B-0792E61AF6F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F1E9D2-8740-CC8C-EC28-EB1D79056D15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31A7A7A-1878-96F2-831E-E813DA597B9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B0D2D5B-16BB-A08C-53FD-A011A57010A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3F9D39B-FF37-3E92-A402-2BCD2CF14B1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A2376D9-579E-9B2D-E17F-02FF9126EF8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E5D61C90-5D87-5091-8E68-0A4AF8E1187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28C8762B-277C-4305-0C15-0521C2F5AFD4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B665666-B931-927B-3083-F252028383B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07BD2818-4695-4E68-D8D9-01DB813A945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F307D3E-840D-85F0-4BC9-550412401A1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AB5A41C-DB7E-8E54-798C-95131CE6298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B529C6-D616-CA5E-9716-3011E25677E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6DDB56E-78DF-25A8-1318-C65602EC664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4C5BF2-1031-F460-3CD5-6C9CF6CACF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AAC31E7-837F-8277-7FFD-34ECBB9105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AAD335F-4761-1E6C-C402-8637DCF6B62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B32554-C8B8-CE1A-D4D3-679D7CEBEAE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A672B2A-69EC-15FB-EC8C-FA93056CC3E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B42347-49F1-DD32-6655-00C54085CC7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26E4390-E527-9FFC-D426-0E73B0FBF0AC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DF5F0B58-2359-2A11-01A4-0CBF35D4861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AD17776-860D-6CF7-983B-22F9BB6D4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E339586-6F07-4D43-0357-204AD5493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F403ECF-7A58-5B6C-6C4D-7B34C8BF76D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2682ABD-90CD-6057-97E3-C277B31F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8B523A2-6297-A218-467D-032CD79D700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F5C5977-0CE8-B1F7-F8D4-562755014726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0156F94-8306-524F-7A65-3C60617564D6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EA72D2A-C6F9-88CF-A6F5-E355545D47CF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3EB5C4-95F0-6C0B-07F8-DCAAE8E79DC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4547D68-97A6-0BEB-4A5E-5BEA751DCD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EEFB821-BEAF-F0E4-0FE3-D6D80ABF252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6CF451E-89D1-AB26-E8AD-429B6336EE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C5C73D6-2D11-76DD-F2C9-19D783817601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34D68F87-109D-1F71-3E50-52B34E1C694E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A122064-90A3-FA34-C553-780341692A3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52BA5EB-BA0C-3952-B274-94D2B2EAD51F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3F872AD8-1FED-ED3E-6FFB-BF3B8298AA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569E755-4F54-8CE2-1C76-8EBB402BC89D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603AD68-5544-7F56-1A3A-808DD46B145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C8BFA8BC-808E-66A1-C2F2-6EFAD4F625D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3F76059-225D-4958-2B27-023F505209C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60FBA91-3E47-1F40-8681-E7880DE0E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8EE11E6-2696-C17C-8248-942DF519A9B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619C993-97F9-B2A6-9C7D-3B64457EC59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2D0839E3-BD01-52A8-F376-411F2894005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F5718F29-7C07-03CF-38F8-065938CCF8BF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5AE22ED5-2F2E-95E5-1443-2FE1E0ECF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5544BED5-1C64-11B4-B81A-A1E836B9F292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69EB4FD-ABC1-D4DA-38EA-046584FBF9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F3BFD1A2-EFBC-F792-7B59-176191C4BEE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B79A224-5FAC-C17F-2BD7-8064B63F3B71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DB82C4A-97D2-950F-0720-A77297BA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AB7173E-FEA9-2B95-C635-EADDD68E8178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D16304D-56B6-7496-90A3-784A41FF9F0D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111FB818-97DD-C056-1B25-DBE71D8A7D6E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60781AF-AB8E-44E9-E5C0-BDC4388FEEB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E3FE04D-FA6B-9A8B-5101-DC30DA660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E0B370B1-44E8-0709-BC9B-9F140FA42DE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6999667B-13BA-A0C9-119E-A0AEBC49ADE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2D30AC35-2DE6-514A-C90E-6F555528A4C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7B69C10-C430-D2EF-FF24-29B8B92399A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64D7BF26-6A9C-D0CF-E48F-97464C2209E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8C36F69-E91F-F254-17E0-F830AA962C5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3B26D32-D9CD-7222-A2B3-657E3A5C3D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25DF36F-0552-297F-7B7F-498B35D8770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405A4110-C88C-EDD3-9E09-7DDECB86CC1E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0F165AF0-8789-4C09-2E5B-38C67826800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A8065BF-7EBB-B9B6-E029-BCE5EA98AD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EE7874B3-BD0B-D3A6-BE33-8C03543EC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7BE9F6D-1068-92FB-1DA8-468E652D2CF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94958B9-4B33-782C-BF41-87AF5433A2B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10139A52-C01F-D184-79D0-E914AB1F5A2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C34AEF8-1B0F-0135-67CD-813FE523BB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D0181F07-9AFE-1244-F02B-E9D5E76AE3F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EA914C9-A260-8776-C793-0BB9223977A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D910C26-A22A-153F-1571-F8C051B4811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397A2C3B-8135-3359-AD86-3ACCC369DF1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F8B5CA3-396A-9F91-BBB3-1C7EA5CF055C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75B8F8DF-AAFD-FC0E-F58B-157A3D3DEED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DB941FA6-AEED-E3DC-CB7B-16B30FA6937E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41067093-9D25-00AC-03D3-6393B411DEC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72E92AB-EAEE-1192-EAB5-57B182E1A6B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DFF303B-A4A7-4357-9755-037E225563D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47E65CB0-D9AA-7FE4-F1C0-D68724EB8721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EFB1E0A-F0F0-EA3D-C86C-544EE5FFE96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CAA7BAA-A899-14E7-173A-9244DF6AC63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A31C751E-C73D-DD3A-F9A8-B31B917BF0E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0DCD0E1-86D2-3081-017A-D67C4F3E086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0BFB354-2E17-456D-3BB6-FA64A7B846B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A7D6C104-9AB6-11D8-867D-487862E2986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ACFBEF2-ACBA-4C31-1162-4E6F79F7425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3E5BE617-38CB-7C2A-C699-DCE2A9F9217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424593DB-BF2E-F587-8CBB-6E6C4C20AB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E217F1-3652-1777-7E7A-97D407D90CC7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4069E5DD-513C-E59B-7DE9-7B2D27093B6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094DBBA-DC6B-D17D-BCDE-F721B41AA02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D5C890F0-6843-D5CA-5883-F1434BC8167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46F21994-88B4-0402-8766-CEFA2F06534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F2DFDDA3-9AEF-01E0-1A8B-518FFD800738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CF7ECB3-A371-2FA0-6C3F-7EBEEBC49223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4A9D16B7-C2BD-AECA-93D9-F22E8FC0D46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F6E01DF5-76E3-98B7-5110-D506EF1121A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3D0E7F18-3062-455D-9F3B-3C257E35F75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A6D64190-73E6-B068-D828-10AFD6F76AA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1EC07E3F-1242-CCBA-719C-6BCA23AF62F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B5623D94-7B23-0635-CF36-6A527AB0C995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A35B9BB-7C41-EB75-5C48-E7FE0DD6737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245CE970-5B13-3EB6-14E1-E87C2880326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6414F2A-E0B4-AF03-E88D-626603E4155C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A465D5D0-3B33-73FD-6D07-E9E6806185C5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667E7E-A6CD-8CC7-3EFE-15EA1FBB144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AD6DE31-BA37-E5C0-2070-50B0CB58CC9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F84BEA97-E55D-3B2B-8B3A-28C50F76F0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0A3E6E8-BB27-D332-80F4-630CA7024D4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F02A18EE-E60A-874C-23B9-6FE744E9D95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C58AA24B-DCAA-4270-B032-9776CEFD950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60131BE-AD4F-D306-81FB-EF847B92938A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C3FFDCF-FB91-5789-B91F-D0B7A9321F69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E0BF8640-D92B-4B14-550B-0AC940445DD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E9D07E0E-70EA-6AC7-FE04-DCEC480180C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2DA635C-6BD3-126F-674D-6B9504824481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9CDCE67-7A6F-4581-0BA2-AFBA7499B95A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A05FCFC-AC9C-47CB-215C-40F38C6BFE0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1ACADB64-82AB-1307-4B9B-B00852605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0DF39BFE-B93C-588A-2B73-1ED30B94A10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A5165C8C-042B-71B7-BB33-5879E1C8E9C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6267AC63-C0C7-222E-5312-6E88C8D2B7A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FF92A6EE-95CE-43A9-AF12-B9088377BEC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3DC9EDB4-93DC-9A04-1146-7EE5F546E4F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85294D87-1C3A-D8DA-4CB4-73E7EB50D37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D493483C-1E7D-2712-997A-79D47F02CC39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B488481-2A5A-AA3D-A981-CB1A26AB21CD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9AFF2F56-7E4D-C0D9-8E34-DBDCEF04B29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D6F65DE-0230-56EA-E92E-8110B8F5DEE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ED5BBF8-809A-1355-9D6A-1BA8B64F77D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D0CC1D64-74CC-D02C-C38D-1F4314006BF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BDFC70BB-ACFF-F6A5-B43D-726B0C8CB52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6320FBE2-09D7-59FF-E6B7-6D754C9153E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EFA05A5E-AF93-7E6B-7DEE-55DE5C785A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A655267-4B2F-5B91-9535-72813D7B884B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E824235E-4905-35CB-FB23-6D3218DC241A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FE930001-99D3-CDAC-C239-B3974B7FFEC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4DBDFA1-090F-2DF6-97CB-C81D111E0A9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C4CB511B-C044-DC8A-5B9B-EE7BB9A6003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8D71E728-7665-B19C-44FB-9850A5EDF05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51D7BE7B-99D0-C680-F2FC-0D6F8AA2C04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FAF8770-BBC8-AC0B-D34E-09E5A9C4734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59D059DA-2FD1-952B-78B6-65FA1FADC44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264FCFF6-5131-40CD-A96F-A9FFA3D377A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ACDF613-5B55-0FC1-9AA3-3680C52AF8DB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252490D2-284D-F7DB-0B93-129DF93E680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7278033B-1D65-3A1F-DF41-603054B27F25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EAEE7D75-FB23-AE6F-0D23-625AEE8021F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BB88405-322B-3610-CC79-4038FA35BFE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29B7268E-A21C-8076-B55F-6F6204F3DF6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382607B3-772E-A713-EBF3-AD7985432A50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7743CFFD-49F7-EBF4-67E4-F4901350540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59D7181-2A1F-5A53-4B0A-21D84C3C334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63E43DA0-5E28-3F7F-31AA-7EBBEBF64C4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7396A012-3FDE-DCF5-3D42-1637FC8B7B1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E2423ACF-5754-475D-E011-D64D25D6546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65AEBD6-B86F-F06F-F959-0785C3EA27B3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FC6C1DC-4F55-32F8-3CA7-6D284372D8C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282CEBD-D3F9-1204-B1AE-B081BA5FB57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9970D66-0B57-F80F-9B7B-74470D97394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40563F28-FBDC-BB18-69C0-1FDD668FF29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68DB86E-D03F-2E65-C199-9318BF2D92F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C1FB870-173C-EF10-CADB-37209C8C2C2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59ED6E8-54EE-1C1F-ADDC-A4194B6A794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018D22F-8382-EDF8-FA22-6E2FB5408A7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0C165D7-4925-8FE6-DD67-2B47FA15FEB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A20FADAF-AC72-B622-263C-1E1F608EACF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BAC75AD3-2035-CBD8-8D2A-7F6C26C33AEA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9F775DA1-8E3B-C1F2-FBF7-868080617222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7EC7C53-7415-3488-1A7B-662E102407B1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C0550EC0-2817-2831-D576-1A30F4AB2A4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663F1F57-894E-AF93-6C16-92E3B3AFFB0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A075516D-AAC6-82FB-D680-1333808B9ED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21AE0BA1-3CB1-1453-F287-093F00E41C90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818C13B-8D30-A7B3-C82E-59C5CF670DD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B029220D-BE07-3E44-81C6-5884552F68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483329EE-4651-250E-186B-A870BE98F35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AB9DC972-04FD-06CE-8153-56973A875FB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D35790F9-27DE-1D9A-68D0-2BB842730C5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33D0C252-CE99-50B8-01EC-457BCAE0827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E1E4583F-398A-7C9D-4B8D-F1B97A15C70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1A1BA8F7-DB88-E852-1A51-CB9938472D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53324E64-4B29-880C-D0F7-8EF6E666DB0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8DD73EC0-8EA1-76E5-D3B7-800AB636E2A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C16715FE-ED51-AB2C-3A1E-8EF0F1E6405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0FA5FE4-42B0-95A8-4EDC-E96AAF304CE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2054128A-9CED-D650-3214-5DA33CE218B3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8D846841-0DFE-E14A-5247-A9B64A2F15F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608DB6D9-970F-1E6D-BAE9-5B138D1F949F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6B3977D9-FAA6-C775-0D80-DB4AF9EF2A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764BE6A-54FB-8390-3924-5679DF81394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5C80C78A-C34D-C554-E5B5-0A4CC34B46E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B630A0A-B5DF-4A7A-E276-C763393777E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2AD1034-854B-0D5A-8A46-3FB6F00BD5F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1129D64C-D2FD-CFC9-9E88-51811D10B9C9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7005542-3094-3679-2C84-3014FCC8D1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2444E93E-DD7F-EDE3-A1A4-FAA5C0C5AFB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E7C64E9-52B0-413C-66AE-818759B0AD3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FFDA917F-FD23-F15F-9BFF-8F4E306B30A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E74B6A05-D129-13CF-C0B2-010E923A6C0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4408589-9257-0B10-8204-3CEA8D59D9F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36D1089-8F19-D369-639D-2E162289463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C9810EE9-1912-DCD1-357E-26A43DD3DE0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4482E5B2-B482-CD06-4D55-F0300BC24F4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2748E73-DAC6-700A-84DF-C9F32AFEC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FC822BEA-9398-5CDC-934C-3C12314825D9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ED11F36D-235A-7CA6-9D3D-409A7757DB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A47735CE-AF41-6095-239D-AA58830B46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334176A-D5EF-C0FB-4649-F5AE937F5B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C3314AA-371B-7020-6E00-5AA34107A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BC25A85E-0865-50C7-3D82-1E726235DF0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639294E-0157-DC70-7C2D-84FA979B19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C1CFDB91-EC26-1636-4D59-5B2C6B254E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737F6C12-2D5E-BDDF-3E4C-6AFB9331D9B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24972AD-E8FA-64B4-A499-10866713F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B71BB9FE-34F9-1BF2-F23D-9FE210C82693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86F9B799-8C08-2AF8-CD25-EE8FF849BB9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2390DFE5-1F1F-C2CF-9031-5337D6891A6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7095B417-1000-5887-50D0-4B1AA326104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E75533-6703-A8E1-B72F-1D3935DE7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C0C711A-9681-782C-166B-EC5D6A2745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90C01190-5138-A1A0-A8E5-FB6A656EEDC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8760497A-AC2A-599A-CA67-56B52E6D4A8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A6C8A77F-1BA4-3DB8-CF90-B34CFA0F361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815857B-9A78-96FF-50E8-C1C4C826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2F6B9BC-8EDA-BFC5-DF7A-3A454184807F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8B12226-E52B-E824-7866-04AE4FD8FBF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7D797E7B-A1A6-7C14-FB02-773942BB30F4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BBDEFF4D-B601-8C9F-3D2B-B8808239173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2492FA8-3E4C-E02C-2C64-C657493D2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28BB8C6-DFE8-BD2E-E597-DD1F1D58D675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F6C4EE1-01EA-F30C-FE69-90204B69D3B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29E4D44E-8966-0A95-E7D3-72E4BC54D8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288838F9-AAD8-A4D6-9FE9-79B3E27C01C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7578E13-B3BA-0CD1-2BE9-9C9690EB5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2A76B878-DB6A-D2A0-11B4-51E6C38C3D6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BB02BA2E-9348-5A5E-44C5-6B294761E8D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C865D0A-6158-C88F-6B0B-373016D6856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ADCD18A-AFBD-4B4D-EA3E-3E72C27D889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9B2BA6B-D9AC-0B81-B3CB-77A2B8A9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sp>
        <p:nvSpPr>
          <p:cNvPr id="412" name="TextBox 411">
            <a:extLst>
              <a:ext uri="{FF2B5EF4-FFF2-40B4-BE49-F238E27FC236}">
                <a16:creationId xmlns:a16="http://schemas.microsoft.com/office/drawing/2014/main" id="{E467391D-E304-7308-03BC-939FEF85AD49}"/>
              </a:ext>
            </a:extLst>
          </p:cNvPr>
          <p:cNvSpPr txBox="1"/>
          <p:nvPr/>
        </p:nvSpPr>
        <p:spPr>
          <a:xfrm>
            <a:off x="6054462" y="888096"/>
            <a:ext cx="494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Helvetica" pitchFamily="2" charset="0"/>
              </a:rPr>
              <a:t>All frames simultaneously!!!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902A14DC-8DB9-B7FF-0D99-4951054B5F21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18D95427-0E76-E808-C1C7-7D26FE64D5E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6A8DE04-2E3E-9D77-218A-BA1FFB1B668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B6288E-9C67-C6A5-6E3E-A53CB77B58D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1980D713-242D-198F-83D0-F74E802A3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0BB4F2AE-F9C0-C442-4663-A41BE5EF5CC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22D0EB9B-3776-8C52-23A2-66C81824E2DD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9D2DAD1C-B5B9-E07D-425F-CD15B1281B5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9A7EE2AC-586B-14FF-40F3-CB620F58C85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EE08F688-1B11-C4DD-43E4-21BC12E0C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707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5FAF5-82F4-BC36-E566-43E3F3FB7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3B0827-EC93-C240-9BEC-FE603585DDED}"/>
              </a:ext>
            </a:extLst>
          </p:cNvPr>
          <p:cNvGrpSpPr/>
          <p:nvPr/>
        </p:nvGrpSpPr>
        <p:grpSpPr>
          <a:xfrm>
            <a:off x="1447800" y="2659559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961619-208A-22D8-8CFC-22BA36AFDD4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Method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30FC56-BC92-D1B4-9A30-8AEFCFA2DEF1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Fit model to all data in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MegaAcceptability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MegaVeridicality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MegaNegRaising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, and </a:t>
              </a:r>
              <a:r>
                <a:rPr lang="en-US" sz="2800" dirty="0" err="1">
                  <a:latin typeface="Helvetica" pitchFamily="2" charset="0"/>
                  <a:ea typeface="Verdana"/>
                  <a:cs typeface="Verdana" charset="0"/>
                </a:rPr>
                <a:t>MegaIntensionality</a:t>
              </a:r>
              <a:r>
                <a:rPr lang="en-US" sz="2800" dirty="0">
                  <a:latin typeface="Helvetica" pitchFamily="2" charset="0"/>
                  <a:ea typeface="Verdana"/>
                  <a:cs typeface="Verdana" charset="0"/>
                </a:rPr>
                <a:t> using MAP estimation.</a:t>
              </a:r>
              <a:endParaRPr lang="en-US" sz="2800" b="1" dirty="0">
                <a:latin typeface="Helvetica" pitchFamily="2" charset="0"/>
                <a:ea typeface="Verdana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068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</p:txBody>
      </p:sp>
    </p:spTree>
    <p:extLst>
      <p:ext uri="{BB962C8B-B14F-4D97-AF65-F5344CB8AC3E}">
        <p14:creationId xmlns:p14="http://schemas.microsoft.com/office/powerpoint/2010/main" val="32144257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000D-9C3A-EA69-2D94-6D4D69157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922722-6E5D-37B1-7ABA-26610892756C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0294-1B35-DA8F-93F7-4D1C45FEC9C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85FD7A-F95A-FAAD-7972-69C7B1BC5440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904FE1-63F5-488E-CF71-32B809033275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0A09E9-2CB0-CE17-F4BB-89A046DD57D5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CE0AD8-4DA6-F28E-BABF-3403E806C07D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34FFE1-55CD-BD2E-A08F-AEFA43973F19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B93F81-F5B1-1698-79F7-322577994368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CB078C-F0FA-D7C9-5D44-A04B4EECC8E1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8E696-FDD7-5A02-3ECB-8AD4F6F624AB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CE8DBF-CFA3-3D59-66D8-DBA962CE006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CD0B5-E764-675F-7C52-943513B2C783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E8535-A411-64A5-FB76-01747BD6576E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907962-AF94-82FB-571D-82D2C7304308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84B658-2358-87B3-B327-FE67F8650BB3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CF898-1BCC-1B75-6BC4-C4DF1C070888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91065D-9D07-ADDF-5773-739BABD9C6F4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5EAD6-5E33-4478-FA6C-937A281EC2A2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EF8A8F-2ED9-D9A3-5D53-01726262A7E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C0660-4158-C175-4A05-58F045F744CD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4BABFB-D8AC-D02A-A181-8340D44ED252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AE6EEF-0C9D-8824-DF98-95D2996A984E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AD007-F667-68D0-AF64-1292B0333428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E376A8-64C9-A289-1C7D-AB84954F1996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D82487-B32B-C1D6-6A3E-6543E910EA44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413676-6DEB-05E7-87F0-EACE290AF9FB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FC62C4-D9B3-9833-2289-A44D77F39768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5DEEBC-5044-2260-904E-6C59FA4148A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0BA342D-6BC6-F810-CF25-ACF926B1BB6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75D3616-091C-355C-0328-E7A821491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F37A066-428E-2C9B-6AE3-F51ADF8C2224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F2C472C-08ED-27A7-E9B5-779D86728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9D94B6-38B1-11CE-DF81-082B27CD89D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9EE7316-BD50-F963-888C-D679366444A1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C70EAB5-D7A6-8771-A24D-03AF8F6F53F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AB91567-BCE4-6DF5-FD4A-8B110EFF139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77A9175-E728-36CD-1EDA-7072F8D4896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D7DE4E67-CBD2-3E93-29ED-7A53484552D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312DA03-76E8-CF39-935C-D8AFBB81F93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9E0040B-3BC8-C72E-72D2-344B203D95F1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ACD7A69-D27D-8D98-D27D-83C179E03648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6C8F55E4-B286-B00F-491F-F85ADFB6869D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FB4D57-B0EC-6713-27F6-EC6178ABB93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0694099-0034-BF91-9F1A-9EEF62B749D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C0919C6-E7D2-A0AA-0D56-86F40F8A8828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7597D52-0F4F-2174-9513-63056503F7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D65DF51-B7C3-BD9A-99C5-DADB6CEC5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B16EDD-7D9F-ED8C-C2E6-BCC3AC18229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A74C9A-4FFE-687E-B8FF-28A6C921CD5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4B2FE6-0D37-1FB1-C1B6-ACC71421BA2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398F2A-6505-35E4-4C00-A90C65B51E0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1F5B708-2B18-B828-9679-49FD98BC1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5810896-76C2-A83C-5C59-33B7B496DF1D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0A1F16E-877B-C222-F5D6-98B2578D6CF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431B27-557A-AC4D-F7DD-9443DD98D52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78B1175-E085-D96E-464E-CA5C62871BC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844C988-82BF-2594-159E-8D5F15AB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C0841D-C428-2186-3DCC-30F430F32152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28E2CBA-6473-9FE5-88A1-D97A1052B9F9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EF82C1-CF0F-B291-5F80-2A299DC49CF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FE9655A-1E2C-5481-0F66-34D92E2583D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52C76A3-8749-DB21-5D6D-9AF1C83FC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EA58AA-4A1F-7433-E4C4-8870F25DD501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E3C2587-26A4-7276-E29E-BFD228F485B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CC1955-A79C-2B03-E342-09605CFF761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9ED13FC-41C0-0D79-D28E-7F2E30DA728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EA9717F-3AC0-FB40-75E6-D92EEC30F113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A8CC3C4-5E7F-C419-D7A4-E06DB1AE3C8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8FFE63E-4AE4-928F-496E-28BD875FB7A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CF4442-F557-7DFC-C007-7642A02E41F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9E2DF2E-D7A3-B271-1EC4-58FECBB33E39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C23B347-2DCB-1618-D5E3-58FDFDC704A4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474280-5E9F-F510-B89F-62D28EAE09E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B465972-FBEC-5B65-3CE5-8DB161CC568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B70DF52-24CB-6B68-A866-6AF94F5CB2F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F244414-026F-917D-364F-24E42EA6B1F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45B09F6-BED7-53B5-22B4-9E5A36C57D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74765880-6135-2FE6-C49F-37272F41FD38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B802A61-7BD8-502E-34F4-3F16D76D042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37E05A4-54B2-13C4-BF52-5696445F4C6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DC02C428-5DE8-ECCD-5D86-2CC0C45A5CC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5346BF9-530D-17CE-6C99-A92F51BD01E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1450A8-916B-6D85-9CC8-5CE7ECDB9032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DDECE36-DB70-D92A-93F2-E3821442974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4861F7B-196E-4D5A-8E16-FB7DFD2FAE6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62F5048-C916-5165-DD73-F2B66BE261F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559EB24-CEF8-6E64-A4A2-D7A95CD21E6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838859-ADC8-B4DC-810C-A9D5FF22AC2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33B4DB1-4B21-A5A2-094B-9B4FF87C812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F5E411D-55BE-DDEE-9A2C-5A83A74777C5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A94F424A-5247-18B0-CDE3-32AB746CE01F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4E5D02E-3D60-4F4E-0175-F42742CB5F0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22BDC2-A2B5-5851-5EE5-1EAC838F494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3AE6DD2-461C-0FEE-D831-C4764CB0F18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174F6B3-6915-0848-A944-8CA9BE15D95D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621F516-B4FA-9F22-7BD9-DE1DA44157C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D9042CE-33D6-F620-2D19-33CA2A811E6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A24DBD0-E727-B278-321D-DA1378BA05A5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198106B-BCDD-60E2-8731-5277430E186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C77C1A1-4D4A-FECF-F295-8CAD956A6176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B2F7CA1-D21E-DAA0-A554-58400446D57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14EE116-B738-E30B-D863-29D784612509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E292E0F-3A2B-1A23-526F-CA4BD8E3D981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216AEAC-91F4-B678-189C-636F1C55E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21131C8-53B8-6B72-5CE4-0DFB07543D2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61E3C0B-CA23-89F8-996A-6944052FC6B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5157E94-780D-3CDB-CFBB-E653DDFC955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A8F0C20F-F0F5-F51A-CF8E-73FDD13AD22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30C7CCE-A047-8642-066A-A1B1E9CB53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9CEB32-DCE3-8D91-D38E-A45A0348E46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7254B06-B2DC-95CF-C142-EF913D598065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878D909-631E-FCCC-DD3C-FD26568AD81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BDCE2BA-2998-0B1D-0EB8-B2AE3824C2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991963-7D9F-F234-5D5E-DF02A1028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12674391-21FF-5748-A5E9-0461ACDCF9F4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214E3E3-FC9D-9A77-4D47-C91E54BADA3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86CD566-0AFD-8439-285D-F86D7AE8843D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0ADE549-A11B-D230-896E-CFBBFF57524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8FE5CDC-9B79-0ADC-57B8-11BFD2B1D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B8EEF9D-9047-1662-9CA3-F9AD627E2F7F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8A9F8934-E83B-E139-34F1-566F832DABC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39C1E775-5B3F-401E-E8B2-F0E5CFAAB4A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4501122-FEC2-825F-D792-966878D5A05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0F61F293-D0F3-4710-910C-0F4126EDD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70DD0E5-C699-7C64-5B91-7706611EF32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485C3A1-1844-6956-154F-28B0872634F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8575650-2308-B335-48A4-074FA9ED6E33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615D775-75F4-851D-B957-DAA861FCAA0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DD76112-625D-F312-F912-D9FB47B8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8214C37-BD29-91C6-1EAE-0E5321C56B96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F0A9742A-319E-2432-8767-20F83106819E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9E344BAE-631E-31EE-27C2-500EC1D03C3B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7A4324EE-9FFC-46E3-10B6-4092EDFFC1D4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DD7F286-305E-BB77-1177-3A221120F2E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EBC4A62-1C9A-1039-4535-17A225EA390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F829CB7-DA7F-5283-1FEA-0490D2A6A14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4007DF6-72CF-543C-CC15-E1E77836D9A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72AE2C83-EB33-B44F-E798-EB29B421BCF4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AF90F6C4-8B75-1B20-8609-02E7A21DB42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53616D0D-2EFC-2AF8-C442-DF8E35B7D19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CDB30E9E-872A-D323-9FDD-C9ADF82BA3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80F70D9C-0242-BC2B-26AB-617912D8E7F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016DA5F-AA81-825B-A7BF-1AE1AEE5ABE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CFC40D50-0EE0-24FB-37BA-1C9C36C70E8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FAE8FF3-AC37-74DC-58E5-ACD05B767E8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C11085C5-1B17-98EC-F7B5-740144787518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6F3BD38B-242F-C081-2181-7635EF334981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9A4E7F1-6693-0739-14B9-7DBC918D4B2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D0F88D-67CF-A2C3-5C5C-232D848BBBD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37E4031-4664-00A9-229A-962324BE47F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5C5AD01-A7C3-4E6D-4B8E-51B9903D4A1F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A4001FAE-9997-60C3-375C-845D767C3A7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5F7C12A-D513-D5C2-0A84-FF9D161FDA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435F6243-C44A-8A32-AC63-EF85B9EF8BF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9C23CB82-7CD2-1F2F-59B3-CDC18CEC048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0BD711FD-2C9B-82D9-6E1F-A4BB63FE67B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068C63B-C980-8507-3399-23006552231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A982EBA9-F0C1-58B5-8B44-2EDB66A114BA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F20E9E1-512A-5EDB-DD54-A2D5B5A9DB8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49CCA170-816B-95C8-677F-A754DF8D39E9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639F9113-BEAC-7D21-6BF3-D34F2052BB6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B5195B9-DA07-5DDB-22C8-6447DD412DC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B7EFEB-84FB-A5A1-AB2A-C8850A5C7F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D4E785C4-64FA-6591-EE36-3A5F564299F3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78024C73-5790-678F-8A6F-A6779B630A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6C41187-18A3-30B7-F36F-382AA7CFA8BA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85A150-E8FC-FD46-4D0D-E910A858038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5F4ACCCD-9B43-AD64-A50B-54CA0D144E5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200163B2-22C0-06C9-D801-58BE0EC5670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D39F516-51B5-A222-D5AA-673793244AA7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3660231A-3B0D-35F0-E097-3D44F4060C9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159B9575-292E-6A21-4867-94CF56F5BECA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099967FA-7501-17CE-5706-A09D9FF53247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AB48F64-49E5-E1D0-1BAF-6857D7A4764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C610F444-DDA9-9A90-CD4F-6C460E6EAE8C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DAAEAEB1-9B65-E6EF-A36A-F6BE1B50C6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C96706A-4F67-9224-2541-2665CB50843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5C8B6EE-F72B-A38C-2869-EC5CE99EFAA3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7CE25A2A-E4CB-65FD-D563-1A2FD72CB45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66C9F83B-D660-A5A5-757F-923D8A17B14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764B4AB5-45CE-B9E5-72E1-90F1193900C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49299946-C2EE-2167-4B4B-964F992614A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653B57D2-4E07-204E-0351-8E470C8E771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EFC5C54C-F5B4-03B7-6122-13682011C79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CA272E3C-9D29-55BC-498B-E0FB00D2551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775576D-06EB-087E-7BD1-0134F23928C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AAF0EF7-4015-8D2A-B53C-4B2B639683E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64B9267-D28A-4D26-B711-9A2215E42D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D4359A6-11C3-4115-DB0C-A4E97F4EE34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34DE9919-80CE-36C4-2AA4-2E3E1667BB87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A9E46626-589E-A28C-701C-752E15DC2A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C3845B6-3CB1-D6FA-EB01-9FC6D5932F0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D346023E-24D8-6E6B-6EFB-97BF4B5D45D2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D1C4F7E-F30F-4E0E-FE59-C83559962A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B31E349-CC6A-FBF4-465E-01A63DDF00E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3DDBFF7-C769-58A7-A90C-095B4CBCC05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26E47507-E888-BDD5-DEC5-F0521D9BA56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68FCC3D-CD64-877B-692C-9F94993C3A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4C26AAF0-908E-EB5E-4F44-FCB5A4B7BD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C149B448-523D-51B6-2EB8-03E5126329C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7EE9C066-FBE6-4A92-5F12-039FBEF4C4F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1D2FC405-2DD6-58E9-5B97-F73C66CD9E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CC4CB87B-55AB-F9D4-A28A-CD280CFBD1C3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C43583FF-71AD-837C-D295-BED4AC8F36D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DDB66908-7D8E-7510-1797-BF0F7EBE62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B2FF1768-EF21-905C-4CFE-EA5D517D454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F77737D-6627-BDD9-C652-3E36ADE6CAE2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C7A5EB65-2338-1EB8-429E-1114C8DD430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3008E39-8537-EF94-0DDE-F7AFFBEF1AF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698FF8B-71D2-22B8-598B-CEE85BC1C49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26FD3B4-73AA-0215-9D28-39B248855D0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75665427-517E-4166-1F40-C53CD64D8CA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C1C51ED-156E-5DEF-647B-F414D74EBBB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8AD28E51-F723-6BC0-176E-259A5902BA9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709A15AF-110F-A8DF-47C1-BA4035CF09F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926B3E19-56F8-BD90-838E-8780BA6B247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1111EDF-4F04-1BE0-6AFE-C7FE8733AEE2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87D47AD-4228-82CB-433E-D256044A86E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26E6DF24-E7CD-A0DB-EDC0-011DBF3A2C7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1AB9BC6-CF0E-3E49-E272-7AC295B12A2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8586BDA2-DECF-7D51-894D-1CC30C030F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3C01265-0559-E66F-8D65-29130756FFF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9D3F8489-BD02-6D15-397A-AE21B774715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2789431-08AA-9E97-F98D-0A64FC999ED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7A0B17B7-39C5-7655-41BB-A4D15E9DB95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7704D774-0727-6BB7-E57D-C30917FF5DD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FB91DCD0-C4A7-C073-205E-E99D2A78247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95943616-A10A-56EC-A646-FE088C9485E1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B641A332-D005-0154-5BD1-F91324EDE6D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AC13E21D-EB2A-40DF-67F5-620B64A374C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AD38CCDA-3E98-688B-32AD-42AAC4DC9F1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6D9DDD0A-8848-D98F-3974-ECCDA30331F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36430BCD-7BE2-FC4E-AC39-9B30944898C0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C8A13871-5EF3-D651-B5D9-F422621E88E6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571C3B02-018F-F599-D6B4-015C558A75A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D4A330AD-8C6E-3D63-9969-B318537D2E8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E8807DA6-6554-6F49-1B4D-FD437DDFA4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6A651EB7-3E54-06B2-1607-14CEC2E33050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D192D80C-B91E-C284-A22A-1FF9194783B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87227615-D08E-0BA4-162C-53CABFFB3C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0D0F8920-172C-9A1C-BBB8-BB55210C7FC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5520E671-362F-51CB-3250-B440AB97BC5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7B706BB4-C39E-0082-FFCB-2C916ED2244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E0D296B6-3329-405A-E12E-0B781323738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E4D0EAC-F327-DAE6-A18C-888F04F6A56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0D464066-0549-EEBF-F5FA-6F7C717F972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4999429F-E968-99F5-4CC0-99CB673282D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430D193-4890-8656-033E-1CCFB7DA1CC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E94BE237-6313-5E25-D251-688B03D1CE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4DFB941C-5B05-7002-F5A4-1ADDB0D14901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BED89C57-0066-F176-8B14-40F76601BA9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5961FC60-44E8-6F10-8DD1-9D7FA8B2DA0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7E15C20-8BB9-E0AA-85B5-9BCFD57E6A1B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0EE9520F-2754-4F3E-0EC6-F1DCFF1FA9F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62354D0-94D7-9FFC-6939-75208CA9631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48C2C4F1-42A5-C540-84BC-9FC8AF1ABAD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D783D8-6D87-1A89-CF69-7B818C16234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75BC9AA6-845E-C178-05C2-48AFB2640C0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D091500A-4B17-2DCD-F0CD-D5D83818ECC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DE463B9-73F5-E6C1-F4EF-98F9C11FA920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97D00A59-6CA0-F419-522E-685E8AC305E3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60FE0CDC-574F-DC9F-07B0-4B2AE19ACD4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822AF2-DE33-5ED1-B09D-EDB7C4B793B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6490B488-9E13-D545-2E1C-C5BE4A1BC86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51DE54F6-CFE8-DA8E-8265-54095BA128C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906E49D-DC3F-C887-6F9F-23745D706D0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50484CF7-FE3C-D933-F178-3D08DEACB4C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85437A71-3FEA-9D82-953C-A156651CA2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4C4E3F68-0CBE-A633-5FBD-FE11F09DEA8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A12A03F-6EBE-1D2D-2314-1922A92856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A1AB14C2-13A0-E3BC-D1F9-C0EBC20F5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984321D2-5BAB-6826-9444-D709525B2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363123FA-D227-EA2B-25A8-DA3689C9F48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3F2F26BF-FB20-4AC5-7CC1-554B5DD14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10F48155-E818-712F-1783-79E45C1E7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ED9F3F4A-B6BD-EA3B-70E3-B9198BF397A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6B10ABA-DC38-4B3B-2AA6-18BB1F75C90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0F903F8-98ED-1BE8-18B8-4F30FF7AF3D5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A04A94F-D838-F64C-EDA6-3404B7ECA85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D51CF2C0-2554-EA70-3921-C6971B14853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80746013-BEEA-0F9A-EE59-AC50894E8D0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F85AFAD-467F-8ACA-6EF3-C3AF1B01A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49311AF-DE61-AE85-940E-3E52A869B26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F4F8147C-60AC-D61E-29B5-38B1D1A706C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800F3317-ADD0-DEAE-B7DD-ED9BFDFD935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FEA84926-4B2E-F444-0048-12F7FE8E97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37E0117-D922-8AFE-95D8-78ACE648E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DE990EDE-01C9-2479-94D4-7BE05CE2EAF1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0DFAF19-9048-67D7-E983-3E749E6762E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9D0A4E4-D294-8F30-C668-80CC04D5C2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F3A4CBA4-656E-206D-2A94-ED95B2661A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EAB64E7-A95A-2F33-E444-7C1B1CAAD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20753FAD-B1F5-68EB-2FB6-16FD1623C50E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004685-62E6-2DAF-B2FC-57EFD953D5A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FDE63D79-307A-55A2-A8AF-71DCFECBF1C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E079CD7-4578-CE1B-0196-20D9A3B32E3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EA11E0D-3B9B-256E-6D14-7B1025620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D5BD47A-EFDA-EFE4-1CC8-C7EDA8AD134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F76BCE4-353D-65C1-BB2D-03D8E7F566FE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91467CA2-423A-0CC0-8611-A708FA046D0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56880DD7-CCE1-8F6D-1392-3868644B46A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7168B8-37EE-385F-DFB4-850F0C983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46A28CF-B3FD-65E3-F962-F40D581B9D2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344AAA19-769D-74BC-13C1-B84025F8232A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A4BDE29E-273E-398E-DE03-F6AD2465730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60F6F026-58F4-5EAD-8995-A9F8F2588A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DCB1931-D579-F624-F294-3EA9B34FF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0CAAF82D-EA64-3AEC-C8D8-DF57F8CD6EE9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8AECDAC8-AACF-B777-0C50-8543FF086EA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DBE9822-8624-3BB4-6BE1-C6E9128E857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B247FB21-42AD-347D-018B-941BE30E247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39B1E1E-36EB-58FE-D017-6FB916FC1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BF543F4C-EBA7-AD1E-8D94-D3AC4EAEE25F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C69DC11-065C-5408-2FB8-EB5FE1C45211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E6637EDE-AECA-F2B8-3C1B-9CA258922C5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968CEABD-E3B1-EE58-EF51-3F6D3D30FAE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11A72B5-65D6-8AEA-E930-460C9F3AE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66F4FBB-A5A3-97C6-DF12-CBC8710D32A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4C7191BD-5ADC-3650-F84F-8E0A9F5B893F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67C28E1-A53E-57DF-7295-66255BCB76C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9BB304DC-1EB5-7FD7-65F0-2743CE87FD7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EADDA71-854F-831B-0B48-756C2DD1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095A5E1-EA47-2552-1058-F3CE5E47C123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50EC3B01-5F48-36F3-DD66-977896EF9F9F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7DAD1836-C948-FB34-48EE-47C96C6C089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B939C393-5B70-DDF7-E7D9-568ACD2A40B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ED563CF-2C47-420B-497D-CD36AB544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67377EF-68FB-3509-3C14-911D7A6FC3CB}"/>
              </a:ext>
            </a:extLst>
          </p:cNvPr>
          <p:cNvCxnSpPr>
            <a:cxnSpLocks/>
          </p:cNvCxnSpPr>
          <p:nvPr/>
        </p:nvCxnSpPr>
        <p:spPr>
          <a:xfrm flipH="1">
            <a:off x="5831171" y="1628319"/>
            <a:ext cx="140589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E86AFB-C119-401C-A03A-39F4CDC2844A}"/>
              </a:ext>
            </a:extLst>
          </p:cNvPr>
          <p:cNvSpPr txBox="1">
            <a:spLocks/>
          </p:cNvSpPr>
          <p:nvPr/>
        </p:nvSpPr>
        <p:spPr>
          <a:xfrm>
            <a:off x="1090743" y="2318656"/>
            <a:ext cx="10486285" cy="4466549"/>
          </a:xfrm>
          <a:prstGeom prst="rect">
            <a:avLst/>
          </a:prstGeom>
        </p:spPr>
        <p:txBody>
          <a:bodyPr lIns="91440" tIns="45720" rIns="91440" bIns="4572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200" b="1" dirty="0">
                <a:latin typeface="Helvetica" pitchFamily="2" charset="0"/>
                <a:ea typeface="Verdana" charset="0"/>
                <a:cs typeface="Verdana" charset="0"/>
              </a:rPr>
              <a:t>Output</a:t>
            </a:r>
          </a:p>
          <a:p>
            <a:pPr marL="742950" indent="-742950"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A distribution over inference + distribution patterns for each verb.</a:t>
            </a:r>
          </a:p>
          <a:p>
            <a:pPr marL="742950" indent="-742950">
              <a:buFontTx/>
              <a:buAutoNum type="arabicPeriod"/>
            </a:pPr>
            <a:r>
              <a:rPr lang="en-US" sz="3200" dirty="0">
                <a:latin typeface="Helvetica" pitchFamily="2" charset="0"/>
                <a:ea typeface="Verdana" charset="0"/>
                <a:cs typeface="Verdana" charset="0"/>
              </a:rPr>
              <a:t>For each inference pattern, distributions over judgments for each frame and inference type.</a:t>
            </a:r>
          </a:p>
        </p:txBody>
      </p:sp>
    </p:spTree>
    <p:extLst>
      <p:ext uri="{BB962C8B-B14F-4D97-AF65-F5344CB8AC3E}">
        <p14:creationId xmlns:p14="http://schemas.microsoft.com/office/powerpoint/2010/main" val="10847145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B4F99-9BAB-B3A9-DF5C-CEAFCBE5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F0EFE-F9AD-98CA-585C-432F1290A06F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84002-3D12-7F9B-304D-351525B329AD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14E4A59-C20C-EF38-49F3-B63A1461EA44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5A93FD-BC9B-D487-B561-5A50B3CD56E2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F1B07A-9954-FEEB-FA32-DCD20C315141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5C89-3AD0-44BF-F551-5B12E83DAB79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5AEF23-AAE7-89F3-E897-8C1D503E166A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B95FD-6021-804E-5363-6AD747A8B7D7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6841C1-3D5C-659F-0855-D14FAE864163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DFE196-456B-017E-6A8A-D0C8A09ACF5C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4DF82E-23D2-0418-94A7-7810E0C32947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B75ED-FBBF-115C-C550-8569DD53FD1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0012F5-8E15-E746-91D2-1C7DA2DB2492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3CCB46-7E46-DF8A-E691-3043AEDE2BC0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E2E19B-12EB-749E-D9CF-F0C44408EA29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D52F3A-17E2-13EB-F95C-F1628E83FD3A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9DC556-5616-40E0-5FE4-A2A497D978C0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5AB68-53D3-0D4D-16A0-868DC7A4E35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357C0-459C-28EE-6188-4A70DF458AF4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EF921C-90E2-34E5-1A3F-829F56788562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BEE0-3497-0013-A0F3-D24628AEC78F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C71AED-A215-807D-365B-12E3E379B5FF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51C1BD-6D5D-0899-2D68-A5B36A87CF1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867551-6DBF-BAB4-6D32-3C3A52C506BE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DFC4AC-6049-C295-0B4F-FAF7AA7FC3BE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B4AED5-F54C-6E48-4A37-28971DE9364E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4A573E-6AA7-114F-CC94-069C24FC5372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D4A70-D6A7-86ED-77BA-E900E4D35AB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919EC8-A3F7-A721-25AE-33C20E509227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87073E32-4706-02C2-9D61-1EF23EBA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A471AB-33C9-F582-A4DF-DBDC0EFE7301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3E614FEC-FAC6-F3C6-2F7E-5C02E950D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6B3DF1-7516-5E91-1813-2460985ABB1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04C4370-EA35-507C-0388-02C2C0920B88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721FD78-9349-1011-A15C-2CECEF882653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7DB6D7B-B069-F29E-1AF0-18621499AB03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4A0A10F-0A95-F942-7860-BB2C9746B3D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4092A33E-BE94-28A9-77AD-96A9DA0660E5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CB5BEE7-FE86-0ED7-01F0-491916D24A4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9533B8E-A181-CE62-1314-3D5EB0AADA46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587705F8-528C-05B6-BBC1-21DDAB371DEF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72CFA21C-AF82-9B4C-AB2D-3067D22C64E2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9308A1-2380-2B54-0E49-B92736DC39FF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E296242-C229-B5FA-FFCC-22D836BB114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172E814-2DAF-8C98-37FA-84F72E0BEFE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AEBC76-B91F-AE40-DDAC-75ED4181D96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34C125E-573A-3BAF-1B96-745F32F25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78A5E6-D043-FFD9-D9F0-46816E48623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CD8DCEC-57C1-33BA-3F34-D101225BB73A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C543FD5-4A90-EF10-3A70-FD557975C7C6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4610069-D284-8C3F-FA74-669EA7775BC9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DE8C523-6722-B2EA-6EBB-229873F91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EFBBC3-A934-29AA-4256-2EAEF896E9EC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AFF6F7-A034-A310-CAE6-092BBBBA1C5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CE43FFE9-66E8-BA73-C22A-418E7514DE2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B40EBF7-0944-A1CF-8F63-05CAE70EDFD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75294E1B-DD6A-3DE0-6C58-1E5334A42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1C4FF6F-E42C-E8DA-E90B-FD648CCAF2DB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FC78EBC-A97D-AEE3-B1DA-DB457AD525C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74595F-55E0-8014-4673-44EEF1D4C8DE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8B4D16E-2E48-EE50-2BB9-1AAC20D0033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92DCF2F-012D-F3FF-0FD6-2C22307D6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2EFEF48-2A11-A0DF-8007-3EE7BA034700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7336F96-FC17-217D-BA4A-31F1B4393DF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4B80A2A2-391B-4C82-A9A5-D060A2E174C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8296C88-0056-F45B-4DA0-B154E92DA67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0968D9E-3F67-0CA3-028D-F0E9FF7C83E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5566F26-71C7-966F-9217-9A8BD2011D1B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E3F6E85-652F-45D6-4448-BC3B1C68E4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4D0A094-80AA-61C5-3E6B-A2471C1DECAE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5EE1846-2C13-2EF8-0FD8-566135EF0AC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426429D-FD0B-AA10-C1D4-3948CCA1D7F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73EB961-8127-B992-625C-09F66A269DD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FE46AB2-167A-D8E0-A2E0-1E5ABCC5203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264E94B-461A-6695-8188-7E4AF7766617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4C3FF94-59FA-2BC1-17D3-CD649BEA07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21FCF371-DAD8-BDD7-33FB-11DA235B429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E4A5103-900F-22D8-BEAA-FA5D7007E696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89EAE8F-0AD0-F3DB-A069-22D1F9E3AFB3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13B27DB-B757-A79A-42E3-EFC1E03E609C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F5FD29E-EF2B-600B-F663-290652C87C1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D7F18ED-C3AF-45B2-2BD5-996F3FD640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186A055-5192-5204-FCD6-2C358603902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7CF4B0C-2AFA-DB38-4272-9F6847E9753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2EB9B47-3475-DB2C-9A20-35C8257D5AB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ACBECB8-6E32-27FE-D171-2B2B8BB896D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5734A4F-F470-55C9-D923-259F23881271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CFAFF32-42DF-1900-2026-B8556B0965D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A78726-A4E1-BA72-7B0C-48D2960600D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1BDB72A-1C23-A49B-2574-55201491AE9A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332D9B19-4EDD-6942-0A6E-E46E1FE6CD28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4C1E867-D636-F4D6-F0AC-AFF4C7EF5AFD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6F582F-9DE1-2A25-2CE7-AC4EB7766F9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D924F7-464C-DEA5-9A8E-22E39F000B6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EE63B77-A49A-3163-D511-D4546EA8B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F0A6250-145D-A004-F49E-4121E46908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80BFEE-41FB-1D1B-F34E-109A44D553FC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23D6F9B-4E3A-82AB-B3F0-7F089F121DB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389606-5003-4185-473D-018237A1090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58D4E6F-9B2B-DDF4-9308-FA95C9932A7B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B1B57FB7-B7A1-02FD-DA85-6A04A5F49BC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5F561D5-4273-C05C-706D-FF3A7EB868BC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DD8CDD62-BA96-6C15-CB46-FA180D566EB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AF24BBF-FCE0-F69C-C735-02E4ED1A2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94E8807-BD5A-BB1E-A050-E55B5D14A866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862A26C-994A-7CBA-AAF9-C28A67585C5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0E1E05F-81EB-52B7-6E7A-1C7C0B318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B17BFC0-5305-F1D5-F6FD-C255714841D5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FDBB50BA-7756-6CD8-D159-8E375EE0D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4091B39-88AC-50CF-62F1-209D8ABBBB86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F3A63D78-B2F1-8450-DB15-A1A6BED6843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DAF7953D-5017-FB6E-5D7E-D44619034F66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B93195A-3900-EFB1-B53D-696927C3BEE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56FDADE-F6C7-98C3-C47A-157569280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265E20C-093F-746D-8274-E0212205547F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9A6739-DC8D-53F0-E183-6089D35594E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CBCCCF6-59FB-D9F2-D7AD-595E59C4432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11F9BD76-9F36-C073-6E2C-BFC7F8C757B0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6920C5F8-9629-1DC3-29BF-1687074B2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4C39C202-1CB1-21FD-4A58-F1D20DC73330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70EA97-EF72-1B2C-5BCD-F1C9981FAE3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C9C5CD9-BF07-4F9B-39E0-87575BBF750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03F0E88B-274D-22CE-72F9-91041E0CF6DA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D98A4C5-626D-7BF0-F9DF-2817F128F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B7FDDF2-006F-1956-D307-906C87E5C465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A0CD326-E7D1-3C94-1987-E485C1C1DFD4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B91D1C3-3424-642B-26CC-3BE3A04E316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1372B44B-946D-7EF7-BB3C-ED91D686806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5CD0FB3-BC11-0A7D-1814-572435CBC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8FE02DC9-98C4-2072-0650-1559BDB588EA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8436ADA8-63E8-E680-CD54-B6074F75D66D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B7792C04-8A79-E0D3-46F0-E9D86BF1D37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8C106B03-00ED-DE5F-D7F3-05AF9AF42561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1947CE06-4F41-2489-B065-29A97F7A06DC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8C324DBB-8880-D906-2AA9-060C6EA355F0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8002382-1DCD-9E8E-83A5-71F65D06AE4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6CF2FDBF-F4E0-0EDD-4FAD-ED980A6655DD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5ABEDA-EAF5-E1A5-AE26-F95DED52B05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4DDA2DDD-5587-6383-1187-147E2B572ED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60354FE0-7FB5-9928-C999-87710E01B41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DAB84C-8F37-8CEA-81DB-4AD528738C2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91B57132-B36E-385F-6456-DE2778FC770E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D4CEFD65-D19F-1B04-4F5D-3C9F5CCBFB49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F66FEEEB-88C0-7593-697A-2C3420777ABF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D725950-2585-9CB2-FEAB-D15DFAD3081B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D947E2C-C494-1E41-75C9-48DD2233418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77A504E-C4A7-CDB4-363A-D661FD1CF8B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8D8A8560-5A4F-326E-4DFC-435FEE1C908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69595674-5E39-5CF5-54A2-68363ECCBE4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C8A6BE2-D97A-8668-68BC-326005424F2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3D04A40A-E073-3EFC-D451-4C266B21CFB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80B77655-C0DB-3D30-37A3-3C3A8328E6B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990A6BCE-0B9C-BA0A-148C-F4C6A0C1A74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2EBDDE0-8613-B68E-A06D-1EB909D5B474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4B0F7931-4478-DB16-8AE4-E0A52DC914A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39CF6C8-27C5-9CD8-0459-194CA14DBB3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57259A8-6FEF-4501-5A27-A44AA3F4BB0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AE96D76-6A26-8F91-E0DC-FF24F1766A9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37071730-3FE2-46FD-3EB6-AB3B2F5DF41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B38B54F-163E-B28C-60E3-D6FA931B981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FC0FCAC9-75BB-16ED-F9E5-B98D4B0C725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E0B0BDF-6808-4AAD-7AC6-317962F1A1EB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AB49FFFB-9030-BF1A-7C64-6ED75A89D7C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AB2A973-106A-7510-C8EF-09C8DFC9C2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52D9B194-4696-BBB6-6E70-CC470FB837B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1A4AC08F-DA15-C57B-F0A0-BC5550EC75F2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D2CCF3EF-87E1-D5DA-167C-CAEA04279CE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8480AF34-94B7-A060-E862-D4430E9C41FC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2C07F91-4489-D3A2-B393-9FC226CACAC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39A966C2-9D1C-54E4-BEEC-713C47C5154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123C830-7059-F1CF-6C23-6A9C96D3282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40213AC-E172-2FB5-618D-76E3A71FD4BE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3FA8BAA-770C-BE8A-AD1E-EFF82A66D009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CB2C0CBC-7811-5B7F-700C-D45E116ECBF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E3AE255-240C-FFD6-56EF-52E0C95DD01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956A7385-3413-38C0-4B49-20AE9FAFECEA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59E72363-91FF-3450-E080-23685C61FBD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0DE6E36-3423-94FA-F3FF-DCB4A711C0F6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11DC291-A1CD-C235-A2A2-2AFF7B0651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9DCC1B80-835D-8DAB-BADF-4D689B7245F0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9AE273C7-D526-3382-9321-96AC6565516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8B683A08-A98F-E125-8C2C-0FFA4AA4C2F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DBC88490-4927-20CA-24B5-B88B5B436E15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4F467C1F-CDF1-4307-F9D6-4E24DDEBE86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10B8E8F-D250-EB3B-D187-9099C56E76AE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45B22E9D-C81B-0FD9-7E61-A1C9EAF6F82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BEA4BC4-ACE4-20DB-3074-FD57793F38C4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3E8CB7A9-9545-BE9D-159D-E4201B979A1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EBDB280-2445-EC7F-9EFB-796EF779C6DB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1F747EFF-5EF4-4D50-15F0-C30F077D0DA6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37374CED-2AB1-4F69-B0BC-F73585D0F22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AD149BE0-8CCB-FF27-9405-113BBEB0CDDD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7D1F56E-69BC-FCF0-1FDA-626BF5BFC79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2E04C41C-D9D7-917B-9601-EB3CA63F91F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535734F-B20C-02E7-5CD6-B6322ABA407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B398C5FF-F780-6161-1A14-8C5DF0ECCE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A01CBB9-2B9B-F32C-E332-94D9A040076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9FC15573-8770-B880-3E2C-F9E21AF4D3D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F3985C11-9A06-0801-342C-F831E2380C1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6CFC410C-2A58-9E71-7F70-5FAFEACB214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C93133D0-B890-D487-9225-28F59BC586B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0D76356C-F7D2-3999-C2FE-4D07C60277B5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5002FA8C-ADC9-7678-1837-3B6968DB3A50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D96ECFD5-B558-F603-3F80-317802D779D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414FB3C1-6271-FEA3-C0CD-029936EF3BB8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E449BD5A-8C7E-60EE-3380-7059E1F59A8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CE755DD9-295D-8CCF-C6F8-6CF9DC5AC5D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25578516-4058-3C8B-01ED-BC9522B58B1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C232F919-50D0-A051-4963-B583115774EA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33AC40F5-24F4-0646-EA61-0E23F73BB42C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ECE765F-E3E7-C819-2934-8EE5CE73D45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5302C28-6B42-57C6-8CCF-316CA79F2567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F56CFECF-B7D8-1CE9-2C19-2E5DC4FE890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B8ED07EF-33C0-597C-78DF-55DED1EA412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C4D7BD52-5AF3-B14B-D3AE-B5E273B711F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3FB9091E-19B8-AE6B-6919-E2C6EACECFD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4A879AD-9AB0-3AE3-036D-73C176373B5F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446EC48-60DD-C60F-3777-92F135CE0699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778EA3C-F6D1-CA4E-C4EE-583A23E7FAA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80DCF9D7-DA35-9D96-946B-E0F221081796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E35401A-A25A-F820-07E1-7E759BFAD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8DE25321-296A-8E29-14CF-7C46F0891FC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50AEAC86-079D-4368-E16A-7B8749D9174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63432A0-337E-3791-0CB3-168490B86C5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A9C3513E-CB46-5C73-3D49-84174AEBD4F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87AB7B44-E3D1-7487-336E-75B39E659657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98B44AB8-29B0-A463-55ED-7F5EEA8B014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B94312FA-048D-7122-6618-CEFCB42B184E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3A83421-6AD1-6BC8-C2D1-F54538E45E03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9552CF9-4BE6-6915-1C97-F9D30B422474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06267C1C-6E8B-852F-B96F-302A495916A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D33BCFAF-0319-3BA3-A474-C34640377B1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7AAB5B92-E55C-7766-E026-F01D5A04A87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5A2D2D5-2CB7-DCFD-B4C5-91AA8A51E0F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A40DA2D4-BEBA-64EE-AA04-6DEE445E9D0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82341564-1640-CD87-1FFA-A5E2B7010D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0C349CC3-2FE4-6B29-E8AB-462D70EC71F0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8AF1E32E-A470-4DE0-7D96-68CE38FE3597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4397A33-9E78-1C80-52A9-D1D4D5DA7B6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F283A7EF-ED55-C9C7-0954-0B89F6668BD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9AC7B931-AB61-80A6-170F-5B1E99DA75C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3541B71B-0DE2-B7DE-C0D9-A4F686EDBDC1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CF38766A-73F6-CF1C-3426-9894B34B985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D26B3FEE-DA6E-D45F-CF59-F82DEA0B0D0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280036-1FBF-5174-F635-438AC9C4B62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B5CC0F01-4EB1-E725-FF63-F9CE0D8AC38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6801F4B9-3C02-D995-7A01-B4AF4E90C8A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F384EDDB-F4B9-345A-C6D9-B3973BBFBB1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70C7B8DD-D4EA-BF74-42D1-7D2350ABD1A4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DE872165-D8E8-BE3A-EABF-481B72457B96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0D104E3B-5EC0-975A-6DF1-18D550F0284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4977A3FE-8B4B-C9F3-EBF8-D81799384D8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02B4251-B8AC-C982-93D1-F3E1A55A3196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9C71C7C-C216-9AEF-E09B-21837B9DCA9E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5FF6783A-F923-BEA7-7F7A-1119AACEA892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710BB219-FBB7-B4D9-6CE6-949DC1822DF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71B1A08E-9F15-7BF5-432D-F91C83458514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CB76EE80-71E1-24AA-5C02-2346FC72B30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29400DF-F7D5-3CDB-6E61-BCE6EF70DA8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D30D87A2-65D6-0237-DC19-B87816BC95D3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B5FC57DA-91F7-400D-E8F0-279ECE6096F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5E45AD-401F-71A4-4CD9-946369CCA41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4901D59-5DB0-B804-46C3-FD489198017F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9255D271-24EA-B6DD-4008-AA1C08B3685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7231389C-ACBE-ED36-8B77-0409938AE3E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A14FDF06-BE31-7EBB-6C65-54E0D0D7289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BAB03183-2CBB-9397-75DE-57CA5A8E0BC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2660E82E-DFA8-9998-7CFB-F755488ECE1B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D6236018-248B-4C3D-EA19-5AB8AAF75E0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4E26F21-3CCB-764A-536D-41A7A860121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8FE98CFA-9AB3-FCDE-DA3B-9A57699776D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E69F8D24-8D36-AB96-CF87-E08607C4F5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1E2E0324-4D2E-FD2F-3DA3-0675D2CD178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DFEF27AF-E20E-CEF2-4247-BB0BAA06C96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57ADD307-D83E-9729-C370-9A5628026C94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7908F53-2B2A-4547-667D-11B7667ED14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BEAD3E45-6D4C-5869-DEC4-19045C6E5102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B5D51C-06C6-92F5-D6F5-E6E4B017A439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0AD6F941-336F-9AD3-D347-13A2C5DBACD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617B58C5-7166-E95A-EA71-49E19945FC1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D3EEFC8F-FD51-7B7E-C349-32E173A176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884E390-B942-1FFA-B38B-65AFFFF4B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0707F11B-C63E-21DA-F3C9-F2B680C3F8D7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3A04A42A-2AD4-7C05-CAB7-26C0911D3263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C1123A55-01ED-1701-76BD-852EF1B9ED1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9C0914D0-E21F-167A-D037-1EE9D96712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2704ACC-3C29-E4CD-31D3-23666720A9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AA5B5C51-E104-C7B6-5D18-473A5961C268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9797689E-DD0C-6A3C-3BB3-0CF4FF32D754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F4F64344-DC1A-1234-DD73-87F6CC4FBB4D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D497BE03-4FDF-D1A3-E154-88EAA22C207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BB8292B-66E2-7437-71C4-ED0D706AA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0842703-AB78-CEAE-B63F-562531DF6A10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D855DE9E-F9CF-1494-EA3E-55E2A1E6145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E2C41FF7-CC8D-011E-14AF-973832B21F1B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7659B1-9DA3-CFA5-6168-17E31E263359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D572D01-6C17-7E22-9256-581172A97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1FEC159-46AF-47B6-5C3D-3A42F94CAC77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DCDFDD4C-6998-A933-E089-ED34A47DBA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28DAF841-364B-A8FA-7044-19C19F400DF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C5160077-1317-4062-A9AB-DC692489F36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8B741F0-E9E7-99D5-BC53-07A60E504D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0BDC8C38-31DB-B6C6-C3B5-5960FC5F048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F41B27C3-5D36-78E8-D1D7-E32D61519E90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5656B60B-9E7D-7138-A0FD-B3D007DCFBE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E4BE2004-BBD4-07D5-ED6F-039A39686C50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93DAFFA-7540-FB6C-F528-63E9ED60C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E35F775D-6B98-B20E-B4C4-E1BCC8F47633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7F983BEE-6576-9E2A-EA14-D5D7D3F757C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A0B4DAC4-7DD3-5E50-058D-5ADF8BC9A87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E597B875-AD23-E630-313B-1220C4B8F39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A0B1775-7C37-58C5-97ED-3FAC1C81C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C40B67E-C633-06AD-C74C-2DE688A45904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A5163248-FB29-1C08-57F8-3BB2031B5425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BCBB6E2D-5892-406C-6120-F78E1EFAFB2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BFBDDB13-4D5A-4F96-ED3C-D3158BCC61C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E6CCFD7-79E8-E762-CA7C-DA4F1E66B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49516B5-3D56-0EDA-69CF-4AFBECF96C2E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3807E23B-109D-614F-87AC-E0536FC28131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742CF746-8D83-4398-30C5-82224783125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D2E58C4-DFF8-19AB-E69E-0E25D96117F3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C9EF1A7-2D9C-0EAF-BD9B-02A49FF73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36F686F-E3AD-D899-ABB9-D43D119B044A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2DDB35B-AC36-3E8B-4C6E-4EB221A747DA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EFAE7439-7ED4-E1E5-8D30-59C017D4DB1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D5499A31-0401-18A4-44F3-28723C16A7F2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9C76636E-F796-AFF8-6998-E98BDABF51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883EA44-2DB9-BB3B-2EDF-3D5A6F8B5BEF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4B9FAA0-24AA-405C-8328-41B7B3045BAD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D592C02-927C-2E77-F4F3-35781535FC3A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33AF7D8-CF47-10FB-8205-76B1F2C656DF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2ACF9EC-7040-ED5A-5639-AB6571832BCD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F2BDE388-B9A3-D6DC-4643-ED8B7F64150B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1DEAFF-A40B-56E8-F3E1-F71B83B97C34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F7F618-B0DE-3706-BE5A-52BA2703FE9D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87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9EE50-C18A-9659-7964-94C139B4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E1ECB87-720D-4949-566D-01DE24B97876}"/>
              </a:ext>
            </a:extLst>
          </p:cNvPr>
          <p:cNvGrpSpPr/>
          <p:nvPr/>
        </p:nvGrpSpPr>
        <p:grpSpPr>
          <a:xfrm>
            <a:off x="1447800" y="1597731"/>
            <a:ext cx="9296400" cy="1107995"/>
            <a:chOff x="1447800" y="973017"/>
            <a:chExt cx="9296400" cy="1107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991DCF-24F4-C07D-48D3-57E8EB269DB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1B6AECA-DCF8-19CF-711B-E90C9CB58906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many inference patterns should we assume exist?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7F16C-B49A-34BC-1BEC-4FAAB0301A1C}"/>
              </a:ext>
            </a:extLst>
          </p:cNvPr>
          <p:cNvGrpSpPr/>
          <p:nvPr/>
        </p:nvGrpSpPr>
        <p:grpSpPr>
          <a:xfrm>
            <a:off x="1447800" y="3721387"/>
            <a:ext cx="9296400" cy="1969770"/>
            <a:chOff x="1447800" y="2727343"/>
            <a:chExt cx="9296400" cy="19697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A45C69-DB6E-A33D-9361-5048C835A753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B26D1-49E2-D708-A225-F80028B223B2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Only as many as we need to predict judgments for verb-frame-judgment type tuples we have not observed when fitting the model.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71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2B949-665D-AB7C-8CF0-6AF291E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C5E5C-0266-141C-0E54-CD8F98315FE6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84E981A-4485-91AE-0F09-D6C6AC6C0C22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1BEC88-87C1-90DB-526C-B1AF92AF5E6D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43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AEADD-7E09-E249-898F-755FECDEE3D9}"/>
              </a:ext>
            </a:extLst>
          </p:cNvPr>
          <p:cNvGrpSpPr/>
          <p:nvPr/>
        </p:nvGrpSpPr>
        <p:grpSpPr>
          <a:xfrm>
            <a:off x="1342752" y="3142981"/>
            <a:ext cx="9686031" cy="1569660"/>
            <a:chOff x="1342752" y="3142981"/>
            <a:chExt cx="9686031" cy="15696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8F2E2B-E945-6D4D-B0AC-C46850344D75}"/>
                </a:ext>
              </a:extLst>
            </p:cNvPr>
            <p:cNvSpPr/>
            <p:nvPr/>
          </p:nvSpPr>
          <p:spPr>
            <a:xfrm>
              <a:off x="2202283" y="3142981"/>
              <a:ext cx="88265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I remembered that I went a few days ago, and I’m now realizing I forgot </a:t>
              </a:r>
              <a:r>
                <a:rPr lang="en-US" sz="3200">
                  <a:solidFill>
                    <a:srgbClr val="7030A0"/>
                  </a:solidFill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that I even grabbed beer already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.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C04A5D2-3A38-9D46-A670-CC5EDA8FEAF6}"/>
                </a:ext>
              </a:extLst>
            </p:cNvPr>
            <p:cNvSpPr/>
            <p:nvPr/>
          </p:nvSpPr>
          <p:spPr>
            <a:xfrm>
              <a:off x="1342752" y="3142981"/>
              <a:ext cx="8595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Jo:</a:t>
              </a:r>
              <a:endParaRPr lang="en-US" sz="32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E83AD95-31AB-7F40-B14F-F281A0CB7E76}"/>
              </a:ext>
            </a:extLst>
          </p:cNvPr>
          <p:cNvGrpSpPr/>
          <p:nvPr/>
        </p:nvGrpSpPr>
        <p:grpSpPr>
          <a:xfrm>
            <a:off x="1257794" y="1942652"/>
            <a:ext cx="9770989" cy="1077218"/>
            <a:chOff x="782711" y="2136338"/>
            <a:chExt cx="9770989" cy="10772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456D29-2943-CA4B-9971-7DE8735EF6CB}"/>
                </a:ext>
              </a:extLst>
            </p:cNvPr>
            <p:cNvSpPr/>
            <p:nvPr/>
          </p:nvSpPr>
          <p:spPr>
            <a:xfrm>
              <a:off x="1727200" y="2136338"/>
              <a:ext cx="882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i="1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[to Jo]</a:t>
              </a:r>
              <a:r>
                <a:rPr lang="en-US" sz="3200">
                  <a:latin typeface="Consolas" panose="020B0609020204030204" pitchFamily="49" charset="0"/>
                  <a:ea typeface="Verdana" panose="020B0604030504040204" pitchFamily="34" charset="0"/>
                  <a:cs typeface="Consolas" panose="020B0609020204030204" pitchFamily="49" charset="0"/>
                </a:rPr>
                <a:t> I thought you were heading out to get groceries.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5FDC943-EF1D-F34B-A646-9F8399BB9761}"/>
                </a:ext>
              </a:extLst>
            </p:cNvPr>
            <p:cNvSpPr/>
            <p:nvPr/>
          </p:nvSpPr>
          <p:spPr>
            <a:xfrm>
              <a:off x="782711" y="2139076"/>
              <a:ext cx="9444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200" b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Bo:</a:t>
              </a:r>
              <a:endParaRPr lang="en-US" sz="3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E840E8-D704-2E42-B1B9-1AF03BA7EFBC}"/>
              </a:ext>
            </a:extLst>
          </p:cNvPr>
          <p:cNvGrpSpPr/>
          <p:nvPr/>
        </p:nvGrpSpPr>
        <p:grpSpPr>
          <a:xfrm>
            <a:off x="1403558" y="580183"/>
            <a:ext cx="9384879" cy="1445587"/>
            <a:chOff x="1403558" y="1180269"/>
            <a:chExt cx="9384879" cy="144558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9B3E26-5A2E-744E-90E1-C7DD5F135241}"/>
                </a:ext>
              </a:extLst>
            </p:cNvPr>
            <p:cNvSpPr/>
            <p:nvPr/>
          </p:nvSpPr>
          <p:spPr>
            <a:xfrm rot="16200000">
              <a:off x="5626962" y="1648986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247D7-FAA2-1E40-8EC2-BBFD2EDB3859}"/>
                </a:ext>
              </a:extLst>
            </p:cNvPr>
            <p:cNvSpPr txBox="1"/>
            <p:nvPr/>
          </p:nvSpPr>
          <p:spPr>
            <a:xfrm>
              <a:off x="1403558" y="1180269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 no longer thinks that Jo is heading out to get groceries.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839942-92E8-214A-A238-7EC5F87B92B0}"/>
              </a:ext>
            </a:extLst>
          </p:cNvPr>
          <p:cNvGrpSpPr/>
          <p:nvPr/>
        </p:nvGrpSpPr>
        <p:grpSpPr>
          <a:xfrm>
            <a:off x="1403560" y="4601700"/>
            <a:ext cx="9384879" cy="1399742"/>
            <a:chOff x="1403560" y="212461"/>
            <a:chExt cx="9384879" cy="13997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C9E57A9-F2DA-4E43-AB54-1AA25A747B12}"/>
                </a:ext>
              </a:extLst>
            </p:cNvPr>
            <p:cNvSpPr/>
            <p:nvPr/>
          </p:nvSpPr>
          <p:spPr>
            <a:xfrm rot="5400000">
              <a:off x="5626960" y="173668"/>
              <a:ext cx="93807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>
                  <a:solidFill>
                    <a:srgbClr val="CD5400"/>
                  </a:solidFill>
                  <a:latin typeface="Consolas"/>
                  <a:ea typeface="+mj-lt"/>
                  <a:cs typeface="+mj-lt"/>
                </a:rPr>
                <a:t>⇝</a:t>
              </a:r>
              <a:endParaRPr lang="en-US" sz="6000">
                <a:solidFill>
                  <a:srgbClr val="CD54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D9946-44B3-5843-B7C3-5FC5F797E771}"/>
                </a:ext>
              </a:extLst>
            </p:cNvPr>
            <p:cNvSpPr txBox="1"/>
            <p:nvPr/>
          </p:nvSpPr>
          <p:spPr>
            <a:xfrm>
              <a:off x="1403560" y="1150538"/>
              <a:ext cx="9384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CD54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 went to get groceries a few days before.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4AA8D9-A99A-EF4E-BD5E-8312F7F6F5D8}"/>
              </a:ext>
            </a:extLst>
          </p:cNvPr>
          <p:cNvSpPr txBox="1"/>
          <p:nvPr/>
        </p:nvSpPr>
        <p:spPr>
          <a:xfrm>
            <a:off x="1403560" y="6050737"/>
            <a:ext cx="938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D5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 did not grab beer.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B9B83-F9C2-AD47-BFC2-ABC2439CB845}"/>
              </a:ext>
            </a:extLst>
          </p:cNvPr>
          <p:cNvSpPr txBox="1"/>
          <p:nvPr/>
        </p:nvSpPr>
        <p:spPr>
          <a:xfrm>
            <a:off x="2202283" y="1314447"/>
            <a:ext cx="35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Cessation inference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F07C8A-ABA2-8743-9248-351A4FF2CA4C}"/>
              </a:ext>
            </a:extLst>
          </p:cNvPr>
          <p:cNvSpPr txBox="1"/>
          <p:nvPr/>
        </p:nvSpPr>
        <p:spPr>
          <a:xfrm>
            <a:off x="6432380" y="4819239"/>
            <a:ext cx="4026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3A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Veridicality inferences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58283D7-C1B3-8B49-A79A-9AA7E086E74C}"/>
              </a:ext>
            </a:extLst>
          </p:cNvPr>
          <p:cNvSpPr/>
          <p:nvPr/>
        </p:nvSpPr>
        <p:spPr>
          <a:xfrm>
            <a:off x="8676064" y="3689901"/>
            <a:ext cx="1539500" cy="504395"/>
          </a:xfrm>
          <a:prstGeom prst="round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1D4AAD-91C2-3A44-9CFF-75D3F04D310E}"/>
              </a:ext>
            </a:extLst>
          </p:cNvPr>
          <p:cNvGrpSpPr/>
          <p:nvPr/>
        </p:nvGrpSpPr>
        <p:grpSpPr>
          <a:xfrm>
            <a:off x="4300536" y="6043837"/>
            <a:ext cx="3543302" cy="504395"/>
            <a:chOff x="4300536" y="6043837"/>
            <a:chExt cx="3543302" cy="50439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F08055-D282-5A41-93B5-A8DBD3596EF3}"/>
                </a:ext>
              </a:extLst>
            </p:cNvPr>
            <p:cNvCxnSpPr>
              <a:cxnSpLocks/>
            </p:cNvCxnSpPr>
            <p:nvPr/>
          </p:nvCxnSpPr>
          <p:spPr>
            <a:xfrm>
              <a:off x="5472114" y="6297438"/>
              <a:ext cx="542925" cy="0"/>
            </a:xfrm>
            <a:prstGeom prst="line">
              <a:avLst/>
            </a:prstGeom>
            <a:ln w="38100">
              <a:solidFill>
                <a:srgbClr val="CD54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06FF68E0-A036-F44B-96AE-3A5E2A060915}"/>
                </a:ext>
              </a:extLst>
            </p:cNvPr>
            <p:cNvSpPr/>
            <p:nvPr/>
          </p:nvSpPr>
          <p:spPr>
            <a:xfrm>
              <a:off x="4300536" y="6043837"/>
              <a:ext cx="3543302" cy="504395"/>
            </a:xfrm>
            <a:prstGeom prst="roundRect">
              <a:avLst/>
            </a:prstGeom>
            <a:noFill/>
            <a:ln w="76200">
              <a:solidFill>
                <a:srgbClr val="CD5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372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5CE93F27-B8F1-9ED3-1A67-059339F4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1FA02E-C748-96A6-89F9-3A6FA1699C35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5BC56F-E227-8F1B-CC86-5E37CD12950E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C5FAF-EB6F-6C3A-D975-1AC65B11C51A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4298C-CC62-FC9F-1ABF-BE6B41979184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7DE50C-6170-5052-E659-225A2C0049F9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4FDF0A-FF73-68F0-0E28-D58E38562779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4EA6C-88C5-589A-35FD-F65BA2A77AE4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1807A-02C6-1FC6-8BB5-B59219A625F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F407FE-5BCF-03B8-BE45-BFC9BA29CF95}"/>
              </a:ext>
            </a:extLst>
          </p:cNvPr>
          <p:cNvSpPr/>
          <p:nvPr/>
        </p:nvSpPr>
        <p:spPr>
          <a:xfrm>
            <a:off x="3289816" y="692333"/>
            <a:ext cx="6873087" cy="4854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EAFFB-7685-F4CD-2437-442BA436A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623D8D1-3D0F-02A8-568C-001FB40BD99A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1017A3B-8326-D325-DFCE-37460170AEBA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Implementation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787BB19-67D2-FA39-CE21-553490D02048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Select the smallest clustering for which no larger clustering improves prediction of held-out tuples.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8A8EF-8390-9209-47D2-95406B1F32BE}"/>
              </a:ext>
            </a:extLst>
          </p:cNvPr>
          <p:cNvGrpSpPr/>
          <p:nvPr/>
        </p:nvGrpSpPr>
        <p:grpSpPr>
          <a:xfrm>
            <a:off x="1447800" y="3721387"/>
            <a:ext cx="9296400" cy="1107995"/>
            <a:chOff x="1447800" y="2727343"/>
            <a:chExt cx="9296400" cy="11079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FF7F-E672-69D7-0BA7-F97A9C91FAC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Idea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71B048-25E0-C5C4-4145-F571BE757B58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Optimal number of inference + distribution patterns is 25.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378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6BE9-7FF9-40D0-0A45-27F1AE007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a line&#10;&#10;Description automatically generated">
            <a:extLst>
              <a:ext uri="{FF2B5EF4-FFF2-40B4-BE49-F238E27FC236}">
                <a16:creationId xmlns:a16="http://schemas.microsoft.com/office/drawing/2014/main" id="{87A12E43-60F3-7D9C-0677-A740DA386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763"/>
            <a:ext cx="7772400" cy="54301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F4486-004D-443F-8E1A-97769F4E264A}"/>
              </a:ext>
            </a:extLst>
          </p:cNvPr>
          <p:cNvSpPr/>
          <p:nvPr/>
        </p:nvSpPr>
        <p:spPr>
          <a:xfrm>
            <a:off x="5585461" y="5580014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17932-B94D-D1D5-AC20-396127AA5EED}"/>
              </a:ext>
            </a:extLst>
          </p:cNvPr>
          <p:cNvSpPr/>
          <p:nvPr/>
        </p:nvSpPr>
        <p:spPr>
          <a:xfrm>
            <a:off x="7701643" y="5577837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0E242-4EAA-C539-B175-970DDBC20F15}"/>
              </a:ext>
            </a:extLst>
          </p:cNvPr>
          <p:cNvSpPr/>
          <p:nvPr/>
        </p:nvSpPr>
        <p:spPr>
          <a:xfrm>
            <a:off x="8759736" y="5577837"/>
            <a:ext cx="1097278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CCFFB5-5442-A1BD-5D75-112C9B0E9C2F}"/>
              </a:ext>
            </a:extLst>
          </p:cNvPr>
          <p:cNvSpPr/>
          <p:nvPr/>
        </p:nvSpPr>
        <p:spPr>
          <a:xfrm>
            <a:off x="6630488" y="5578195"/>
            <a:ext cx="84146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5EA75-C641-60EB-EE83-DD6CEA583A6D}"/>
              </a:ext>
            </a:extLst>
          </p:cNvPr>
          <p:cNvSpPr/>
          <p:nvPr/>
        </p:nvSpPr>
        <p:spPr>
          <a:xfrm>
            <a:off x="4536080" y="5577837"/>
            <a:ext cx="806626" cy="50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67FAFC-7D5F-A081-1E11-67523E778F5E}"/>
              </a:ext>
            </a:extLst>
          </p:cNvPr>
          <p:cNvSpPr txBox="1"/>
          <p:nvPr/>
        </p:nvSpPr>
        <p:spPr>
          <a:xfrm>
            <a:off x="3277738" y="5894060"/>
            <a:ext cx="657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# of inference + distribution patterns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D35DE1-EF18-F254-422C-D05E924EE330}"/>
              </a:ext>
            </a:extLst>
          </p:cNvPr>
          <p:cNvSpPr/>
          <p:nvPr/>
        </p:nvSpPr>
        <p:spPr>
          <a:xfrm>
            <a:off x="2196737" y="679269"/>
            <a:ext cx="1067938" cy="4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429666-035C-7361-C94B-CF830111785F}"/>
              </a:ext>
            </a:extLst>
          </p:cNvPr>
          <p:cNvSpPr txBox="1"/>
          <p:nvPr/>
        </p:nvSpPr>
        <p:spPr>
          <a:xfrm rot="16200000">
            <a:off x="400595" y="2814690"/>
            <a:ext cx="500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Likelihood of head out data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410DA-09CB-F629-71F7-A32B5E152B18}"/>
              </a:ext>
            </a:extLst>
          </p:cNvPr>
          <p:cNvCxnSpPr>
            <a:cxnSpLocks/>
          </p:cNvCxnSpPr>
          <p:nvPr/>
        </p:nvCxnSpPr>
        <p:spPr>
          <a:xfrm flipV="1">
            <a:off x="8660674" y="718458"/>
            <a:ext cx="0" cy="485937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9143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4286B-3F6B-C8E3-83A4-9FA13D320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0C00BC-094C-F767-CE36-191BBD3DD6F4}"/>
              </a:ext>
            </a:extLst>
          </p:cNvPr>
          <p:cNvGrpSpPr/>
          <p:nvPr/>
        </p:nvGrpSpPr>
        <p:grpSpPr>
          <a:xfrm>
            <a:off x="1447800" y="856884"/>
            <a:ext cx="9296400" cy="1538882"/>
            <a:chOff x="1447800" y="2727343"/>
            <a:chExt cx="9296400" cy="15388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C73736-2699-E84D-05B5-C08AB7477572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Interpretation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13B558-C5FC-451C-2371-22F91FA9478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There are </a:t>
              </a:r>
              <a:r>
                <a:rPr lang="en-US" sz="2800" i="1" dirty="0">
                  <a:latin typeface="Helvetica" pitchFamily="2" charset="0"/>
                  <a:ea typeface="Verdana" charset="0"/>
                  <a:cs typeface="Verdana" charset="0"/>
                </a:rPr>
                <a:t>at least </a:t>
              </a:r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25 distributionally correlated inference patterns.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E208A9-BD8B-968E-453D-A7CC764BA42D}"/>
              </a:ext>
            </a:extLst>
          </p:cNvPr>
          <p:cNvGrpSpPr/>
          <p:nvPr/>
        </p:nvGrpSpPr>
        <p:grpSpPr>
          <a:xfrm>
            <a:off x="1447800" y="2763800"/>
            <a:ext cx="9296400" cy="1538882"/>
            <a:chOff x="1447800" y="2727343"/>
            <a:chExt cx="9296400" cy="15388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FB8702-8EFB-68CB-A210-06348A74483C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#1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9ED8FC-30EE-3EEA-481C-EF30712E1AF0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Not all inference + distribution patterns instantiated by particular predicates will get their own inference pattern.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B4917E-43B8-2796-E34E-58F6CEAFA8E8}"/>
              </a:ext>
            </a:extLst>
          </p:cNvPr>
          <p:cNvGrpSpPr/>
          <p:nvPr/>
        </p:nvGrpSpPr>
        <p:grpSpPr>
          <a:xfrm>
            <a:off x="1447800" y="4607872"/>
            <a:ext cx="9296400" cy="1538882"/>
            <a:chOff x="1447800" y="2727343"/>
            <a:chExt cx="9296400" cy="153888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AAAB9-2ABA-C0D2-1B99-35919EF108B1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  <a:ea typeface="Verdana" charset="0"/>
                  <a:cs typeface="Verdana" charset="0"/>
                </a:rPr>
                <a:t>Important Point #2</a:t>
              </a:r>
              <a:endParaRPr lang="en-US" sz="1100" b="1" dirty="0"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EF97B-FFEB-40A7-87D8-05DAACA767D6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Enriching the distributional representation or range of inferences could increase the granularity of the patterns.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2E59A5-0BE8-4E2F-EE4F-41FF00D4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0643038B-3EC3-DD62-29B4-099AE09DD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B9DB3FB-CEB9-10DE-419C-DF941DCE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Analyzing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Patterns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570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C749D-0F1A-B46D-374A-26EA5B2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E31A06-07B8-C192-79CE-4A4E8CB78212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832C1B-CFD2-0821-4B72-BED8037C3234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23BB2A-E0FC-50B8-7943-FA4EBC756F75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Examples of which predicates participate in which patterns and what those patterns look like.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5716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F59F-88B6-AAC3-7162-5EC016207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655411-B88F-D228-BFDC-C3E3528CAACD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287171F-68E3-5F1E-2208-3EAB87896FE8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DE886E4-E8D6-223F-10B7-B5A5C5B66112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5E3EFA-BA47-2BF5-0477-751FF5722D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4E8032-AD57-1952-D306-91E4FFC78F6A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2BE61-AFBB-D859-49EF-5CE10D3FE350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98ADA-427D-23D8-A2E2-5211A9406C1D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A21F44-D2FB-602D-4CAF-59845F473E7E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8A639-74AC-5C65-9314-C6AB202AC42C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1971B5-0CCA-4F9C-5C1C-33824DDD6D11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39770B-EA06-0C7A-6CA0-E2E453CF7FF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80AC6B-2B66-A829-155A-CD8CBFCBADB5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1B72F-6742-2DEE-8BDE-EF210EA122BF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904CD-BFB3-3B01-243B-B39D34744CF4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75D37F-2438-DC2D-8F2D-02DEFDE00C41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52FDA-F926-CC2D-3D12-805F7C4B251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74E9FE-75C1-D769-50B2-80278BAB8859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75B72-DCDC-7E2E-93F8-CD83D9D535C9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71EC1-5FCD-3AE7-E23E-12F5FF708AF2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B38716-1A41-0E47-D352-5A3CFBC2B06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3A0023-C6F5-C86D-F65E-DED6A6550133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4C2301-F643-A876-DFD3-14AEA14E3F97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53C6E-E49C-2F18-840F-3699B73137F7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40173D-0C9E-1B40-4E0B-EF56BDFAAB90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53605-024D-B84F-BB4D-C4C41190F5ED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E0AF14-45A3-62AC-81D1-6FDA9C3040C7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157BB-EE65-0135-2D69-85E5E816C84B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D6C195-173D-2C96-B30D-A59E6BB3CC26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8A9A89-F48B-F544-666D-9A2F3C4C4A8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364BCF72-071E-C9DC-C45C-3240C9AFA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210FD77-A37E-C079-F102-2B088AAFC3E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F9A0A995-F7A4-E988-E779-97243609E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8CBEEB-1ED0-5AA4-CCED-39EB13EA5557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587D62-E63E-69AE-6F91-99F59F38CB69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034591C-2F3D-FD83-F0AA-715523940A4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BBD304B-5773-9540-C99B-7488C47D76F0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C184FBB-D8CA-13DD-4530-0700BC7992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C5B70D02-2B1B-61E2-CD3C-C59E7ACAAAB6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A16D018-B2AA-1FCB-37E9-FA2CD0A04475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D1C97E-1185-7C9B-741C-6B80610FB0A8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9B26E8-0C0E-9C4A-5EB9-9F3304C87010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3D0FA-47ED-D201-323E-565FBDF7CD5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EE4666F-DAC6-DEB5-CFFB-1F838A45D48B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519B49E-6088-FCA0-09D1-0D72D62C550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B0E8CD83-BA2A-D659-8CFC-DC321D491093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1D65D74-1145-8439-BBB8-969857E246F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416396F8-3DF0-B61C-1D46-A3A0B71D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FAD03E-B92E-8D5A-2189-0A4B2D11FB02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A9A900B-D1DC-08F4-B9A5-5900702C9E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0DE295C-591D-6D94-7E3C-A1808AB86489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EFE7DD-1E94-346F-05FC-DA09742DFE4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F533862-4AD0-51B6-6C48-7A6309352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C7D8255-E937-D4B7-5153-7706A4A116FA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1E4E219-41A9-B188-F162-00EA67DC9AFC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979FB9-1813-FBF5-2D43-4077D3A9BED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526143DF-42BF-C964-E0AB-5E95E48CE2C1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C447A10-15F5-16B7-4F9B-52512717D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6B0C127-E62A-5BAE-A34D-09E08346B47A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99AD4B7-7C24-76F8-5516-4F0668F66CC8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C52E605-C463-947B-747A-2214910FA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892A587-65E7-3791-C4A3-6F85837D5DE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3B97C00-2D5C-0407-81F9-C29E3DEC6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7E82C71-E4EB-1600-8015-A2BF03975484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39AFE54A-68DE-763A-AE32-08070B62B23B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3B28E9A-5B50-FBCE-02BA-33ED14C9EFF0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7799EBA-8870-71FC-B834-99395F4E7F17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83C713C-3448-5B4A-067E-3C489A9FB56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75D9374-C211-C192-7060-E956BB6C692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12C7256-F665-09A9-8162-46A3B47C290D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7C61BB54-1B53-1075-02F2-CF7CCBEA5534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09ED98F6-5CB6-E050-6835-B710EBE9716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072BE28-FF6E-579D-14AA-3100780E362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3F76E2D-236F-8D21-E8D8-A454ABD58739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58A56CC-593E-E812-27ED-7A7BB2FB2D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60D8841-300A-B267-5285-9F643A45A684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ED529AE-AE31-636F-75DD-261AA6D609E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4F539266-3F48-580D-04D8-6BC16C48F883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04FF875F-73F0-82A9-A7CD-5BAD941B4B9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EEE8E655-A707-F39F-938B-1C99D1DB06A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02A188C-9247-7264-7A3D-ADBFA686E0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C2EDCD9-6E8E-2796-3CB4-7D8294C6DC5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7788CC6C-7AD2-20B2-E6D3-EFEF1B13E24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FB8F677-08D6-C8FD-F388-F9FEF73F801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DC592BD-0EA9-D7BD-F9C5-CF4678974692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E5CEFC-D01A-E8C9-87C9-84A45032261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F689C6-A665-51CE-9BF8-9FC09A1FFB8F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85D3B77-7409-3141-37AF-D7026BE848E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66422E2-0F9E-1B54-A0C7-59E3D4FC71D4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7336A10-5245-0864-FD2F-BD022A9DDEF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46E43B9-8796-4BAB-4200-06418DED821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1615A9F6-0A77-6E6D-7670-18801CF3F9F1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BB7B1BC7-F54C-A63E-7CC1-05230302BCE1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CB34554-BD56-1242-417C-4C21E6B20EC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D911DA7-672B-73CC-FD41-578163E608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83CA013-6797-1BA1-34A2-B4B132F3DD4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AA4E24-90EC-0FFD-E088-15C9DD5D6378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A6EED2B-7D12-F3D2-52D8-683827D869DA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AA7BD90-29E2-A7EF-61B7-EC5A81857B7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C4B88-3E23-A27D-D7FC-E3F74E50C29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E9DCB02-B653-1E78-7099-3E767749FD17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2327DC0-0DEB-7C75-2E44-B438AB97AFA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88F62A5-C7CB-3416-0867-93DABCFE515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6F229890-CC3F-04BE-7809-A4A9C121E680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7E7B1A2-EA6B-4940-A521-200D0C563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751036C-3A14-1070-53CB-3B8A3D17CD79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197F369-AB5F-F744-13B8-55DE98EA6D2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10E9244-958F-AF8D-B4DA-3B8F4AE6AA8D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A808E16-63AC-AFD4-9A2F-FA579BB777E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D4A10D5B-4868-B71B-BC1A-7E54E4AA4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0CCC7AA-DCD0-4CBE-7259-CB5B8A9C6B3E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1629A4A-9C6C-48A2-F4C1-5A8B4579521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8EBCF5F9-DD6C-F2A3-F381-D66F83BF0F1F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CF25CF68-6230-1955-FD54-79D5B05C0BFD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57BB634-71E0-B058-72B4-37B103DE1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E132572-66B6-E400-74CC-D30A6F61706C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B9DB0AA-464B-01F4-B6F8-094D8774DCE9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5B31CA5A-3859-86B4-F18C-7D0EECCBF9D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D45CFFE-21DB-309A-AB80-043553A30AEB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4C67D7CB-72E2-4EF4-7666-55C2C3A5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1440145-D113-1E15-9BBB-8B0B6BADFD67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A73CBEC9-0663-9AC3-69AF-381A2110E4D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7ADA84A-E0EB-5AA1-836B-C67AB8F53DF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31EDF93-FAC9-306B-7364-9FEC70F67EB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E9C9158-9FF3-360E-A788-75198D403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3DE74F-B64B-9FAD-21D5-B53FAFF8BE5D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E1900295-A5E9-F168-B817-93D7C658431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9D274BE-880A-5772-E758-72F6356B7722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937F5F62-9766-3390-D6B4-8AF14690EF3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BD59AB4-1650-A879-043A-5037A7720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0E57E4DE-E2AE-3DCC-A957-E37235B33753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D97A2821-8E31-7976-F288-3FFD849332F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31F4A703-388F-0924-6833-9279CFA4462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22A569B-1F0B-862D-511A-FEAFE08CAB6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BD4E8E4-25B4-DD00-F0A6-354ACC85F03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AE76BE31-8F3C-AAC3-03CA-2B05C0E61A8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E166AAA-276A-6D90-67ED-32E4813A683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367554E-B577-B80A-746F-0CEE72FA69F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2DD8488-E862-3949-DE7A-61FA0D12238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80C607E-F1A5-A828-7EF2-8475AAF78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07CB2259-D675-1AA0-70FC-B4BE06D6D9E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8805337F-B763-ABF4-7616-7448923E0A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243CB903-3C1F-8AFE-A5FE-C6963BF64F1B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B5FA624-EF7B-7DF0-D529-BFBDCDAB427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D60A6468-6A9C-A6D3-5B8A-2D7B0B93D08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9ADA8F8B-B375-1F0C-7999-9BA113B11E4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A9AB446-224F-F295-6C13-61991F6FBB20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E658DA-37C9-FC8B-4AD1-59D440D9AAD3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7910FE8F-8E9B-8F0A-184E-99E69CBD2D1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C7EC074-4059-E81B-3928-1BD5FFC4137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883C564-E443-6836-A39E-C7B9BBDC4866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0A6B9F91-26B5-A930-6246-692828D3DAB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50A945F9-86BE-F402-1601-760936E0CF72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5F980EB-9E79-50F0-DCA8-3B64EB5E679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99CF2132-22D1-D79C-5B6D-1B3ECEE6B07D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C3931623-C551-6113-477E-55EA3D7C1D16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BE324A72-DD45-31B2-D637-67769002D58E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C95734B-4B2E-8A0F-244A-8B536EC7DD3D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B7DE9419-92DA-65A2-CC3D-FB79084185F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391E600-DDA0-B2C8-C596-0225FBBCB13C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5F97CBA-10B3-833D-37C8-B2157B27C7D8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72BA4B00-CBC1-9B66-411F-6A62DE6545EB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4023EBF-CB2D-8CEB-385E-84822619C66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BD3F6BF-7AB3-46B2-65CC-D2F87CBA5DEB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BA1CBB9-B9AC-EA64-C5B9-D1B2702C2E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3DCA676D-95F5-284E-1DE9-7C79AC205FF1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AA330F8-452C-927E-3A6F-4A409034C678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E25BE0F-E59C-BAA5-7264-FEB0F38B6F51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ACD4A118-453F-E004-FF88-28C6FD89A245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B6CD434E-6736-2629-BBD4-32901587FC9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C9C90990-9F9A-EC93-FF5E-B15A496A3CBD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9151F593-BB3B-C968-43A3-CAA1B00891E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A9083790-BFC3-05B8-1B98-FF4A12F522C1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F3FB3D30-1BA7-DAE1-0DE8-6E70CCB52A7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196DD8B-AB19-0BB5-8418-6BD2505FF89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6AC5FE7-703F-29F0-B8E4-F65573499F1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79A8151-752D-03F7-16F1-A8E88A8D4758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EBB2044-547F-CA03-0D21-6D939E92E72F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4677581-DCA7-F75F-156F-0A6EE908DA98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36B28295-3189-5BF9-5E01-9C961DE1B9E2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33CD42EC-B799-8290-0841-470DE6D260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A9BBF536-9CB5-7488-56D0-F3638A8765C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2851A9DF-D50B-0B4E-AA73-08A55CE0252D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3BC14EBF-2F6F-4014-BF48-38CC46B9C58F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6A5B7C6-DEED-BC1F-3660-C4E3503A64ED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53C8738-B724-718F-38F6-B47B0619FC01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2D3D64ED-97EC-31FD-5DF6-BE9AC0381BA0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60965942-7FF7-4DF0-9B54-D01F2AB6F086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3A70FF6-6A02-E90A-DFF7-35331AC2A5A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43C694E7-7B50-3E77-8B00-92BF9E8360FE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D66E2ECA-B97C-223C-96FC-617AE4CA14F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B1121EA0-64E5-2110-3444-0B21DFAA070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18554E9B-5677-B000-7CEC-80861D804E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FBF66F81-AE78-03C6-9CC2-13B128F91906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61995938-F294-1877-5075-1FC3CA4954CB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7C59A2F5-D683-68AC-494D-1F2C46BFC2A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AE880E65-C068-AE14-92A3-EF46C092F70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43ABB0B5-36E5-57BE-C796-F2C68F3D4B10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B9720159-7B45-F1A4-0A5D-76960492315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789A82DA-824C-E637-4468-D8187C164EB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3F0D5D20-B042-6D82-199B-3835B311493D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1DC576A3-8DE9-28F9-2AA5-869AADB292D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AA0A0B55-269F-C6FE-C8D2-01712945F3D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4FB4B78-2BE9-6F62-B184-8D620A8A104E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1A7E695B-105B-2976-6621-FCFDB8C852C0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E67A9F9-318D-5B92-8F2C-B1D3BED081DB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2968E788-6017-59D4-8F3A-567EA9486C2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CA7CFB9-E6FE-DAC9-9CD0-37185705A1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5D92772-46BB-87DC-9CE2-77F352236132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5357E452-3D2B-2E70-98F1-A136E09CC97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7D92AEC6-531B-A6A1-0DB1-2814DA2B477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9CC00F64-7738-18CA-4FCE-3AC792A0020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5700E4AA-295A-2E9D-DEC6-E158C445284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D4D34CD0-9B3C-34DB-78F7-006F3564316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D7A8B19F-C2ED-F505-4A2E-16D004780C68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204B62BE-A940-C58D-81EF-3E10F4916025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F592D8F6-D41B-BD47-59DF-A0DD5ECB938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D2647651-607B-D4EF-F1F1-8A54ECC75D94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DCC4FE-B9F8-D5E2-DE53-ED569CF1059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5CD15372-4407-11C7-FAE5-B65B3426BFB7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E23EEE22-34CD-D3F5-8609-88D4238C35AE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DB10566-AB1D-C04D-AA62-8C64D3139E9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19F03D71-7350-0333-46D4-58572032B5C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8395C1F1-980A-14BE-7E05-E7ABDF48FD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0C10D2A0-B1E1-2EA1-732E-C2BDE2475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8C9F22BB-059D-BEDD-99DD-D97D8ECCEDB2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9A7770AE-5DC4-3DD0-D32C-4C2565AE2832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3275AFB-FAF3-4F6A-FFA6-AF03CCF7603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48625686-AD40-0A36-CDBA-70B3BE95638D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83CBEC7C-FCC6-105B-86D9-3FA93060379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3A749B7A-98C8-8AB6-EA78-76079AF933B9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7134B3FE-9720-DB46-3623-4E0C7197243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FD7C233F-24C3-0D83-177F-E7479EAFDFD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2B4861E0-D451-9E78-CDD1-BF3AF675F6B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40BA4778-9AEA-7E70-E969-85AD771F4E04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808992F5-3469-3B4E-A87E-5FDF77DE002B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A356A1A8-BDC6-8CF0-F343-6C9CC0B825C4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CAFF71D3-882C-7FC1-C26B-225A157DE97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056F9771-6487-5F1B-6E07-E8FFABD129C4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7432516-2409-8FF4-BADF-387CC23FD43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9DAA13E-AE75-CF71-3A31-B56C591E2D3C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3E359B1-CBC0-53BC-AD86-5A383F1288A7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7F56E675-8982-083F-208B-25D9DAE396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311A66A9-7EE5-1ADC-E982-7F497ED5E95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0F97C143-8E5D-770F-590B-F34751AEB6A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F9CFCF7-F193-8CDB-9514-47720269097C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54E901B4-BB45-9789-1DD1-7BBCEE8A83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3C9F9C8C-A182-6160-0199-0E69FB491EB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A7F7FB41-2579-7A6F-E8BA-6CB9CC7B69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C063D084-3447-F844-9B1A-E372859547F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C94CCB53-45E8-26D4-56A9-2DA50DBA726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F7C8257D-DBCF-FEBD-3955-6DCA84499D2E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F9789A9B-1020-6A5C-C88D-BFB782CBA8F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C581F33-BF06-E869-B36C-694B0C37D55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1A1C86DC-62ED-3E7F-F712-8EEE127B12B7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D1C9A319-27A2-0547-EEC6-63EDA363E71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E9F57056-BBDF-8D16-FAED-2ED70C97694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1A8E13F1-52FC-CFA9-EBD2-1D48C6DD9E9A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8F7FBB66-490D-D09A-6392-0537CF57465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E50598CB-F5E2-EFA1-12D7-9123C8883BB1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CABAD03B-C66E-0485-AA06-2A5E241B3306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02317549-C5E7-9B82-54A3-28061DEBBAC9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924ADF20-804C-21BE-93DC-0D2E04D505EA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924CF029-1FDF-7AAF-56F1-AE523C9581F8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56C72AF6-3541-364E-BE8C-DDB50C924676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1406C49D-AC78-B992-15F2-38B67381FC84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78341E5D-5904-CE4E-B9F4-1FE527CE8F03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8B005946-56F3-1A70-2250-2EF286294A4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74BDF5A-D9C3-A5DC-D9DD-866709F93E2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B64792C4-C57E-7E2C-045B-3BA26F0BA43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DB92B608-8BD5-98EC-E1AA-99AD6EDCDA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54275565-98D9-8821-BD13-0B56303ED1D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A19C5D69-08D2-3F0B-7914-21234B388572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F95F7FA0-D339-98AB-F33D-802C5AD8917A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5991D946-7B48-10B7-23F0-2D8CB2C120B3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C68BD6C1-C9DC-4EEC-9C3A-AE1A1826E56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CB90C7E-CAD5-34F6-A7A9-5FA7EEB8A22F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D407E8C0-FD6E-2F7B-EA8D-BDC5F1751888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6E4028E-AC95-2C45-A004-90C7AD97A33E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E80AA2E3-42DB-90F4-A990-9BB90A5FB95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87EB109-95AD-806A-880A-59310670A15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6E08879F-4759-B845-3029-D7D717ECF24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E276DC0-538C-FA22-9169-CDC7BA3B3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3FA09C6D-C3C1-9873-A70B-B18F79A82778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B04F7A55-10F4-B66D-589C-1F8DDE0A550B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BCE6F5B8-C241-D8E5-10B1-880DEEC6426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0D02CBF4-E010-0E77-2FC0-B7CD0BE14C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B5BDD2BA-82B6-F5F1-2BE8-82D81359E1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5A5B02A-EC5E-7E35-41A5-179BADDD9CA3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0BBA4A7F-1CA5-7E2C-9395-5E3492AFA316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9783CE27-CB86-5CF3-4EED-89B5B5C166AF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9E1FDF9B-2DDC-E0EB-015E-2FA135CA4C6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D4481C0-F44F-C8F7-AF62-B9CA6D713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479F389F-1A85-C961-0739-946B7D239684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5CA94249-D5D9-1725-3193-BFD376E46C4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8BAED808-9848-0D30-EBB9-5D961384521A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0043951-80DD-7F90-C2AF-24929B00D92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D5CB27E-24D9-541B-2F36-ECE449F84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6C73B8C-0892-F024-5ADB-F4857A4C2A16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383B29-56F1-4025-A68B-8792DC79C2A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445E1CDB-2B50-19A5-1348-97312C0CF84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66FB17F6-61E5-E932-7828-157F80D5F5B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F768F0D-FC44-F156-4E3A-79553C848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E5ED56D-E622-9C94-12C9-A909E992CA56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4CCD318-C3EC-9BCB-54B6-2E891F9EB28F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453DA468-A19C-3128-3844-604106CF240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FA877037-A827-DCAA-D6DD-256FAB4F1DF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E210726E-59E1-7EAB-51B9-57858EF70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1E964EA3-B5ED-D30E-F661-DC7CABE79CCE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06DD5DB0-F1C4-CB9B-7975-F7EBC59118C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47457109-275B-0CF0-01FF-DFC3E3310A1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C0595144-A049-0194-1240-F71DD71D4CE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3CA24ED-B864-345C-5FF3-4A9A0B2D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9E8C11C7-3084-AE18-3E57-648D0DD7C593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9B4CAAB9-8B55-4472-9EA0-C5D77703DEC6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7D68B510-6270-7B70-561B-A4B7E74844E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C668E78E-E578-33B4-EDEB-F67E3F19B4B4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13B6243-2868-44FC-20AD-58EB57B04B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5EE60174-555C-B5B0-C664-FC3084381295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F0354118-F054-6FC0-8F2C-B94FD54CAC45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8E522295-15AC-9A30-20D9-7B5AE0FBFC4F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5A31A00A-2514-316D-8F11-F5AD16973EB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A107928-74CA-A628-F619-15656CC2A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54D4EB8A-52E2-5641-C86A-C871F405157F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19B2BDCE-7077-C176-6279-F5C82A40FC9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D618D6B8-16BF-F39E-AAD7-4207DF5B328E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03D8C794-160F-6935-FD73-27D1AA85C5C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2961EC0-70FC-3588-14C3-E5D89A6C5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C18775-368D-8A18-7B4C-297ADE4EA452}"/>
              </a:ext>
            </a:extLst>
          </p:cNvPr>
          <p:cNvGrpSpPr/>
          <p:nvPr/>
        </p:nvGrpSpPr>
        <p:grpSpPr>
          <a:xfrm>
            <a:off x="5831171" y="1216557"/>
            <a:ext cx="6327261" cy="830997"/>
            <a:chOff x="5831171" y="1216557"/>
            <a:chExt cx="6327261" cy="830997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DC81155-1CAA-38E5-EA39-59044315C9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1171" y="1628319"/>
              <a:ext cx="1405890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01EA9-AFF9-6D4B-5EBC-24175A320922}"/>
                </a:ext>
              </a:extLst>
            </p:cNvPr>
            <p:cNvSpPr txBox="1"/>
            <p:nvPr/>
          </p:nvSpPr>
          <p:spPr>
            <a:xfrm>
              <a:off x="7237061" y="1216557"/>
              <a:ext cx="49213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Which predicates have high probability for a pattern?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852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A07B0-57F2-B07B-3FA8-88B229CCD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4AB081-C817-A91A-F92A-B6271CD53583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3409C4-A971-66D5-05B7-7D492FFA50E1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6A0724B-3F6E-36F4-4C72-4C843CCDFDFD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7FA6D-959A-F3DC-8F25-5EB8D33AB5EC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52A0D-7599-9DE5-90E0-276E2B7B24BE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AB496-B5DF-185B-DAC3-22834143AD58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B5932-AA9A-DD00-6F39-52C4707C3F56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12D327-5F99-9360-51B6-6A5AD596534D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BACA9-FD5F-1C59-201A-1277626C5A12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4ED8D-9F9E-A92C-0559-29B1FC2A8393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31459D-1552-F9CB-EC49-C36150C91749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DB8BA-E42B-F5BB-05AB-72C0362A7427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FCE4CE-31FB-B0E0-FF27-55D100C1F49D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0D2F2-93EA-9426-9C09-EFD9BEFFCB59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F1733-2E81-308D-4BAD-B3FCCE518752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CEA0A-511B-EEF1-C622-C69B935D8687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753AA1-9E59-80FF-365F-FA5FB8E3F9B1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F907A-6847-CE26-2411-9A01DB9572A5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1DD451-D384-ED65-7F79-76D54DA1A8FC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CB834-8992-1C6A-8ACA-112523C1B317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D6E4C-31D1-FE3F-D1D3-008847632850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FBDA7-9FBF-505E-B86F-B05BB7EC17A6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06010-77A3-0790-2D6B-4C99F29C2643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97DCC9-BA79-F363-4016-C63876507C77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05802-B870-659A-CC06-30D52E43161C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3D15F0-2AF9-F407-75FD-290E311F30C0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558ED8-ED2B-D929-AEF1-C384FC489F4E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602D09-BDF8-7372-E79C-05F20C392E22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9771174-20BA-0D71-C8C6-9C25B01E2A71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72F44E41-682C-3F2F-39A9-11395446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C121B26F-E0EA-12E2-7A78-79FEB1FB0A22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E7C4B815-0E4B-C940-846C-E1097A20C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4C18826-3334-61DF-2EC1-CBD71301C6F1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B4CC944-9848-B8C6-DF96-8E5E507E995A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64DB07-3EE3-83F8-C0D9-7AB97BA0171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62AE44A5-88B5-4044-CC89-759250A4340F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E15B424-2350-3D76-0233-242096CF093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FAA4AF-2267-453F-787F-EA49937B149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FC1B29-7EFF-2968-4E54-2EEC7870302D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0D5A9A2-514A-790B-CF86-4FE2CDBAAC8F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C504A5B-195E-2363-3C2A-78B2CF7E70DD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E6A0F9E0-C951-3CA8-14D0-53CE8423A496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2DC510-834B-1504-C952-07441DBEA631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281A5C-28E6-5137-6419-D1CD2A4CE97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FE5CF4-E163-02B5-4FA7-ACBB04B2FE00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BE3BC02-B6AE-4FCE-2C49-3382AE6DC58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17504559-4AF7-5BDA-F7F6-DCB9FA98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1AE94-9EF7-3EE6-16AD-D4E38662EC55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0C4DC6-E57A-DD3E-6046-1EA7478C8D86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95C93A3-D8E4-C34B-7447-8AA3F2EC4600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FCB2ED0-BACE-08B9-EDDE-3B85CDBC9F55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5E15A0-8A68-85C3-3CB5-81B939D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034804-9B76-F355-1F04-154710644836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9AEC1DA-F4FC-A1AD-07DF-6C41F27F4E70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7F16BC3-223A-ED86-F9CC-A416F26B92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10746E6-E239-30A0-1D9D-6B5B0BD49BC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7150C5B-AB8A-E420-B305-584B9970F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5D94D1-A092-F7B8-5352-43A09AB9DE66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E341DD5-502F-EDC3-B0D2-E13FE26FCA81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3CA8A51-61E2-6EF8-EE4B-CF74B13E4B90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6FC73BC-B441-4B32-3AAB-CE4138D72F7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DE825DD-E490-B003-9642-402F10C63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69FC089-480C-5F2C-3ADF-7614D1F7B72C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39200A2-8B16-F543-C700-BDF483A27A88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4F32ACE-E03F-E8E1-718A-DFEA064A87D4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A7CC109-B9E5-D5A3-4D25-4B9A2D2E1A10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2CF31C7-D3D7-411B-14E1-D1179D47FAC1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5E64F6-27AC-9282-5C7B-75D0BF86760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F5A0B39-950C-5240-4F66-08E4C8A285D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52EF22-88FE-6AA5-B46F-EF52D48ED233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6F29E2D-5264-93BA-B598-5BB6031F9AE8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27F8934-661A-A295-BE31-CB33E5B0A3B6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59A9CAE-70B6-2EC1-5025-30855A841B77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8FF7AEA-9B96-5451-CA0C-876B6162224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8B793BC-C766-AACC-C102-FF01E7833B52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AC53B06-B6CC-748E-BB95-E1FA20ED300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FCB75F6-40B4-D4C2-6D48-077C50DEF19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475B8BD-9C62-BD5C-B78B-E8F746EB991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DA9186D4-FC9F-1226-3C42-BA4592F5E4DE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BAE9696-AE2A-8366-0248-838DA06558E1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2A0CE4-AE74-EB96-2C8D-DE4D7D0D9A6B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7E69DD7-240F-496B-8515-11FF0E579895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C0A109A-3BAB-AF29-E54A-B0DE025C003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5708626-4CC5-C1E6-56BA-E463E13568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2CAC05E-ACB9-28F9-BFC5-5825ADF9859D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EBEA0F2-914C-C1CD-9E68-CB113E32F83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457BAB2-9C42-5B89-F893-C26CA5BDF320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811A7B-0419-FD71-4804-EA3202A96C9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8DEA2F7-47FD-5CAD-8ABD-0E3369F09C3B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99FC890-984E-E01D-4FA4-E24B9F2E8617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8C28FBF1-5854-3416-1BDD-86AFB086943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8D90210-3F25-7A78-09DC-3AF496E7C43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9743A5A-9585-AF4C-6B76-4467129CCC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2E4CDC-EDA1-2B3B-5169-A827B33585D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A9AB5CA-8EA4-D6E0-6E1C-45A49A558E29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D2A9983-6B85-3E3E-8E75-A3E163EFD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FE125A0-44BC-05BE-AA5A-7C119830F32F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D6862D-2A04-9903-F463-9830444DF3C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28320-9237-28FB-CE6A-BD6B94D1702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7B2F08F-425B-B824-C50F-FE7E8305F839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95A16688-839A-5411-7774-AB1187CE4A20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237DBB9-D43D-D0BA-136F-FDA4DD0D6D9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F9A5EA4-5EAA-CFD1-0015-99D9E161CB7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68C32195-2A9A-F5CC-8F1C-3ABBC23D1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DD191DB-78DC-BA03-4FB7-5E2E48C32B3E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3EFE3D6-57D0-4B7A-DF83-C46B2E961802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55E960-55A8-1E98-8E41-0F679E5FC11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88B0FD5-CA52-4B65-B842-5611AA46295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C7366DB1-DFA6-DBB5-ED49-C5A6AEEE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D0734B5-8260-8095-9071-A065D0D33BC5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0455B30-EB8A-2070-4292-BB42C9B0701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FE9AD0D-E1E2-0150-02C9-6038D5A13DF5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68180D62-A8ED-2268-FEA8-44F900B0815A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BC382B4-F7AA-39BC-7251-40A5D73C7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D4AF3DC2-8B61-FEFD-3E90-44871FD160E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65267A0E-7EFC-94BD-53BC-924B39C1C2B7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7635E6B-1D62-FE13-6B9B-7C39E435633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E4CF731C-31BA-4EA2-4C5D-26100A20949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CB34958-2B02-7611-633C-9C4CFE77C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333FBF9-4916-9EC9-8397-D3B9BB2002DE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3B27CB-89C3-2633-0FF7-E62369CA8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BA58936D-CB8A-80AF-0F7C-A9C16660976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4C43300C-9557-B19D-B4F1-2D589718A8D7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BAAA67D-6DB4-2048-8EDF-E4D692677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34EA8BE-2E44-E5A7-5949-4301CA37A93E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3086AC59-A818-E0FD-3EA5-6BDDDFB52BD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50A07B-EBCC-30F5-FD8A-B878BFB55A54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66EDCFCB-9CC9-9CEE-B774-4D79D12CEB9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332218C6-E274-77DE-5F01-DAD59B47D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FB63316-4BDE-7348-2DF3-4FF109FEBFE1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51496E7-0559-B6D4-C185-0DC2EE08713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8B17A936-7195-7959-1729-484842FA9738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0F0AA62-E293-4067-310C-AFD4F088BA6C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D6425C6-EE77-EA0E-4E7A-338950DF5E8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95809F3-C70E-810D-8DEF-DA321DFBC5AA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DE4906CB-6594-3F94-8D0B-72AE23C99EA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084AFBD9-1738-C18A-82B8-9165FFFE155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AB21765-1FBF-F952-F5F6-A5982F8B5653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CB5E7A68-F2F3-F6B4-17AA-687B42BB7668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A8F63F25-8F32-570B-6EB2-E393F3FF413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452D3D02-BF36-52C9-3895-58F6B3E90879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6809818B-F589-B531-20DE-549F0A7F57A1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0C17CB96-B891-1AE5-917D-9DB7B667BF4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5E462C36-4CEC-E8A5-4B8B-177C1C9E3AE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280DD4BD-9F70-B5E3-5723-86DC07F38C28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844BA090-0586-A0B3-8DDE-44AEBA0B65CF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BD916ECA-9BFF-8959-E3BC-7A68F8DEDAB4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51D4298F-BDC5-D1B9-B8D7-1AB8ABB33BF0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0EF96C8-CDAF-D75D-7E8B-C892BB44E9D1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36DA455-D122-6D30-5C93-DE4F338595CD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6BE69867-5C96-1E52-F7F8-AA489DB5813D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20B05389-F6B1-C8D0-8E1D-E5C41EA7C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82E7E292-9C4A-9685-4432-FF2B037713BE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8EDC73E3-1749-ABAD-DB74-02949DDA1511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F95DBD6-0719-230F-5E00-27E958FBC713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FE0FC9-5435-C1EF-9599-51C300790CC7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BB1525A0-AA3C-5230-2A91-B82C25ACDF6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64D6954-AA16-293A-E58B-BDE44F384BD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656D98DA-D1D4-3DF2-C8C1-5BA68B779B8F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7014D246-08A2-02B3-B6EE-B1A258262392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2AA9C1B6-077B-CAE7-BEC1-3B14A0116CE8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8EFC900-B05E-34EB-66D5-CBE84699CAA2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4852890D-CB37-2AE2-4ADF-AFC277456FD1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FB088A00-AC94-7179-04E2-4598972B19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13897868-ECE7-4013-D374-D3F786895B8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DACF219B-3091-FE24-6CAB-4434D8259195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9B4EFDB9-CD4D-C066-6195-641499E9C4C5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D1D06464-C3E7-F552-0504-703BBD9AC2E3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EFF9E8FA-3C3E-023C-FD5C-BB8BC9A40D2E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BD7CD2B-30D9-3C5F-FD43-8B807CCDD4C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D188656-93A9-15D0-E353-6D1C4426DAB2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23E3A47-7502-AC5B-8570-43B34687948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D098B30A-B471-DBE5-B338-1A3456A23D1A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0BC3C97-ACF1-1E3D-BE5A-83D15735A5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007F0345-83DA-E375-7E6B-B8F470CA805E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4365CED4-FEE0-299B-7CA5-63B584C9A8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75389C2-AE0F-0F52-523A-5FFBFF99311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C12646D3-DEC3-0519-FB96-627596218B30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65C2F7F0-E833-536B-5605-37D07BDF759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446B1AD-4F34-A587-B209-475FFA6D197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EC935F81-1F07-6F30-0DCE-CF61C8536900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85811BC-6F42-D10E-6358-18F006B026C9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877B28F6-558E-3AE5-3DB3-07C0497737CD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C43F8EF7-1B72-1020-99B7-DCD6B956E0A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09C96EA1-6DBA-400B-583F-C13FBB1005DA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78A6EB47-ABE3-E854-905E-DA7C9E36339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81084A51-66BC-CB71-58F7-5E8B1818D75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738020B-A77F-D579-284F-EC202374C84C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2F71F58-EB68-3784-C6D0-931719BB9B65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2259FCC-7131-95F3-72FF-B29E663B290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218F9064-6D1F-68A2-B72B-DA701230334A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75BE559A-0233-6917-B0F3-1E88274C018A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9735559-B02D-C676-3139-CCC16110E160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D833350A-057F-0136-6460-12550E726D0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3B94B9F0-EC2C-F57C-8A77-A5DBBAF1870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CD87908B-3EE9-103E-081C-324836A93AFC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211B6EA-EBB9-55AB-679E-E880FFB704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3799F32B-EFF1-3367-513E-E6B39D74A54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D6D6770D-6078-6214-FB27-042FC75EE67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E4DD27E3-91AA-EA85-AB93-4F28B45828C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FBE0438F-385F-0778-0B4E-38860A20B76D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258D7F2C-C7D0-B18F-8CFE-C2E193BC9350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EBB240E-A5C2-7A01-E737-599A35B727AA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3086B971-8678-E37B-F77E-3968CD1BEA8F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1AD15F15-2084-6D36-9483-4B22ED84743F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F795F64C-6C3F-2112-6D6E-DDA3224B880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BCC42ED0-A637-90D3-2719-39CB94A21DC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5F2B239B-CBFB-4064-15E3-DEE10A7A8CB4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2A98AE09-7FE1-9C8C-37EA-D87F53E76F29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2D17FC1F-DE6F-1710-2B4D-9542277D6BB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7D3E0FCE-A0E2-7577-EA15-D18EEA826A57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DD7E5AF-C26D-5FA4-2F83-AEE02D12C86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11DD603-86AB-72C0-BD08-1A0B80EB603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F29DF3-5317-AF54-001F-13708E37731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F2D855E-71A4-BA52-55B3-994886CB5F73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16D403C2-ED9D-378E-EDD6-A4BF1048FEDB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4B7716D5-939F-9E98-5F31-3B1A9BD9519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5974E7B-85EB-5756-08D6-B3A9B10C757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9318AC4-3B6F-1852-807A-2A323B9FAD7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6147FFB-2935-1E89-63AE-55FE81C3CEB9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392DD03D-0DF6-60F0-A7D7-37507E4557C8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DB8ECDF9-CB40-CC3E-1A72-1964E7101424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34B11D7E-4083-728E-8320-97472F3534E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68EB9A1A-E1CB-4A44-3A30-5BCE65868B6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0D5DC692-18CB-DBB2-442E-051A5A892A57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BA9F376A-4FC1-66D1-3522-7392FC8F2229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5CC5818F-C491-A925-25EC-C98CB68BC1B3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27FCB49-DF8F-975D-8E9E-7D0771D6D4D7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50761053-5DF6-D828-A3ED-5C7C35497B0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EA5F31AB-43EF-9A61-E370-B8A7B47A477C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D8DA66A0-F083-1EA5-B961-0006157760B2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C266A4FA-89BD-CA2B-1497-C064B7EE13E6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A7EA6893-6BEC-9D70-2F8D-05B92EBC954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99FA3608-1E6D-CE3B-BE13-BAB449076C45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2CCA8134-E3A1-16E6-0F92-355A3A5CBE7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CA80E1D6-5B4E-3B35-D4AD-8E587ED7349F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119E33BF-4B88-F0DE-B258-ACF321EE6C3C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E285A20F-CE23-5206-1CA3-EEE0B2A571C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29832D20-2FB7-920C-2DEA-F4F3E8E9BB4D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C2735649-5700-A142-76A7-B74D7DEC0D9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817C7246-B450-B2E2-650B-F735EEBDDFC6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6B184CC2-9C67-8916-164C-E211F0B443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51A5256A-8BF7-42EA-52EC-3F1DB206B7EE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21A305C8-0D84-680D-C0BD-73A0222FF69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25C6B18-AEFD-E618-C5F8-DCC1F04063B0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E49653C2-1B34-0EF0-8A46-A5C25B5CE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7CD5E6F8-F02D-9348-D5C9-E0F044ECE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870A737A-417C-D69F-3FA2-B2510B05906C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2D268E1E-6DE7-23E0-89DC-57586C218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333D2FAB-1D97-7E4A-3F85-96877012B385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739299F6-B8BA-2775-AFA3-E6D857486AFA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059F5713-1B0D-9846-DB46-8AB10EC4C4BC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805A4B43-5C65-F9B0-BD7E-6E25205400D1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934405FE-33B9-A46B-6FF6-E4319D2AB7AA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C61B202-536A-967A-6F48-F14AAA28854A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BD38751F-D137-4A25-8CF0-7BA9A1D1EFA9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62753D81-E593-6171-A07C-31C5CD8E4640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020B8B22-3190-1114-928D-C6553F0881C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5CA28757-1840-810F-508B-A5FFEA904F3C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9849ADBF-A182-29A6-6A06-CA83F084343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2F0C4B29-FC1A-9BE1-A408-A96A3B8908B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E2C12481-B09F-6ADB-F367-4B866C19FCDD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26132A8A-CBCF-6B3C-F4D4-E7A9C9487809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B73CDEC-63DE-642B-8DF8-DDFCA059BCE7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B343EADE-869F-D484-96CA-54BAE1DA6672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561D88-11C1-7C61-E3CE-1C9C58F3A838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C7015443-188D-6CC9-8F2D-ED107F92A2B6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2B02A44-9EA4-E6AD-E257-3860C799553F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3BF5B38F-4E20-2400-8074-480F37C1EE62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29F87E9C-410E-E16C-E5E8-E1621B900513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F5C1BAC-F831-F8F9-49FC-453B4A6514A9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FC7C8E99-0104-8C5E-9C25-DE16606B321A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2DC4439B-B952-A90D-9BFB-E9F0C9263F7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CC482D66-4343-8A65-E9DE-A168E26D83FC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62F99347-C6BC-DF4D-A40B-DFDFB445875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1CD1F4BE-1412-6553-55F3-6F9C95145D38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4E0276A8-5D0B-2494-2555-35BA2095F1D4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4289C237-B1EB-9855-20D3-FD183AE33F2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75099A96-E11A-E6A6-ED32-569D5CCEEDE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74153041-C382-F518-586F-024E9A82B5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5C906762-B725-5FAD-7F39-DF995691F4C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95E6E4-5DE1-9BB7-A9FF-A0C11E451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D3109A19-EDA8-CAC1-684B-7544330F3665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D12EFE5E-0C19-A92B-9E51-8324F86A424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5FE2A93D-341F-E44A-A401-3919C8AAA978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614D7C6F-24F7-3BEB-EE97-C991DC44C88B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1EC5CE6-1F4D-BDC5-8EC4-719E63BD7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2ED06A7D-8C1F-C4FC-E707-BFEEE5FD40E9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A1C2260A-F0F2-1161-04BD-36F8B2CE0575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171FC372-C2A5-A085-D2CF-D9DD14254107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3804FDDF-DD19-2220-4A3B-BF2D801D319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DF751404-5571-3756-23E4-173C33ADB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1914CE5A-2D56-4AE4-17B2-8BEBB9097C29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CF471D5F-3271-8E74-CA31-3D3381016E43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319962CB-51D0-AD65-3CCC-DA722CE48AB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0DE6661-9758-7D31-127A-A97A9C2E002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F8174042-36EB-5CE5-71C6-EB78CA4A8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ECC0FFB3-FEA7-A4F0-9093-C86A83F60FAD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26D3D11-BA9E-4229-6905-F4CC724C4B4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F0997014-2085-09A3-42D8-4C5FDF0E71A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408818B0-9DCB-9415-1CEB-CA5C23FE5E9C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CA69CC25-FFF2-4EBD-19E7-F78EBD0F2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3B33760-AEA3-EB74-572A-A0AEF761A031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7A8D9DF8-24AA-B1C7-ED7C-9A49BB7043A2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F0D21984-5B3E-DF51-8AF0-B20F262317D6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BAE634F-5865-FB65-20B6-F38C926150F6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DEE3AD1-C1EE-C410-1CFA-48FB13A60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AA9343B-EF1F-5302-E530-0CE8CEEF688B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B4E16EE2-2FEC-6BCF-182C-DA09CA66844F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7D258C5-AAB7-C8B5-4E97-26F30717653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0719486B-F93E-EFD8-9E5B-31812E863C02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4FBB908E-4E35-A593-694C-73F1C1901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670D0CAA-4312-7DD1-4FC0-854D7BCBCE61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47F1B44B-58E4-DCAF-60A9-2FE3BEC688AE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49AB66B9-65E0-E49C-CAFA-44D2E7D84E3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CE7AC15-E73D-79A8-D9FA-115F59795C9D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39BC7AC0-1DD6-D670-FE38-18DBF0729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06B34C13-E008-1876-8524-C9C44A23B497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89A1C883-5F56-88D2-564A-6859D070447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67A19589-4CED-0FFC-0790-B802B6703B1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846EDE67-4E96-8F7E-4794-05CB7B7697CC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2400487A-7C99-4386-CD2B-ED746E16D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94385D98-0ABB-B47D-B5D0-7651C503C18B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918C78EB-5BA4-D436-FCCE-8AD4560D0B37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3CA8E769-F5A9-EE76-5272-7C210425B5EA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1F458691-96F1-869D-69E7-14C668E63766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0945AE31-E59D-EE3F-CF48-3B266F645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2075E9-AB6C-04B8-B8F1-449D5EAAD4AA}"/>
              </a:ext>
            </a:extLst>
          </p:cNvPr>
          <p:cNvGrpSpPr/>
          <p:nvPr/>
        </p:nvGrpSpPr>
        <p:grpSpPr>
          <a:xfrm>
            <a:off x="1986432" y="1026982"/>
            <a:ext cx="8264901" cy="3290691"/>
            <a:chOff x="1986432" y="1026982"/>
            <a:chExt cx="8264901" cy="329069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6FC633D-C66E-2266-639A-F0A58FB2EAE4}"/>
                </a:ext>
              </a:extLst>
            </p:cNvPr>
            <p:cNvGrpSpPr/>
            <p:nvPr/>
          </p:nvGrpSpPr>
          <p:grpSpPr>
            <a:xfrm>
              <a:off x="1986432" y="3461079"/>
              <a:ext cx="6206220" cy="806452"/>
              <a:chOff x="2565767" y="2899559"/>
              <a:chExt cx="6206220" cy="806452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D52A77F-9810-9E0F-93FA-F84F3AB7E427}"/>
                  </a:ext>
                </a:extLst>
              </p:cNvPr>
              <p:cNvCxnSpPr/>
              <p:nvPr/>
            </p:nvCxnSpPr>
            <p:spPr>
              <a:xfrm>
                <a:off x="8771986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4800E06-F94E-E39C-1A97-F9762CD34E04}"/>
                  </a:ext>
                </a:extLst>
              </p:cNvPr>
              <p:cNvCxnSpPr/>
              <p:nvPr/>
            </p:nvCxnSpPr>
            <p:spPr>
              <a:xfrm>
                <a:off x="6736587" y="292646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A7CF3EE-2CD3-6798-7C1C-984A49964E90}"/>
                  </a:ext>
                </a:extLst>
              </p:cNvPr>
              <p:cNvCxnSpPr/>
              <p:nvPr/>
            </p:nvCxnSpPr>
            <p:spPr>
              <a:xfrm>
                <a:off x="4694008" y="289955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9A221E4-CB3F-DC87-6B0C-57D90E7B459E}"/>
                  </a:ext>
                </a:extLst>
              </p:cNvPr>
              <p:cNvCxnSpPr/>
              <p:nvPr/>
            </p:nvCxnSpPr>
            <p:spPr>
              <a:xfrm>
                <a:off x="2565767" y="2939529"/>
                <a:ext cx="1" cy="766482"/>
              </a:xfrm>
              <a:prstGeom prst="straightConnector1">
                <a:avLst/>
              </a:prstGeom>
              <a:ln w="762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2BC9783-5231-A874-484E-F4C9D1EBD44A}"/>
                </a:ext>
              </a:extLst>
            </p:cNvPr>
            <p:cNvCxnSpPr/>
            <p:nvPr/>
          </p:nvCxnSpPr>
          <p:spPr>
            <a:xfrm>
              <a:off x="10251332" y="3551191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92EC526-AA8B-7411-6AE4-BD03ECD10FDA}"/>
                </a:ext>
              </a:extLst>
            </p:cNvPr>
            <p:cNvCxnSpPr/>
            <p:nvPr/>
          </p:nvCxnSpPr>
          <p:spPr>
            <a:xfrm>
              <a:off x="10127114" y="1026982"/>
              <a:ext cx="1" cy="76648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8591D3-273C-6D52-E6B4-F6E2AF832D16}"/>
              </a:ext>
            </a:extLst>
          </p:cNvPr>
          <p:cNvSpPr txBox="1"/>
          <p:nvPr/>
        </p:nvSpPr>
        <p:spPr>
          <a:xfrm>
            <a:off x="5753336" y="888665"/>
            <a:ext cx="413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What is the expected value of each distribution?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9E67DFB-FFB9-CAD0-8397-8303EC449D50}"/>
              </a:ext>
            </a:extLst>
          </p:cNvPr>
          <p:cNvGrpSpPr/>
          <p:nvPr/>
        </p:nvGrpSpPr>
        <p:grpSpPr>
          <a:xfrm>
            <a:off x="1986432" y="2812183"/>
            <a:ext cx="9343612" cy="3517441"/>
            <a:chOff x="1986432" y="2812183"/>
            <a:chExt cx="9343612" cy="35174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0467578-31BB-7E71-BC0A-303F4F6FBB6B}"/>
                </a:ext>
              </a:extLst>
            </p:cNvPr>
            <p:cNvCxnSpPr/>
            <p:nvPr/>
          </p:nvCxnSpPr>
          <p:spPr>
            <a:xfrm>
              <a:off x="1986432" y="5256221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845E067-F9F9-974D-DAC9-DFDCDD1BCBA8}"/>
                </a:ext>
              </a:extLst>
            </p:cNvPr>
            <p:cNvCxnSpPr/>
            <p:nvPr/>
          </p:nvCxnSpPr>
          <p:spPr>
            <a:xfrm>
              <a:off x="5233484" y="5252044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F3B48A9-C804-FE7A-D651-9B5E155231FC}"/>
                </a:ext>
              </a:extLst>
            </p:cNvPr>
            <p:cNvCxnSpPr/>
            <p:nvPr/>
          </p:nvCxnSpPr>
          <p:spPr>
            <a:xfrm>
              <a:off x="6755206" y="525911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54911C2-5A0B-372A-7A0E-90697EAAF8EC}"/>
                </a:ext>
              </a:extLst>
            </p:cNvPr>
            <p:cNvCxnSpPr/>
            <p:nvPr/>
          </p:nvCxnSpPr>
          <p:spPr>
            <a:xfrm>
              <a:off x="8801721" y="5263086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947253BA-C421-50AC-EB64-8499A2E2D6B7}"/>
                </a:ext>
              </a:extLst>
            </p:cNvPr>
            <p:cNvCxnSpPr/>
            <p:nvPr/>
          </p:nvCxnSpPr>
          <p:spPr>
            <a:xfrm>
              <a:off x="11330044" y="5256707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609F23A5-E15F-BA4A-77A0-3800F62D3332}"/>
                </a:ext>
              </a:extLst>
            </p:cNvPr>
            <p:cNvCxnSpPr/>
            <p:nvPr/>
          </p:nvCxnSpPr>
          <p:spPr>
            <a:xfrm>
              <a:off x="11081912" y="2812183"/>
              <a:ext cx="0" cy="106653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12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8234C-83CD-A756-E27D-DA3FE6310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59CBFB-67B6-C882-49FF-B9054F2753A5}"/>
              </a:ext>
            </a:extLst>
          </p:cNvPr>
          <p:cNvSpPr txBox="1"/>
          <p:nvPr/>
        </p:nvSpPr>
        <p:spPr>
          <a:xfrm>
            <a:off x="585103" y="1405690"/>
            <a:ext cx="9301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D5400"/>
                </a:solidFill>
                <a:latin typeface="Consolas"/>
              </a:rPr>
              <a:t>know</a:t>
            </a:r>
            <a:endParaRPr lang="en-US" sz="2400" dirty="0">
              <a:solidFill>
                <a:srgbClr val="113A6B"/>
              </a:solidFill>
              <a:latin typeface="Consola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46F43F-9D57-DDE8-38C9-395CB42B2757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515287" y="1632059"/>
            <a:ext cx="896315" cy="44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2AE614B2-21EE-882F-385B-869DA05EC99B}"/>
              </a:ext>
            </a:extLst>
          </p:cNvPr>
          <p:cNvSpPr/>
          <p:nvPr/>
        </p:nvSpPr>
        <p:spPr>
          <a:xfrm>
            <a:off x="2411602" y="920191"/>
            <a:ext cx="2346157" cy="14237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8FD4C-5D13-D339-0EF4-E1F9E7AE29C8}"/>
              </a:ext>
            </a:extLst>
          </p:cNvPr>
          <p:cNvSpPr/>
          <p:nvPr/>
        </p:nvSpPr>
        <p:spPr>
          <a:xfrm>
            <a:off x="2551969" y="1937861"/>
            <a:ext cx="100263" cy="40606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CBB361-73C3-0840-DEB2-21182125829D}"/>
              </a:ext>
            </a:extLst>
          </p:cNvPr>
          <p:cNvSpPr/>
          <p:nvPr/>
        </p:nvSpPr>
        <p:spPr>
          <a:xfrm>
            <a:off x="2732442" y="2143400"/>
            <a:ext cx="100263" cy="2005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0C0068-497B-9BCB-5098-E0AA13F02C21}"/>
              </a:ext>
            </a:extLst>
          </p:cNvPr>
          <p:cNvSpPr/>
          <p:nvPr/>
        </p:nvSpPr>
        <p:spPr>
          <a:xfrm>
            <a:off x="2912915" y="1115703"/>
            <a:ext cx="100263" cy="122822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BC93-F5E2-52B1-D59B-9F840AB7D99C}"/>
              </a:ext>
            </a:extLst>
          </p:cNvPr>
          <p:cNvSpPr/>
          <p:nvPr/>
        </p:nvSpPr>
        <p:spPr>
          <a:xfrm>
            <a:off x="3093389" y="1993006"/>
            <a:ext cx="100263" cy="3509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AE88E-8CA6-15E4-374A-59EC5725A236}"/>
              </a:ext>
            </a:extLst>
          </p:cNvPr>
          <p:cNvSpPr/>
          <p:nvPr/>
        </p:nvSpPr>
        <p:spPr>
          <a:xfrm>
            <a:off x="3273862" y="1862663"/>
            <a:ext cx="100263" cy="48126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96C6D-2F34-09F9-590D-D9637347E8A6}"/>
              </a:ext>
            </a:extLst>
          </p:cNvPr>
          <p:cNvSpPr/>
          <p:nvPr/>
        </p:nvSpPr>
        <p:spPr>
          <a:xfrm>
            <a:off x="3454335" y="2198544"/>
            <a:ext cx="90237" cy="145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247C5-A9CC-8D1D-86DB-53C45C641525}"/>
              </a:ext>
            </a:extLst>
          </p:cNvPr>
          <p:cNvSpPr/>
          <p:nvPr/>
        </p:nvSpPr>
        <p:spPr>
          <a:xfrm>
            <a:off x="3619771" y="2168467"/>
            <a:ext cx="100263" cy="1754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FE07A9-3B3F-9673-9DC7-0622F10FE682}"/>
              </a:ext>
            </a:extLst>
          </p:cNvPr>
          <p:cNvSpPr/>
          <p:nvPr/>
        </p:nvSpPr>
        <p:spPr>
          <a:xfrm>
            <a:off x="3800244" y="1807518"/>
            <a:ext cx="100263" cy="5364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46278-C658-287A-8CDD-AD7E1A2DFE8F}"/>
              </a:ext>
            </a:extLst>
          </p:cNvPr>
          <p:cNvSpPr/>
          <p:nvPr/>
        </p:nvSpPr>
        <p:spPr>
          <a:xfrm>
            <a:off x="3980717" y="2163451"/>
            <a:ext cx="100263" cy="18047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CAD48B-B9B3-21EC-1046-21E1FEF8F317}"/>
              </a:ext>
            </a:extLst>
          </p:cNvPr>
          <p:cNvSpPr/>
          <p:nvPr/>
        </p:nvSpPr>
        <p:spPr>
          <a:xfrm>
            <a:off x="4161191" y="1987992"/>
            <a:ext cx="100263" cy="35593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C6B50-3154-6F1B-988D-638045255E6D}"/>
              </a:ext>
            </a:extLst>
          </p:cNvPr>
          <p:cNvSpPr/>
          <p:nvPr/>
        </p:nvSpPr>
        <p:spPr>
          <a:xfrm>
            <a:off x="4341664" y="1436544"/>
            <a:ext cx="100263" cy="9073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8F6F48-BC75-C6E4-EC07-B941D9002C10}"/>
              </a:ext>
            </a:extLst>
          </p:cNvPr>
          <p:cNvSpPr/>
          <p:nvPr/>
        </p:nvSpPr>
        <p:spPr>
          <a:xfrm>
            <a:off x="4522137" y="1998016"/>
            <a:ext cx="100263" cy="34590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35D84-62EA-C681-C005-CDA4A7DB4D4E}"/>
              </a:ext>
            </a:extLst>
          </p:cNvPr>
          <p:cNvSpPr txBox="1"/>
          <p:nvPr/>
        </p:nvSpPr>
        <p:spPr>
          <a:xfrm>
            <a:off x="2467247" y="230933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5B8A9-017D-F535-F307-EC77AFF8EC76}"/>
              </a:ext>
            </a:extLst>
          </p:cNvPr>
          <p:cNvSpPr txBox="1"/>
          <p:nvPr/>
        </p:nvSpPr>
        <p:spPr>
          <a:xfrm>
            <a:off x="2642707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614BFE-6907-D72B-C7E9-636272FE85B3}"/>
              </a:ext>
            </a:extLst>
          </p:cNvPr>
          <p:cNvSpPr txBox="1"/>
          <p:nvPr/>
        </p:nvSpPr>
        <p:spPr>
          <a:xfrm>
            <a:off x="282819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CB25C-D68B-8357-2413-536B110F023A}"/>
              </a:ext>
            </a:extLst>
          </p:cNvPr>
          <p:cNvSpPr txBox="1"/>
          <p:nvPr/>
        </p:nvSpPr>
        <p:spPr>
          <a:xfrm>
            <a:off x="3003654" y="2319363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8BF664-4655-11A3-209C-EBF453E65429}"/>
              </a:ext>
            </a:extLst>
          </p:cNvPr>
          <p:cNvSpPr txBox="1"/>
          <p:nvPr/>
        </p:nvSpPr>
        <p:spPr>
          <a:xfrm>
            <a:off x="3179114" y="2314350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78C1F-E2AC-1BD1-B0AE-DF5DD7BC7BCA}"/>
              </a:ext>
            </a:extLst>
          </p:cNvPr>
          <p:cNvSpPr txBox="1"/>
          <p:nvPr/>
        </p:nvSpPr>
        <p:spPr>
          <a:xfrm>
            <a:off x="3364600" y="2319362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E38109-813C-8C37-3D27-9DA91CC18D51}"/>
              </a:ext>
            </a:extLst>
          </p:cNvPr>
          <p:cNvSpPr txBox="1"/>
          <p:nvPr/>
        </p:nvSpPr>
        <p:spPr>
          <a:xfrm>
            <a:off x="353003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FB75B-6079-1831-0901-D7D3C554F745}"/>
              </a:ext>
            </a:extLst>
          </p:cNvPr>
          <p:cNvSpPr txBox="1"/>
          <p:nvPr/>
        </p:nvSpPr>
        <p:spPr>
          <a:xfrm>
            <a:off x="3705494" y="2324375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26F9A7-A813-C377-2C36-D8C39D03AB71}"/>
              </a:ext>
            </a:extLst>
          </p:cNvPr>
          <p:cNvSpPr txBox="1"/>
          <p:nvPr/>
        </p:nvSpPr>
        <p:spPr>
          <a:xfrm>
            <a:off x="3890980" y="2329387"/>
            <a:ext cx="28174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6E484F-558E-57D5-0D68-798F23A9B951}"/>
              </a:ext>
            </a:extLst>
          </p:cNvPr>
          <p:cNvSpPr txBox="1"/>
          <p:nvPr/>
        </p:nvSpPr>
        <p:spPr>
          <a:xfrm>
            <a:off x="4021322" y="2314347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EA5DAE-9898-2BE2-3A91-8F743D2D33E3}"/>
              </a:ext>
            </a:extLst>
          </p:cNvPr>
          <p:cNvSpPr txBox="1"/>
          <p:nvPr/>
        </p:nvSpPr>
        <p:spPr>
          <a:xfrm>
            <a:off x="4216834" y="2319360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991744-8AA0-86A6-1DEF-B569AC390BC6}"/>
              </a:ext>
            </a:extLst>
          </p:cNvPr>
          <p:cNvSpPr txBox="1"/>
          <p:nvPr/>
        </p:nvSpPr>
        <p:spPr>
          <a:xfrm>
            <a:off x="4392294" y="2324373"/>
            <a:ext cx="3669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latin typeface="Consolas"/>
              </a:rPr>
              <a:t>12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350F7E-287B-0C91-4E3B-910E4DE9D443}"/>
              </a:ext>
            </a:extLst>
          </p:cNvPr>
          <p:cNvSpPr txBox="1"/>
          <p:nvPr/>
        </p:nvSpPr>
        <p:spPr>
          <a:xfrm rot="16200000">
            <a:off x="4537588" y="1184514"/>
            <a:ext cx="14247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Inference +</a:t>
            </a:r>
          </a:p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distribution patterns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6F7ABBE-EE41-5D2B-A8D6-C3020F5EE47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72819" y="2560571"/>
            <a:ext cx="996245" cy="1706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7" descr="Shape&#10;&#10;Description automatically generated">
            <a:extLst>
              <a:ext uri="{FF2B5EF4-FFF2-40B4-BE49-F238E27FC236}">
                <a16:creationId xmlns:a16="http://schemas.microsoft.com/office/drawing/2014/main" id="{FD1B3BBD-DA6E-EC96-7632-3C10D920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4" y="4370554"/>
            <a:ext cx="2067389" cy="168430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F9EB41A-9A35-08A2-24B2-2E895586AEB7}"/>
              </a:ext>
            </a:extLst>
          </p:cNvPr>
          <p:cNvSpPr txBox="1"/>
          <p:nvPr/>
        </p:nvSpPr>
        <p:spPr>
          <a:xfrm rot="18167692">
            <a:off x="1766846" y="3268319"/>
            <a:ext cx="143364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Neg-raising</a:t>
            </a:r>
          </a:p>
        </p:txBody>
      </p:sp>
      <p:pic>
        <p:nvPicPr>
          <p:cNvPr id="38" name="Picture 38" descr="Shape&#10;&#10;Description automatically generated">
            <a:extLst>
              <a:ext uri="{FF2B5EF4-FFF2-40B4-BE49-F238E27FC236}">
                <a16:creationId xmlns:a16="http://schemas.microsoft.com/office/drawing/2014/main" id="{B4198907-6936-35A6-064B-32095203E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684" y="4383099"/>
            <a:ext cx="2051988" cy="1671761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C1FBEC5-B921-9DC9-0DB1-E10FB2923302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1126663" cy="16970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C46761C-64F1-D774-98E9-A305DAEE67CD}"/>
              </a:ext>
            </a:extLst>
          </p:cNvPr>
          <p:cNvSpPr txBox="1"/>
          <p:nvPr/>
        </p:nvSpPr>
        <p:spPr>
          <a:xfrm rot="3320764">
            <a:off x="3125992" y="3375039"/>
            <a:ext cx="94233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Belief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1B758-9E31-7E4E-D4D0-53181CD791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3190704" cy="168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8C21EC-555F-AB42-5326-34E5A5A1EF31}"/>
              </a:ext>
            </a:extLst>
          </p:cNvPr>
          <p:cNvSpPr txBox="1"/>
          <p:nvPr/>
        </p:nvSpPr>
        <p:spPr>
          <a:xfrm rot="1747854">
            <a:off x="4529980" y="3460231"/>
            <a:ext cx="928857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Desire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1523B38-58F6-CAA4-64B5-DB0C734B135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5222102" cy="16700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3D51088-13A0-9516-21A3-959ACDE1FE07}"/>
              </a:ext>
            </a:extLst>
          </p:cNvPr>
          <p:cNvSpPr txBox="1"/>
          <p:nvPr/>
        </p:nvSpPr>
        <p:spPr>
          <a:xfrm rot="1164253">
            <a:off x="5883568" y="3568442"/>
            <a:ext cx="130109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Intention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788938-7324-E159-C931-A9A91497014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969064" y="2560571"/>
            <a:ext cx="7271869" cy="17069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D582E84-05C2-B7F4-EF36-0EB55E833E5D}"/>
              </a:ext>
            </a:extLst>
          </p:cNvPr>
          <p:cNvSpPr txBox="1"/>
          <p:nvPr/>
        </p:nvSpPr>
        <p:spPr>
          <a:xfrm rot="831951">
            <a:off x="7063211" y="3538844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Veridicality</a:t>
            </a:r>
          </a:p>
        </p:txBody>
      </p: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67C9D767-1205-6754-3A59-081B935A2B1C}"/>
              </a:ext>
            </a:extLst>
          </p:cNvPr>
          <p:cNvCxnSpPr>
            <a:cxnSpLocks/>
            <a:stCxn id="21" idx="2"/>
            <a:endCxn id="101" idx="1"/>
          </p:cNvCxnSpPr>
          <p:nvPr/>
        </p:nvCxnSpPr>
        <p:spPr>
          <a:xfrm>
            <a:off x="2969064" y="2560571"/>
            <a:ext cx="6233400" cy="1708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52ACDD72-A7B1-FAF1-144E-9651E0F04D08}"/>
              </a:ext>
            </a:extLst>
          </p:cNvPr>
          <p:cNvSpPr txBox="1"/>
          <p:nvPr/>
        </p:nvSpPr>
        <p:spPr>
          <a:xfrm>
            <a:off x="6170173" y="2492635"/>
            <a:ext cx="189261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Helvetica" pitchFamily="2" charset="0"/>
                <a:ea typeface="Verdana" charset="0"/>
                <a:cs typeface="Verdana" charset="0"/>
              </a:rPr>
              <a:t>Acceptability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6188C69-1B12-04D8-F3D2-A92C6AA7235D}"/>
              </a:ext>
            </a:extLst>
          </p:cNvPr>
          <p:cNvGrpSpPr/>
          <p:nvPr/>
        </p:nvGrpSpPr>
        <p:grpSpPr>
          <a:xfrm>
            <a:off x="1004599" y="4565984"/>
            <a:ext cx="1875055" cy="1407528"/>
            <a:chOff x="1004599" y="4565984"/>
            <a:chExt cx="1875055" cy="140752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FE89193-F16A-0B8B-883E-694BB6E4D188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747D49A-EBDB-677B-E24A-63D1391D9E67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BB3B43-B587-5FB8-42B2-4BA220DF615B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1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8BFA0768-8F45-F13A-ABEC-672FD9A85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4B03255-0F8F-1891-16E5-0B3426487F04}"/>
              </a:ext>
            </a:extLst>
          </p:cNvPr>
          <p:cNvGrpSpPr/>
          <p:nvPr/>
        </p:nvGrpSpPr>
        <p:grpSpPr>
          <a:xfrm>
            <a:off x="3148529" y="4572829"/>
            <a:ext cx="1861089" cy="1401283"/>
            <a:chOff x="3148529" y="4572829"/>
            <a:chExt cx="1861089" cy="140128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7F84F58-46A7-2F7A-D8FF-EE088F1EB750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1D27949-9ACC-12C0-1926-C11E853906C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5240B17-93C1-5F7C-1794-01C6EB01D962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3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761134F2-D5D3-BB85-BE9B-A35961B1F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69334B-E187-0EAA-AD44-7B5332D12561}"/>
              </a:ext>
            </a:extLst>
          </p:cNvPr>
          <p:cNvGrpSpPr/>
          <p:nvPr/>
        </p:nvGrpSpPr>
        <p:grpSpPr>
          <a:xfrm>
            <a:off x="5210835" y="4579963"/>
            <a:ext cx="1864500" cy="1389941"/>
            <a:chOff x="5210835" y="4579963"/>
            <a:chExt cx="1864500" cy="13899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4052BC-AD15-0C6B-04CF-D546CC39B0B9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ED9F311-A64A-852E-4BC1-D28DE8D4887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4CF6C58-8988-537D-27F8-1F3DD1BBC17A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66AD045C-E6BB-25A5-F8C5-75BE3AAD6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A0A604-9868-36CD-30A8-C9603C4200ED}"/>
              </a:ext>
            </a:extLst>
          </p:cNvPr>
          <p:cNvGrpSpPr/>
          <p:nvPr/>
        </p:nvGrpSpPr>
        <p:grpSpPr>
          <a:xfrm>
            <a:off x="7242233" y="4577713"/>
            <a:ext cx="1864500" cy="1381370"/>
            <a:chOff x="7242233" y="4577713"/>
            <a:chExt cx="1864500" cy="138137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08C9B8-B82C-53CF-78B9-23A32BA326A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42C186-715E-FF8A-3C1E-008AD8F47722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0182B114-1AB1-6D7F-98C2-D60C7E96C045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AAC98AF0-8AED-9BE8-3DFC-2B493EDE52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FCD6DD6-55A5-96B7-FF29-BD28296FC777}"/>
              </a:ext>
            </a:extLst>
          </p:cNvPr>
          <p:cNvGrpSpPr/>
          <p:nvPr/>
        </p:nvGrpSpPr>
        <p:grpSpPr>
          <a:xfrm>
            <a:off x="9292349" y="4601943"/>
            <a:ext cx="1896259" cy="1357136"/>
            <a:chOff x="9292349" y="4601943"/>
            <a:chExt cx="1896259" cy="135713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6464FA-2452-8E16-70B2-C925CA3D8322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3C74F5E5-AB30-28BF-ACF6-5CC0F8CBF14D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32D9734-E5FA-94F7-A2AA-1440A8AE6BD6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943F56-BA3B-F64D-2E6D-5B5061994B29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7BF3732-098B-FA72-3225-9BA15DE82D5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C7C0DD-89DF-B599-03AD-1D17E5794AEF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7848C18-3BA5-793B-6F27-F5B506722346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326F02E-30EC-DFF7-6AA6-E37640D2902F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9E6BFC-81E4-6A10-240E-907B5BC526E9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207D352-CFD6-801D-04BB-09236F676BD4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BC64B8-3318-8894-9F63-FC0B68860256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45CD6BD-1D9D-4E12-F46C-147100AA97CC}"/>
              </a:ext>
            </a:extLst>
          </p:cNvPr>
          <p:cNvGrpSpPr/>
          <p:nvPr/>
        </p:nvGrpSpPr>
        <p:grpSpPr>
          <a:xfrm>
            <a:off x="9047731" y="2156217"/>
            <a:ext cx="2077118" cy="1404393"/>
            <a:chOff x="9047731" y="2156217"/>
            <a:chExt cx="2077118" cy="140439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1C72EA4E-D91A-3681-F32D-A2435670D7F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CE926B0B-B908-D437-D2B0-11183DD4BC51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A624FAFC-2B8E-AB7F-5AC3-C0863F3E8B1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19F1396-8500-F883-5BD2-4A3E3884830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EEA4C2C-68A4-D931-6849-1633DB1C83A8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94091E1-5433-E547-321F-DC04E3BE11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70406A7-6A73-3031-5DC7-DCE0B4D83432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0ADB661-5048-15B9-AB38-C8C1C90A42BA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6A35424-A95D-89EB-38D0-FA07113706C8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4BD70B-2AB6-A097-0D75-1C1560C03E42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8672658-8865-88E2-1DA1-68DCE58E6320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FA5558E-CE65-A0FE-6BCC-2C6C4E23FB0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1B50580-2895-2B21-F3DF-AB71AC1245AE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B787A17A-23DA-E762-A3B2-62978D1520FE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AC5043F-A589-5AF8-858D-2A99241A3D54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D13D28D-43ED-FE06-666B-44BFAA149FA5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8A375DA-2AF6-3C39-544D-8452D8182EA4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9C1A95-CE5A-64AE-805F-3F1F5CFD043D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D52B60F-B90C-6477-733D-BADD78FF2A56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7906A1-9A7B-44C0-5BE4-A6EF1AE3167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44D5F09-697C-A3AA-7472-C802EFE0A7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84DF51D-0D9A-E814-4DBD-CEE0D1C9D61E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9322E2C-E70C-ADE4-4F49-6F5E1178C111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12CF071-7976-8A50-B0A3-F35EA18D206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7FF7498-1741-6327-2D5D-267195815FF4}"/>
              </a:ext>
            </a:extLst>
          </p:cNvPr>
          <p:cNvGrpSpPr/>
          <p:nvPr/>
        </p:nvGrpSpPr>
        <p:grpSpPr>
          <a:xfrm>
            <a:off x="1156999" y="4718384"/>
            <a:ext cx="1875055" cy="1407528"/>
            <a:chOff x="1004599" y="4565984"/>
            <a:chExt cx="1875055" cy="140752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36F678E-B236-F8FE-71CC-91E27D725834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756A498-576B-33E8-EA8A-C8601EF10361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CEBBD9F-55E5-F0A9-3AAB-5FBD4910D70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13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2DC96737-0BF6-0C57-32A5-8319F1401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9EFA0DB-C4CD-631B-59FB-5D1311D42645}"/>
              </a:ext>
            </a:extLst>
          </p:cNvPr>
          <p:cNvGrpSpPr/>
          <p:nvPr/>
        </p:nvGrpSpPr>
        <p:grpSpPr>
          <a:xfrm>
            <a:off x="1309399" y="4870784"/>
            <a:ext cx="1875055" cy="1407528"/>
            <a:chOff x="1004599" y="4565984"/>
            <a:chExt cx="1875055" cy="1407528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36B6271-AD20-EF23-DF1F-B8763FE651D9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F4A6BE6-73B5-863D-13CC-B4D6EFB79E7B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FE87598B-E7C8-EEB1-47FC-790F6DE44E07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2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A1631261-F1FF-7669-0779-3B1D002FE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B7BCE69-0A9A-6FD6-2CE6-5F274075E873}"/>
              </a:ext>
            </a:extLst>
          </p:cNvPr>
          <p:cNvGrpSpPr/>
          <p:nvPr/>
        </p:nvGrpSpPr>
        <p:grpSpPr>
          <a:xfrm>
            <a:off x="1461799" y="5023184"/>
            <a:ext cx="1875055" cy="1407528"/>
            <a:chOff x="1004599" y="4565984"/>
            <a:chExt cx="1875055" cy="140752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ED7C4BB5-CC8A-B196-B060-5383719045C6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EDD7DD5-FA73-A261-348F-665D6EF79CE2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71AE866-73EE-6CDF-8F74-E52B012E2E43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37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70012BAE-4D04-CFAA-50A5-56A2589EE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744EA3F0-2F5F-B65F-C990-8327D2EF01A1}"/>
              </a:ext>
            </a:extLst>
          </p:cNvPr>
          <p:cNvGrpSpPr/>
          <p:nvPr/>
        </p:nvGrpSpPr>
        <p:grpSpPr>
          <a:xfrm>
            <a:off x="3300929" y="4725229"/>
            <a:ext cx="1861089" cy="1401283"/>
            <a:chOff x="3148529" y="4572829"/>
            <a:chExt cx="1861089" cy="1401283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59A0A3F-8E92-F9C3-752F-6C0C3E90C422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0196486B-C9A4-E4EE-50B8-86E14A4D929A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C22E906-2F36-8DE0-8752-C351F0ACAC8D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F7705186-0422-AE6E-26A8-739F4FC2D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85D1724B-19B0-D948-67D9-4CE8F7B6BF41}"/>
              </a:ext>
            </a:extLst>
          </p:cNvPr>
          <p:cNvGrpSpPr/>
          <p:nvPr/>
        </p:nvGrpSpPr>
        <p:grpSpPr>
          <a:xfrm>
            <a:off x="3453329" y="4877629"/>
            <a:ext cx="1861089" cy="1401283"/>
            <a:chOff x="3148529" y="4572829"/>
            <a:chExt cx="1861089" cy="1401283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63A6EAA-EE33-683A-7A65-C350ABCBB5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229CC12D-C149-5964-7612-CCF6636B526C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E2550BC-E416-EFC2-2150-A18B185FD80E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47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A2DFDFA-B274-930B-0F2A-8C705BD18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EBC8DEF-217A-C7C6-8A83-E4C99FA395B7}"/>
              </a:ext>
            </a:extLst>
          </p:cNvPr>
          <p:cNvGrpSpPr/>
          <p:nvPr/>
        </p:nvGrpSpPr>
        <p:grpSpPr>
          <a:xfrm>
            <a:off x="3605729" y="5030029"/>
            <a:ext cx="1861089" cy="1401283"/>
            <a:chOff x="3148529" y="4572829"/>
            <a:chExt cx="1861089" cy="140128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1280E6AA-3F45-01E7-A525-A323B5A11FC3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669B1CB8-F459-364D-2E5A-BD8792FF9395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571920DA-C26A-C3A6-21F4-646B94D17A28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152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D4B49152-47FC-BEA7-7F01-1A539888E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394B573-9483-4258-55B1-92F4623F8ABD}"/>
              </a:ext>
            </a:extLst>
          </p:cNvPr>
          <p:cNvGrpSpPr/>
          <p:nvPr/>
        </p:nvGrpSpPr>
        <p:grpSpPr>
          <a:xfrm>
            <a:off x="9444749" y="4754343"/>
            <a:ext cx="1896259" cy="1357136"/>
            <a:chOff x="9292349" y="4601943"/>
            <a:chExt cx="1896259" cy="1357136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6E44794-CB58-177B-4342-EA23FD1746A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618B272F-8953-B18D-6E16-3E02934627F2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3C921CE-C957-2A1B-D32A-569533855045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F13E90A-E2E9-AEB9-70D5-EDB66826CC0E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F3C1AE7F-32A9-D14C-1386-3A4C84B046D9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3C8C9E-7246-B170-26C3-1EE05158314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FFBD8C5F-1C0F-214D-3DD8-DD9CF4D54332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189C619C-F747-43C2-89AD-1AAE84FA831A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6" name="Straight Arrow Connector 215">
              <a:extLst>
                <a:ext uri="{FF2B5EF4-FFF2-40B4-BE49-F238E27FC236}">
                  <a16:creationId xmlns:a16="http://schemas.microsoft.com/office/drawing/2014/main" id="{5C75A3B1-C099-FF7F-01D8-8C301C6C0E80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>
              <a:extLst>
                <a:ext uri="{FF2B5EF4-FFF2-40B4-BE49-F238E27FC236}">
                  <a16:creationId xmlns:a16="http://schemas.microsoft.com/office/drawing/2014/main" id="{7FF6A3FF-9968-9888-50AA-A8777592C781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734F90B8-AC04-8684-9616-5C3AA0D7B777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E1F3651-35F3-E737-35DA-420ED0787B92}"/>
              </a:ext>
            </a:extLst>
          </p:cNvPr>
          <p:cNvGrpSpPr/>
          <p:nvPr/>
        </p:nvGrpSpPr>
        <p:grpSpPr>
          <a:xfrm>
            <a:off x="9597149" y="4906743"/>
            <a:ext cx="1896259" cy="1357136"/>
            <a:chOff x="9292349" y="4601943"/>
            <a:chExt cx="1896259" cy="1357136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94F5BB9C-9646-AEB5-6A21-A405F3415E50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31" name="TextBox 230">
                <a:extLst>
                  <a:ext uri="{FF2B5EF4-FFF2-40B4-BE49-F238E27FC236}">
                    <a16:creationId xmlns:a16="http://schemas.microsoft.com/office/drawing/2014/main" id="{60C3C9F4-E68A-0889-D843-3382CBB2885A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E82FA5FA-73F6-621E-94DD-01AE93D7D37F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57C07801-90ED-9AC8-6AF0-E35EF731CF55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11B45C51-254F-E50B-A96B-5BC74A78E7D5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D017D0B4-BCF9-60EE-D628-E1F9E2DAEDBC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9DAF1CD-AE36-C511-60F9-98403B28B380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1741F3A-AFCF-A898-B5E0-53DD9D4D6857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8" name="Straight Arrow Connector 227">
              <a:extLst>
                <a:ext uri="{FF2B5EF4-FFF2-40B4-BE49-F238E27FC236}">
                  <a16:creationId xmlns:a16="http://schemas.microsoft.com/office/drawing/2014/main" id="{FF8D1D65-7F08-0F92-4F99-D7AEE7262B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>
                  <a16:creationId xmlns:a16="http://schemas.microsoft.com/office/drawing/2014/main" id="{7C02F738-94B0-2C32-551B-966C0425C09C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>
              <a:extLst>
                <a:ext uri="{FF2B5EF4-FFF2-40B4-BE49-F238E27FC236}">
                  <a16:creationId xmlns:a16="http://schemas.microsoft.com/office/drawing/2014/main" id="{DA3B9C1E-66E5-3EE4-841B-79F1B6F8DD00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77E2C97-353A-1B09-638A-44B1A4695FEC}"/>
              </a:ext>
            </a:extLst>
          </p:cNvPr>
          <p:cNvGrpSpPr/>
          <p:nvPr/>
        </p:nvGrpSpPr>
        <p:grpSpPr>
          <a:xfrm>
            <a:off x="9749549" y="5059143"/>
            <a:ext cx="1896259" cy="1357136"/>
            <a:chOff x="9292349" y="4601943"/>
            <a:chExt cx="1896259" cy="1357136"/>
          </a:xfrm>
        </p:grpSpPr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ADD4FD63-F48B-D289-EC22-4A9824B08B67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8DA70E5A-1C32-ABF7-33E5-843FBC44312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4DBE8A45-6839-A6B5-757C-77267A136059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931B9A00-FEA5-E16C-91AB-C50639ED1EA6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427C0EA8-31E2-E374-CDCD-1A2D62EB42C7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7DB8FFC-3115-EFE0-768A-B6C3E5CF29D7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B1C239-3FCB-4521-1079-AEC7E00114D5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51075A8-2CC5-900C-F80B-6A14CED642F5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8C16C3D6-6339-E7DA-BF99-F82E7F0298CA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1A4D81B1-9B50-C2BE-5AF3-0171FF28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276485DB-7F55-ADE9-258C-CCE1F123F72A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EEA0C027-214A-4DDD-EA15-868A3C99E41C}"/>
              </a:ext>
            </a:extLst>
          </p:cNvPr>
          <p:cNvGrpSpPr/>
          <p:nvPr/>
        </p:nvGrpSpPr>
        <p:grpSpPr>
          <a:xfrm>
            <a:off x="9901949" y="5211543"/>
            <a:ext cx="1896259" cy="1357136"/>
            <a:chOff x="9292349" y="4601943"/>
            <a:chExt cx="1896259" cy="1357136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9A125AF-4303-FAD2-115E-BED48E256F4F}"/>
                </a:ext>
              </a:extLst>
            </p:cNvPr>
            <p:cNvGrpSpPr/>
            <p:nvPr/>
          </p:nvGrpSpPr>
          <p:grpSpPr>
            <a:xfrm>
              <a:off x="9292349" y="4601943"/>
              <a:ext cx="1895856" cy="1351465"/>
              <a:chOff x="3096978" y="3139741"/>
              <a:chExt cx="2346157" cy="1672464"/>
            </a:xfrm>
          </p:grpSpPr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37F68638-DE1B-38A8-D02A-7CE9CED6D4D6}"/>
                  </a:ext>
                </a:extLst>
              </p:cNvPr>
              <p:cNvSpPr txBox="1"/>
              <p:nvPr/>
            </p:nvSpPr>
            <p:spPr>
              <a:xfrm>
                <a:off x="3099482" y="4565984"/>
                <a:ext cx="697832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no</a:t>
                </a: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CFFE6DE-D7F8-CAB0-9098-F4E34C60FD23}"/>
                  </a:ext>
                </a:extLst>
              </p:cNvPr>
              <p:cNvSpPr/>
              <p:nvPr/>
            </p:nvSpPr>
            <p:spPr>
              <a:xfrm>
                <a:off x="3096978" y="3139741"/>
                <a:ext cx="2346157" cy="14237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B4B3853F-C599-7C7E-31E3-19B2A97DA952}"/>
                </a:ext>
              </a:extLst>
            </p:cNvPr>
            <p:cNvSpPr txBox="1"/>
            <p:nvPr/>
          </p:nvSpPr>
          <p:spPr>
            <a:xfrm>
              <a:off x="9960353" y="5756065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maybe</a:t>
              </a:r>
              <a:endParaRPr lang="en-US"/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5FEE7A23-99B9-9875-AC36-2BE40061632D}"/>
                </a:ext>
              </a:extLst>
            </p:cNvPr>
            <p:cNvSpPr txBox="1"/>
            <p:nvPr/>
          </p:nvSpPr>
          <p:spPr>
            <a:xfrm>
              <a:off x="10624712" y="5760116"/>
              <a:ext cx="563896" cy="1989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latin typeface="Consolas"/>
                </a:rPr>
                <a:t>yes</a:t>
              </a:r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E1ED07A6-B9A6-C6AE-E929-5039777B707B}"/>
                </a:ext>
              </a:extLst>
            </p:cNvPr>
            <p:cNvSpPr/>
            <p:nvPr/>
          </p:nvSpPr>
          <p:spPr>
            <a:xfrm>
              <a:off x="9528925" y="5612255"/>
              <a:ext cx="81019" cy="141784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CCE2F9AF-42EE-1A75-BD7F-61A3EB27D50C}"/>
                </a:ext>
              </a:extLst>
            </p:cNvPr>
            <p:cNvSpPr/>
            <p:nvPr/>
          </p:nvSpPr>
          <p:spPr>
            <a:xfrm>
              <a:off x="10857643" y="4842571"/>
              <a:ext cx="81019" cy="9074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68BE7E93-D9A2-C0F3-51FE-3DD04E888960}"/>
                </a:ext>
              </a:extLst>
            </p:cNvPr>
            <p:cNvSpPr/>
            <p:nvPr/>
          </p:nvSpPr>
          <p:spPr>
            <a:xfrm>
              <a:off x="10185182" y="5470470"/>
              <a:ext cx="81019" cy="279517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C41C412-FD5B-CA0B-0CD4-7A1EA671BA23}"/>
                </a:ext>
              </a:extLst>
            </p:cNvPr>
            <p:cNvCxnSpPr/>
            <p:nvPr/>
          </p:nvCxnSpPr>
          <p:spPr>
            <a:xfrm>
              <a:off x="9688451" y="5467603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33A335E5-DAF4-378C-CDC3-017182556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325980" y="5341160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B776D08C-4D11-89C0-E7C0-A657D63D8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012576" y="470586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CAB0CCB-F6F7-F9B0-B26A-6757C3589017}"/>
              </a:ext>
            </a:extLst>
          </p:cNvPr>
          <p:cNvGrpSpPr/>
          <p:nvPr/>
        </p:nvGrpSpPr>
        <p:grpSpPr>
          <a:xfrm>
            <a:off x="9200131" y="2308617"/>
            <a:ext cx="2077118" cy="1404393"/>
            <a:chOff x="9047731" y="2156217"/>
            <a:chExt cx="2077118" cy="1404393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2D7F0A33-C1D4-7F39-BD67-8AD238210D98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288A428-FCFB-7773-2BB9-77D55D111937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280" name="TextBox 279">
                  <a:extLst>
                    <a:ext uri="{FF2B5EF4-FFF2-40B4-BE49-F238E27FC236}">
                      <a16:creationId xmlns:a16="http://schemas.microsoft.com/office/drawing/2014/main" id="{BE25AF88-4232-C326-146C-DB8DDF3C61F1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0B165A0D-AFBD-CA2A-40D0-B5262135675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B7861D95-5610-E1F9-F505-F7C0E0B74537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BD9CB6DC-232F-B3C8-7C74-886D399EEB0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3A09C305-621B-9FE3-B6F9-C06FDC055378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FAAA848-13BD-C47B-47C4-26089DFD06E1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516B9C8C-A38D-D169-1984-9661E14D95A3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6D94CFE8-1B14-657D-8614-8C1D7517842E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F1A973C-34E7-3282-25F9-9916CA75D4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BD2C844F-82DA-C6F2-F691-859FD0E1678F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7CC7A66-2FC5-D968-B69E-7A97BB0061C9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069C772D-CA92-A0AC-8CC8-A66A373328A8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036CA3A-2C90-283F-09E1-A9E7838BA0CC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E41FCE16-A15C-E75F-A244-C67A1409B5DE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9BD74A22-0053-7AED-3678-13567F51D582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FA4E4EC4-47F4-F60F-7C72-D0CBEAE6D316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F5A64751-B965-245B-33CA-88AEAA119C4C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Arrow Connector 268">
              <a:extLst>
                <a:ext uri="{FF2B5EF4-FFF2-40B4-BE49-F238E27FC236}">
                  <a16:creationId xmlns:a16="http://schemas.microsoft.com/office/drawing/2014/main" id="{D1E55161-4560-6674-44CA-59ED7D8CBEE7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CB55CBC-8C5A-22EF-8287-EFB59E1326CD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13AB2CD2-BCBF-94BE-9D3B-34EED026EC60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>
              <a:extLst>
                <a:ext uri="{FF2B5EF4-FFF2-40B4-BE49-F238E27FC236}">
                  <a16:creationId xmlns:a16="http://schemas.microsoft.com/office/drawing/2014/main" id="{530D3A17-341C-D696-943E-9AC206664373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F2A223F4-A593-DC6A-9978-B53E9AAA6AEE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27DB5C70-13F7-B7F6-09CF-ED0CE5AD5DE8}"/>
              </a:ext>
            </a:extLst>
          </p:cNvPr>
          <p:cNvGrpSpPr/>
          <p:nvPr/>
        </p:nvGrpSpPr>
        <p:grpSpPr>
          <a:xfrm>
            <a:off x="9352531" y="2461017"/>
            <a:ext cx="2077118" cy="1404393"/>
            <a:chOff x="9047731" y="2156217"/>
            <a:chExt cx="2077118" cy="1404393"/>
          </a:xfrm>
        </p:grpSpPr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5D1A93B4-5F07-E751-29F3-8117549F894C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299" name="Group 298">
                <a:extLst>
                  <a:ext uri="{FF2B5EF4-FFF2-40B4-BE49-F238E27FC236}">
                    <a16:creationId xmlns:a16="http://schemas.microsoft.com/office/drawing/2014/main" id="{24A7BB34-9BFB-4DA1-F690-91B2529A74DE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05" name="TextBox 304">
                  <a:extLst>
                    <a:ext uri="{FF2B5EF4-FFF2-40B4-BE49-F238E27FC236}">
                      <a16:creationId xmlns:a16="http://schemas.microsoft.com/office/drawing/2014/main" id="{DC758706-BBAE-4BE5-2EE7-28EF93AD9CE5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6CC602F7-439C-AB3A-592F-DE7545C46351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F70C8691-9D11-2CCA-E606-A79D14F2D883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4FB23E54-B552-80DC-05D6-7558FBEDA2EE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4C611772-0769-650D-CDA6-FAB9F25996C7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943D645-AD4D-399B-F2CF-D3C929FB43A6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D4F92EEB-7543-4567-B9FD-DDF68CFF44C1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2FF3C5E7-36F7-4CFE-EFEE-D14217B0C6E3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DA1DF81-9935-6B1E-94D5-BB8B1AE7DB14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DBDCFDF9-2218-48D5-98C5-55E06227640A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6C099F87-E6E8-4F7E-8768-BA0C72A736C2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E25CD23E-E369-3E73-268E-921D6ACD732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CE5461-DFA3-7668-86B1-3CEBB92C0D08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A934DC0E-D544-0A2E-6180-3BE020E2B8ED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B1E12469-ED5F-27C7-6CCE-2D445FF6694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96EEA9F0-173E-B77F-E627-83B5173EC4FE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FBF1E0ED-10A5-389E-25B3-1365001AC668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7FB1B998-DD92-E9AB-B284-EEE74B010BC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>
              <a:extLst>
                <a:ext uri="{FF2B5EF4-FFF2-40B4-BE49-F238E27FC236}">
                  <a16:creationId xmlns:a16="http://schemas.microsoft.com/office/drawing/2014/main" id="{4422BA2A-8680-6864-F82E-4CC4E117243E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>
              <a:extLst>
                <a:ext uri="{FF2B5EF4-FFF2-40B4-BE49-F238E27FC236}">
                  <a16:creationId xmlns:a16="http://schemas.microsoft.com/office/drawing/2014/main" id="{C0065F2B-39A5-62AD-AF58-383442B1D929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>
              <a:extLst>
                <a:ext uri="{FF2B5EF4-FFF2-40B4-BE49-F238E27FC236}">
                  <a16:creationId xmlns:a16="http://schemas.microsoft.com/office/drawing/2014/main" id="{5BCFE61C-41A0-3E2B-AB4B-539B4614A19B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Arrow Connector 297">
              <a:extLst>
                <a:ext uri="{FF2B5EF4-FFF2-40B4-BE49-F238E27FC236}">
                  <a16:creationId xmlns:a16="http://schemas.microsoft.com/office/drawing/2014/main" id="{414489B9-80CE-0909-419B-000AE6DAC30B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F3458AC8-43CB-7FF1-575A-DCBD87C7E425}"/>
              </a:ext>
            </a:extLst>
          </p:cNvPr>
          <p:cNvGrpSpPr/>
          <p:nvPr/>
        </p:nvGrpSpPr>
        <p:grpSpPr>
          <a:xfrm>
            <a:off x="9504931" y="2613417"/>
            <a:ext cx="2077118" cy="1404393"/>
            <a:chOff x="9047731" y="2156217"/>
            <a:chExt cx="2077118" cy="1404393"/>
          </a:xfrm>
        </p:grpSpPr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E07BF092-1858-971F-F6E9-3DA88FEB1A5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1EF4D894-AC94-7009-48C5-D9D2FA78C49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30" name="TextBox 329">
                  <a:extLst>
                    <a:ext uri="{FF2B5EF4-FFF2-40B4-BE49-F238E27FC236}">
                      <a16:creationId xmlns:a16="http://schemas.microsoft.com/office/drawing/2014/main" id="{801342A8-34FC-05FC-5C5E-BF2D04CAADFE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90816D9-6AE1-1847-A0F8-0E66FFB5524F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5" name="TextBox 324">
                <a:extLst>
                  <a:ext uri="{FF2B5EF4-FFF2-40B4-BE49-F238E27FC236}">
                    <a16:creationId xmlns:a16="http://schemas.microsoft.com/office/drawing/2014/main" id="{B298CE57-9550-353A-5865-89199BFA589B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88CEBD10-EBB3-CF89-E499-91412A958C0F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27" name="Rectangle 326">
                <a:extLst>
                  <a:ext uri="{FF2B5EF4-FFF2-40B4-BE49-F238E27FC236}">
                    <a16:creationId xmlns:a16="http://schemas.microsoft.com/office/drawing/2014/main" id="{C7B3E7C8-8594-095A-02DF-44D9339D7B59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3153CE33-E2BF-7476-AA70-94147F5417DB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6671CCD1-E5F7-D642-6927-6636E204668E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9" name="TextBox 308">
              <a:extLst>
                <a:ext uri="{FF2B5EF4-FFF2-40B4-BE49-F238E27FC236}">
                  <a16:creationId xmlns:a16="http://schemas.microsoft.com/office/drawing/2014/main" id="{39DA9DD2-A35A-E30D-A265-9A95EF4898AB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535A1D7-1FCC-370F-F555-1B826918CDA2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0FB2AA5F-5AB7-A65C-EB95-13D019D4D8B8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90D8C68-8AF6-6F24-3A83-7103D6AA8EA1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899E0160-88BB-982D-39BF-EE7AB1335F43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66AB4D-DED6-C02A-1324-FC18DD51601D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8042182A-1141-94A2-9862-0BE66DA4A600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31EB39E-C460-AC57-B295-AF8709BE339F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7" name="Straight Arrow Connector 316">
              <a:extLst>
                <a:ext uri="{FF2B5EF4-FFF2-40B4-BE49-F238E27FC236}">
                  <a16:creationId xmlns:a16="http://schemas.microsoft.com/office/drawing/2014/main" id="{27527015-38AE-00E0-FB09-639851F29AF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05C3DDFD-E5FA-DCC8-3DD7-84581065A77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9D70320A-29E3-CAEF-14FF-C35AA8967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1CC3EF74-8677-A530-EF89-4ABBEF8397D9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02CB96F8-ACFD-2BEA-BEE0-B91D95EAFC53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>
              <a:extLst>
                <a:ext uri="{FF2B5EF4-FFF2-40B4-BE49-F238E27FC236}">
                  <a16:creationId xmlns:a16="http://schemas.microsoft.com/office/drawing/2014/main" id="{CAEDAA2E-354B-D094-C58F-C11A57112CA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72E8A0C2-ED68-A9AE-0234-174BCE53A09D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E78F52DF-FDA0-27A4-6D30-8C7897300149}"/>
              </a:ext>
            </a:extLst>
          </p:cNvPr>
          <p:cNvGrpSpPr/>
          <p:nvPr/>
        </p:nvGrpSpPr>
        <p:grpSpPr>
          <a:xfrm>
            <a:off x="9657331" y="2765817"/>
            <a:ext cx="2077118" cy="1404393"/>
            <a:chOff x="9047731" y="2156217"/>
            <a:chExt cx="2077118" cy="1404393"/>
          </a:xfrm>
        </p:grpSpPr>
        <p:grpSp>
          <p:nvGrpSpPr>
            <p:cNvPr id="333" name="Group 332">
              <a:extLst>
                <a:ext uri="{FF2B5EF4-FFF2-40B4-BE49-F238E27FC236}">
                  <a16:creationId xmlns:a16="http://schemas.microsoft.com/office/drawing/2014/main" id="{A00F5DB6-024F-AB82-6DAA-2083C33845B5}"/>
                </a:ext>
              </a:extLst>
            </p:cNvPr>
            <p:cNvGrpSpPr/>
            <p:nvPr/>
          </p:nvGrpSpPr>
          <p:grpSpPr>
            <a:xfrm>
              <a:off x="9047731" y="2156217"/>
              <a:ext cx="2077118" cy="1404393"/>
              <a:chOff x="9377478" y="4277726"/>
              <a:chExt cx="2570473" cy="1737964"/>
            </a:xfrm>
          </p:grpSpPr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CCCB0616-0387-B838-9737-35B0D6D20B06}"/>
                  </a:ext>
                </a:extLst>
              </p:cNvPr>
              <p:cNvGrpSpPr/>
              <p:nvPr/>
            </p:nvGrpSpPr>
            <p:grpSpPr>
              <a:xfrm>
                <a:off x="9377478" y="4277726"/>
                <a:ext cx="2537642" cy="1730946"/>
                <a:chOff x="2905493" y="3139741"/>
                <a:chExt cx="2537642" cy="1730946"/>
              </a:xfrm>
            </p:grpSpPr>
            <p:sp>
              <p:nvSpPr>
                <p:cNvPr id="355" name="TextBox 354">
                  <a:extLst>
                    <a:ext uri="{FF2B5EF4-FFF2-40B4-BE49-F238E27FC236}">
                      <a16:creationId xmlns:a16="http://schemas.microsoft.com/office/drawing/2014/main" id="{347F98E8-74CB-D87E-134E-DCD768586A93}"/>
                    </a:ext>
                  </a:extLst>
                </p:cNvPr>
                <p:cNvSpPr txBox="1"/>
                <p:nvPr/>
              </p:nvSpPr>
              <p:spPr>
                <a:xfrm>
                  <a:off x="2905493" y="4565984"/>
                  <a:ext cx="697832" cy="304703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000" dirty="0">
                      <a:latin typeface="Consolas"/>
                    </a:rPr>
                    <a:t>1</a:t>
                  </a:r>
                </a:p>
              </p:txBody>
            </p:sp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378A19E-038C-7E37-4DA6-4E0AAA234887}"/>
                    </a:ext>
                  </a:extLst>
                </p:cNvPr>
                <p:cNvSpPr/>
                <p:nvPr/>
              </p:nvSpPr>
              <p:spPr>
                <a:xfrm>
                  <a:off x="3096978" y="3139741"/>
                  <a:ext cx="2346157" cy="142373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0" name="TextBox 349">
                <a:extLst>
                  <a:ext uri="{FF2B5EF4-FFF2-40B4-BE49-F238E27FC236}">
                    <a16:creationId xmlns:a16="http://schemas.microsoft.com/office/drawing/2014/main" id="{41BD8B9C-D351-086A-0A42-BBEDA19659EE}"/>
                  </a:ext>
                </a:extLst>
              </p:cNvPr>
              <p:cNvSpPr txBox="1"/>
              <p:nvPr/>
            </p:nvSpPr>
            <p:spPr>
              <a:xfrm>
                <a:off x="9700509" y="5705973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2</a:t>
                </a:r>
                <a:endParaRPr lang="en-US" dirty="0"/>
              </a:p>
            </p:txBody>
          </p:sp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72736374-FAB5-19F8-245F-E909BEC1AFD7}"/>
                  </a:ext>
                </a:extLst>
              </p:cNvPr>
              <p:cNvSpPr txBox="1"/>
              <p:nvPr/>
            </p:nvSpPr>
            <p:spPr>
              <a:xfrm>
                <a:off x="11250119" y="5710987"/>
                <a:ext cx="697832" cy="30470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7</a:t>
                </a:r>
                <a:endParaRPr lang="en-US" dirty="0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236CB4C9-404D-9F69-99A6-188DE2C8FD1F}"/>
                  </a:ext>
                </a:extLst>
              </p:cNvPr>
              <p:cNvSpPr/>
              <p:nvPr/>
            </p:nvSpPr>
            <p:spPr>
              <a:xfrm>
                <a:off x="9667740" y="5511842"/>
                <a:ext cx="100263" cy="17546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4A96B124-5660-857B-D0CA-5CBAEF99E94C}"/>
                  </a:ext>
                </a:extLst>
              </p:cNvPr>
              <p:cNvSpPr/>
              <p:nvPr/>
            </p:nvSpPr>
            <p:spPr>
              <a:xfrm>
                <a:off x="11538373" y="4455049"/>
                <a:ext cx="97717" cy="1243406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7D388CD2-9BA9-777B-3CDD-AA06252DAE99}"/>
                  </a:ext>
                </a:extLst>
              </p:cNvPr>
              <p:cNvSpPr/>
              <p:nvPr/>
            </p:nvSpPr>
            <p:spPr>
              <a:xfrm>
                <a:off x="9978739" y="5453682"/>
                <a:ext cx="108861" cy="228605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77F9391D-6CC3-7D13-C7FD-B2D72E80B1D6}"/>
                </a:ext>
              </a:extLst>
            </p:cNvPr>
            <p:cNvSpPr txBox="1"/>
            <p:nvPr/>
          </p:nvSpPr>
          <p:spPr>
            <a:xfrm>
              <a:off x="9577335" y="3305532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3</a:t>
              </a:r>
              <a:endParaRPr lang="en-US" dirty="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B687CC53-09BD-8E0E-074F-88B5DA06895C}"/>
                </a:ext>
              </a:extLst>
            </p:cNvPr>
            <p:cNvSpPr/>
            <p:nvPr/>
          </p:nvSpPr>
          <p:spPr>
            <a:xfrm>
              <a:off x="9802164" y="2962770"/>
              <a:ext cx="87967" cy="336685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D0FAFC31-36BA-6E74-772B-AD747E38177E}"/>
                </a:ext>
              </a:extLst>
            </p:cNvPr>
            <p:cNvSpPr txBox="1"/>
            <p:nvPr/>
          </p:nvSpPr>
          <p:spPr>
            <a:xfrm>
              <a:off x="9821266" y="3301324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4</a:t>
              </a:r>
              <a:endParaRPr lang="en-US" dirty="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298C7193-0922-5B39-D79F-636DE655FA80}"/>
                </a:ext>
              </a:extLst>
            </p:cNvPr>
            <p:cNvSpPr/>
            <p:nvPr/>
          </p:nvSpPr>
          <p:spPr>
            <a:xfrm>
              <a:off x="10046095" y="2805728"/>
              <a:ext cx="81019" cy="489519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TextBox 337">
              <a:extLst>
                <a:ext uri="{FF2B5EF4-FFF2-40B4-BE49-F238E27FC236}">
                  <a16:creationId xmlns:a16="http://schemas.microsoft.com/office/drawing/2014/main" id="{F12B14C4-5C10-42A9-2E77-30DEB7D2953C}"/>
                </a:ext>
              </a:extLst>
            </p:cNvPr>
            <p:cNvSpPr txBox="1"/>
            <p:nvPr/>
          </p:nvSpPr>
          <p:spPr>
            <a:xfrm>
              <a:off x="10065107" y="3296968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5</a:t>
              </a:r>
              <a:endParaRPr lang="en-US" dirty="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52106301-125D-9A81-1E5E-804C86538AC3}"/>
                </a:ext>
              </a:extLst>
            </p:cNvPr>
            <p:cNvSpPr/>
            <p:nvPr/>
          </p:nvSpPr>
          <p:spPr>
            <a:xfrm>
              <a:off x="10289936" y="2661623"/>
              <a:ext cx="81019" cy="62926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TextBox 339">
              <a:extLst>
                <a:ext uri="{FF2B5EF4-FFF2-40B4-BE49-F238E27FC236}">
                  <a16:creationId xmlns:a16="http://schemas.microsoft.com/office/drawing/2014/main" id="{71B7A306-5251-D099-B5CC-C6557B23BB59}"/>
                </a:ext>
              </a:extLst>
            </p:cNvPr>
            <p:cNvSpPr txBox="1"/>
            <p:nvPr/>
          </p:nvSpPr>
          <p:spPr>
            <a:xfrm>
              <a:off x="10322011" y="3305675"/>
              <a:ext cx="563896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dirty="0">
                  <a:latin typeface="Consolas"/>
                </a:rPr>
                <a:t>6</a:t>
              </a:r>
              <a:endParaRPr lang="en-US" dirty="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C662FEA8-EAF0-2DF9-FB69-6E2B0B87AA9B}"/>
                </a:ext>
              </a:extLst>
            </p:cNvPr>
            <p:cNvSpPr/>
            <p:nvPr/>
          </p:nvSpPr>
          <p:spPr>
            <a:xfrm>
              <a:off x="10546840" y="2602391"/>
              <a:ext cx="81019" cy="69720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Straight Arrow Connector 341">
              <a:extLst>
                <a:ext uri="{FF2B5EF4-FFF2-40B4-BE49-F238E27FC236}">
                  <a16:creationId xmlns:a16="http://schemas.microsoft.com/office/drawing/2014/main" id="{247BEA1C-7F43-8DCB-C65B-D33501D38DD5}"/>
                </a:ext>
              </a:extLst>
            </p:cNvPr>
            <p:cNvCxnSpPr>
              <a:cxnSpLocks/>
            </p:cNvCxnSpPr>
            <p:nvPr/>
          </p:nvCxnSpPr>
          <p:spPr>
            <a:xfrm>
              <a:off x="10938662" y="216588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Arrow Connector 342">
              <a:extLst>
                <a:ext uri="{FF2B5EF4-FFF2-40B4-BE49-F238E27FC236}">
                  <a16:creationId xmlns:a16="http://schemas.microsoft.com/office/drawing/2014/main" id="{D1F38E14-EB94-C9DA-1754-7F3E65C478D3}"/>
                </a:ext>
              </a:extLst>
            </p:cNvPr>
            <p:cNvCxnSpPr>
              <a:cxnSpLocks/>
            </p:cNvCxnSpPr>
            <p:nvPr/>
          </p:nvCxnSpPr>
          <p:spPr>
            <a:xfrm>
              <a:off x="10684743" y="2472835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Arrow Connector 343">
              <a:extLst>
                <a:ext uri="{FF2B5EF4-FFF2-40B4-BE49-F238E27FC236}">
                  <a16:creationId xmlns:a16="http://schemas.microsoft.com/office/drawing/2014/main" id="{AC96856E-F6DB-79ED-E15E-9B9641758F45}"/>
                </a:ext>
              </a:extLst>
            </p:cNvPr>
            <p:cNvCxnSpPr>
              <a:cxnSpLocks/>
            </p:cNvCxnSpPr>
            <p:nvPr/>
          </p:nvCxnSpPr>
          <p:spPr>
            <a:xfrm>
              <a:off x="10433020" y="254799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Arrow Connector 344">
              <a:extLst>
                <a:ext uri="{FF2B5EF4-FFF2-40B4-BE49-F238E27FC236}">
                  <a16:creationId xmlns:a16="http://schemas.microsoft.com/office/drawing/2014/main" id="{79B064D6-4E06-3AF6-8758-EDF00A6EFD96}"/>
                </a:ext>
              </a:extLst>
            </p:cNvPr>
            <p:cNvCxnSpPr>
              <a:cxnSpLocks/>
            </p:cNvCxnSpPr>
            <p:nvPr/>
          </p:nvCxnSpPr>
          <p:spPr>
            <a:xfrm>
              <a:off x="10180797" y="2689244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>
              <a:extLst>
                <a:ext uri="{FF2B5EF4-FFF2-40B4-BE49-F238E27FC236}">
                  <a16:creationId xmlns:a16="http://schemas.microsoft.com/office/drawing/2014/main" id="{D5014ABF-6FC4-47A9-88AD-BB34958DD8A8}"/>
                </a:ext>
              </a:extLst>
            </p:cNvPr>
            <p:cNvCxnSpPr>
              <a:cxnSpLocks/>
            </p:cNvCxnSpPr>
            <p:nvPr/>
          </p:nvCxnSpPr>
          <p:spPr>
            <a:xfrm>
              <a:off x="9942258" y="28405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9F512D8C-F03F-6AD7-F06B-73B496845344}"/>
                </a:ext>
              </a:extLst>
            </p:cNvPr>
            <p:cNvCxnSpPr>
              <a:cxnSpLocks/>
            </p:cNvCxnSpPr>
            <p:nvPr/>
          </p:nvCxnSpPr>
          <p:spPr>
            <a:xfrm>
              <a:off x="9676642" y="2992928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9970AEEB-17CE-9492-C921-0C849D6D3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4089" y="3027761"/>
              <a:ext cx="1" cy="2586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F95D06FF-DBBE-E1C2-9D4D-057B82AF17E7}"/>
              </a:ext>
            </a:extLst>
          </p:cNvPr>
          <p:cNvGrpSpPr/>
          <p:nvPr/>
        </p:nvGrpSpPr>
        <p:grpSpPr>
          <a:xfrm>
            <a:off x="5363235" y="4732363"/>
            <a:ext cx="1864500" cy="1389941"/>
            <a:chOff x="5210835" y="4579963"/>
            <a:chExt cx="1864500" cy="1389941"/>
          </a:xfrm>
        </p:grpSpPr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E2682ED-185D-2849-BEB7-C5D86A7A5898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0" name="TextBox 359">
                <a:extLst>
                  <a:ext uri="{FF2B5EF4-FFF2-40B4-BE49-F238E27FC236}">
                    <a16:creationId xmlns:a16="http://schemas.microsoft.com/office/drawing/2014/main" id="{0693D252-866A-B1D7-71FF-80CD21717BC5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1" name="TextBox 360">
                <a:extLst>
                  <a:ext uri="{FF2B5EF4-FFF2-40B4-BE49-F238E27FC236}">
                    <a16:creationId xmlns:a16="http://schemas.microsoft.com/office/drawing/2014/main" id="{07F9FD75-4FEE-A80D-B2FD-3751DC4D660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5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229B1AA0-C1C4-85C4-6342-A5B47970F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78299376-0BAD-416E-F56D-679993FD8BC4}"/>
              </a:ext>
            </a:extLst>
          </p:cNvPr>
          <p:cNvGrpSpPr/>
          <p:nvPr/>
        </p:nvGrpSpPr>
        <p:grpSpPr>
          <a:xfrm>
            <a:off x="5515635" y="4884763"/>
            <a:ext cx="1864500" cy="1389941"/>
            <a:chOff x="5210835" y="4579963"/>
            <a:chExt cx="1864500" cy="1389941"/>
          </a:xfrm>
        </p:grpSpPr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CC7894D2-FFCF-ABD9-DA7C-C40F156DD17A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365" name="TextBox 364">
                <a:extLst>
                  <a:ext uri="{FF2B5EF4-FFF2-40B4-BE49-F238E27FC236}">
                    <a16:creationId xmlns:a16="http://schemas.microsoft.com/office/drawing/2014/main" id="{2B02966E-5927-6A7F-16E3-A837F340142C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66" name="TextBox 365">
                <a:extLst>
                  <a:ext uri="{FF2B5EF4-FFF2-40B4-BE49-F238E27FC236}">
                    <a16:creationId xmlns:a16="http://schemas.microsoft.com/office/drawing/2014/main" id="{34FE4049-0669-77C3-EC93-7E9D80D5FC0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6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B656FEC-BBC8-E6AB-B442-FB44A37CA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60E3E607-BA93-B0EA-A772-0E89B8B64A1E}"/>
              </a:ext>
            </a:extLst>
          </p:cNvPr>
          <p:cNvGrpSpPr/>
          <p:nvPr/>
        </p:nvGrpSpPr>
        <p:grpSpPr>
          <a:xfrm>
            <a:off x="7394633" y="4730113"/>
            <a:ext cx="1864500" cy="1381370"/>
            <a:chOff x="7242233" y="4577713"/>
            <a:chExt cx="1864500" cy="1381370"/>
          </a:xfrm>
        </p:grpSpPr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802AB6B1-AAA5-EC21-B2E8-AEEC1C801E67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0" name="TextBox 379">
                <a:extLst>
                  <a:ext uri="{FF2B5EF4-FFF2-40B4-BE49-F238E27FC236}">
                    <a16:creationId xmlns:a16="http://schemas.microsoft.com/office/drawing/2014/main" id="{EEE33DE3-2F7C-FC61-3BF3-53A3E5DEB2E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1" name="TextBox 380">
                <a:extLst>
                  <a:ext uri="{FF2B5EF4-FFF2-40B4-BE49-F238E27FC236}">
                    <a16:creationId xmlns:a16="http://schemas.microsoft.com/office/drawing/2014/main" id="{15E54F9F-7D30-CB8E-2419-7EC0B4EA173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7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3F67A1A-B296-26F3-B6B8-B28BB1B1E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id="{73D6B1CD-46BA-C52B-10F6-CE175951843C}"/>
              </a:ext>
            </a:extLst>
          </p:cNvPr>
          <p:cNvGrpSpPr/>
          <p:nvPr/>
        </p:nvGrpSpPr>
        <p:grpSpPr>
          <a:xfrm>
            <a:off x="7547033" y="4882513"/>
            <a:ext cx="1864500" cy="1381370"/>
            <a:chOff x="7242233" y="4577713"/>
            <a:chExt cx="1864500" cy="1381370"/>
          </a:xfrm>
        </p:grpSpPr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937A5477-3674-D744-CCAB-9CA1303A0A7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1A8CE3A7-9B7E-C983-26A4-8D009131DDC3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25D4CC1D-B3B2-7087-4DA7-A5CF86DBCCCF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17E3E0D9-E2B5-E3E0-638E-5A5D4FA28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9EF2643A-A58C-003A-1E5F-9CE53C9A24F2}"/>
              </a:ext>
            </a:extLst>
          </p:cNvPr>
          <p:cNvGrpSpPr/>
          <p:nvPr/>
        </p:nvGrpSpPr>
        <p:grpSpPr>
          <a:xfrm>
            <a:off x="7699433" y="5034913"/>
            <a:ext cx="1864500" cy="1381370"/>
            <a:chOff x="7242233" y="4577713"/>
            <a:chExt cx="1864500" cy="1381370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1E674A0E-8D4B-B909-23B0-9376DD05630B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CB0531AA-CF48-07B3-821F-66E04DA45CF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8875A443-1362-384F-6E9A-FE5B7C658EB7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8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5E7E122C-D4B1-2620-97F3-3EAE7B03B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F826BE82-A740-165A-28DA-7290334B9A07}"/>
              </a:ext>
            </a:extLst>
          </p:cNvPr>
          <p:cNvGrpSpPr/>
          <p:nvPr/>
        </p:nvGrpSpPr>
        <p:grpSpPr>
          <a:xfrm>
            <a:off x="7851833" y="5187313"/>
            <a:ext cx="1864500" cy="1381370"/>
            <a:chOff x="7242233" y="4577713"/>
            <a:chExt cx="1864500" cy="138137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8E54080A-ACFB-697F-61AD-9516F76720ED}"/>
                </a:ext>
              </a:extLst>
            </p:cNvPr>
            <p:cNvGrpSpPr/>
            <p:nvPr/>
          </p:nvGrpSpPr>
          <p:grpSpPr>
            <a:xfrm>
              <a:off x="7242233" y="5759224"/>
              <a:ext cx="1864500" cy="199859"/>
              <a:chOff x="941066" y="4565984"/>
              <a:chExt cx="2297030" cy="246222"/>
            </a:xfrm>
          </p:grpSpPr>
          <p:sp>
            <p:nvSpPr>
              <p:cNvPr id="395" name="TextBox 394">
                <a:extLst>
                  <a:ext uri="{FF2B5EF4-FFF2-40B4-BE49-F238E27FC236}">
                    <a16:creationId xmlns:a16="http://schemas.microsoft.com/office/drawing/2014/main" id="{8790F905-6742-D707-B397-10F26124F0A9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2DF7DE97-C9F1-8ADD-383A-4A6447E916C3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39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9BAD770F-F0EB-B886-0083-8F3FC2EAF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7299717" y="457771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BB506B34-5E03-B4C4-C04D-12C9034E9F74}"/>
              </a:ext>
            </a:extLst>
          </p:cNvPr>
          <p:cNvGrpSpPr/>
          <p:nvPr/>
        </p:nvGrpSpPr>
        <p:grpSpPr>
          <a:xfrm>
            <a:off x="5668035" y="5037163"/>
            <a:ext cx="1864500" cy="1389941"/>
            <a:chOff x="5210835" y="4579963"/>
            <a:chExt cx="1864500" cy="1389941"/>
          </a:xfrm>
        </p:grpSpPr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513D6F33-E7A0-0480-02F8-737FC2B0DBB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05" name="TextBox 404">
                <a:extLst>
                  <a:ext uri="{FF2B5EF4-FFF2-40B4-BE49-F238E27FC236}">
                    <a16:creationId xmlns:a16="http://schemas.microsoft.com/office/drawing/2014/main" id="{F128CA0D-718E-1AD3-88DB-5868755324C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06" name="TextBox 405">
                <a:extLst>
                  <a:ext uri="{FF2B5EF4-FFF2-40B4-BE49-F238E27FC236}">
                    <a16:creationId xmlns:a16="http://schemas.microsoft.com/office/drawing/2014/main" id="{ACACD7C3-FEE9-C387-ABDD-C576ED8A9CD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4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0264515A-254B-5946-88DA-BECCE4ED3B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875C1003-8FEA-8974-49E4-FACDC7888912}"/>
              </a:ext>
            </a:extLst>
          </p:cNvPr>
          <p:cNvGrpSpPr/>
          <p:nvPr/>
        </p:nvGrpSpPr>
        <p:grpSpPr>
          <a:xfrm>
            <a:off x="5820435" y="5189563"/>
            <a:ext cx="1864500" cy="1389941"/>
            <a:chOff x="5210835" y="4579963"/>
            <a:chExt cx="1864500" cy="1389941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867067C2-8563-97FA-5030-530159DAFA0D}"/>
                </a:ext>
              </a:extLst>
            </p:cNvPr>
            <p:cNvGrpSpPr/>
            <p:nvPr/>
          </p:nvGrpSpPr>
          <p:grpSpPr>
            <a:xfrm>
              <a:off x="5210835" y="5770045"/>
              <a:ext cx="1864500" cy="199859"/>
              <a:chOff x="941066" y="4565984"/>
              <a:chExt cx="2297030" cy="246222"/>
            </a:xfrm>
          </p:grpSpPr>
          <p:sp>
            <p:nvSpPr>
              <p:cNvPr id="410" name="TextBox 409">
                <a:extLst>
                  <a:ext uri="{FF2B5EF4-FFF2-40B4-BE49-F238E27FC236}">
                    <a16:creationId xmlns:a16="http://schemas.microsoft.com/office/drawing/2014/main" id="{A44A991A-7C50-3143-36A1-4BA398863651}"/>
                  </a:ext>
                </a:extLst>
              </p:cNvPr>
              <p:cNvSpPr txBox="1"/>
              <p:nvPr/>
            </p:nvSpPr>
            <p:spPr>
              <a:xfrm>
                <a:off x="2956356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1" name="TextBox 410">
                <a:extLst>
                  <a:ext uri="{FF2B5EF4-FFF2-40B4-BE49-F238E27FC236}">
                    <a16:creationId xmlns:a16="http://schemas.microsoft.com/office/drawing/2014/main" id="{75E43F6B-0104-A138-2969-2B90C47B40A8}"/>
                  </a:ext>
                </a:extLst>
              </p:cNvPr>
              <p:cNvSpPr txBox="1"/>
              <p:nvPr/>
            </p:nvSpPr>
            <p:spPr>
              <a:xfrm>
                <a:off x="941066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09" name="Picture 39" descr="Chart, diagram&#10;&#10;Description automatically generated">
              <a:extLst>
                <a:ext uri="{FF2B5EF4-FFF2-40B4-BE49-F238E27FC236}">
                  <a16:creationId xmlns:a16="http://schemas.microsoft.com/office/drawing/2014/main" id="{8F8D26A4-6727-1043-9D37-A7974A4E3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825" t="12111" r="5157" b="14853"/>
            <a:stretch/>
          </p:blipFill>
          <p:spPr>
            <a:xfrm>
              <a:off x="5268386" y="4579963"/>
              <a:ext cx="1760710" cy="1231705"/>
            </a:xfrm>
            <a:prstGeom prst="rect">
              <a:avLst/>
            </a:prstGeom>
          </p:spPr>
        </p:pic>
      </p:grp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D8349FB2-DEC8-0EE1-48FA-364709658844}"/>
              </a:ext>
            </a:extLst>
          </p:cNvPr>
          <p:cNvGrpSpPr/>
          <p:nvPr/>
        </p:nvGrpSpPr>
        <p:grpSpPr>
          <a:xfrm>
            <a:off x="3758129" y="5182429"/>
            <a:ext cx="1861089" cy="1401283"/>
            <a:chOff x="3148529" y="4572829"/>
            <a:chExt cx="1861089" cy="1401283"/>
          </a:xfrm>
        </p:grpSpPr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61D79FD-36C7-179C-C3AB-261140BF156C}"/>
                </a:ext>
              </a:extLst>
            </p:cNvPr>
            <p:cNvGrpSpPr/>
            <p:nvPr/>
          </p:nvGrpSpPr>
          <p:grpSpPr>
            <a:xfrm>
              <a:off x="3148529" y="5774617"/>
              <a:ext cx="1861089" cy="199495"/>
              <a:chOff x="1218424" y="4565985"/>
              <a:chExt cx="2297031" cy="246225"/>
            </a:xfrm>
          </p:grpSpPr>
          <p:sp>
            <p:nvSpPr>
              <p:cNvPr id="416" name="TextBox 415">
                <a:extLst>
                  <a:ext uri="{FF2B5EF4-FFF2-40B4-BE49-F238E27FC236}">
                    <a16:creationId xmlns:a16="http://schemas.microsoft.com/office/drawing/2014/main" id="{D1BCBFD9-1244-4C6F-3A5C-E8F9B4C8AD31}"/>
                  </a:ext>
                </a:extLst>
              </p:cNvPr>
              <p:cNvSpPr txBox="1"/>
              <p:nvPr/>
            </p:nvSpPr>
            <p:spPr>
              <a:xfrm>
                <a:off x="3233715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A379FBFF-4C49-1936-3536-9534CA734116}"/>
                  </a:ext>
                </a:extLst>
              </p:cNvPr>
              <p:cNvSpPr txBox="1"/>
              <p:nvPr/>
            </p:nvSpPr>
            <p:spPr>
              <a:xfrm>
                <a:off x="1218425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15" name="Picture 38" descr="Chart, histogram&#10;&#10;Description automatically generated">
              <a:extLst>
                <a:ext uri="{FF2B5EF4-FFF2-40B4-BE49-F238E27FC236}">
                  <a16:creationId xmlns:a16="http://schemas.microsoft.com/office/drawing/2014/main" id="{8F058ACF-18AD-0DA4-617B-6BFCC6F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121" t="12431" r="4465" b="15663"/>
            <a:stretch/>
          </p:blipFill>
          <p:spPr>
            <a:xfrm>
              <a:off x="3206568" y="4572829"/>
              <a:ext cx="1784534" cy="1223338"/>
            </a:xfrm>
            <a:prstGeom prst="rect">
              <a:avLst/>
            </a:prstGeom>
          </p:spPr>
        </p:pic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85DCB94D-DE7B-71D6-2B02-361F8725C4A8}"/>
              </a:ext>
            </a:extLst>
          </p:cNvPr>
          <p:cNvGrpSpPr/>
          <p:nvPr/>
        </p:nvGrpSpPr>
        <p:grpSpPr>
          <a:xfrm>
            <a:off x="1614199" y="5175584"/>
            <a:ext cx="1875055" cy="1407528"/>
            <a:chOff x="1004599" y="4565984"/>
            <a:chExt cx="1875055" cy="1407528"/>
          </a:xfrm>
        </p:grpSpPr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F5512FC8-0CEB-6E18-729B-BE6565C69DBB}"/>
                </a:ext>
              </a:extLst>
            </p:cNvPr>
            <p:cNvGrpSpPr/>
            <p:nvPr/>
          </p:nvGrpSpPr>
          <p:grpSpPr>
            <a:xfrm>
              <a:off x="1004599" y="5772522"/>
              <a:ext cx="1875055" cy="200990"/>
              <a:chOff x="1460544" y="4565984"/>
              <a:chExt cx="2297030" cy="246222"/>
            </a:xfrm>
          </p:grpSpPr>
          <p:sp>
            <p:nvSpPr>
              <p:cNvPr id="421" name="TextBox 420">
                <a:extLst>
                  <a:ext uri="{FF2B5EF4-FFF2-40B4-BE49-F238E27FC236}">
                    <a16:creationId xmlns:a16="http://schemas.microsoft.com/office/drawing/2014/main" id="{52789C2C-8844-88BE-5DCE-E4D856C0A5C4}"/>
                  </a:ext>
                </a:extLst>
              </p:cNvPr>
              <p:cNvSpPr txBox="1"/>
              <p:nvPr/>
            </p:nvSpPr>
            <p:spPr>
              <a:xfrm>
                <a:off x="3475834" y="4565985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>
                    <a:latin typeface="Consolas"/>
                  </a:rPr>
                  <a:t>1</a:t>
                </a:r>
              </a:p>
            </p:txBody>
          </p:sp>
          <p:sp>
            <p:nvSpPr>
              <p:cNvPr id="422" name="TextBox 421">
                <a:extLst>
                  <a:ext uri="{FF2B5EF4-FFF2-40B4-BE49-F238E27FC236}">
                    <a16:creationId xmlns:a16="http://schemas.microsoft.com/office/drawing/2014/main" id="{4BFD0FDA-BFCB-AD05-260A-1300AD6E3EFE}"/>
                  </a:ext>
                </a:extLst>
              </p:cNvPr>
              <p:cNvSpPr txBox="1"/>
              <p:nvPr/>
            </p:nvSpPr>
            <p:spPr>
              <a:xfrm>
                <a:off x="1460544" y="4565984"/>
                <a:ext cx="28174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dirty="0">
                    <a:latin typeface="Consolas"/>
                  </a:rPr>
                  <a:t>0</a:t>
                </a:r>
              </a:p>
            </p:txBody>
          </p:sp>
        </p:grpSp>
        <p:pic>
          <p:nvPicPr>
            <p:cNvPr id="420" name="Picture 37" descr="Chart, histogram&#10;&#10;Description automatically generated">
              <a:extLst>
                <a:ext uri="{FF2B5EF4-FFF2-40B4-BE49-F238E27FC236}">
                  <a16:creationId xmlns:a16="http://schemas.microsoft.com/office/drawing/2014/main" id="{509FD56A-2FD2-C1DB-1F6E-B0C3C7C9E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43" t="11569" r="4958" b="15565"/>
            <a:stretch/>
          </p:blipFill>
          <p:spPr>
            <a:xfrm>
              <a:off x="1073216" y="4565984"/>
              <a:ext cx="1769305" cy="123366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CC561F-2287-7F2F-C1F7-16F9F7AA82C9}"/>
              </a:ext>
            </a:extLst>
          </p:cNvPr>
          <p:cNvGrpSpPr/>
          <p:nvPr/>
        </p:nvGrpSpPr>
        <p:grpSpPr>
          <a:xfrm>
            <a:off x="2351315" y="888096"/>
            <a:ext cx="8548221" cy="1674449"/>
            <a:chOff x="2351315" y="888096"/>
            <a:chExt cx="8548221" cy="16744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1721738-D513-7600-CB49-4E1B8CD0EA0E}"/>
                </a:ext>
              </a:extLst>
            </p:cNvPr>
            <p:cNvSpPr/>
            <p:nvPr/>
          </p:nvSpPr>
          <p:spPr>
            <a:xfrm>
              <a:off x="2351315" y="2295554"/>
              <a:ext cx="2476167" cy="266991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1BBF5B0-54F6-763E-F102-51BCAC68E0FD}"/>
                </a:ext>
              </a:extLst>
            </p:cNvPr>
            <p:cNvSpPr txBox="1"/>
            <p:nvPr/>
          </p:nvSpPr>
          <p:spPr>
            <a:xfrm>
              <a:off x="6054461" y="888096"/>
              <a:ext cx="48450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Helvetica" pitchFamily="2" charset="0"/>
                </a:rPr>
                <a:t>Names given by analyst based on manual analysis!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264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C14F584E-04E3-6D79-77CF-AD0A0E32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A7825-DFF7-759E-3AFC-67E4663A7DC1}"/>
              </a:ext>
            </a:extLst>
          </p:cNvPr>
          <p:cNvSpPr/>
          <p:nvPr/>
        </p:nvSpPr>
        <p:spPr>
          <a:xfrm>
            <a:off x="679269" y="261257"/>
            <a:ext cx="11426373" cy="2690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9441F5-C0DE-3016-0F0D-C79C832A529E}"/>
              </a:ext>
            </a:extLst>
          </p:cNvPr>
          <p:cNvSpPr txBox="1"/>
          <p:nvPr/>
        </p:nvSpPr>
        <p:spPr>
          <a:xfrm>
            <a:off x="2815045" y="5569808"/>
            <a:ext cx="7550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Derived by hierarchical clustering based on expected value of inference distributions.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EA10-A4EF-E8A3-DEE5-87A9A6AEE456}"/>
              </a:ext>
            </a:extLst>
          </p:cNvPr>
          <p:cNvSpPr txBox="1"/>
          <p:nvPr/>
        </p:nvSpPr>
        <p:spPr>
          <a:xfrm>
            <a:off x="3605349" y="1483827"/>
            <a:ext cx="596972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Helvetica" pitchFamily="2" charset="0"/>
              </a:rPr>
              <a:t>Purely for exposition!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302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E42C-8054-D349-BE1B-EDD0BCB69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570618-7E44-38A2-0206-46CEA352FB0E}"/>
              </a:ext>
            </a:extLst>
          </p:cNvPr>
          <p:cNvGrpSpPr/>
          <p:nvPr/>
        </p:nvGrpSpPr>
        <p:grpSpPr>
          <a:xfrm>
            <a:off x="1447800" y="2659559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A6915A-26A7-8D14-5250-AFD78F99A75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030C2D-6439-9861-A424-42E600E5D849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What knowledge undergirds what we must mean in using an utterance?</a:t>
              </a:r>
              <a:endParaRPr lang="en-US" sz="2800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42911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75026-36E5-D968-1C5F-A28B3114D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3659919-35D1-611F-ABCC-6B0B0376468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C7E557-6928-1603-1654-210C208DC8AC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Upshot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1EEB5D-9FF2-B9B5-E217-318C6AF15C5E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Well-studied classes of predicates reveal themselves quite clearly. 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12CE89E-ED6F-45EA-CBD8-2B3C97149BB4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747B00-4CCD-BD2A-9A25-5AA7867171E7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Question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AFE363-6586-071E-F054-25E1A6B36A9D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How do we use the gaps in the observed patterns to help us develop deeper generalizations about lexicalization?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82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65E28-2534-D38E-8351-D94405B82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23BC19-F07F-6AE2-6B67-97B06F516918}"/>
              </a:ext>
            </a:extLst>
          </p:cNvPr>
          <p:cNvGrpSpPr/>
          <p:nvPr/>
        </p:nvGrpSpPr>
        <p:grpSpPr>
          <a:xfrm>
            <a:off x="1447800" y="1597731"/>
            <a:ext cx="9296400" cy="1538882"/>
            <a:chOff x="1447800" y="973017"/>
            <a:chExt cx="9296400" cy="15388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A0DF19-1F08-FEFD-0149-587A280B3B3D}"/>
                </a:ext>
              </a:extLst>
            </p:cNvPr>
            <p:cNvSpPr txBox="1"/>
            <p:nvPr/>
          </p:nvSpPr>
          <p:spPr>
            <a:xfrm>
              <a:off x="1447800" y="973017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1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29A84E-B4B6-34B8-C61A-946AD09E3714}"/>
                </a:ext>
              </a:extLst>
            </p:cNvPr>
            <p:cNvSpPr txBox="1"/>
            <p:nvPr/>
          </p:nvSpPr>
          <p:spPr>
            <a:xfrm>
              <a:off x="1447800" y="1557792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Examples of which predicates participate in which patterns and what those patterns look like.</a:t>
              </a:r>
              <a:endParaRPr lang="en-US" sz="2800" dirty="0">
                <a:solidFill>
                  <a:srgbClr val="000000"/>
                </a:solidFill>
                <a:latin typeface="Helvetica" pitchFamily="2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166416-19E3-37A8-89E3-E808B6CAA447}"/>
              </a:ext>
            </a:extLst>
          </p:cNvPr>
          <p:cNvGrpSpPr/>
          <p:nvPr/>
        </p:nvGrpSpPr>
        <p:grpSpPr>
          <a:xfrm>
            <a:off x="1447800" y="3721387"/>
            <a:ext cx="9296400" cy="1538882"/>
            <a:chOff x="1447800" y="2727343"/>
            <a:chExt cx="9296400" cy="15388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E8F38D-BAC6-4754-C020-2EFA2176BD9D}"/>
                </a:ext>
              </a:extLst>
            </p:cNvPr>
            <p:cNvSpPr txBox="1"/>
            <p:nvPr/>
          </p:nvSpPr>
          <p:spPr>
            <a:xfrm>
              <a:off x="1447800" y="2727343"/>
              <a:ext cx="929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Helvetica" pitchFamily="2" charset="0"/>
                </a:rPr>
                <a:t>Part 2</a:t>
              </a:r>
              <a:endParaRPr lang="en-US" sz="1100" b="1"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580BF9-6396-F640-7AB5-21819EC62C93}"/>
                </a:ext>
              </a:extLst>
            </p:cNvPr>
            <p:cNvSpPr txBox="1"/>
            <p:nvPr/>
          </p:nvSpPr>
          <p:spPr>
            <a:xfrm>
              <a:off x="1447800" y="3312118"/>
              <a:ext cx="9296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itchFamily="2" charset="0"/>
                  <a:ea typeface="Verdana" charset="0"/>
                  <a:cs typeface="Verdana" charset="0"/>
                </a:rPr>
                <a:t>Develop auxiliary model for extracting generalizations by decomposing patterns into components.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69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A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641FA-E24E-541F-6009-8409F5BB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E34FF9E0-6C12-832E-B963-19A43D1E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493" y="2746112"/>
            <a:ext cx="3927315" cy="50332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67E53E-7FB9-79AD-3D47-151A8D39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29112"/>
            <a:ext cx="6442253" cy="41531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Analyzing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  <a:t>Patterns</a:t>
            </a:r>
            <a:br>
              <a:rPr lang="en-US" b="1" dirty="0">
                <a:solidFill>
                  <a:schemeClr val="bg1"/>
                </a:solidFill>
                <a:latin typeface="Verdana"/>
                <a:ea typeface="Verdana"/>
                <a:cs typeface="Verdana" charset="0"/>
              </a:rPr>
            </a:br>
            <a:endParaRPr lang="en-US" sz="4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4E83E3-5CCD-4098-9AFB-B2C4553B1413}"/>
              </a:ext>
            </a:extLst>
          </p:cNvPr>
          <p:cNvSpPr txBox="1"/>
          <p:nvPr/>
        </p:nvSpPr>
        <p:spPr>
          <a:xfrm>
            <a:off x="910228" y="5262733"/>
            <a:ext cx="402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Example patterns</a:t>
            </a:r>
          </a:p>
        </p:txBody>
      </p:sp>
    </p:spTree>
    <p:extLst>
      <p:ext uri="{BB962C8B-B14F-4D97-AF65-F5344CB8AC3E}">
        <p14:creationId xmlns:p14="http://schemas.microsoft.com/office/powerpoint/2010/main" val="27620680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964CC-F97C-3D42-C228-7FE340974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group&#10;&#10;Description automatically generated">
            <a:extLst>
              <a:ext uri="{FF2B5EF4-FFF2-40B4-BE49-F238E27FC236}">
                <a16:creationId xmlns:a16="http://schemas.microsoft.com/office/drawing/2014/main" id="{299570C2-3AA4-89E3-29FC-D3BF3B444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" y="474120"/>
            <a:ext cx="12019284" cy="491697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A47100-AC17-DFFC-9BCD-A4E77D280F51}"/>
              </a:ext>
            </a:extLst>
          </p:cNvPr>
          <p:cNvGrpSpPr/>
          <p:nvPr/>
        </p:nvGrpSpPr>
        <p:grpSpPr>
          <a:xfrm>
            <a:off x="4075273" y="3651332"/>
            <a:ext cx="4804714" cy="2732548"/>
            <a:chOff x="4075273" y="3651332"/>
            <a:chExt cx="4804714" cy="273254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9DEE798-4989-2831-F5DD-9AD226EEE928}"/>
                </a:ext>
              </a:extLst>
            </p:cNvPr>
            <p:cNvSpPr/>
            <p:nvPr/>
          </p:nvSpPr>
          <p:spPr>
            <a:xfrm rot="18900000">
              <a:off x="6429920" y="3651332"/>
              <a:ext cx="2450067" cy="362208"/>
            </a:xfrm>
            <a:prstGeom prst="roundRect">
              <a:avLst/>
            </a:prstGeom>
            <a:noFill/>
            <a:ln w="76200">
              <a:solidFill>
                <a:srgbClr val="D7272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6E22EE-27CC-25E7-4C72-5905E8374268}"/>
                </a:ext>
              </a:extLst>
            </p:cNvPr>
            <p:cNvSpPr txBox="1"/>
            <p:nvPr/>
          </p:nvSpPr>
          <p:spPr>
            <a:xfrm>
              <a:off x="4075273" y="5737549"/>
              <a:ext cx="334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discover, realize, recognize, know, find out, understand, …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0E67D9-37FD-DF4F-A8FA-3F79730F974E}"/>
              </a:ext>
            </a:extLst>
          </p:cNvPr>
          <p:cNvCxnSpPr>
            <a:stCxn id="6" idx="1"/>
            <a:endCxn id="7" idx="0"/>
          </p:cNvCxnSpPr>
          <p:nvPr/>
        </p:nvCxnSpPr>
        <p:spPr>
          <a:xfrm flipH="1">
            <a:off x="5747487" y="4698665"/>
            <a:ext cx="1041237" cy="1038884"/>
          </a:xfrm>
          <a:prstGeom prst="straightConnector1">
            <a:avLst/>
          </a:prstGeom>
          <a:ln>
            <a:solidFill>
              <a:srgbClr val="D727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B78EB-22D3-8B4F-DB43-2C07C5FE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9A490-147A-FA0D-D1AB-6C7E9594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24523-59A7-A001-0497-A75238BE62F4}"/>
              </a:ext>
            </a:extLst>
          </p:cNvPr>
          <p:cNvSpPr/>
          <p:nvPr/>
        </p:nvSpPr>
        <p:spPr>
          <a:xfrm>
            <a:off x="2142309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547BAF-12BD-6C69-AAC1-39C737B8E3A7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8551F9-2B74-1D2D-0B20-BCB9F24C6B1D}"/>
              </a:ext>
            </a:extLst>
          </p:cNvPr>
          <p:cNvSpPr/>
          <p:nvPr/>
        </p:nvSpPr>
        <p:spPr>
          <a:xfrm>
            <a:off x="609602" y="1776549"/>
            <a:ext cx="1532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94183-9729-5F97-0B06-02CEA95A33FE}"/>
              </a:ext>
            </a:extLst>
          </p:cNvPr>
          <p:cNvSpPr/>
          <p:nvPr/>
        </p:nvSpPr>
        <p:spPr>
          <a:xfrm>
            <a:off x="4328161" y="5394959"/>
            <a:ext cx="5011781" cy="5355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20F-F7B6-FA9C-FA93-452445AF5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D0A5F3-DF88-ED3E-B4A7-9B1D5CD12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D39E9E-1CA6-A937-5CA1-243FC91D99D7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E4162-65AC-818F-EDD0-1E8E0FEDF9F6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6B25C-71C3-8155-F735-332A7CAF0C51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A0F61F-B32F-6213-7C31-2647F71E1280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C54DF0-FD65-814E-79CB-C429E3A87A50}"/>
              </a:ext>
            </a:extLst>
          </p:cNvPr>
          <p:cNvGrpSpPr/>
          <p:nvPr/>
        </p:nvGrpSpPr>
        <p:grpSpPr>
          <a:xfrm>
            <a:off x="2106391" y="191418"/>
            <a:ext cx="5770512" cy="1477328"/>
            <a:chOff x="2106391" y="191418"/>
            <a:chExt cx="5770512" cy="14773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935EF-04A0-8682-3B07-92EEB477A4EC}"/>
                </a:ext>
              </a:extLst>
            </p:cNvPr>
            <p:cNvSpPr txBox="1"/>
            <p:nvPr/>
          </p:nvSpPr>
          <p:spPr>
            <a:xfrm>
              <a:off x="2106391" y="566668"/>
              <a:ext cx="57705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a particular thing happened.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3D0FC9-CC58-9D62-014D-2F0655D0C568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08DFCBC-AC47-9A59-E8B8-4C38E466C1FA}"/>
              </a:ext>
            </a:extLst>
          </p:cNvPr>
          <p:cNvSpPr/>
          <p:nvPr/>
        </p:nvSpPr>
        <p:spPr>
          <a:xfrm>
            <a:off x="7104018" y="1776549"/>
            <a:ext cx="4807131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DF2EC4-02B3-99B9-46F6-B3A44718693C}"/>
              </a:ext>
            </a:extLst>
          </p:cNvPr>
          <p:cNvGrpSpPr/>
          <p:nvPr/>
        </p:nvGrpSpPr>
        <p:grpSpPr>
          <a:xfrm>
            <a:off x="2142309" y="2312126"/>
            <a:ext cx="3148150" cy="1384662"/>
            <a:chOff x="2142309" y="2312126"/>
            <a:chExt cx="3148150" cy="138466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708C4E-51FE-7BE9-2F48-EBF05E833C75}"/>
                </a:ext>
              </a:extLst>
            </p:cNvPr>
            <p:cNvCxnSpPr/>
            <p:nvPr/>
          </p:nvCxnSpPr>
          <p:spPr>
            <a:xfrm>
              <a:off x="2142309" y="2312126"/>
              <a:ext cx="305670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5CD0E5E-7FB7-9EB7-74FC-BC69E006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10DD6BA-534C-AF00-116C-FC86DE0D53CD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048C0A-463F-158A-268A-7A88FE0CFE8A}"/>
              </a:ext>
            </a:extLst>
          </p:cNvPr>
          <p:cNvCxnSpPr>
            <a:stCxn id="16" idx="3"/>
            <a:endCxn id="3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880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5632-6AC6-2ADF-4B41-8D895058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6E44DC-00AA-D5F1-08A0-D215995CC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73852E-4745-90D5-611B-C35DFDDF8D5E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02C8A6-66CF-CEF9-6B67-55A4D3269C55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3DE047-83C4-7ED5-72AA-D62FA523D107}"/>
              </a:ext>
            </a:extLst>
          </p:cNvPr>
          <p:cNvSpPr/>
          <p:nvPr/>
        </p:nvSpPr>
        <p:spPr>
          <a:xfrm>
            <a:off x="2142309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D877FE-F678-9B3B-78C4-F213FA0F6B21}"/>
              </a:ext>
            </a:extLst>
          </p:cNvPr>
          <p:cNvSpPr/>
          <p:nvPr/>
        </p:nvSpPr>
        <p:spPr>
          <a:xfrm>
            <a:off x="2142309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3E68E2-3B4E-572D-EC9F-4D6941E5153D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C98557-5C44-DF9A-D837-1E0E3D383E28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A4331-01D4-5688-0D00-6B10B88419CD}"/>
              </a:ext>
            </a:extLst>
          </p:cNvPr>
          <p:cNvSpPr/>
          <p:nvPr/>
        </p:nvSpPr>
        <p:spPr>
          <a:xfrm>
            <a:off x="7156274" y="2416629"/>
            <a:ext cx="4857203" cy="12801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E5AEE0-037C-BC1A-4C5E-9BC122C71D04}"/>
              </a:ext>
            </a:extLst>
          </p:cNvPr>
          <p:cNvSpPr/>
          <p:nvPr/>
        </p:nvSpPr>
        <p:spPr>
          <a:xfrm>
            <a:off x="7156274" y="1776548"/>
            <a:ext cx="4857203" cy="43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0FC787-1A89-3599-48E2-638863C1D4D7}"/>
              </a:ext>
            </a:extLst>
          </p:cNvPr>
          <p:cNvGrpSpPr/>
          <p:nvPr/>
        </p:nvGrpSpPr>
        <p:grpSpPr>
          <a:xfrm>
            <a:off x="2142309" y="2312126"/>
            <a:ext cx="8156668" cy="1384662"/>
            <a:chOff x="-2866209" y="2312126"/>
            <a:chExt cx="8156668" cy="138466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B4C84B-D573-65AA-00F2-56514566A746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12126"/>
              <a:ext cx="80652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0E9CD8B-DCCD-5ABD-94A0-37FB5C66F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0459" y="2416629"/>
              <a:ext cx="0" cy="128015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BEA6E-B65F-6CD1-51F7-18A1D426DEF2}"/>
              </a:ext>
            </a:extLst>
          </p:cNvPr>
          <p:cNvGrpSpPr/>
          <p:nvPr/>
        </p:nvGrpSpPr>
        <p:grpSpPr>
          <a:xfrm>
            <a:off x="1528354" y="191418"/>
            <a:ext cx="6348549" cy="1477328"/>
            <a:chOff x="1528354" y="191418"/>
            <a:chExt cx="6348549" cy="147732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084ABB-E34C-6148-7F1C-F9BF1D8D6BFF}"/>
                </a:ext>
              </a:extLst>
            </p:cNvPr>
            <p:cNvSpPr txBox="1"/>
            <p:nvPr/>
          </p:nvSpPr>
          <p:spPr>
            <a:xfrm>
              <a:off x="1528354" y="566668"/>
              <a:ext cx="63485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didn’t                    that a particular thing happened.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B0B73C-F600-E3E1-DFFE-198B2D29B59C}"/>
                </a:ext>
              </a:extLst>
            </p:cNvPr>
            <p:cNvSpPr txBox="1"/>
            <p:nvPr/>
          </p:nvSpPr>
          <p:spPr>
            <a:xfrm>
              <a:off x="3079571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know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C3D2D57-BA1F-059C-DE62-1A217980B600}"/>
              </a:ext>
            </a:extLst>
          </p:cNvPr>
          <p:cNvSpPr txBox="1"/>
          <p:nvPr/>
        </p:nvSpPr>
        <p:spPr>
          <a:xfrm>
            <a:off x="9114063" y="566668"/>
            <a:ext cx="2391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That thing happened.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A3D1B7-6950-6B81-0931-4899F7E824AA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876903" y="751334"/>
            <a:ext cx="1237160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2603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F3DAE-CB4A-B7D9-76C1-D6C862E22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589E3-C12E-60F5-C19F-BFF36EC38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117"/>
          <a:stretch/>
        </p:blipFill>
        <p:spPr>
          <a:xfrm>
            <a:off x="230777" y="1053567"/>
            <a:ext cx="11730446" cy="4750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D0BE8-CA89-7055-99A4-1D124755D77F}"/>
              </a:ext>
            </a:extLst>
          </p:cNvPr>
          <p:cNvSpPr/>
          <p:nvPr/>
        </p:nvSpPr>
        <p:spPr>
          <a:xfrm>
            <a:off x="2142310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946C6-2D19-447E-4479-0196391ED350}"/>
              </a:ext>
            </a:extLst>
          </p:cNvPr>
          <p:cNvSpPr/>
          <p:nvPr/>
        </p:nvSpPr>
        <p:spPr>
          <a:xfrm>
            <a:off x="5393875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F8AF2-B1D7-4F7C-DBE4-A5178F202909}"/>
              </a:ext>
            </a:extLst>
          </p:cNvPr>
          <p:cNvSpPr/>
          <p:nvPr/>
        </p:nvSpPr>
        <p:spPr>
          <a:xfrm>
            <a:off x="7143212" y="1776549"/>
            <a:ext cx="3056708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528C6-1302-4E63-9E0D-C119839D5A66}"/>
              </a:ext>
            </a:extLst>
          </p:cNvPr>
          <p:cNvSpPr/>
          <p:nvPr/>
        </p:nvSpPr>
        <p:spPr>
          <a:xfrm>
            <a:off x="10394777" y="1776549"/>
            <a:ext cx="1599109" cy="192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38BC47-E8ED-8122-F127-299671F46802}"/>
              </a:ext>
            </a:extLst>
          </p:cNvPr>
          <p:cNvGrpSpPr/>
          <p:nvPr/>
        </p:nvGrpSpPr>
        <p:grpSpPr>
          <a:xfrm>
            <a:off x="4193176" y="3579223"/>
            <a:ext cx="6072059" cy="0"/>
            <a:chOff x="4193176" y="3579223"/>
            <a:chExt cx="6072059" cy="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2972FC0-EBDA-E34D-D3AE-6DF55499BE29}"/>
                </a:ext>
              </a:extLst>
            </p:cNvPr>
            <p:cNvCxnSpPr/>
            <p:nvPr/>
          </p:nvCxnSpPr>
          <p:spPr>
            <a:xfrm>
              <a:off x="4193176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33259F-DE17-A5BF-5483-26AAF8D912E0}"/>
                </a:ext>
              </a:extLst>
            </p:cNvPr>
            <p:cNvCxnSpPr/>
            <p:nvPr/>
          </p:nvCxnSpPr>
          <p:spPr>
            <a:xfrm>
              <a:off x="9142914" y="3579223"/>
              <a:ext cx="112232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68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95DDF-E878-5FDD-E5BA-5F6BF52A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A1D2CBEE-1D82-FDD4-EBFA-3582EAC3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FC673D-390B-4211-CE40-EFD9E8371F9A}"/>
              </a:ext>
            </a:extLst>
          </p:cNvPr>
          <p:cNvSpPr/>
          <p:nvPr/>
        </p:nvSpPr>
        <p:spPr>
          <a:xfrm>
            <a:off x="4308566" y="-39189"/>
            <a:ext cx="5216434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2B536-B95C-7156-CB87-2E6635F70461}"/>
              </a:ext>
            </a:extLst>
          </p:cNvPr>
          <p:cNvSpPr/>
          <p:nvPr/>
        </p:nvSpPr>
        <p:spPr>
          <a:xfrm>
            <a:off x="2867297" y="-39191"/>
            <a:ext cx="1441269" cy="52512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7D17A-C728-D6F1-1223-AA8B125DD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0BD06E0C-B49C-8E98-3019-1FB1F72F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16223-441C-85B0-4C8F-F6E84CC86D7F}"/>
              </a:ext>
            </a:extLst>
          </p:cNvPr>
          <p:cNvSpPr/>
          <p:nvPr/>
        </p:nvSpPr>
        <p:spPr>
          <a:xfrm>
            <a:off x="4308566" y="-39189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981B4-0331-E23F-CD91-1BEBF0B1209B}"/>
              </a:ext>
            </a:extLst>
          </p:cNvPr>
          <p:cNvSpPr/>
          <p:nvPr/>
        </p:nvSpPr>
        <p:spPr>
          <a:xfrm>
            <a:off x="7846429" y="-39191"/>
            <a:ext cx="3346268" cy="52512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CE8D6-046E-0CB0-D6A9-EB6A7BA50BD2}"/>
              </a:ext>
            </a:extLst>
          </p:cNvPr>
          <p:cNvSpPr/>
          <p:nvPr/>
        </p:nvSpPr>
        <p:spPr>
          <a:xfrm>
            <a:off x="4308566" y="-39190"/>
            <a:ext cx="5216434" cy="32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F9C5F5-2525-68CD-0E7D-D28F44189FFB}"/>
              </a:ext>
            </a:extLst>
          </p:cNvPr>
          <p:cNvSpPr/>
          <p:nvPr/>
        </p:nvSpPr>
        <p:spPr>
          <a:xfrm>
            <a:off x="4308566" y="3265716"/>
            <a:ext cx="5216434" cy="1946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85B8C-D53E-7390-D7A0-F76B3EB3E91B}"/>
              </a:ext>
            </a:extLst>
          </p:cNvPr>
          <p:cNvGrpSpPr/>
          <p:nvPr/>
        </p:nvGrpSpPr>
        <p:grpSpPr>
          <a:xfrm>
            <a:off x="4308566" y="3213462"/>
            <a:ext cx="3442065" cy="1998617"/>
            <a:chOff x="-2866209" y="2325189"/>
            <a:chExt cx="3442065" cy="199861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FE4EAA-D8CC-FC92-AFA9-6D278C2DC0F4}"/>
                </a:ext>
              </a:extLst>
            </p:cNvPr>
            <p:cNvCxnSpPr>
              <a:cxnSpLocks/>
            </p:cNvCxnSpPr>
            <p:nvPr/>
          </p:nvCxnSpPr>
          <p:spPr>
            <a:xfrm>
              <a:off x="-2866209" y="2325189"/>
              <a:ext cx="33462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EECD7E-E3D2-536B-F1F1-531D414A23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56" y="2377443"/>
              <a:ext cx="0" cy="19463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39D9D-60A7-88C7-65E2-F81C3CD6B291}"/>
              </a:ext>
            </a:extLst>
          </p:cNvPr>
          <p:cNvGrpSpPr/>
          <p:nvPr/>
        </p:nvGrpSpPr>
        <p:grpSpPr>
          <a:xfrm>
            <a:off x="5429253" y="1658983"/>
            <a:ext cx="5857051" cy="1477328"/>
            <a:chOff x="2550530" y="191418"/>
            <a:chExt cx="5857051" cy="14773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9D2C26-6ED0-3AFB-6DD5-078C23001B4B}"/>
                </a:ext>
              </a:extLst>
            </p:cNvPr>
            <p:cNvSpPr txBox="1"/>
            <p:nvPr/>
          </p:nvSpPr>
          <p:spPr>
            <a:xfrm>
              <a:off x="2550530" y="566668"/>
              <a:ext cx="58570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Someone                    that something happened.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9CAB42-78BF-0047-232D-4FBB20A47437}"/>
                </a:ext>
              </a:extLst>
            </p:cNvPr>
            <p:cNvSpPr txBox="1"/>
            <p:nvPr/>
          </p:nvSpPr>
          <p:spPr>
            <a:xfrm>
              <a:off x="3562898" y="191418"/>
              <a:ext cx="14173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discovered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realized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recognized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knew</a:t>
              </a:r>
            </a:p>
            <a:p>
              <a:pPr algn="ctr"/>
              <a:r>
                <a:rPr lang="en-US" dirty="0">
                  <a:latin typeface="Helvetica" pitchFamily="2" charset="0"/>
                </a:rPr>
                <a:t>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1951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9026</TotalTime>
  <Words>6537</Words>
  <Application>Microsoft Macintosh PowerPoint</Application>
  <PresentationFormat>Widescreen</PresentationFormat>
  <Paragraphs>2204</Paragraphs>
  <Slides>233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233</vt:i4>
      </vt:variant>
    </vt:vector>
  </HeadingPairs>
  <TitlesOfParts>
    <vt:vector size="241" baseType="lpstr">
      <vt:lpstr>Aptos</vt:lpstr>
      <vt:lpstr>Aptos Display</vt:lpstr>
      <vt:lpstr>Arial</vt:lpstr>
      <vt:lpstr>Consolas</vt:lpstr>
      <vt:lpstr>Futura</vt:lpstr>
      <vt:lpstr>Helvetica</vt:lpstr>
      <vt:lpstr>Verdana</vt:lpstr>
      <vt:lpstr>Office Theme</vt:lpstr>
      <vt:lpstr>Identifying lexical semantic categories from noisy inference judgments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Distribution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Inference </vt:lpstr>
      <vt:lpstr>PowerPoint Presentation</vt:lpstr>
      <vt:lpstr>PowerPoint Presentation</vt:lpstr>
      <vt:lpstr>PowerPoint Presentation</vt:lpstr>
      <vt:lpstr>PowerPoint Presentation</vt:lpstr>
      <vt:lpstr>Someone was irritated that a particular thing happened.</vt:lpstr>
      <vt:lpstr>PowerPoint Presentation</vt:lpstr>
      <vt:lpstr>PowerPoint Presentation</vt:lpstr>
      <vt:lpstr>PowerPoint Presentation</vt:lpstr>
      <vt:lpstr>If I were to say I don’t think that a particular thing happened, how likely is it that I mean I think that that thing didn’t happen?</vt:lpstr>
      <vt:lpstr>PowerPoint Presentation</vt:lpstr>
      <vt:lpstr>PowerPoint Presentation</vt:lpstr>
      <vt:lpstr>PowerPoint Presentation</vt:lpstr>
      <vt:lpstr>If A knew that C happened, how likely is it that A believed that C happened?</vt:lpstr>
      <vt:lpstr>If A persuaded B that C happened, how likely is it that B believed that C happened?</vt:lpstr>
      <vt:lpstr>If A was appalled that C happened, how likely is it that A wanted C to have happened?</vt:lpstr>
      <vt:lpstr>If A apologized to B that C happened, how likely is it that B wanted C to have happened?</vt:lpstr>
      <vt:lpstr>PowerPoint Presentation</vt:lpstr>
      <vt:lpstr>PowerPoint Presentation</vt:lpstr>
      <vt:lpstr>PowerPoint Presentation</vt:lpstr>
      <vt:lpstr>If A chose to do C, how likely is it that A intended to do C?</vt:lpstr>
      <vt:lpstr>PowerPoint Presentation</vt:lpstr>
      <vt:lpstr>PowerPoint Presentation</vt:lpstr>
      <vt:lpstr>Discovering Inference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Patterns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Appendix A</vt:lpstr>
      <vt:lpstr>PowerPoint Presentation</vt:lpstr>
      <vt:lpstr>PowerPoint Presentation</vt:lpstr>
      <vt:lpstr>PowerPoint Presentation</vt:lpstr>
      <vt:lpstr>Appendix B</vt:lpstr>
      <vt:lpstr>Case Study The vast majority of about-PPs are adjuncts. </vt:lpstr>
      <vt:lpstr>XP1 V (XP2) (XP3) about XP4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C</vt:lpstr>
      <vt:lpstr>PowerPoint Presentation</vt:lpstr>
      <vt:lpstr>PowerPoint Presentation</vt:lpstr>
      <vt:lpstr>Appendix D</vt:lpstr>
      <vt:lpstr>PowerPoint Presentation</vt:lpstr>
      <vt:lpstr>PowerPoint Presentation</vt:lpstr>
      <vt:lpstr>Appendix E</vt:lpstr>
      <vt:lpstr>PowerPoint Presentation</vt:lpstr>
      <vt:lpstr>PowerPoint Presentation</vt:lpstr>
      <vt:lpstr>Appendix 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G</vt:lpstr>
      <vt:lpstr>PowerPoint Presentation</vt:lpstr>
      <vt:lpstr>PowerPoint Presentation</vt:lpstr>
      <vt:lpstr>PowerPoint Presentation</vt:lpstr>
      <vt:lpstr>Appendix H</vt:lpstr>
      <vt:lpstr>PowerPoint Presentation</vt:lpstr>
      <vt:lpstr>Appendix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J</vt:lpstr>
      <vt:lpstr>PowerPoint Presentation</vt:lpstr>
      <vt:lpstr>Appendix K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lexical semantic categories from noisy inference judgments</dc:title>
  <dc:creator>Aaron White</dc:creator>
  <cp:lastModifiedBy>Aaron White</cp:lastModifiedBy>
  <cp:revision>200</cp:revision>
  <dcterms:created xsi:type="dcterms:W3CDTF">2024-09-27T08:50:04Z</dcterms:created>
  <dcterms:modified xsi:type="dcterms:W3CDTF">2024-10-08T12:58:43Z</dcterms:modified>
</cp:coreProperties>
</file>