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6"/>
  </p:notesMasterIdLst>
  <p:sldIdLst>
    <p:sldId id="257" r:id="rId2"/>
    <p:sldId id="278" r:id="rId3"/>
    <p:sldId id="992" r:id="rId4"/>
    <p:sldId id="989" r:id="rId5"/>
    <p:sldId id="991" r:id="rId6"/>
    <p:sldId id="990" r:id="rId7"/>
    <p:sldId id="287" r:id="rId8"/>
    <p:sldId id="995" r:id="rId9"/>
    <p:sldId id="994" r:id="rId10"/>
    <p:sldId id="1006" r:id="rId11"/>
    <p:sldId id="997" r:id="rId12"/>
    <p:sldId id="1002" r:id="rId13"/>
    <p:sldId id="1023" r:id="rId14"/>
    <p:sldId id="1004" r:id="rId15"/>
    <p:sldId id="1022" r:id="rId16"/>
    <p:sldId id="1024" r:id="rId17"/>
    <p:sldId id="999" r:id="rId18"/>
    <p:sldId id="987" r:id="rId19"/>
    <p:sldId id="865" r:id="rId20"/>
    <p:sldId id="1007" r:id="rId21"/>
    <p:sldId id="996" r:id="rId22"/>
    <p:sldId id="1027" r:id="rId23"/>
    <p:sldId id="1026" r:id="rId24"/>
    <p:sldId id="1028" r:id="rId25"/>
    <p:sldId id="1029" r:id="rId26"/>
    <p:sldId id="1031" r:id="rId27"/>
    <p:sldId id="1050" r:id="rId28"/>
    <p:sldId id="1036" r:id="rId29"/>
    <p:sldId id="1000" r:id="rId30"/>
    <p:sldId id="1038" r:id="rId31"/>
    <p:sldId id="1041" r:id="rId32"/>
    <p:sldId id="1042" r:id="rId33"/>
    <p:sldId id="1017" r:id="rId34"/>
    <p:sldId id="1009" r:id="rId35"/>
    <p:sldId id="1013" r:id="rId36"/>
    <p:sldId id="1016" r:id="rId37"/>
    <p:sldId id="1019" r:id="rId38"/>
    <p:sldId id="1018" r:id="rId39"/>
    <p:sldId id="1021" r:id="rId40"/>
    <p:sldId id="1020" r:id="rId41"/>
    <p:sldId id="1045" r:id="rId42"/>
    <p:sldId id="1043" r:id="rId43"/>
    <p:sldId id="1047" r:id="rId44"/>
    <p:sldId id="1051" r:id="rId45"/>
    <p:sldId id="1053" r:id="rId46"/>
    <p:sldId id="1052" r:id="rId47"/>
    <p:sldId id="1054" r:id="rId48"/>
    <p:sldId id="1149" r:id="rId49"/>
    <p:sldId id="1059" r:id="rId50"/>
    <p:sldId id="1057" r:id="rId51"/>
    <p:sldId id="1061" r:id="rId52"/>
    <p:sldId id="1060" r:id="rId53"/>
    <p:sldId id="1083" r:id="rId54"/>
    <p:sldId id="1064" r:id="rId55"/>
    <p:sldId id="1084" r:id="rId56"/>
    <p:sldId id="1085" r:id="rId57"/>
    <p:sldId id="1086" r:id="rId58"/>
    <p:sldId id="1093" r:id="rId59"/>
    <p:sldId id="1150" r:id="rId60"/>
    <p:sldId id="1092" r:id="rId61"/>
    <p:sldId id="1087" r:id="rId62"/>
    <p:sldId id="1151" r:id="rId63"/>
    <p:sldId id="1088" r:id="rId64"/>
    <p:sldId id="1067" r:id="rId65"/>
    <p:sldId id="1044" r:id="rId66"/>
    <p:sldId id="1068" r:id="rId67"/>
    <p:sldId id="1069" r:id="rId68"/>
    <p:sldId id="1072" r:id="rId69"/>
    <p:sldId id="1071" r:id="rId70"/>
    <p:sldId id="1070" r:id="rId71"/>
    <p:sldId id="1075" r:id="rId72"/>
    <p:sldId id="1076" r:id="rId73"/>
    <p:sldId id="1089" r:id="rId74"/>
    <p:sldId id="1049" r:id="rId75"/>
    <p:sldId id="1090" r:id="rId76"/>
    <p:sldId id="1096" r:id="rId77"/>
    <p:sldId id="1097" r:id="rId78"/>
    <p:sldId id="1082" r:id="rId79"/>
    <p:sldId id="1001" r:id="rId80"/>
    <p:sldId id="1094" r:id="rId81"/>
    <p:sldId id="1095" r:id="rId82"/>
    <p:sldId id="1098" r:id="rId83"/>
    <p:sldId id="1015" r:id="rId84"/>
    <p:sldId id="1108" r:id="rId85"/>
    <p:sldId id="1102" r:id="rId86"/>
    <p:sldId id="1136" r:id="rId87"/>
    <p:sldId id="993" r:id="rId88"/>
    <p:sldId id="1107" r:id="rId89"/>
    <p:sldId id="1137" r:id="rId90"/>
    <p:sldId id="1106" r:id="rId91"/>
    <p:sldId id="1104" r:id="rId92"/>
    <p:sldId id="1105" r:id="rId93"/>
    <p:sldId id="1109" r:id="rId94"/>
    <p:sldId id="1099" r:id="rId95"/>
    <p:sldId id="1112" r:id="rId96"/>
    <p:sldId id="1111" r:id="rId97"/>
    <p:sldId id="1113" r:id="rId98"/>
    <p:sldId id="1114" r:id="rId99"/>
    <p:sldId id="1115" r:id="rId100"/>
    <p:sldId id="1116" r:id="rId101"/>
    <p:sldId id="1117" r:id="rId102"/>
    <p:sldId id="1100" r:id="rId103"/>
    <p:sldId id="1118" r:id="rId104"/>
    <p:sldId id="1120" r:id="rId105"/>
    <p:sldId id="1138" r:id="rId106"/>
    <p:sldId id="1119" r:id="rId107"/>
    <p:sldId id="1121" r:id="rId108"/>
    <p:sldId id="1139" r:id="rId109"/>
    <p:sldId id="1154" r:id="rId110"/>
    <p:sldId id="1159" r:id="rId111"/>
    <p:sldId id="1160" r:id="rId112"/>
    <p:sldId id="1162" r:id="rId113"/>
    <p:sldId id="1129" r:id="rId114"/>
    <p:sldId id="1163" r:id="rId115"/>
    <p:sldId id="1037" r:id="rId116"/>
    <p:sldId id="1164" r:id="rId117"/>
    <p:sldId id="1161" r:id="rId118"/>
    <p:sldId id="1167" r:id="rId119"/>
    <p:sldId id="1135" r:id="rId120"/>
    <p:sldId id="973" r:id="rId121"/>
    <p:sldId id="1130" r:id="rId122"/>
    <p:sldId id="1131" r:id="rId123"/>
    <p:sldId id="1132" r:id="rId124"/>
    <p:sldId id="1133" r:id="rId125"/>
    <p:sldId id="1147" r:id="rId126"/>
    <p:sldId id="1165" r:id="rId127"/>
    <p:sldId id="1155" r:id="rId128"/>
    <p:sldId id="1152" r:id="rId129"/>
    <p:sldId id="1156" r:id="rId130"/>
    <p:sldId id="1123" r:id="rId131"/>
    <p:sldId id="1122" r:id="rId132"/>
    <p:sldId id="1124" r:id="rId133"/>
    <p:sldId id="1140" r:id="rId134"/>
    <p:sldId id="1144" r:id="rId135"/>
    <p:sldId id="1145" r:id="rId136"/>
    <p:sldId id="1146" r:id="rId137"/>
    <p:sldId id="1141" r:id="rId138"/>
    <p:sldId id="1143" r:id="rId139"/>
    <p:sldId id="1157" r:id="rId140"/>
    <p:sldId id="1128" r:id="rId141"/>
    <p:sldId id="1125" r:id="rId142"/>
    <p:sldId id="1126" r:id="rId143"/>
    <p:sldId id="1142" r:id="rId144"/>
    <p:sldId id="1153" r:id="rId1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A6A"/>
    <a:srgbClr val="E872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5"/>
    <p:restoredTop sz="94651"/>
  </p:normalViewPr>
  <p:slideViewPr>
    <p:cSldViewPr snapToGrid="0">
      <p:cViewPr varScale="1">
        <p:scale>
          <a:sx n="114" d="100"/>
          <a:sy n="114" d="100"/>
        </p:scale>
        <p:origin x="200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5AA5B-0A2E-E84E-9BFE-C19E3D2DCB92}" type="datetimeFigureOut">
              <a:rPr lang="en-US" smtClean="0"/>
              <a:t>9/17/24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7CA98-3672-CF4B-9DDC-AEACE2A5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1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7CA98-3672-CF4B-9DDC-AEACE2A5D2D5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1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5B73-BAFF-C8D3-9097-107A332AC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5B984-C891-225E-CD7D-C1ED97DD8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1787B-3363-AB1F-E06F-3B86AEC52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32326-694F-3360-643B-93BBBFD5E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5A601-9EF5-40DE-BCF7-37ECA52D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0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971E0-80B2-FB93-0D9D-7ADBE97A8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17C607-D4D0-53A0-102B-01044AA8A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7097D-A3EF-E211-B593-E6B3A44A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08521-E216-0041-537D-0FA66870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3C02E-0977-3EF1-4830-760BB962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0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1AC2C-76F3-DA8F-23B9-DFED3AEA5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FBE138-1B47-A04C-D2AF-2E0AFE9AD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C3B35-4E8E-000D-EFD2-8FF7B20C6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ABD84-FC65-7D43-1DC8-58463D0E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C9E86-D775-0333-01E9-844AD15B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DE593-1CF1-9453-B750-45CF7B5E8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F149E-8D84-8628-B8E1-327F9235E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CC455-AA81-B263-0DAE-D004D15C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25AA0-6A7C-2F7D-0891-9BDB9319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BAFB5-BE76-58D6-EA5B-DEE8ECACF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4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EEF56-ACFF-8C3E-BEF6-168AF34DC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4E6E7-973E-2885-2A65-1A21953AF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47B8D-8535-3D60-2F58-89DCE67E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6E2B9-E925-8127-8C57-F9762AA5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55F7C-2F01-A989-4E23-B19395C7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0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E6B95-CB82-8DA1-53DE-94110441D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353B7-EE68-241F-7450-09B246565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6AAEF-CA83-3F6F-B8B9-DF3968AC8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6F987-42EF-F4C3-8C66-EB20A32C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BF448-9645-F3D5-26F3-A59AD6814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ED99D-4976-C4C7-D1D9-3C4C424E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9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2F09A-E34E-0B85-7A55-1421106C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BBA62-2E40-C853-97EB-DAF955FC2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C2EB1-CC10-D884-B711-13430FA70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8557C-247C-1CBC-E2F0-723B6B7BD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58549C-6771-29B2-99D2-CCCA56AD56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88EA98-4B41-8730-E8EB-66DC922F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9/17/24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361644-FA0C-CD56-834A-408E52B82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D7199D-31D8-8E03-2842-BA1C2419C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0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F899-9775-F8CD-238F-332248EA8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674FA2-CBCB-B774-2458-3D4696AE8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9/17/24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F70F0-1598-AEA1-B82F-C40342E9F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1C8FF-734F-AF48-A106-44112EE4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0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70DF78-8640-D1AD-E4B1-1D65374B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9/17/24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C6D24-E6F6-4C18-5574-8C607A96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A2C63-366E-0C81-910E-59C22ADD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1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9621-A873-E046-C8D5-41BBAB0F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7DF6C-606F-AD8D-3560-AF39FFECA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0ECB3-C866-34DE-A87B-5B952D553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B388E-651D-E7EA-62C7-D36CA8D6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1CFB7-4EB3-4623-A554-D4A410189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0450E-FD65-ED1E-749E-032AD77E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4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F9CB4-4827-053D-BEC6-3464FD98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D06E01-3CCB-26A9-619B-1857C37250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8B857-B283-782E-014F-12EFB8815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00221-B05B-5F24-7E7B-C23437073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1B068-6B4B-F4C0-2A09-CE33DCB4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4F748-1683-AF4F-3299-3C831014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2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59E34C-5B55-5AB0-95A8-F0A4B7D3C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2B9A4-0371-1824-9F75-2649919E2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89CF4-3901-89AC-2F16-1592C522D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E268BDDA-ADAA-504C-9EE3-A29F5F5673EF}" type="datetimeFigureOut">
              <a:rPr lang="en-US" smtClean="0"/>
              <a:pPr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C106C-BA21-5C6F-A092-6263A718E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32ACB-CC7C-B081-7E26-388461AF6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8FB136A3-8002-B848-BF52-469B687FC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6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9536" y="722629"/>
            <a:ext cx="10550013" cy="2185280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ea typeface="+mj-lt"/>
                <a:cs typeface="+mj-lt"/>
              </a:rPr>
              <a:t>Distinguishing metalinguistic and occasional uncertainty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536" y="3736915"/>
            <a:ext cx="9875520" cy="225742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ea typeface="Verdana"/>
                <a:cs typeface="Verdana" charset="0"/>
              </a:rPr>
              <a:t>Aaron Steven White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ea typeface="Verdana"/>
                <a:cs typeface="Verdana" charset="0"/>
              </a:rPr>
              <a:t>University of Rochester</a:t>
            </a:r>
          </a:p>
          <a:p>
            <a:pPr algn="l"/>
            <a:endParaRPr lang="en-US" sz="2000" dirty="0">
              <a:solidFill>
                <a:schemeClr val="bg1"/>
              </a:solidFill>
              <a:ea typeface="Verdana" charset="0"/>
              <a:cs typeface="Verdana" charset="0"/>
            </a:endParaRPr>
          </a:p>
          <a:p>
            <a:pPr algn="l"/>
            <a:r>
              <a:rPr lang="en-US" sz="2000" b="1" dirty="0">
                <a:solidFill>
                  <a:schemeClr val="bg1"/>
                </a:solidFill>
                <a:ea typeface="Verdana"/>
                <a:cs typeface="Verdana" charset="0"/>
              </a:rPr>
              <a:t>Colloquium Talk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ea typeface="Verdana"/>
                <a:cs typeface="Verdana" charset="0"/>
              </a:rPr>
              <a:t>University of Edinburgh</a:t>
            </a:r>
            <a:endParaRPr lang="en-US" sz="2000" dirty="0">
              <a:solidFill>
                <a:schemeClr val="bg1"/>
              </a:solidFill>
              <a:ea typeface="Verdana" charset="0"/>
              <a:cs typeface="Verdana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ea typeface="Verdana"/>
                <a:cs typeface="Verdana" charset="0"/>
              </a:rPr>
              <a:t>26 September 2024</a:t>
            </a:r>
            <a:endParaRPr lang="en-US" sz="2000" dirty="0">
              <a:solidFill>
                <a:schemeClr val="bg1"/>
              </a:solidFill>
              <a:ea typeface="Verdana" charset="0"/>
              <a:cs typeface="Verdana" charset="0"/>
            </a:endParaRPr>
          </a:p>
        </p:txBody>
      </p:sp>
      <p:pic>
        <p:nvPicPr>
          <p:cNvPr id="5" name="Graphic 5">
            <a:extLst>
              <a:ext uri="{FF2B5EF4-FFF2-40B4-BE49-F238E27FC236}">
                <a16:creationId xmlns:a16="http://schemas.microsoft.com/office/drawing/2014/main" id="{3EF71706-3214-CE73-946C-167BF6430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0925" y="2746112"/>
            <a:ext cx="3927315" cy="5033242"/>
          </a:xfrm>
          <a:prstGeom prst="rect">
            <a:avLst/>
          </a:prstGeom>
        </p:spPr>
      </p:pic>
      <p:pic>
        <p:nvPicPr>
          <p:cNvPr id="6" name="Picture 5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C02EBF63-11E0-D68A-8D2B-19C71AFE5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916" y="3714614"/>
            <a:ext cx="2420757" cy="242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6BD48-98DA-2D65-93BC-0FDDD0804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08419FF-F2F8-2AE9-E921-16F904836D1C}"/>
              </a:ext>
            </a:extLst>
          </p:cNvPr>
          <p:cNvGrpSpPr/>
          <p:nvPr/>
        </p:nvGrpSpPr>
        <p:grpSpPr>
          <a:xfrm>
            <a:off x="1447800" y="1597731"/>
            <a:ext cx="9296400" cy="1969770"/>
            <a:chOff x="1447800" y="973017"/>
            <a:chExt cx="9296400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09247BD-3449-21A2-20BE-DCBE021A5B8A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Goal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A41154F-84BE-26C5-5E7B-812AD9E79A8A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Precisely model the sources of inferential uncertainty in order to </a:t>
              </a:r>
              <a:r>
                <a:rPr lang="en-US" sz="2800" b="1" dirty="0">
                  <a:latin typeface="Helvetica" pitchFamily="2" charset="0"/>
                </a:rPr>
                <a:t>quantitatively compare alternative theories of what that uncertainty is uncertainty about</a:t>
              </a:r>
              <a:r>
                <a:rPr lang="en-US" sz="2800" dirty="0">
                  <a:latin typeface="Helvetica" pitchFamily="2" charset="0"/>
                </a:rPr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FA4C48C-288C-95C1-BC81-3163E583CC76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2727343"/>
            <a:chExt cx="9296400" cy="15388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223098-264F-B619-5472-66590F9A4A06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113A6A"/>
                  </a:solidFill>
                  <a:latin typeface="Helvetica" pitchFamily="2" charset="0"/>
                </a:rPr>
                <a:t>Two forms of uncertainty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D28A6E-0A4B-C204-598E-087BD9E3C878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rabicPeriod"/>
              </a:pPr>
              <a:r>
                <a:rPr lang="en-US" sz="2800" dirty="0">
                  <a:latin typeface="Helvetica" pitchFamily="2" charset="0"/>
                </a:rPr>
                <a:t>Metalinguistic (type-level) uncertainty</a:t>
              </a:r>
            </a:p>
            <a:p>
              <a:pPr marL="514350" indent="-514350">
                <a:buAutoNum type="arabicPeriod"/>
              </a:pPr>
              <a:r>
                <a:rPr lang="en-US" sz="2800" dirty="0">
                  <a:latin typeface="Helvetica" pitchFamily="2" charset="0"/>
                </a:rPr>
                <a:t>Occasional (token-level) uncertainty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294357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435E3-387A-A562-0002-717E61992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B7EABB-B8E8-E2BD-2D80-63A11F5614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86000" y="311150"/>
            <a:ext cx="7620000" cy="6235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BBF836-5D29-13FE-9CFF-2726781DDC7D}"/>
              </a:ext>
            </a:extLst>
          </p:cNvPr>
          <p:cNvSpPr/>
          <p:nvPr/>
        </p:nvSpPr>
        <p:spPr>
          <a:xfrm>
            <a:off x="2408663" y="311150"/>
            <a:ext cx="7497337" cy="5509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1ACD48-28A0-E1AE-47F2-A6ED52559B08}"/>
              </a:ext>
            </a:extLst>
          </p:cNvPr>
          <p:cNvGrpSpPr/>
          <p:nvPr/>
        </p:nvGrpSpPr>
        <p:grpSpPr>
          <a:xfrm>
            <a:off x="2694876" y="624469"/>
            <a:ext cx="6817114" cy="5207619"/>
            <a:chOff x="2694876" y="624469"/>
            <a:chExt cx="6817114" cy="520761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BD66718-3E26-4798-46CA-9B98E234EE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11990" y="624469"/>
              <a:ext cx="0" cy="518531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AA1985D3-213B-A36D-863B-54DF3EF71B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4876" y="4627756"/>
              <a:ext cx="0" cy="12043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43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5EC56-F48B-6870-1800-B14F3B44D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D163D4-EEF2-B643-5A79-ABDC61914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896" y="1806497"/>
            <a:ext cx="6766898" cy="434117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48CF9CC-9511-40A9-EEDF-1CC7D30BDE69}"/>
              </a:ext>
            </a:extLst>
          </p:cNvPr>
          <p:cNvGrpSpPr/>
          <p:nvPr/>
        </p:nvGrpSpPr>
        <p:grpSpPr>
          <a:xfrm>
            <a:off x="1443550" y="1382554"/>
            <a:ext cx="3541045" cy="936900"/>
            <a:chOff x="1443550" y="1382554"/>
            <a:chExt cx="3541045" cy="93690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7C0A02BB-5C48-7667-F0A7-E419F61719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96956" y="1786260"/>
              <a:ext cx="2487639" cy="533194"/>
            </a:xfrm>
            <a:prstGeom prst="straightConnector1">
              <a:avLst/>
            </a:prstGeom>
            <a:ln w="762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F8014FA-7A65-9C76-86B3-D0603C59D7C4}"/>
                </a:ext>
              </a:extLst>
            </p:cNvPr>
            <p:cNvGrpSpPr/>
            <p:nvPr/>
          </p:nvGrpSpPr>
          <p:grpSpPr>
            <a:xfrm>
              <a:off x="1443550" y="1382554"/>
              <a:ext cx="903452" cy="812895"/>
              <a:chOff x="1936390" y="1295150"/>
              <a:chExt cx="903452" cy="812895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52984E2-C92C-5F56-5EC7-DF8879CEB592}"/>
                  </a:ext>
                </a:extLst>
              </p:cNvPr>
              <p:cNvSpPr/>
              <p:nvPr/>
            </p:nvSpPr>
            <p:spPr>
              <a:xfrm>
                <a:off x="2064528" y="1453105"/>
                <a:ext cx="643664" cy="491502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b="1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κ</a:t>
                </a:r>
                <a:endParaRPr lang="en-US" sz="28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852C8835-2BD8-BCA4-9544-C0668D4CF2E2}"/>
                  </a:ext>
                </a:extLst>
              </p:cNvPr>
              <p:cNvSpPr/>
              <p:nvPr/>
            </p:nvSpPr>
            <p:spPr>
              <a:xfrm>
                <a:off x="1936390" y="1295150"/>
                <a:ext cx="903452" cy="812895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A8E2BB2-4F5E-7F4D-6622-C73A4FB50AD7}"/>
              </a:ext>
            </a:extLst>
          </p:cNvPr>
          <p:cNvGrpSpPr/>
          <p:nvPr/>
        </p:nvGrpSpPr>
        <p:grpSpPr>
          <a:xfrm>
            <a:off x="410803" y="1761893"/>
            <a:ext cx="5410134" cy="3860050"/>
            <a:chOff x="410803" y="1761893"/>
            <a:chExt cx="5410134" cy="386005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55C6AC7-126D-EF8D-6410-BB66F9516AE0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1929233" y="3592331"/>
              <a:ext cx="185910" cy="119861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9B7A32-90A2-FA56-C4D7-C76181179DC3}"/>
                </a:ext>
              </a:extLst>
            </p:cNvPr>
            <p:cNvSpPr txBox="1"/>
            <p:nvPr/>
          </p:nvSpPr>
          <p:spPr>
            <a:xfrm>
              <a:off x="1265951" y="4790946"/>
              <a:ext cx="169838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Response model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4BB9178-0528-A031-D7F1-43D39D1183CD}"/>
                </a:ext>
              </a:extLst>
            </p:cNvPr>
            <p:cNvSpPr/>
            <p:nvPr/>
          </p:nvSpPr>
          <p:spPr>
            <a:xfrm>
              <a:off x="410803" y="1761893"/>
              <a:ext cx="1050007" cy="3100039"/>
            </a:xfrm>
            <a:custGeom>
              <a:avLst/>
              <a:gdLst>
                <a:gd name="connsiteX0" fmla="*/ 849285 w 1050007"/>
                <a:gd name="connsiteY0" fmla="*/ 0 h 3100039"/>
                <a:gd name="connsiteX1" fmla="*/ 1792 w 1050007"/>
                <a:gd name="connsiteY1" fmla="*/ 1449658 h 3100039"/>
                <a:gd name="connsiteX2" fmla="*/ 1050007 w 1050007"/>
                <a:gd name="connsiteY2" fmla="*/ 3100039 h 310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007" h="3100039">
                  <a:moveTo>
                    <a:pt x="849285" y="0"/>
                  </a:moveTo>
                  <a:cubicBezTo>
                    <a:pt x="408811" y="466492"/>
                    <a:pt x="-31662" y="932985"/>
                    <a:pt x="1792" y="1449658"/>
                  </a:cubicBezTo>
                  <a:cubicBezTo>
                    <a:pt x="35246" y="1966331"/>
                    <a:pt x="542626" y="2533185"/>
                    <a:pt x="1050007" y="3100039"/>
                  </a:cubicBezTo>
                </a:path>
              </a:pathLst>
            </a:custGeom>
            <a:ln w="762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1E5A873-2D58-BD2C-C527-53DB027307A7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V="1">
              <a:off x="2964335" y="4962293"/>
              <a:ext cx="2856602" cy="24415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7BBC3A-0F50-4934-B8A2-92EA94FCD5C4}"/>
              </a:ext>
            </a:extLst>
          </p:cNvPr>
          <p:cNvGrpSpPr/>
          <p:nvPr/>
        </p:nvGrpSpPr>
        <p:grpSpPr>
          <a:xfrm>
            <a:off x="1222695" y="2849580"/>
            <a:ext cx="3996076" cy="1343279"/>
            <a:chOff x="1222695" y="2849580"/>
            <a:chExt cx="3996076" cy="13432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3B02CE-CEC7-C81F-7836-EEA48B8375F2}"/>
                </a:ext>
              </a:extLst>
            </p:cNvPr>
            <p:cNvSpPr txBox="1"/>
            <p:nvPr/>
          </p:nvSpPr>
          <p:spPr>
            <a:xfrm>
              <a:off x="1222695" y="2849580"/>
              <a:ext cx="143644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-&gt; </a:t>
              </a:r>
              <a:r>
                <a:rPr lang="en-US" sz="28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  <a:endParaRPr lang="en-US" sz="2800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BBCE583-344E-B5C8-F16B-FF640C725AD1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 flipH="1" flipV="1">
              <a:off x="2659139" y="3111190"/>
              <a:ext cx="2559632" cy="1081669"/>
            </a:xfrm>
            <a:prstGeom prst="straightConnector1">
              <a:avLst/>
            </a:prstGeom>
            <a:ln w="762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1525A3-164D-7BFB-20F2-1BB4DAC4335B}"/>
              </a:ext>
            </a:extLst>
          </p:cNvPr>
          <p:cNvCxnSpPr>
            <a:cxnSpLocks/>
          </p:cNvCxnSpPr>
          <p:nvPr/>
        </p:nvCxnSpPr>
        <p:spPr>
          <a:xfrm flipH="1" flipV="1">
            <a:off x="2496956" y="2032011"/>
            <a:ext cx="2220010" cy="817569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2A546BA-187E-4E1B-D3B1-C2229BD9D7B3}"/>
              </a:ext>
            </a:extLst>
          </p:cNvPr>
          <p:cNvSpPr/>
          <p:nvPr/>
        </p:nvSpPr>
        <p:spPr>
          <a:xfrm>
            <a:off x="2141596" y="2900560"/>
            <a:ext cx="484090" cy="439089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2754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752040-EAF1-FD03-C5E8-BD11A0B9B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A835-3574-6C8A-0B48-BA465F230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Quantifying Uncertainty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80098610-5AA3-C2E6-010C-F99EA18D3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FC02E2C-FE0B-4A54-20C5-29BD0AAB2C5F}"/>
              </a:ext>
            </a:extLst>
          </p:cNvPr>
          <p:cNvSpPr txBox="1">
            <a:spLocks/>
          </p:cNvSpPr>
          <p:nvPr/>
        </p:nvSpPr>
        <p:spPr>
          <a:xfrm>
            <a:off x="831850" y="4297388"/>
            <a:ext cx="6442253" cy="847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50417580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FE46E-B2FB-5930-F5BF-D15FAE4A4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8B3FF3-C084-FAE2-98DE-1528496AF07C}"/>
              </a:ext>
            </a:extLst>
          </p:cNvPr>
          <p:cNvGrpSpPr/>
          <p:nvPr/>
        </p:nvGrpSpPr>
        <p:grpSpPr>
          <a:xfrm>
            <a:off x="1447800" y="1597731"/>
            <a:ext cx="9455552" cy="1969770"/>
            <a:chOff x="1447800" y="973017"/>
            <a:chExt cx="9455552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36E1D2D-A75E-0B34-A623-A0BDDB072AB7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 #1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1C97DBD-C2F4-7742-7E82-7320BF925761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Do prior beliefs display occasional or metalinguistic uncertainty? </a:t>
              </a:r>
            </a:p>
            <a:p>
              <a:endParaRPr lang="en-US" sz="280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00983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A1D2788E-C135-DB64-7FF2-1996140D2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11150"/>
            <a:ext cx="7620000" cy="623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F90D8B-BB8A-8474-1AD7-F1E856486790}"/>
              </a:ext>
            </a:extLst>
          </p:cNvPr>
          <p:cNvSpPr/>
          <p:nvPr/>
        </p:nvSpPr>
        <p:spPr>
          <a:xfrm>
            <a:off x="3166946" y="223024"/>
            <a:ext cx="6739054" cy="5965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DBBB3D-4ED2-9B30-4401-5AEA171169AA}"/>
              </a:ext>
            </a:extLst>
          </p:cNvPr>
          <p:cNvSpPr/>
          <p:nvPr/>
        </p:nvSpPr>
        <p:spPr>
          <a:xfrm>
            <a:off x="2286000" y="311150"/>
            <a:ext cx="880946" cy="5965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EC9339-3343-5302-AC85-F54A68D3835A}"/>
              </a:ext>
            </a:extLst>
          </p:cNvPr>
          <p:cNvSpPr txBox="1"/>
          <p:nvPr/>
        </p:nvSpPr>
        <p:spPr>
          <a:xfrm>
            <a:off x="479502" y="2386361"/>
            <a:ext cx="2141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" pitchFamily="2" charset="0"/>
              </a:rPr>
              <a:t>Higher means better fit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59455D-92EC-FB2C-273F-586AD995BCFD}"/>
              </a:ext>
            </a:extLst>
          </p:cNvPr>
          <p:cNvSpPr txBox="1"/>
          <p:nvPr/>
        </p:nvSpPr>
        <p:spPr>
          <a:xfrm>
            <a:off x="4326673" y="2632582"/>
            <a:ext cx="493255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Helvetica" pitchFamily="2" charset="0"/>
              </a:rPr>
              <a:t>Prior beliefs display occasional uncertainty.</a:t>
            </a:r>
          </a:p>
        </p:txBody>
      </p:sp>
    </p:spTree>
    <p:extLst>
      <p:ext uri="{BB962C8B-B14F-4D97-AF65-F5344CB8AC3E}">
        <p14:creationId xmlns:p14="http://schemas.microsoft.com/office/powerpoint/2010/main" val="325718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objects&#10;&#10;Description automatically generated">
            <a:extLst>
              <a:ext uri="{FF2B5EF4-FFF2-40B4-BE49-F238E27FC236}">
                <a16:creationId xmlns:a16="http://schemas.microsoft.com/office/drawing/2014/main" id="{DF32A2EF-28C7-0E42-2564-C8D7AC0E9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83" y="947311"/>
            <a:ext cx="6065226" cy="4963377"/>
          </a:xfrm>
          <a:prstGeom prst="rect">
            <a:avLst/>
          </a:prstGeom>
        </p:spPr>
      </p:pic>
      <p:pic>
        <p:nvPicPr>
          <p:cNvPr id="7" name="Picture 6" descr="A graph with a red line going up&#10;&#10;Description automatically generated">
            <a:extLst>
              <a:ext uri="{FF2B5EF4-FFF2-40B4-BE49-F238E27FC236}">
                <a16:creationId xmlns:a16="http://schemas.microsoft.com/office/drawing/2014/main" id="{B29447C7-FC5D-0A89-B826-A637AEC10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83" y="947311"/>
            <a:ext cx="6065226" cy="4963377"/>
          </a:xfrm>
          <a:prstGeom prst="rect">
            <a:avLst/>
          </a:prstGeom>
        </p:spPr>
      </p:pic>
      <p:pic>
        <p:nvPicPr>
          <p:cNvPr id="11" name="Picture 10" descr="A graph of a graph with a red line and a red line&#10;&#10;Description automatically generated">
            <a:extLst>
              <a:ext uri="{FF2B5EF4-FFF2-40B4-BE49-F238E27FC236}">
                <a16:creationId xmlns:a16="http://schemas.microsoft.com/office/drawing/2014/main" id="{980C86F2-C429-B066-510C-28060439F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83" y="947311"/>
            <a:ext cx="6065226" cy="49633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525B4E-5F7E-4D76-D8DA-C95EF78C8F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9753"/>
          <a:stretch/>
        </p:blipFill>
        <p:spPr>
          <a:xfrm>
            <a:off x="6823509" y="2369632"/>
            <a:ext cx="4971503" cy="211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0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9D462-1DEB-EA44-D96F-E78778341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950B7F-8767-B0FC-BDF3-B646A890471B}"/>
              </a:ext>
            </a:extLst>
          </p:cNvPr>
          <p:cNvGrpSpPr/>
          <p:nvPr/>
        </p:nvGrpSpPr>
        <p:grpSpPr>
          <a:xfrm>
            <a:off x="1447800" y="1597731"/>
            <a:ext cx="9455552" cy="1969770"/>
            <a:chOff x="1447800" y="973017"/>
            <a:chExt cx="9455552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D0B2F3F-6F51-088E-E9A5-D64999A9DA6F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 #1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763B6BB-76FC-EB29-99CC-FAE4114D22B7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Do prior beliefs display occasional or metalinguistic uncertainty? </a:t>
              </a:r>
            </a:p>
            <a:p>
              <a:endParaRPr lang="en-US" sz="2800" dirty="0">
                <a:latin typeface="Helvetica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80ED166-ADD8-14F8-777F-B4492DEA6DFD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520B00-115F-DD57-D872-996FB0E0209D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 #2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DEB492-292C-6962-D614-F1D36855FE4D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Do projective inferences display occasional or metalinguistic uncertainty?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517476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graph&#10;&#10;Description automatically generated">
            <a:extLst>
              <a:ext uri="{FF2B5EF4-FFF2-40B4-BE49-F238E27FC236}">
                <a16:creationId xmlns:a16="http://schemas.microsoft.com/office/drawing/2014/main" id="{9BD15224-4C96-5692-8A84-2F62070E1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11150"/>
            <a:ext cx="7620000" cy="623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6348C4-BAD8-1CF7-19C7-606461449A64}"/>
              </a:ext>
            </a:extLst>
          </p:cNvPr>
          <p:cNvSpPr/>
          <p:nvPr/>
        </p:nvSpPr>
        <p:spPr>
          <a:xfrm>
            <a:off x="3166946" y="223024"/>
            <a:ext cx="3456878" cy="5965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62656F-F5A4-6646-0B86-8204028402D8}"/>
              </a:ext>
            </a:extLst>
          </p:cNvPr>
          <p:cNvSpPr/>
          <p:nvPr/>
        </p:nvSpPr>
        <p:spPr>
          <a:xfrm>
            <a:off x="6536473" y="6277053"/>
            <a:ext cx="3456878" cy="38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5920F-31B3-5B5D-81EB-5772DD1F13DF}"/>
              </a:ext>
            </a:extLst>
          </p:cNvPr>
          <p:cNvSpPr/>
          <p:nvPr/>
        </p:nvSpPr>
        <p:spPr>
          <a:xfrm>
            <a:off x="6095999" y="223023"/>
            <a:ext cx="3897351" cy="5965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D48D14-D4D5-5DB6-9F4B-45D2A4B1DB03}"/>
              </a:ext>
            </a:extLst>
          </p:cNvPr>
          <p:cNvSpPr txBox="1"/>
          <p:nvPr/>
        </p:nvSpPr>
        <p:spPr>
          <a:xfrm>
            <a:off x="4025594" y="2632582"/>
            <a:ext cx="588784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Helvetica" pitchFamily="2" charset="0"/>
              </a:rPr>
              <a:t>Projective inferences display metalinguistic uncertainty.</a:t>
            </a:r>
          </a:p>
        </p:txBody>
      </p:sp>
    </p:spTree>
    <p:extLst>
      <p:ext uri="{BB962C8B-B14F-4D97-AF65-F5344CB8AC3E}">
        <p14:creationId xmlns:p14="http://schemas.microsoft.com/office/powerpoint/2010/main" val="20179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AD5DD5EA-A7C6-8455-5BDD-4A299414C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37" y="674649"/>
            <a:ext cx="10573325" cy="5508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F4DABB-0048-9D6E-A421-E197BACD23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9337" y="674649"/>
            <a:ext cx="10573324" cy="55087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CF38A2-FF1F-EE07-E07C-F8229B64FA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9336" y="674649"/>
            <a:ext cx="10573324" cy="550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0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44F4D-B1B8-DF8F-2973-32EF2677F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C8C0005-9AB6-7D06-C323-0D437E76FDFE}"/>
              </a:ext>
            </a:extLst>
          </p:cNvPr>
          <p:cNvGrpSpPr/>
          <p:nvPr/>
        </p:nvGrpSpPr>
        <p:grpSpPr>
          <a:xfrm>
            <a:off x="1447800" y="1597731"/>
            <a:ext cx="9455552" cy="1969770"/>
            <a:chOff x="1447800" y="973017"/>
            <a:chExt cx="9455552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B33595E-EE0C-D622-F1D2-AE90FC972EB2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 #3 </a:t>
              </a:r>
              <a:r>
                <a:rPr lang="en-US" sz="1100" b="1" dirty="0">
                  <a:latin typeface="Helvetica" pitchFamily="2" charset="0"/>
                </a:rPr>
                <a:t>see Appendix B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84E0826-8AAE-6B5C-8E5C-A0791518EF88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Does the prompt encourage participants to “respond more discretely” because the prompt is a polar question? </a:t>
              </a:r>
            </a:p>
            <a:p>
              <a:endParaRPr lang="en-US" sz="280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591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EE910-2D24-76F8-BD29-9094A865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F5E7B29-1393-5189-FCA0-1832C28A62D5}"/>
              </a:ext>
            </a:extLst>
          </p:cNvPr>
          <p:cNvSpPr txBox="1"/>
          <p:nvPr/>
        </p:nvSpPr>
        <p:spPr>
          <a:xfrm>
            <a:off x="2672327" y="2844225"/>
            <a:ext cx="684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 ran a marathon in 3:40.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A623E8-D36D-5B30-1C3A-1301DE0F1979}"/>
              </a:ext>
            </a:extLst>
          </p:cNvPr>
          <p:cNvGrpSpPr/>
          <p:nvPr/>
        </p:nvGrpSpPr>
        <p:grpSpPr>
          <a:xfrm>
            <a:off x="2780096" y="3423068"/>
            <a:ext cx="6631805" cy="1961631"/>
            <a:chOff x="2780096" y="3423068"/>
            <a:chExt cx="6631805" cy="196163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150E6A6-473F-6B65-1268-568EEEE8D3E6}"/>
                </a:ext>
              </a:extLst>
            </p:cNvPr>
            <p:cNvGrpSpPr/>
            <p:nvPr/>
          </p:nvGrpSpPr>
          <p:grpSpPr>
            <a:xfrm>
              <a:off x="2780096" y="3423068"/>
              <a:ext cx="6631805" cy="1961631"/>
              <a:chOff x="2780096" y="2848302"/>
              <a:chExt cx="6631805" cy="1961631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70AC9E-3A35-EB81-0D83-23CE4A0795A2}"/>
                  </a:ext>
                </a:extLst>
              </p:cNvPr>
              <p:cNvSpPr txBox="1"/>
              <p:nvPr/>
            </p:nvSpPr>
            <p:spPr>
              <a:xfrm>
                <a:off x="2780096" y="4225158"/>
                <a:ext cx="6631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Helvetica" pitchFamily="2" charset="0"/>
                  </a:rPr>
                  <a:t>Leo’s marathon was fast.</a:t>
                </a: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563C1C76-3726-C6B8-4BA1-671C50F80251}"/>
                  </a:ext>
                </a:extLst>
              </p:cNvPr>
              <p:cNvSpPr/>
              <p:nvPr/>
            </p:nvSpPr>
            <p:spPr>
              <a:xfrm>
                <a:off x="5610325" y="2848302"/>
                <a:ext cx="715518" cy="1376856"/>
              </a:xfrm>
              <a:custGeom>
                <a:avLst/>
                <a:gdLst>
                  <a:gd name="connsiteX0" fmla="*/ 527716 w 715518"/>
                  <a:gd name="connsiteY0" fmla="*/ 0 h 1376856"/>
                  <a:gd name="connsiteX1" fmla="*/ 2199 w 715518"/>
                  <a:gd name="connsiteY1" fmla="*/ 515007 h 1376856"/>
                  <a:gd name="connsiteX2" fmla="*/ 706392 w 715518"/>
                  <a:gd name="connsiteY2" fmla="*/ 882869 h 1376856"/>
                  <a:gd name="connsiteX3" fmla="*/ 338530 w 715518"/>
                  <a:gd name="connsiteY3" fmla="*/ 1376856 h 137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5518" h="1376856">
                    <a:moveTo>
                      <a:pt x="527716" y="0"/>
                    </a:moveTo>
                    <a:cubicBezTo>
                      <a:pt x="250068" y="183931"/>
                      <a:pt x="-27580" y="367862"/>
                      <a:pt x="2199" y="515007"/>
                    </a:cubicBezTo>
                    <a:cubicBezTo>
                      <a:pt x="31978" y="662152"/>
                      <a:pt x="650337" y="739228"/>
                      <a:pt x="706392" y="882869"/>
                    </a:cubicBezTo>
                    <a:cubicBezTo>
                      <a:pt x="762447" y="1026510"/>
                      <a:pt x="550488" y="1201683"/>
                      <a:pt x="338530" y="1376856"/>
                    </a:cubicBezTo>
                  </a:path>
                </a:pathLst>
              </a:custGeom>
              <a:noFill/>
              <a:ln w="5715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FE9A18-5ACE-F15E-45E7-70AFA66C58CD}"/>
                </a:ext>
              </a:extLst>
            </p:cNvPr>
            <p:cNvSpPr txBox="1"/>
            <p:nvPr/>
          </p:nvSpPr>
          <p:spPr>
            <a:xfrm>
              <a:off x="5773441" y="3786428"/>
              <a:ext cx="43107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397055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10303-55E5-7D69-46C7-73CB3E4B0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A8E40B-1786-5CE8-3D24-68AF10B510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834" y="578314"/>
            <a:ext cx="9692331" cy="570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9590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75C45-9CD4-8489-8DEC-7DAD7C669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A9F6F1D-95AA-E3A2-718D-FCDE311B0383}"/>
              </a:ext>
            </a:extLst>
          </p:cNvPr>
          <p:cNvGrpSpPr/>
          <p:nvPr/>
        </p:nvGrpSpPr>
        <p:grpSpPr>
          <a:xfrm>
            <a:off x="1447800" y="1597731"/>
            <a:ext cx="9455552" cy="1969770"/>
            <a:chOff x="1447800" y="973017"/>
            <a:chExt cx="9455552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DFB7A94-B411-983C-B7F6-0FB8D9A8310A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 #3 </a:t>
              </a:r>
              <a:r>
                <a:rPr lang="en-US" sz="1100" b="1" dirty="0">
                  <a:latin typeface="Helvetica" pitchFamily="2" charset="0"/>
                </a:rPr>
                <a:t>see Appendix B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8D52C6B-388B-947C-093A-444029F2F726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Does the prompt encourage participants to “respond more discretely” because the prompt is a polar question? </a:t>
              </a:r>
            </a:p>
            <a:p>
              <a:endParaRPr lang="en-US" sz="2800" dirty="0">
                <a:latin typeface="Helvetica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742C73D-A059-6B1D-0BA7-440C41801A79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3FC7B2-AE39-816D-CAC4-64E8A3E5BFC0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 #4 </a:t>
              </a:r>
              <a:r>
                <a:rPr lang="en-US" sz="1100" b="1" dirty="0">
                  <a:latin typeface="Helvetica" pitchFamily="2" charset="0"/>
                </a:rPr>
                <a:t>see Appendix 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8B5A26-2A81-1F3B-EFCB-CA2993ADB85A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Do contents biased for high or likelihood cause people to “respond more discretely”?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373480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D1DB78-8CAD-3B64-7693-022FA49B0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B9719-45D9-11FA-CD60-5B0D18FD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Quantifying Uncertainty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CBDF5EFD-D555-83ED-AE61-75C86090B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7B1879F-8AF7-7107-69E8-988E962F241C}"/>
              </a:ext>
            </a:extLst>
          </p:cNvPr>
          <p:cNvSpPr txBox="1">
            <a:spLocks/>
          </p:cNvSpPr>
          <p:nvPr/>
        </p:nvSpPr>
        <p:spPr>
          <a:xfrm>
            <a:off x="831850" y="4297388"/>
            <a:ext cx="6442253" cy="847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93478292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0B95C-86D0-E394-22EE-1E30F4160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F0B95C2-19AB-ED15-A69B-B18A49180382}"/>
              </a:ext>
            </a:extLst>
          </p:cNvPr>
          <p:cNvGrpSpPr/>
          <p:nvPr/>
        </p:nvGrpSpPr>
        <p:grpSpPr>
          <a:xfrm>
            <a:off x="1447800" y="1597731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8C56BDB-F592-4B2A-4FD4-D8531D4AA77D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D5D5056-8D69-1868-D907-3C78368980C7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Do projective inferences display occasional or metalinguistic uncertainty?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C56EEF2-1352-A08F-D291-7AD3378A7AE3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F3C8AA-9DBF-8717-D613-09383BE606D2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Answer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5C933E-29A9-6B41-7B26-1DFF637A810C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They unequivocally display the sort of discreteness we expect from metalinguistic uncertainty.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279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3C363-4228-C17C-148F-2EE30CCD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5A24CA1-51F3-2830-8593-947ECB6FCA7C}"/>
              </a:ext>
            </a:extLst>
          </p:cNvPr>
          <p:cNvGrpSpPr/>
          <p:nvPr/>
        </p:nvGrpSpPr>
        <p:grpSpPr>
          <a:xfrm>
            <a:off x="1447800" y="1597731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11882C9-C608-D955-1256-0C26A75D14A1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CD6EADA-6F35-368B-773E-012A3E436717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What does this discreteness tell us about the nature of lexically triggered projective inferences?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468566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D4AB8-8FE2-3198-3318-7BC80CDAC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DC49FEC-5C54-7F67-150E-B9DB133B74B4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31F4A98-A5D4-FA62-510A-9E024EE7AC38}"/>
                </a:ext>
              </a:extLst>
            </p:cNvPr>
            <p:cNvSpPr txBox="1"/>
            <p:nvPr/>
          </p:nvSpPr>
          <p:spPr>
            <a:xfrm>
              <a:off x="1447800" y="973017"/>
              <a:ext cx="464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113A6A"/>
                  </a:solidFill>
                  <a:latin typeface="Helvetica" pitchFamily="2" charset="0"/>
                </a:rPr>
                <a:t>Semantic Discreteness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36DAC01-83E2-E06B-A1DA-7B731598A34E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There is a discrete property of a sense of a lexical item or its linguistic context that necessarily triggers an inference.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503411E-8F59-5325-8DA4-01D6286B7D71}"/>
              </a:ext>
            </a:extLst>
          </p:cNvPr>
          <p:cNvGrpSpPr/>
          <p:nvPr/>
        </p:nvGrpSpPr>
        <p:grpSpPr>
          <a:xfrm>
            <a:off x="1447800" y="3721387"/>
            <a:ext cx="9490276" cy="1538882"/>
            <a:chOff x="1447800" y="2727343"/>
            <a:chExt cx="9490276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06E8CB-C20F-C815-847B-255C4F3BA094}"/>
                </a:ext>
              </a:extLst>
            </p:cNvPr>
            <p:cNvSpPr txBox="1"/>
            <p:nvPr/>
          </p:nvSpPr>
          <p:spPr>
            <a:xfrm>
              <a:off x="1447800" y="2727343"/>
              <a:ext cx="47909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Pragmatic Discreteness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93474F-755C-8AB0-9A3C-D7BBE7F0771D}"/>
                </a:ext>
              </a:extLst>
            </p:cNvPr>
            <p:cNvSpPr txBox="1"/>
            <p:nvPr/>
          </p:nvSpPr>
          <p:spPr>
            <a:xfrm>
              <a:off x="1447800" y="3312118"/>
              <a:ext cx="94902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There is a discrete property of the discourse contexts a lexical item occurs in that necessarily triggers an inference.</a:t>
              </a:r>
            </a:p>
          </p:txBody>
        </p:sp>
      </p:grp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B92128ED-229C-2B16-8A93-655D182CD6FA}"/>
              </a:ext>
            </a:extLst>
          </p:cNvPr>
          <p:cNvCxnSpPr>
            <a:stCxn id="3" idx="1"/>
            <a:endCxn id="4" idx="1"/>
          </p:cNvCxnSpPr>
          <p:nvPr/>
        </p:nvCxnSpPr>
        <p:spPr>
          <a:xfrm rot="10800000" flipV="1">
            <a:off x="1447800" y="1890119"/>
            <a:ext cx="12700" cy="2123656"/>
          </a:xfrm>
          <a:prstGeom prst="bentConnector3">
            <a:avLst>
              <a:gd name="adj1" fmla="val 3258228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9E74A66-7CA0-9BF9-8DE6-8976CA55BB90}"/>
              </a:ext>
            </a:extLst>
          </p:cNvPr>
          <p:cNvGrpSpPr/>
          <p:nvPr/>
        </p:nvGrpSpPr>
        <p:grpSpPr>
          <a:xfrm>
            <a:off x="6096000" y="1890119"/>
            <a:ext cx="5085144" cy="2123656"/>
            <a:chOff x="6096000" y="1890119"/>
            <a:chExt cx="5085144" cy="2123656"/>
          </a:xfrm>
        </p:grpSpPr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62EE3251-5DFD-E413-620D-2B26C806C136}"/>
                </a:ext>
              </a:extLst>
            </p:cNvPr>
            <p:cNvCxnSpPr>
              <a:cxnSpLocks/>
              <a:stCxn id="4" idx="3"/>
              <a:endCxn id="3" idx="3"/>
            </p:cNvCxnSpPr>
            <p:nvPr/>
          </p:nvCxnSpPr>
          <p:spPr>
            <a:xfrm flipH="1" flipV="1">
              <a:off x="6096000" y="1890119"/>
              <a:ext cx="142754" cy="2123656"/>
            </a:xfrm>
            <a:prstGeom prst="bentConnector3">
              <a:avLst>
                <a:gd name="adj1" fmla="val -3330417"/>
              </a:avLst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A58571-D6C4-8080-2C56-8B9A3AFF53DF}"/>
                </a:ext>
              </a:extLst>
            </p:cNvPr>
            <p:cNvSpPr txBox="1"/>
            <p:nvPr/>
          </p:nvSpPr>
          <p:spPr>
            <a:xfrm>
              <a:off x="10802073" y="2740584"/>
              <a:ext cx="37907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C00000"/>
                  </a:solidFill>
                  <a:latin typeface="Helvetica" pitchFamily="2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349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CBB3F-1677-BABC-7D15-BD2CDB268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8F97C20-6057-E343-C4CA-00308ADEF658}"/>
              </a:ext>
            </a:extLst>
          </p:cNvPr>
          <p:cNvGrpSpPr/>
          <p:nvPr/>
        </p:nvGrpSpPr>
        <p:grpSpPr>
          <a:xfrm>
            <a:off x="1447800" y="1597731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35EB3CB-2EAC-35BB-98D5-BC3F0E64ADA2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8FF5FD0-DAF4-E71C-3F00-4E15486B8487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What does this discreteness tell us about the nature of lexically triggered projective inferences?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BCF0B7-BABE-EB3E-30AC-AE455BF3E1E7}"/>
              </a:ext>
            </a:extLst>
          </p:cNvPr>
          <p:cNvGrpSpPr/>
          <p:nvPr/>
        </p:nvGrpSpPr>
        <p:grpSpPr>
          <a:xfrm>
            <a:off x="1447799" y="3721387"/>
            <a:ext cx="9993351" cy="1538882"/>
            <a:chOff x="1447799" y="2727343"/>
            <a:chExt cx="9993351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8A0B1BC-E36F-99D2-8448-5A99712A76B4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Approach #1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10BBB9-2CC4-B9A7-C91F-435851AB378F}"/>
                </a:ext>
              </a:extLst>
            </p:cNvPr>
            <p:cNvSpPr txBox="1"/>
            <p:nvPr/>
          </p:nvSpPr>
          <p:spPr>
            <a:xfrm>
              <a:off x="1447799" y="3312118"/>
              <a:ext cx="99933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Enrich the model by introducing additional discourse constructs to differentiate semantic v. pragmatic discreteness.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749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72942-CBC0-2377-4324-BD4C6E146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1FCCA79-AA0A-D809-047C-328271E875F5}"/>
              </a:ext>
            </a:extLst>
          </p:cNvPr>
          <p:cNvGrpSpPr/>
          <p:nvPr/>
        </p:nvGrpSpPr>
        <p:grpSpPr>
          <a:xfrm>
            <a:off x="7534649" y="1089433"/>
            <a:ext cx="4172711" cy="4679135"/>
            <a:chOff x="3240180" y="1697322"/>
            <a:chExt cx="3665111" cy="410993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8DD8484-31E4-7D60-C004-27680512F10E}"/>
                </a:ext>
              </a:extLst>
            </p:cNvPr>
            <p:cNvGrpSpPr/>
            <p:nvPr/>
          </p:nvGrpSpPr>
          <p:grpSpPr>
            <a:xfrm>
              <a:off x="3240180" y="1697322"/>
              <a:ext cx="3665111" cy="3841183"/>
              <a:chOff x="9434939" y="2261181"/>
              <a:chExt cx="1983347" cy="2078626"/>
            </a:xfrm>
          </p:grpSpPr>
          <p:pic>
            <p:nvPicPr>
              <p:cNvPr id="3" name="Picture 2" descr="A person wearing glasses and a blue jacket&#10;&#10;Description automatically generated">
                <a:extLst>
                  <a:ext uri="{FF2B5EF4-FFF2-40B4-BE49-F238E27FC236}">
                    <a16:creationId xmlns:a16="http://schemas.microsoft.com/office/drawing/2014/main" id="{44A09AD9-902C-FBA2-9057-07435A6E09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44" r="44"/>
              <a:stretch/>
            </p:blipFill>
            <p:spPr>
              <a:xfrm>
                <a:off x="9513017" y="2261181"/>
                <a:ext cx="1827192" cy="1828800"/>
              </a:xfrm>
              <a:prstGeom prst="ellipse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7DAC6D-E41A-D5E7-BCEC-830CE67EB701}"/>
                  </a:ext>
                </a:extLst>
              </p:cNvPr>
              <p:cNvSpPr txBox="1"/>
              <p:nvPr/>
            </p:nvSpPr>
            <p:spPr>
              <a:xfrm>
                <a:off x="9434939" y="4089981"/>
                <a:ext cx="1983347" cy="2498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 defTabSz="1033272">
                  <a:spcAft>
                    <a:spcPts val="600"/>
                  </a:spcAft>
                </a:pPr>
                <a:r>
                  <a:rPr lang="en-US" sz="2712" b="1" kern="1200">
                    <a:solidFill>
                      <a:schemeClr val="tx1"/>
                    </a:solidFill>
                    <a:latin typeface="Helvetica" pitchFamily="2" charset="0"/>
                    <a:ea typeface="Verdana" charset="0"/>
                    <a:cs typeface="+mn-cs"/>
                  </a:rPr>
                  <a:t>Julian Grove</a:t>
                </a:r>
                <a:endParaRPr lang="en-US" sz="2400" b="1">
                  <a:latin typeface="Helvetica" pitchFamily="2" charset="0"/>
                  <a:ea typeface="Verdana" charset="0"/>
                  <a:cs typeface="Verdana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DF48D3-2B36-C1A0-FFDA-36F3F7F03137}"/>
                </a:ext>
              </a:extLst>
            </p:cNvPr>
            <p:cNvSpPr txBox="1"/>
            <p:nvPr/>
          </p:nvSpPr>
          <p:spPr>
            <a:xfrm>
              <a:off x="3454148" y="5437920"/>
              <a:ext cx="32371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33272">
                <a:spcAft>
                  <a:spcPts val="600"/>
                </a:spcAft>
              </a:pPr>
              <a:r>
                <a:rPr lang="en-US" sz="2034" kern="1200" err="1">
                  <a:solidFill>
                    <a:schemeClr val="tx1"/>
                  </a:solidFill>
                  <a:latin typeface="Helvetica" pitchFamily="2" charset="0"/>
                  <a:ea typeface="+mn-ea"/>
                  <a:cs typeface="+mn-cs"/>
                </a:rPr>
                <a:t>juliangrove.github.io</a:t>
              </a:r>
              <a:r>
                <a:rPr lang="en-US" sz="2034" kern="1200">
                  <a:solidFill>
                    <a:schemeClr val="tx1"/>
                  </a:solidFill>
                  <a:latin typeface="Helvetica" pitchFamily="2" charset="0"/>
                  <a:ea typeface="+mn-ea"/>
                  <a:cs typeface="+mn-cs"/>
                </a:rPr>
                <a:t>/</a:t>
              </a:r>
              <a:endParaRPr lang="en-US">
                <a:latin typeface="Helvetica" pitchFamily="2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5A25268-E6B0-443E-39E5-0EC3A5286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82" y="1505415"/>
            <a:ext cx="7229867" cy="353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2155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2F8C6-69C4-AE0A-9083-32799CA55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EE64834-3484-B83B-80CD-759D765479D5}"/>
              </a:ext>
            </a:extLst>
          </p:cNvPr>
          <p:cNvGrpSpPr/>
          <p:nvPr/>
        </p:nvGrpSpPr>
        <p:grpSpPr>
          <a:xfrm>
            <a:off x="1447800" y="1597731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89A3BD8-3E26-1698-5DFD-8EFAF3F2D5E5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860CD0D-1635-4DBB-6CF7-67E2252E1A61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What does this discreteness tell us about the nature of lexically triggered projective inferences?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1EA6097-A453-213F-7934-E8DB65EA5CCE}"/>
              </a:ext>
            </a:extLst>
          </p:cNvPr>
          <p:cNvGrpSpPr/>
          <p:nvPr/>
        </p:nvGrpSpPr>
        <p:grpSpPr>
          <a:xfrm>
            <a:off x="1447799" y="3721387"/>
            <a:ext cx="9993351" cy="1969770"/>
            <a:chOff x="1447799" y="2727343"/>
            <a:chExt cx="9993351" cy="1969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2726DA-45E7-B229-DC14-8C84CFDB092F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Approach #2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DF4FC2-2C0E-360A-EC42-F3A74860BBB2}"/>
                </a:ext>
              </a:extLst>
            </p:cNvPr>
            <p:cNvSpPr txBox="1"/>
            <p:nvPr/>
          </p:nvSpPr>
          <p:spPr>
            <a:xfrm>
              <a:off x="1447799" y="3312118"/>
              <a:ext cx="999335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Look for evidence that metalinguistic uncertainty is correlated with predicates’ syntactic distribution.</a:t>
              </a:r>
            </a:p>
            <a:p>
              <a:r>
                <a:rPr lang="en-US" sz="2800" dirty="0">
                  <a:latin typeface="Helvetica" pitchFamily="2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199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A4679-7CEF-EB77-1E72-62F9E45E8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139818-F751-827F-DE0D-E074F7912B77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D36BE10-3F70-3FED-C98C-02834EA02E5B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09A9CF2-B1F7-2F24-99F6-3BB5762B1E5A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If metalinguistic uncertainty is correlated with predicates’ syntactic distribution, it may be semantically determined.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AFE9F16-871E-BC57-669E-B2D5665D34D4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C82E17-29E8-3275-4DEC-DA4EA37D3220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MGRG seminar (next Tuesday)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414C4E-95EF-9F1E-705C-FC035AA1D416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Strong correlations between distribution and semantically derived classes defined in terms of projective inferences.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691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ine graph&#10;&#10;Description automatically generated">
            <a:extLst>
              <a:ext uri="{FF2B5EF4-FFF2-40B4-BE49-F238E27FC236}">
                <a16:creationId xmlns:a16="http://schemas.microsoft.com/office/drawing/2014/main" id="{D9FD9290-8903-FC3C-5EA9-4FFC7E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9" r="10109" b="7058"/>
          <a:stretch/>
        </p:blipFill>
        <p:spPr>
          <a:xfrm>
            <a:off x="2756262" y="230299"/>
            <a:ext cx="6505301" cy="587005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0DF6F5-670F-1C49-943A-494211481180}"/>
              </a:ext>
            </a:extLst>
          </p:cNvPr>
          <p:cNvCxnSpPr/>
          <p:nvPr/>
        </p:nvCxnSpPr>
        <p:spPr>
          <a:xfrm flipV="1">
            <a:off x="5081455" y="195942"/>
            <a:ext cx="0" cy="553865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AEE366-9D4F-8527-BF4E-577A49E1B371}"/>
              </a:ext>
            </a:extLst>
          </p:cNvPr>
          <p:cNvGrpSpPr/>
          <p:nvPr/>
        </p:nvGrpSpPr>
        <p:grpSpPr>
          <a:xfrm>
            <a:off x="4650382" y="191586"/>
            <a:ext cx="849086" cy="5543007"/>
            <a:chOff x="4310744" y="557347"/>
            <a:chExt cx="849086" cy="554300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4E7012B-F892-BC79-C06F-50031A9B85FA}"/>
                </a:ext>
              </a:extLst>
            </p:cNvPr>
            <p:cNvCxnSpPr/>
            <p:nvPr/>
          </p:nvCxnSpPr>
          <p:spPr>
            <a:xfrm flipV="1">
              <a:off x="4855029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14DC882-A086-1CEC-AB56-1B66D15EA565}"/>
                </a:ext>
              </a:extLst>
            </p:cNvPr>
            <p:cNvCxnSpPr/>
            <p:nvPr/>
          </p:nvCxnSpPr>
          <p:spPr>
            <a:xfrm flipV="1">
              <a:off x="4955178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7EDCE0D-8DFE-8C53-B4D8-945718350FF5}"/>
                </a:ext>
              </a:extLst>
            </p:cNvPr>
            <p:cNvCxnSpPr/>
            <p:nvPr/>
          </p:nvCxnSpPr>
          <p:spPr>
            <a:xfrm flipV="1">
              <a:off x="4637315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4AE2402-FEDB-4CD6-4AC2-3483453C0205}"/>
                </a:ext>
              </a:extLst>
            </p:cNvPr>
            <p:cNvCxnSpPr/>
            <p:nvPr/>
          </p:nvCxnSpPr>
          <p:spPr>
            <a:xfrm flipV="1">
              <a:off x="4528456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98CA0D-3346-0CC8-CFA3-6C2F35B248D6}"/>
                </a:ext>
              </a:extLst>
            </p:cNvPr>
            <p:cNvCxnSpPr/>
            <p:nvPr/>
          </p:nvCxnSpPr>
          <p:spPr>
            <a:xfrm flipV="1">
              <a:off x="5059681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66E3D75-6D49-DE44-B123-11A79D09C3F7}"/>
                </a:ext>
              </a:extLst>
            </p:cNvPr>
            <p:cNvCxnSpPr/>
            <p:nvPr/>
          </p:nvCxnSpPr>
          <p:spPr>
            <a:xfrm flipV="1">
              <a:off x="5159830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139F25D-C3E0-DD5B-1A08-F127A4E7295F}"/>
                </a:ext>
              </a:extLst>
            </p:cNvPr>
            <p:cNvCxnSpPr/>
            <p:nvPr/>
          </p:nvCxnSpPr>
          <p:spPr>
            <a:xfrm flipV="1">
              <a:off x="4310744" y="557347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37E6782-35A1-6FAA-D0DC-4B4B079D55DA}"/>
                </a:ext>
              </a:extLst>
            </p:cNvPr>
            <p:cNvCxnSpPr/>
            <p:nvPr/>
          </p:nvCxnSpPr>
          <p:spPr>
            <a:xfrm flipV="1">
              <a:off x="4410893" y="557347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0651BB-101C-EB16-46D4-5D64CEE7B8DD}"/>
              </a:ext>
            </a:extLst>
          </p:cNvPr>
          <p:cNvCxnSpPr/>
          <p:nvPr/>
        </p:nvCxnSpPr>
        <p:spPr>
          <a:xfrm flipV="1">
            <a:off x="5194667" y="5878286"/>
            <a:ext cx="0" cy="70539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C55BFEA-0A58-4FD8-08CE-DB0D76E31486}"/>
              </a:ext>
            </a:extLst>
          </p:cNvPr>
          <p:cNvSpPr/>
          <p:nvPr/>
        </p:nvSpPr>
        <p:spPr>
          <a:xfrm>
            <a:off x="2377440" y="0"/>
            <a:ext cx="7067006" cy="573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B19EF7-E153-CF02-C6E5-1C4198D364BF}"/>
              </a:ext>
            </a:extLst>
          </p:cNvPr>
          <p:cNvSpPr txBox="1"/>
          <p:nvPr/>
        </p:nvSpPr>
        <p:spPr>
          <a:xfrm>
            <a:off x="4185481" y="6399014"/>
            <a:ext cx="20183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Leo’s marathon</a:t>
            </a:r>
          </a:p>
        </p:txBody>
      </p:sp>
    </p:spTree>
    <p:extLst>
      <p:ext uri="{BB962C8B-B14F-4D97-AF65-F5344CB8AC3E}">
        <p14:creationId xmlns:p14="http://schemas.microsoft.com/office/powerpoint/2010/main" val="409175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63FDA-A516-4F38-883A-C3AD1735A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Conclusion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F96B25E5-DE35-1529-5A77-D44026E92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8153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96975-4A98-D0BB-FE6F-DD0C64634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F38FB5A-13B2-4E8A-4FC0-FF28080083E9}"/>
              </a:ext>
            </a:extLst>
          </p:cNvPr>
          <p:cNvGrpSpPr/>
          <p:nvPr/>
        </p:nvGrpSpPr>
        <p:grpSpPr>
          <a:xfrm>
            <a:off x="1447800" y="828290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C0A53C-EB71-B3ED-1F9E-90F81687471D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Semantic Theories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964E905-1F95-9377-A7DA-E9D35AAD7663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Characterize inferences that NL expressions support and account for at least  (some of) the necessary inferences.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7EBF239-894B-0FB9-C0C7-EBAFF74112FB}"/>
              </a:ext>
            </a:extLst>
          </p:cNvPr>
          <p:cNvGrpSpPr/>
          <p:nvPr/>
        </p:nvGrpSpPr>
        <p:grpSpPr>
          <a:xfrm>
            <a:off x="1447800" y="2659559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F02F35-F6FF-7C61-C737-910B635CCCEA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Challenge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A4E9A7F-A895-D780-75CF-0890250DECD2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Not always easy to distinguish the necessary inferences from the non-necessary inferences.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F2A2FB-DF41-D869-6622-2F8B2E218E7C}"/>
              </a:ext>
            </a:extLst>
          </p:cNvPr>
          <p:cNvGrpSpPr/>
          <p:nvPr/>
        </p:nvGrpSpPr>
        <p:grpSpPr>
          <a:xfrm>
            <a:off x="1447800" y="4490828"/>
            <a:ext cx="9296400" cy="1538882"/>
            <a:chOff x="1447800" y="4481669"/>
            <a:chExt cx="9296400" cy="153888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5453AF-1D48-B8F4-949B-DBC92D8A862C}"/>
                </a:ext>
              </a:extLst>
            </p:cNvPr>
            <p:cNvSpPr txBox="1"/>
            <p:nvPr/>
          </p:nvSpPr>
          <p:spPr>
            <a:xfrm>
              <a:off x="1447800" y="4481669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Source of Challenge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E22D10-3DD4-A53B-A013-91C51A1756FF}"/>
                </a:ext>
              </a:extLst>
            </p:cNvPr>
            <p:cNvSpPr txBox="1"/>
            <p:nvPr/>
          </p:nvSpPr>
          <p:spPr>
            <a:xfrm>
              <a:off x="1447800" y="5066444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Both high-level (e.g. ambiguity, vagueness) and low-level factors (e.g. noise from method of reporting judgments).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918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F0F6D-A585-65BA-B2C3-7BEEDEA0E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1F63E78-E330-37FC-BE3B-BDACF136303D}"/>
              </a:ext>
            </a:extLst>
          </p:cNvPr>
          <p:cNvGrpSpPr/>
          <p:nvPr/>
        </p:nvGrpSpPr>
        <p:grpSpPr>
          <a:xfrm>
            <a:off x="1447800" y="1597731"/>
            <a:ext cx="9296400" cy="1969770"/>
            <a:chOff x="1447800" y="973017"/>
            <a:chExt cx="9296400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95CC975-2205-8102-EF8D-AC9004E02F29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Goal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08B22F3-0760-893B-53AE-8C5FB0A43229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Precisely model the sources of inferential uncertainty in order to </a:t>
              </a:r>
              <a:r>
                <a:rPr lang="en-US" sz="2800" b="1" dirty="0">
                  <a:latin typeface="Helvetica" pitchFamily="2" charset="0"/>
                </a:rPr>
                <a:t>quantitatively compare alternative theories of what that uncertainty is uncertainty about</a:t>
              </a:r>
              <a:r>
                <a:rPr lang="en-US" sz="2800" dirty="0">
                  <a:latin typeface="Helvetica" pitchFamily="2" charset="0"/>
                </a:rPr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632E809-A7EB-388D-C50D-8AB99C29A48D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2727343"/>
            <a:chExt cx="9296400" cy="15388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774694-9FD0-34D3-593A-414348750D7F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113A6A"/>
                  </a:solidFill>
                  <a:latin typeface="Helvetica" pitchFamily="2" charset="0"/>
                </a:rPr>
                <a:t>Two forms of uncertainty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EF2FE7-A84B-B463-B129-6D66D9DDC67F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rabicPeriod"/>
              </a:pPr>
              <a:r>
                <a:rPr lang="en-US" sz="2800" dirty="0">
                  <a:latin typeface="Helvetica" pitchFamily="2" charset="0"/>
                </a:rPr>
                <a:t>Metalinguistic uncertainty</a:t>
              </a:r>
            </a:p>
            <a:p>
              <a:pPr marL="514350" indent="-514350">
                <a:buAutoNum type="arabicPeriod"/>
              </a:pPr>
              <a:r>
                <a:rPr lang="en-US" sz="2800" dirty="0">
                  <a:latin typeface="Helvetica" pitchFamily="2" charset="0"/>
                </a:rPr>
                <a:t>Occasional uncertainty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638647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50D53-F18A-2323-7BCF-29E642E33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EDD270-510B-2139-43F6-A886539E2A06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4E9A776-1A3F-94CD-CCA3-674A2FF2F80C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113A6A"/>
                  </a:solidFill>
                  <a:latin typeface="Helvetica" pitchFamily="2" charset="0"/>
                </a:rPr>
                <a:t>Occasional Uncertainty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8BAC928-FEBD-A6BD-5A5A-6ACD8B2A4820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Uncertainty that is manifest on particular occasions of use and/or interpretation (e.g. vagueness).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C74001E-4FB2-B7DF-6F45-973802148EF3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98D777-D001-47C4-EF31-ABD6C6C180D6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Metalinguistic Uncertainty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F6B240-50D2-22C9-5AF7-BCA98335881C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Uncertainty about</a:t>
              </a:r>
              <a:r>
                <a:rPr lang="en-US" sz="2800" dirty="0"/>
                <a:t> </a:t>
              </a:r>
              <a:r>
                <a:rPr lang="en-US" sz="2800" dirty="0">
                  <a:latin typeface="Helvetica" pitchFamily="2" charset="0"/>
                </a:rPr>
                <a:t>possible kinds of occasions of use and/or interpretation (e.g. irresolvable ambiguity).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431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477FC-5011-4D46-5568-77948ED98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C067FDD-58D9-2E26-A1BB-E8A1AE520BD6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6D75E75-381F-2858-5145-F21077DFDF92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Approach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30652EB-59B5-DED6-C696-C20B7B22B835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Develop framework for 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deriving</a:t>
              </a:r>
              <a:r>
                <a:rPr lang="en-US" sz="2800" dirty="0">
                  <a:latin typeface="Helvetica" pitchFamily="2" charset="0"/>
                </a:rPr>
                <a:t> statistical models of inference from compositional semantic analyses.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AFFA63-11FD-7F49-23D5-7B0AFB32C166}"/>
              </a:ext>
            </a:extLst>
          </p:cNvPr>
          <p:cNvGrpSpPr/>
          <p:nvPr/>
        </p:nvGrpSpPr>
        <p:grpSpPr>
          <a:xfrm>
            <a:off x="1447800" y="3721387"/>
            <a:ext cx="9296400" cy="1969770"/>
            <a:chOff x="1447800" y="2727343"/>
            <a:chExt cx="9296400" cy="1969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ADCF0B-CBC6-06F1-1B48-43469276A6BD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Finding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01150E-B598-577D-3116-BF14CDA8FF37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A metalinguistic uncertainty analysis of gradience in projective inference best explains inference judgment data aimed at capturing those inferences.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30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A2457-B0BD-2A68-90FA-97FD371C4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89D7-B05A-2824-3E5B-803D6AF9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Thanks!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A39D0DC4-1A4F-E886-7D09-3F3286FA5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3496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D0B8159E-35FE-74E4-E657-C2141C337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639" y="2050231"/>
            <a:ext cx="2743200" cy="27575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171338-31F8-82B1-53AC-092788FAA81E}"/>
              </a:ext>
            </a:extLst>
          </p:cNvPr>
          <p:cNvSpPr txBox="1"/>
          <p:nvPr/>
        </p:nvSpPr>
        <p:spPr>
          <a:xfrm>
            <a:off x="4356407" y="2967334"/>
            <a:ext cx="596962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Helvetica" pitchFamily="2" charset="0"/>
                <a:ea typeface="Verdana"/>
              </a:rPr>
              <a:t>Supported by NSF-</a:t>
            </a:r>
            <a:r>
              <a:rPr lang="en-US" dirty="0">
                <a:latin typeface="Helvetica" pitchFamily="2" charset="0"/>
                <a:ea typeface="+mn-lt"/>
                <a:cs typeface="+mn-lt"/>
              </a:rPr>
              <a:t>BCS-1748969</a:t>
            </a:r>
            <a:endParaRPr lang="en-US" dirty="0">
              <a:latin typeface="Helvetica" pitchFamily="2" charset="0"/>
              <a:ea typeface="Verdana"/>
              <a:cs typeface="+mn-lt"/>
            </a:endParaRPr>
          </a:p>
          <a:p>
            <a:r>
              <a:rPr lang="en-US" i="1" dirty="0">
                <a:latin typeface="Helvetica" pitchFamily="2" charset="0"/>
                <a:ea typeface="+mn-lt"/>
                <a:cs typeface="+mn-lt"/>
              </a:rPr>
              <a:t>The </a:t>
            </a:r>
            <a:r>
              <a:rPr lang="en-US" i="1" dirty="0" err="1">
                <a:latin typeface="Helvetica" pitchFamily="2" charset="0"/>
                <a:ea typeface="+mn-lt"/>
                <a:cs typeface="+mn-lt"/>
              </a:rPr>
              <a:t>MegaAttitude</a:t>
            </a:r>
            <a:r>
              <a:rPr lang="en-US" i="1" dirty="0">
                <a:latin typeface="Helvetica" pitchFamily="2" charset="0"/>
                <a:ea typeface="+mn-lt"/>
                <a:cs typeface="+mn-lt"/>
              </a:rPr>
              <a:t> Project: Investigating selection and polysemy at the scale of the lexicon</a:t>
            </a:r>
            <a:endParaRPr lang="en-US" dirty="0">
              <a:latin typeface="Helvetica" pitchFamily="2" charset="0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9274877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DD004E-C17C-291B-7ECA-5E6443B95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A124-DC67-2726-605A-2D9730AC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Appendix A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B8572541-8309-E439-2AF4-4A5353A12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7DED965-1731-5347-E6ED-6DCAEE7CDC32}"/>
              </a:ext>
            </a:extLst>
          </p:cNvPr>
          <p:cNvSpPr txBox="1">
            <a:spLocks/>
          </p:cNvSpPr>
          <p:nvPr/>
        </p:nvSpPr>
        <p:spPr>
          <a:xfrm>
            <a:off x="831850" y="4297388"/>
            <a:ext cx="6442253" cy="847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Posterior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95314140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DB0EA-71FD-9986-1723-719500694575}"/>
              </a:ext>
            </a:extLst>
          </p:cNvPr>
          <p:cNvSpPr txBox="1"/>
          <p:nvPr/>
        </p:nvSpPr>
        <p:spPr>
          <a:xfrm>
            <a:off x="0" y="3823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Posterior distribution of mean response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9FF31C-BCAD-14A7-AF86-DD55A6FC3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28700"/>
            <a:ext cx="7772400" cy="5829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C5407E-DDF5-7E0A-9582-1AE363B386D9}"/>
              </a:ext>
            </a:extLst>
          </p:cNvPr>
          <p:cNvSpPr/>
          <p:nvPr/>
        </p:nvSpPr>
        <p:spPr>
          <a:xfrm>
            <a:off x="2209800" y="1015863"/>
            <a:ext cx="7772400" cy="3181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C6D253-C773-08FD-1E52-DCC122C291F3}"/>
              </a:ext>
            </a:extLst>
          </p:cNvPr>
          <p:cNvSpPr/>
          <p:nvPr/>
        </p:nvSpPr>
        <p:spPr>
          <a:xfrm>
            <a:off x="2209800" y="1581665"/>
            <a:ext cx="7772400" cy="41395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24C08D-DA83-B861-3165-03CBAB861705}"/>
              </a:ext>
            </a:extLst>
          </p:cNvPr>
          <p:cNvSpPr/>
          <p:nvPr/>
        </p:nvSpPr>
        <p:spPr>
          <a:xfrm>
            <a:off x="2209800" y="5980600"/>
            <a:ext cx="7772400" cy="2667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19FF2-C1C0-E92D-E547-0C7903298509}"/>
              </a:ext>
            </a:extLst>
          </p:cNvPr>
          <p:cNvSpPr/>
          <p:nvPr/>
        </p:nvSpPr>
        <p:spPr>
          <a:xfrm>
            <a:off x="2362200" y="1276316"/>
            <a:ext cx="7772400" cy="3181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A56053-E0F7-0C25-FD88-72C04DE8779E}"/>
              </a:ext>
            </a:extLst>
          </p:cNvPr>
          <p:cNvSpPr/>
          <p:nvPr/>
        </p:nvSpPr>
        <p:spPr>
          <a:xfrm>
            <a:off x="2362200" y="5655996"/>
            <a:ext cx="7772400" cy="3181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3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BC5D56-628E-49B3-A42F-CF4AE2F71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FC6BE-B446-101F-B970-5741D506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Appendix B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2A7D3230-0DB1-BCA2-BA97-937991253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833FFAF-0EE3-E939-8926-630053C7D95D}"/>
              </a:ext>
            </a:extLst>
          </p:cNvPr>
          <p:cNvSpPr txBox="1">
            <a:spLocks/>
          </p:cNvSpPr>
          <p:nvPr/>
        </p:nvSpPr>
        <p:spPr>
          <a:xfrm>
            <a:off x="831850" y="4297388"/>
            <a:ext cx="6442253" cy="847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Prompt manipulation</a:t>
            </a:r>
          </a:p>
        </p:txBody>
      </p:sp>
    </p:spTree>
    <p:extLst>
      <p:ext uri="{BB962C8B-B14F-4D97-AF65-F5344CB8AC3E}">
        <p14:creationId xmlns:p14="http://schemas.microsoft.com/office/powerpoint/2010/main" val="1164483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BC676-471E-CCF0-49BA-544C7ACC8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817540D-7993-B2CD-650A-B6CBC0CB0F26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4ECFC73-DCEE-ED81-D137-098ECA77D4F4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Case Study </a:t>
              </a:r>
              <a:r>
                <a:rPr lang="en-US" sz="1100" b="1" dirty="0">
                  <a:latin typeface="Helvetica" pitchFamily="2" charset="0"/>
                </a:rPr>
                <a:t>White &amp; Rawlins 2018, </a:t>
              </a:r>
              <a:r>
                <a:rPr lang="en-US" sz="1100" b="1" dirty="0" err="1">
                  <a:latin typeface="Helvetica" pitchFamily="2" charset="0"/>
                </a:rPr>
                <a:t>Tonhauser</a:t>
              </a:r>
              <a:r>
                <a:rPr lang="en-US" sz="1100" b="1" dirty="0">
                  <a:latin typeface="Helvetica" pitchFamily="2" charset="0"/>
                </a:rPr>
                <a:t> et al. 2018, Degen &amp; </a:t>
              </a:r>
              <a:r>
                <a:rPr lang="en-US" sz="1100" b="1" dirty="0" err="1">
                  <a:latin typeface="Helvetica" pitchFamily="2" charset="0"/>
                </a:rPr>
                <a:t>Tonhauser</a:t>
              </a:r>
              <a:r>
                <a:rPr lang="en-US" sz="1100" b="1" dirty="0">
                  <a:latin typeface="Helvetica" pitchFamily="2" charset="0"/>
                </a:rPr>
                <a:t> 2021, 2022, </a:t>
              </a:r>
              <a:r>
                <a:rPr lang="en-US" sz="1100" b="1" dirty="0" err="1">
                  <a:latin typeface="Helvetica" pitchFamily="2" charset="0"/>
                </a:rPr>
                <a:t>i.a.</a:t>
              </a:r>
              <a:r>
                <a:rPr lang="en-US" sz="1100" b="1" dirty="0">
                  <a:latin typeface="Helvetica" pitchFamily="2" charset="0"/>
                </a:rPr>
                <a:t> 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6E73262-F38F-4252-0AEF-BD839D84715C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Apparent gradience in lexically triggered inferences–specifically, projective inferences.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98789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A2260-3347-4E53-03A6-F82310AC6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A994477-6713-445E-3521-9710086A7D04}"/>
              </a:ext>
            </a:extLst>
          </p:cNvPr>
          <p:cNvGrpSpPr/>
          <p:nvPr/>
        </p:nvGrpSpPr>
        <p:grpSpPr>
          <a:xfrm>
            <a:off x="1447800" y="1597731"/>
            <a:ext cx="9455552" cy="1969770"/>
            <a:chOff x="1447800" y="973017"/>
            <a:chExt cx="9455552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32CDBEE-5C8D-50D2-6772-FD9C23298E82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 #3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A3EF09F-79D1-F6DA-2987-6385A714F625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Does the prompt encourage participants to “respond more discretely” because the prompt is a polar question? </a:t>
              </a:r>
            </a:p>
            <a:p>
              <a:endParaRPr lang="en-US" sz="280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902225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E510D-7BC9-0A24-9202-5D5675390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DA4479-312A-2ED6-6520-E55C6786C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34" y="320033"/>
            <a:ext cx="9692331" cy="62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5081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CB4C5-0F37-6A9E-91FC-BAECAEE29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99371E6-E750-10A2-46E1-A67BC6EEC8CC}"/>
              </a:ext>
            </a:extLst>
          </p:cNvPr>
          <p:cNvGrpSpPr/>
          <p:nvPr/>
        </p:nvGrpSpPr>
        <p:grpSpPr>
          <a:xfrm>
            <a:off x="1447800" y="1597731"/>
            <a:ext cx="9455552" cy="1969770"/>
            <a:chOff x="1447800" y="973017"/>
            <a:chExt cx="9455552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67CDF87-2095-5742-DEED-FE97EE4D46B8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 #3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0F8166F-1886-E04C-2B79-057EA5F8E6EB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Does the prompt encourage participants to “respond more discretely” because the prompt is a polar question? </a:t>
              </a:r>
            </a:p>
            <a:p>
              <a:endParaRPr lang="en-US" sz="2800" dirty="0">
                <a:latin typeface="Helvetica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A250454-4E7F-9009-7043-DEE66C392735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86A6EA-64D2-C24F-436A-577244AD3390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Approach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2A0948-287E-2B03-5042-F19D194607B3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Modify the prompt to query for the level of likelihood or certainty the speaker has.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368036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0A8FCEA-8538-85C9-C547-EF8E684D1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541" y="539163"/>
            <a:ext cx="9402917" cy="57796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BBB996-BCE2-381A-4071-F511537B5C29}"/>
              </a:ext>
            </a:extLst>
          </p:cNvPr>
          <p:cNvSpPr/>
          <p:nvPr/>
        </p:nvSpPr>
        <p:spPr>
          <a:xfrm>
            <a:off x="1996068" y="4282068"/>
            <a:ext cx="635620" cy="390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B9E7DD-C3EA-1F3B-7DEA-2FB9700E36B1}"/>
              </a:ext>
            </a:extLst>
          </p:cNvPr>
          <p:cNvSpPr/>
          <p:nvPr/>
        </p:nvSpPr>
        <p:spPr>
          <a:xfrm>
            <a:off x="9560312" y="4282068"/>
            <a:ext cx="635620" cy="390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9045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2359979A-70EA-C1B0-1D62-AAD6D1DAA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260"/>
          <a:stretch/>
        </p:blipFill>
        <p:spPr>
          <a:xfrm>
            <a:off x="1962614" y="468477"/>
            <a:ext cx="8266771" cy="59210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60F166-0894-2D9D-ABBE-2B40DDFF5993}"/>
              </a:ext>
            </a:extLst>
          </p:cNvPr>
          <p:cNvSpPr/>
          <p:nvPr/>
        </p:nvSpPr>
        <p:spPr>
          <a:xfrm>
            <a:off x="2720898" y="568711"/>
            <a:ext cx="4471639" cy="5820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6476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328CD-6E54-2E9C-1077-5C833A2A7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9524C51-0629-B83D-B811-3A1DDE729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541" y="539163"/>
            <a:ext cx="9402917" cy="57796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4C4A5E-E7BF-60C2-03A1-2E446C096692}"/>
              </a:ext>
            </a:extLst>
          </p:cNvPr>
          <p:cNvSpPr/>
          <p:nvPr/>
        </p:nvSpPr>
        <p:spPr>
          <a:xfrm>
            <a:off x="1996068" y="4282068"/>
            <a:ext cx="635620" cy="390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2F2599-2103-0C8A-DAAF-9C15957DC5B0}"/>
              </a:ext>
            </a:extLst>
          </p:cNvPr>
          <p:cNvSpPr/>
          <p:nvPr/>
        </p:nvSpPr>
        <p:spPr>
          <a:xfrm>
            <a:off x="9560312" y="4282068"/>
            <a:ext cx="635620" cy="390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95E6D2-0574-7BA4-B1DF-03F27398DEC2}"/>
              </a:ext>
            </a:extLst>
          </p:cNvPr>
          <p:cNvCxnSpPr>
            <a:cxnSpLocks/>
          </p:cNvCxnSpPr>
          <p:nvPr/>
        </p:nvCxnSpPr>
        <p:spPr>
          <a:xfrm>
            <a:off x="6367346" y="3969833"/>
            <a:ext cx="319296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46766C-B570-0756-92DA-4F701AC232BC}"/>
              </a:ext>
            </a:extLst>
          </p:cNvPr>
          <p:cNvCxnSpPr>
            <a:cxnSpLocks/>
          </p:cNvCxnSpPr>
          <p:nvPr/>
        </p:nvCxnSpPr>
        <p:spPr>
          <a:xfrm>
            <a:off x="3285893" y="3969833"/>
            <a:ext cx="240122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87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25C6A-D654-2E54-8EF9-D546FBEAF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F01A8FCF-4011-4215-B155-AE3D94691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260"/>
          <a:stretch/>
        </p:blipFill>
        <p:spPr>
          <a:xfrm>
            <a:off x="1962614" y="468477"/>
            <a:ext cx="8266771" cy="59210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0E90A7-1CDC-8637-D706-A205EC4F371C}"/>
              </a:ext>
            </a:extLst>
          </p:cNvPr>
          <p:cNvSpPr/>
          <p:nvPr/>
        </p:nvSpPr>
        <p:spPr>
          <a:xfrm>
            <a:off x="4081346" y="568711"/>
            <a:ext cx="3111191" cy="5820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2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CA6A0-B4FE-DEFA-4B78-48030B574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4D1A39-3045-B71D-AB04-17BA974E75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94541" y="921876"/>
            <a:ext cx="9402917" cy="50142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98FD07-F873-7DB5-40D2-F4E24F2E409F}"/>
              </a:ext>
            </a:extLst>
          </p:cNvPr>
          <p:cNvSpPr/>
          <p:nvPr/>
        </p:nvSpPr>
        <p:spPr>
          <a:xfrm>
            <a:off x="9058507" y="4248614"/>
            <a:ext cx="635620" cy="390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0C307A-CC48-7A52-150C-8A90B979E47C}"/>
              </a:ext>
            </a:extLst>
          </p:cNvPr>
          <p:cNvSpPr/>
          <p:nvPr/>
        </p:nvSpPr>
        <p:spPr>
          <a:xfrm>
            <a:off x="2408663" y="4248613"/>
            <a:ext cx="635620" cy="390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1035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8001C622-2D79-EF2E-8AC2-7A6C1471A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245"/>
          <a:stretch/>
        </p:blipFill>
        <p:spPr>
          <a:xfrm>
            <a:off x="1934737" y="449081"/>
            <a:ext cx="8322526" cy="595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74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81AE84-EFD6-7D86-30F1-5E7CE2530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1CD5D-206A-8532-2B48-25D3971C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Appendix C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CF19FDBC-49ED-9C9C-C1B2-D3B29ED2D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82AA1EC-970B-BA65-9241-92E85A3C9541}"/>
              </a:ext>
            </a:extLst>
          </p:cNvPr>
          <p:cNvSpPr txBox="1">
            <a:spLocks/>
          </p:cNvSpPr>
          <p:nvPr/>
        </p:nvSpPr>
        <p:spPr>
          <a:xfrm>
            <a:off x="831850" y="4297388"/>
            <a:ext cx="6442253" cy="847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Content manipulation</a:t>
            </a:r>
          </a:p>
        </p:txBody>
      </p:sp>
    </p:spTree>
    <p:extLst>
      <p:ext uri="{BB962C8B-B14F-4D97-AF65-F5344CB8AC3E}">
        <p14:creationId xmlns:p14="http://schemas.microsoft.com/office/powerpoint/2010/main" val="2758869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549FE-56E0-D663-856A-B5B7C8913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9D015A8-7699-E1EC-8842-6A702E738D2D}"/>
              </a:ext>
            </a:extLst>
          </p:cNvPr>
          <p:cNvSpPr txBox="1"/>
          <p:nvPr/>
        </p:nvSpPr>
        <p:spPr>
          <a:xfrm>
            <a:off x="2402961" y="2838293"/>
            <a:ext cx="7386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Stacy didn’t love that Leo lost the race.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79FE14-3D43-7528-0620-650D936C34A1}"/>
              </a:ext>
            </a:extLst>
          </p:cNvPr>
          <p:cNvGrpSpPr/>
          <p:nvPr/>
        </p:nvGrpSpPr>
        <p:grpSpPr>
          <a:xfrm>
            <a:off x="2780096" y="3423068"/>
            <a:ext cx="6631805" cy="1961631"/>
            <a:chOff x="2780096" y="2848302"/>
            <a:chExt cx="6631805" cy="19616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61FF09-730D-54C0-81A2-92BAD5ECB02C}"/>
                </a:ext>
              </a:extLst>
            </p:cNvPr>
            <p:cNvSpPr txBox="1"/>
            <p:nvPr/>
          </p:nvSpPr>
          <p:spPr>
            <a:xfrm>
              <a:off x="2780096" y="4225158"/>
              <a:ext cx="6631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Helvetica" pitchFamily="2" charset="0"/>
                </a:rPr>
                <a:t>Leo lost the race.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4FCD24F-563C-844C-7FD5-84AAEDC97722}"/>
                </a:ext>
              </a:extLst>
            </p:cNvPr>
            <p:cNvSpPr/>
            <p:nvPr/>
          </p:nvSpPr>
          <p:spPr>
            <a:xfrm>
              <a:off x="5610325" y="2848302"/>
              <a:ext cx="715518" cy="1376856"/>
            </a:xfrm>
            <a:custGeom>
              <a:avLst/>
              <a:gdLst>
                <a:gd name="connsiteX0" fmla="*/ 527716 w 715518"/>
                <a:gd name="connsiteY0" fmla="*/ 0 h 1376856"/>
                <a:gd name="connsiteX1" fmla="*/ 2199 w 715518"/>
                <a:gd name="connsiteY1" fmla="*/ 515007 h 1376856"/>
                <a:gd name="connsiteX2" fmla="*/ 706392 w 715518"/>
                <a:gd name="connsiteY2" fmla="*/ 882869 h 1376856"/>
                <a:gd name="connsiteX3" fmla="*/ 338530 w 715518"/>
                <a:gd name="connsiteY3" fmla="*/ 1376856 h 137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518" h="1376856">
                  <a:moveTo>
                    <a:pt x="527716" y="0"/>
                  </a:moveTo>
                  <a:cubicBezTo>
                    <a:pt x="250068" y="183931"/>
                    <a:pt x="-27580" y="367862"/>
                    <a:pt x="2199" y="515007"/>
                  </a:cubicBezTo>
                  <a:cubicBezTo>
                    <a:pt x="31978" y="662152"/>
                    <a:pt x="650337" y="739228"/>
                    <a:pt x="706392" y="882869"/>
                  </a:cubicBezTo>
                  <a:cubicBezTo>
                    <a:pt x="762447" y="1026510"/>
                    <a:pt x="550488" y="1201683"/>
                    <a:pt x="338530" y="1376856"/>
                  </a:cubicBezTo>
                </a:path>
              </a:pathLst>
            </a:custGeom>
            <a:noFill/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692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637CE-E022-15A7-2805-767A8A782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B9B2068-50C6-D739-CA6D-FDAE0A967C07}"/>
              </a:ext>
            </a:extLst>
          </p:cNvPr>
          <p:cNvGrpSpPr/>
          <p:nvPr/>
        </p:nvGrpSpPr>
        <p:grpSpPr>
          <a:xfrm>
            <a:off x="1447800" y="1597731"/>
            <a:ext cx="9455552" cy="1969770"/>
            <a:chOff x="1447800" y="973017"/>
            <a:chExt cx="9455552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CDB8834-2193-8292-9BBE-27BD6A923F08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 #4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ED7F89E-5F0B-9928-807E-B114C9F27C1A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Do contents biased for high or likelihood cause people to “respond more discretely”? </a:t>
              </a:r>
            </a:p>
            <a:p>
              <a:endParaRPr lang="en-US" sz="2800" dirty="0">
                <a:latin typeface="Helvetica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B074C66-49D2-CDD7-F713-98F20E42BE7F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E01833-5881-69E4-F34F-5DBBC5F8EBE5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Approach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DFC185-937D-AFCD-98F8-2C5AC31644C9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Remove the possibility that people can rely on prior beliefs by bleaching the content of the sentence.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170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5D6543-BB12-D79E-C35F-848D6AB7C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70" y="706155"/>
            <a:ext cx="8809460" cy="603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704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5D6543-BB12-D79E-C35F-848D6AB7C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5869" y="482657"/>
            <a:ext cx="8439665" cy="628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7404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CBD6ED22-D4B5-2CA1-F81A-D069A605C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146"/>
          <a:stretch/>
        </p:blipFill>
        <p:spPr>
          <a:xfrm>
            <a:off x="1103972" y="992079"/>
            <a:ext cx="3914077" cy="5351570"/>
          </a:xfrm>
          <a:prstGeom prst="rect">
            <a:avLst/>
          </a:prstGeom>
        </p:spPr>
      </p:pic>
      <p:pic>
        <p:nvPicPr>
          <p:cNvPr id="7" name="Picture 6" descr="A diagram of a graph&#10;&#10;Description automatically generated">
            <a:extLst>
              <a:ext uri="{FF2B5EF4-FFF2-40B4-BE49-F238E27FC236}">
                <a16:creationId xmlns:a16="http://schemas.microsoft.com/office/drawing/2014/main" id="{708D7F5B-A804-6EF1-8235-0AEAA1C21B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146"/>
          <a:stretch/>
        </p:blipFill>
        <p:spPr>
          <a:xfrm>
            <a:off x="6932343" y="992079"/>
            <a:ext cx="3914077" cy="53515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05344A-4E06-D63D-A468-AA99F7F6BD0F}"/>
              </a:ext>
            </a:extLst>
          </p:cNvPr>
          <p:cNvSpPr txBox="1"/>
          <p:nvPr/>
        </p:nvSpPr>
        <p:spPr>
          <a:xfrm>
            <a:off x="2029522" y="514351"/>
            <a:ext cx="206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" pitchFamily="2" charset="0"/>
              </a:rPr>
              <a:t>Bleached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391013-3C45-A7CA-3B0E-A9990F3E619D}"/>
              </a:ext>
            </a:extLst>
          </p:cNvPr>
          <p:cNvSpPr txBox="1"/>
          <p:nvPr/>
        </p:nvSpPr>
        <p:spPr>
          <a:xfrm>
            <a:off x="7857893" y="515744"/>
            <a:ext cx="206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" pitchFamily="2" charset="0"/>
              </a:rPr>
              <a:t>Templatic</a:t>
            </a:r>
          </a:p>
        </p:txBody>
      </p:sp>
    </p:spTree>
    <p:extLst>
      <p:ext uri="{BB962C8B-B14F-4D97-AF65-F5344CB8AC3E}">
        <p14:creationId xmlns:p14="http://schemas.microsoft.com/office/powerpoint/2010/main" val="415607926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1E363F67-9493-643A-1401-98EF1E22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2B5681-E99F-BEA8-5D0F-ABA7C97758F1}"/>
              </a:ext>
            </a:extLst>
          </p:cNvPr>
          <p:cNvSpPr/>
          <p:nvPr/>
        </p:nvSpPr>
        <p:spPr>
          <a:xfrm>
            <a:off x="3630168" y="530352"/>
            <a:ext cx="5367528" cy="550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5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0C51E-A90F-19C4-61C3-304E3FD15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3DC9962-07D7-253E-4385-C8850263C9B3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EA46103-424C-2A48-605C-47B59DE448E7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Case Study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04CFA28-56E2-D3AA-E67A-BEE5E260386B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Apparent gradience in lexically triggered inferences–specifically, projective inferences.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EA0CDF3-151E-8D79-D562-725ABEFDD14A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AE548C3-9DC6-16EA-4842-D6709B880FAC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Aim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C51FD7-EFAE-C7AD-B3FC-1663420EB61B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Compare an </a:t>
              </a:r>
              <a:r>
                <a:rPr lang="en-US" sz="2800" b="1" dirty="0">
                  <a:solidFill>
                    <a:srgbClr val="113A6A"/>
                  </a:solidFill>
                  <a:latin typeface="Helvetica" pitchFamily="2" charset="0"/>
                </a:rPr>
                <a:t>Occasional Uncertainty </a:t>
              </a:r>
              <a:r>
                <a:rPr lang="en-US" sz="2800" dirty="0">
                  <a:latin typeface="Helvetica" pitchFamily="2" charset="0"/>
                </a:rPr>
                <a:t>account</a:t>
              </a:r>
              <a:r>
                <a:rPr lang="en-US" sz="2800" b="1" dirty="0">
                  <a:solidFill>
                    <a:srgbClr val="113A6A"/>
                  </a:solidFill>
                  <a:latin typeface="Helvetica" pitchFamily="2" charset="0"/>
                </a:rPr>
                <a:t> </a:t>
              </a:r>
              <a:r>
                <a:rPr lang="en-US" sz="2800" dirty="0">
                  <a:latin typeface="Helvetica" pitchFamily="2" charset="0"/>
                </a:rPr>
                <a:t>with a 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Metalinguistic Uncertainty </a:t>
              </a:r>
              <a:r>
                <a:rPr lang="en-US" sz="2800" dirty="0">
                  <a:latin typeface="Helvetica" pitchFamily="2" charset="0"/>
                </a:rPr>
                <a:t>account of gradience.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0478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81F64-9E35-0F49-4906-100D6B6C7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1947D18-5329-554B-8C5B-9FBA41746CE3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7E6C0DC-4549-47A7-78F0-58BA1E00D1CB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Approach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67C5F8C-4570-0B57-ABB0-0D02213FB8E5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Develop framework for 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deriving</a:t>
              </a:r>
              <a:r>
                <a:rPr lang="en-US" sz="2800" dirty="0">
                  <a:latin typeface="Helvetica" pitchFamily="2" charset="0"/>
                </a:rPr>
                <a:t> statistical models of inference from compositional semantic analyses.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80D981-2437-DC1B-9956-30F16F82E0A6}"/>
              </a:ext>
            </a:extLst>
          </p:cNvPr>
          <p:cNvGrpSpPr/>
          <p:nvPr/>
        </p:nvGrpSpPr>
        <p:grpSpPr>
          <a:xfrm>
            <a:off x="1447800" y="3721387"/>
            <a:ext cx="9296400" cy="1969770"/>
            <a:chOff x="1447800" y="2727343"/>
            <a:chExt cx="9296400" cy="1969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3896713-6EBD-F38F-5018-B32256C2E1C4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Finding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709AB9E-D518-6AA0-C933-421146ADA05D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A metalinguistic uncertainty analysis of gradience in projective inference best explains inference judgment data aimed at capturing those inferences.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442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372E2-451F-F758-9303-66A9EF7F6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535D8D1-FA8B-C528-3262-1ED793563E4A}"/>
              </a:ext>
            </a:extLst>
          </p:cNvPr>
          <p:cNvGrpSpPr/>
          <p:nvPr/>
        </p:nvGrpSpPr>
        <p:grpSpPr>
          <a:xfrm>
            <a:off x="1447800" y="981635"/>
            <a:ext cx="3568337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248D0F2-264F-5D32-BC13-FA4B5B86FBAE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Part 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9BA8EE7-251A-1C7A-1F93-EB0AB2BF8AD3}"/>
                </a:ext>
              </a:extLst>
            </p:cNvPr>
            <p:cNvSpPr txBox="1"/>
            <p:nvPr/>
          </p:nvSpPr>
          <p:spPr>
            <a:xfrm>
              <a:off x="1447800" y="1557792"/>
              <a:ext cx="92963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What I mean by </a:t>
              </a:r>
              <a:r>
                <a:rPr lang="en-US" sz="2800" b="1" dirty="0">
                  <a:latin typeface="Helvetica" pitchFamily="2" charset="0"/>
                </a:rPr>
                <a:t>apparent gradience</a:t>
              </a:r>
              <a:r>
                <a:rPr lang="en-US" sz="2800" dirty="0">
                  <a:latin typeface="Helvetica" pitchFamily="2" charset="0"/>
                </a:rPr>
                <a:t>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4E3F30-B0F7-7287-016A-CE4EB56C02F9}"/>
              </a:ext>
            </a:extLst>
          </p:cNvPr>
          <p:cNvGrpSpPr/>
          <p:nvPr/>
        </p:nvGrpSpPr>
        <p:grpSpPr>
          <a:xfrm>
            <a:off x="5016135" y="976984"/>
            <a:ext cx="5837793" cy="1538882"/>
            <a:chOff x="5016135" y="976984"/>
            <a:chExt cx="5837793" cy="153888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3073917-F1D7-A83B-C822-EEB182EE9BAC}"/>
                </a:ext>
              </a:extLst>
            </p:cNvPr>
            <p:cNvGrpSpPr/>
            <p:nvPr/>
          </p:nvGrpSpPr>
          <p:grpSpPr>
            <a:xfrm>
              <a:off x="6095999" y="976984"/>
              <a:ext cx="4757929" cy="1538882"/>
              <a:chOff x="1447800" y="2727343"/>
              <a:chExt cx="9515860" cy="1538882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D577A7-5B8A-44E8-CE3C-DA1408E50F58}"/>
                  </a:ext>
                </a:extLst>
              </p:cNvPr>
              <p:cNvSpPr txBox="1"/>
              <p:nvPr/>
            </p:nvSpPr>
            <p:spPr>
              <a:xfrm>
                <a:off x="1447800" y="2727343"/>
                <a:ext cx="9296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Helvetica" pitchFamily="2" charset="0"/>
                  </a:rPr>
                  <a:t>Part 2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1B24D4-2194-B57A-E62F-81CAEEB3ABD6}"/>
                  </a:ext>
                </a:extLst>
              </p:cNvPr>
              <p:cNvSpPr txBox="1"/>
              <p:nvPr/>
            </p:nvSpPr>
            <p:spPr>
              <a:xfrm>
                <a:off x="1447800" y="3312118"/>
                <a:ext cx="95158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Helvetica" pitchFamily="2" charset="0"/>
                  </a:rPr>
                  <a:t>A framework for expressing different kinds of uncertainty.</a:t>
                </a: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15E6711-5206-7643-D264-F01BD1980C51}"/>
                </a:ext>
              </a:extLst>
            </p:cNvPr>
            <p:cNvCxnSpPr>
              <a:cxnSpLocks/>
            </p:cNvCxnSpPr>
            <p:nvPr/>
          </p:nvCxnSpPr>
          <p:spPr>
            <a:xfrm>
              <a:off x="5016135" y="1878893"/>
              <a:ext cx="94488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B817CEB-6EA4-02F7-09D1-2D8B69B2EAFA}"/>
              </a:ext>
            </a:extLst>
          </p:cNvPr>
          <p:cNvGrpSpPr/>
          <p:nvPr/>
        </p:nvGrpSpPr>
        <p:grpSpPr>
          <a:xfrm>
            <a:off x="6095999" y="2641978"/>
            <a:ext cx="5190310" cy="2803500"/>
            <a:chOff x="6095999" y="2641978"/>
            <a:chExt cx="5190310" cy="28035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623733-6F94-ABCD-52F7-0D3522AE317C}"/>
                </a:ext>
              </a:extLst>
            </p:cNvPr>
            <p:cNvGrpSpPr/>
            <p:nvPr/>
          </p:nvGrpSpPr>
          <p:grpSpPr>
            <a:xfrm>
              <a:off x="6095999" y="3475708"/>
              <a:ext cx="5190310" cy="1969770"/>
              <a:chOff x="1447798" y="4481669"/>
              <a:chExt cx="10380620" cy="1969770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48FBDC-E6AA-AE97-7BBE-E7AECE633FB9}"/>
                  </a:ext>
                </a:extLst>
              </p:cNvPr>
              <p:cNvSpPr txBox="1"/>
              <p:nvPr/>
            </p:nvSpPr>
            <p:spPr>
              <a:xfrm>
                <a:off x="1447800" y="4481669"/>
                <a:ext cx="9296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Helvetica" pitchFamily="2" charset="0"/>
                  </a:rPr>
                  <a:t>Part 3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409C72-F92A-AC01-C5F5-94F01F1B0EB2}"/>
                  </a:ext>
                </a:extLst>
              </p:cNvPr>
              <p:cNvSpPr txBox="1"/>
              <p:nvPr/>
            </p:nvSpPr>
            <p:spPr>
              <a:xfrm>
                <a:off x="1447798" y="5066444"/>
                <a:ext cx="1038062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Helvetica" pitchFamily="2" charset="0"/>
                  </a:rPr>
                  <a:t>An application of the framework to inference judgments displaying apparent gradience.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BD8ED72-7F75-5F7C-9730-E160D39824F7}"/>
                </a:ext>
              </a:extLst>
            </p:cNvPr>
            <p:cNvCxnSpPr>
              <a:cxnSpLocks/>
            </p:cNvCxnSpPr>
            <p:nvPr/>
          </p:nvCxnSpPr>
          <p:spPr>
            <a:xfrm>
              <a:off x="8334103" y="2641978"/>
              <a:ext cx="0" cy="11593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33E630-2E4B-DA8A-B771-F03311F3F4F9}"/>
              </a:ext>
            </a:extLst>
          </p:cNvPr>
          <p:cNvGrpSpPr/>
          <p:nvPr/>
        </p:nvGrpSpPr>
        <p:grpSpPr>
          <a:xfrm>
            <a:off x="1447800" y="3429000"/>
            <a:ext cx="5043351" cy="1969770"/>
            <a:chOff x="1447800" y="3429000"/>
            <a:chExt cx="5043351" cy="196977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297004-2A6D-BC17-DAA1-7854729B4780}"/>
                </a:ext>
              </a:extLst>
            </p:cNvPr>
            <p:cNvGrpSpPr/>
            <p:nvPr/>
          </p:nvGrpSpPr>
          <p:grpSpPr>
            <a:xfrm>
              <a:off x="1447800" y="3429000"/>
              <a:ext cx="5043351" cy="1969770"/>
              <a:chOff x="1447800" y="2727343"/>
              <a:chExt cx="9296400" cy="196977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133E82-565F-8855-67F7-C5DBFCEC37CC}"/>
                  </a:ext>
                </a:extLst>
              </p:cNvPr>
              <p:cNvSpPr txBox="1"/>
              <p:nvPr/>
            </p:nvSpPr>
            <p:spPr>
              <a:xfrm>
                <a:off x="1447800" y="2727343"/>
                <a:ext cx="9296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Helvetica" pitchFamily="2" charset="0"/>
                  </a:rPr>
                  <a:t>Part 4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EDB019-5C7C-AA86-C15D-2AB990F7F2E8}"/>
                  </a:ext>
                </a:extLst>
              </p:cNvPr>
              <p:cNvSpPr txBox="1"/>
              <p:nvPr/>
            </p:nvSpPr>
            <p:spPr>
              <a:xfrm>
                <a:off x="1447802" y="3312118"/>
                <a:ext cx="710724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Helvetica" pitchFamily="2" charset="0"/>
                  </a:rPr>
                  <a:t>Implications for a theory of lexically triggered inferences.</a:t>
                </a: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0EDA0A9-FB3D-537E-D5A1-0CC1740AC483}"/>
                </a:ext>
              </a:extLst>
            </p:cNvPr>
            <p:cNvCxnSpPr>
              <a:cxnSpLocks/>
            </p:cNvCxnSpPr>
            <p:nvPr/>
          </p:nvCxnSpPr>
          <p:spPr>
            <a:xfrm>
              <a:off x="5016135" y="4418523"/>
              <a:ext cx="931820" cy="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77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document&#10;&#10;Description automatically generated">
            <a:extLst>
              <a:ext uri="{FF2B5EF4-FFF2-40B4-BE49-F238E27FC236}">
                <a16:creationId xmlns:a16="http://schemas.microsoft.com/office/drawing/2014/main" id="{C96A2D7F-B3D3-A1F6-B40D-5A36A6D7F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027934"/>
            <a:ext cx="6970694" cy="498404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C9AACAB-CCC4-271D-0F04-B786E72B71A1}"/>
              </a:ext>
            </a:extLst>
          </p:cNvPr>
          <p:cNvGrpSpPr/>
          <p:nvPr/>
        </p:nvGrpSpPr>
        <p:grpSpPr>
          <a:xfrm>
            <a:off x="7534649" y="1089433"/>
            <a:ext cx="4172711" cy="4679135"/>
            <a:chOff x="3240180" y="1697322"/>
            <a:chExt cx="3665111" cy="410993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F9B7C0A-9ADF-4AE7-AF75-81932745B4FE}"/>
                </a:ext>
              </a:extLst>
            </p:cNvPr>
            <p:cNvGrpSpPr/>
            <p:nvPr/>
          </p:nvGrpSpPr>
          <p:grpSpPr>
            <a:xfrm>
              <a:off x="3240180" y="1697322"/>
              <a:ext cx="3665111" cy="3841183"/>
              <a:chOff x="9434939" y="2261181"/>
              <a:chExt cx="1983347" cy="2078626"/>
            </a:xfrm>
          </p:grpSpPr>
          <p:pic>
            <p:nvPicPr>
              <p:cNvPr id="3" name="Picture 2" descr="A person wearing glasses and a blue jacket&#10;&#10;Description automatically generated">
                <a:extLst>
                  <a:ext uri="{FF2B5EF4-FFF2-40B4-BE49-F238E27FC236}">
                    <a16:creationId xmlns:a16="http://schemas.microsoft.com/office/drawing/2014/main" id="{25FCA9C3-EAD4-A0FD-3388-F572D7F31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44" r="44"/>
              <a:stretch/>
            </p:blipFill>
            <p:spPr>
              <a:xfrm>
                <a:off x="9513017" y="2261181"/>
                <a:ext cx="1827192" cy="1828800"/>
              </a:xfrm>
              <a:prstGeom prst="ellipse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4110CF-88C9-F778-F0B2-66158989AAD1}"/>
                  </a:ext>
                </a:extLst>
              </p:cNvPr>
              <p:cNvSpPr txBox="1"/>
              <p:nvPr/>
            </p:nvSpPr>
            <p:spPr>
              <a:xfrm>
                <a:off x="9434939" y="4089981"/>
                <a:ext cx="1983347" cy="2498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 defTabSz="1033272">
                  <a:spcAft>
                    <a:spcPts val="600"/>
                  </a:spcAft>
                </a:pPr>
                <a:r>
                  <a:rPr lang="en-US" sz="2712" b="1" kern="1200" dirty="0">
                    <a:solidFill>
                      <a:schemeClr val="tx1"/>
                    </a:solidFill>
                    <a:latin typeface="Helvetica" pitchFamily="2" charset="0"/>
                    <a:ea typeface="Verdana" charset="0"/>
                    <a:cs typeface="+mn-cs"/>
                  </a:rPr>
                  <a:t>Julian Grove</a:t>
                </a:r>
                <a:endParaRPr lang="en-US" sz="2400" b="1" dirty="0">
                  <a:latin typeface="Helvetica" pitchFamily="2" charset="0"/>
                  <a:ea typeface="Verdana" charset="0"/>
                  <a:cs typeface="Verdana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640176-A432-E324-BD98-3699F5E3E614}"/>
                </a:ext>
              </a:extLst>
            </p:cNvPr>
            <p:cNvSpPr txBox="1"/>
            <p:nvPr/>
          </p:nvSpPr>
          <p:spPr>
            <a:xfrm>
              <a:off x="3454148" y="5437920"/>
              <a:ext cx="32371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33272">
                <a:spcAft>
                  <a:spcPts val="600"/>
                </a:spcAft>
              </a:pPr>
              <a:r>
                <a:rPr lang="en-US" sz="2034" kern="1200" dirty="0">
                  <a:solidFill>
                    <a:schemeClr val="tx1"/>
                  </a:solidFill>
                  <a:latin typeface="Helvetica" pitchFamily="2" charset="0"/>
                  <a:ea typeface="+mn-ea"/>
                  <a:cs typeface="+mn-cs"/>
                </a:rPr>
                <a:t>University of Rochester</a:t>
              </a:r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2D812-6259-6654-F217-F417B77B1579}"/>
              </a:ext>
            </a:extLst>
          </p:cNvPr>
          <p:cNvSpPr txBox="1"/>
          <p:nvPr/>
        </p:nvSpPr>
        <p:spPr>
          <a:xfrm>
            <a:off x="7778251" y="5663446"/>
            <a:ext cx="3685520" cy="420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33272">
              <a:spcAft>
                <a:spcPts val="600"/>
              </a:spcAft>
            </a:pPr>
            <a:r>
              <a:rPr lang="en-US" sz="2034" kern="1200" dirty="0" err="1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rPr>
              <a:t>juliangrove.github.io</a:t>
            </a:r>
            <a:r>
              <a:rPr lang="en-US" sz="2034" kern="1200" dirty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rPr>
              <a:t>/</a:t>
            </a:r>
            <a:endParaRPr lang="en-US" dirty="0">
              <a:latin typeface="Helvetica" pitchFamily="2" charset="0"/>
            </a:endParaRPr>
          </a:p>
        </p:txBody>
      </p:sp>
      <p:pic>
        <p:nvPicPr>
          <p:cNvPr id="11" name="Picture 10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3800E725-A313-EDAD-03A5-699D45514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869" y="1494262"/>
            <a:ext cx="1438509" cy="143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76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63FDA-A516-4F38-883A-C3AD1735A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Apparent Gradience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F96B25E5-DE35-1529-5A77-D44026E92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7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4CF6E01-255F-15ED-F9F2-33E37C091966}"/>
              </a:ext>
            </a:extLst>
          </p:cNvPr>
          <p:cNvGrpSpPr/>
          <p:nvPr/>
        </p:nvGrpSpPr>
        <p:grpSpPr>
          <a:xfrm>
            <a:off x="1447800" y="828290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CA84264-DD33-0465-A746-C8666212B4C4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Semantic Theories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D17FBA4-D172-EC71-7964-B254406A3E0A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Characterize inferences that NL expressions support and account for at least (some of) the necessary inferences.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1710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6A8187F-C1F2-463B-57DA-3FAAD3FBC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9" y="3375067"/>
            <a:ext cx="7772400" cy="1189652"/>
          </a:xfrm>
          <a:prstGeom prst="rect">
            <a:avLst/>
          </a:prstGeom>
        </p:spPr>
      </p:pic>
      <p:pic>
        <p:nvPicPr>
          <p:cNvPr id="7" name="Picture 6" descr="A close-up of a white sign&#10;&#10;Description automatically generated">
            <a:extLst>
              <a:ext uri="{FF2B5EF4-FFF2-40B4-BE49-F238E27FC236}">
                <a16:creationId xmlns:a16="http://schemas.microsoft.com/office/drawing/2014/main" id="{486B6D38-AF00-43AA-E96E-4BBD4100D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075" y="544578"/>
            <a:ext cx="7772400" cy="25299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42BDA3-C00C-0EC8-97C6-664118C3D97B}"/>
              </a:ext>
            </a:extLst>
          </p:cNvPr>
          <p:cNvSpPr/>
          <p:nvPr/>
        </p:nvSpPr>
        <p:spPr>
          <a:xfrm>
            <a:off x="4828032" y="3529584"/>
            <a:ext cx="941832" cy="2377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10F7D1-C28F-EFDE-F056-CD42B93F8FE8}"/>
              </a:ext>
            </a:extLst>
          </p:cNvPr>
          <p:cNvSpPr/>
          <p:nvPr/>
        </p:nvSpPr>
        <p:spPr>
          <a:xfrm>
            <a:off x="4828032" y="3851021"/>
            <a:ext cx="941832" cy="2377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881E14-8DF4-D8AA-8B68-837ED265A0A9}"/>
              </a:ext>
            </a:extLst>
          </p:cNvPr>
          <p:cNvSpPr/>
          <p:nvPr/>
        </p:nvSpPr>
        <p:spPr>
          <a:xfrm>
            <a:off x="4828032" y="4181835"/>
            <a:ext cx="1124712" cy="2377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0055B65-8FCA-E340-50BA-AEC1CB33E814}"/>
              </a:ext>
            </a:extLst>
          </p:cNvPr>
          <p:cNvGrpSpPr/>
          <p:nvPr/>
        </p:nvGrpSpPr>
        <p:grpSpPr>
          <a:xfrm>
            <a:off x="3181786" y="3648455"/>
            <a:ext cx="5318977" cy="2583074"/>
            <a:chOff x="3181786" y="3648455"/>
            <a:chExt cx="5318977" cy="25830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3573065-FEC7-73FE-21B7-EBB31ACB05E5}"/>
                </a:ext>
              </a:extLst>
            </p:cNvPr>
            <p:cNvSpPr txBox="1"/>
            <p:nvPr/>
          </p:nvSpPr>
          <p:spPr>
            <a:xfrm>
              <a:off x="3181786" y="5769864"/>
              <a:ext cx="5318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You had not told the truth.</a:t>
              </a:r>
            </a:p>
          </p:txBody>
        </p:sp>
        <p:cxnSp>
          <p:nvCxnSpPr>
            <p:cNvPr id="9" name="Curved Connector 8">
              <a:extLst>
                <a:ext uri="{FF2B5EF4-FFF2-40B4-BE49-F238E27FC236}">
                  <a16:creationId xmlns:a16="http://schemas.microsoft.com/office/drawing/2014/main" id="{293545E0-06F8-7CF4-51EE-BB83316806EB}"/>
                </a:ext>
              </a:extLst>
            </p:cNvPr>
            <p:cNvCxnSpPr>
              <a:stCxn id="3" idx="1"/>
              <a:endCxn id="2" idx="1"/>
            </p:cNvCxnSpPr>
            <p:nvPr/>
          </p:nvCxnSpPr>
          <p:spPr>
            <a:xfrm rot="10800000" flipV="1">
              <a:off x="3181786" y="3648455"/>
              <a:ext cx="1646246" cy="2352241"/>
            </a:xfrm>
            <a:prstGeom prst="curvedConnector3">
              <a:avLst>
                <a:gd name="adj1" fmla="val 113886"/>
              </a:avLst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B2C8FA-47D5-EA30-9096-B40FEAA0ED3B}"/>
              </a:ext>
            </a:extLst>
          </p:cNvPr>
          <p:cNvGrpSpPr/>
          <p:nvPr/>
        </p:nvGrpSpPr>
        <p:grpSpPr>
          <a:xfrm>
            <a:off x="4828031" y="3969892"/>
            <a:ext cx="3672732" cy="2030805"/>
            <a:chOff x="4828031" y="3969892"/>
            <a:chExt cx="3672732" cy="2030805"/>
          </a:xfrm>
        </p:grpSpPr>
        <p:cxnSp>
          <p:nvCxnSpPr>
            <p:cNvPr id="10" name="Curved Connector 9">
              <a:extLst>
                <a:ext uri="{FF2B5EF4-FFF2-40B4-BE49-F238E27FC236}">
                  <a16:creationId xmlns:a16="http://schemas.microsoft.com/office/drawing/2014/main" id="{1C12DB00-63D4-B128-7DC1-0E314C7842EC}"/>
                </a:ext>
              </a:extLst>
            </p:cNvPr>
            <p:cNvCxnSpPr>
              <a:cxnSpLocks/>
              <a:stCxn id="4" idx="1"/>
              <a:endCxn id="2" idx="0"/>
            </p:cNvCxnSpPr>
            <p:nvPr/>
          </p:nvCxnSpPr>
          <p:spPr>
            <a:xfrm rot="10800000" flipH="1" flipV="1">
              <a:off x="4828031" y="3969892"/>
              <a:ext cx="1013243" cy="1799971"/>
            </a:xfrm>
            <a:prstGeom prst="curvedConnector4">
              <a:avLst>
                <a:gd name="adj1" fmla="val -22561"/>
                <a:gd name="adj2" fmla="val 53302"/>
              </a:avLst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E68D24E6-A4EF-AD09-586B-CFFA94060993}"/>
                </a:ext>
              </a:extLst>
            </p:cNvPr>
            <p:cNvCxnSpPr>
              <a:cxnSpLocks/>
              <a:stCxn id="6" idx="3"/>
              <a:endCxn id="2" idx="3"/>
            </p:cNvCxnSpPr>
            <p:nvPr/>
          </p:nvCxnSpPr>
          <p:spPr>
            <a:xfrm>
              <a:off x="5952744" y="4300707"/>
              <a:ext cx="2548019" cy="1699990"/>
            </a:xfrm>
            <a:prstGeom prst="curvedConnector3">
              <a:avLst>
                <a:gd name="adj1" fmla="val 108972"/>
              </a:avLst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C13D7A-D9D7-8917-FD6C-6F21BF9E69FA}"/>
                </a:ext>
              </a:extLst>
            </p:cNvPr>
            <p:cNvSpPr txBox="1"/>
            <p:nvPr/>
          </p:nvSpPr>
          <p:spPr>
            <a:xfrm>
              <a:off x="4835705" y="4767283"/>
              <a:ext cx="6078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???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901BB0-972A-3846-6938-C3E96DD0FC9D}"/>
                </a:ext>
              </a:extLst>
            </p:cNvPr>
            <p:cNvSpPr txBox="1"/>
            <p:nvPr/>
          </p:nvSpPr>
          <p:spPr>
            <a:xfrm>
              <a:off x="7606663" y="4415480"/>
              <a:ext cx="6078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436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7FDE2-4BC0-702D-C9F3-0B93EF101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42F3C41-2CAE-2DFE-6FD0-95190C0F7E23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7C77DDE-1992-F5FD-56CC-6A94863CF8D7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113A6A"/>
                  </a:solidFill>
                  <a:latin typeface="Helvetica" pitchFamily="2" charset="0"/>
                </a:rPr>
                <a:t>Occasional Uncertainty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4F4FA3A-8481-394D-F2AF-332AFCF70AD2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Uncertainty that is manifest on particular occasions of use and/or interpretation (e.g. vagueness).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1934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5FBE0-7910-9765-F8B6-EF44F119F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C33E97E-B212-6536-095C-D1210AD8D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9" y="3375067"/>
            <a:ext cx="7772400" cy="1189652"/>
          </a:xfrm>
          <a:prstGeom prst="rect">
            <a:avLst/>
          </a:prstGeom>
        </p:spPr>
      </p:pic>
      <p:pic>
        <p:nvPicPr>
          <p:cNvPr id="7" name="Picture 6" descr="A close-up of a white sign&#10;&#10;Description automatically generated">
            <a:extLst>
              <a:ext uri="{FF2B5EF4-FFF2-40B4-BE49-F238E27FC236}">
                <a16:creationId xmlns:a16="http://schemas.microsoft.com/office/drawing/2014/main" id="{97B207F9-01F6-4345-93E7-4FC2D6D2F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075" y="544578"/>
            <a:ext cx="7772400" cy="25299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0E2130-24F1-1A06-D3E2-402DA7AADA9A}"/>
              </a:ext>
            </a:extLst>
          </p:cNvPr>
          <p:cNvSpPr/>
          <p:nvPr/>
        </p:nvSpPr>
        <p:spPr>
          <a:xfrm>
            <a:off x="4828032" y="3529584"/>
            <a:ext cx="941832" cy="2377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BC13A5-36AC-1815-ED9F-F9EAD32139C5}"/>
              </a:ext>
            </a:extLst>
          </p:cNvPr>
          <p:cNvSpPr/>
          <p:nvPr/>
        </p:nvSpPr>
        <p:spPr>
          <a:xfrm>
            <a:off x="4828032" y="3851021"/>
            <a:ext cx="941832" cy="2377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742192-879F-AF81-E7AB-A9FA78942846}"/>
              </a:ext>
            </a:extLst>
          </p:cNvPr>
          <p:cNvSpPr/>
          <p:nvPr/>
        </p:nvSpPr>
        <p:spPr>
          <a:xfrm>
            <a:off x="4828032" y="4181835"/>
            <a:ext cx="1124712" cy="2377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095E28-65D5-9BD3-3FE7-E05B3D84E137}"/>
              </a:ext>
            </a:extLst>
          </p:cNvPr>
          <p:cNvGrpSpPr/>
          <p:nvPr/>
        </p:nvGrpSpPr>
        <p:grpSpPr>
          <a:xfrm>
            <a:off x="3181786" y="3648455"/>
            <a:ext cx="5318977" cy="2583074"/>
            <a:chOff x="3181786" y="3648455"/>
            <a:chExt cx="5318977" cy="25830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F0D6DC9-BA5F-9612-3D8A-F796C360F9CA}"/>
                </a:ext>
              </a:extLst>
            </p:cNvPr>
            <p:cNvSpPr txBox="1"/>
            <p:nvPr/>
          </p:nvSpPr>
          <p:spPr>
            <a:xfrm>
              <a:off x="3181786" y="5769864"/>
              <a:ext cx="5318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You had not told the truth.</a:t>
              </a:r>
            </a:p>
          </p:txBody>
        </p:sp>
        <p:cxnSp>
          <p:nvCxnSpPr>
            <p:cNvPr id="9" name="Curved Connector 8">
              <a:extLst>
                <a:ext uri="{FF2B5EF4-FFF2-40B4-BE49-F238E27FC236}">
                  <a16:creationId xmlns:a16="http://schemas.microsoft.com/office/drawing/2014/main" id="{3F407265-E283-33FF-71B5-D0072A47AA89}"/>
                </a:ext>
              </a:extLst>
            </p:cNvPr>
            <p:cNvCxnSpPr>
              <a:stCxn id="3" idx="1"/>
              <a:endCxn id="2" idx="1"/>
            </p:cNvCxnSpPr>
            <p:nvPr/>
          </p:nvCxnSpPr>
          <p:spPr>
            <a:xfrm rot="10800000" flipV="1">
              <a:off x="3181786" y="3648455"/>
              <a:ext cx="1646246" cy="2352241"/>
            </a:xfrm>
            <a:prstGeom prst="curvedConnector3">
              <a:avLst>
                <a:gd name="adj1" fmla="val 113886"/>
              </a:avLst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1B615F-FC88-E4C1-5DFD-29449884D034}"/>
              </a:ext>
            </a:extLst>
          </p:cNvPr>
          <p:cNvGrpSpPr/>
          <p:nvPr/>
        </p:nvGrpSpPr>
        <p:grpSpPr>
          <a:xfrm>
            <a:off x="4828031" y="3969892"/>
            <a:ext cx="3672732" cy="2030805"/>
            <a:chOff x="4828031" y="3969892"/>
            <a:chExt cx="3672732" cy="2030805"/>
          </a:xfrm>
        </p:grpSpPr>
        <p:cxnSp>
          <p:nvCxnSpPr>
            <p:cNvPr id="10" name="Curved Connector 9">
              <a:extLst>
                <a:ext uri="{FF2B5EF4-FFF2-40B4-BE49-F238E27FC236}">
                  <a16:creationId xmlns:a16="http://schemas.microsoft.com/office/drawing/2014/main" id="{27CEEC85-EF74-6675-65D3-024393E7B664}"/>
                </a:ext>
              </a:extLst>
            </p:cNvPr>
            <p:cNvCxnSpPr>
              <a:cxnSpLocks/>
              <a:stCxn id="4" idx="1"/>
              <a:endCxn id="2" idx="0"/>
            </p:cNvCxnSpPr>
            <p:nvPr/>
          </p:nvCxnSpPr>
          <p:spPr>
            <a:xfrm rot="10800000" flipH="1" flipV="1">
              <a:off x="4828031" y="3969892"/>
              <a:ext cx="1013243" cy="1799971"/>
            </a:xfrm>
            <a:prstGeom prst="curvedConnector4">
              <a:avLst>
                <a:gd name="adj1" fmla="val -22561"/>
                <a:gd name="adj2" fmla="val 53302"/>
              </a:avLst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6E5B1369-FA90-EFA5-851B-D9FEA78BC0A0}"/>
                </a:ext>
              </a:extLst>
            </p:cNvPr>
            <p:cNvCxnSpPr>
              <a:cxnSpLocks/>
              <a:stCxn id="6" idx="3"/>
              <a:endCxn id="2" idx="3"/>
            </p:cNvCxnSpPr>
            <p:nvPr/>
          </p:nvCxnSpPr>
          <p:spPr>
            <a:xfrm>
              <a:off x="5952744" y="4300707"/>
              <a:ext cx="2548019" cy="1699990"/>
            </a:xfrm>
            <a:prstGeom prst="curvedConnector3">
              <a:avLst>
                <a:gd name="adj1" fmla="val 108972"/>
              </a:avLst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04E10B-6562-C699-9461-73D5B915AE0B}"/>
                </a:ext>
              </a:extLst>
            </p:cNvPr>
            <p:cNvSpPr txBox="1"/>
            <p:nvPr/>
          </p:nvSpPr>
          <p:spPr>
            <a:xfrm>
              <a:off x="4835705" y="4767283"/>
              <a:ext cx="6078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???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6DB735-208C-1E80-1FC8-E51A51F6324A}"/>
                </a:ext>
              </a:extLst>
            </p:cNvPr>
            <p:cNvSpPr txBox="1"/>
            <p:nvPr/>
          </p:nvSpPr>
          <p:spPr>
            <a:xfrm>
              <a:off x="7606663" y="4415480"/>
              <a:ext cx="6078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???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FBDCB9E-EDE0-DA53-0B3D-01396DDE81D2}"/>
              </a:ext>
            </a:extLst>
          </p:cNvPr>
          <p:cNvSpPr txBox="1"/>
          <p:nvPr/>
        </p:nvSpPr>
        <p:spPr>
          <a:xfrm>
            <a:off x="2792782" y="4680559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1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C265448-688C-05BE-7E74-57B2E0B6D5E3}"/>
              </a:ext>
            </a:extLst>
          </p:cNvPr>
          <p:cNvGrpSpPr/>
          <p:nvPr/>
        </p:nvGrpSpPr>
        <p:grpSpPr>
          <a:xfrm>
            <a:off x="4879954" y="4391628"/>
            <a:ext cx="3286840" cy="717664"/>
            <a:chOff x="4879954" y="4380053"/>
            <a:chExt cx="3286840" cy="717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91B418-E7AC-0543-BB5A-C978011CDC26}"/>
                </a:ext>
              </a:extLst>
            </p:cNvPr>
            <p:cNvSpPr txBox="1"/>
            <p:nvPr/>
          </p:nvSpPr>
          <p:spPr>
            <a:xfrm>
              <a:off x="4879954" y="4728385"/>
              <a:ext cx="5052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.75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07CBA7-7895-3E52-179C-BC698AEE4557}"/>
                </a:ext>
              </a:extLst>
            </p:cNvPr>
            <p:cNvSpPr txBox="1"/>
            <p:nvPr/>
          </p:nvSpPr>
          <p:spPr>
            <a:xfrm>
              <a:off x="7661527" y="4380053"/>
              <a:ext cx="5052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.62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688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BE943-2C4E-6FE6-E7B3-A7AC75DFC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FA19C69-746A-08EF-BFD7-381165478DE0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4DFEDC3-219A-8B78-46F0-0B0F325F061E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113A6A"/>
                  </a:solidFill>
                  <a:latin typeface="Helvetica" pitchFamily="2" charset="0"/>
                </a:rPr>
                <a:t>Occasional Uncertainty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14EC200-BC08-DB44-456F-AA101403DB84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Uncertainty that is manifest on particular occasions of use and/or interpretation (e.g. vagueness).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9F419C-4D15-D3F2-24BD-BF1121A77E5B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B5C5DA-B4AA-6B9B-05E8-DB737D003924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Metalinguistic Uncertainty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A44874-74E7-4D29-8B8C-097D152C608E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Uncertainty about</a:t>
              </a:r>
              <a:r>
                <a:rPr lang="en-US" sz="2800" dirty="0"/>
                <a:t> </a:t>
              </a:r>
              <a:r>
                <a:rPr lang="en-US" sz="2800" dirty="0">
                  <a:latin typeface="Helvetica" pitchFamily="2" charset="0"/>
                </a:rPr>
                <a:t>possible kinds of occasions of use and/or interpretation (e.g. irresolvable ambiguity).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86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9D2BD-4F18-70E8-5D52-82142D49D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AC3158E-D8D8-0D92-CD31-202946D58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9" y="3375067"/>
            <a:ext cx="7772400" cy="1189652"/>
          </a:xfrm>
          <a:prstGeom prst="rect">
            <a:avLst/>
          </a:prstGeom>
        </p:spPr>
      </p:pic>
      <p:pic>
        <p:nvPicPr>
          <p:cNvPr id="7" name="Picture 6" descr="A close-up of a white sign&#10;&#10;Description automatically generated">
            <a:extLst>
              <a:ext uri="{FF2B5EF4-FFF2-40B4-BE49-F238E27FC236}">
                <a16:creationId xmlns:a16="http://schemas.microsoft.com/office/drawing/2014/main" id="{36F6784C-3876-E966-4043-653D17E07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075" y="544578"/>
            <a:ext cx="7772400" cy="25299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8D37D5-345D-951E-5B49-01AE7EDE4A09}"/>
              </a:ext>
            </a:extLst>
          </p:cNvPr>
          <p:cNvSpPr/>
          <p:nvPr/>
        </p:nvSpPr>
        <p:spPr>
          <a:xfrm>
            <a:off x="4828032" y="3529584"/>
            <a:ext cx="941832" cy="2377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36B1DE-C743-8EC7-D9F7-33A499AACE69}"/>
              </a:ext>
            </a:extLst>
          </p:cNvPr>
          <p:cNvSpPr/>
          <p:nvPr/>
        </p:nvSpPr>
        <p:spPr>
          <a:xfrm>
            <a:off x="4828032" y="3851021"/>
            <a:ext cx="941832" cy="2377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4DE3E4-0703-9118-16AB-4E90D59621C7}"/>
              </a:ext>
            </a:extLst>
          </p:cNvPr>
          <p:cNvSpPr/>
          <p:nvPr/>
        </p:nvSpPr>
        <p:spPr>
          <a:xfrm>
            <a:off x="4828032" y="4181835"/>
            <a:ext cx="1124712" cy="2377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161E58-4AC2-F8C4-F638-A99DEC306853}"/>
              </a:ext>
            </a:extLst>
          </p:cNvPr>
          <p:cNvGrpSpPr/>
          <p:nvPr/>
        </p:nvGrpSpPr>
        <p:grpSpPr>
          <a:xfrm>
            <a:off x="3181786" y="3648455"/>
            <a:ext cx="5318977" cy="2583074"/>
            <a:chOff x="3181786" y="3648455"/>
            <a:chExt cx="5318977" cy="25830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31F04CE-89F9-A336-89A7-D59FA3FE3082}"/>
                </a:ext>
              </a:extLst>
            </p:cNvPr>
            <p:cNvSpPr txBox="1"/>
            <p:nvPr/>
          </p:nvSpPr>
          <p:spPr>
            <a:xfrm>
              <a:off x="3181786" y="5769864"/>
              <a:ext cx="5318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You had not told the truth.</a:t>
              </a:r>
            </a:p>
          </p:txBody>
        </p:sp>
        <p:cxnSp>
          <p:nvCxnSpPr>
            <p:cNvPr id="9" name="Curved Connector 8">
              <a:extLst>
                <a:ext uri="{FF2B5EF4-FFF2-40B4-BE49-F238E27FC236}">
                  <a16:creationId xmlns:a16="http://schemas.microsoft.com/office/drawing/2014/main" id="{80D9220B-4CE8-D818-8782-B3DE677D5BD9}"/>
                </a:ext>
              </a:extLst>
            </p:cNvPr>
            <p:cNvCxnSpPr>
              <a:stCxn id="3" idx="1"/>
              <a:endCxn id="2" idx="1"/>
            </p:cNvCxnSpPr>
            <p:nvPr/>
          </p:nvCxnSpPr>
          <p:spPr>
            <a:xfrm rot="10800000" flipV="1">
              <a:off x="3181786" y="3648455"/>
              <a:ext cx="1646246" cy="2352241"/>
            </a:xfrm>
            <a:prstGeom prst="curvedConnector3">
              <a:avLst>
                <a:gd name="adj1" fmla="val 113886"/>
              </a:avLst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54AAB1-E050-BA60-3DD3-895BE0BB0EF4}"/>
              </a:ext>
            </a:extLst>
          </p:cNvPr>
          <p:cNvGrpSpPr/>
          <p:nvPr/>
        </p:nvGrpSpPr>
        <p:grpSpPr>
          <a:xfrm>
            <a:off x="4828031" y="3969892"/>
            <a:ext cx="3672732" cy="2030805"/>
            <a:chOff x="4828031" y="3969892"/>
            <a:chExt cx="3672732" cy="2030805"/>
          </a:xfrm>
        </p:grpSpPr>
        <p:cxnSp>
          <p:nvCxnSpPr>
            <p:cNvPr id="10" name="Curved Connector 9">
              <a:extLst>
                <a:ext uri="{FF2B5EF4-FFF2-40B4-BE49-F238E27FC236}">
                  <a16:creationId xmlns:a16="http://schemas.microsoft.com/office/drawing/2014/main" id="{9ED5DF29-1BE1-5EDF-E746-D431D6798266}"/>
                </a:ext>
              </a:extLst>
            </p:cNvPr>
            <p:cNvCxnSpPr>
              <a:cxnSpLocks/>
              <a:stCxn id="4" idx="1"/>
              <a:endCxn id="2" idx="0"/>
            </p:cNvCxnSpPr>
            <p:nvPr/>
          </p:nvCxnSpPr>
          <p:spPr>
            <a:xfrm rot="10800000" flipH="1" flipV="1">
              <a:off x="4828031" y="3969892"/>
              <a:ext cx="1013243" cy="1799971"/>
            </a:xfrm>
            <a:prstGeom prst="curvedConnector4">
              <a:avLst>
                <a:gd name="adj1" fmla="val -22561"/>
                <a:gd name="adj2" fmla="val 53302"/>
              </a:avLst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ECE04E35-F275-84DC-5F9E-09E1CC612931}"/>
                </a:ext>
              </a:extLst>
            </p:cNvPr>
            <p:cNvCxnSpPr>
              <a:cxnSpLocks/>
              <a:stCxn id="6" idx="3"/>
              <a:endCxn id="2" idx="3"/>
            </p:cNvCxnSpPr>
            <p:nvPr/>
          </p:nvCxnSpPr>
          <p:spPr>
            <a:xfrm>
              <a:off x="5952744" y="4300707"/>
              <a:ext cx="2548019" cy="1699990"/>
            </a:xfrm>
            <a:prstGeom prst="curvedConnector3">
              <a:avLst>
                <a:gd name="adj1" fmla="val 108972"/>
              </a:avLst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01B225-0FDB-2DEC-8676-8165C984AC3A}"/>
                </a:ext>
              </a:extLst>
            </p:cNvPr>
            <p:cNvSpPr txBox="1"/>
            <p:nvPr/>
          </p:nvSpPr>
          <p:spPr>
            <a:xfrm>
              <a:off x="4835705" y="4767283"/>
              <a:ext cx="6078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???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305B11-F728-C3B5-C3B9-C7527483F275}"/>
                </a:ext>
              </a:extLst>
            </p:cNvPr>
            <p:cNvSpPr txBox="1"/>
            <p:nvPr/>
          </p:nvSpPr>
          <p:spPr>
            <a:xfrm>
              <a:off x="7606663" y="4415480"/>
              <a:ext cx="6078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???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42DDEDB-F557-E196-F118-FE69019184CC}"/>
              </a:ext>
            </a:extLst>
          </p:cNvPr>
          <p:cNvSpPr txBox="1"/>
          <p:nvPr/>
        </p:nvSpPr>
        <p:spPr>
          <a:xfrm>
            <a:off x="2792782" y="4680559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1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923734-5EA8-6236-A293-4A6C19602A91}"/>
              </a:ext>
            </a:extLst>
          </p:cNvPr>
          <p:cNvGrpSpPr/>
          <p:nvPr/>
        </p:nvGrpSpPr>
        <p:grpSpPr>
          <a:xfrm>
            <a:off x="4879954" y="4391628"/>
            <a:ext cx="3286840" cy="717664"/>
            <a:chOff x="4879954" y="4380053"/>
            <a:chExt cx="3286840" cy="717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AAD47F-C4E7-B367-D894-A7060E02E670}"/>
                </a:ext>
              </a:extLst>
            </p:cNvPr>
            <p:cNvSpPr txBox="1"/>
            <p:nvPr/>
          </p:nvSpPr>
          <p:spPr>
            <a:xfrm>
              <a:off x="4879954" y="4728385"/>
              <a:ext cx="5052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.75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682BDDD-0515-016E-9C9A-2883CC896F20}"/>
                </a:ext>
              </a:extLst>
            </p:cNvPr>
            <p:cNvSpPr txBox="1"/>
            <p:nvPr/>
          </p:nvSpPr>
          <p:spPr>
            <a:xfrm>
              <a:off x="7661527" y="4380053"/>
              <a:ext cx="5052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.62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0D0CBB-0C2D-03D7-1731-AD8B465CC149}"/>
              </a:ext>
            </a:extLst>
          </p:cNvPr>
          <p:cNvGrpSpPr/>
          <p:nvPr/>
        </p:nvGrpSpPr>
        <p:grpSpPr>
          <a:xfrm>
            <a:off x="2813144" y="4442803"/>
            <a:ext cx="6654915" cy="1233025"/>
            <a:chOff x="2813144" y="4442803"/>
            <a:chExt cx="6654915" cy="123302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2D4979-E8BC-D549-19AB-D7C51A2B3D21}"/>
                </a:ext>
              </a:extLst>
            </p:cNvPr>
            <p:cNvSpPr txBox="1"/>
            <p:nvPr/>
          </p:nvSpPr>
          <p:spPr>
            <a:xfrm>
              <a:off x="2813144" y="5306496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1</a:t>
              </a:r>
            </a:p>
          </p:txBody>
        </p:sp>
        <p:pic>
          <p:nvPicPr>
            <p:cNvPr id="1026" name="Picture 2" descr="680 Coin Toss Icon Royalty-Free Photos and Stock Images | Shutterstock">
              <a:extLst>
                <a:ext uri="{FF2B5EF4-FFF2-40B4-BE49-F238E27FC236}">
                  <a16:creationId xmlns:a16="http://schemas.microsoft.com/office/drawing/2014/main" id="{01AEA53B-E0C4-4420-0534-9ED5CB8BD5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4" t="21399" r="25175" b="14839"/>
            <a:stretch/>
          </p:blipFill>
          <p:spPr bwMode="auto">
            <a:xfrm>
              <a:off x="3211289" y="4739960"/>
              <a:ext cx="557577" cy="69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680 Coin Toss Icon Royalty-Free Photos and Stock Images | Shutterstock">
              <a:extLst>
                <a:ext uri="{FF2B5EF4-FFF2-40B4-BE49-F238E27FC236}">
                  <a16:creationId xmlns:a16="http://schemas.microsoft.com/office/drawing/2014/main" id="{2AD24F88-DCEB-B2C4-E2A9-006C706C9A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4" t="21399" r="25175" b="14839"/>
            <a:stretch/>
          </p:blipFill>
          <p:spPr bwMode="auto">
            <a:xfrm>
              <a:off x="5876646" y="4600146"/>
              <a:ext cx="557577" cy="69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3B2A05-7F4E-5851-B6EB-2D7213866E88}"/>
                </a:ext>
              </a:extLst>
            </p:cNvPr>
            <p:cNvSpPr txBox="1"/>
            <p:nvPr/>
          </p:nvSpPr>
          <p:spPr>
            <a:xfrm>
              <a:off x="5525691" y="5097404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1</a:t>
              </a:r>
            </a:p>
          </p:txBody>
        </p:sp>
        <p:pic>
          <p:nvPicPr>
            <p:cNvPr id="22" name="Picture 2" descr="680 Coin Toss Icon Royalty-Free Photos and Stock Images | Shutterstock">
              <a:extLst>
                <a:ext uri="{FF2B5EF4-FFF2-40B4-BE49-F238E27FC236}">
                  <a16:creationId xmlns:a16="http://schemas.microsoft.com/office/drawing/2014/main" id="{C10E6E07-55D8-963F-7FCA-D1E4B5A2B4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4" t="21399" r="25175" b="14839"/>
            <a:stretch/>
          </p:blipFill>
          <p:spPr bwMode="auto">
            <a:xfrm>
              <a:off x="8910482" y="4442803"/>
              <a:ext cx="557577" cy="69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B26538-F7F1-413C-FC5A-323C216B8AFD}"/>
                </a:ext>
              </a:extLst>
            </p:cNvPr>
            <p:cNvSpPr txBox="1"/>
            <p:nvPr/>
          </p:nvSpPr>
          <p:spPr>
            <a:xfrm>
              <a:off x="8559527" y="4940061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117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F9B6A8F-2330-AF53-F69E-9763C75C0130}"/>
              </a:ext>
            </a:extLst>
          </p:cNvPr>
          <p:cNvSpPr/>
          <p:nvPr/>
        </p:nvSpPr>
        <p:spPr>
          <a:xfrm>
            <a:off x="7859210" y="5032592"/>
            <a:ext cx="1752911" cy="835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E23A0C-2CB6-F35A-5C7D-1EC310DA0F97}"/>
              </a:ext>
            </a:extLst>
          </p:cNvPr>
          <p:cNvSpPr txBox="1"/>
          <p:nvPr/>
        </p:nvSpPr>
        <p:spPr>
          <a:xfrm>
            <a:off x="7359805" y="6488057"/>
            <a:ext cx="46673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Helvetica" pitchFamily="2" charset="0"/>
              </a:rPr>
              <a:t>White &amp; Rawlins 2018, White et al. 2018, Degen and </a:t>
            </a:r>
            <a:r>
              <a:rPr lang="en-US" sz="1100" dirty="0" err="1">
                <a:latin typeface="Helvetica" pitchFamily="2" charset="0"/>
              </a:rPr>
              <a:t>Tonhauser</a:t>
            </a:r>
            <a:r>
              <a:rPr lang="en-US" sz="1100" dirty="0">
                <a:latin typeface="Helvetica" pitchFamily="2" charset="0"/>
              </a:rPr>
              <a:t> 2022</a:t>
            </a:r>
            <a:endParaRPr lang="en-US" sz="1100" dirty="0"/>
          </a:p>
        </p:txBody>
      </p:sp>
      <p:pic>
        <p:nvPicPr>
          <p:cNvPr id="7" name="Picture 6" descr="A graph showing the results of a graph&#10;&#10;Description automatically generated with medium confidence">
            <a:extLst>
              <a:ext uri="{FF2B5EF4-FFF2-40B4-BE49-F238E27FC236}">
                <a16:creationId xmlns:a16="http://schemas.microsoft.com/office/drawing/2014/main" id="{0B02A043-D1E9-04B1-618F-D2C2C1A66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46" y="918141"/>
            <a:ext cx="11199108" cy="49500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B9F60E-ACDA-AA4E-D1C2-B98C7E7AE908}"/>
              </a:ext>
            </a:extLst>
          </p:cNvPr>
          <p:cNvSpPr/>
          <p:nvPr/>
        </p:nvSpPr>
        <p:spPr>
          <a:xfrm>
            <a:off x="1237786" y="1182029"/>
            <a:ext cx="10091853" cy="36799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F87282-F242-7E53-7A2F-597D772235D4}"/>
              </a:ext>
            </a:extLst>
          </p:cNvPr>
          <p:cNvSpPr/>
          <p:nvPr/>
        </p:nvSpPr>
        <p:spPr>
          <a:xfrm>
            <a:off x="1390186" y="5323503"/>
            <a:ext cx="10091853" cy="464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0616C-5DFC-7379-5CC6-BCEB0251A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F8F2D71-929F-15B7-ECC1-83B1DF1BCDBA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B617371-8F0E-D5C9-E4FB-A87600FF7D94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 1 </a:t>
              </a:r>
              <a:r>
                <a:rPr lang="en-US" sz="1100" b="1" dirty="0" err="1">
                  <a:latin typeface="Helvetica" pitchFamily="2" charset="0"/>
                </a:rPr>
                <a:t>Tonhauser</a:t>
              </a:r>
              <a:r>
                <a:rPr lang="en-US" sz="1100" b="1" dirty="0">
                  <a:latin typeface="Helvetica" pitchFamily="2" charset="0"/>
                </a:rPr>
                <a:t> et al. 2018</a:t>
              </a:r>
              <a:r>
                <a:rPr lang="en-US" sz="3200" b="1" dirty="0">
                  <a:latin typeface="Helvetica" pitchFamily="2" charset="0"/>
                </a:rPr>
                <a:t> 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7CEF7AE-31A4-E62C-D784-B5A948612E71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What does the distribution of judgments indicate about the kind of uncertainty at play in projective inferences?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B7D6DCD-99E8-9B61-7AB8-42836805F07F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AE8A897-6AA1-657C-8581-3A5A72F42C68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 2 </a:t>
              </a:r>
              <a:r>
                <a:rPr lang="en-US" sz="1100" b="1" dirty="0">
                  <a:latin typeface="Helvetica" pitchFamily="2" charset="0"/>
                </a:rPr>
                <a:t>Degen &amp; </a:t>
              </a:r>
              <a:r>
                <a:rPr lang="en-US" sz="1100" b="1" dirty="0" err="1">
                  <a:latin typeface="Helvetica" pitchFamily="2" charset="0"/>
                </a:rPr>
                <a:t>Tonhauser</a:t>
              </a:r>
              <a:r>
                <a:rPr lang="en-US" sz="1100" b="1" dirty="0">
                  <a:latin typeface="Helvetica" pitchFamily="2" charset="0"/>
                </a:rPr>
                <a:t> 2022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20F5550-0F91-A839-9D7E-55DAE19BD8DB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What does the distribution of aggregated judgments indicate about whether certain predicate classes exist?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661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A9E04-26B9-FB5C-12B6-A34CD4BE7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43814BF-8869-BDB0-5C91-F549DF1CB45F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0E412A-786C-F46F-CAA5-B3C070385C58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  <a:latin typeface="Helvetica" pitchFamily="2" charset="0"/>
                </a:rPr>
                <a:t>Question 1 </a:t>
              </a:r>
              <a:r>
                <a:rPr lang="en-US" sz="1100" b="1" dirty="0" err="1">
                  <a:solidFill>
                    <a:schemeClr val="bg1">
                      <a:lumMod val="50000"/>
                    </a:schemeClr>
                  </a:solidFill>
                  <a:latin typeface="Helvetica" pitchFamily="2" charset="0"/>
                </a:rPr>
                <a:t>Tonhauser</a:t>
              </a:r>
              <a:r>
                <a:rPr lang="en-US" sz="1100" b="1" dirty="0">
                  <a:solidFill>
                    <a:schemeClr val="bg1">
                      <a:lumMod val="50000"/>
                    </a:schemeClr>
                  </a:solidFill>
                  <a:latin typeface="Helvetica" pitchFamily="2" charset="0"/>
                </a:rPr>
                <a:t> et al. 2018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B6DEA0C-03DD-D4B6-BFAE-B3BA4193E27F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Helvetica" pitchFamily="2" charset="0"/>
                </a:rPr>
                <a:t>What does the distribution of judgments indicate about the kind of uncertainty at play in projective inferences?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E46FA57-4B7E-5B23-3632-F9C57383955B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FB12A8-2291-5073-B031-2CD1FD7F1E58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  <a:latin typeface="Helvetica" pitchFamily="2" charset="0"/>
                </a:rPr>
                <a:t>Question 2 </a:t>
              </a:r>
              <a:r>
                <a:rPr 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</a:rPr>
                <a:t>Degen &amp; </a:t>
              </a:r>
              <a:r>
                <a:rPr lang="en-US" sz="11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</a:rPr>
                <a:t>Tonhauser</a:t>
              </a:r>
              <a:r>
                <a:rPr 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</a:rPr>
                <a:t> 2022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FD655C-B6CE-923F-A641-22C3668F4046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Helvetica" pitchFamily="2" charset="0"/>
                </a:rPr>
                <a:t>What does the distribution of aggregated judgments indicate about whether certain predicate classes exist?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4812E82-3D81-B72C-2D39-CD46FA3113CD}"/>
              </a:ext>
            </a:extLst>
          </p:cNvPr>
          <p:cNvSpPr txBox="1"/>
          <p:nvPr/>
        </p:nvSpPr>
        <p:spPr>
          <a:xfrm>
            <a:off x="1171454" y="2828835"/>
            <a:ext cx="9849091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Helvetica" pitchFamily="2" charset="0"/>
              </a:rPr>
              <a:t>These are importantly different questions. Today, we’re only looking at Question 1. </a:t>
            </a:r>
          </a:p>
        </p:txBody>
      </p:sp>
    </p:spTree>
    <p:extLst>
      <p:ext uri="{BB962C8B-B14F-4D97-AF65-F5344CB8AC3E}">
        <p14:creationId xmlns:p14="http://schemas.microsoft.com/office/powerpoint/2010/main" val="1040351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F646E-A735-A842-118D-F5584C397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C239881-C42F-5D30-1DAC-ADBA9D191714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84BE96E-A894-A569-3E4A-36090019E837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Goal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5324C2F-54F3-3ED6-6D8C-61844D95EA2E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Compare a metalinguistic uncertainty analysis with a occasional uncertainty analysis on an equal playing field.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5519B61-E7A1-D495-614C-990FEB0B1B9A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058AA8-185E-636D-B74F-EAB66F572BA0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Approach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D98653-6138-24D7-0499-B448BE84DF3D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Develop framework for 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deriving</a:t>
              </a:r>
              <a:r>
                <a:rPr lang="en-US" sz="2800" dirty="0">
                  <a:latin typeface="Helvetica" pitchFamily="2" charset="0"/>
                </a:rPr>
                <a:t> statistical models of inference from compositional semantic analyses.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724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789E27-A4D5-D15C-CB81-9FAB2CAD4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3F337-258F-19D2-ED77-1B3440DB3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Modeling Uncertainty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EC141368-2728-D4F9-04F3-BB7DDBB23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3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E5505-C56C-71B4-24CB-98669530F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49A2ED3-9C6B-DC9A-AFE1-EBB0CFC36EE3}"/>
              </a:ext>
            </a:extLst>
          </p:cNvPr>
          <p:cNvSpPr txBox="1"/>
          <p:nvPr/>
        </p:nvSpPr>
        <p:spPr>
          <a:xfrm>
            <a:off x="4340772" y="2834489"/>
            <a:ext cx="3510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 ran the race.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08E68D-AA39-D321-6A1C-7F8A28BBEE90}"/>
              </a:ext>
            </a:extLst>
          </p:cNvPr>
          <p:cNvGrpSpPr/>
          <p:nvPr/>
        </p:nvGrpSpPr>
        <p:grpSpPr>
          <a:xfrm>
            <a:off x="3008584" y="3423068"/>
            <a:ext cx="6174830" cy="1987181"/>
            <a:chOff x="3008584" y="2848302"/>
            <a:chExt cx="6174830" cy="19871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B0CF83-A768-5D02-4CC6-137448915A92}"/>
                </a:ext>
              </a:extLst>
            </p:cNvPr>
            <p:cNvSpPr txBox="1"/>
            <p:nvPr/>
          </p:nvSpPr>
          <p:spPr>
            <a:xfrm>
              <a:off x="3008584" y="4250708"/>
              <a:ext cx="61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Helvetica" pitchFamily="2" charset="0"/>
                </a:rPr>
                <a:t>Leo ran in the race.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5CDF5C3-B465-E3F1-E87A-C131D2500CBC}"/>
                </a:ext>
              </a:extLst>
            </p:cNvPr>
            <p:cNvSpPr/>
            <p:nvPr/>
          </p:nvSpPr>
          <p:spPr>
            <a:xfrm>
              <a:off x="5610325" y="2848302"/>
              <a:ext cx="715518" cy="1376856"/>
            </a:xfrm>
            <a:custGeom>
              <a:avLst/>
              <a:gdLst>
                <a:gd name="connsiteX0" fmla="*/ 527716 w 715518"/>
                <a:gd name="connsiteY0" fmla="*/ 0 h 1376856"/>
                <a:gd name="connsiteX1" fmla="*/ 2199 w 715518"/>
                <a:gd name="connsiteY1" fmla="*/ 515007 h 1376856"/>
                <a:gd name="connsiteX2" fmla="*/ 706392 w 715518"/>
                <a:gd name="connsiteY2" fmla="*/ 882869 h 1376856"/>
                <a:gd name="connsiteX3" fmla="*/ 338530 w 715518"/>
                <a:gd name="connsiteY3" fmla="*/ 1376856 h 137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518" h="1376856">
                  <a:moveTo>
                    <a:pt x="527716" y="0"/>
                  </a:moveTo>
                  <a:cubicBezTo>
                    <a:pt x="250068" y="183931"/>
                    <a:pt x="-27580" y="367862"/>
                    <a:pt x="2199" y="515007"/>
                  </a:cubicBezTo>
                  <a:cubicBezTo>
                    <a:pt x="31978" y="662152"/>
                    <a:pt x="650337" y="739228"/>
                    <a:pt x="706392" y="882869"/>
                  </a:cubicBezTo>
                  <a:cubicBezTo>
                    <a:pt x="762447" y="1026510"/>
                    <a:pt x="550488" y="1201683"/>
                    <a:pt x="338530" y="1376856"/>
                  </a:cubicBezTo>
                </a:path>
              </a:pathLst>
            </a:custGeom>
            <a:noFill/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262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38256-C2D1-4733-6AF2-69B551D91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F8E2D70-B248-0F0C-EE8C-6D074120DDC5}"/>
              </a:ext>
            </a:extLst>
          </p:cNvPr>
          <p:cNvGrpSpPr/>
          <p:nvPr/>
        </p:nvGrpSpPr>
        <p:grpSpPr>
          <a:xfrm>
            <a:off x="1447800" y="1597731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B010429-3033-37BB-3AF1-9AE57C8AAD81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 </a:t>
              </a:r>
              <a:r>
                <a:rPr lang="en-US" sz="1100" b="1" dirty="0">
                  <a:latin typeface="Helvetica" pitchFamily="2" charset="0"/>
                </a:rPr>
                <a:t>Grove and </a:t>
              </a:r>
              <a:r>
                <a:rPr lang="en-US" sz="1100" b="1" dirty="0" err="1">
                  <a:latin typeface="Helvetica" pitchFamily="2" charset="0"/>
                </a:rPr>
                <a:t>Bernardy</a:t>
              </a:r>
              <a:r>
                <a:rPr lang="en-US" sz="1100" b="1">
                  <a:latin typeface="Helvetica" pitchFamily="2" charset="0"/>
                </a:rPr>
                <a:t> 2023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752CA94-D56D-6C54-DEFA-2B8AE67957B8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Use monads to describe utterances as probabilistic programs that update (uncertainty about) contexts.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5BA4ABA-477A-3B74-47F1-423E35E1CEE8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56D4099-8857-A140-8C6E-848E26AF573B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Why monads? </a:t>
              </a:r>
              <a:r>
                <a:rPr lang="en-US" sz="1100" b="1" dirty="0">
                  <a:latin typeface="Helvetica" pitchFamily="2" charset="0"/>
                </a:rPr>
                <a:t>Shan 2001, </a:t>
              </a:r>
              <a:r>
                <a:rPr lang="en-US" sz="1100" b="1" dirty="0" err="1">
                  <a:latin typeface="Helvetica" pitchFamily="2" charset="0"/>
                </a:rPr>
                <a:t>Asudeh</a:t>
              </a:r>
              <a:r>
                <a:rPr lang="en-US" sz="1100" b="1" dirty="0">
                  <a:latin typeface="Helvetica" pitchFamily="2" charset="0"/>
                </a:rPr>
                <a:t> &amp; </a:t>
              </a:r>
              <a:r>
                <a:rPr lang="en-US" sz="1100" b="1" dirty="0" err="1">
                  <a:latin typeface="Helvetica" pitchFamily="2" charset="0"/>
                </a:rPr>
                <a:t>Giorgolo</a:t>
              </a:r>
              <a:r>
                <a:rPr lang="en-US" sz="1100" b="1" dirty="0">
                  <a:latin typeface="Helvetica" pitchFamily="2" charset="0"/>
                </a:rPr>
                <a:t> 2010, </a:t>
              </a:r>
              <a:r>
                <a:rPr lang="en-US" sz="1100" b="1" dirty="0" err="1">
                  <a:latin typeface="Helvetica" pitchFamily="2" charset="0"/>
                </a:rPr>
                <a:t>Charlow</a:t>
              </a:r>
              <a:r>
                <a:rPr lang="en-US" sz="1100" b="1" dirty="0">
                  <a:latin typeface="Helvetica" pitchFamily="2" charset="0"/>
                </a:rPr>
                <a:t> 2014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07CE13-4826-818B-2841-7A47748FF684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Provide modular way of modeling semantic phenomena by enriching compositional core w/o fundamentally altering it.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94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AFC55-0718-BDFF-4B11-5563A8E83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9DEAC06-3B5F-DFB7-BFA8-D18B4228BBC0}"/>
              </a:ext>
            </a:extLst>
          </p:cNvPr>
          <p:cNvGrpSpPr/>
          <p:nvPr/>
        </p:nvGrpSpPr>
        <p:grpSpPr>
          <a:xfrm>
            <a:off x="1447800" y="828290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4A08E5-6BC9-B7D4-AA34-E66DF179701D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Part 1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DCCEEF1-A6B3-5C30-F102-4C917DAC077C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Elementary example of a monad for modeling anaphora, with aim of demonstrating what we mean by modular.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77A2744-6F9B-047A-1D6B-6594B8B7C7BD}"/>
              </a:ext>
            </a:extLst>
          </p:cNvPr>
          <p:cNvGrpSpPr/>
          <p:nvPr/>
        </p:nvGrpSpPr>
        <p:grpSpPr>
          <a:xfrm>
            <a:off x="1447800" y="2659559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9EE689-4E30-CE0C-4941-1BE38529CA23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Part 2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9D05D8-D266-B284-CFF9-B3A4AC85A2A6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Develop a monad for modeling occasional uncertainty and give an example application to capturing vagueness.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2CAF88-4BBE-B1FC-2D83-E8F29050F54A}"/>
              </a:ext>
            </a:extLst>
          </p:cNvPr>
          <p:cNvGrpSpPr/>
          <p:nvPr/>
        </p:nvGrpSpPr>
        <p:grpSpPr>
          <a:xfrm>
            <a:off x="1447800" y="4490828"/>
            <a:ext cx="9296400" cy="1538882"/>
            <a:chOff x="1447800" y="4481669"/>
            <a:chExt cx="9296400" cy="153888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411E27A-9F1E-CA5D-D0D2-F1E826B27DE4}"/>
                </a:ext>
              </a:extLst>
            </p:cNvPr>
            <p:cNvSpPr txBox="1"/>
            <p:nvPr/>
          </p:nvSpPr>
          <p:spPr>
            <a:xfrm>
              <a:off x="1447800" y="4481669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Part 3</a:t>
              </a:r>
              <a:endParaRPr lang="en-US" sz="1200" b="1" dirty="0">
                <a:latin typeface="Helvetica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3C164B-ABB9-F897-4A74-DAD0D9CF0661}"/>
                </a:ext>
              </a:extLst>
            </p:cNvPr>
            <p:cNvSpPr txBox="1"/>
            <p:nvPr/>
          </p:nvSpPr>
          <p:spPr>
            <a:xfrm>
              <a:off x="1447800" y="5066444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Extend the model of occasional uncertainty by composing an analogous model of metalinguistic uncertainty with it.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133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AAF161-FF43-662B-2A01-26D55517C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FB2AC-B597-327D-2A23-8665040D2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Modeling Uncertainty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97872C92-2D43-D6BE-5333-C07E4EE80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B7AF3B1-C773-17FC-37C9-B7260174E489}"/>
              </a:ext>
            </a:extLst>
          </p:cNvPr>
          <p:cNvSpPr txBox="1">
            <a:spLocks/>
          </p:cNvSpPr>
          <p:nvPr/>
        </p:nvSpPr>
        <p:spPr>
          <a:xfrm>
            <a:off x="831850" y="4297388"/>
            <a:ext cx="6442253" cy="847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An elementary example</a:t>
            </a:r>
          </a:p>
        </p:txBody>
      </p:sp>
    </p:spTree>
    <p:extLst>
      <p:ext uri="{BB962C8B-B14F-4D97-AF65-F5344CB8AC3E}">
        <p14:creationId xmlns:p14="http://schemas.microsoft.com/office/powerpoint/2010/main" val="1580864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5E42C-8054-D349-BE1B-EDD0BCB69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8570618-7E44-38A2-0206-46CEA352FB0E}"/>
              </a:ext>
            </a:extLst>
          </p:cNvPr>
          <p:cNvGrpSpPr/>
          <p:nvPr/>
        </p:nvGrpSpPr>
        <p:grpSpPr>
          <a:xfrm>
            <a:off x="1447800" y="2659559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FA6915A-26A7-8D14-5250-AFD78F99A75D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Example: Anaphora </a:t>
              </a:r>
              <a:r>
                <a:rPr lang="en-US" sz="1200" b="1" dirty="0" err="1">
                  <a:latin typeface="Helvetica" pitchFamily="2" charset="0"/>
                </a:rPr>
                <a:t>Giorgolo</a:t>
              </a:r>
              <a:r>
                <a:rPr lang="en-US" sz="1200" b="1" dirty="0">
                  <a:latin typeface="Helvetica" pitchFamily="2" charset="0"/>
                </a:rPr>
                <a:t> &amp; Unger 2009, </a:t>
              </a:r>
              <a:r>
                <a:rPr lang="en-US" sz="1200" b="1" dirty="0" err="1">
                  <a:latin typeface="Helvetica" pitchFamily="2" charset="0"/>
                </a:rPr>
                <a:t>Charlow</a:t>
              </a:r>
              <a:r>
                <a:rPr lang="en-US" sz="1200" b="1" dirty="0">
                  <a:latin typeface="Helvetica" pitchFamily="2" charset="0"/>
                </a:rPr>
                <a:t> 2014</a:t>
              </a:r>
              <a:endParaRPr lang="en-US" sz="32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030C2D-6439-9861-A424-42E600E5D849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Enrich the compositional procedure with a mechanism (a </a:t>
              </a:r>
              <a:r>
                <a:rPr lang="en-US" sz="2800" i="1" dirty="0">
                  <a:latin typeface="Helvetica" pitchFamily="2" charset="0"/>
                </a:rPr>
                <a:t>state</a:t>
              </a:r>
              <a:r>
                <a:rPr lang="en-US" sz="2800" dirty="0">
                  <a:latin typeface="Helvetica" pitchFamily="2" charset="0"/>
                </a:rPr>
                <a:t>) for representing active discourse referents.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94ECF78-D2BF-892E-C606-CF0B4635C911}"/>
              </a:ext>
            </a:extLst>
          </p:cNvPr>
          <p:cNvSpPr txBox="1"/>
          <p:nvPr/>
        </p:nvSpPr>
        <p:spPr>
          <a:xfrm>
            <a:off x="4906537" y="4198441"/>
            <a:ext cx="53810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Helvetica" pitchFamily="2" charset="0"/>
              </a:rPr>
              <a:t>see also classical dynamic approaches: Heim 1983, Kamp &amp; </a:t>
            </a:r>
            <a:r>
              <a:rPr lang="en-US" sz="1100" dirty="0" err="1">
                <a:latin typeface="Helvetica" pitchFamily="2" charset="0"/>
              </a:rPr>
              <a:t>Reyle</a:t>
            </a:r>
            <a:r>
              <a:rPr lang="en-US" sz="1100" dirty="0">
                <a:latin typeface="Helvetica" pitchFamily="2" charset="0"/>
              </a:rPr>
              <a:t> 1993, </a:t>
            </a:r>
            <a:r>
              <a:rPr lang="en-US" sz="1100" dirty="0" err="1">
                <a:latin typeface="Helvetica" pitchFamily="2" charset="0"/>
              </a:rPr>
              <a:t>i.a.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34291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FDBBE-4B99-8B6D-3507-91D378E84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4D985E79-BB3B-ED35-EED4-0C3F3E62B271}"/>
              </a:ext>
            </a:extLst>
          </p:cNvPr>
          <p:cNvSpPr/>
          <p:nvPr/>
        </p:nvSpPr>
        <p:spPr>
          <a:xfrm>
            <a:off x="673261" y="407043"/>
            <a:ext cx="4523772" cy="3947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C37CBF-F7C3-C7A8-3B51-BD3A9D260AA6}"/>
              </a:ext>
            </a:extLst>
          </p:cNvPr>
          <p:cNvSpPr txBox="1"/>
          <p:nvPr/>
        </p:nvSpPr>
        <p:spPr>
          <a:xfrm>
            <a:off x="775842" y="5192232"/>
            <a:ext cx="103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Cleo</a:t>
            </a:r>
            <a:endParaRPr lang="en-US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CD788E-2BD8-9EC7-26DA-3FE2A2E7E477}"/>
              </a:ext>
            </a:extLst>
          </p:cNvPr>
          <p:cNvSpPr txBox="1"/>
          <p:nvPr/>
        </p:nvSpPr>
        <p:spPr>
          <a:xfrm>
            <a:off x="2264205" y="5192232"/>
            <a:ext cx="20594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was angry</a:t>
            </a:r>
            <a:endParaRPr lang="en-U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2701C0-E405-A4D7-31F0-1A41234A21D1}"/>
              </a:ext>
            </a:extLst>
          </p:cNvPr>
          <p:cNvSpPr txBox="1"/>
          <p:nvPr/>
        </p:nvSpPr>
        <p:spPr>
          <a:xfrm>
            <a:off x="7735470" y="5198508"/>
            <a:ext cx="103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she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A27599-2E17-79CA-DB6E-01A8C1D55F52}"/>
              </a:ext>
            </a:extLst>
          </p:cNvPr>
          <p:cNvSpPr txBox="1"/>
          <p:nvPr/>
        </p:nvSpPr>
        <p:spPr>
          <a:xfrm>
            <a:off x="9333986" y="5192232"/>
            <a:ext cx="2059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left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155BC-A2CB-6963-B229-E883956B0F53}"/>
              </a:ext>
            </a:extLst>
          </p:cNvPr>
          <p:cNvSpPr txBox="1"/>
          <p:nvPr/>
        </p:nvSpPr>
        <p:spPr>
          <a:xfrm>
            <a:off x="5288186" y="5198508"/>
            <a:ext cx="103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and</a:t>
            </a:r>
            <a:endParaRPr lang="en-US" sz="3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D32FD98-6C2B-9DBE-34BD-049BB516C192}"/>
              </a:ext>
            </a:extLst>
          </p:cNvPr>
          <p:cNvSpPr txBox="1"/>
          <p:nvPr/>
        </p:nvSpPr>
        <p:spPr>
          <a:xfrm>
            <a:off x="4789003" y="1569396"/>
            <a:ext cx="18621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1626ED6-C43F-1DD5-D87B-D3E1B1C090C9}"/>
              </a:ext>
            </a:extLst>
          </p:cNvPr>
          <p:cNvGrpSpPr/>
          <p:nvPr/>
        </p:nvGrpSpPr>
        <p:grpSpPr>
          <a:xfrm>
            <a:off x="2309422" y="2035187"/>
            <a:ext cx="6900785" cy="3254976"/>
            <a:chOff x="2309422" y="2035187"/>
            <a:chExt cx="6900785" cy="325497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E7D5CA0-1063-228C-F58F-B9013B92F3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5763" y="3208597"/>
              <a:ext cx="3364444" cy="71679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8EF5164-0E29-1D33-6845-AA2E95D7A54A}"/>
                </a:ext>
              </a:extLst>
            </p:cNvPr>
            <p:cNvCxnSpPr>
              <a:cxnSpLocks/>
              <a:stCxn id="48" idx="2"/>
            </p:cNvCxnSpPr>
            <p:nvPr/>
          </p:nvCxnSpPr>
          <p:spPr>
            <a:xfrm flipH="1" flipV="1">
              <a:off x="5804198" y="3225814"/>
              <a:ext cx="8238" cy="206434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402A1F5-9521-757F-0D6C-DE9EB04BA8D8}"/>
                </a:ext>
              </a:extLst>
            </p:cNvPr>
            <p:cNvSpPr txBox="1"/>
            <p:nvPr/>
          </p:nvSpPr>
          <p:spPr>
            <a:xfrm>
              <a:off x="4881359" y="4890053"/>
              <a:ext cx="186215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q.</a:t>
              </a:r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i="0" dirty="0" err="1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p.p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&amp; q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1D91602-E414-43A2-6302-E72EBF2545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5096" y="2249055"/>
              <a:ext cx="1277536" cy="87641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855486D-81B6-D727-3A4D-7D69247136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9422" y="2249055"/>
              <a:ext cx="2092543" cy="163476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9E92028-03D0-3E21-842C-7C97F457C3E9}"/>
                </a:ext>
              </a:extLst>
            </p:cNvPr>
            <p:cNvSpPr txBox="1"/>
            <p:nvPr/>
          </p:nvSpPr>
          <p:spPr>
            <a:xfrm>
              <a:off x="4685678" y="2941239"/>
              <a:ext cx="234855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i="0" dirty="0" err="1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p.p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&amp; leave y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D7BED83-53A6-6FD2-AA12-B0AE3DAD3F05}"/>
                </a:ext>
              </a:extLst>
            </p:cNvPr>
            <p:cNvSpPr txBox="1"/>
            <p:nvPr/>
          </p:nvSpPr>
          <p:spPr>
            <a:xfrm>
              <a:off x="2632219" y="2035187"/>
              <a:ext cx="363088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angry </a:t>
              </a:r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c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&amp; 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leave y</a:t>
              </a:r>
            </a:p>
          </p:txBody>
        </p:sp>
      </p:grpSp>
      <p:pic>
        <p:nvPicPr>
          <p:cNvPr id="2050" name="Picture 2" descr="Human Drawing Images - Free Download on Freepik">
            <a:extLst>
              <a:ext uri="{FF2B5EF4-FFF2-40B4-BE49-F238E27FC236}">
                <a16:creationId xmlns:a16="http://schemas.microsoft.com/office/drawing/2014/main" id="{14532E8A-54B0-A035-7D9B-EA5D81697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31" y="644267"/>
            <a:ext cx="1359488" cy="241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Freeform 92">
            <a:extLst>
              <a:ext uri="{FF2B5EF4-FFF2-40B4-BE49-F238E27FC236}">
                <a16:creationId xmlns:a16="http://schemas.microsoft.com/office/drawing/2014/main" id="{0F8418B5-7ADA-7C44-1C2A-6E8E3BAE9AEE}"/>
              </a:ext>
            </a:extLst>
          </p:cNvPr>
          <p:cNvSpPr/>
          <p:nvPr/>
        </p:nvSpPr>
        <p:spPr>
          <a:xfrm>
            <a:off x="4129870" y="1469322"/>
            <a:ext cx="4192326" cy="590972"/>
          </a:xfrm>
          <a:custGeom>
            <a:avLst/>
            <a:gdLst>
              <a:gd name="connsiteX0" fmla="*/ 0 w 4305782"/>
              <a:gd name="connsiteY0" fmla="*/ 1113692 h 1113692"/>
              <a:gd name="connsiteX1" fmla="*/ 775504 w 4305782"/>
              <a:gd name="connsiteY1" fmla="*/ 2522 h 1113692"/>
              <a:gd name="connsiteX2" fmla="*/ 4305782 w 4305782"/>
              <a:gd name="connsiteY2" fmla="*/ 870623 h 111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5782" h="1113692">
                <a:moveTo>
                  <a:pt x="0" y="1113692"/>
                </a:moveTo>
                <a:cubicBezTo>
                  <a:pt x="28937" y="578362"/>
                  <a:pt x="57874" y="43033"/>
                  <a:pt x="775504" y="2522"/>
                </a:cubicBezTo>
                <a:cubicBezTo>
                  <a:pt x="1493134" y="-37990"/>
                  <a:pt x="2899458" y="416316"/>
                  <a:pt x="4305782" y="870623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A2795E4-B814-C815-3D17-068AE0DC452A}"/>
              </a:ext>
            </a:extLst>
          </p:cNvPr>
          <p:cNvGrpSpPr/>
          <p:nvPr/>
        </p:nvGrpSpPr>
        <p:grpSpPr>
          <a:xfrm>
            <a:off x="5544273" y="1898248"/>
            <a:ext cx="2766350" cy="814120"/>
            <a:chOff x="5544273" y="1898248"/>
            <a:chExt cx="2766350" cy="814120"/>
          </a:xfrm>
        </p:grpSpPr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BA4E9CF-1224-2851-CDC9-E43F1B25DBDB}"/>
                </a:ext>
              </a:extLst>
            </p:cNvPr>
            <p:cNvSpPr/>
            <p:nvPr/>
          </p:nvSpPr>
          <p:spPr>
            <a:xfrm>
              <a:off x="5544273" y="1898248"/>
              <a:ext cx="2766350" cy="814120"/>
            </a:xfrm>
            <a:custGeom>
              <a:avLst/>
              <a:gdLst>
                <a:gd name="connsiteX0" fmla="*/ 0 w 2766350"/>
                <a:gd name="connsiteY0" fmla="*/ 555585 h 814120"/>
                <a:gd name="connsiteX1" fmla="*/ 486137 w 2766350"/>
                <a:gd name="connsiteY1" fmla="*/ 787079 h 814120"/>
                <a:gd name="connsiteX2" fmla="*/ 2766350 w 2766350"/>
                <a:gd name="connsiteY2" fmla="*/ 0 h 81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6350" h="814120">
                  <a:moveTo>
                    <a:pt x="0" y="555585"/>
                  </a:moveTo>
                  <a:cubicBezTo>
                    <a:pt x="12539" y="717630"/>
                    <a:pt x="25079" y="879676"/>
                    <a:pt x="486137" y="787079"/>
                  </a:cubicBezTo>
                  <a:cubicBezTo>
                    <a:pt x="947195" y="694482"/>
                    <a:pt x="1856772" y="347241"/>
                    <a:pt x="2766350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5BEBE78-9043-537D-1F97-19D1F7E49236}"/>
                </a:ext>
              </a:extLst>
            </p:cNvPr>
            <p:cNvSpPr txBox="1"/>
            <p:nvPr/>
          </p:nvSpPr>
          <p:spPr>
            <a:xfrm>
              <a:off x="6198253" y="2024729"/>
              <a:ext cx="158030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Helvetica" pitchFamily="2" charset="0"/>
                </a:rPr>
                <a:t>Assignment function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95976BC-5769-8B0C-DA18-144BDE9B8007}"/>
              </a:ext>
            </a:extLst>
          </p:cNvPr>
          <p:cNvGrpSpPr/>
          <p:nvPr/>
        </p:nvGrpSpPr>
        <p:grpSpPr>
          <a:xfrm>
            <a:off x="520861" y="254643"/>
            <a:ext cx="7037407" cy="1198344"/>
            <a:chOff x="520861" y="254643"/>
            <a:chExt cx="7037407" cy="1198344"/>
          </a:xfrm>
        </p:grpSpPr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98EE2252-AE4D-F4DE-561D-04F7CFDFCF81}"/>
                </a:ext>
              </a:extLst>
            </p:cNvPr>
            <p:cNvSpPr/>
            <p:nvPr/>
          </p:nvSpPr>
          <p:spPr>
            <a:xfrm>
              <a:off x="520861" y="254643"/>
              <a:ext cx="6944810" cy="119834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13A6A"/>
                </a:solidFill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5CF8B8D-A719-8F35-5153-20EE63614678}"/>
                </a:ext>
              </a:extLst>
            </p:cNvPr>
            <p:cNvSpPr txBox="1"/>
            <p:nvPr/>
          </p:nvSpPr>
          <p:spPr>
            <a:xfrm>
              <a:off x="643653" y="714056"/>
              <a:ext cx="69146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[[X Y]] = [[X]] [[Y]] if [[X]]: a -&gt; b and [[Y]]: b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      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[[Y]] [[X]] if [[Y]]: a -&gt; b and [[X]]: b  </a:t>
              </a:r>
              <a:endParaRPr lang="en-US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DFA8A44-A84B-9AE1-32C4-95C5C2516E5F}"/>
                </a:ext>
              </a:extLst>
            </p:cNvPr>
            <p:cNvSpPr txBox="1"/>
            <p:nvPr/>
          </p:nvSpPr>
          <p:spPr>
            <a:xfrm>
              <a:off x="658385" y="305154"/>
              <a:ext cx="4629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  <a:latin typeface="Helvetica" pitchFamily="2" charset="0"/>
                </a:rPr>
                <a:t>Composition Rule: Function Application </a:t>
              </a:r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6906031-BEAC-4657-9129-2863962278D4}"/>
              </a:ext>
            </a:extLst>
          </p:cNvPr>
          <p:cNvSpPr/>
          <p:nvPr/>
        </p:nvSpPr>
        <p:spPr>
          <a:xfrm>
            <a:off x="1967696" y="714056"/>
            <a:ext cx="5254907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Appl [[X]] [[Y]]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B7816BF-20FE-4FFB-2024-370F38CC2614}"/>
              </a:ext>
            </a:extLst>
          </p:cNvPr>
          <p:cNvGrpSpPr/>
          <p:nvPr/>
        </p:nvGrpSpPr>
        <p:grpSpPr>
          <a:xfrm>
            <a:off x="8251482" y="3696670"/>
            <a:ext cx="2112369" cy="1501838"/>
            <a:chOff x="8251482" y="3696670"/>
            <a:chExt cx="2112369" cy="150183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129E119-A2EC-7547-52C2-5F5ECC17E9E8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flipV="1">
              <a:off x="8251482" y="3966954"/>
              <a:ext cx="975942" cy="12315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4C4CD68-80BD-39F5-25E3-EFB4396FD41C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H="1" flipV="1">
              <a:off x="9310555" y="3966954"/>
              <a:ext cx="1053296" cy="12252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424F8D-FE80-E57F-EA24-D2A847FCFBDF}"/>
                </a:ext>
              </a:extLst>
            </p:cNvPr>
            <p:cNvSpPr txBox="1"/>
            <p:nvPr/>
          </p:nvSpPr>
          <p:spPr>
            <a:xfrm>
              <a:off x="8586092" y="3696670"/>
              <a:ext cx="135948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leave y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8538087-E50A-B202-39CD-DE26BA876D48}"/>
              </a:ext>
            </a:extLst>
          </p:cNvPr>
          <p:cNvGrpSpPr/>
          <p:nvPr/>
        </p:nvGrpSpPr>
        <p:grpSpPr>
          <a:xfrm>
            <a:off x="1291854" y="3687951"/>
            <a:ext cx="2002055" cy="1504281"/>
            <a:chOff x="1291854" y="3687951"/>
            <a:chExt cx="2002055" cy="150428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225A968-A1A9-DF19-D442-95C57E74AE8C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V="1">
              <a:off x="1291854" y="3966954"/>
              <a:ext cx="934437" cy="12252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12ACED3-E4AC-DA49-EB44-26E103871E6F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H="1" flipV="1">
              <a:off x="2309422" y="3966954"/>
              <a:ext cx="984487" cy="12252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F4C0125-5E2A-C1BD-76E2-B0E92E0A9F72}"/>
                </a:ext>
              </a:extLst>
            </p:cNvPr>
            <p:cNvSpPr txBox="1"/>
            <p:nvPr/>
          </p:nvSpPr>
          <p:spPr>
            <a:xfrm>
              <a:off x="1589460" y="3687951"/>
              <a:ext cx="137512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angry </a:t>
              </a:r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c</a:t>
              </a:r>
              <a:endParaRPr lang="en-US" sz="20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769DE41-5C48-2C4E-A5E5-7F7E628FFB83}"/>
              </a:ext>
            </a:extLst>
          </p:cNvPr>
          <p:cNvSpPr txBox="1"/>
          <p:nvPr/>
        </p:nvSpPr>
        <p:spPr>
          <a:xfrm>
            <a:off x="1107995" y="4892470"/>
            <a:ext cx="3787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24E9B6-063A-88D0-5FA8-07D6305018DD}"/>
              </a:ext>
            </a:extLst>
          </p:cNvPr>
          <p:cNvSpPr txBox="1"/>
          <p:nvPr/>
        </p:nvSpPr>
        <p:spPr>
          <a:xfrm>
            <a:off x="2386014" y="4892470"/>
            <a:ext cx="18621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angry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FF2EB9-FB9B-24BE-F7CA-92AAF1BC3EAB}"/>
              </a:ext>
            </a:extLst>
          </p:cNvPr>
          <p:cNvSpPr txBox="1"/>
          <p:nvPr/>
        </p:nvSpPr>
        <p:spPr>
          <a:xfrm>
            <a:off x="8062131" y="4899902"/>
            <a:ext cx="3787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38B1D8-AB9F-7700-FAEB-6ACC8CF76526}"/>
              </a:ext>
            </a:extLst>
          </p:cNvPr>
          <p:cNvSpPr txBox="1"/>
          <p:nvPr/>
        </p:nvSpPr>
        <p:spPr>
          <a:xfrm>
            <a:off x="9413556" y="4899902"/>
            <a:ext cx="18621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leave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EB9BA8B-1B25-1FAE-15D2-0E08F4A1D0C2}"/>
              </a:ext>
            </a:extLst>
          </p:cNvPr>
          <p:cNvGrpSpPr/>
          <p:nvPr/>
        </p:nvGrpSpPr>
        <p:grpSpPr>
          <a:xfrm>
            <a:off x="5547735" y="1695698"/>
            <a:ext cx="4118392" cy="3269394"/>
            <a:chOff x="4612630" y="1680519"/>
            <a:chExt cx="4118392" cy="3269394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F4CA87D5-5B20-7FEF-BFA1-480632F52259}"/>
                </a:ext>
              </a:extLst>
            </p:cNvPr>
            <p:cNvCxnSpPr>
              <a:cxnSpLocks/>
            </p:cNvCxnSpPr>
            <p:nvPr/>
          </p:nvCxnSpPr>
          <p:spPr>
            <a:xfrm>
              <a:off x="4612630" y="1680519"/>
              <a:ext cx="0" cy="36208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3919024C-E100-B5B7-5DA4-A79FF124B133}"/>
                </a:ext>
              </a:extLst>
            </p:cNvPr>
            <p:cNvCxnSpPr>
              <a:cxnSpLocks/>
            </p:cNvCxnSpPr>
            <p:nvPr/>
          </p:nvCxnSpPr>
          <p:spPr>
            <a:xfrm>
              <a:off x="5815756" y="2629594"/>
              <a:ext cx="0" cy="36208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A60D06A5-6FE6-6CC5-2066-F21A4A57DE8C}"/>
                </a:ext>
              </a:extLst>
            </p:cNvPr>
            <p:cNvCxnSpPr>
              <a:cxnSpLocks/>
            </p:cNvCxnSpPr>
            <p:nvPr/>
          </p:nvCxnSpPr>
          <p:spPr>
            <a:xfrm>
              <a:off x="8731022" y="3327752"/>
              <a:ext cx="0" cy="36208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E6AF2BD-8244-D856-028A-99CEE15DFCC6}"/>
                </a:ext>
              </a:extLst>
            </p:cNvPr>
            <p:cNvCxnSpPr>
              <a:cxnSpLocks/>
            </p:cNvCxnSpPr>
            <p:nvPr/>
          </p:nvCxnSpPr>
          <p:spPr>
            <a:xfrm>
              <a:off x="7313542" y="4587831"/>
              <a:ext cx="0" cy="36208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9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107" grpId="0" animBg="1"/>
      <p:bldP spid="20" grpId="0" animBg="1"/>
      <p:bldP spid="21" grpId="0" animBg="1"/>
      <p:bldP spid="43" grpId="0" animBg="1"/>
      <p:bldP spid="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5BA63-FF16-1EBB-4F96-6A5927067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9089F06-BB60-E105-79DD-CC585EA8E68D}"/>
              </a:ext>
            </a:extLst>
          </p:cNvPr>
          <p:cNvCxnSpPr>
            <a:cxnSpLocks/>
            <a:stCxn id="39" idx="2"/>
            <a:endCxn id="45" idx="5"/>
          </p:cNvCxnSpPr>
          <p:nvPr/>
        </p:nvCxnSpPr>
        <p:spPr>
          <a:xfrm flipH="1" flipV="1">
            <a:off x="5845763" y="3208597"/>
            <a:ext cx="3364444" cy="71679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F2173E0-4B77-2A4E-B373-8C0A062DBB16}"/>
              </a:ext>
            </a:extLst>
          </p:cNvPr>
          <p:cNvSpPr txBox="1"/>
          <p:nvPr/>
        </p:nvSpPr>
        <p:spPr>
          <a:xfrm>
            <a:off x="775842" y="5192232"/>
            <a:ext cx="103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Cleo</a:t>
            </a:r>
            <a:endParaRPr lang="en-US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3B0EE4-9A18-6C6A-BABD-703442BC8B33}"/>
              </a:ext>
            </a:extLst>
          </p:cNvPr>
          <p:cNvSpPr txBox="1"/>
          <p:nvPr/>
        </p:nvSpPr>
        <p:spPr>
          <a:xfrm>
            <a:off x="2264205" y="5192232"/>
            <a:ext cx="20594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was angry</a:t>
            </a:r>
            <a:endParaRPr lang="en-U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21B4E7-6EB9-C73B-1BBA-E14BAD357188}"/>
              </a:ext>
            </a:extLst>
          </p:cNvPr>
          <p:cNvSpPr txBox="1"/>
          <p:nvPr/>
        </p:nvSpPr>
        <p:spPr>
          <a:xfrm>
            <a:off x="7735470" y="5198508"/>
            <a:ext cx="103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she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6DB9BA-DBE0-59D8-21F7-C23E9FCD5EAA}"/>
              </a:ext>
            </a:extLst>
          </p:cNvPr>
          <p:cNvSpPr txBox="1"/>
          <p:nvPr/>
        </p:nvSpPr>
        <p:spPr>
          <a:xfrm>
            <a:off x="9333986" y="5192232"/>
            <a:ext cx="2059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left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FD98ED-E5D8-E5CE-7950-16CF9E956727}"/>
              </a:ext>
            </a:extLst>
          </p:cNvPr>
          <p:cNvSpPr txBox="1"/>
          <p:nvPr/>
        </p:nvSpPr>
        <p:spPr>
          <a:xfrm>
            <a:off x="5288186" y="5198508"/>
            <a:ext cx="103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and</a:t>
            </a:r>
            <a:endParaRPr lang="en-US" sz="32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18B2609-A566-41CA-B739-8D7111A18C80}"/>
              </a:ext>
            </a:extLst>
          </p:cNvPr>
          <p:cNvSpPr/>
          <p:nvPr/>
        </p:nvSpPr>
        <p:spPr>
          <a:xfrm>
            <a:off x="2209074" y="3866606"/>
            <a:ext cx="117565" cy="1175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3C75A4-713A-2910-DF8C-FD1C64B65B2E}"/>
              </a:ext>
            </a:extLst>
          </p:cNvPr>
          <p:cNvCxnSpPr>
            <a:stCxn id="23" idx="0"/>
            <a:endCxn id="28" idx="3"/>
          </p:cNvCxnSpPr>
          <p:nvPr/>
        </p:nvCxnSpPr>
        <p:spPr>
          <a:xfrm flipV="1">
            <a:off x="1291854" y="3966954"/>
            <a:ext cx="934437" cy="12252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7C0CFBE-C334-CB98-E7C5-025761F3182C}"/>
              </a:ext>
            </a:extLst>
          </p:cNvPr>
          <p:cNvCxnSpPr>
            <a:cxnSpLocks/>
            <a:stCxn id="24" idx="0"/>
            <a:endCxn id="28" idx="5"/>
          </p:cNvCxnSpPr>
          <p:nvPr/>
        </p:nvCxnSpPr>
        <p:spPr>
          <a:xfrm flipH="1" flipV="1">
            <a:off x="2309422" y="3966954"/>
            <a:ext cx="984487" cy="12252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C9EA635-67A6-AA05-A390-CA8C64058624}"/>
              </a:ext>
            </a:extLst>
          </p:cNvPr>
          <p:cNvSpPr txBox="1"/>
          <p:nvPr/>
        </p:nvSpPr>
        <p:spPr>
          <a:xfrm>
            <a:off x="2386014" y="4892470"/>
            <a:ext cx="18621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angry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F9A1EB-D570-B57F-6FBB-B4A4445B9D05}"/>
              </a:ext>
            </a:extLst>
          </p:cNvPr>
          <p:cNvSpPr txBox="1"/>
          <p:nvPr/>
        </p:nvSpPr>
        <p:spPr>
          <a:xfrm>
            <a:off x="1107995" y="4892470"/>
            <a:ext cx="3787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902A425-5950-FF36-3726-074D59B1EACC}"/>
              </a:ext>
            </a:extLst>
          </p:cNvPr>
          <p:cNvSpPr/>
          <p:nvPr/>
        </p:nvSpPr>
        <p:spPr>
          <a:xfrm>
            <a:off x="9210207" y="3866606"/>
            <a:ext cx="117565" cy="1175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0DF094-1D94-6CC5-05A2-6767901C6C73}"/>
              </a:ext>
            </a:extLst>
          </p:cNvPr>
          <p:cNvCxnSpPr>
            <a:cxnSpLocks/>
            <a:stCxn id="25" idx="0"/>
            <a:endCxn id="39" idx="3"/>
          </p:cNvCxnSpPr>
          <p:nvPr/>
        </p:nvCxnSpPr>
        <p:spPr>
          <a:xfrm flipV="1">
            <a:off x="8251482" y="3966954"/>
            <a:ext cx="975942" cy="123155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CCA28CF-1A2A-E4C6-D230-0365979B8A99}"/>
              </a:ext>
            </a:extLst>
          </p:cNvPr>
          <p:cNvCxnSpPr>
            <a:cxnSpLocks/>
            <a:stCxn id="26" idx="0"/>
            <a:endCxn id="39" idx="5"/>
          </p:cNvCxnSpPr>
          <p:nvPr/>
        </p:nvCxnSpPr>
        <p:spPr>
          <a:xfrm flipH="1" flipV="1">
            <a:off x="9310555" y="3966954"/>
            <a:ext cx="1053296" cy="12252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4093687-855F-1B61-E2A0-888BFBF714A9}"/>
              </a:ext>
            </a:extLst>
          </p:cNvPr>
          <p:cNvSpPr txBox="1"/>
          <p:nvPr/>
        </p:nvSpPr>
        <p:spPr>
          <a:xfrm>
            <a:off x="9413556" y="4899902"/>
            <a:ext cx="18621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leave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8A7CAF-F7D5-B6A1-C9AA-138442B6A1BB}"/>
              </a:ext>
            </a:extLst>
          </p:cNvPr>
          <p:cNvSpPr txBox="1"/>
          <p:nvPr/>
        </p:nvSpPr>
        <p:spPr>
          <a:xfrm>
            <a:off x="8062131" y="4899902"/>
            <a:ext cx="3787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760E28-1A1E-8B16-729F-C9D888E7BB57}"/>
              </a:ext>
            </a:extLst>
          </p:cNvPr>
          <p:cNvSpPr txBox="1"/>
          <p:nvPr/>
        </p:nvSpPr>
        <p:spPr>
          <a:xfrm>
            <a:off x="8582146" y="3700701"/>
            <a:ext cx="13594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leave y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A853D1C-B100-D47C-1025-93F42A77AED7}"/>
              </a:ext>
            </a:extLst>
          </p:cNvPr>
          <p:cNvSpPr/>
          <p:nvPr/>
        </p:nvSpPr>
        <p:spPr>
          <a:xfrm>
            <a:off x="5745415" y="3108249"/>
            <a:ext cx="117565" cy="1175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A848FE8-0332-7B8C-D103-631453E3B03C}"/>
              </a:ext>
            </a:extLst>
          </p:cNvPr>
          <p:cNvCxnSpPr>
            <a:cxnSpLocks/>
            <a:stCxn id="27" idx="0"/>
            <a:endCxn id="45" idx="4"/>
          </p:cNvCxnSpPr>
          <p:nvPr/>
        </p:nvCxnSpPr>
        <p:spPr>
          <a:xfrm flipV="1">
            <a:off x="5804198" y="3225814"/>
            <a:ext cx="0" cy="197269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1902F622-5B78-A1EF-1076-A29595197C86}"/>
              </a:ext>
            </a:extLst>
          </p:cNvPr>
          <p:cNvSpPr/>
          <p:nvPr/>
        </p:nvSpPr>
        <p:spPr>
          <a:xfrm>
            <a:off x="4384748" y="2148707"/>
            <a:ext cx="117565" cy="1175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C750952-9A1C-59B2-60C3-CC39C21061B6}"/>
              </a:ext>
            </a:extLst>
          </p:cNvPr>
          <p:cNvCxnSpPr>
            <a:cxnSpLocks/>
            <a:stCxn id="45" idx="1"/>
            <a:endCxn id="51" idx="5"/>
          </p:cNvCxnSpPr>
          <p:nvPr/>
        </p:nvCxnSpPr>
        <p:spPr>
          <a:xfrm flipH="1" flipV="1">
            <a:off x="4485096" y="2249055"/>
            <a:ext cx="1277536" cy="8764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40AF581-BE04-8364-2492-EE0336980609}"/>
              </a:ext>
            </a:extLst>
          </p:cNvPr>
          <p:cNvCxnSpPr>
            <a:cxnSpLocks/>
            <a:stCxn id="28" idx="7"/>
            <a:endCxn id="51" idx="3"/>
          </p:cNvCxnSpPr>
          <p:nvPr/>
        </p:nvCxnSpPr>
        <p:spPr>
          <a:xfrm flipV="1">
            <a:off x="2309422" y="2249055"/>
            <a:ext cx="2092543" cy="16347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58DDE14-E577-C17E-A351-1DCBD1E9219D}"/>
              </a:ext>
            </a:extLst>
          </p:cNvPr>
          <p:cNvSpPr txBox="1"/>
          <p:nvPr/>
        </p:nvSpPr>
        <p:spPr>
          <a:xfrm>
            <a:off x="1588890" y="3683768"/>
            <a:ext cx="13751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angry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F990335-747B-410B-5702-D97CF5B8817B}"/>
              </a:ext>
            </a:extLst>
          </p:cNvPr>
          <p:cNvSpPr txBox="1"/>
          <p:nvPr/>
        </p:nvSpPr>
        <p:spPr>
          <a:xfrm>
            <a:off x="4688705" y="2936587"/>
            <a:ext cx="23485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i="0" dirty="0" err="1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p.p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&amp; leave 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7DFE89B-72C5-F166-B45C-8262534B5D15}"/>
              </a:ext>
            </a:extLst>
          </p:cNvPr>
          <p:cNvSpPr txBox="1"/>
          <p:nvPr/>
        </p:nvSpPr>
        <p:spPr>
          <a:xfrm>
            <a:off x="2628087" y="2034363"/>
            <a:ext cx="36308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angry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leave 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7D778E-B2F3-4C9E-0357-C3E0D4DCC0FD}"/>
              </a:ext>
            </a:extLst>
          </p:cNvPr>
          <p:cNvSpPr txBox="1"/>
          <p:nvPr/>
        </p:nvSpPr>
        <p:spPr>
          <a:xfrm>
            <a:off x="326454" y="4865446"/>
            <a:ext cx="19521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2000" b="1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c::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834473-C1B1-629C-35F1-55F9ED67000B}"/>
              </a:ext>
            </a:extLst>
          </p:cNvPr>
          <p:cNvSpPr txBox="1"/>
          <p:nvPr/>
        </p:nvSpPr>
        <p:spPr>
          <a:xfrm>
            <a:off x="7527984" y="4899902"/>
            <a:ext cx="23545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2000" i="0" dirty="0">
                <a:solidFill>
                  <a:srgbClr val="113A6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head </a:t>
            </a:r>
            <a:r>
              <a:rPr lang="en-US" sz="2000" b="1" i="0" dirty="0">
                <a:solidFill>
                  <a:srgbClr val="113A6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D622B32-2775-F4CD-A43F-CA35D871D828}"/>
              </a:ext>
            </a:extLst>
          </p:cNvPr>
          <p:cNvGrpSpPr/>
          <p:nvPr/>
        </p:nvGrpSpPr>
        <p:grpSpPr>
          <a:xfrm>
            <a:off x="2301317" y="4865446"/>
            <a:ext cx="9467548" cy="438963"/>
            <a:chOff x="2301317" y="4865446"/>
            <a:chExt cx="9467548" cy="4389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DB7BB36-5570-E39F-1F1D-826C23CEF6F3}"/>
                </a:ext>
              </a:extLst>
            </p:cNvPr>
            <p:cNvSpPr txBox="1"/>
            <p:nvPr/>
          </p:nvSpPr>
          <p:spPr>
            <a:xfrm>
              <a:off x="2301317" y="4865446"/>
              <a:ext cx="200224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.&lt;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angry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758486-9631-4577-C4A9-CC88614EF92F}"/>
                </a:ext>
              </a:extLst>
            </p:cNvPr>
            <p:cNvSpPr txBox="1"/>
            <p:nvPr/>
          </p:nvSpPr>
          <p:spPr>
            <a:xfrm>
              <a:off x="9766619" y="4904299"/>
              <a:ext cx="200224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.&lt;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leave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EC277F3-D9AA-8C27-C63B-CF026BE3A767}"/>
              </a:ext>
            </a:extLst>
          </p:cNvPr>
          <p:cNvSpPr txBox="1"/>
          <p:nvPr/>
        </p:nvSpPr>
        <p:spPr>
          <a:xfrm>
            <a:off x="891480" y="3674442"/>
            <a:ext cx="27057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2000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angry </a:t>
            </a:r>
            <a:r>
              <a:rPr lang="en-US" sz="2000" b="1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c::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399A4A-9A7D-C031-8D29-57E4F85C115A}"/>
              </a:ext>
            </a:extLst>
          </p:cNvPr>
          <p:cNvSpPr txBox="1"/>
          <p:nvPr/>
        </p:nvSpPr>
        <p:spPr>
          <a:xfrm>
            <a:off x="7617613" y="3716725"/>
            <a:ext cx="33644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2000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leave (</a:t>
            </a:r>
            <a:r>
              <a:rPr lang="en-US" sz="2000" i="0" dirty="0">
                <a:solidFill>
                  <a:srgbClr val="113A6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head s)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i="0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266DE4-9AE9-EB01-06E0-F463CA598F67}"/>
              </a:ext>
            </a:extLst>
          </p:cNvPr>
          <p:cNvGrpSpPr/>
          <p:nvPr/>
        </p:nvGrpSpPr>
        <p:grpSpPr>
          <a:xfrm>
            <a:off x="1662246" y="2038079"/>
            <a:ext cx="6919900" cy="4435286"/>
            <a:chOff x="1662246" y="2038079"/>
            <a:chExt cx="6919900" cy="44352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8A59273-D4DD-CEA7-FD30-C768A2E7C0DA}"/>
                </a:ext>
              </a:extLst>
            </p:cNvPr>
            <p:cNvGrpSpPr/>
            <p:nvPr/>
          </p:nvGrpSpPr>
          <p:grpSpPr>
            <a:xfrm>
              <a:off x="4404494" y="4892470"/>
              <a:ext cx="4177652" cy="1580895"/>
              <a:chOff x="4404494" y="4892470"/>
              <a:chExt cx="4177652" cy="1580895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CA4AF86-B2E2-2CD9-BEC5-9FF0A4FC7222}"/>
                  </a:ext>
                </a:extLst>
              </p:cNvPr>
              <p:cNvSpPr txBox="1"/>
              <p:nvPr/>
            </p:nvSpPr>
            <p:spPr>
              <a:xfrm>
                <a:off x="4404494" y="4892470"/>
                <a:ext cx="319209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.&lt;</a:t>
                </a:r>
                <a:r>
                  <a:rPr lang="el-GR" sz="2000" i="0" dirty="0" err="1">
                    <a:solidFill>
                      <a:srgbClr val="113A6A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l-GR" sz="2000" b="0" i="0" dirty="0" err="1">
                    <a:solidFill>
                      <a:srgbClr val="113A6A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ψ</a:t>
                </a:r>
                <a:r>
                  <a:rPr lang="en-US" sz="2000" i="0" dirty="0">
                    <a:solidFill>
                      <a:srgbClr val="113A6A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  <a:r>
                  <a:rPr lang="el-GR" sz="2000" i="0" dirty="0" err="1">
                    <a:solidFill>
                      <a:srgbClr val="113A6A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λϕ</a:t>
                </a:r>
                <a:r>
                  <a:rPr lang="en-US" sz="2000" i="0" dirty="0">
                    <a:solidFill>
                      <a:srgbClr val="113A6A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.p </a:t>
                </a:r>
                <a:r>
                  <a:rPr lang="en-US" sz="2000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&amp; q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s’’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&gt;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D750BF-D5BA-2B32-0A32-009FFEC3416F}"/>
                  </a:ext>
                </a:extLst>
              </p:cNvPr>
              <p:cNvSpPr txBox="1"/>
              <p:nvPr/>
            </p:nvSpPr>
            <p:spPr>
              <a:xfrm>
                <a:off x="4485096" y="5765479"/>
                <a:ext cx="4097050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here &lt;</a:t>
                </a:r>
                <a:r>
                  <a:rPr lang="en-US" sz="2000" i="0" dirty="0">
                    <a:solidFill>
                      <a:srgbClr val="113A6A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p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000" i="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s’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&gt;  := </a:t>
                </a:r>
                <a:r>
                  <a:rPr lang="el-GR" sz="2000" i="0" dirty="0" err="1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ϕ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000" i="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</a:p>
              <a:p>
                <a:r>
                  <a:rPr lang="en-US" sz="20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   &lt;</a:t>
                </a:r>
                <a:r>
                  <a:rPr lang="en-US" sz="2000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q</a:t>
                </a:r>
                <a:r>
                  <a:rPr lang="en-US" sz="20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s’’</a:t>
                </a:r>
                <a:r>
                  <a:rPr lang="en-US" sz="20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&gt; := </a:t>
                </a:r>
                <a:r>
                  <a:rPr lang="el-GR" sz="2000" b="0" i="0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ψ</a:t>
                </a:r>
                <a:r>
                  <a:rPr lang="en-US" sz="20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s’</a:t>
                </a:r>
                <a:r>
                  <a:rPr lang="en-US" sz="20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endParaRPr lang="en-US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EF47A2-2FA8-CCB4-5023-0E451B66B333}"/>
                </a:ext>
              </a:extLst>
            </p:cNvPr>
            <p:cNvSpPr txBox="1"/>
            <p:nvPr/>
          </p:nvSpPr>
          <p:spPr>
            <a:xfrm>
              <a:off x="1662246" y="2038079"/>
              <a:ext cx="552563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.&lt;</a:t>
              </a:r>
              <a:r>
                <a:rPr lang="en-US" sz="20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angry </a:t>
              </a:r>
              <a:r>
                <a:rPr lang="en-US" sz="2000" b="1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</a:t>
              </a:r>
              <a:r>
                <a:rPr lang="en-US" sz="20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&amp; </a:t>
              </a:r>
              <a:r>
                <a:rPr lang="en-US" sz="20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leave (head </a:t>
              </a:r>
              <a:r>
                <a:rPr lang="en-US" sz="2000" b="1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c::</a:t>
              </a:r>
              <a:r>
                <a:rPr lang="en-US" sz="20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c::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215A87C-6236-7564-2380-95B5C51FF47C}"/>
                </a:ext>
              </a:extLst>
            </p:cNvPr>
            <p:cNvGrpSpPr/>
            <p:nvPr/>
          </p:nvGrpSpPr>
          <p:grpSpPr>
            <a:xfrm>
              <a:off x="3831221" y="2936587"/>
              <a:ext cx="4609612" cy="731778"/>
              <a:chOff x="3831221" y="2936587"/>
              <a:chExt cx="4609612" cy="73177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A30A51-048E-1B95-B28E-B737CD54FA74}"/>
                  </a:ext>
                </a:extLst>
              </p:cNvPr>
              <p:cNvSpPr txBox="1"/>
              <p:nvPr/>
            </p:nvSpPr>
            <p:spPr>
              <a:xfrm>
                <a:off x="3831221" y="2936587"/>
                <a:ext cx="460961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.&lt;</a:t>
                </a:r>
                <a:r>
                  <a:rPr lang="el-GR" sz="2000" i="0" dirty="0" err="1">
                    <a:solidFill>
                      <a:srgbClr val="113A6A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λϕ</a:t>
                </a:r>
                <a:r>
                  <a:rPr lang="en-US" sz="2000" i="0" dirty="0">
                    <a:solidFill>
                      <a:srgbClr val="113A6A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.p </a:t>
                </a:r>
                <a:r>
                  <a:rPr lang="en-US" sz="2000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&amp; leave (</a:t>
                </a:r>
                <a:r>
                  <a:rPr lang="en-US" sz="2000" i="0" dirty="0">
                    <a:solidFill>
                      <a:srgbClr val="113A6A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head s)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s’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&gt;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F45017-DE60-4E6B-1FD5-73E363A77B50}"/>
                  </a:ext>
                </a:extLst>
              </p:cNvPr>
              <p:cNvSpPr txBox="1"/>
              <p:nvPr/>
            </p:nvSpPr>
            <p:spPr>
              <a:xfrm>
                <a:off x="4420180" y="3268255"/>
                <a:ext cx="331528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here &lt;</a:t>
                </a:r>
                <a:r>
                  <a:rPr lang="en-US" sz="2000" i="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p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000" i="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s’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&gt; := </a:t>
                </a:r>
                <a:r>
                  <a:rPr lang="el-GR" sz="2000" i="0" dirty="0" err="1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ϕ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000" i="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lang="en-US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07F7205-1105-D657-3FE6-52C86908EC4C}"/>
              </a:ext>
            </a:extLst>
          </p:cNvPr>
          <p:cNvSpPr txBox="1"/>
          <p:nvPr/>
        </p:nvSpPr>
        <p:spPr>
          <a:xfrm>
            <a:off x="4585444" y="2034840"/>
            <a:ext cx="15105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</p:txBody>
      </p:sp>
      <p:pic>
        <p:nvPicPr>
          <p:cNvPr id="29" name="Picture 2" descr="Human Drawing Images - Free Download on Freepik">
            <a:extLst>
              <a:ext uri="{FF2B5EF4-FFF2-40B4-BE49-F238E27FC236}">
                <a16:creationId xmlns:a16="http://schemas.microsoft.com/office/drawing/2014/main" id="{F3B79249-02E8-A4C3-0406-69269EE47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31" y="644267"/>
            <a:ext cx="1359488" cy="241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8937B5-96D0-76DB-EA2D-3B13C492EEA8}"/>
              </a:ext>
            </a:extLst>
          </p:cNvPr>
          <p:cNvSpPr txBox="1"/>
          <p:nvPr/>
        </p:nvSpPr>
        <p:spPr>
          <a:xfrm>
            <a:off x="7617613" y="6488057"/>
            <a:ext cx="44095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Helvetica" pitchFamily="2" charset="0"/>
              </a:rPr>
              <a:t>Giorgolo</a:t>
            </a:r>
            <a:r>
              <a:rPr lang="en-US" sz="1100" dirty="0">
                <a:latin typeface="Helvetica" pitchFamily="2" charset="0"/>
              </a:rPr>
              <a:t> &amp; Unger 2009</a:t>
            </a:r>
            <a:endParaRPr lang="en-US" sz="11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544265-5088-6F6A-DA5B-F2755DEFC7A8}"/>
              </a:ext>
            </a:extLst>
          </p:cNvPr>
          <p:cNvGrpSpPr/>
          <p:nvPr/>
        </p:nvGrpSpPr>
        <p:grpSpPr>
          <a:xfrm>
            <a:off x="520861" y="254642"/>
            <a:ext cx="6944810" cy="1611519"/>
            <a:chOff x="520861" y="254642"/>
            <a:chExt cx="6944810" cy="161151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9DE3448-D77E-49F2-DC60-4F4434C775B8}"/>
                </a:ext>
              </a:extLst>
            </p:cNvPr>
            <p:cNvGrpSpPr/>
            <p:nvPr/>
          </p:nvGrpSpPr>
          <p:grpSpPr>
            <a:xfrm>
              <a:off x="520861" y="254642"/>
              <a:ext cx="6944810" cy="1611519"/>
              <a:chOff x="520861" y="254642"/>
              <a:chExt cx="6944810" cy="1611519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61BEB33A-78EC-E5A7-CE3F-467C684041D2}"/>
                  </a:ext>
                </a:extLst>
              </p:cNvPr>
              <p:cNvSpPr/>
              <p:nvPr/>
            </p:nvSpPr>
            <p:spPr>
              <a:xfrm>
                <a:off x="520861" y="254642"/>
                <a:ext cx="6944810" cy="161151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13A6A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5615E8-84B4-91ED-855D-C2CC695C67F6}"/>
                  </a:ext>
                </a:extLst>
              </p:cNvPr>
              <p:cNvSpPr txBox="1"/>
              <p:nvPr/>
            </p:nvSpPr>
            <p:spPr>
              <a:xfrm>
                <a:off x="658385" y="305154"/>
                <a:ext cx="63788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  <a:latin typeface="Helvetica" pitchFamily="2" charset="0"/>
                  </a:rPr>
                  <a:t>Composition Rule: State-Sensitive Function Application 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0B6A67-EF45-67CD-6E67-5EFA3B30DDE8}"/>
                  </a:ext>
                </a:extLst>
              </p:cNvPr>
              <p:cNvSpPr txBox="1"/>
              <p:nvPr/>
            </p:nvSpPr>
            <p:spPr>
              <a:xfrm>
                <a:off x="864982" y="752723"/>
                <a:ext cx="552563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[[X Y]]</a:t>
                </a:r>
                <a:r>
                  <a:rPr lang="en-US" sz="1800" dirty="0">
                    <a:solidFill>
                      <a:srgbClr val="7030A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= </a:t>
                </a:r>
                <a:r>
                  <a:rPr lang="en-US" sz="1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n-US" sz="1800" dirty="0" err="1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.&lt;Appl </a:t>
                </a:r>
                <a:r>
                  <a:rPr lang="en-US" sz="1800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800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B, 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s’’</a:t>
                </a:r>
                <a:r>
                  <a:rPr lang="en-US" sz="1800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&gt;</a:t>
                </a:r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  where &lt;</a:t>
                </a:r>
                <a:r>
                  <a:rPr lang="en-US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A,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s’</a:t>
                </a:r>
                <a:r>
                  <a:rPr lang="en-US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&gt;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:= (</a:t>
                </a:r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[[X]]</a:t>
                </a:r>
                <a:r>
                  <a:rPr lang="en-US" sz="1800" dirty="0">
                    <a:solidFill>
                      <a:srgbClr val="7030A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        &lt;</a:t>
                </a:r>
                <a:r>
                  <a:rPr lang="en-US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B,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s’’</a:t>
                </a:r>
                <a:r>
                  <a:rPr lang="en-US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&gt;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:= (</a:t>
                </a:r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[[Y]]</a:t>
                </a:r>
                <a:r>
                  <a:rPr 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s’</a:t>
                </a:r>
                <a:r>
                  <a:rPr 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580480-455E-78EC-8E5B-A9FFABFA80EE}"/>
                </a:ext>
              </a:extLst>
            </p:cNvPr>
            <p:cNvSpPr txBox="1"/>
            <p:nvPr/>
          </p:nvSpPr>
          <p:spPr>
            <a:xfrm>
              <a:off x="5507088" y="592557"/>
              <a:ext cx="162624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100" dirty="0" err="1">
                  <a:latin typeface="Helvetica" pitchFamily="2" charset="0"/>
                </a:rPr>
                <a:t>Charlow</a:t>
              </a:r>
              <a:r>
                <a:rPr lang="en-US" sz="1100" dirty="0">
                  <a:latin typeface="Helvetica" pitchFamily="2" charset="0"/>
                </a:rPr>
                <a:t> 2014</a:t>
              </a:r>
              <a:endParaRPr lang="en-US" sz="11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8BDECAF-F067-3B06-2A47-E10FF00F6249}"/>
              </a:ext>
            </a:extLst>
          </p:cNvPr>
          <p:cNvSpPr txBox="1"/>
          <p:nvPr/>
        </p:nvSpPr>
        <p:spPr>
          <a:xfrm>
            <a:off x="7784336" y="373621"/>
            <a:ext cx="395683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Helvetica" pitchFamily="2" charset="0"/>
              </a:rPr>
              <a:t>Extract the core semantic values and put them together normally.</a:t>
            </a:r>
          </a:p>
          <a:p>
            <a:pPr marL="342900" indent="-342900">
              <a:buAutoNum type="arabicPeriod"/>
            </a:pPr>
            <a:r>
              <a:rPr lang="en-US" dirty="0">
                <a:latin typeface="Helvetica" pitchFamily="2" charset="0"/>
              </a:rPr>
              <a:t>Update the state with the first, then feed the updated state to the second to get a combined state.</a:t>
            </a:r>
          </a:p>
        </p:txBody>
      </p:sp>
    </p:spTree>
    <p:extLst>
      <p:ext uri="{BB962C8B-B14F-4D97-AF65-F5344CB8AC3E}">
        <p14:creationId xmlns:p14="http://schemas.microsoft.com/office/powerpoint/2010/main" val="342631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  <p:bldP spid="13" grpId="0" animBg="1"/>
      <p:bldP spid="17" grpId="0" animBg="1"/>
      <p:bldP spid="15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E78F5-1455-E0D1-8E20-CC6DA4069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32819D9-E4C6-7964-2ED3-FD6A85A24312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8E806D-55FD-1BA3-D1EF-CD6A85762323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88E8239-1AE1-12DB-FDE0-37D3E11EDE77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Helvetica" pitchFamily="2" charset="0"/>
                </a:rPr>
                <a:t>How</a:t>
              </a:r>
              <a:r>
                <a:rPr lang="en-US" sz="2800" dirty="0">
                  <a:latin typeface="Helvetica" pitchFamily="2" charset="0"/>
                </a:rPr>
                <a:t> do monads provide a modular way of modeling semantic phenomena by enriching a compositional core?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7ACA934-06B6-6422-409C-CE2A6D50A2C1}"/>
              </a:ext>
            </a:extLst>
          </p:cNvPr>
          <p:cNvSpPr txBox="1"/>
          <p:nvPr/>
        </p:nvSpPr>
        <p:spPr>
          <a:xfrm>
            <a:off x="1447800" y="3721387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" pitchFamily="2" charset="0"/>
              </a:rPr>
              <a:t>Answer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15E9A-5337-F95D-5B7E-0D8E803DCBAE}"/>
              </a:ext>
            </a:extLst>
          </p:cNvPr>
          <p:cNvSpPr txBox="1"/>
          <p:nvPr/>
        </p:nvSpPr>
        <p:spPr>
          <a:xfrm>
            <a:off x="1447800" y="4306162"/>
            <a:ext cx="929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Monads satisfy </a:t>
            </a:r>
            <a:r>
              <a:rPr lang="en-US" sz="2800" dirty="0" err="1">
                <a:latin typeface="Helvetica" pitchFamily="2" charset="0"/>
              </a:rPr>
              <a:t>metacompositional</a:t>
            </a:r>
            <a:r>
              <a:rPr lang="en-US" sz="2800" dirty="0">
                <a:latin typeface="Helvetica" pitchFamily="2" charset="0"/>
              </a:rPr>
              <a:t> constraints that…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Helvetica" pitchFamily="2" charset="0"/>
              </a:rPr>
              <a:t>…ensure they don’t change how the core works.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Helvetica" pitchFamily="2" charset="0"/>
              </a:rPr>
              <a:t>…that allows different monadic enrichments of the compositional core to function independently.</a:t>
            </a:r>
          </a:p>
        </p:txBody>
      </p:sp>
    </p:spTree>
    <p:extLst>
      <p:ext uri="{BB962C8B-B14F-4D97-AF65-F5344CB8AC3E}">
        <p14:creationId xmlns:p14="http://schemas.microsoft.com/office/powerpoint/2010/main" val="109252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65C4D-AD8F-4A7C-6F22-95B037D80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D165512-39D1-DB62-D86D-811DA116FEC6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949A282-2F76-E636-C594-F69A3B6952FD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Component #1: return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1E4EC3D-D9B3-75AB-6609-26D9478DBFC8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Some semantic values are monadic while others must be </a:t>
              </a:r>
              <a:r>
                <a:rPr lang="en-US" sz="2800" i="1" dirty="0">
                  <a:latin typeface="Helvetica" pitchFamily="2" charset="0"/>
                </a:rPr>
                <a:t>lifted into the monad</a:t>
              </a:r>
              <a:r>
                <a:rPr lang="en-US" sz="2800" dirty="0">
                  <a:latin typeface="Helvetica" pitchFamily="2" charset="0"/>
                </a:rPr>
                <a:t> in a way that doesn’t alter the core.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7898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BB612F-A473-5B4B-9A15-78DE811F2351}"/>
              </a:ext>
            </a:extLst>
          </p:cNvPr>
          <p:cNvSpPr txBox="1"/>
          <p:nvPr/>
        </p:nvSpPr>
        <p:spPr>
          <a:xfrm>
            <a:off x="1354575" y="1048495"/>
            <a:ext cx="49960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[[Cleo]] = </a:t>
            </a:r>
            <a:r>
              <a:rPr lang="el-GR" sz="32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32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3200" b="1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32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c::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4E8CBF-990F-433A-4889-4BC99A1E1EC8}"/>
              </a:ext>
            </a:extLst>
          </p:cNvPr>
          <p:cNvSpPr txBox="1"/>
          <p:nvPr/>
        </p:nvSpPr>
        <p:spPr>
          <a:xfrm>
            <a:off x="1354575" y="1633270"/>
            <a:ext cx="57407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[[was angry]] = </a:t>
            </a:r>
            <a:r>
              <a:rPr lang="en-US" sz="3200" i="0" dirty="0">
                <a:solidFill>
                  <a:srgbClr val="113A6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angry</a:t>
            </a:r>
            <a:endParaRPr lang="en-US" sz="3200" dirty="0">
              <a:solidFill>
                <a:srgbClr val="113A6A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CB477-1E55-79D4-F4B4-4A685FB15671}"/>
              </a:ext>
            </a:extLst>
          </p:cNvPr>
          <p:cNvSpPr txBox="1"/>
          <p:nvPr/>
        </p:nvSpPr>
        <p:spPr>
          <a:xfrm>
            <a:off x="6802057" y="1017717"/>
            <a:ext cx="499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Fundamentally monadic because it introduces a discourse referent to be tracked.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BCBD97-FB9B-7916-128A-35CFEE4BBF3C}"/>
              </a:ext>
            </a:extLst>
          </p:cNvPr>
          <p:cNvSpPr txBox="1"/>
          <p:nvPr/>
        </p:nvSpPr>
        <p:spPr>
          <a:xfrm>
            <a:off x="6802057" y="1633270"/>
            <a:ext cx="499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Not monadic because it doesn’t introduce a discourse referent.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C709AF-B5AE-608A-8EDE-3C874D0545EE}"/>
              </a:ext>
            </a:extLst>
          </p:cNvPr>
          <p:cNvGrpSpPr/>
          <p:nvPr/>
        </p:nvGrpSpPr>
        <p:grpSpPr>
          <a:xfrm>
            <a:off x="2623595" y="2623240"/>
            <a:ext cx="6944810" cy="1611519"/>
            <a:chOff x="520861" y="254642"/>
            <a:chExt cx="6944810" cy="161151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71FDBE4-AD54-A2BD-F73D-5F310E97172A}"/>
                </a:ext>
              </a:extLst>
            </p:cNvPr>
            <p:cNvSpPr/>
            <p:nvPr/>
          </p:nvSpPr>
          <p:spPr>
            <a:xfrm>
              <a:off x="520861" y="254642"/>
              <a:ext cx="6944810" cy="161151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13A6A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3F2903-8205-62EF-5DB5-047142E1C0E9}"/>
                </a:ext>
              </a:extLst>
            </p:cNvPr>
            <p:cNvSpPr txBox="1"/>
            <p:nvPr/>
          </p:nvSpPr>
          <p:spPr>
            <a:xfrm>
              <a:off x="658385" y="305154"/>
              <a:ext cx="6378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  <a:latin typeface="Helvetica" pitchFamily="2" charset="0"/>
                </a:rPr>
                <a:t>Composition Rule: State-Sensitive Function Application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E3A78F-2ADA-8F7C-9CFC-BD4801CB1F1D}"/>
                </a:ext>
              </a:extLst>
            </p:cNvPr>
            <p:cNvSpPr txBox="1"/>
            <p:nvPr/>
          </p:nvSpPr>
          <p:spPr>
            <a:xfrm>
              <a:off x="864982" y="752723"/>
              <a:ext cx="552563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[[X Y]]</a:t>
              </a:r>
              <a:r>
                <a:rPr lang="en-US" sz="1800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= </a:t>
              </a:r>
              <a:r>
                <a:rPr lang="en-US" sz="18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1800" dirty="0" err="1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.&lt;Appl 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B,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s’’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         where &lt;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A,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:= (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[[X]]</a:t>
              </a:r>
              <a:r>
                <a:rPr lang="en-US" sz="1800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               &lt;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B,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s’’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:= (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[[Y]]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) </a:t>
              </a:r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2D4025-D1D4-5F53-6B07-6286C64A89B7}"/>
              </a:ext>
            </a:extLst>
          </p:cNvPr>
          <p:cNvGrpSpPr/>
          <p:nvPr/>
        </p:nvGrpSpPr>
        <p:grpSpPr>
          <a:xfrm>
            <a:off x="1608882" y="4548848"/>
            <a:ext cx="4469923" cy="868101"/>
            <a:chOff x="1608882" y="4687746"/>
            <a:chExt cx="4469923" cy="868101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59981B2E-2642-235F-D7D4-7307FCDFCE2F}"/>
                </a:ext>
              </a:extLst>
            </p:cNvPr>
            <p:cNvSpPr/>
            <p:nvPr/>
          </p:nvSpPr>
          <p:spPr>
            <a:xfrm>
              <a:off x="1608882" y="4687746"/>
              <a:ext cx="1234169" cy="868101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2C02BA-3371-B9BF-C39E-00841A4A2366}"/>
                </a:ext>
              </a:extLst>
            </p:cNvPr>
            <p:cNvSpPr txBox="1"/>
            <p:nvPr/>
          </p:nvSpPr>
          <p:spPr>
            <a:xfrm>
              <a:off x="1638166" y="4866449"/>
              <a:ext cx="4440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[[X]]</a:t>
              </a:r>
              <a:r>
                <a:rPr lang="en-US" sz="2800" b="1" dirty="0">
                  <a:latin typeface="Helvetica" pitchFamily="2" charset="0"/>
                </a:rPr>
                <a:t>    = </a:t>
              </a:r>
              <a:r>
                <a:rPr lang="en-US" sz="28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.&lt;[[X]], 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42CA31-7C92-F111-7AF5-478AB15C9893}"/>
                </a:ext>
              </a:extLst>
            </p:cNvPr>
            <p:cNvSpPr txBox="1"/>
            <p:nvPr/>
          </p:nvSpPr>
          <p:spPr>
            <a:xfrm>
              <a:off x="2623595" y="475876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5523FC4-6BFE-C9A5-78BF-DB44251EDC0A}"/>
              </a:ext>
            </a:extLst>
          </p:cNvPr>
          <p:cNvSpPr txBox="1"/>
          <p:nvPr/>
        </p:nvSpPr>
        <p:spPr>
          <a:xfrm>
            <a:off x="4103227" y="2045142"/>
            <a:ext cx="1560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e -&gt; t</a:t>
            </a:r>
            <a:endParaRPr lang="en-US" sz="28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CFFFB99-DF65-6D0E-8EA9-DBD7736AF0CE}"/>
              </a:ext>
            </a:extLst>
          </p:cNvPr>
          <p:cNvGrpSpPr/>
          <p:nvPr/>
        </p:nvGrpSpPr>
        <p:grpSpPr>
          <a:xfrm>
            <a:off x="3194612" y="278879"/>
            <a:ext cx="2673752" cy="808406"/>
            <a:chOff x="3194612" y="278879"/>
            <a:chExt cx="2673752" cy="808406"/>
          </a:xfrm>
        </p:grpSpPr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11213F28-1DB1-DF1B-6FB0-7180ADF78E28}"/>
                </a:ext>
              </a:extLst>
            </p:cNvPr>
            <p:cNvSpPr/>
            <p:nvPr/>
          </p:nvSpPr>
          <p:spPr>
            <a:xfrm rot="5400000">
              <a:off x="4446366" y="-334712"/>
              <a:ext cx="170243" cy="2673752"/>
            </a:xfrm>
            <a:prstGeom prst="lef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E8876C6-3EE9-F45B-72EE-4A090C15300A}"/>
                </a:ext>
              </a:extLst>
            </p:cNvPr>
            <p:cNvGrpSpPr/>
            <p:nvPr/>
          </p:nvGrpSpPr>
          <p:grpSpPr>
            <a:xfrm>
              <a:off x="4314463" y="278879"/>
              <a:ext cx="434048" cy="523220"/>
              <a:chOff x="4080079" y="371058"/>
              <a:chExt cx="434048" cy="52322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FB815EF-38BF-B6C2-BF25-B65E3256153A}"/>
                  </a:ext>
                </a:extLst>
              </p:cNvPr>
              <p:cNvSpPr txBox="1"/>
              <p:nvPr/>
            </p:nvSpPr>
            <p:spPr>
              <a:xfrm>
                <a:off x="4103227" y="371058"/>
                <a:ext cx="4109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endParaRPr lang="en-US" sz="2800" dirty="0"/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A4F6958B-4ED8-1B01-2291-C3AC3FD09E3B}"/>
                  </a:ext>
                </a:extLst>
              </p:cNvPr>
              <p:cNvSpPr/>
              <p:nvPr/>
            </p:nvSpPr>
            <p:spPr>
              <a:xfrm>
                <a:off x="4080079" y="439853"/>
                <a:ext cx="410900" cy="440727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45DC3E3-CF37-BD57-3914-1CF531C20E25}"/>
              </a:ext>
            </a:extLst>
          </p:cNvPr>
          <p:cNvGrpSpPr/>
          <p:nvPr/>
        </p:nvGrpSpPr>
        <p:grpSpPr>
          <a:xfrm>
            <a:off x="1603593" y="5697461"/>
            <a:ext cx="8200164" cy="868101"/>
            <a:chOff x="1603593" y="5697461"/>
            <a:chExt cx="8200164" cy="86810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1EEF3AB-87D6-B0C4-01E5-059C41C05E1F}"/>
                </a:ext>
              </a:extLst>
            </p:cNvPr>
            <p:cNvGrpSpPr/>
            <p:nvPr/>
          </p:nvGrpSpPr>
          <p:grpSpPr>
            <a:xfrm>
              <a:off x="1603593" y="5697461"/>
              <a:ext cx="8200164" cy="868101"/>
              <a:chOff x="1608882" y="4687746"/>
              <a:chExt cx="8200164" cy="868101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BBCAAC23-B9E8-4912-C2E0-A5D74A256510}"/>
                  </a:ext>
                </a:extLst>
              </p:cNvPr>
              <p:cNvSpPr/>
              <p:nvPr/>
            </p:nvSpPr>
            <p:spPr>
              <a:xfrm>
                <a:off x="1608882" y="4687746"/>
                <a:ext cx="2783212" cy="868101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A64D2F-86AD-FB29-4E9E-B4A9A01DFEA2}"/>
                  </a:ext>
                </a:extLst>
              </p:cNvPr>
              <p:cNvSpPr txBox="1"/>
              <p:nvPr/>
            </p:nvSpPr>
            <p:spPr>
              <a:xfrm>
                <a:off x="1638165" y="4866449"/>
                <a:ext cx="81708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[[was angry]]</a:t>
                </a:r>
                <a:r>
                  <a:rPr lang="en-US" sz="2800" b="1" dirty="0">
                    <a:latin typeface="Helvetica" pitchFamily="2" charset="0"/>
                  </a:rPr>
                  <a:t>    = 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.&lt;</a:t>
                </a:r>
                <a:r>
                  <a:rPr lang="en-US" sz="2800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angry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&gt;: e -&gt; t</a:t>
                </a:r>
                <a:endParaRPr lang="en-US" sz="2800" dirty="0">
                  <a:latin typeface="Helvetica" pitchFamily="2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402EEE-7972-1000-011C-ACC09DCD1683}"/>
                  </a:ext>
                </a:extLst>
              </p:cNvPr>
              <p:cNvSpPr txBox="1"/>
              <p:nvPr/>
            </p:nvSpPr>
            <p:spPr>
              <a:xfrm>
                <a:off x="2623595" y="4758765"/>
                <a:ext cx="1847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4792A5AA-BB65-DEC8-6720-CCD5F6867BE7}"/>
                </a:ext>
              </a:extLst>
            </p:cNvPr>
            <p:cNvSpPr/>
            <p:nvPr/>
          </p:nvSpPr>
          <p:spPr>
            <a:xfrm>
              <a:off x="7748383" y="5876164"/>
              <a:ext cx="1499789" cy="523220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9ECD145-7607-A326-3B2E-3F4F834D6E04}"/>
              </a:ext>
            </a:extLst>
          </p:cNvPr>
          <p:cNvSpPr txBox="1"/>
          <p:nvPr/>
        </p:nvSpPr>
        <p:spPr>
          <a:xfrm>
            <a:off x="10333764" y="6436824"/>
            <a:ext cx="16262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Helvetica" pitchFamily="2" charset="0"/>
              </a:rPr>
              <a:t>Charlow</a:t>
            </a:r>
            <a:r>
              <a:rPr lang="en-US" sz="1100" dirty="0">
                <a:latin typeface="Helvetica" pitchFamily="2" charset="0"/>
              </a:rPr>
              <a:t>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4662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BF747-6B38-50A5-826C-A3A099325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5467874-C3F3-844B-EB29-38B60B91B879}"/>
              </a:ext>
            </a:extLst>
          </p:cNvPr>
          <p:cNvCxnSpPr>
            <a:cxnSpLocks/>
            <a:stCxn id="39" idx="2"/>
            <a:endCxn id="45" idx="5"/>
          </p:cNvCxnSpPr>
          <p:nvPr/>
        </p:nvCxnSpPr>
        <p:spPr>
          <a:xfrm flipH="1" flipV="1">
            <a:off x="5845763" y="3208597"/>
            <a:ext cx="3364444" cy="71679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5A3C1CB-B7E9-747B-7C14-9686C2EE0427}"/>
              </a:ext>
            </a:extLst>
          </p:cNvPr>
          <p:cNvSpPr txBox="1"/>
          <p:nvPr/>
        </p:nvSpPr>
        <p:spPr>
          <a:xfrm>
            <a:off x="775842" y="5192232"/>
            <a:ext cx="103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Cleo</a:t>
            </a:r>
            <a:endParaRPr lang="en-US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8B0D14-6F81-E919-A940-6CA745E7497E}"/>
              </a:ext>
            </a:extLst>
          </p:cNvPr>
          <p:cNvSpPr txBox="1"/>
          <p:nvPr/>
        </p:nvSpPr>
        <p:spPr>
          <a:xfrm>
            <a:off x="2264205" y="5192232"/>
            <a:ext cx="20594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was angry</a:t>
            </a:r>
            <a:endParaRPr lang="en-U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309170-F0F0-4641-7AF5-E691AE5D670A}"/>
              </a:ext>
            </a:extLst>
          </p:cNvPr>
          <p:cNvSpPr txBox="1"/>
          <p:nvPr/>
        </p:nvSpPr>
        <p:spPr>
          <a:xfrm>
            <a:off x="7735470" y="5198508"/>
            <a:ext cx="103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she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3E4D8D-B620-FB08-CA7E-3C9F0A297B66}"/>
              </a:ext>
            </a:extLst>
          </p:cNvPr>
          <p:cNvSpPr txBox="1"/>
          <p:nvPr/>
        </p:nvSpPr>
        <p:spPr>
          <a:xfrm>
            <a:off x="9333986" y="5192232"/>
            <a:ext cx="2059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left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24F82F-4D7B-DBCF-2EF4-B80143A6C3EA}"/>
              </a:ext>
            </a:extLst>
          </p:cNvPr>
          <p:cNvSpPr txBox="1"/>
          <p:nvPr/>
        </p:nvSpPr>
        <p:spPr>
          <a:xfrm>
            <a:off x="5288186" y="5198508"/>
            <a:ext cx="103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and</a:t>
            </a:r>
            <a:endParaRPr lang="en-US" sz="32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9938585-FF24-A855-2371-563CE7937BF3}"/>
              </a:ext>
            </a:extLst>
          </p:cNvPr>
          <p:cNvSpPr/>
          <p:nvPr/>
        </p:nvSpPr>
        <p:spPr>
          <a:xfrm>
            <a:off x="2209074" y="3866606"/>
            <a:ext cx="117565" cy="1175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640AB41-EB55-C17F-C329-E2986CC9F5B5}"/>
              </a:ext>
            </a:extLst>
          </p:cNvPr>
          <p:cNvCxnSpPr>
            <a:stCxn id="23" idx="0"/>
            <a:endCxn id="28" idx="3"/>
          </p:cNvCxnSpPr>
          <p:nvPr/>
        </p:nvCxnSpPr>
        <p:spPr>
          <a:xfrm flipV="1">
            <a:off x="1291854" y="3966954"/>
            <a:ext cx="934437" cy="12252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B9A079-A734-91FA-D2EA-DE773C221DFD}"/>
              </a:ext>
            </a:extLst>
          </p:cNvPr>
          <p:cNvCxnSpPr>
            <a:cxnSpLocks/>
            <a:stCxn id="24" idx="0"/>
            <a:endCxn id="28" idx="5"/>
          </p:cNvCxnSpPr>
          <p:nvPr/>
        </p:nvCxnSpPr>
        <p:spPr>
          <a:xfrm flipH="1" flipV="1">
            <a:off x="2309422" y="3966954"/>
            <a:ext cx="984487" cy="12252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570FF2E-FA34-D5EA-1048-7B9B9F3F8832}"/>
              </a:ext>
            </a:extLst>
          </p:cNvPr>
          <p:cNvSpPr txBox="1"/>
          <p:nvPr/>
        </p:nvSpPr>
        <p:spPr>
          <a:xfrm>
            <a:off x="2386014" y="4892470"/>
            <a:ext cx="18621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angry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35331D-8239-54F4-ABEE-AA018DE44073}"/>
              </a:ext>
            </a:extLst>
          </p:cNvPr>
          <p:cNvSpPr txBox="1"/>
          <p:nvPr/>
        </p:nvSpPr>
        <p:spPr>
          <a:xfrm>
            <a:off x="1107995" y="4892470"/>
            <a:ext cx="3787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6777B13-E77B-468B-1D64-2C0F5E3F1164}"/>
              </a:ext>
            </a:extLst>
          </p:cNvPr>
          <p:cNvSpPr/>
          <p:nvPr/>
        </p:nvSpPr>
        <p:spPr>
          <a:xfrm>
            <a:off x="9210207" y="3866606"/>
            <a:ext cx="117565" cy="1175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C51AD40-59D4-4857-73DE-F3D2E326190D}"/>
              </a:ext>
            </a:extLst>
          </p:cNvPr>
          <p:cNvCxnSpPr>
            <a:cxnSpLocks/>
            <a:stCxn id="25" idx="0"/>
            <a:endCxn id="39" idx="3"/>
          </p:cNvCxnSpPr>
          <p:nvPr/>
        </p:nvCxnSpPr>
        <p:spPr>
          <a:xfrm flipV="1">
            <a:off x="8251482" y="3966954"/>
            <a:ext cx="975942" cy="123155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6E19398-1079-C019-5747-A06133F21EE0}"/>
              </a:ext>
            </a:extLst>
          </p:cNvPr>
          <p:cNvCxnSpPr>
            <a:cxnSpLocks/>
            <a:stCxn id="26" idx="0"/>
            <a:endCxn id="39" idx="5"/>
          </p:cNvCxnSpPr>
          <p:nvPr/>
        </p:nvCxnSpPr>
        <p:spPr>
          <a:xfrm flipH="1" flipV="1">
            <a:off x="9310555" y="3966954"/>
            <a:ext cx="1053296" cy="12252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1289B00-32EF-B7DC-A894-519509A5B897}"/>
              </a:ext>
            </a:extLst>
          </p:cNvPr>
          <p:cNvSpPr txBox="1"/>
          <p:nvPr/>
        </p:nvSpPr>
        <p:spPr>
          <a:xfrm>
            <a:off x="9413556" y="4899902"/>
            <a:ext cx="18621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leave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A8F611-424A-9482-89FB-3746E195DD84}"/>
              </a:ext>
            </a:extLst>
          </p:cNvPr>
          <p:cNvSpPr txBox="1"/>
          <p:nvPr/>
        </p:nvSpPr>
        <p:spPr>
          <a:xfrm>
            <a:off x="8062131" y="4899902"/>
            <a:ext cx="3787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37A7AF-3493-805F-DD8A-7427DC977287}"/>
              </a:ext>
            </a:extLst>
          </p:cNvPr>
          <p:cNvSpPr txBox="1"/>
          <p:nvPr/>
        </p:nvSpPr>
        <p:spPr>
          <a:xfrm>
            <a:off x="8582146" y="3700701"/>
            <a:ext cx="13594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leave y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9254FBE-86BC-F1AB-565B-F1BE869CE152}"/>
              </a:ext>
            </a:extLst>
          </p:cNvPr>
          <p:cNvSpPr/>
          <p:nvPr/>
        </p:nvSpPr>
        <p:spPr>
          <a:xfrm>
            <a:off x="5745415" y="3108249"/>
            <a:ext cx="117565" cy="1175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619EF58-4623-1893-9F2D-14ED31C5088C}"/>
              </a:ext>
            </a:extLst>
          </p:cNvPr>
          <p:cNvCxnSpPr>
            <a:cxnSpLocks/>
            <a:stCxn id="27" idx="0"/>
            <a:endCxn id="45" idx="4"/>
          </p:cNvCxnSpPr>
          <p:nvPr/>
        </p:nvCxnSpPr>
        <p:spPr>
          <a:xfrm flipV="1">
            <a:off x="5804198" y="3225814"/>
            <a:ext cx="0" cy="197269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8266CC73-9732-0096-550F-E6850B05BD3F}"/>
              </a:ext>
            </a:extLst>
          </p:cNvPr>
          <p:cNvSpPr/>
          <p:nvPr/>
        </p:nvSpPr>
        <p:spPr>
          <a:xfrm>
            <a:off x="4384748" y="2148707"/>
            <a:ext cx="117565" cy="1175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6E12879-CF39-CAE9-F1F2-1FE621B787AC}"/>
              </a:ext>
            </a:extLst>
          </p:cNvPr>
          <p:cNvCxnSpPr>
            <a:cxnSpLocks/>
            <a:stCxn id="45" idx="1"/>
            <a:endCxn id="51" idx="5"/>
          </p:cNvCxnSpPr>
          <p:nvPr/>
        </p:nvCxnSpPr>
        <p:spPr>
          <a:xfrm flipH="1" flipV="1">
            <a:off x="4485096" y="2249055"/>
            <a:ext cx="1277536" cy="8764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50F6BB6-6160-3FD4-89AE-FEE2E578C728}"/>
              </a:ext>
            </a:extLst>
          </p:cNvPr>
          <p:cNvCxnSpPr>
            <a:cxnSpLocks/>
            <a:stCxn id="28" idx="7"/>
            <a:endCxn id="51" idx="3"/>
          </p:cNvCxnSpPr>
          <p:nvPr/>
        </p:nvCxnSpPr>
        <p:spPr>
          <a:xfrm flipV="1">
            <a:off x="2309422" y="2249055"/>
            <a:ext cx="2092543" cy="16347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C2F8C25-1854-6CBE-E2F3-F6F153B28433}"/>
              </a:ext>
            </a:extLst>
          </p:cNvPr>
          <p:cNvSpPr txBox="1"/>
          <p:nvPr/>
        </p:nvSpPr>
        <p:spPr>
          <a:xfrm>
            <a:off x="1588890" y="3683768"/>
            <a:ext cx="13751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angry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0297D52-F308-AEF1-9334-5691B87AD182}"/>
              </a:ext>
            </a:extLst>
          </p:cNvPr>
          <p:cNvSpPr txBox="1"/>
          <p:nvPr/>
        </p:nvSpPr>
        <p:spPr>
          <a:xfrm>
            <a:off x="4688705" y="2936587"/>
            <a:ext cx="23485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i="0" dirty="0" err="1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p.p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&amp; leave 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8A507E1-F0E2-25EC-9F03-A036A7F85290}"/>
              </a:ext>
            </a:extLst>
          </p:cNvPr>
          <p:cNvSpPr txBox="1"/>
          <p:nvPr/>
        </p:nvSpPr>
        <p:spPr>
          <a:xfrm>
            <a:off x="2628087" y="2034363"/>
            <a:ext cx="36308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angry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leave 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2F276E-52AD-21B0-7AA5-50002C5DE3DB}"/>
              </a:ext>
            </a:extLst>
          </p:cNvPr>
          <p:cNvSpPr txBox="1"/>
          <p:nvPr/>
        </p:nvSpPr>
        <p:spPr>
          <a:xfrm>
            <a:off x="326454" y="4865446"/>
            <a:ext cx="19521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2000" b="1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c::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77ED46F-7253-DB3F-8E7F-03E00DDF2620}"/>
              </a:ext>
            </a:extLst>
          </p:cNvPr>
          <p:cNvGrpSpPr/>
          <p:nvPr/>
        </p:nvGrpSpPr>
        <p:grpSpPr>
          <a:xfrm>
            <a:off x="4460249" y="4892470"/>
            <a:ext cx="4121897" cy="1580895"/>
            <a:chOff x="4460249" y="4892470"/>
            <a:chExt cx="4121897" cy="158089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EC1BAF6-76B0-C16D-39A6-C39952012D6F}"/>
                </a:ext>
              </a:extLst>
            </p:cNvPr>
            <p:cNvSpPr txBox="1"/>
            <p:nvPr/>
          </p:nvSpPr>
          <p:spPr>
            <a:xfrm>
              <a:off x="4460249" y="4892470"/>
              <a:ext cx="319209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.&lt;</a:t>
              </a:r>
              <a:r>
                <a:rPr lang="el-GR" sz="2000" i="0" dirty="0" err="1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l-GR" sz="2000" b="0" i="0" dirty="0" err="1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ψ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</a:t>
              </a:r>
              <a:r>
                <a:rPr lang="el-GR" sz="2000" i="0" dirty="0" err="1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λϕ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.p </a:t>
              </a:r>
              <a:r>
                <a:rPr lang="en-US" sz="20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&amp; q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s’’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4E56A1-7D48-3BB3-5BB4-4F8C02A986A3}"/>
                </a:ext>
              </a:extLst>
            </p:cNvPr>
            <p:cNvSpPr txBox="1"/>
            <p:nvPr/>
          </p:nvSpPr>
          <p:spPr>
            <a:xfrm>
              <a:off x="4485096" y="5765479"/>
              <a:ext cx="409705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w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here &lt;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p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&gt;  := </a:t>
              </a:r>
              <a:r>
                <a:rPr lang="el-GR" sz="2000" i="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ϕ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sz="2000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</a:p>
            <a:p>
              <a:r>
                <a:rPr lang="en-US" sz="20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 &lt;</a:t>
              </a:r>
              <a:r>
                <a:rPr lang="en-US" sz="20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q</a:t>
              </a:r>
              <a:r>
                <a:rPr lang="en-US" sz="20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s’’</a:t>
              </a:r>
              <a:r>
                <a:rPr lang="en-US" sz="20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 := </a:t>
              </a:r>
              <a:r>
                <a:rPr lang="el-GR" sz="2000" b="0" i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ψ</a:t>
              </a:r>
              <a:r>
                <a:rPr lang="en-US" sz="20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sz="20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) 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endParaRPr lang="en-US" sz="20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5389CE7-230C-12BE-D2F4-A7F793B6C194}"/>
              </a:ext>
            </a:extLst>
          </p:cNvPr>
          <p:cNvSpPr txBox="1"/>
          <p:nvPr/>
        </p:nvSpPr>
        <p:spPr>
          <a:xfrm>
            <a:off x="7527984" y="4899902"/>
            <a:ext cx="23545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2000" i="0" dirty="0">
                <a:solidFill>
                  <a:srgbClr val="113A6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head </a:t>
            </a:r>
            <a:r>
              <a:rPr lang="en-US" sz="2000" b="1" i="0" dirty="0">
                <a:solidFill>
                  <a:srgbClr val="113A6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B1670EE-A3DF-78D9-39FA-8B12F7C25E9D}"/>
              </a:ext>
            </a:extLst>
          </p:cNvPr>
          <p:cNvGrpSpPr/>
          <p:nvPr/>
        </p:nvGrpSpPr>
        <p:grpSpPr>
          <a:xfrm>
            <a:off x="2301317" y="4865446"/>
            <a:ext cx="9467548" cy="438963"/>
            <a:chOff x="2301317" y="4865446"/>
            <a:chExt cx="9467548" cy="4389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C214AF-0552-E101-9E55-446FF91BA44D}"/>
                </a:ext>
              </a:extLst>
            </p:cNvPr>
            <p:cNvSpPr txBox="1"/>
            <p:nvPr/>
          </p:nvSpPr>
          <p:spPr>
            <a:xfrm>
              <a:off x="2301317" y="4865446"/>
              <a:ext cx="200224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.&lt;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angry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05981E-5946-0F55-6D2F-00801B4DDE74}"/>
                </a:ext>
              </a:extLst>
            </p:cNvPr>
            <p:cNvSpPr txBox="1"/>
            <p:nvPr/>
          </p:nvSpPr>
          <p:spPr>
            <a:xfrm>
              <a:off x="9766619" y="4904299"/>
              <a:ext cx="200224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.&lt;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leave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55D1E73-44C8-108B-51F9-30F9FF7EF564}"/>
              </a:ext>
            </a:extLst>
          </p:cNvPr>
          <p:cNvSpPr txBox="1"/>
          <p:nvPr/>
        </p:nvSpPr>
        <p:spPr>
          <a:xfrm>
            <a:off x="891480" y="3674442"/>
            <a:ext cx="27057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2000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angry </a:t>
            </a:r>
            <a:r>
              <a:rPr lang="en-US" sz="2000" b="1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c::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D19FF-FCA1-3BDA-C6DE-4329799D1D51}"/>
              </a:ext>
            </a:extLst>
          </p:cNvPr>
          <p:cNvSpPr txBox="1"/>
          <p:nvPr/>
        </p:nvSpPr>
        <p:spPr>
          <a:xfrm>
            <a:off x="7617613" y="3716725"/>
            <a:ext cx="33644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2000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leave (</a:t>
            </a:r>
            <a:r>
              <a:rPr lang="en-US" sz="2000" i="0" dirty="0">
                <a:solidFill>
                  <a:srgbClr val="113A6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head s)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i="0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E1DCC4-24AC-D0F3-D3FB-245E7FEBF9A2}"/>
              </a:ext>
            </a:extLst>
          </p:cNvPr>
          <p:cNvSpPr txBox="1"/>
          <p:nvPr/>
        </p:nvSpPr>
        <p:spPr>
          <a:xfrm>
            <a:off x="1662246" y="2038079"/>
            <a:ext cx="55256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2000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angry </a:t>
            </a:r>
            <a:r>
              <a:rPr lang="en-US" sz="2000" b="1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000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i="0" dirty="0">
                <a:solidFill>
                  <a:srgbClr val="113A6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US" sz="2000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leave (head </a:t>
            </a:r>
            <a:r>
              <a:rPr lang="en-US" sz="2000" b="1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c::</a:t>
            </a:r>
            <a:r>
              <a:rPr lang="en-US" sz="2000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c::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FD3A500-556A-7C71-66CD-12C311CE5DFC}"/>
              </a:ext>
            </a:extLst>
          </p:cNvPr>
          <p:cNvGrpSpPr/>
          <p:nvPr/>
        </p:nvGrpSpPr>
        <p:grpSpPr>
          <a:xfrm>
            <a:off x="3831221" y="2936587"/>
            <a:ext cx="4609612" cy="731778"/>
            <a:chOff x="3831221" y="2936587"/>
            <a:chExt cx="4609612" cy="73177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0367B3-2920-9F64-CE90-038D204AF9FF}"/>
                </a:ext>
              </a:extLst>
            </p:cNvPr>
            <p:cNvSpPr txBox="1"/>
            <p:nvPr/>
          </p:nvSpPr>
          <p:spPr>
            <a:xfrm>
              <a:off x="3831221" y="2936587"/>
              <a:ext cx="460961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.&lt;</a:t>
              </a:r>
              <a:r>
                <a:rPr lang="el-GR" sz="2000" i="0" dirty="0" err="1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λϕ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.p </a:t>
              </a:r>
              <a:r>
                <a:rPr lang="en-US" sz="20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&amp; leave (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head s)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641720-EFB9-3C2C-EB3D-1A15FDBD1A4A}"/>
                </a:ext>
              </a:extLst>
            </p:cNvPr>
            <p:cNvSpPr txBox="1"/>
            <p:nvPr/>
          </p:nvSpPr>
          <p:spPr>
            <a:xfrm>
              <a:off x="4420180" y="3268255"/>
              <a:ext cx="331528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w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here &lt;</a:t>
              </a:r>
              <a:r>
                <a:rPr lang="en-US" sz="200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p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&gt; := </a:t>
              </a:r>
              <a:r>
                <a:rPr lang="el-GR" sz="2000" i="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ϕ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sz="2000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  <a:endParaRPr lang="en-US" sz="20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CA664AE-8AA9-6B43-A679-B227E528772E}"/>
              </a:ext>
            </a:extLst>
          </p:cNvPr>
          <p:cNvSpPr txBox="1"/>
          <p:nvPr/>
        </p:nvSpPr>
        <p:spPr>
          <a:xfrm>
            <a:off x="4585444" y="2034840"/>
            <a:ext cx="15105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90D103B-A665-738F-BB99-04729DDF7D0D}"/>
              </a:ext>
            </a:extLst>
          </p:cNvPr>
          <p:cNvGrpSpPr/>
          <p:nvPr/>
        </p:nvGrpSpPr>
        <p:grpSpPr>
          <a:xfrm>
            <a:off x="520861" y="254642"/>
            <a:ext cx="6944810" cy="1611519"/>
            <a:chOff x="520861" y="254642"/>
            <a:chExt cx="6944810" cy="161151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4EA8A876-A245-6EA4-A163-DC44A628058E}"/>
                </a:ext>
              </a:extLst>
            </p:cNvPr>
            <p:cNvSpPr/>
            <p:nvPr/>
          </p:nvSpPr>
          <p:spPr>
            <a:xfrm>
              <a:off x="520861" y="254642"/>
              <a:ext cx="6944810" cy="161151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13A6A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132E4F-2767-7E60-751F-DFEFDABA07D7}"/>
                </a:ext>
              </a:extLst>
            </p:cNvPr>
            <p:cNvSpPr txBox="1"/>
            <p:nvPr/>
          </p:nvSpPr>
          <p:spPr>
            <a:xfrm>
              <a:off x="658385" y="305154"/>
              <a:ext cx="6378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  <a:latin typeface="Helvetica" pitchFamily="2" charset="0"/>
                </a:rPr>
                <a:t>Composition Rule: State-Sensitive Function Application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3213C8-C98C-50B1-E575-469C492309FE}"/>
                </a:ext>
              </a:extLst>
            </p:cNvPr>
            <p:cNvSpPr txBox="1"/>
            <p:nvPr/>
          </p:nvSpPr>
          <p:spPr>
            <a:xfrm>
              <a:off x="864982" y="752723"/>
              <a:ext cx="552563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[[X Y]]</a:t>
              </a:r>
              <a:r>
                <a:rPr lang="en-US" sz="1800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= </a:t>
              </a:r>
              <a:r>
                <a:rPr lang="en-US" sz="18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1800" dirty="0" err="1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.&lt;Appl 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B,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s’’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         where &lt;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A,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:= (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[[X]]</a:t>
              </a:r>
              <a:r>
                <a:rPr lang="en-US" sz="1800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               &lt;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B,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s’’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:= (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[[Y]]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) </a:t>
              </a:r>
              <a:endParaRPr lang="en-US" dirty="0"/>
            </a:p>
          </p:txBody>
        </p:sp>
      </p:grpSp>
      <p:pic>
        <p:nvPicPr>
          <p:cNvPr id="29" name="Picture 2" descr="Human Drawing Images - Free Download on Freepik">
            <a:extLst>
              <a:ext uri="{FF2B5EF4-FFF2-40B4-BE49-F238E27FC236}">
                <a16:creationId xmlns:a16="http://schemas.microsoft.com/office/drawing/2014/main" id="{440C7596-0070-FAE8-7EBD-E32154E61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31" y="644267"/>
            <a:ext cx="1359488" cy="241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B081F46-9481-5362-5A69-BE63E357D139}"/>
              </a:ext>
            </a:extLst>
          </p:cNvPr>
          <p:cNvCxnSpPr>
            <a:endCxn id="3" idx="2"/>
          </p:cNvCxnSpPr>
          <p:nvPr/>
        </p:nvCxnSpPr>
        <p:spPr>
          <a:xfrm flipV="1">
            <a:off x="3293909" y="5265556"/>
            <a:ext cx="8531" cy="120780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DEC5B50-4955-98E9-A070-65AB640FB681}"/>
              </a:ext>
            </a:extLst>
          </p:cNvPr>
          <p:cNvSpPr txBox="1"/>
          <p:nvPr/>
        </p:nvSpPr>
        <p:spPr>
          <a:xfrm>
            <a:off x="5507088" y="592557"/>
            <a:ext cx="16262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Helvetica" pitchFamily="2" charset="0"/>
              </a:rPr>
              <a:t>Charlow</a:t>
            </a:r>
            <a:r>
              <a:rPr lang="en-US" sz="1100" dirty="0">
                <a:latin typeface="Helvetica" pitchFamily="2" charset="0"/>
              </a:rPr>
              <a:t>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0207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CF22D-EA3A-ADED-3947-6300E6AC1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C5EF504-36CC-71C9-7889-4EBBF006F4B7}"/>
              </a:ext>
            </a:extLst>
          </p:cNvPr>
          <p:cNvGrpSpPr/>
          <p:nvPr/>
        </p:nvGrpSpPr>
        <p:grpSpPr>
          <a:xfrm>
            <a:off x="1447800" y="828290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89EC296-EB87-7398-ACF5-E199F9F9AB2D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Semantic Theories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C4CD72E-44E4-825A-ACE2-4EAD76AE88BE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Characterize inferences that NL expressions support and account for at least (some of) the necessary inferences.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26C8F2E-7851-F31C-D04C-0E65C6362E9A}"/>
              </a:ext>
            </a:extLst>
          </p:cNvPr>
          <p:cNvGrpSpPr/>
          <p:nvPr/>
        </p:nvGrpSpPr>
        <p:grpSpPr>
          <a:xfrm>
            <a:off x="1447800" y="2659559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109C6B-DF5A-B6D0-91FC-60FFF2D0A0F6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Challenge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05976E-63C5-BCF8-ACCC-36BBDC4458AC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Not always easy to distinguish the necessary inferences from the non-necessary inferences.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82043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A167C-44F3-15BE-FD45-46690D908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2ED6F99-5406-20BD-5796-4D90569175CC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E060824-79BE-9767-36C4-706DA9CF4465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Component #1: return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F4F7D5-585F-C6A7-17C7-34157B6B9E02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Some semantic values are monadic while others must be </a:t>
              </a:r>
              <a:r>
                <a:rPr lang="en-US" sz="2800" i="1" dirty="0">
                  <a:latin typeface="Helvetica" pitchFamily="2" charset="0"/>
                </a:rPr>
                <a:t>lifted into the monad</a:t>
              </a:r>
              <a:r>
                <a:rPr lang="en-US" sz="2800" dirty="0">
                  <a:latin typeface="Helvetica" pitchFamily="2" charset="0"/>
                </a:rPr>
                <a:t> in a way that doesn’t add info.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8BB7E64-80BC-2131-6FAB-6AF0D4A7A464}"/>
              </a:ext>
            </a:extLst>
          </p:cNvPr>
          <p:cNvSpPr txBox="1"/>
          <p:nvPr/>
        </p:nvSpPr>
        <p:spPr>
          <a:xfrm>
            <a:off x="1447800" y="3721387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" pitchFamily="2" charset="0"/>
              </a:rPr>
              <a:t>Component #2: bind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AB5A1F-1DF7-A117-3809-11F810652D6F}"/>
              </a:ext>
            </a:extLst>
          </p:cNvPr>
          <p:cNvSpPr txBox="1"/>
          <p:nvPr/>
        </p:nvSpPr>
        <p:spPr>
          <a:xfrm>
            <a:off x="1447800" y="4306162"/>
            <a:ext cx="929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We compose monadic semantic values by (roughly):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Helvetica" pitchFamily="2" charset="0"/>
              </a:rPr>
              <a:t>Combining core part of one with core part of another.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Helvetica" pitchFamily="2" charset="0"/>
              </a:rPr>
              <a:t>Wrapping the result back up as a monadic value. </a:t>
            </a:r>
          </a:p>
        </p:txBody>
      </p:sp>
    </p:spTree>
    <p:extLst>
      <p:ext uri="{BB962C8B-B14F-4D97-AF65-F5344CB8AC3E}">
        <p14:creationId xmlns:p14="http://schemas.microsoft.com/office/powerpoint/2010/main" val="274965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4326B-79D6-3E53-48AC-977060941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E74C1AA-0083-7D2A-3C66-349F03A4D180}"/>
              </a:ext>
            </a:extLst>
          </p:cNvPr>
          <p:cNvGrpSpPr/>
          <p:nvPr/>
        </p:nvGrpSpPr>
        <p:grpSpPr>
          <a:xfrm>
            <a:off x="2623595" y="616714"/>
            <a:ext cx="6944810" cy="1611519"/>
            <a:chOff x="520861" y="254642"/>
            <a:chExt cx="6944810" cy="161151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4144E216-1B58-F925-CD28-7E7C90760BD8}"/>
                </a:ext>
              </a:extLst>
            </p:cNvPr>
            <p:cNvSpPr/>
            <p:nvPr/>
          </p:nvSpPr>
          <p:spPr>
            <a:xfrm>
              <a:off x="520861" y="254642"/>
              <a:ext cx="6944810" cy="161151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 &gt;&gt;= </a:t>
              </a:r>
              <a:r>
                <a:rPr lang="el-GR" dirty="0"/>
                <a:t>λ</a:t>
              </a:r>
              <a:r>
                <a:rPr lang="en-US" dirty="0"/>
                <a:t>x → (f(x) &gt;&gt;= g)</a:t>
              </a:r>
              <a:r>
                <a: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 </a:t>
              </a:r>
              <a:r>
                <a:rPr lang="en-US" b="1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↔</a:t>
              </a:r>
              <a:r>
                <a: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 </a:t>
              </a:r>
              <a:r>
                <a:rPr lang="en-US" dirty="0"/>
                <a:t>(ma &gt;&gt;= f) &gt;&gt;= g</a:t>
              </a:r>
              <a:endParaRPr lang="en-US" dirty="0">
                <a:solidFill>
                  <a:srgbClr val="113A6A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AE3F56-6AF6-B849-1783-DBC45ECDE273}"/>
                </a:ext>
              </a:extLst>
            </p:cNvPr>
            <p:cNvSpPr txBox="1"/>
            <p:nvPr/>
          </p:nvSpPr>
          <p:spPr>
            <a:xfrm>
              <a:off x="658385" y="305154"/>
              <a:ext cx="6378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  <a:latin typeface="Helvetica" pitchFamily="2" charset="0"/>
                </a:rPr>
                <a:t>Composition Rule: State-Sensitive Function Application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22870D-DDD5-6C52-86F4-A366BB3ADBCB}"/>
                </a:ext>
              </a:extLst>
            </p:cNvPr>
            <p:cNvSpPr txBox="1"/>
            <p:nvPr/>
          </p:nvSpPr>
          <p:spPr>
            <a:xfrm>
              <a:off x="864982" y="752723"/>
              <a:ext cx="552563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[[X Y]]</a:t>
              </a:r>
              <a:r>
                <a:rPr lang="en-US" sz="1800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= </a:t>
              </a:r>
              <a:r>
                <a:rPr lang="en-US" sz="18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1800" dirty="0" err="1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.&lt;Appl 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B,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s’’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         where &lt;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A,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:= (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[[X]]</a:t>
              </a:r>
              <a:r>
                <a:rPr lang="en-US" sz="1800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               &lt;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B,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s’’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:= (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[[Y]]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) </a:t>
              </a:r>
              <a:endParaRPr lang="en-US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3DADB67-2051-0C13-1647-5658815A8E65}"/>
              </a:ext>
            </a:extLst>
          </p:cNvPr>
          <p:cNvGrpSpPr/>
          <p:nvPr/>
        </p:nvGrpSpPr>
        <p:grpSpPr>
          <a:xfrm>
            <a:off x="1010878" y="3344464"/>
            <a:ext cx="10444175" cy="616019"/>
            <a:chOff x="1009201" y="2557490"/>
            <a:chExt cx="10444175" cy="616019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3F8B47D-5F24-4008-2F08-0C5AC74B5002}"/>
                </a:ext>
              </a:extLst>
            </p:cNvPr>
            <p:cNvSpPr txBox="1"/>
            <p:nvPr/>
          </p:nvSpPr>
          <p:spPr>
            <a:xfrm>
              <a:off x="1009201" y="2557490"/>
              <a:ext cx="1044417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[[A B]] := [[A]] &gt;&gt;= </a:t>
              </a:r>
              <a:r>
                <a:rPr lang="el-GR" sz="32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32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x [[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B]] &gt;&gt;= </a:t>
              </a:r>
              <a:r>
                <a:rPr lang="el-GR" sz="32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32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y Appl x y</a:t>
              </a:r>
              <a:endParaRPr lang="en-US" sz="3200" dirty="0"/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283048CC-40CA-ABC5-7AB1-B1E8D27DF7FC}"/>
                </a:ext>
              </a:extLst>
            </p:cNvPr>
            <p:cNvSpPr/>
            <p:nvPr/>
          </p:nvSpPr>
          <p:spPr>
            <a:xfrm>
              <a:off x="9279631" y="2588734"/>
              <a:ext cx="2051984" cy="584775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C3343AC-3F5E-B9FA-B91F-2E52DA79CF86}"/>
              </a:ext>
            </a:extLst>
          </p:cNvPr>
          <p:cNvGrpSpPr/>
          <p:nvPr/>
        </p:nvGrpSpPr>
        <p:grpSpPr>
          <a:xfrm>
            <a:off x="1415004" y="4865743"/>
            <a:ext cx="9635924" cy="1611519"/>
            <a:chOff x="1415004" y="4865743"/>
            <a:chExt cx="9635924" cy="1611519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30041318-8F98-3AEC-7007-F0BC648D8C35}"/>
                </a:ext>
              </a:extLst>
            </p:cNvPr>
            <p:cNvGrpSpPr/>
            <p:nvPr/>
          </p:nvGrpSpPr>
          <p:grpSpPr>
            <a:xfrm>
              <a:off x="1415004" y="4995190"/>
              <a:ext cx="9635924" cy="1370707"/>
              <a:chOff x="1415004" y="4960465"/>
              <a:chExt cx="9635924" cy="1370707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0175BEF-E390-C357-7E8E-FEB8692C657D}"/>
                  </a:ext>
                </a:extLst>
              </p:cNvPr>
              <p:cNvSpPr txBox="1"/>
              <p:nvPr/>
            </p:nvSpPr>
            <p:spPr>
              <a:xfrm>
                <a:off x="2296113" y="4960465"/>
                <a:ext cx="75997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x &gt;&gt;= f = f x</a:t>
                </a: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5B2605CD-4E30-3851-6206-AAEDA537CFB4}"/>
                  </a:ext>
                </a:extLst>
              </p:cNvPr>
              <p:cNvGrpSpPr/>
              <p:nvPr/>
            </p:nvGrpSpPr>
            <p:grpSpPr>
              <a:xfrm>
                <a:off x="2296113" y="5463398"/>
                <a:ext cx="7599774" cy="381728"/>
                <a:chOff x="2133472" y="2363812"/>
                <a:chExt cx="7599774" cy="381728"/>
              </a:xfrm>
            </p:grpSpPr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7C36650D-5D49-FFF7-4B5C-71DC6F7B16A7}"/>
                    </a:ext>
                  </a:extLst>
                </p:cNvPr>
                <p:cNvSpPr txBox="1"/>
                <p:nvPr/>
              </p:nvSpPr>
              <p:spPr>
                <a:xfrm>
                  <a:off x="2133472" y="2376208"/>
                  <a:ext cx="759977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f &gt;&gt;= </a:t>
                  </a:r>
                  <a:r>
                    <a:rPr lang="el-GR" i="0" dirty="0">
                      <a:solidFill>
                        <a:srgbClr val="202122"/>
                      </a:solidFill>
                      <a:effectLst/>
                      <a:latin typeface="Consolas" panose="020B0609020204030204" pitchFamily="49" charset="0"/>
                      <a:cs typeface="Consolas" panose="020B0609020204030204" pitchFamily="49" charset="0"/>
                    </a:rPr>
                    <a:t>λ</a:t>
                  </a:r>
                  <a:r>
                    <a:rPr lang="en-US" i="0" dirty="0">
                      <a:solidFill>
                        <a:srgbClr val="202122"/>
                      </a:solidFill>
                      <a:effectLst/>
                      <a:latin typeface="Consolas" panose="020B0609020204030204" pitchFamily="49" charset="0"/>
                      <a:cs typeface="Consolas" panose="020B0609020204030204" pitchFamily="49" charset="0"/>
                    </a:rPr>
                    <a:t>x x </a:t>
                  </a:r>
                  <a:r>
                    <a:rPr lang="en-US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= f</a:t>
                  </a:r>
                </a:p>
              </p:txBody>
            </p:sp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88CEFD78-9686-F273-C549-9CED90B08BCA}"/>
                    </a:ext>
                  </a:extLst>
                </p:cNvPr>
                <p:cNvSpPr/>
                <p:nvPr/>
              </p:nvSpPr>
              <p:spPr>
                <a:xfrm>
                  <a:off x="6101852" y="2363812"/>
                  <a:ext cx="298353" cy="381728"/>
                </a:xfrm>
                <a:prstGeom prst="roundRect">
                  <a:avLst/>
                </a:prstGeom>
                <a:noFill/>
                <a:ln w="571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51366F5-7CFF-5247-5010-11720C66BA77}"/>
                  </a:ext>
                </a:extLst>
              </p:cNvPr>
              <p:cNvSpPr txBox="1"/>
              <p:nvPr/>
            </p:nvSpPr>
            <p:spPr>
              <a:xfrm>
                <a:off x="1415004" y="5961840"/>
                <a:ext cx="96359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h &gt;&gt;= </a:t>
                </a:r>
                <a:r>
                  <a:rPr lang="el-GR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x (f(x) &gt;&gt;= g)</a:t>
                </a:r>
                <a:r>
                  <a:rPr lang="en-US" b="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 </a:t>
                </a:r>
                <a:r>
                  <a:rPr lang="en-US" b="1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=</a:t>
                </a:r>
                <a:r>
                  <a:rPr lang="en-US" b="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 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(h &gt;&gt;= f) &gt;&gt;= g</a:t>
                </a: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2F528DD-24A2-176A-C52E-BCDC8A1EAA29}"/>
                </a:ext>
              </a:extLst>
            </p:cNvPr>
            <p:cNvSpPr txBox="1"/>
            <p:nvPr/>
          </p:nvSpPr>
          <p:spPr>
            <a:xfrm>
              <a:off x="2761119" y="4946169"/>
              <a:ext cx="2625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Helvetica" pitchFamily="2" charset="0"/>
                </a:rPr>
                <a:t>Monad Laws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8F5830F6-9E17-C4D8-20C5-9F23B4D64962}"/>
                </a:ext>
              </a:extLst>
            </p:cNvPr>
            <p:cNvSpPr/>
            <p:nvPr/>
          </p:nvSpPr>
          <p:spPr>
            <a:xfrm>
              <a:off x="5201552" y="4990765"/>
              <a:ext cx="298353" cy="381728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8095A6A4-C743-54AA-2A45-0BCA6655EEBA}"/>
                </a:ext>
              </a:extLst>
            </p:cNvPr>
            <p:cNvSpPr/>
            <p:nvPr/>
          </p:nvSpPr>
          <p:spPr>
            <a:xfrm>
              <a:off x="2623595" y="4865743"/>
              <a:ext cx="6944810" cy="161151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13A6A"/>
                </a:solidFill>
              </a:endParaRPr>
            </a:p>
          </p:txBody>
        </p:sp>
      </p:grp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ED38825-343A-C8A0-BA42-CC19643E7D4C}"/>
              </a:ext>
            </a:extLst>
          </p:cNvPr>
          <p:cNvCxnSpPr/>
          <p:nvPr/>
        </p:nvCxnSpPr>
        <p:spPr>
          <a:xfrm flipV="1">
            <a:off x="9651469" y="3853524"/>
            <a:ext cx="141527" cy="8333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E9EB0F8-D724-A69A-7104-B4E5EB2842D4}"/>
              </a:ext>
            </a:extLst>
          </p:cNvPr>
          <p:cNvGrpSpPr/>
          <p:nvPr/>
        </p:nvGrpSpPr>
        <p:grpSpPr>
          <a:xfrm>
            <a:off x="2296113" y="2539427"/>
            <a:ext cx="7599774" cy="584775"/>
            <a:chOff x="2296113" y="2539427"/>
            <a:chExt cx="7599774" cy="58477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310E7F7-8F1D-3408-4F34-E92F7FAFBA18}"/>
                </a:ext>
              </a:extLst>
            </p:cNvPr>
            <p:cNvGrpSpPr/>
            <p:nvPr/>
          </p:nvGrpSpPr>
          <p:grpSpPr>
            <a:xfrm>
              <a:off x="2296113" y="2539427"/>
              <a:ext cx="7599774" cy="584775"/>
              <a:chOff x="2133472" y="2202585"/>
              <a:chExt cx="7599774" cy="58477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7CDF05-0E7F-E342-25AD-E2A9B614C290}"/>
                  </a:ext>
                </a:extLst>
              </p:cNvPr>
              <p:cNvSpPr txBox="1"/>
              <p:nvPr/>
            </p:nvSpPr>
            <p:spPr>
              <a:xfrm>
                <a:off x="2133472" y="2202585"/>
                <a:ext cx="759977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(&gt;&gt;=) : a</a:t>
                </a:r>
                <a:r>
                  <a:rPr lang="en-US" sz="3200" dirty="0">
                    <a:latin typeface="Helvetica" pitchFamily="2" charset="0"/>
                  </a:rPr>
                  <a:t> </a:t>
                </a:r>
                <a:r>
                  <a:rPr lang="en-US" sz="32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-&gt;</a:t>
                </a:r>
                <a:r>
                  <a:rPr lang="en-US" sz="3200" dirty="0">
                    <a:latin typeface="Helvetica" pitchFamily="2" charset="0"/>
                  </a:rPr>
                  <a:t> (</a:t>
                </a:r>
                <a:r>
                  <a:rPr lang="en-US" sz="32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lang="en-US" sz="3200" dirty="0">
                    <a:latin typeface="Helvetica" pitchFamily="2" charset="0"/>
                  </a:rPr>
                  <a:t> </a:t>
                </a:r>
                <a:r>
                  <a:rPr lang="en-US" sz="32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-&gt;</a:t>
                </a:r>
                <a:r>
                  <a:rPr lang="en-US" sz="3200" dirty="0">
                    <a:latin typeface="Helvetica" pitchFamily="2" charset="0"/>
                  </a:rPr>
                  <a:t>  </a:t>
                </a:r>
                <a:r>
                  <a:rPr lang="en-US" sz="32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b</a:t>
                </a:r>
                <a:r>
                  <a:rPr lang="en-US" sz="3200" dirty="0">
                    <a:latin typeface="Helvetica" pitchFamily="2" charset="0"/>
                    <a:cs typeface="Consolas" panose="020B0609020204030204" pitchFamily="49" charset="0"/>
                  </a:rPr>
                  <a:t> </a:t>
                </a:r>
                <a:r>
                  <a:rPr lang="en-US" sz="3200" dirty="0">
                    <a:latin typeface="Helvetica" pitchFamily="2" charset="0"/>
                  </a:rPr>
                  <a:t>) </a:t>
                </a:r>
                <a:r>
                  <a:rPr lang="en-US" sz="32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-&gt;</a:t>
                </a:r>
                <a:r>
                  <a:rPr lang="en-US" sz="3200" dirty="0">
                    <a:latin typeface="Helvetica" pitchFamily="2" charset="0"/>
                  </a:rPr>
                  <a:t> </a:t>
                </a:r>
                <a:r>
                  <a:rPr lang="en-US" sz="3200" b="1" dirty="0">
                    <a:latin typeface="Helvetica" pitchFamily="2" charset="0"/>
                  </a:rPr>
                  <a:t> </a:t>
                </a:r>
                <a:r>
                  <a:rPr lang="en-US" sz="32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b  </a:t>
                </a:r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9A25FA7-63A2-7D5D-7F11-F4F7136A3A21}"/>
                  </a:ext>
                </a:extLst>
              </p:cNvPr>
              <p:cNvSpPr/>
              <p:nvPr/>
            </p:nvSpPr>
            <p:spPr>
              <a:xfrm>
                <a:off x="4991210" y="2290001"/>
                <a:ext cx="371451" cy="452832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0999069C-46AB-A163-3341-4E1DD6C57866}"/>
                  </a:ext>
                </a:extLst>
              </p:cNvPr>
              <p:cNvSpPr/>
              <p:nvPr/>
            </p:nvSpPr>
            <p:spPr>
              <a:xfrm>
                <a:off x="7017129" y="2270443"/>
                <a:ext cx="383186" cy="452832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1B09E8CC-2079-5E93-EA8F-AE052231DF89}"/>
                </a:ext>
              </a:extLst>
            </p:cNvPr>
            <p:cNvSpPr/>
            <p:nvPr/>
          </p:nvSpPr>
          <p:spPr>
            <a:xfrm>
              <a:off x="8422313" y="2601896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924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1793A8-6AA5-15A0-38E5-E9619A720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233F-E463-9C05-C3B1-1CB23BD1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Modeling Uncertainty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D9A9050A-7046-EAF6-F57F-3DA7E0739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BEE2E62-0C73-9433-60B7-E57E3839D74A}"/>
              </a:ext>
            </a:extLst>
          </p:cNvPr>
          <p:cNvSpPr txBox="1">
            <a:spLocks/>
          </p:cNvSpPr>
          <p:nvPr/>
        </p:nvSpPr>
        <p:spPr>
          <a:xfrm>
            <a:off x="831850" y="4297388"/>
            <a:ext cx="6442253" cy="8472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Modeling occasional uncertainty</a:t>
            </a:r>
          </a:p>
        </p:txBody>
      </p:sp>
    </p:spTree>
    <p:extLst>
      <p:ext uri="{BB962C8B-B14F-4D97-AF65-F5344CB8AC3E}">
        <p14:creationId xmlns:p14="http://schemas.microsoft.com/office/powerpoint/2010/main" val="33636604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791B3-66A3-9FD5-33B8-210C626F5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E44A05E-5C7B-AF3E-AFE2-9B0C52AB1664}"/>
              </a:ext>
            </a:extLst>
          </p:cNvPr>
          <p:cNvGrpSpPr/>
          <p:nvPr/>
        </p:nvGrpSpPr>
        <p:grpSpPr>
          <a:xfrm>
            <a:off x="1447800" y="1597731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B2311AB-BA66-EDC1-F9AA-216E7BC8C6F7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 </a:t>
              </a:r>
              <a:r>
                <a:rPr lang="en-US" sz="1100" b="1" dirty="0">
                  <a:latin typeface="Helvetica" pitchFamily="2" charset="0"/>
                </a:rPr>
                <a:t>Grove and </a:t>
              </a:r>
              <a:r>
                <a:rPr lang="en-US" sz="1100" b="1" dirty="0" err="1">
                  <a:latin typeface="Helvetica" pitchFamily="2" charset="0"/>
                </a:rPr>
                <a:t>Bernardy</a:t>
              </a:r>
              <a:r>
                <a:rPr lang="en-US" sz="1100" b="1" dirty="0">
                  <a:latin typeface="Helvetica" pitchFamily="2" charset="0"/>
                </a:rPr>
                <a:t> 2023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433C8C0-C930-D960-418D-385AE06E12CF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Use monads to describe utterances as probabilistic programs that update (uncertainty about) contexts.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AA90F60-84A4-9464-A58E-8A39D44F37CD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007B9AC-D28A-FAFD-EE68-A69EA5CD3052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Proximal Goal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1FDA47-AC2E-CB95-3C86-97FCD21B6AB2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Develop a monad for modeling occasional uncertainty and give an example application to capturing vagueness.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85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64EFB-9CBB-937C-90CA-3DCA4F1DE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2D5E866-2642-CC2A-735E-0412580CCB79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8345029-6424-40AB-C24E-B6F1E0DDBFA5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Assumption #1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967E9A5-45C2-8591-0B28-425D53B5723E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Common grounds are probability distributions on contexts. (Think of contexts as possible worlds for now.)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D7C4FEA-4302-64D1-306A-BA92E6942A3F}"/>
              </a:ext>
            </a:extLst>
          </p:cNvPr>
          <p:cNvSpPr txBox="1"/>
          <p:nvPr/>
        </p:nvSpPr>
        <p:spPr>
          <a:xfrm>
            <a:off x="5876693" y="6428028"/>
            <a:ext cx="61220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Helvetica" pitchFamily="2" charset="0"/>
              </a:rPr>
              <a:t>Stalnaker 1978 </a:t>
            </a:r>
            <a:r>
              <a:rPr lang="en-US" sz="1100" i="1" dirty="0">
                <a:latin typeface="Helvetica" pitchFamily="2" charset="0"/>
              </a:rPr>
              <a:t>et seq</a:t>
            </a:r>
            <a:r>
              <a:rPr lang="en-US" sz="1100" dirty="0">
                <a:latin typeface="Helvetica" pitchFamily="2" charset="0"/>
              </a:rPr>
              <a:t>, see Lassiter 2011, Bergen et al. 2012, Lassiter &amp; Goodman 2013, </a:t>
            </a:r>
            <a:r>
              <a:rPr lang="en-US" sz="1100" i="1" dirty="0" err="1">
                <a:latin typeface="Helvetica" pitchFamily="2" charset="0"/>
              </a:rPr>
              <a:t>i.a.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5973157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B5C2D36-94A4-C051-8599-D3696E3DA6F8}"/>
              </a:ext>
            </a:extLst>
          </p:cNvPr>
          <p:cNvGrpSpPr/>
          <p:nvPr/>
        </p:nvGrpSpPr>
        <p:grpSpPr>
          <a:xfrm>
            <a:off x="984616" y="2220109"/>
            <a:ext cx="3832711" cy="2783510"/>
            <a:chOff x="984616" y="2220109"/>
            <a:chExt cx="3832711" cy="278351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8905B905-A19F-AA4E-389D-AA0F5392F2A7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3A29C37-3C60-4906-9F35-0629D738205F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0EC96E-3011-3A70-EF5F-214DEA354BEF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E8F1AC-91E4-B178-EBC3-0AF78B2B4F98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C75C1B-A351-D67E-8213-419E5250EB05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DB6D65-C4CC-8A94-DA40-4EE21BE2BD14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18E942-F07D-A506-29CA-03ECE7861877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2779BA-0196-F45E-A1D6-92EC28EEF302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7E45B6-DF75-482E-4694-6F40B2FF9A16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804BDE-C031-6285-491D-DC4F66E73DBF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1B1091-70FE-BEC8-5A22-24A535CB1300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6BF696-6BB0-F61B-231C-29F713F93267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254171-AA50-FAA6-2151-B693741065B4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27DF53C-0A55-D6B0-8AC3-B323AE73ED37}"/>
              </a:ext>
            </a:extLst>
          </p:cNvPr>
          <p:cNvGrpSpPr/>
          <p:nvPr/>
        </p:nvGrpSpPr>
        <p:grpSpPr>
          <a:xfrm>
            <a:off x="2281670" y="3177813"/>
            <a:ext cx="643664" cy="1455907"/>
            <a:chOff x="2051619" y="3174647"/>
            <a:chExt cx="643664" cy="1455907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A0FD61E1-F644-EDB1-0B82-659A331CC2A8}"/>
                </a:ext>
              </a:extLst>
            </p:cNvPr>
            <p:cNvSpPr/>
            <p:nvPr/>
          </p:nvSpPr>
          <p:spPr>
            <a:xfrm>
              <a:off x="2051619" y="3174647"/>
              <a:ext cx="643664" cy="49150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6148D3D-C27A-F9FA-82CF-F4F3785473BE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 flipH="1" flipV="1">
              <a:off x="2373451" y="3666149"/>
              <a:ext cx="8132" cy="964405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205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55DFC-FC0B-78AB-7CFF-264231614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0918D12-9B42-CDCC-6953-5191D790D853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5F29F88-B430-098F-CB78-6FEEA92EDE95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Assumption #1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6274E9F-C479-32EC-066C-FC5C1D8766B9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Common grounds are probability distributions on contexts. (Think of contexts as possible worlds for now.)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3EBB952-0FE3-A09C-FD38-8F6875079D77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3721387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86B0348-8EBA-A2D8-D3F7-F67F65963AC4}"/>
                </a:ext>
              </a:extLst>
            </p:cNvPr>
            <p:cNvSpPr txBox="1"/>
            <p:nvPr/>
          </p:nvSpPr>
          <p:spPr>
            <a:xfrm>
              <a:off x="1447800" y="372138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Assumption #2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9F64E6-538A-0FAC-6EA4-50B3E7DE9136}"/>
                </a:ext>
              </a:extLst>
            </p:cNvPr>
            <p:cNvSpPr txBox="1"/>
            <p:nvPr/>
          </p:nvSpPr>
          <p:spPr>
            <a:xfrm>
              <a:off x="1447800" y="430616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Utterances are ways of building probability distributions on truth values from contexts.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4866C52-FD08-0D92-A6F9-35027236F741}"/>
              </a:ext>
            </a:extLst>
          </p:cNvPr>
          <p:cNvSpPr txBox="1"/>
          <p:nvPr/>
        </p:nvSpPr>
        <p:spPr>
          <a:xfrm>
            <a:off x="5876693" y="6428028"/>
            <a:ext cx="61220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Helvetica" pitchFamily="2" charset="0"/>
              </a:rPr>
              <a:t>Stalnaker 1978 </a:t>
            </a:r>
            <a:r>
              <a:rPr lang="en-US" sz="1100" i="1" dirty="0">
                <a:latin typeface="Helvetica" pitchFamily="2" charset="0"/>
              </a:rPr>
              <a:t>et seq</a:t>
            </a:r>
            <a:r>
              <a:rPr lang="en-US" sz="1100" dirty="0">
                <a:latin typeface="Helvetica" pitchFamily="2" charset="0"/>
              </a:rPr>
              <a:t>, see Lassiter 2011, Bergen et al. 2012, Lassiter &amp; Goodman 2013, </a:t>
            </a:r>
            <a:r>
              <a:rPr lang="en-US" sz="1100" i="1" dirty="0" err="1">
                <a:latin typeface="Helvetica" pitchFamily="2" charset="0"/>
              </a:rPr>
              <a:t>i.a.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1904546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386DD-3637-A55B-EC6F-D58FC1E41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57AD9E08-DF6D-2525-59CE-0C1E5574F047}"/>
              </a:ext>
            </a:extLst>
          </p:cNvPr>
          <p:cNvGrpSpPr/>
          <p:nvPr/>
        </p:nvGrpSpPr>
        <p:grpSpPr>
          <a:xfrm>
            <a:off x="984616" y="2220109"/>
            <a:ext cx="3832711" cy="2783510"/>
            <a:chOff x="984616" y="2220109"/>
            <a:chExt cx="3832711" cy="278351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D3687633-96FF-7CFC-3DBC-CEE09FB67865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3042D-049E-162D-DE1E-95647AD16D9A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D67702-C0ED-6D25-5293-2DEC66FF8CF3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4B1FDB-92D4-A988-5A1E-C18D7DC6DC09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7F1705-0B01-8D1F-B26A-57E4C090C9C8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C8CBD6-5BF0-CB60-FCB8-45099C05DAE8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44DF2F-9EAC-6994-C5F4-CC2947A15F6B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4F32DA-23AC-EF6F-EF6A-F305BE2E2BB9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6DAC82-FA55-7DD4-1BC6-00806ACB2B7D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2DE321-20AE-6B39-EBFC-F73AB2A89724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281251-CBC2-FC88-10DB-9B436B4FFF06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2ED20C-2683-F9BF-AEC3-63212E581F12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310004-179B-52B9-45F6-8FCA40415D36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9EE4AA4-3AF4-DE17-E595-431CDEB68607}"/>
              </a:ext>
            </a:extLst>
          </p:cNvPr>
          <p:cNvSpPr txBox="1"/>
          <p:nvPr/>
        </p:nvSpPr>
        <p:spPr>
          <a:xfrm>
            <a:off x="3274740" y="1428368"/>
            <a:ext cx="5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Leo’s marathon was fast.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961449-1DED-C7F9-CCB1-901BD1643859}"/>
              </a:ext>
            </a:extLst>
          </p:cNvPr>
          <p:cNvSpPr txBox="1"/>
          <p:nvPr/>
        </p:nvSpPr>
        <p:spPr>
          <a:xfrm>
            <a:off x="3954966" y="6430423"/>
            <a:ext cx="80772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Barker 2002 Kennedy and McNally 2005, Kennedy 2007, Lassiter 2011; Lassiter and Goodman 2013; </a:t>
            </a:r>
            <a:r>
              <a:rPr lang="en-US" sz="1100" dirty="0" err="1"/>
              <a:t>Bernardy</a:t>
            </a:r>
            <a:r>
              <a:rPr lang="en-US" sz="1100" dirty="0"/>
              <a:t> et al. 2018, </a:t>
            </a:r>
            <a:r>
              <a:rPr lang="en-US" sz="1100" dirty="0" err="1"/>
              <a:t>i.a.</a:t>
            </a:r>
            <a:endParaRPr lang="en-US" sz="1100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34A31D5-F19C-D8AA-C055-1BF36D58EC65}"/>
              </a:ext>
            </a:extLst>
          </p:cNvPr>
          <p:cNvGrpSpPr/>
          <p:nvPr/>
        </p:nvGrpSpPr>
        <p:grpSpPr>
          <a:xfrm>
            <a:off x="4616820" y="5000516"/>
            <a:ext cx="3052150" cy="1299280"/>
            <a:chOff x="4616820" y="5000516"/>
            <a:chExt cx="3052150" cy="129928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2286B04-6620-F48A-E375-16AC7B543EB7}"/>
                </a:ext>
              </a:extLst>
            </p:cNvPr>
            <p:cNvGrpSpPr/>
            <p:nvPr/>
          </p:nvGrpSpPr>
          <p:grpSpPr>
            <a:xfrm>
              <a:off x="6069863" y="5000516"/>
              <a:ext cx="1599107" cy="1299280"/>
              <a:chOff x="984616" y="2220109"/>
              <a:chExt cx="3832711" cy="3114091"/>
            </a:xfrm>
          </p:grpSpPr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0AE03BBE-647E-439F-2262-AE84789CB175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F852040-473F-3F5F-4C78-5171D9425F01}"/>
                  </a:ext>
                </a:extLst>
              </p:cNvPr>
              <p:cNvSpPr txBox="1"/>
              <p:nvPr/>
            </p:nvSpPr>
            <p:spPr>
              <a:xfrm>
                <a:off x="2029522" y="2899316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1E5E02B-B0AA-BB7C-C7D9-407EA63DF92B}"/>
                  </a:ext>
                </a:extLst>
              </p:cNvPr>
              <p:cNvSpPr txBox="1"/>
              <p:nvPr/>
            </p:nvSpPr>
            <p:spPr>
              <a:xfrm>
                <a:off x="1557248" y="3268648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B2EB5F1-269E-4DA6-7A7F-9E05CA015E80}"/>
                  </a:ext>
                </a:extLst>
              </p:cNvPr>
              <p:cNvSpPr txBox="1"/>
              <p:nvPr/>
            </p:nvSpPr>
            <p:spPr>
              <a:xfrm>
                <a:off x="1520282" y="2531326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3BD8FDD-C8CB-7923-3FA6-6DCB52788608}"/>
                  </a:ext>
                </a:extLst>
              </p:cNvPr>
              <p:cNvSpPr txBox="1"/>
              <p:nvPr/>
            </p:nvSpPr>
            <p:spPr>
              <a:xfrm>
                <a:off x="2613100" y="2623816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1B7E967-F796-BA62-B050-514209934BCA}"/>
                  </a:ext>
                </a:extLst>
              </p:cNvPr>
              <p:cNvSpPr txBox="1"/>
              <p:nvPr/>
            </p:nvSpPr>
            <p:spPr>
              <a:xfrm>
                <a:off x="2387783" y="3539149"/>
                <a:ext cx="1475677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true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6ED79CC-7D9A-5E1A-6760-B107A3773289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61930E2-A4CE-F7C3-3A24-E67A64CD4FDE}"/>
                  </a:ext>
                </a:extLst>
              </p:cNvPr>
              <p:cNvSpPr txBox="1"/>
              <p:nvPr/>
            </p:nvSpPr>
            <p:spPr>
              <a:xfrm>
                <a:off x="1984915" y="3578526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37D4AEA-2CD3-D3D4-E917-9E2C4204CF78}"/>
                  </a:ext>
                </a:extLst>
              </p:cNvPr>
              <p:cNvSpPr txBox="1"/>
              <p:nvPr/>
            </p:nvSpPr>
            <p:spPr>
              <a:xfrm>
                <a:off x="1561047" y="2693318"/>
                <a:ext cx="1577898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false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F98497D-16A1-96B8-610D-FC6A5D682DD3}"/>
                  </a:ext>
                </a:extLst>
              </p:cNvPr>
              <p:cNvSpPr txBox="1"/>
              <p:nvPr/>
            </p:nvSpPr>
            <p:spPr>
              <a:xfrm>
                <a:off x="3196680" y="2993148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72CFE5F-1355-41CE-7453-CB27AE630BE5}"/>
                  </a:ext>
                </a:extLst>
              </p:cNvPr>
              <p:cNvSpPr txBox="1"/>
              <p:nvPr/>
            </p:nvSpPr>
            <p:spPr>
              <a:xfrm>
                <a:off x="2722551" y="4448992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CDE6FCD-AE98-51A6-32EF-928A8C98D9FE}"/>
                  </a:ext>
                </a:extLst>
              </p:cNvPr>
              <p:cNvSpPr txBox="1"/>
              <p:nvPr/>
            </p:nvSpPr>
            <p:spPr>
              <a:xfrm>
                <a:off x="3598127" y="3424094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91D55850-85E5-F5D5-F079-B231B4EB8648}"/>
                </a:ext>
              </a:extLst>
            </p:cNvPr>
            <p:cNvSpPr/>
            <p:nvPr/>
          </p:nvSpPr>
          <p:spPr>
            <a:xfrm>
              <a:off x="4616820" y="5305103"/>
              <a:ext cx="643664" cy="49150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220B6F7F-23FB-55C3-B471-496A1B8DBFA3}"/>
                </a:ext>
              </a:extLst>
            </p:cNvPr>
            <p:cNvCxnSpPr>
              <a:stCxn id="74" idx="3"/>
            </p:cNvCxnSpPr>
            <p:nvPr/>
          </p:nvCxnSpPr>
          <p:spPr>
            <a:xfrm flipV="1">
              <a:off x="5260484" y="5538285"/>
              <a:ext cx="769975" cy="1256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150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71651-FABB-E44B-DC02-4FD55FC3F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C0746EF7-9081-7BA3-6C85-F63631CD9BC6}"/>
              </a:ext>
            </a:extLst>
          </p:cNvPr>
          <p:cNvGrpSpPr/>
          <p:nvPr/>
        </p:nvGrpSpPr>
        <p:grpSpPr>
          <a:xfrm>
            <a:off x="984616" y="2220109"/>
            <a:ext cx="3832711" cy="2783510"/>
            <a:chOff x="984616" y="2220109"/>
            <a:chExt cx="3832711" cy="278351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4061ABF3-182C-E04E-4759-41FF93E26812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19F993-242A-3267-321E-AA0F1B41EBA2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CDF775-1DAE-791B-EB23-E464485E4F0F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00004D-B151-C486-C913-B2E2971202F2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68E8EE-33B4-71F3-B32B-019263C61BC4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B880DC-624F-E2C9-FC84-FA6B90483DE2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B9F9DA-9F3C-E83F-4611-DAA97D616BFD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592095-4472-E438-D88F-C77E372B161E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809DB1-3400-9A78-5086-E96090A98931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98366E-4170-052D-B490-DBB7E1CA4092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2E7EDF-4597-D0E3-96FC-C47811B978D0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E78796-EFF0-72F7-5C6C-9714B1EEECCD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E2450F-BE93-2251-CED8-7F9CFDFC0E2E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08BB7ED-8146-C101-C2FD-84C5B47E51CC}"/>
              </a:ext>
            </a:extLst>
          </p:cNvPr>
          <p:cNvGrpSpPr/>
          <p:nvPr/>
        </p:nvGrpSpPr>
        <p:grpSpPr>
          <a:xfrm>
            <a:off x="5084956" y="2217006"/>
            <a:ext cx="6066671" cy="2783510"/>
            <a:chOff x="5084956" y="2217006"/>
            <a:chExt cx="6066671" cy="278351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DDAE69A-D564-64E4-8C7C-3800E8108F52}"/>
                </a:ext>
              </a:extLst>
            </p:cNvPr>
            <p:cNvGrpSpPr/>
            <p:nvPr/>
          </p:nvGrpSpPr>
          <p:grpSpPr>
            <a:xfrm>
              <a:off x="7318916" y="2217006"/>
              <a:ext cx="3832711" cy="2783510"/>
              <a:chOff x="984616" y="2220109"/>
              <a:chExt cx="3832711" cy="2783510"/>
            </a:xfrm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1B3821F3-8900-34C9-CE43-02F7F130646C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385FC6C-AE65-3129-4122-2348F9465F7C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2A9FFE1-258F-5BD3-3DF9-022618F3CD76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EF6634A-76E6-837E-6399-48AA3EA57ABD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8077871-E3CD-92EB-62FA-91F8099323C7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5AD8355-558D-4F22-EC9E-66A6F503282E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C4F837-6CB5-1B21-E529-55C4455C8638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0A78BF-AB3E-2E3A-1C8E-3DC4BA0B0BDA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7B56E06-8B33-8ECC-06FF-F67399F62F51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9A2465E-0113-4A13-DF3E-D68B0D9C9466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69E1C0A-FA1D-DCFC-948D-39D18844E615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F3858C7-F442-FFC6-5E53-62E6E14D2069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BDEE2D5-8F03-702E-3A2D-8A93225A8A77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C5FAEB1-129F-2483-4588-5A0B08D65475}"/>
                </a:ext>
              </a:extLst>
            </p:cNvPr>
            <p:cNvCxnSpPr/>
            <p:nvPr/>
          </p:nvCxnSpPr>
          <p:spPr>
            <a:xfrm>
              <a:off x="5084956" y="3575422"/>
              <a:ext cx="1996068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6542343-DA7F-2A9A-F683-D642EA419401}"/>
              </a:ext>
            </a:extLst>
          </p:cNvPr>
          <p:cNvSpPr txBox="1"/>
          <p:nvPr/>
        </p:nvSpPr>
        <p:spPr>
          <a:xfrm>
            <a:off x="3274740" y="1428368"/>
            <a:ext cx="5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Leo’s marathon was fast.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03A057-C47E-10F3-DF3A-AC6FAC32F3FE}"/>
              </a:ext>
            </a:extLst>
          </p:cNvPr>
          <p:cNvSpPr txBox="1"/>
          <p:nvPr/>
        </p:nvSpPr>
        <p:spPr>
          <a:xfrm>
            <a:off x="3954966" y="6430423"/>
            <a:ext cx="80772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Barker 2002 Kennedy and McNally 2005, Kennedy 2007, Lassiter 2011; Lassiter and Goodman 2013; </a:t>
            </a:r>
            <a:r>
              <a:rPr lang="en-US" sz="1100" dirty="0" err="1"/>
              <a:t>Bernardy</a:t>
            </a:r>
            <a:r>
              <a:rPr lang="en-US" sz="1100" dirty="0"/>
              <a:t> et al. 2018, </a:t>
            </a:r>
            <a:r>
              <a:rPr lang="en-US" sz="1100" dirty="0" err="1"/>
              <a:t>i.a.</a:t>
            </a:r>
            <a:endParaRPr lang="en-US" sz="1100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4DE697C-9B58-F973-554C-BBF97AD9AF6C}"/>
              </a:ext>
            </a:extLst>
          </p:cNvPr>
          <p:cNvGrpSpPr/>
          <p:nvPr/>
        </p:nvGrpSpPr>
        <p:grpSpPr>
          <a:xfrm>
            <a:off x="4616820" y="5000516"/>
            <a:ext cx="3052150" cy="1299280"/>
            <a:chOff x="4616820" y="5000516"/>
            <a:chExt cx="3052150" cy="129928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6DB2B5F-8672-1CDF-B339-49EBAA5687FD}"/>
                </a:ext>
              </a:extLst>
            </p:cNvPr>
            <p:cNvGrpSpPr/>
            <p:nvPr/>
          </p:nvGrpSpPr>
          <p:grpSpPr>
            <a:xfrm>
              <a:off x="6069863" y="5000516"/>
              <a:ext cx="1599107" cy="1299280"/>
              <a:chOff x="984616" y="2220109"/>
              <a:chExt cx="3832711" cy="3114091"/>
            </a:xfrm>
          </p:grpSpPr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038017DE-1FFE-AC83-160C-493B3F4D1CA3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21B710F-64C6-5EAE-5CFD-2E1FA8F890B1}"/>
                  </a:ext>
                </a:extLst>
              </p:cNvPr>
              <p:cNvSpPr txBox="1"/>
              <p:nvPr/>
            </p:nvSpPr>
            <p:spPr>
              <a:xfrm>
                <a:off x="2029522" y="2899316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95B7F09-998B-5744-4DC6-6636FD74F02C}"/>
                  </a:ext>
                </a:extLst>
              </p:cNvPr>
              <p:cNvSpPr txBox="1"/>
              <p:nvPr/>
            </p:nvSpPr>
            <p:spPr>
              <a:xfrm>
                <a:off x="1557248" y="3268648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71DEAD9-7446-06E5-1323-12C21F1C9385}"/>
                  </a:ext>
                </a:extLst>
              </p:cNvPr>
              <p:cNvSpPr txBox="1"/>
              <p:nvPr/>
            </p:nvSpPr>
            <p:spPr>
              <a:xfrm>
                <a:off x="1520282" y="2531326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15EC5C8-4BA5-1B84-9A9D-8A6D2C0AA218}"/>
                  </a:ext>
                </a:extLst>
              </p:cNvPr>
              <p:cNvSpPr txBox="1"/>
              <p:nvPr/>
            </p:nvSpPr>
            <p:spPr>
              <a:xfrm>
                <a:off x="2613100" y="2623816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FA604A-9024-F623-1765-4AFBA486E3AE}"/>
                  </a:ext>
                </a:extLst>
              </p:cNvPr>
              <p:cNvSpPr txBox="1"/>
              <p:nvPr/>
            </p:nvSpPr>
            <p:spPr>
              <a:xfrm>
                <a:off x="2387783" y="3539149"/>
                <a:ext cx="1475677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true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FD400AC-25EC-9B6D-DF16-CE7E5925943C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A3C4E80-F1AC-6BA1-8ECC-6A71993C7B27}"/>
                  </a:ext>
                </a:extLst>
              </p:cNvPr>
              <p:cNvSpPr txBox="1"/>
              <p:nvPr/>
            </p:nvSpPr>
            <p:spPr>
              <a:xfrm>
                <a:off x="1984915" y="3578526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AD2F647-7C95-AED3-30A1-6697BB1034EA}"/>
                  </a:ext>
                </a:extLst>
              </p:cNvPr>
              <p:cNvSpPr txBox="1"/>
              <p:nvPr/>
            </p:nvSpPr>
            <p:spPr>
              <a:xfrm>
                <a:off x="1561047" y="2693318"/>
                <a:ext cx="1577898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false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DCEFAB4-CE2C-2F09-3673-F896A5D3433D}"/>
                  </a:ext>
                </a:extLst>
              </p:cNvPr>
              <p:cNvSpPr txBox="1"/>
              <p:nvPr/>
            </p:nvSpPr>
            <p:spPr>
              <a:xfrm>
                <a:off x="3196680" y="2993148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2388266-0691-B5AA-E9AB-16C42ED3A44E}"/>
                  </a:ext>
                </a:extLst>
              </p:cNvPr>
              <p:cNvSpPr txBox="1"/>
              <p:nvPr/>
            </p:nvSpPr>
            <p:spPr>
              <a:xfrm>
                <a:off x="2722551" y="4448992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5460A12-68AE-74F6-8331-E1980D060DC4}"/>
                  </a:ext>
                </a:extLst>
              </p:cNvPr>
              <p:cNvSpPr txBox="1"/>
              <p:nvPr/>
            </p:nvSpPr>
            <p:spPr>
              <a:xfrm>
                <a:off x="3598127" y="3424094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85452697-8533-235A-E716-DDB68FB091BB}"/>
                </a:ext>
              </a:extLst>
            </p:cNvPr>
            <p:cNvSpPr/>
            <p:nvPr/>
          </p:nvSpPr>
          <p:spPr>
            <a:xfrm>
              <a:off x="4616820" y="5305103"/>
              <a:ext cx="643664" cy="49150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2F21E374-E112-51EC-80B2-F28FB876DC90}"/>
                </a:ext>
              </a:extLst>
            </p:cNvPr>
            <p:cNvCxnSpPr>
              <a:stCxn id="74" idx="3"/>
            </p:cNvCxnSpPr>
            <p:nvPr/>
          </p:nvCxnSpPr>
          <p:spPr>
            <a:xfrm flipV="1">
              <a:off x="5260484" y="5538285"/>
              <a:ext cx="769975" cy="1256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67461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8AF56-1CFE-2C4D-064A-FE99C1658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80ED3DE-BCD1-AC69-879D-23481DF78B3C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6B22E8-B44A-2172-3060-CAEEF6E25F9E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6D40392-2593-0439-57EB-0A33D96551F6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Common grounds as probabilistic programs (monadic values) from which we can sample (</a:t>
              </a:r>
              <a:r>
                <a:rPr lang="en-US" sz="2800" i="1" dirty="0">
                  <a:latin typeface="Helvetica" pitchFamily="2" charset="0"/>
                </a:rPr>
                <a:t>return)</a:t>
              </a:r>
              <a:r>
                <a:rPr lang="en-US" sz="2800" dirty="0">
                  <a:latin typeface="Helvetica" pitchFamily="2" charset="0"/>
                </a:rPr>
                <a:t> contexts.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0568986-6E10-610C-6C4F-EA2152698A7C}"/>
              </a:ext>
            </a:extLst>
          </p:cNvPr>
          <p:cNvSpPr txBox="1"/>
          <p:nvPr/>
        </p:nvSpPr>
        <p:spPr>
          <a:xfrm>
            <a:off x="5876693" y="6428028"/>
            <a:ext cx="61220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Helvetica" pitchFamily="2" charset="0"/>
              </a:rPr>
              <a:t>Stalnaker 1978 </a:t>
            </a:r>
            <a:r>
              <a:rPr lang="en-US" sz="1100" i="1" dirty="0">
                <a:latin typeface="Helvetica" pitchFamily="2" charset="0"/>
              </a:rPr>
              <a:t>et seq</a:t>
            </a:r>
            <a:r>
              <a:rPr lang="en-US" sz="1100" dirty="0">
                <a:latin typeface="Helvetica" pitchFamily="2" charset="0"/>
              </a:rPr>
              <a:t>, see Lassiter 2011, Bergen et al. 2012, Lassiter &amp; Goodman 2013, </a:t>
            </a:r>
            <a:r>
              <a:rPr lang="en-US" sz="1100" i="1" dirty="0" err="1">
                <a:latin typeface="Helvetica" pitchFamily="2" charset="0"/>
              </a:rPr>
              <a:t>i.a.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6292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485E6-BF4C-1630-2B81-EE9D00C00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86D09B6-0E5B-7A8E-4610-6ABB4AA202C8}"/>
              </a:ext>
            </a:extLst>
          </p:cNvPr>
          <p:cNvSpPr txBox="1"/>
          <p:nvPr/>
        </p:nvSpPr>
        <p:spPr>
          <a:xfrm>
            <a:off x="4418829" y="2834489"/>
            <a:ext cx="3510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 ran the race.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A72A75-2860-CB47-D0AE-ABE7BD4A2661}"/>
              </a:ext>
            </a:extLst>
          </p:cNvPr>
          <p:cNvGrpSpPr/>
          <p:nvPr/>
        </p:nvGrpSpPr>
        <p:grpSpPr>
          <a:xfrm>
            <a:off x="3008584" y="3423068"/>
            <a:ext cx="6174830" cy="1987181"/>
            <a:chOff x="3008584" y="2848302"/>
            <a:chExt cx="6174830" cy="19871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BCAE7F-F1B1-00FA-6601-AE8F17905C6F}"/>
                </a:ext>
              </a:extLst>
            </p:cNvPr>
            <p:cNvSpPr txBox="1"/>
            <p:nvPr/>
          </p:nvSpPr>
          <p:spPr>
            <a:xfrm>
              <a:off x="3008584" y="4250708"/>
              <a:ext cx="61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Helvetica" pitchFamily="2" charset="0"/>
                </a:rPr>
                <a:t>Leo ran in the race.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7CD168-3CBE-8A5C-E5DB-29ECDF28F2E8}"/>
                </a:ext>
              </a:extLst>
            </p:cNvPr>
            <p:cNvSpPr/>
            <p:nvPr/>
          </p:nvSpPr>
          <p:spPr>
            <a:xfrm>
              <a:off x="5610325" y="2848302"/>
              <a:ext cx="715518" cy="1376856"/>
            </a:xfrm>
            <a:custGeom>
              <a:avLst/>
              <a:gdLst>
                <a:gd name="connsiteX0" fmla="*/ 527716 w 715518"/>
                <a:gd name="connsiteY0" fmla="*/ 0 h 1376856"/>
                <a:gd name="connsiteX1" fmla="*/ 2199 w 715518"/>
                <a:gd name="connsiteY1" fmla="*/ 515007 h 1376856"/>
                <a:gd name="connsiteX2" fmla="*/ 706392 w 715518"/>
                <a:gd name="connsiteY2" fmla="*/ 882869 h 1376856"/>
                <a:gd name="connsiteX3" fmla="*/ 338530 w 715518"/>
                <a:gd name="connsiteY3" fmla="*/ 1376856 h 137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518" h="1376856">
                  <a:moveTo>
                    <a:pt x="527716" y="0"/>
                  </a:moveTo>
                  <a:cubicBezTo>
                    <a:pt x="250068" y="183931"/>
                    <a:pt x="-27580" y="367862"/>
                    <a:pt x="2199" y="515007"/>
                  </a:cubicBezTo>
                  <a:cubicBezTo>
                    <a:pt x="31978" y="662152"/>
                    <a:pt x="650337" y="739228"/>
                    <a:pt x="706392" y="882869"/>
                  </a:cubicBezTo>
                  <a:cubicBezTo>
                    <a:pt x="762447" y="1026510"/>
                    <a:pt x="550488" y="1201683"/>
                    <a:pt x="338530" y="1376856"/>
                  </a:cubicBezTo>
                </a:path>
              </a:pathLst>
            </a:custGeom>
            <a:noFill/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876168-7C39-7409-9551-C19727F34FFB}"/>
              </a:ext>
            </a:extLst>
          </p:cNvPr>
          <p:cNvGrpSpPr/>
          <p:nvPr/>
        </p:nvGrpSpPr>
        <p:grpSpPr>
          <a:xfrm>
            <a:off x="1250786" y="1612943"/>
            <a:ext cx="4455505" cy="1287011"/>
            <a:chOff x="1250786" y="1038177"/>
            <a:chExt cx="4455505" cy="128701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AB5D01D-47B2-A4E0-37C5-50C3B148D7F7}"/>
                </a:ext>
              </a:extLst>
            </p:cNvPr>
            <p:cNvSpPr txBox="1"/>
            <p:nvPr/>
          </p:nvSpPr>
          <p:spPr>
            <a:xfrm>
              <a:off x="1250786" y="1038177"/>
              <a:ext cx="2682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Stride quickly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FE49D80-54D9-9653-D558-0A896C684991}"/>
                </a:ext>
              </a:extLst>
            </p:cNvPr>
            <p:cNvCxnSpPr>
              <a:stCxn id="4" idx="0"/>
              <a:endCxn id="3" idx="2"/>
            </p:cNvCxnSpPr>
            <p:nvPr/>
          </p:nvCxnSpPr>
          <p:spPr>
            <a:xfrm flipH="1" flipV="1">
              <a:off x="2591821" y="1499842"/>
              <a:ext cx="3114470" cy="825346"/>
            </a:xfrm>
            <a:prstGeom prst="straightConnector1">
              <a:avLst/>
            </a:prstGeom>
            <a:ln w="381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36E45B-FD67-DECD-D619-F2B906C57888}"/>
              </a:ext>
            </a:extLst>
          </p:cNvPr>
          <p:cNvGrpSpPr/>
          <p:nvPr/>
        </p:nvGrpSpPr>
        <p:grpSpPr>
          <a:xfrm>
            <a:off x="5849984" y="1612944"/>
            <a:ext cx="5044442" cy="1287010"/>
            <a:chOff x="5706291" y="1038178"/>
            <a:chExt cx="5044442" cy="12870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1658918-8E30-E3CA-D7A3-AA1C6DC2AA8B}"/>
                </a:ext>
              </a:extLst>
            </p:cNvPr>
            <p:cNvSpPr txBox="1"/>
            <p:nvPr/>
          </p:nvSpPr>
          <p:spPr>
            <a:xfrm>
              <a:off x="7449250" y="1038178"/>
              <a:ext cx="3301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Direct activity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C08A7B9-E5BD-4ED5-5FBB-65C99B270250}"/>
                </a:ext>
              </a:extLst>
            </p:cNvPr>
            <p:cNvCxnSpPr>
              <a:cxnSpLocks/>
              <a:stCxn id="4" idx="0"/>
              <a:endCxn id="2" idx="2"/>
            </p:cNvCxnSpPr>
            <p:nvPr/>
          </p:nvCxnSpPr>
          <p:spPr>
            <a:xfrm flipV="1">
              <a:off x="5706291" y="1499843"/>
              <a:ext cx="3537394" cy="825345"/>
            </a:xfrm>
            <a:prstGeom prst="straightConnector1">
              <a:avLst/>
            </a:prstGeom>
            <a:ln w="381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19AFF33-3B06-5A79-980F-564B907CF0DB}"/>
              </a:ext>
            </a:extLst>
          </p:cNvPr>
          <p:cNvSpPr/>
          <p:nvPr/>
        </p:nvSpPr>
        <p:spPr>
          <a:xfrm>
            <a:off x="5355771" y="2899954"/>
            <a:ext cx="701040" cy="48012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5CE67D-D1E2-4539-8F35-292B6D8DDBE9}"/>
              </a:ext>
            </a:extLst>
          </p:cNvPr>
          <p:cNvCxnSpPr>
            <a:stCxn id="3" idx="2"/>
          </p:cNvCxnSpPr>
          <p:nvPr/>
        </p:nvCxnSpPr>
        <p:spPr>
          <a:xfrm>
            <a:off x="2591821" y="2074608"/>
            <a:ext cx="1940990" cy="27508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C3924B-1F94-A7AC-3996-DCA271CE50EF}"/>
              </a:ext>
            </a:extLst>
          </p:cNvPr>
          <p:cNvGrpSpPr/>
          <p:nvPr/>
        </p:nvGrpSpPr>
        <p:grpSpPr>
          <a:xfrm>
            <a:off x="7772400" y="2074608"/>
            <a:ext cx="1614978" cy="2854231"/>
            <a:chOff x="7772400" y="2074608"/>
            <a:chExt cx="1614978" cy="285423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3F82C43-A781-CEB0-9200-4322F22D79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2400" y="2074608"/>
              <a:ext cx="1614978" cy="285423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Multiply 9">
              <a:extLst>
                <a:ext uri="{FF2B5EF4-FFF2-40B4-BE49-F238E27FC236}">
                  <a16:creationId xmlns:a16="http://schemas.microsoft.com/office/drawing/2014/main" id="{639257F4-3DC5-575A-83B2-CE654C95E0CC}"/>
                </a:ext>
              </a:extLst>
            </p:cNvPr>
            <p:cNvSpPr/>
            <p:nvPr/>
          </p:nvSpPr>
          <p:spPr>
            <a:xfrm>
              <a:off x="8206641" y="3126876"/>
              <a:ext cx="746496" cy="746496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FEC8D17-B8AA-140B-B69A-83B07C7FCB36}"/>
              </a:ext>
            </a:extLst>
          </p:cNvPr>
          <p:cNvSpPr txBox="1"/>
          <p:nvPr/>
        </p:nvSpPr>
        <p:spPr>
          <a:xfrm>
            <a:off x="5773441" y="3786428"/>
            <a:ext cx="4310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135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75426-8D45-87FF-0487-A53E81DC2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5C0FC906-A310-0517-9DB5-0B585EBD7ACE}"/>
              </a:ext>
            </a:extLst>
          </p:cNvPr>
          <p:cNvGrpSpPr/>
          <p:nvPr/>
        </p:nvGrpSpPr>
        <p:grpSpPr>
          <a:xfrm>
            <a:off x="984616" y="2220109"/>
            <a:ext cx="3832711" cy="2783510"/>
            <a:chOff x="984616" y="2220109"/>
            <a:chExt cx="3832711" cy="278351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E1FEE3CE-80C5-A506-1E6B-E53C6831A58D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F1C24D-136E-E556-FB88-FCEB65499574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12B559-AB84-5460-A6FA-1DF988639B7A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C3D81D-E7DA-345E-8433-6EA66DF279C3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6956A3-8EEB-0FA7-F3DB-BF4CF32EC984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99F79C-A3B2-68AA-51DE-13BFB03B2161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F0ECC1-C69B-385D-3153-D302F79ABA8F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A61336-6057-2252-66DF-C5EBBACF6B2D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177A59-F84F-630C-7838-BD36DEA8A390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72F439-58B2-A152-BDE4-FC99B184430B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3616C6-636A-E2F0-3EEC-1D677ADBC3EE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BB4361-009C-9C88-4F6D-E27307ED2BDF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BC2146-C66A-D215-279D-791389D51F44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C1D535-2D69-6DF0-6017-765C95D68A06}"/>
              </a:ext>
            </a:extLst>
          </p:cNvPr>
          <p:cNvGrpSpPr/>
          <p:nvPr/>
        </p:nvGrpSpPr>
        <p:grpSpPr>
          <a:xfrm>
            <a:off x="7318916" y="2217006"/>
            <a:ext cx="3832711" cy="2783510"/>
            <a:chOff x="984616" y="2220109"/>
            <a:chExt cx="3832711" cy="2783510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E1C4D51-0A1C-8623-4B6A-DF0047A1C8AE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5227E38-9476-4738-1B73-1B330A9960E8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FCF00A-3D71-7E16-3E63-A4DB975E4A14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E78235B-FFD2-2F6E-76DE-91853703BD56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0F01B84-3A5F-290A-7DC0-AC84F72A53AE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9940238-F8E6-F9FA-D809-67825CB7BEB7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515716B-BF4F-A2E5-3258-828011454A91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D037B75-716C-8B69-F79A-A27756A94AFB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7C5DD69-A28F-96C9-60D6-AC93F22BAC19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26A94E4-C18C-0630-0341-22ED162E35C1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49C0BE8-DEBE-8034-027E-9C256AFC3DB7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D3BB62-4B7A-5401-CE44-A38FE7910906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FC97E9E-C641-BC97-D732-3007ABDCC29F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B7331A3-7ABC-D457-119F-83CFF6BC2FEA}"/>
              </a:ext>
            </a:extLst>
          </p:cNvPr>
          <p:cNvCxnSpPr/>
          <p:nvPr/>
        </p:nvCxnSpPr>
        <p:spPr>
          <a:xfrm>
            <a:off x="5084956" y="3575422"/>
            <a:ext cx="199606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3C7DC36-23BC-0FEE-7752-9382C4F944BB}"/>
              </a:ext>
            </a:extLst>
          </p:cNvPr>
          <p:cNvSpPr txBox="1"/>
          <p:nvPr/>
        </p:nvSpPr>
        <p:spPr>
          <a:xfrm>
            <a:off x="3274740" y="1428368"/>
            <a:ext cx="5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Leo’s marathon was fast.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AC4DF4-ADD6-4CB6-B43A-04DE3FF8E2FE}"/>
              </a:ext>
            </a:extLst>
          </p:cNvPr>
          <p:cNvSpPr txBox="1"/>
          <p:nvPr/>
        </p:nvSpPr>
        <p:spPr>
          <a:xfrm>
            <a:off x="3954966" y="6430423"/>
            <a:ext cx="80772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Barker 2002 Kennedy and McNally 2005, Kennedy 2007, Lassiter 2011; Lassiter and Goodman 2013; </a:t>
            </a:r>
            <a:r>
              <a:rPr lang="en-US" sz="1100" dirty="0" err="1"/>
              <a:t>Bernardy</a:t>
            </a:r>
            <a:r>
              <a:rPr lang="en-US" sz="1100" dirty="0"/>
              <a:t> et al. 2018, </a:t>
            </a:r>
            <a:r>
              <a:rPr lang="en-US" sz="1100" dirty="0" err="1"/>
              <a:t>i.a.</a:t>
            </a:r>
            <a:endParaRPr lang="en-US" sz="1100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CA983CC-8DCE-D07D-C161-E55179035619}"/>
              </a:ext>
            </a:extLst>
          </p:cNvPr>
          <p:cNvGrpSpPr/>
          <p:nvPr/>
        </p:nvGrpSpPr>
        <p:grpSpPr>
          <a:xfrm>
            <a:off x="2064528" y="1728607"/>
            <a:ext cx="6977964" cy="491502"/>
            <a:chOff x="2064528" y="1728607"/>
            <a:chExt cx="6977964" cy="491502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96ECF27-2A77-EBBB-0595-B1A821ECBB62}"/>
                </a:ext>
              </a:extLst>
            </p:cNvPr>
            <p:cNvSpPr/>
            <p:nvPr/>
          </p:nvSpPr>
          <p:spPr>
            <a:xfrm>
              <a:off x="2064528" y="1728607"/>
              <a:ext cx="643664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53403CF6-CCC4-5D22-2649-5AF59867BBA5}"/>
                </a:ext>
              </a:extLst>
            </p:cNvPr>
            <p:cNvSpPr/>
            <p:nvPr/>
          </p:nvSpPr>
          <p:spPr>
            <a:xfrm>
              <a:off x="8398828" y="1728607"/>
              <a:ext cx="643664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34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E98B3-A792-D158-92AB-65D1380F5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44DF41E-55F3-DDB5-4C71-D2566564F67D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FAE9BE-4495-3F76-DC87-4C3A51728BC1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8B5FAF1-17CD-C883-EC38-7EE132E14F37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Common grounds as probabilistic programs as monadic values randomly </a:t>
              </a:r>
              <a:r>
                <a:rPr lang="en-US" sz="2800" i="1" dirty="0">
                  <a:latin typeface="Helvetica" pitchFamily="2" charset="0"/>
                </a:rPr>
                <a:t>returning</a:t>
              </a:r>
              <a:r>
                <a:rPr lang="en-US" sz="2800" dirty="0">
                  <a:latin typeface="Helvetica" pitchFamily="2" charset="0"/>
                </a:rPr>
                <a:t> contexts.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BF00E35-73F4-D749-C53C-5FC8A7E3E155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3721387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92CDE7-E88A-A04F-94D9-8A05F90EF5B4}"/>
                </a:ext>
              </a:extLst>
            </p:cNvPr>
            <p:cNvSpPr txBox="1"/>
            <p:nvPr/>
          </p:nvSpPr>
          <p:spPr>
            <a:xfrm>
              <a:off x="1447800" y="372138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#2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9375A9-BDAB-8B00-9D52-E2B32151CA21}"/>
                </a:ext>
              </a:extLst>
            </p:cNvPr>
            <p:cNvSpPr txBox="1"/>
            <p:nvPr/>
          </p:nvSpPr>
          <p:spPr>
            <a:xfrm>
              <a:off x="1447800" y="430616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Utterances as mappings from contexts to probabilistic programs (monadic </a:t>
              </a:r>
              <a:r>
                <a:rPr lang="en-US" sz="2800" dirty="0" err="1">
                  <a:latin typeface="Helvetica" pitchFamily="2" charset="0"/>
                </a:rPr>
                <a:t>vals</a:t>
              </a:r>
              <a:r>
                <a:rPr lang="en-US" sz="2800" dirty="0">
                  <a:latin typeface="Helvetica" pitchFamily="2" charset="0"/>
                </a:rPr>
                <a:t>) randomly </a:t>
              </a:r>
              <a:r>
                <a:rPr lang="en-US" sz="2800" i="1" dirty="0">
                  <a:latin typeface="Helvetica" pitchFamily="2" charset="0"/>
                </a:rPr>
                <a:t>returning</a:t>
              </a:r>
              <a:r>
                <a:rPr lang="en-US" sz="2800" dirty="0">
                  <a:latin typeface="Helvetica" pitchFamily="2" charset="0"/>
                </a:rPr>
                <a:t> truth values.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FD36212-F1D6-ACA3-47FF-12A82854BCE3}"/>
              </a:ext>
            </a:extLst>
          </p:cNvPr>
          <p:cNvSpPr txBox="1"/>
          <p:nvPr/>
        </p:nvSpPr>
        <p:spPr>
          <a:xfrm>
            <a:off x="5876693" y="6428028"/>
            <a:ext cx="61220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Helvetica" pitchFamily="2" charset="0"/>
              </a:rPr>
              <a:t>Stalnaker 1978 </a:t>
            </a:r>
            <a:r>
              <a:rPr lang="en-US" sz="1100" i="1" dirty="0">
                <a:latin typeface="Helvetica" pitchFamily="2" charset="0"/>
              </a:rPr>
              <a:t>et seq</a:t>
            </a:r>
            <a:r>
              <a:rPr lang="en-US" sz="1100" dirty="0">
                <a:latin typeface="Helvetica" pitchFamily="2" charset="0"/>
              </a:rPr>
              <a:t>, see Lassiter 2011, Bergen et al. 2012, Lassiter &amp; Goodman 2013, </a:t>
            </a:r>
            <a:r>
              <a:rPr lang="en-US" sz="1100" i="1" dirty="0" err="1">
                <a:latin typeface="Helvetica" pitchFamily="2" charset="0"/>
              </a:rPr>
              <a:t>i.a.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5722265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0024D-3EEA-B0DD-232D-8E9B14D75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02EABC64-EE1D-EE9F-554A-3ED3262E8C27}"/>
              </a:ext>
            </a:extLst>
          </p:cNvPr>
          <p:cNvGrpSpPr/>
          <p:nvPr/>
        </p:nvGrpSpPr>
        <p:grpSpPr>
          <a:xfrm>
            <a:off x="984616" y="2220109"/>
            <a:ext cx="3832711" cy="2783510"/>
            <a:chOff x="984616" y="2220109"/>
            <a:chExt cx="3832711" cy="278351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F92E9757-8A61-D09F-7594-CF6E3E93F4F0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3AF9DB-9608-FD26-C56E-0B62CB0A42F8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3FB43D-F284-04BF-EFF5-76106D7B8341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DDE81D-E7D8-65C9-DC6E-8B7EE62E7020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D83A5B-4FFE-BED0-3652-B17C4850B128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97C48C-7353-3B1E-C708-B7946274EE00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BBBD417-A710-2493-16C6-1614099DA871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520408-97D5-8D93-16DA-ADE000DB4F3B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167AF8-BA79-79A7-966B-084109B26CE7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E896B3-3FAA-FB19-063A-ACEAFFBFDDFD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0A5DA6-7B56-04C1-4E74-CAB788BAC8B2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BB00E9-6BC7-647F-EBFF-68A68F4CA4BA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741A9A-1B0F-ECB5-52C7-E4238F8DF1BF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D6AC7CE-2B98-5D5E-E6C3-13195DCDF64B}"/>
              </a:ext>
            </a:extLst>
          </p:cNvPr>
          <p:cNvGrpSpPr/>
          <p:nvPr/>
        </p:nvGrpSpPr>
        <p:grpSpPr>
          <a:xfrm>
            <a:off x="7318916" y="2217006"/>
            <a:ext cx="3832711" cy="2783510"/>
            <a:chOff x="984616" y="2220109"/>
            <a:chExt cx="3832711" cy="2783510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399EB27-5972-F8B8-80BB-B181C8E7C39F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5A58956-C47B-D384-9E4F-8C63C103663A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12D1966-6921-A33B-6CAB-3EEB6D39A321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68DBF8-C6A7-AC3B-4BF5-56DDAF395443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102D28D-E7A6-E101-D963-014C876A991A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07662AE-12F2-6497-6B21-0C132CE9E04D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0130263-30E8-7424-9F8C-A9BC2CC30EE5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16F65D1-2B16-8FCB-F9FC-F8CB887413BE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D2CC26F-DA43-F25A-4EE8-9DCAB22ECF06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F4360F2-CEA1-D21C-F77F-B6F3F161DF71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F8ED020-0069-8C90-E9D6-9A9DB8B55208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B3D2A7B-40F0-C6A0-8353-C29A6786B0D5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7AF30A1-6181-6201-4851-9C786117C94C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B1789F3-79F6-D240-7AF0-B39CEC7CCBDA}"/>
              </a:ext>
            </a:extLst>
          </p:cNvPr>
          <p:cNvCxnSpPr/>
          <p:nvPr/>
        </p:nvCxnSpPr>
        <p:spPr>
          <a:xfrm>
            <a:off x="5084956" y="3575422"/>
            <a:ext cx="199606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789597C-B80A-226A-B679-3450172F4DA0}"/>
              </a:ext>
            </a:extLst>
          </p:cNvPr>
          <p:cNvSpPr txBox="1"/>
          <p:nvPr/>
        </p:nvSpPr>
        <p:spPr>
          <a:xfrm>
            <a:off x="3274740" y="1428368"/>
            <a:ext cx="5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Leo’s marathon was fast.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CB7824-2E56-4968-CD3B-FD5ACF76308A}"/>
              </a:ext>
            </a:extLst>
          </p:cNvPr>
          <p:cNvSpPr txBox="1"/>
          <p:nvPr/>
        </p:nvSpPr>
        <p:spPr>
          <a:xfrm>
            <a:off x="3954966" y="6430423"/>
            <a:ext cx="80772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Barker 2002 Kennedy and McNally 2005, Kennedy 2007, Lassiter 2011; Lassiter and Goodman 2013; </a:t>
            </a:r>
            <a:r>
              <a:rPr lang="en-US" sz="1100" dirty="0" err="1"/>
              <a:t>Bernardy</a:t>
            </a:r>
            <a:r>
              <a:rPr lang="en-US" sz="1100" dirty="0"/>
              <a:t> et al. 2018, </a:t>
            </a:r>
            <a:r>
              <a:rPr lang="en-US" sz="1100" dirty="0" err="1"/>
              <a:t>i.a.</a:t>
            </a:r>
            <a:endParaRPr lang="en-US" sz="11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C4BA0B2-48AB-8757-00AE-3536B5EDA29B}"/>
              </a:ext>
            </a:extLst>
          </p:cNvPr>
          <p:cNvSpPr/>
          <p:nvPr/>
        </p:nvSpPr>
        <p:spPr>
          <a:xfrm>
            <a:off x="2064528" y="1728607"/>
            <a:ext cx="643664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κ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CC67E8C-8A78-D049-A1B2-C797A9F17397}"/>
              </a:ext>
            </a:extLst>
          </p:cNvPr>
          <p:cNvSpPr/>
          <p:nvPr/>
        </p:nvSpPr>
        <p:spPr>
          <a:xfrm>
            <a:off x="8398828" y="1728607"/>
            <a:ext cx="643664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κ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051E1E6-AE43-F461-9CD4-D75F866CA8FB}"/>
              </a:ext>
            </a:extLst>
          </p:cNvPr>
          <p:cNvGrpSpPr/>
          <p:nvPr/>
        </p:nvGrpSpPr>
        <p:grpSpPr>
          <a:xfrm>
            <a:off x="2900970" y="3716211"/>
            <a:ext cx="1481459" cy="1763542"/>
            <a:chOff x="2900970" y="3716211"/>
            <a:chExt cx="1481459" cy="176354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8599DDA-4BA3-B354-E6CD-B28BEE330683}"/>
                </a:ext>
              </a:extLst>
            </p:cNvPr>
            <p:cNvCxnSpPr>
              <a:cxnSpLocks/>
            </p:cNvCxnSpPr>
            <p:nvPr/>
          </p:nvCxnSpPr>
          <p:spPr>
            <a:xfrm>
              <a:off x="3375100" y="4254908"/>
              <a:ext cx="1007329" cy="12148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6C8FCC0-AC76-88D7-1CB8-F237104DC078}"/>
                </a:ext>
              </a:extLst>
            </p:cNvPr>
            <p:cNvCxnSpPr>
              <a:cxnSpLocks/>
            </p:cNvCxnSpPr>
            <p:nvPr/>
          </p:nvCxnSpPr>
          <p:spPr>
            <a:xfrm>
              <a:off x="3799253" y="3817024"/>
              <a:ext cx="579048" cy="1662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15C15CD3-D3E0-4849-0353-AEAB4E94E5B4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4293219" y="3716211"/>
              <a:ext cx="85082" cy="17535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2A89CD6-D35E-FF06-F0BC-4E051CD3555D}"/>
                </a:ext>
              </a:extLst>
            </p:cNvPr>
            <p:cNvCxnSpPr>
              <a:cxnSpLocks/>
            </p:cNvCxnSpPr>
            <p:nvPr/>
          </p:nvCxnSpPr>
          <p:spPr>
            <a:xfrm>
              <a:off x="3027962" y="4770569"/>
              <a:ext cx="1322945" cy="697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14AAA1C-1E3F-D662-A954-9AEB2EC685F1}"/>
                </a:ext>
              </a:extLst>
            </p:cNvPr>
            <p:cNvCxnSpPr>
              <a:cxnSpLocks/>
            </p:cNvCxnSpPr>
            <p:nvPr/>
          </p:nvCxnSpPr>
          <p:spPr>
            <a:xfrm>
              <a:off x="2900970" y="3944754"/>
              <a:ext cx="1434790" cy="15174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9748973-0B3E-E75E-CCE2-6D43BE25D812}"/>
              </a:ext>
            </a:extLst>
          </p:cNvPr>
          <p:cNvCxnSpPr>
            <a:cxnSpLocks/>
          </p:cNvCxnSpPr>
          <p:nvPr/>
        </p:nvCxnSpPr>
        <p:spPr>
          <a:xfrm>
            <a:off x="7698463" y="4698723"/>
            <a:ext cx="0" cy="76349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C903520-5D15-116B-8C80-77B6DA557CB0}"/>
              </a:ext>
            </a:extLst>
          </p:cNvPr>
          <p:cNvSpPr txBox="1"/>
          <p:nvPr/>
        </p:nvSpPr>
        <p:spPr>
          <a:xfrm>
            <a:off x="3690604" y="5368506"/>
            <a:ext cx="4619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speed(c)(m) &gt; </a:t>
            </a:r>
            <a:r>
              <a:rPr lang="el-GR" sz="2800" b="0" i="0" dirty="0">
                <a:solidFill>
                  <a:srgbClr val="202124"/>
                </a:solidFill>
                <a:effectLst/>
                <a:latin typeface="Google Sans"/>
              </a:rPr>
              <a:t>θ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(c)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DB0CC86-A6A2-DDBC-E033-4C20DDE3CF83}"/>
              </a:ext>
            </a:extLst>
          </p:cNvPr>
          <p:cNvSpPr/>
          <p:nvPr/>
        </p:nvSpPr>
        <p:spPr>
          <a:xfrm>
            <a:off x="4556721" y="5422526"/>
            <a:ext cx="3465127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9FD918C-B2BF-4BC9-2777-EAF8FD618926}"/>
              </a:ext>
            </a:extLst>
          </p:cNvPr>
          <p:cNvGrpSpPr/>
          <p:nvPr/>
        </p:nvGrpSpPr>
        <p:grpSpPr>
          <a:xfrm>
            <a:off x="5022838" y="4739759"/>
            <a:ext cx="1906469" cy="527543"/>
            <a:chOff x="4342615" y="4739759"/>
            <a:chExt cx="1906469" cy="527543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7352FC1-F1CD-0BEC-AFF6-7F903B8A8EA4}"/>
                </a:ext>
              </a:extLst>
            </p:cNvPr>
            <p:cNvSpPr/>
            <p:nvPr/>
          </p:nvSpPr>
          <p:spPr>
            <a:xfrm>
              <a:off x="5731036" y="4775800"/>
              <a:ext cx="518048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C46CFB8-E7DB-FE00-DB4F-B5C1155FCC67}"/>
                </a:ext>
              </a:extLst>
            </p:cNvPr>
            <p:cNvSpPr txBox="1"/>
            <p:nvPr/>
          </p:nvSpPr>
          <p:spPr>
            <a:xfrm>
              <a:off x="4342615" y="4739759"/>
              <a:ext cx="15262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2800" b="1" i="0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-&gt;</a:t>
              </a:r>
              <a:r>
                <a:rPr lang="en-US" sz="28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048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3FB83-77A6-0D76-91A9-C2FF26F75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ine graph&#10;&#10;Description automatically generated">
            <a:extLst>
              <a:ext uri="{FF2B5EF4-FFF2-40B4-BE49-F238E27FC236}">
                <a16:creationId xmlns:a16="http://schemas.microsoft.com/office/drawing/2014/main" id="{73234094-1648-B0B5-1492-88D4E3983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9" t="1826" r="10109" b="7058"/>
          <a:stretch/>
        </p:blipFill>
        <p:spPr>
          <a:xfrm>
            <a:off x="2756262" y="345687"/>
            <a:ext cx="6505301" cy="575466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BAC894-17DD-DCB4-46A6-364A19498FEB}"/>
              </a:ext>
            </a:extLst>
          </p:cNvPr>
          <p:cNvCxnSpPr/>
          <p:nvPr/>
        </p:nvCxnSpPr>
        <p:spPr>
          <a:xfrm flipV="1">
            <a:off x="5081455" y="195942"/>
            <a:ext cx="0" cy="553865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B3538F-F8C4-838B-0313-F67C8137AD0D}"/>
              </a:ext>
            </a:extLst>
          </p:cNvPr>
          <p:cNvGrpSpPr/>
          <p:nvPr/>
        </p:nvGrpSpPr>
        <p:grpSpPr>
          <a:xfrm>
            <a:off x="4650382" y="191586"/>
            <a:ext cx="849086" cy="5543007"/>
            <a:chOff x="4310744" y="557347"/>
            <a:chExt cx="849086" cy="554300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B2C3549-296C-7E8C-CFBC-FE8BB578D3CC}"/>
                </a:ext>
              </a:extLst>
            </p:cNvPr>
            <p:cNvCxnSpPr/>
            <p:nvPr/>
          </p:nvCxnSpPr>
          <p:spPr>
            <a:xfrm flipV="1">
              <a:off x="4855029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045DA12-1227-802C-0EDF-2891DDB742CA}"/>
                </a:ext>
              </a:extLst>
            </p:cNvPr>
            <p:cNvCxnSpPr/>
            <p:nvPr/>
          </p:nvCxnSpPr>
          <p:spPr>
            <a:xfrm flipV="1">
              <a:off x="4955178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629E56-55EC-5589-900C-06081CED0A9A}"/>
                </a:ext>
              </a:extLst>
            </p:cNvPr>
            <p:cNvCxnSpPr/>
            <p:nvPr/>
          </p:nvCxnSpPr>
          <p:spPr>
            <a:xfrm flipV="1">
              <a:off x="4637315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0FF822A-3BE3-CAB5-13D6-924D2C2ACA3D}"/>
                </a:ext>
              </a:extLst>
            </p:cNvPr>
            <p:cNvCxnSpPr/>
            <p:nvPr/>
          </p:nvCxnSpPr>
          <p:spPr>
            <a:xfrm flipV="1">
              <a:off x="4528456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E5F3BAE-3385-A7D9-D7D0-1860D3BADC9C}"/>
                </a:ext>
              </a:extLst>
            </p:cNvPr>
            <p:cNvCxnSpPr/>
            <p:nvPr/>
          </p:nvCxnSpPr>
          <p:spPr>
            <a:xfrm flipV="1">
              <a:off x="5059681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986E7B-0E8F-C239-AEBE-DBA869B9A004}"/>
                </a:ext>
              </a:extLst>
            </p:cNvPr>
            <p:cNvCxnSpPr/>
            <p:nvPr/>
          </p:nvCxnSpPr>
          <p:spPr>
            <a:xfrm flipV="1">
              <a:off x="5159830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558E5F3-CD18-43BC-BF0F-2EE4BE18B271}"/>
                </a:ext>
              </a:extLst>
            </p:cNvPr>
            <p:cNvCxnSpPr/>
            <p:nvPr/>
          </p:nvCxnSpPr>
          <p:spPr>
            <a:xfrm flipV="1">
              <a:off x="4310744" y="557347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2C39FD-CEAF-229C-7D41-F452249E3F0F}"/>
                </a:ext>
              </a:extLst>
            </p:cNvPr>
            <p:cNvCxnSpPr/>
            <p:nvPr/>
          </p:nvCxnSpPr>
          <p:spPr>
            <a:xfrm flipV="1">
              <a:off x="4410893" y="557347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208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B8688-994D-50A8-C32B-3F708B51C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D98C19-25EF-125C-60D7-9F295871E209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82755CB-CFDD-E990-F02B-1CAF54CAF2E7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#3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D9ADB62-CA59-D7D3-65A8-25667CA09585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Utterances (at least assertions) are constructed from a normal proposition.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11552EE-1CDA-8CA9-7BB5-F51EB446FFC5}"/>
              </a:ext>
            </a:extLst>
          </p:cNvPr>
          <p:cNvSpPr txBox="1"/>
          <p:nvPr/>
        </p:nvSpPr>
        <p:spPr>
          <a:xfrm>
            <a:off x="5876693" y="6428028"/>
            <a:ext cx="61220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Helvetica" pitchFamily="2" charset="0"/>
              </a:rPr>
              <a:t>Stalnaker 1978 </a:t>
            </a:r>
            <a:r>
              <a:rPr lang="en-US" sz="1100" i="1" dirty="0">
                <a:latin typeface="Helvetica" pitchFamily="2" charset="0"/>
              </a:rPr>
              <a:t>et seq</a:t>
            </a:r>
            <a:r>
              <a:rPr lang="en-US" sz="1100" dirty="0">
                <a:latin typeface="Helvetica" pitchFamily="2" charset="0"/>
              </a:rPr>
              <a:t>, see Lassiter 2011, Bergen et al. 2012, Lassiter &amp; Goodman 2013, </a:t>
            </a:r>
            <a:r>
              <a:rPr lang="en-US" sz="1100" i="1" dirty="0" err="1">
                <a:latin typeface="Helvetica" pitchFamily="2" charset="0"/>
              </a:rPr>
              <a:t>i.a.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41995776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4FE52-EE9A-A3EF-685D-13D842D66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93D5104E-D903-5CD0-8A03-F30C411DD0B3}"/>
              </a:ext>
            </a:extLst>
          </p:cNvPr>
          <p:cNvGrpSpPr/>
          <p:nvPr/>
        </p:nvGrpSpPr>
        <p:grpSpPr>
          <a:xfrm>
            <a:off x="984616" y="2220109"/>
            <a:ext cx="3832711" cy="2783510"/>
            <a:chOff x="984616" y="2220109"/>
            <a:chExt cx="3832711" cy="278351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64C71CF7-44DA-F119-8A46-560F99CF4159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8284863-7172-0C25-DDD0-A85CDD5C4864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8F4EBE-D645-78DE-970E-D973D4BA04E7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18913A-5F2C-8289-B871-23C1416ED3CE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96F840-2BD9-C100-D689-F329EC9A0418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A468AE-FE63-0F95-7816-6AC68D777A2C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28BA7F-CB16-611F-3E87-AAFCBE94A269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D397F0-1ACF-22B5-86D5-12B2162E73F9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2540D2-3AA7-CF97-0CDD-A1B3B2D6A721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D2176D-EBB2-65E3-B9FA-546A5A0440EC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7E3724-C43D-3059-9FC6-E820CC038BAF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2ACFD4-6C1C-E8AF-64A9-7889D0CD0DB0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A699EE-A12E-9F14-C130-F8DC33AF225E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0AAA4D-A9F2-8D40-9E70-8B459E194A5A}"/>
              </a:ext>
            </a:extLst>
          </p:cNvPr>
          <p:cNvGrpSpPr/>
          <p:nvPr/>
        </p:nvGrpSpPr>
        <p:grpSpPr>
          <a:xfrm>
            <a:off x="7318916" y="2217006"/>
            <a:ext cx="3832711" cy="2783510"/>
            <a:chOff x="984616" y="2220109"/>
            <a:chExt cx="3832711" cy="2783510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F413F1D-399E-1445-B33C-5EB52C6A002B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02C091E-ABF7-20A1-F602-95B0F33D0FC8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73B417-EE99-CB94-05B4-491AE5939D90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0FE7CCA-32BD-9C6A-169B-5EF641AD30FD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62A0811-B33D-9A0E-8FBD-9895DB9BF7A8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883F590-8534-270C-0A86-08A42EEC3823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E0D0AFD-B2DA-9175-2693-ED50D1E5E876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945260-3104-0D89-EFAC-B9256623023D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939D7C-1CD1-DCFD-FFC5-2DDCC2C2749D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2531EA2-DFFC-2371-8FB1-A835FA8E5653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AC32EE8-55C3-A16C-2FFE-F0C18780056B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60391F4-F140-DDB6-48FF-FC36F7FF931B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9B90FD0-E907-04C8-5EF6-A2CF844641CE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6D2DCBE-7CBB-C95A-46BF-197449B98E37}"/>
              </a:ext>
            </a:extLst>
          </p:cNvPr>
          <p:cNvCxnSpPr/>
          <p:nvPr/>
        </p:nvCxnSpPr>
        <p:spPr>
          <a:xfrm>
            <a:off x="5084956" y="3575422"/>
            <a:ext cx="199606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59A654D-EC58-6839-E1EA-72AB20499991}"/>
              </a:ext>
            </a:extLst>
          </p:cNvPr>
          <p:cNvSpPr txBox="1"/>
          <p:nvPr/>
        </p:nvSpPr>
        <p:spPr>
          <a:xfrm>
            <a:off x="3274740" y="1428368"/>
            <a:ext cx="5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Leo’s marathon was fast.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87ACF9-D615-876D-F484-660F046AF00B}"/>
              </a:ext>
            </a:extLst>
          </p:cNvPr>
          <p:cNvSpPr txBox="1"/>
          <p:nvPr/>
        </p:nvSpPr>
        <p:spPr>
          <a:xfrm>
            <a:off x="3954966" y="6430423"/>
            <a:ext cx="80772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Barker 2002 Kennedy and McNally 2005, Kennedy 2007, Lassiter 2011; Lassiter and Goodman 2013; </a:t>
            </a:r>
            <a:r>
              <a:rPr lang="en-US" sz="1100" dirty="0" err="1"/>
              <a:t>Bernardy</a:t>
            </a:r>
            <a:r>
              <a:rPr lang="en-US" sz="1100" dirty="0"/>
              <a:t> et al. 2018, </a:t>
            </a:r>
            <a:r>
              <a:rPr lang="en-US" sz="1100" dirty="0" err="1"/>
              <a:t>i.a.</a:t>
            </a:r>
            <a:endParaRPr lang="en-US" sz="11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7C4F009-ED52-3C9C-3F31-F02EDF7664C0}"/>
              </a:ext>
            </a:extLst>
          </p:cNvPr>
          <p:cNvSpPr/>
          <p:nvPr/>
        </p:nvSpPr>
        <p:spPr>
          <a:xfrm>
            <a:off x="2064528" y="1728607"/>
            <a:ext cx="643664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κ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6EFC1D5-1DFE-9BC3-A604-B21FC9FD24F5}"/>
              </a:ext>
            </a:extLst>
          </p:cNvPr>
          <p:cNvSpPr/>
          <p:nvPr/>
        </p:nvSpPr>
        <p:spPr>
          <a:xfrm>
            <a:off x="8398828" y="1728607"/>
            <a:ext cx="643664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κ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8226286-D233-A0DF-E2A1-2BF423E692D8}"/>
              </a:ext>
            </a:extLst>
          </p:cNvPr>
          <p:cNvGrpSpPr/>
          <p:nvPr/>
        </p:nvGrpSpPr>
        <p:grpSpPr>
          <a:xfrm>
            <a:off x="2900970" y="3716211"/>
            <a:ext cx="1481459" cy="1763542"/>
            <a:chOff x="2900970" y="3716211"/>
            <a:chExt cx="1481459" cy="176354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D266287-51FF-9139-A815-09306030D4A4}"/>
                </a:ext>
              </a:extLst>
            </p:cNvPr>
            <p:cNvCxnSpPr>
              <a:cxnSpLocks/>
            </p:cNvCxnSpPr>
            <p:nvPr/>
          </p:nvCxnSpPr>
          <p:spPr>
            <a:xfrm>
              <a:off x="3375100" y="4254908"/>
              <a:ext cx="1007329" cy="12148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785C958-676D-3EFF-5FA1-047867698A19}"/>
                </a:ext>
              </a:extLst>
            </p:cNvPr>
            <p:cNvCxnSpPr>
              <a:cxnSpLocks/>
            </p:cNvCxnSpPr>
            <p:nvPr/>
          </p:nvCxnSpPr>
          <p:spPr>
            <a:xfrm>
              <a:off x="3799253" y="3817024"/>
              <a:ext cx="579048" cy="1662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633FCB3-A8CD-B94C-1BC9-C2AAA4FB892D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4293219" y="3716211"/>
              <a:ext cx="85082" cy="17535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5D4573A-0FA1-947C-49C5-89F227ECE8B2}"/>
                </a:ext>
              </a:extLst>
            </p:cNvPr>
            <p:cNvCxnSpPr>
              <a:cxnSpLocks/>
            </p:cNvCxnSpPr>
            <p:nvPr/>
          </p:nvCxnSpPr>
          <p:spPr>
            <a:xfrm>
              <a:off x="3027962" y="4770569"/>
              <a:ext cx="1322945" cy="697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1DC7B46-63AB-F70E-B894-5E5C6B122A8B}"/>
                </a:ext>
              </a:extLst>
            </p:cNvPr>
            <p:cNvCxnSpPr>
              <a:cxnSpLocks/>
            </p:cNvCxnSpPr>
            <p:nvPr/>
          </p:nvCxnSpPr>
          <p:spPr>
            <a:xfrm>
              <a:off x="2900970" y="3944754"/>
              <a:ext cx="1434790" cy="15174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41716F1-6EDD-FBE8-3FAD-6A47F0974C57}"/>
              </a:ext>
            </a:extLst>
          </p:cNvPr>
          <p:cNvSpPr txBox="1"/>
          <p:nvPr/>
        </p:nvSpPr>
        <p:spPr>
          <a:xfrm>
            <a:off x="3690604" y="5368506"/>
            <a:ext cx="4619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speed(c)(m) &gt; </a:t>
            </a:r>
            <a:r>
              <a:rPr lang="el-GR" sz="2800" b="0" i="0" dirty="0">
                <a:solidFill>
                  <a:srgbClr val="202124"/>
                </a:solidFill>
                <a:effectLst/>
                <a:latin typeface="Google Sans"/>
              </a:rPr>
              <a:t>θ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(c)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ED4CD7E-A2D5-37A8-802E-6EB7326503E3}"/>
              </a:ext>
            </a:extLst>
          </p:cNvPr>
          <p:cNvSpPr/>
          <p:nvPr/>
        </p:nvSpPr>
        <p:spPr>
          <a:xfrm>
            <a:off x="4556721" y="5422526"/>
            <a:ext cx="3465127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82A4281-6EAD-203A-21AB-AF5DBE8BD78A}"/>
              </a:ext>
            </a:extLst>
          </p:cNvPr>
          <p:cNvGrpSpPr/>
          <p:nvPr/>
        </p:nvGrpSpPr>
        <p:grpSpPr>
          <a:xfrm>
            <a:off x="5022838" y="4739759"/>
            <a:ext cx="1906469" cy="527543"/>
            <a:chOff x="4342615" y="4739759"/>
            <a:chExt cx="1906469" cy="527543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72338D8-23E0-DD81-EAA4-DA9A0EEB91FF}"/>
                </a:ext>
              </a:extLst>
            </p:cNvPr>
            <p:cNvSpPr/>
            <p:nvPr/>
          </p:nvSpPr>
          <p:spPr>
            <a:xfrm>
              <a:off x="5731036" y="4775800"/>
              <a:ext cx="518048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4EDAF8C-F052-FE80-B47E-4CA0586C7667}"/>
                </a:ext>
              </a:extLst>
            </p:cNvPr>
            <p:cNvSpPr txBox="1"/>
            <p:nvPr/>
          </p:nvSpPr>
          <p:spPr>
            <a:xfrm>
              <a:off x="4342615" y="4739759"/>
              <a:ext cx="15262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2800" b="1" i="0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-&gt;</a:t>
              </a:r>
              <a:r>
                <a:rPr lang="en-US" sz="28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28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931A024-895B-ECE7-741A-8DACCE255F9D}"/>
              </a:ext>
            </a:extLst>
          </p:cNvPr>
          <p:cNvSpPr txBox="1"/>
          <p:nvPr/>
        </p:nvSpPr>
        <p:spPr>
          <a:xfrm>
            <a:off x="3442008" y="1920933"/>
            <a:ext cx="4619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800" dirty="0" err="1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c.speed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(c)(m) &gt; </a:t>
            </a:r>
            <a:r>
              <a:rPr lang="el-GR" sz="2800" b="0" i="0" dirty="0">
                <a:solidFill>
                  <a:srgbClr val="202124"/>
                </a:solidFill>
                <a:effectLst/>
                <a:latin typeface="Google Sans"/>
              </a:rPr>
              <a:t>θ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(c)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4C95AC4-FF6A-FBA7-7232-3BAA90496685}"/>
              </a:ext>
            </a:extLst>
          </p:cNvPr>
          <p:cNvGrpSpPr/>
          <p:nvPr/>
        </p:nvGrpSpPr>
        <p:grpSpPr>
          <a:xfrm>
            <a:off x="5155272" y="2444153"/>
            <a:ext cx="1576244" cy="2225212"/>
            <a:chOff x="5155272" y="2444153"/>
            <a:chExt cx="1576244" cy="2225212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4741331-3A5B-92DE-28F5-C58C8B1563BC}"/>
                </a:ext>
              </a:extLst>
            </p:cNvPr>
            <p:cNvCxnSpPr>
              <a:cxnSpLocks/>
            </p:cNvCxnSpPr>
            <p:nvPr/>
          </p:nvCxnSpPr>
          <p:spPr>
            <a:xfrm>
              <a:off x="5751517" y="2444153"/>
              <a:ext cx="142998" cy="2225212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F018984-56B3-5FB6-73C0-9C84C952F33D}"/>
                </a:ext>
              </a:extLst>
            </p:cNvPr>
            <p:cNvGrpSpPr/>
            <p:nvPr/>
          </p:nvGrpSpPr>
          <p:grpSpPr>
            <a:xfrm>
              <a:off x="5155272" y="3255350"/>
              <a:ext cx="1576244" cy="496215"/>
              <a:chOff x="5456354" y="3255350"/>
              <a:chExt cx="1576244" cy="496215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99BDF1-FF1E-D757-C3E4-3EFC6204C6AB}"/>
                  </a:ext>
                </a:extLst>
              </p:cNvPr>
              <p:cNvSpPr txBox="1"/>
              <p:nvPr/>
            </p:nvSpPr>
            <p:spPr>
              <a:xfrm>
                <a:off x="5456354" y="3255350"/>
                <a:ext cx="157624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24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n-US" sz="24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/>
                  <a:t>.</a:t>
                </a:r>
                <a:r>
                  <a:rPr lang="el-GR" sz="24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n-US" sz="24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c </a:t>
                </a:r>
                <a:r>
                  <a:rPr lang="en-US" sz="2400" dirty="0"/>
                  <a:t>f(c)</a:t>
                </a:r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A3C9E874-9480-9FB5-2558-43E95FC84C9A}"/>
                  </a:ext>
                </a:extLst>
              </p:cNvPr>
              <p:cNvSpPr/>
              <p:nvPr/>
            </p:nvSpPr>
            <p:spPr>
              <a:xfrm>
                <a:off x="6373992" y="3260063"/>
                <a:ext cx="518048" cy="491502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799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4585B-DB99-5A1F-EE7C-6E84EEE53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997D63-8D74-D824-6006-9F1BC24BDCA9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D7A088-9706-20B3-B15D-6941155A111A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#3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537C07E-7FC6-1E10-6344-0FA30562AABF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Utterances (at least assertions) are constructed from a normal proposition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FE44097-5A1D-DB0F-523C-12965B8FDE0F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3721387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30DF597-D17D-6E72-6A50-E845A4071197}"/>
                </a:ext>
              </a:extLst>
            </p:cNvPr>
            <p:cNvSpPr txBox="1"/>
            <p:nvPr/>
          </p:nvSpPr>
          <p:spPr>
            <a:xfrm>
              <a:off x="1447800" y="372138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#4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599FA2-A070-84D6-D3A5-7134EAC74EE7}"/>
                </a:ext>
              </a:extLst>
            </p:cNvPr>
            <p:cNvSpPr txBox="1"/>
            <p:nvPr/>
          </p:nvSpPr>
          <p:spPr>
            <a:xfrm>
              <a:off x="1447800" y="430616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Updating a common ground involves sequencing the common ground program with an utterance program.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DFD6331-7118-CD87-C75B-0384B9B5755E}"/>
              </a:ext>
            </a:extLst>
          </p:cNvPr>
          <p:cNvSpPr txBox="1"/>
          <p:nvPr/>
        </p:nvSpPr>
        <p:spPr>
          <a:xfrm>
            <a:off x="5876693" y="6428028"/>
            <a:ext cx="61220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Helvetica" pitchFamily="2" charset="0"/>
              </a:rPr>
              <a:t>Stalnaker 1978 </a:t>
            </a:r>
            <a:r>
              <a:rPr lang="en-US" sz="1100" i="1" dirty="0">
                <a:latin typeface="Helvetica" pitchFamily="2" charset="0"/>
              </a:rPr>
              <a:t>et seq</a:t>
            </a:r>
            <a:r>
              <a:rPr lang="en-US" sz="1100" dirty="0">
                <a:latin typeface="Helvetica" pitchFamily="2" charset="0"/>
              </a:rPr>
              <a:t>, see Lassiter 2011, Bergen et al. 2012, Lassiter &amp; Goodman 2013, </a:t>
            </a:r>
            <a:r>
              <a:rPr lang="en-US" sz="1100" i="1" dirty="0" err="1">
                <a:latin typeface="Helvetica" pitchFamily="2" charset="0"/>
              </a:rPr>
              <a:t>i.a.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8495210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CB3124A-F116-86E0-0E8D-045698097DED}"/>
              </a:ext>
            </a:extLst>
          </p:cNvPr>
          <p:cNvGrpSpPr/>
          <p:nvPr/>
        </p:nvGrpSpPr>
        <p:grpSpPr>
          <a:xfrm>
            <a:off x="3329110" y="574789"/>
            <a:ext cx="2486474" cy="2120542"/>
            <a:chOff x="3329110" y="574789"/>
            <a:chExt cx="2486474" cy="212054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F017B5B-0268-3886-71CB-EE79A9285CD3}"/>
                </a:ext>
              </a:extLst>
            </p:cNvPr>
            <p:cNvCxnSpPr>
              <a:cxnSpLocks/>
              <a:stCxn id="22" idx="2"/>
              <a:endCxn id="4" idx="0"/>
            </p:cNvCxnSpPr>
            <p:nvPr/>
          </p:nvCxnSpPr>
          <p:spPr>
            <a:xfrm>
              <a:off x="4572347" y="1775118"/>
              <a:ext cx="562268" cy="9202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595A12-9C8D-B967-4563-2217D36736CF}"/>
                </a:ext>
              </a:extLst>
            </p:cNvPr>
            <p:cNvSpPr txBox="1"/>
            <p:nvPr/>
          </p:nvSpPr>
          <p:spPr>
            <a:xfrm>
              <a:off x="3329110" y="574789"/>
              <a:ext cx="2486474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Extract core semantic value type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dirty="0">
                  <a:latin typeface="Helvetica" pitchFamily="2" charset="0"/>
                </a:rPr>
                <a:t> from probabilistic program by sampling from it.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02EF363-F8CC-37C5-0AF9-2F05B5A1FAA8}"/>
              </a:ext>
            </a:extLst>
          </p:cNvPr>
          <p:cNvGrpSpPr/>
          <p:nvPr/>
        </p:nvGrpSpPr>
        <p:grpSpPr>
          <a:xfrm>
            <a:off x="6518186" y="574789"/>
            <a:ext cx="3037294" cy="2011749"/>
            <a:chOff x="3329110" y="574789"/>
            <a:chExt cx="3037294" cy="2011749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BE42EA6-80AB-01D6-F5A2-4082AB69A478}"/>
                </a:ext>
              </a:extLst>
            </p:cNvPr>
            <p:cNvCxnSpPr>
              <a:cxnSpLocks/>
              <a:endCxn id="3" idx="0"/>
            </p:cNvCxnSpPr>
            <p:nvPr/>
          </p:nvCxnSpPr>
          <p:spPr>
            <a:xfrm flipH="1">
              <a:off x="3524520" y="1775118"/>
              <a:ext cx="652460" cy="8114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219037-74A2-5A34-A06F-8ED0B3C0D41C}"/>
                </a:ext>
              </a:extLst>
            </p:cNvPr>
            <p:cNvSpPr txBox="1"/>
            <p:nvPr/>
          </p:nvSpPr>
          <p:spPr>
            <a:xfrm>
              <a:off x="3329110" y="574789"/>
              <a:ext cx="3037294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Feed extracted value of type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a </a:t>
              </a:r>
              <a:r>
                <a:rPr lang="en-US" dirty="0">
                  <a:latin typeface="Helvetica" pitchFamily="2" charset="0"/>
                </a:rPr>
                <a:t>to this to get probabilistic program returning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  <a:r>
                <a:rPr lang="en-US" dirty="0">
                  <a:latin typeface="Helvetica" pitchFamily="2" charset="0"/>
                </a:rPr>
                <a:t>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F585ADC-4C95-B4B3-C663-ADCE4D939D00}"/>
              </a:ext>
            </a:extLst>
          </p:cNvPr>
          <p:cNvGrpSpPr/>
          <p:nvPr/>
        </p:nvGrpSpPr>
        <p:grpSpPr>
          <a:xfrm>
            <a:off x="2913709" y="2586538"/>
            <a:ext cx="7599774" cy="584775"/>
            <a:chOff x="2356493" y="2202585"/>
            <a:chExt cx="7599774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1545267-1ECB-72C1-41B2-E92BDA52BEB1}"/>
                </a:ext>
              </a:extLst>
            </p:cNvPr>
            <p:cNvSpPr txBox="1"/>
            <p:nvPr/>
          </p:nvSpPr>
          <p:spPr>
            <a:xfrm>
              <a:off x="2356493" y="2202585"/>
              <a:ext cx="75997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 (&gt;&gt;=) : a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(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</a:t>
              </a:r>
              <a:r>
                <a:rPr lang="en-US" sz="3200" dirty="0">
                  <a:latin typeface="Helvetica" pitchFamily="2" charset="0"/>
                </a:rPr>
                <a:t>)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b="1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A34834B1-2E9C-3271-DCF5-47B09017478B}"/>
                </a:ext>
              </a:extLst>
            </p:cNvPr>
            <p:cNvSpPr/>
            <p:nvPr/>
          </p:nvSpPr>
          <p:spPr>
            <a:xfrm>
              <a:off x="4391673" y="2311378"/>
              <a:ext cx="371451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F7977E1-CDD2-2C63-8B07-A78C5218AC0A}"/>
                </a:ext>
              </a:extLst>
            </p:cNvPr>
            <p:cNvSpPr/>
            <p:nvPr/>
          </p:nvSpPr>
          <p:spPr>
            <a:xfrm>
              <a:off x="6412479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FFE4A51-B2DF-BF95-D955-B9B61FC82807}"/>
                </a:ext>
              </a:extLst>
            </p:cNvPr>
            <p:cNvSpPr/>
            <p:nvPr/>
          </p:nvSpPr>
          <p:spPr>
            <a:xfrm>
              <a:off x="7658009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FE9886F-E05B-A8DB-531F-3F0B24404B94}"/>
              </a:ext>
            </a:extLst>
          </p:cNvPr>
          <p:cNvGrpSpPr/>
          <p:nvPr/>
        </p:nvGrpSpPr>
        <p:grpSpPr>
          <a:xfrm>
            <a:off x="3454078" y="3841731"/>
            <a:ext cx="2486474" cy="1819057"/>
            <a:chOff x="3329110" y="-320938"/>
            <a:chExt cx="2486474" cy="181905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F2323DC-B851-84F2-BC31-2CD251713A0D}"/>
                </a:ext>
              </a:extLst>
            </p:cNvPr>
            <p:cNvCxnSpPr>
              <a:cxnSpLocks/>
              <a:stCxn id="41" idx="0"/>
              <a:endCxn id="9" idx="2"/>
            </p:cNvCxnSpPr>
            <p:nvPr/>
          </p:nvCxnSpPr>
          <p:spPr>
            <a:xfrm flipV="1">
              <a:off x="4572347" y="-320938"/>
              <a:ext cx="437300" cy="8957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F2CB6E0-6C41-46F2-E540-BB4D1EB2C9E2}"/>
                </a:ext>
              </a:extLst>
            </p:cNvPr>
            <p:cNvSpPr txBox="1"/>
            <p:nvPr/>
          </p:nvSpPr>
          <p:spPr>
            <a:xfrm>
              <a:off x="3329110" y="574789"/>
              <a:ext cx="2486474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Extract context from common ground by sampling from it.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789A8F8-B6B1-9D35-111E-8502331283EC}"/>
              </a:ext>
            </a:extLst>
          </p:cNvPr>
          <p:cNvGrpSpPr/>
          <p:nvPr/>
        </p:nvGrpSpPr>
        <p:grpSpPr>
          <a:xfrm>
            <a:off x="6199466" y="3841731"/>
            <a:ext cx="2843950" cy="1819057"/>
            <a:chOff x="3329110" y="-320938"/>
            <a:chExt cx="2843950" cy="181905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205987F-5F1B-3CA8-4D67-28EA11892E2E}"/>
                </a:ext>
              </a:extLst>
            </p:cNvPr>
            <p:cNvCxnSpPr>
              <a:cxnSpLocks/>
              <a:stCxn id="46" idx="0"/>
            </p:cNvCxnSpPr>
            <p:nvPr/>
          </p:nvCxnSpPr>
          <p:spPr>
            <a:xfrm flipH="1" flipV="1">
              <a:off x="3843240" y="-320938"/>
              <a:ext cx="907845" cy="8957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7811324-425B-6A4D-6FF1-77448A5C7347}"/>
                </a:ext>
              </a:extLst>
            </p:cNvPr>
            <p:cNvSpPr txBox="1"/>
            <p:nvPr/>
          </p:nvSpPr>
          <p:spPr>
            <a:xfrm>
              <a:off x="3329110" y="574789"/>
              <a:ext cx="284395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Feed context to utterance to get distribution on truth values.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95D4986-4D6A-8ADB-0266-641E223C9985}"/>
              </a:ext>
            </a:extLst>
          </p:cNvPr>
          <p:cNvSpPr txBox="1"/>
          <p:nvPr/>
        </p:nvSpPr>
        <p:spPr>
          <a:xfrm>
            <a:off x="9140124" y="2554258"/>
            <a:ext cx="27585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New probabilistic program returning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dirty="0">
                <a:latin typeface="Helvetica" pitchFamily="2" charset="0"/>
                <a:cs typeface="Consolas" panose="020B0609020204030204" pitchFamily="49" charset="0"/>
              </a:rPr>
              <a:t>.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6136B66-461F-D2E2-023B-07E351401B56}"/>
              </a:ext>
            </a:extLst>
          </p:cNvPr>
          <p:cNvSpPr txBox="1"/>
          <p:nvPr/>
        </p:nvSpPr>
        <p:spPr>
          <a:xfrm>
            <a:off x="9134217" y="3388899"/>
            <a:ext cx="27585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New common ground</a:t>
            </a:r>
            <a:r>
              <a:rPr lang="en-US" dirty="0">
                <a:latin typeface="Helvetica" pitchFamily="2" charset="0"/>
                <a:cs typeface="Consolas" panose="020B0609020204030204" pitchFamily="49" charset="0"/>
              </a:rPr>
              <a:t>.</a:t>
            </a:r>
            <a:endParaRPr lang="en-US" dirty="0">
              <a:latin typeface="Helvetica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5762A8-8A26-CED7-A05F-A8203C38E92A}"/>
              </a:ext>
            </a:extLst>
          </p:cNvPr>
          <p:cNvGrpSpPr/>
          <p:nvPr/>
        </p:nvGrpSpPr>
        <p:grpSpPr>
          <a:xfrm>
            <a:off x="2701838" y="3280106"/>
            <a:ext cx="7599774" cy="584775"/>
            <a:chOff x="2356493" y="2202585"/>
            <a:chExt cx="7599774" cy="5847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B4279C9-1D7E-819C-2C3B-569127A03DE4}"/>
                </a:ext>
              </a:extLst>
            </p:cNvPr>
            <p:cNvSpPr txBox="1"/>
            <p:nvPr/>
          </p:nvSpPr>
          <p:spPr>
            <a:xfrm>
              <a:off x="2356493" y="2202585"/>
              <a:ext cx="75997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 update : </a:t>
              </a:r>
              <a:r>
                <a:rPr lang="el-GR" sz="32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(</a:t>
              </a:r>
              <a:r>
                <a:rPr lang="el-GR" sz="32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</a:t>
              </a:r>
              <a:r>
                <a:rPr lang="en-US" sz="3200" dirty="0">
                  <a:latin typeface="Helvetica" pitchFamily="2" charset="0"/>
                </a:rPr>
                <a:t>)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 </a:t>
              </a:r>
              <a:r>
                <a:rPr lang="el-GR" sz="32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32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1FEAE41-AA58-590F-ECCE-0B06BA79AE06}"/>
                </a:ext>
              </a:extLst>
            </p:cNvPr>
            <p:cNvSpPr/>
            <p:nvPr/>
          </p:nvSpPr>
          <p:spPr>
            <a:xfrm>
              <a:off x="4603544" y="2311378"/>
              <a:ext cx="371451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5BA0C45-F4C3-8586-368D-695033FD525F}"/>
                </a:ext>
              </a:extLst>
            </p:cNvPr>
            <p:cNvSpPr/>
            <p:nvPr/>
          </p:nvSpPr>
          <p:spPr>
            <a:xfrm>
              <a:off x="6637525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35E1A99-7D95-EE08-7F24-013602FF3DDB}"/>
                </a:ext>
              </a:extLst>
            </p:cNvPr>
            <p:cNvSpPr/>
            <p:nvPr/>
          </p:nvSpPr>
          <p:spPr>
            <a:xfrm>
              <a:off x="7892184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947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79D6D-D1ED-A93E-0AFA-0917CFAE0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F7965234-6343-959A-F839-2E9FA813A5D2}"/>
              </a:ext>
            </a:extLst>
          </p:cNvPr>
          <p:cNvGrpSpPr/>
          <p:nvPr/>
        </p:nvGrpSpPr>
        <p:grpSpPr>
          <a:xfrm>
            <a:off x="984616" y="2220109"/>
            <a:ext cx="3832711" cy="2783510"/>
            <a:chOff x="984616" y="2220109"/>
            <a:chExt cx="3832711" cy="278351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FA591681-9C83-C2A4-3BF2-972D0D127A75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E6BCB3-FFDD-838B-B2DC-88D1240C8AE6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25DD24-15AA-4026-27FB-143237A916F5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5FF61A-8B4B-2860-F11D-44A939BE421F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65CE01-7AEE-C2CE-D8A0-F9E4BBACBB79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22F512-E7F1-6E00-8592-3EE1A5DF6F24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0CBA67-5D2C-1D5B-B11A-368185F75D23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4276C8-AFFC-2051-9C8A-727529CA3B7B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630947-03F0-11AC-0BC2-70112E1E7B42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C1F01C-445E-2C15-3C2E-621C9FE46E5E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B95C1F-87A4-0FC1-615E-CB8E417BCF8B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8B3D3FF-0D3B-3AAA-AFE3-C5CE40384A5D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E61C04-0675-54A1-FC51-25DE42C4A4A5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71F3D27-9977-F9FA-6900-0346680BF6B6}"/>
              </a:ext>
            </a:extLst>
          </p:cNvPr>
          <p:cNvGrpSpPr/>
          <p:nvPr/>
        </p:nvGrpSpPr>
        <p:grpSpPr>
          <a:xfrm>
            <a:off x="7318916" y="2217006"/>
            <a:ext cx="3832711" cy="2783510"/>
            <a:chOff x="984616" y="2220109"/>
            <a:chExt cx="3832711" cy="2783510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A56A3A-7B82-B435-8840-2468FCE7B7EF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299EC23-A438-6E4C-5A22-B1CF2578EC80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9D8A28B-B675-E172-0633-F0827CE422A8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A721601-5F3E-FE29-535E-E7BA5DBE3937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18FD8DF-23A3-E74F-7558-803E4BEC9FDF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1B760F3-5A65-334E-ED12-E6C14F32DA43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5E12DC3-F630-5390-BB44-365745642FD0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EB1379D-48B2-5E5C-54B4-4E46ED9195E2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B9016A-812B-0D51-32D9-8D80BDBB3A9E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FCC0A92-0F34-8B0A-B2F6-D9FAADFB5817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EABB33-D819-C779-A78E-1B589D4697A1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8371F9C-D91F-9681-E3A1-ADE0DD8775DB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CC70E70-FDBF-C0EE-2552-E559A6559D1A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59214F5-102A-5760-613B-E56A3840E6E9}"/>
              </a:ext>
            </a:extLst>
          </p:cNvPr>
          <p:cNvCxnSpPr/>
          <p:nvPr/>
        </p:nvCxnSpPr>
        <p:spPr>
          <a:xfrm>
            <a:off x="5084956" y="3575422"/>
            <a:ext cx="199606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3261D63-4F4C-8F81-6D42-1C81B5A409AC}"/>
              </a:ext>
            </a:extLst>
          </p:cNvPr>
          <p:cNvSpPr txBox="1"/>
          <p:nvPr/>
        </p:nvSpPr>
        <p:spPr>
          <a:xfrm>
            <a:off x="3274740" y="1428368"/>
            <a:ext cx="5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Leo’s marathon was fast.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ABACD8-2F3C-F554-0DA4-E4D80D8F97C3}"/>
              </a:ext>
            </a:extLst>
          </p:cNvPr>
          <p:cNvSpPr txBox="1"/>
          <p:nvPr/>
        </p:nvSpPr>
        <p:spPr>
          <a:xfrm>
            <a:off x="3954966" y="6430423"/>
            <a:ext cx="80772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Barker 2002 Kennedy and McNally 2005, Kennedy 2007, Lassiter 2011; Lassiter and Goodman 2013; </a:t>
            </a:r>
            <a:r>
              <a:rPr lang="en-US" sz="1100" dirty="0" err="1"/>
              <a:t>Bernardy</a:t>
            </a:r>
            <a:r>
              <a:rPr lang="en-US" sz="1100" dirty="0"/>
              <a:t> et al. 2018, </a:t>
            </a:r>
            <a:r>
              <a:rPr lang="en-US" sz="1100" dirty="0" err="1"/>
              <a:t>i.a.</a:t>
            </a:r>
            <a:endParaRPr lang="en-US" sz="11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E22C119-5406-6DC4-3CB0-F62B28B2344A}"/>
              </a:ext>
            </a:extLst>
          </p:cNvPr>
          <p:cNvSpPr/>
          <p:nvPr/>
        </p:nvSpPr>
        <p:spPr>
          <a:xfrm>
            <a:off x="2064528" y="1728607"/>
            <a:ext cx="643664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κ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AA8D2E4-AE1B-F1CB-F885-61B0DC7868E4}"/>
              </a:ext>
            </a:extLst>
          </p:cNvPr>
          <p:cNvSpPr/>
          <p:nvPr/>
        </p:nvSpPr>
        <p:spPr>
          <a:xfrm>
            <a:off x="8398828" y="1728607"/>
            <a:ext cx="643664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κ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FF68C83-5938-2D67-18C3-53AC43CB76CE}"/>
              </a:ext>
            </a:extLst>
          </p:cNvPr>
          <p:cNvGrpSpPr/>
          <p:nvPr/>
        </p:nvGrpSpPr>
        <p:grpSpPr>
          <a:xfrm>
            <a:off x="2900970" y="3716211"/>
            <a:ext cx="1481459" cy="1763542"/>
            <a:chOff x="2900970" y="3716211"/>
            <a:chExt cx="1481459" cy="176354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67B6662-6955-9E2F-A5EB-63C2A868A956}"/>
                </a:ext>
              </a:extLst>
            </p:cNvPr>
            <p:cNvCxnSpPr>
              <a:cxnSpLocks/>
            </p:cNvCxnSpPr>
            <p:nvPr/>
          </p:nvCxnSpPr>
          <p:spPr>
            <a:xfrm>
              <a:off x="3375100" y="4254908"/>
              <a:ext cx="1007329" cy="12148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6DCC889-D1E5-9874-78FD-0431C5E343F7}"/>
                </a:ext>
              </a:extLst>
            </p:cNvPr>
            <p:cNvCxnSpPr>
              <a:cxnSpLocks/>
            </p:cNvCxnSpPr>
            <p:nvPr/>
          </p:nvCxnSpPr>
          <p:spPr>
            <a:xfrm>
              <a:off x="3799253" y="3817024"/>
              <a:ext cx="579048" cy="1662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856F2C7-9BFF-77F1-8A2C-B55145BB94FE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4293219" y="3716211"/>
              <a:ext cx="85082" cy="17535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423B7C5-2099-94EB-D4B1-5A732ED78118}"/>
                </a:ext>
              </a:extLst>
            </p:cNvPr>
            <p:cNvCxnSpPr>
              <a:cxnSpLocks/>
            </p:cNvCxnSpPr>
            <p:nvPr/>
          </p:nvCxnSpPr>
          <p:spPr>
            <a:xfrm>
              <a:off x="3027962" y="4770569"/>
              <a:ext cx="1322945" cy="697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7190AD6-4001-DE9A-8DA4-FC835AFEB072}"/>
                </a:ext>
              </a:extLst>
            </p:cNvPr>
            <p:cNvCxnSpPr>
              <a:cxnSpLocks/>
            </p:cNvCxnSpPr>
            <p:nvPr/>
          </p:nvCxnSpPr>
          <p:spPr>
            <a:xfrm>
              <a:off x="2900970" y="3944754"/>
              <a:ext cx="1434790" cy="15174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38017E0-842D-7E55-1DE2-C298767A6F86}"/>
              </a:ext>
            </a:extLst>
          </p:cNvPr>
          <p:cNvGrpSpPr/>
          <p:nvPr/>
        </p:nvGrpSpPr>
        <p:grpSpPr>
          <a:xfrm>
            <a:off x="8235797" y="4951141"/>
            <a:ext cx="3793537" cy="1498577"/>
            <a:chOff x="8235797" y="4951141"/>
            <a:chExt cx="3793537" cy="149857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A385921-8947-5261-E482-81395C479D78}"/>
                </a:ext>
              </a:extLst>
            </p:cNvPr>
            <p:cNvSpPr txBox="1"/>
            <p:nvPr/>
          </p:nvSpPr>
          <p:spPr>
            <a:xfrm>
              <a:off x="8868863" y="5434055"/>
              <a:ext cx="316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itchFamily="2" charset="0"/>
                </a:rPr>
                <a:t>Update by keeping only the contexts that evaluate to true and renormalize.</a:t>
              </a: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C84DFBA7-28F8-FE46-2EE2-C540088C0AED}"/>
                </a:ext>
              </a:extLst>
            </p:cNvPr>
            <p:cNvSpPr/>
            <p:nvPr/>
          </p:nvSpPr>
          <p:spPr>
            <a:xfrm>
              <a:off x="8235797" y="4951141"/>
              <a:ext cx="1465764" cy="702527"/>
            </a:xfrm>
            <a:custGeom>
              <a:avLst/>
              <a:gdLst>
                <a:gd name="connsiteX0" fmla="*/ 0 w 1483112"/>
                <a:gd name="connsiteY0" fmla="*/ 702527 h 702527"/>
                <a:gd name="connsiteX1" fmla="*/ 1059366 w 1483112"/>
                <a:gd name="connsiteY1" fmla="*/ 390293 h 702527"/>
                <a:gd name="connsiteX2" fmla="*/ 1483112 w 1483112"/>
                <a:gd name="connsiteY2" fmla="*/ 0 h 702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3112" h="702527">
                  <a:moveTo>
                    <a:pt x="0" y="702527"/>
                  </a:moveTo>
                  <a:cubicBezTo>
                    <a:pt x="406090" y="604954"/>
                    <a:pt x="812181" y="507381"/>
                    <a:pt x="1059366" y="390293"/>
                  </a:cubicBezTo>
                  <a:cubicBezTo>
                    <a:pt x="1306551" y="273205"/>
                    <a:pt x="1394831" y="136602"/>
                    <a:pt x="1483112" y="0"/>
                  </a:cubicBezTo>
                </a:path>
              </a:pathLst>
            </a:custGeom>
            <a:noFill/>
            <a:ln w="76200">
              <a:prstDash val="dash"/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483112"/>
                        <a:gd name="connsiteY0" fmla="*/ 702527 h 702527"/>
                        <a:gd name="connsiteX1" fmla="*/ 1059366 w 1483112"/>
                        <a:gd name="connsiteY1" fmla="*/ 390293 h 702527"/>
                        <a:gd name="connsiteX2" fmla="*/ 1483112 w 1483112"/>
                        <a:gd name="connsiteY2" fmla="*/ 0 h 7025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83112" h="702527" extrusionOk="0">
                          <a:moveTo>
                            <a:pt x="0" y="702527"/>
                          </a:moveTo>
                          <a:cubicBezTo>
                            <a:pt x="395339" y="598323"/>
                            <a:pt x="778096" y="520174"/>
                            <a:pt x="1059366" y="390293"/>
                          </a:cubicBezTo>
                          <a:cubicBezTo>
                            <a:pt x="1343973" y="281083"/>
                            <a:pt x="1387751" y="136827"/>
                            <a:pt x="1483112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8CD2CC6-E371-2C32-F3C8-9A7F95EB10B4}"/>
              </a:ext>
            </a:extLst>
          </p:cNvPr>
          <p:cNvSpPr txBox="1"/>
          <p:nvPr/>
        </p:nvSpPr>
        <p:spPr>
          <a:xfrm>
            <a:off x="3690604" y="5368506"/>
            <a:ext cx="4619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speed(c)(m) &gt; </a:t>
            </a:r>
            <a:r>
              <a:rPr lang="el-GR" sz="2800" b="0" i="0" dirty="0">
                <a:solidFill>
                  <a:srgbClr val="202124"/>
                </a:solidFill>
                <a:effectLst/>
                <a:latin typeface="Google Sans"/>
              </a:rPr>
              <a:t>θ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(c)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6B66C3B-A1DE-A336-EFE4-926DC87FCB3D}"/>
              </a:ext>
            </a:extLst>
          </p:cNvPr>
          <p:cNvSpPr/>
          <p:nvPr/>
        </p:nvSpPr>
        <p:spPr>
          <a:xfrm>
            <a:off x="4556721" y="5422526"/>
            <a:ext cx="3465127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25B3884-2946-FB56-4595-A0C8FBA26874}"/>
              </a:ext>
            </a:extLst>
          </p:cNvPr>
          <p:cNvGrpSpPr/>
          <p:nvPr/>
        </p:nvGrpSpPr>
        <p:grpSpPr>
          <a:xfrm>
            <a:off x="5022838" y="4739759"/>
            <a:ext cx="1906469" cy="527543"/>
            <a:chOff x="4342615" y="4739759"/>
            <a:chExt cx="1906469" cy="527543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E8D49EF-2509-C937-020F-BFA3C3C10379}"/>
                </a:ext>
              </a:extLst>
            </p:cNvPr>
            <p:cNvSpPr/>
            <p:nvPr/>
          </p:nvSpPr>
          <p:spPr>
            <a:xfrm>
              <a:off x="5731036" y="4775800"/>
              <a:ext cx="518048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452D149-49B6-C821-978F-231A06500EEE}"/>
                </a:ext>
              </a:extLst>
            </p:cNvPr>
            <p:cNvSpPr txBox="1"/>
            <p:nvPr/>
          </p:nvSpPr>
          <p:spPr>
            <a:xfrm>
              <a:off x="4342615" y="4739759"/>
              <a:ext cx="15262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2800" b="1" i="0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-&gt;</a:t>
              </a:r>
              <a:r>
                <a:rPr lang="en-US" sz="28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507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C28BE-5840-13B0-A7C7-6669531AC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7CDC021-75C4-E698-BC54-8FFFA0789AD0}"/>
              </a:ext>
            </a:extLst>
          </p:cNvPr>
          <p:cNvGrpSpPr/>
          <p:nvPr/>
        </p:nvGrpSpPr>
        <p:grpSpPr>
          <a:xfrm>
            <a:off x="2701838" y="3280106"/>
            <a:ext cx="7599774" cy="584775"/>
            <a:chOff x="2356493" y="2202585"/>
            <a:chExt cx="7599774" cy="5847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30A38C-F9B5-9BEF-0E31-54E5DC929F00}"/>
                </a:ext>
              </a:extLst>
            </p:cNvPr>
            <p:cNvSpPr txBox="1"/>
            <p:nvPr/>
          </p:nvSpPr>
          <p:spPr>
            <a:xfrm>
              <a:off x="2356493" y="2202585"/>
              <a:ext cx="75997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 update : </a:t>
              </a:r>
              <a:r>
                <a:rPr lang="el-GR" sz="32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(</a:t>
              </a:r>
              <a:r>
                <a:rPr lang="el-GR" sz="32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</a:t>
              </a:r>
              <a:r>
                <a:rPr lang="en-US" sz="3200" dirty="0">
                  <a:latin typeface="Helvetica" pitchFamily="2" charset="0"/>
                </a:rPr>
                <a:t>)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 </a:t>
              </a:r>
              <a:r>
                <a:rPr lang="el-GR" sz="32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32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46AA3D4-C6FD-AABC-C112-A9E129A0F886}"/>
                </a:ext>
              </a:extLst>
            </p:cNvPr>
            <p:cNvSpPr/>
            <p:nvPr/>
          </p:nvSpPr>
          <p:spPr>
            <a:xfrm>
              <a:off x="4603544" y="2311378"/>
              <a:ext cx="371451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FCC0140-DF91-98A1-5724-AC8C184A4461}"/>
                </a:ext>
              </a:extLst>
            </p:cNvPr>
            <p:cNvSpPr/>
            <p:nvPr/>
          </p:nvSpPr>
          <p:spPr>
            <a:xfrm>
              <a:off x="6637525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C4AC547-6FC0-09E8-A0BD-9CBB903EA7AD}"/>
                </a:ext>
              </a:extLst>
            </p:cNvPr>
            <p:cNvSpPr/>
            <p:nvPr/>
          </p:nvSpPr>
          <p:spPr>
            <a:xfrm>
              <a:off x="7892184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4643022-73B3-073C-7E74-55EFC4420D65}"/>
              </a:ext>
            </a:extLst>
          </p:cNvPr>
          <p:cNvSpPr txBox="1"/>
          <p:nvPr/>
        </p:nvSpPr>
        <p:spPr>
          <a:xfrm>
            <a:off x="2701838" y="4326673"/>
            <a:ext cx="666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update</a:t>
            </a:r>
            <a:r>
              <a:rPr lang="en-US" sz="2400" b="1" dirty="0">
                <a:solidFill>
                  <a:srgbClr val="C00000"/>
                </a:solidFill>
                <a:latin typeface="Helvetica" pitchFamily="2" charset="0"/>
              </a:rPr>
              <a:t> uses </a:t>
            </a:r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&gt;&gt;=</a:t>
            </a:r>
            <a:r>
              <a:rPr lang="en-US" sz="2400" b="1" dirty="0">
                <a:solidFill>
                  <a:srgbClr val="C00000"/>
                </a:solidFill>
                <a:latin typeface="Helvetica" pitchFamily="2" charset="0"/>
              </a:rPr>
              <a:t> but it’s not the same thing! 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56427F-D1A9-0B00-FBBB-CF8D6C5E5544}"/>
              </a:ext>
            </a:extLst>
          </p:cNvPr>
          <p:cNvGrpSpPr/>
          <p:nvPr/>
        </p:nvGrpSpPr>
        <p:grpSpPr>
          <a:xfrm>
            <a:off x="8689851" y="2877424"/>
            <a:ext cx="891278" cy="679109"/>
            <a:chOff x="8598411" y="2877424"/>
            <a:chExt cx="891278" cy="67910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BF00461-A72B-39B3-EFA6-A1E1675309D8}"/>
                </a:ext>
              </a:extLst>
            </p:cNvPr>
            <p:cNvCxnSpPr/>
            <p:nvPr/>
          </p:nvCxnSpPr>
          <p:spPr>
            <a:xfrm flipH="1">
              <a:off x="8620715" y="3556533"/>
              <a:ext cx="86897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B13F607-72F7-382F-8D81-715A60C26476}"/>
                </a:ext>
              </a:extLst>
            </p:cNvPr>
            <p:cNvCxnSpPr/>
            <p:nvPr/>
          </p:nvCxnSpPr>
          <p:spPr>
            <a:xfrm flipH="1">
              <a:off x="8598411" y="2877424"/>
              <a:ext cx="86897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DBB469E-2C08-62D1-FF44-7226FFE4CAEE}"/>
              </a:ext>
            </a:extLst>
          </p:cNvPr>
          <p:cNvGrpSpPr/>
          <p:nvPr/>
        </p:nvGrpSpPr>
        <p:grpSpPr>
          <a:xfrm>
            <a:off x="2913709" y="2586538"/>
            <a:ext cx="7599774" cy="584775"/>
            <a:chOff x="2356493" y="2202585"/>
            <a:chExt cx="7599774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D77AB47-80D8-C3B3-1A69-8EFF44D59049}"/>
                </a:ext>
              </a:extLst>
            </p:cNvPr>
            <p:cNvSpPr txBox="1"/>
            <p:nvPr/>
          </p:nvSpPr>
          <p:spPr>
            <a:xfrm>
              <a:off x="2356493" y="2202585"/>
              <a:ext cx="75997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 (&gt;&gt;=) : a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(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</a:t>
              </a:r>
              <a:r>
                <a:rPr lang="en-US" sz="3200" dirty="0">
                  <a:latin typeface="Helvetica" pitchFamily="2" charset="0"/>
                </a:rPr>
                <a:t>)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b="1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941350AC-A7EA-70C2-0651-85506F8C3BE5}"/>
                </a:ext>
              </a:extLst>
            </p:cNvPr>
            <p:cNvSpPr/>
            <p:nvPr/>
          </p:nvSpPr>
          <p:spPr>
            <a:xfrm>
              <a:off x="4391673" y="2311378"/>
              <a:ext cx="371451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AF8D325-9EB3-D8C6-4B18-D898D4D8B217}"/>
                </a:ext>
              </a:extLst>
            </p:cNvPr>
            <p:cNvSpPr/>
            <p:nvPr/>
          </p:nvSpPr>
          <p:spPr>
            <a:xfrm>
              <a:off x="6412479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F6160A6-572C-194A-EE0C-A072C08A81E7}"/>
                </a:ext>
              </a:extLst>
            </p:cNvPr>
            <p:cNvSpPr/>
            <p:nvPr/>
          </p:nvSpPr>
          <p:spPr>
            <a:xfrm>
              <a:off x="7658009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295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71518-229E-703A-EFED-FDF087268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46AF32F-51B1-C079-A71B-2530506FFC52}"/>
              </a:ext>
            </a:extLst>
          </p:cNvPr>
          <p:cNvGrpSpPr/>
          <p:nvPr/>
        </p:nvGrpSpPr>
        <p:grpSpPr>
          <a:xfrm>
            <a:off x="1447800" y="828290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46E22CA-F4E2-A9E9-468E-0D21995E7FDF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Semantic Theories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FBD9633-1E10-F800-64B4-11B9652C49CD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Characterize inferences that NL expressions support and account for at least  (some of) the necessary inferences.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5A07FE9-A031-65B5-6AD9-ABF17C379B22}"/>
              </a:ext>
            </a:extLst>
          </p:cNvPr>
          <p:cNvGrpSpPr/>
          <p:nvPr/>
        </p:nvGrpSpPr>
        <p:grpSpPr>
          <a:xfrm>
            <a:off x="1447800" y="2659559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0076CC-8D1D-FCB3-9B0C-32D25ACD5178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Challenge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5A79F9-929A-6640-315F-66F90F6D25D1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Not always easy to distinguish the necessary inferences from the non-necessary inferences.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581D6E-5A6D-DDE8-8AF8-61CA3D41F72F}"/>
              </a:ext>
            </a:extLst>
          </p:cNvPr>
          <p:cNvGrpSpPr/>
          <p:nvPr/>
        </p:nvGrpSpPr>
        <p:grpSpPr>
          <a:xfrm>
            <a:off x="1447800" y="4490828"/>
            <a:ext cx="9296400" cy="1538882"/>
            <a:chOff x="1447800" y="4481669"/>
            <a:chExt cx="9296400" cy="153888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867228-8497-C539-15F6-9D535034258F}"/>
                </a:ext>
              </a:extLst>
            </p:cNvPr>
            <p:cNvSpPr txBox="1"/>
            <p:nvPr/>
          </p:nvSpPr>
          <p:spPr>
            <a:xfrm>
              <a:off x="1447800" y="4481669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Source of Challenge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ED3A15-291D-8EDF-9163-D19F28280157}"/>
                </a:ext>
              </a:extLst>
            </p:cNvPr>
            <p:cNvSpPr txBox="1"/>
            <p:nvPr/>
          </p:nvSpPr>
          <p:spPr>
            <a:xfrm>
              <a:off x="1447800" y="5066444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Both high-level (e.g. ambiguity, vagueness) and low-level factors (e.g. noise from method of reporting judgments).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79161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550BC-DF6D-B866-13CD-CEB0EFEDE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A6344BB-CE58-AA52-537F-0F2111305F8E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FE53018-AC40-92DE-1857-A77C362BC9E8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#5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35B39CA-BC2F-1893-4D2A-661BEE608DF0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Gradience can be derived by defining a way of mapping probabilistic programs returning truth </a:t>
              </a:r>
              <a:r>
                <a:rPr lang="en-US" sz="2800" dirty="0" err="1">
                  <a:latin typeface="Helvetica" pitchFamily="2" charset="0"/>
                </a:rPr>
                <a:t>vals</a:t>
              </a:r>
              <a:r>
                <a:rPr lang="en-US" sz="2800" dirty="0">
                  <a:latin typeface="Helvetica" pitchFamily="2" charset="0"/>
                </a:rPr>
                <a:t> to probabilities.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A66467D-B5DF-774E-6BEC-D711B192403E}"/>
              </a:ext>
            </a:extLst>
          </p:cNvPr>
          <p:cNvSpPr txBox="1"/>
          <p:nvPr/>
        </p:nvSpPr>
        <p:spPr>
          <a:xfrm>
            <a:off x="5876693" y="6428028"/>
            <a:ext cx="61220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Helvetica" pitchFamily="2" charset="0"/>
              </a:rPr>
              <a:t>Stalnaker 1978 </a:t>
            </a:r>
            <a:r>
              <a:rPr lang="en-US" sz="1100" i="1" dirty="0">
                <a:latin typeface="Helvetica" pitchFamily="2" charset="0"/>
              </a:rPr>
              <a:t>et seq</a:t>
            </a:r>
            <a:r>
              <a:rPr lang="en-US" sz="1100" dirty="0">
                <a:latin typeface="Helvetica" pitchFamily="2" charset="0"/>
              </a:rPr>
              <a:t>, see Lassiter 2011, Bergen et al. 2012, Lassiter &amp; Goodman 2013, </a:t>
            </a:r>
            <a:r>
              <a:rPr lang="en-US" sz="1100" i="1" dirty="0" err="1">
                <a:latin typeface="Helvetica" pitchFamily="2" charset="0"/>
              </a:rPr>
              <a:t>i.a.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5164619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55974-7A75-A026-A5B4-7C73B307A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A9403B-B164-90EE-5625-1301C71932E6}"/>
              </a:ext>
            </a:extLst>
          </p:cNvPr>
          <p:cNvGrpSpPr/>
          <p:nvPr/>
        </p:nvGrpSpPr>
        <p:grpSpPr>
          <a:xfrm>
            <a:off x="2913709" y="2586538"/>
            <a:ext cx="7599774" cy="584775"/>
            <a:chOff x="2356493" y="2202585"/>
            <a:chExt cx="7599774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BB0802-2445-62C5-EA03-E2B1B4CB9F11}"/>
                </a:ext>
              </a:extLst>
            </p:cNvPr>
            <p:cNvSpPr txBox="1"/>
            <p:nvPr/>
          </p:nvSpPr>
          <p:spPr>
            <a:xfrm>
              <a:off x="2356493" y="2202585"/>
              <a:ext cx="75997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 (&gt;&gt;=) : a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(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</a:t>
              </a:r>
              <a:r>
                <a:rPr lang="en-US" sz="3200" dirty="0">
                  <a:latin typeface="Helvetica" pitchFamily="2" charset="0"/>
                </a:rPr>
                <a:t>)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b="1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AB54291F-0B21-12BA-B49A-921901D1FD66}"/>
                </a:ext>
              </a:extLst>
            </p:cNvPr>
            <p:cNvSpPr/>
            <p:nvPr/>
          </p:nvSpPr>
          <p:spPr>
            <a:xfrm>
              <a:off x="4391673" y="2311378"/>
              <a:ext cx="371451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67E1A29-D169-0F71-1CF4-740A7204CF4A}"/>
                </a:ext>
              </a:extLst>
            </p:cNvPr>
            <p:cNvSpPr/>
            <p:nvPr/>
          </p:nvSpPr>
          <p:spPr>
            <a:xfrm>
              <a:off x="6412479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5CC0E8C-0AF3-D69B-8BD2-7FFE94B32121}"/>
                </a:ext>
              </a:extLst>
            </p:cNvPr>
            <p:cNvSpPr/>
            <p:nvPr/>
          </p:nvSpPr>
          <p:spPr>
            <a:xfrm>
              <a:off x="7658009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66059D9-2908-CE7B-32FB-1004C02D3E23}"/>
              </a:ext>
            </a:extLst>
          </p:cNvPr>
          <p:cNvGrpSpPr/>
          <p:nvPr/>
        </p:nvGrpSpPr>
        <p:grpSpPr>
          <a:xfrm>
            <a:off x="2701838" y="3280106"/>
            <a:ext cx="7599774" cy="584775"/>
            <a:chOff x="2356493" y="2202585"/>
            <a:chExt cx="7599774" cy="5847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13784C-258F-18DA-CC22-6688D695E18A}"/>
                </a:ext>
              </a:extLst>
            </p:cNvPr>
            <p:cNvSpPr txBox="1"/>
            <p:nvPr/>
          </p:nvSpPr>
          <p:spPr>
            <a:xfrm>
              <a:off x="2356493" y="2202585"/>
              <a:ext cx="75997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 update : </a:t>
              </a:r>
              <a:r>
                <a:rPr lang="el-GR" sz="32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(</a:t>
              </a:r>
              <a:r>
                <a:rPr lang="el-GR" sz="32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</a:t>
              </a:r>
              <a:r>
                <a:rPr lang="en-US" sz="3200" dirty="0">
                  <a:latin typeface="Helvetica" pitchFamily="2" charset="0"/>
                </a:rPr>
                <a:t>)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 </a:t>
              </a:r>
              <a:r>
                <a:rPr lang="el-GR" sz="32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32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F916C212-6DE9-3A97-F924-3685CB65FEA9}"/>
                </a:ext>
              </a:extLst>
            </p:cNvPr>
            <p:cNvSpPr/>
            <p:nvPr/>
          </p:nvSpPr>
          <p:spPr>
            <a:xfrm>
              <a:off x="4603544" y="2311378"/>
              <a:ext cx="371451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BC57A21-75C0-C84F-1648-27B07462CC21}"/>
                </a:ext>
              </a:extLst>
            </p:cNvPr>
            <p:cNvSpPr/>
            <p:nvPr/>
          </p:nvSpPr>
          <p:spPr>
            <a:xfrm>
              <a:off x="6637525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EC6B361-125E-8D8D-615A-B0AF025D7C92}"/>
                </a:ext>
              </a:extLst>
            </p:cNvPr>
            <p:cNvSpPr/>
            <p:nvPr/>
          </p:nvSpPr>
          <p:spPr>
            <a:xfrm>
              <a:off x="7892184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8263A4-82DD-6EE4-B1C2-1A886C081B25}"/>
              </a:ext>
            </a:extLst>
          </p:cNvPr>
          <p:cNvGrpSpPr/>
          <p:nvPr/>
        </p:nvGrpSpPr>
        <p:grpSpPr>
          <a:xfrm>
            <a:off x="3169808" y="3929351"/>
            <a:ext cx="7599774" cy="584775"/>
            <a:chOff x="2356493" y="2202585"/>
            <a:chExt cx="7599774" cy="584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F2DB40-9718-9352-FAE2-DE34D247FB99}"/>
                </a:ext>
              </a:extLst>
            </p:cNvPr>
            <p:cNvSpPr txBox="1"/>
            <p:nvPr/>
          </p:nvSpPr>
          <p:spPr>
            <a:xfrm>
              <a:off x="2356493" y="2202585"/>
              <a:ext cx="75997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 prob : </a:t>
              </a:r>
              <a:r>
                <a:rPr lang="en-US" sz="32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 r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CCC6CFE-F4D1-9F09-2D68-1C5EF6508FE1}"/>
                </a:ext>
              </a:extLst>
            </p:cNvPr>
            <p:cNvSpPr/>
            <p:nvPr/>
          </p:nvSpPr>
          <p:spPr>
            <a:xfrm>
              <a:off x="4157496" y="2277925"/>
              <a:ext cx="371451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1AF047-2850-D19A-2E26-0ACEAA965A24}"/>
              </a:ext>
            </a:extLst>
          </p:cNvPr>
          <p:cNvGrpSpPr/>
          <p:nvPr/>
        </p:nvGrpSpPr>
        <p:grpSpPr>
          <a:xfrm>
            <a:off x="3446936" y="4532862"/>
            <a:ext cx="2921619" cy="1200967"/>
            <a:chOff x="3446936" y="4532862"/>
            <a:chExt cx="2921619" cy="1200967"/>
          </a:xfrm>
        </p:grpSpPr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16E35AF9-4D39-2641-B4D9-0928107CB0A2}"/>
                </a:ext>
              </a:extLst>
            </p:cNvPr>
            <p:cNvSpPr/>
            <p:nvPr/>
          </p:nvSpPr>
          <p:spPr>
            <a:xfrm rot="16200000">
              <a:off x="4836139" y="3159733"/>
              <a:ext cx="135775" cy="2882034"/>
            </a:xfrm>
            <a:prstGeom prst="leftBrac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4C419C-DB39-34EE-870E-0A7102C936E5}"/>
                </a:ext>
              </a:extLst>
            </p:cNvPr>
            <p:cNvSpPr txBox="1"/>
            <p:nvPr/>
          </p:nvSpPr>
          <p:spPr>
            <a:xfrm>
              <a:off x="3446936" y="4810499"/>
              <a:ext cx="29216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What proportion of the truth values returned by the program are true.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911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A8A74-8EE5-36DA-5A86-AF49BDBEA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A7E345F5-0BD0-6132-D536-58D3560DF0FF}"/>
              </a:ext>
            </a:extLst>
          </p:cNvPr>
          <p:cNvGrpSpPr/>
          <p:nvPr/>
        </p:nvGrpSpPr>
        <p:grpSpPr>
          <a:xfrm>
            <a:off x="984616" y="2220109"/>
            <a:ext cx="3832711" cy="2783510"/>
            <a:chOff x="984616" y="2220109"/>
            <a:chExt cx="3832711" cy="278351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F01F10C4-9979-DADC-3D19-C5EED0B66C5D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B91BBA7-7845-9E9C-C1AD-B08ABF72E1D8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9CE116-C323-C4ED-C938-BA3B626873DE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A3EF66-CD43-86A7-7263-B63477094FE0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F75702-2B72-C9DF-947A-EF431DF147C6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C86C04-F3C1-60CC-214C-FC217EE39983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B40CA5-A3E1-B432-253C-08475A4CC48E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368502-A80B-8615-E7C7-DD960CE7BA9D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4BCDB9-F83F-9634-3EE2-92837DB5D4D5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997DA4-6F15-323E-C3F5-A70E2C7DC9FE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2F65B9-C071-B9E7-BE3C-1639621CAA47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963206-6614-6920-47CA-0A11E8B99477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B3976F-FD4A-FB44-805C-FCC151D2777D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0E27786-73A0-011A-067A-46BE39CD1CB2}"/>
              </a:ext>
            </a:extLst>
          </p:cNvPr>
          <p:cNvGrpSpPr/>
          <p:nvPr/>
        </p:nvGrpSpPr>
        <p:grpSpPr>
          <a:xfrm>
            <a:off x="7318916" y="2217006"/>
            <a:ext cx="3832711" cy="2783510"/>
            <a:chOff x="984616" y="2220109"/>
            <a:chExt cx="3832711" cy="2783510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44D1F29-61F8-655E-D7FA-AFFD624144CC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A4A7DD6-4E31-382F-87BA-989F5DAEB926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B9F42A-3F50-9DCB-4DD9-730DC8CE8808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F382E74-0C42-302B-13E2-537EBC25B1B1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01FEE3-BDAD-7ECE-F41E-A8FBAA8C62D3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A96D1F-E1E2-78D0-64FE-031F3B719973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5848127-FA3D-1F04-C9DA-BF69801AA023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7FE2AF9-16C6-5BD3-EBA1-765FF26DFD61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1556638-F4E1-011C-9EC9-B226783AA495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D13CFA-587C-405B-CFCD-1294850F66B6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BDBF728-5966-57E3-72CB-BF1B83698489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4FDE8A-1A61-80C6-270A-63FE49BB73DB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B27CE37-798B-5B2D-39C1-0E3F71A69995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85E1C40-A096-E698-90F0-4CBDF433BCF7}"/>
              </a:ext>
            </a:extLst>
          </p:cNvPr>
          <p:cNvCxnSpPr/>
          <p:nvPr/>
        </p:nvCxnSpPr>
        <p:spPr>
          <a:xfrm>
            <a:off x="5084956" y="3575422"/>
            <a:ext cx="199606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2E88BD5-FD08-A4BF-DFFB-6E9370639310}"/>
              </a:ext>
            </a:extLst>
          </p:cNvPr>
          <p:cNvSpPr txBox="1"/>
          <p:nvPr/>
        </p:nvSpPr>
        <p:spPr>
          <a:xfrm>
            <a:off x="3274740" y="1428368"/>
            <a:ext cx="5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Leo’s marathon was fast.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3EF5AD-FD0D-7555-B6CA-9ECF42E6C050}"/>
              </a:ext>
            </a:extLst>
          </p:cNvPr>
          <p:cNvSpPr txBox="1"/>
          <p:nvPr/>
        </p:nvSpPr>
        <p:spPr>
          <a:xfrm>
            <a:off x="3954966" y="6430423"/>
            <a:ext cx="80772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Barker 2002 Kennedy and McNally 2005, Kennedy 2007, Lassiter 2011; Lassiter and Goodman 2013; </a:t>
            </a:r>
            <a:r>
              <a:rPr lang="en-US" sz="1100" dirty="0" err="1"/>
              <a:t>Bernardy</a:t>
            </a:r>
            <a:r>
              <a:rPr lang="en-US" sz="1100" dirty="0"/>
              <a:t> et al. 2018, </a:t>
            </a:r>
            <a:r>
              <a:rPr lang="en-US" sz="1100" dirty="0" err="1"/>
              <a:t>i.a.</a:t>
            </a:r>
            <a:endParaRPr lang="en-US" sz="11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B7A70C-76E4-7A6D-9296-ECC7EC8EF698}"/>
              </a:ext>
            </a:extLst>
          </p:cNvPr>
          <p:cNvSpPr/>
          <p:nvPr/>
        </p:nvSpPr>
        <p:spPr>
          <a:xfrm>
            <a:off x="2064528" y="1728607"/>
            <a:ext cx="643664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κ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F9B537C-554B-F79C-7B1C-43ED97588C6A}"/>
              </a:ext>
            </a:extLst>
          </p:cNvPr>
          <p:cNvSpPr/>
          <p:nvPr/>
        </p:nvSpPr>
        <p:spPr>
          <a:xfrm>
            <a:off x="8398828" y="1728607"/>
            <a:ext cx="643664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κ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D96B0B9-45FA-25FC-1B3B-47B8913CD85A}"/>
              </a:ext>
            </a:extLst>
          </p:cNvPr>
          <p:cNvGrpSpPr/>
          <p:nvPr/>
        </p:nvGrpSpPr>
        <p:grpSpPr>
          <a:xfrm>
            <a:off x="2900970" y="3716211"/>
            <a:ext cx="1481459" cy="1763542"/>
            <a:chOff x="2900970" y="3716211"/>
            <a:chExt cx="1481459" cy="176354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53786BB-D876-6E58-1C4D-0E4889FCF5D1}"/>
                </a:ext>
              </a:extLst>
            </p:cNvPr>
            <p:cNvCxnSpPr>
              <a:cxnSpLocks/>
            </p:cNvCxnSpPr>
            <p:nvPr/>
          </p:nvCxnSpPr>
          <p:spPr>
            <a:xfrm>
              <a:off x="3375100" y="4254908"/>
              <a:ext cx="1007329" cy="12148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094104F-765C-F716-2823-C853FC62B0FA}"/>
                </a:ext>
              </a:extLst>
            </p:cNvPr>
            <p:cNvCxnSpPr>
              <a:cxnSpLocks/>
            </p:cNvCxnSpPr>
            <p:nvPr/>
          </p:nvCxnSpPr>
          <p:spPr>
            <a:xfrm>
              <a:off x="3799253" y="3817024"/>
              <a:ext cx="579048" cy="1662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30FA06A-73CC-22B0-8D8F-6546A9C4FC5C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4293219" y="3716211"/>
              <a:ext cx="85082" cy="17535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CADAD13-DF4C-E46F-9F20-76857B55FF37}"/>
                </a:ext>
              </a:extLst>
            </p:cNvPr>
            <p:cNvCxnSpPr>
              <a:cxnSpLocks/>
            </p:cNvCxnSpPr>
            <p:nvPr/>
          </p:nvCxnSpPr>
          <p:spPr>
            <a:xfrm>
              <a:off x="3027962" y="4770569"/>
              <a:ext cx="1322945" cy="697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1E8C8F5-6B83-41DD-B606-6D20E063E7C3}"/>
                </a:ext>
              </a:extLst>
            </p:cNvPr>
            <p:cNvCxnSpPr>
              <a:cxnSpLocks/>
            </p:cNvCxnSpPr>
            <p:nvPr/>
          </p:nvCxnSpPr>
          <p:spPr>
            <a:xfrm>
              <a:off x="2900970" y="3944754"/>
              <a:ext cx="1434790" cy="15174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B0576AA-78D5-E58A-668F-21B186B74C5D}"/>
              </a:ext>
            </a:extLst>
          </p:cNvPr>
          <p:cNvSpPr txBox="1"/>
          <p:nvPr/>
        </p:nvSpPr>
        <p:spPr>
          <a:xfrm>
            <a:off x="3690604" y="5368506"/>
            <a:ext cx="4619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speed(c)(m) &gt; </a:t>
            </a:r>
            <a:r>
              <a:rPr lang="el-GR" sz="2800" b="0" i="0" dirty="0">
                <a:solidFill>
                  <a:srgbClr val="202124"/>
                </a:solidFill>
                <a:effectLst/>
                <a:latin typeface="Google Sans"/>
              </a:rPr>
              <a:t>θ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(c)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600497C3-0FD3-AA26-9B94-9ED3335F2B7A}"/>
              </a:ext>
            </a:extLst>
          </p:cNvPr>
          <p:cNvSpPr/>
          <p:nvPr/>
        </p:nvSpPr>
        <p:spPr>
          <a:xfrm>
            <a:off x="4556721" y="5422526"/>
            <a:ext cx="3465127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27D637B-D21E-2FD8-9F54-1F69E088A8AE}"/>
              </a:ext>
            </a:extLst>
          </p:cNvPr>
          <p:cNvGrpSpPr/>
          <p:nvPr/>
        </p:nvGrpSpPr>
        <p:grpSpPr>
          <a:xfrm>
            <a:off x="5022838" y="4739759"/>
            <a:ext cx="1906469" cy="527543"/>
            <a:chOff x="4342615" y="4739759"/>
            <a:chExt cx="1906469" cy="527543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03CDDF6-33FE-2BF5-C0A9-8779E4018668}"/>
                </a:ext>
              </a:extLst>
            </p:cNvPr>
            <p:cNvSpPr/>
            <p:nvPr/>
          </p:nvSpPr>
          <p:spPr>
            <a:xfrm>
              <a:off x="5731036" y="4775800"/>
              <a:ext cx="518048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D106881-5314-F10E-F4EA-4BF08F402D75}"/>
                </a:ext>
              </a:extLst>
            </p:cNvPr>
            <p:cNvSpPr txBox="1"/>
            <p:nvPr/>
          </p:nvSpPr>
          <p:spPr>
            <a:xfrm>
              <a:off x="4342615" y="4739759"/>
              <a:ext cx="15262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2800" b="1" i="0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-&gt;</a:t>
              </a:r>
              <a:r>
                <a:rPr lang="en-US" sz="28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77009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31DA6-F228-57CD-C983-7192C278B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9DD6C803-1200-FB28-B4A3-92D6235E6CB4}"/>
              </a:ext>
            </a:extLst>
          </p:cNvPr>
          <p:cNvGrpSpPr/>
          <p:nvPr/>
        </p:nvGrpSpPr>
        <p:grpSpPr>
          <a:xfrm>
            <a:off x="984616" y="2220109"/>
            <a:ext cx="3832711" cy="2783510"/>
            <a:chOff x="984616" y="2220109"/>
            <a:chExt cx="3832711" cy="278351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1FFF4C9D-474E-A1FE-60BB-3C62960B1081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E643788-DDF7-AC4B-7E08-F62D854890FE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EEC744-8DC4-8D36-4B0F-0D3EFAE584FB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A2E1A5-CD02-E580-AA4C-8BE65D429B2F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D0F897-8809-600F-5A09-6776BBEA4786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04E723-B7FE-3E01-A4A6-800E423B29E4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C4FDAE-A7C0-4007-F93D-CF9B93C6AC07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8DC1A6-2C71-AAF5-843C-499945775FB9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262F24-9015-9B2A-A672-0F763156F0BA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9D9EB1-CAF8-E20D-FED3-92F558384E78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95C38F-659B-74CD-E45D-AFABA91D750A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CEFE36-56EA-2F05-7E06-89C9ABDA7A64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533F72-85C4-66EE-7B15-102EF6396D39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EED2814-2DE9-278D-B105-30FB08758D69}"/>
              </a:ext>
            </a:extLst>
          </p:cNvPr>
          <p:cNvSpPr txBox="1"/>
          <p:nvPr/>
        </p:nvSpPr>
        <p:spPr>
          <a:xfrm>
            <a:off x="3274740" y="1428368"/>
            <a:ext cx="5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Leo’s marathon was fast.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BFF9FE-4DDD-095D-A95A-D589A665194F}"/>
              </a:ext>
            </a:extLst>
          </p:cNvPr>
          <p:cNvSpPr txBox="1"/>
          <p:nvPr/>
        </p:nvSpPr>
        <p:spPr>
          <a:xfrm>
            <a:off x="3954966" y="6430423"/>
            <a:ext cx="80772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Barker 2002 Kennedy and McNally 2005, Kennedy 2007, Lassiter 2011; Lassiter and Goodman 2013; </a:t>
            </a:r>
            <a:r>
              <a:rPr lang="en-US" sz="1100" dirty="0" err="1"/>
              <a:t>Bernardy</a:t>
            </a:r>
            <a:r>
              <a:rPr lang="en-US" sz="1100" dirty="0"/>
              <a:t> et al. 2018, </a:t>
            </a:r>
            <a:r>
              <a:rPr lang="en-US" sz="1100" dirty="0" err="1"/>
              <a:t>i.a.</a:t>
            </a:r>
            <a:endParaRPr lang="en-US" sz="11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FB17360-AFF6-C78C-D9F1-BFEBF8D98C6A}"/>
              </a:ext>
            </a:extLst>
          </p:cNvPr>
          <p:cNvSpPr/>
          <p:nvPr/>
        </p:nvSpPr>
        <p:spPr>
          <a:xfrm>
            <a:off x="2064528" y="1728607"/>
            <a:ext cx="643664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κ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03E314E-C980-7777-3B0A-A70FDF0492DF}"/>
              </a:ext>
            </a:extLst>
          </p:cNvPr>
          <p:cNvGrpSpPr/>
          <p:nvPr/>
        </p:nvGrpSpPr>
        <p:grpSpPr>
          <a:xfrm>
            <a:off x="2900970" y="3716211"/>
            <a:ext cx="1481459" cy="1763542"/>
            <a:chOff x="2900970" y="3716211"/>
            <a:chExt cx="1481459" cy="176354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E4FF5B0-F936-F5C1-AF48-D809DC35A591}"/>
                </a:ext>
              </a:extLst>
            </p:cNvPr>
            <p:cNvCxnSpPr>
              <a:cxnSpLocks/>
            </p:cNvCxnSpPr>
            <p:nvPr/>
          </p:nvCxnSpPr>
          <p:spPr>
            <a:xfrm>
              <a:off x="3375100" y="4254908"/>
              <a:ext cx="1007329" cy="12148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D54D3C3-9CE5-2CB3-0C4C-19C3445E0109}"/>
                </a:ext>
              </a:extLst>
            </p:cNvPr>
            <p:cNvCxnSpPr>
              <a:cxnSpLocks/>
            </p:cNvCxnSpPr>
            <p:nvPr/>
          </p:nvCxnSpPr>
          <p:spPr>
            <a:xfrm>
              <a:off x="3799253" y="3817024"/>
              <a:ext cx="579048" cy="1662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8C58B6D-8DF2-188D-E4FB-1F31DCBFBE74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4293219" y="3716211"/>
              <a:ext cx="85082" cy="17535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658FB41-FC14-BBE9-6914-6A1D2337091E}"/>
                </a:ext>
              </a:extLst>
            </p:cNvPr>
            <p:cNvCxnSpPr>
              <a:cxnSpLocks/>
            </p:cNvCxnSpPr>
            <p:nvPr/>
          </p:nvCxnSpPr>
          <p:spPr>
            <a:xfrm>
              <a:off x="3027962" y="4770569"/>
              <a:ext cx="1322945" cy="697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A8E8374E-BB0E-EFBB-0423-D048E7BECCD3}"/>
                </a:ext>
              </a:extLst>
            </p:cNvPr>
            <p:cNvCxnSpPr>
              <a:cxnSpLocks/>
            </p:cNvCxnSpPr>
            <p:nvPr/>
          </p:nvCxnSpPr>
          <p:spPr>
            <a:xfrm>
              <a:off x="2900970" y="3944754"/>
              <a:ext cx="1434790" cy="15174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5DD8636-B8D3-BE92-C500-EBD405D29E96}"/>
              </a:ext>
            </a:extLst>
          </p:cNvPr>
          <p:cNvSpPr txBox="1"/>
          <p:nvPr/>
        </p:nvSpPr>
        <p:spPr>
          <a:xfrm>
            <a:off x="3690604" y="5368506"/>
            <a:ext cx="4619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speed(c)(m) &gt; </a:t>
            </a:r>
            <a:r>
              <a:rPr lang="el-GR" sz="2800" b="0" i="0" dirty="0">
                <a:solidFill>
                  <a:srgbClr val="202124"/>
                </a:solidFill>
                <a:effectLst/>
                <a:latin typeface="Google Sans"/>
              </a:rPr>
              <a:t>θ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(c)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FE6FB249-0D3D-CFFE-CDE6-59C555AB42D3}"/>
              </a:ext>
            </a:extLst>
          </p:cNvPr>
          <p:cNvSpPr/>
          <p:nvPr/>
        </p:nvSpPr>
        <p:spPr>
          <a:xfrm>
            <a:off x="4556721" y="5422526"/>
            <a:ext cx="3465127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50C4B49-D27C-D2E5-03DA-92BBE95127EE}"/>
              </a:ext>
            </a:extLst>
          </p:cNvPr>
          <p:cNvGrpSpPr/>
          <p:nvPr/>
        </p:nvGrpSpPr>
        <p:grpSpPr>
          <a:xfrm>
            <a:off x="5022838" y="4739759"/>
            <a:ext cx="1906469" cy="527543"/>
            <a:chOff x="4342615" y="4739759"/>
            <a:chExt cx="1906469" cy="527543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6A9B16F1-F9BF-A666-3DD0-0819CF73A3C1}"/>
                </a:ext>
              </a:extLst>
            </p:cNvPr>
            <p:cNvSpPr/>
            <p:nvPr/>
          </p:nvSpPr>
          <p:spPr>
            <a:xfrm>
              <a:off x="5731036" y="4775800"/>
              <a:ext cx="518048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7F5C12E-2191-B3AD-6898-AF11BF87270E}"/>
                </a:ext>
              </a:extLst>
            </p:cNvPr>
            <p:cNvSpPr txBox="1"/>
            <p:nvPr/>
          </p:nvSpPr>
          <p:spPr>
            <a:xfrm>
              <a:off x="4342615" y="4739759"/>
              <a:ext cx="15262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2800" b="1" i="0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-&gt;</a:t>
              </a:r>
              <a:r>
                <a:rPr lang="en-US" sz="28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28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D1F0450-2DB9-4C93-D12D-AFAC9BE66C7D}"/>
              </a:ext>
            </a:extLst>
          </p:cNvPr>
          <p:cNvSpPr txBox="1"/>
          <p:nvPr/>
        </p:nvSpPr>
        <p:spPr>
          <a:xfrm>
            <a:off x="9151783" y="3177813"/>
            <a:ext cx="1099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.546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B4E957-AFF0-4732-E110-CABA0F7014C9}"/>
              </a:ext>
            </a:extLst>
          </p:cNvPr>
          <p:cNvGrpSpPr/>
          <p:nvPr/>
        </p:nvGrpSpPr>
        <p:grpSpPr>
          <a:xfrm>
            <a:off x="8235797" y="3817025"/>
            <a:ext cx="3692215" cy="1836644"/>
            <a:chOff x="8235797" y="3817025"/>
            <a:chExt cx="3692215" cy="183664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9A5C5BC-71A5-ADFC-21BC-AD083DDE0DAC}"/>
                </a:ext>
              </a:extLst>
            </p:cNvPr>
            <p:cNvSpPr txBox="1"/>
            <p:nvPr/>
          </p:nvSpPr>
          <p:spPr>
            <a:xfrm>
              <a:off x="8767541" y="4862313"/>
              <a:ext cx="31604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prob(_ &gt;&gt;= _)</a:t>
              </a: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DC5EBD0-F5D1-7510-2E9F-504BD1776F4A}"/>
                </a:ext>
              </a:extLst>
            </p:cNvPr>
            <p:cNvSpPr/>
            <p:nvPr/>
          </p:nvSpPr>
          <p:spPr>
            <a:xfrm>
              <a:off x="8235797" y="3817025"/>
              <a:ext cx="1465764" cy="1836644"/>
            </a:xfrm>
            <a:custGeom>
              <a:avLst/>
              <a:gdLst>
                <a:gd name="connsiteX0" fmla="*/ 0 w 1483112"/>
                <a:gd name="connsiteY0" fmla="*/ 702527 h 702527"/>
                <a:gd name="connsiteX1" fmla="*/ 1059366 w 1483112"/>
                <a:gd name="connsiteY1" fmla="*/ 390293 h 702527"/>
                <a:gd name="connsiteX2" fmla="*/ 1483112 w 1483112"/>
                <a:gd name="connsiteY2" fmla="*/ 0 h 702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3112" h="702527">
                  <a:moveTo>
                    <a:pt x="0" y="702527"/>
                  </a:moveTo>
                  <a:cubicBezTo>
                    <a:pt x="406090" y="604954"/>
                    <a:pt x="812181" y="507381"/>
                    <a:pt x="1059366" y="390293"/>
                  </a:cubicBezTo>
                  <a:cubicBezTo>
                    <a:pt x="1306551" y="273205"/>
                    <a:pt x="1394831" y="136602"/>
                    <a:pt x="1483112" y="0"/>
                  </a:cubicBezTo>
                </a:path>
              </a:pathLst>
            </a:custGeom>
            <a:noFill/>
            <a:ln w="76200">
              <a:prstDash val="dash"/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483112"/>
                        <a:gd name="connsiteY0" fmla="*/ 702527 h 702527"/>
                        <a:gd name="connsiteX1" fmla="*/ 1059366 w 1483112"/>
                        <a:gd name="connsiteY1" fmla="*/ 390293 h 702527"/>
                        <a:gd name="connsiteX2" fmla="*/ 1483112 w 1483112"/>
                        <a:gd name="connsiteY2" fmla="*/ 0 h 7025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83112" h="702527" extrusionOk="0">
                          <a:moveTo>
                            <a:pt x="0" y="702527"/>
                          </a:moveTo>
                          <a:cubicBezTo>
                            <a:pt x="395339" y="598323"/>
                            <a:pt x="778096" y="520174"/>
                            <a:pt x="1059366" y="390293"/>
                          </a:cubicBezTo>
                          <a:cubicBezTo>
                            <a:pt x="1343973" y="281083"/>
                            <a:pt x="1387751" y="136827"/>
                            <a:pt x="1483112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E8DBAC6-912C-90C4-4A73-8EE4F9280EF8}"/>
              </a:ext>
            </a:extLst>
          </p:cNvPr>
          <p:cNvSpPr/>
          <p:nvPr/>
        </p:nvSpPr>
        <p:spPr>
          <a:xfrm>
            <a:off x="9379728" y="1728607"/>
            <a:ext cx="643664" cy="49150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9B37B37-3CA3-8FDC-0728-4D01A2E6E798}"/>
              </a:ext>
            </a:extLst>
          </p:cNvPr>
          <p:cNvCxnSpPr>
            <a:stCxn id="2" idx="4"/>
          </p:cNvCxnSpPr>
          <p:nvPr/>
        </p:nvCxnSpPr>
        <p:spPr>
          <a:xfrm>
            <a:off x="4799560" y="3853778"/>
            <a:ext cx="5451778" cy="116777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A4CBF6C-F0A1-B8F2-FD5E-F052DAD86E34}"/>
              </a:ext>
            </a:extLst>
          </p:cNvPr>
          <p:cNvCxnSpPr>
            <a:cxnSpLocks/>
            <a:stCxn id="64" idx="3"/>
          </p:cNvCxnSpPr>
          <p:nvPr/>
        </p:nvCxnSpPr>
        <p:spPr>
          <a:xfrm flipV="1">
            <a:off x="8021848" y="5210883"/>
            <a:ext cx="2960096" cy="45739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3093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EF79C-6F99-5C69-0F22-CCF0EAEF9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1C67E36-1159-250B-9C67-7F6B5B6A5A8F}"/>
              </a:ext>
            </a:extLst>
          </p:cNvPr>
          <p:cNvGrpSpPr/>
          <p:nvPr/>
        </p:nvGrpSpPr>
        <p:grpSpPr>
          <a:xfrm>
            <a:off x="1447800" y="1597731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C74EF55-CE62-8932-543E-F194B069F246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Challenge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5E20BCD-1357-06DC-EFE9-08F8A12B2DB8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Only represents occasional uncertainty (e.g. vagueness). No handling of metalinguistic uncertainty (e.g. ambiguity).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9CF1332-CCB8-C031-A6F9-56A8C4C54063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1A93EBB-1F29-CCDC-5D67-E199881115D8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Goal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6FF5F43-0273-E88C-D855-B508B8C28CF8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Enrich monad for modeling occasional uncertainty and give an example application to capturing ambiguity.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539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B85E32-A616-C5D6-0D60-5D0A121CF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88DD1-5A48-D19C-4487-D207B845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Modeling Uncertainty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23CC90C0-10E2-1360-3203-6CEA733BC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261A5EE-9D07-A6C7-A51F-CF41FAEF90BB}"/>
              </a:ext>
            </a:extLst>
          </p:cNvPr>
          <p:cNvSpPr txBox="1">
            <a:spLocks/>
          </p:cNvSpPr>
          <p:nvPr/>
        </p:nvSpPr>
        <p:spPr>
          <a:xfrm>
            <a:off x="831850" y="4297388"/>
            <a:ext cx="6442253" cy="847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Composing uncertainty</a:t>
            </a:r>
          </a:p>
        </p:txBody>
      </p:sp>
    </p:spTree>
    <p:extLst>
      <p:ext uri="{BB962C8B-B14F-4D97-AF65-F5344CB8AC3E}">
        <p14:creationId xmlns:p14="http://schemas.microsoft.com/office/powerpoint/2010/main" val="20421787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159A5-7B7D-DF6F-4E6F-1973EA194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6FFC35B-F559-8CED-3735-27EE04982B34}"/>
              </a:ext>
            </a:extLst>
          </p:cNvPr>
          <p:cNvGrpSpPr/>
          <p:nvPr/>
        </p:nvGrpSpPr>
        <p:grpSpPr>
          <a:xfrm>
            <a:off x="1447800" y="1597731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700A0AC-B7AE-5C0B-B07E-FFD15C0B6CD8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 </a:t>
              </a:r>
              <a:r>
                <a:rPr lang="en-US" sz="1100" b="1" dirty="0">
                  <a:latin typeface="Helvetica" pitchFamily="2" charset="0"/>
                </a:rPr>
                <a:t>see Lassiter 2011, Bergen et al. 2012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3191CDA-E1CA-AC79-365A-586EF15E814A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Embed probabilistic programs for occasional uncertainty in probabilistic programs for metalinguistic uncertainty.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34392C6-550E-E652-87C1-5B61C7578A05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63C4E7-0B6F-CC01-DC72-8CEB8A66511E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Upshot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965092-FBA3-3D7F-DAAF-3D24BBD69E51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Possible because monads are composable in the way we need them to be (because they are </a:t>
              </a:r>
              <a:r>
                <a:rPr lang="en-US" sz="2800" i="1" dirty="0">
                  <a:latin typeface="Helvetica" pitchFamily="2" charset="0"/>
                </a:rPr>
                <a:t>functors</a:t>
              </a:r>
              <a:r>
                <a:rPr lang="en-US" sz="2800" dirty="0">
                  <a:latin typeface="Helvetica" pitchFamily="2" charset="0"/>
                </a:rPr>
                <a:t>).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218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787D8-47BA-D173-61FD-94518AD84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3CA7B84-1D64-3571-2F15-F92A08A86A45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13567AC-8304-BCA5-3683-05504F71FF5C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61958FE-4378-6A88-F50F-7A689969A81A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Common grounds as probabilistic programs that return probabilistic programs returning contexts.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18090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6124E-9EDA-5573-1FB2-09A3E5427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E230FDF9-6569-4F84-6F21-C46EB27BB07E}"/>
              </a:ext>
            </a:extLst>
          </p:cNvPr>
          <p:cNvGrpSpPr/>
          <p:nvPr/>
        </p:nvGrpSpPr>
        <p:grpSpPr>
          <a:xfrm>
            <a:off x="1936390" y="1295150"/>
            <a:ext cx="903452" cy="812895"/>
            <a:chOff x="1936390" y="1295150"/>
            <a:chExt cx="903452" cy="812895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8E64A253-1FEF-D30F-74B8-22A0671C1D1A}"/>
                </a:ext>
              </a:extLst>
            </p:cNvPr>
            <p:cNvSpPr/>
            <p:nvPr/>
          </p:nvSpPr>
          <p:spPr>
            <a:xfrm>
              <a:off x="2064528" y="1453105"/>
              <a:ext cx="643664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2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70F7430-2C2C-F27B-ADF6-A4868B1E5B54}"/>
                </a:ext>
              </a:extLst>
            </p:cNvPr>
            <p:cNvSpPr/>
            <p:nvPr/>
          </p:nvSpPr>
          <p:spPr>
            <a:xfrm>
              <a:off x="1936390" y="1295150"/>
              <a:ext cx="903452" cy="812895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ACB17EF-7627-FB9B-0720-2AB76BCA7C94}"/>
              </a:ext>
            </a:extLst>
          </p:cNvPr>
          <p:cNvGrpSpPr/>
          <p:nvPr/>
        </p:nvGrpSpPr>
        <p:grpSpPr>
          <a:xfrm>
            <a:off x="984616" y="2220109"/>
            <a:ext cx="4442311" cy="3393110"/>
            <a:chOff x="984616" y="2220109"/>
            <a:chExt cx="4442311" cy="339311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212E900-33B2-7B6C-32B9-C870BD7E73CC}"/>
                </a:ext>
              </a:extLst>
            </p:cNvPr>
            <p:cNvGrpSpPr/>
            <p:nvPr/>
          </p:nvGrpSpPr>
          <p:grpSpPr>
            <a:xfrm>
              <a:off x="984616" y="2220109"/>
              <a:ext cx="3832711" cy="2783510"/>
              <a:chOff x="984616" y="2220109"/>
              <a:chExt cx="3832711" cy="2783510"/>
            </a:xfrm>
          </p:grpSpPr>
          <p:sp>
            <p:nvSpPr>
              <p:cNvPr id="2" name="Freeform 1">
                <a:extLst>
                  <a:ext uri="{FF2B5EF4-FFF2-40B4-BE49-F238E27FC236}">
                    <a16:creationId xmlns:a16="http://schemas.microsoft.com/office/drawing/2014/main" id="{19AB5AB4-F4DF-68FF-32E4-2662913DFC35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2B3DD2-6C59-B4C7-AE71-6C3D77C869BE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16B40E-1861-1421-5C3B-EC190507A8CE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EBEF51-4B28-46D3-2E5D-88D294C5FD0B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F52B77-B08E-A040-D2DE-A0F0E9C7DB19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795291-CC47-3FDA-200C-11BBC178B8E4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56FDDD-3AB3-DEEE-C7AD-4655B783067C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A8E21F-902F-2B71-C963-3CF4B2FA05DF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B4D893-15EC-3A88-F945-A4E2A03D41AA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4926A1-8017-AF4D-D1F1-95E8E7465620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10B059-7DBD-0E81-6096-C2A594FA8401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7D7C66-1290-0C90-D46C-150C7FF94710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3B811F-144D-9CD8-AB94-00D55950D526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1D0D6A9-F7BD-D8B2-2339-302804B57698}"/>
                </a:ext>
              </a:extLst>
            </p:cNvPr>
            <p:cNvGrpSpPr/>
            <p:nvPr/>
          </p:nvGrpSpPr>
          <p:grpSpPr>
            <a:xfrm>
              <a:off x="1137016" y="2372509"/>
              <a:ext cx="3832711" cy="2783510"/>
              <a:chOff x="984616" y="2220109"/>
              <a:chExt cx="3832711" cy="2783510"/>
            </a:xfrm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77A0683-FA02-588D-8425-4D3BFD892473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96C8E2-5E5C-3D4D-91B8-9E20A1D950FE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F13398-62DB-516E-C741-70CF0CE4CFA1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E51CEB-84A4-9B1E-B967-ECDD2A5183C9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7A17E1-C613-FC00-3A74-2C570D80529E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750580B-60C7-D982-1FF4-0EB9A1F3F12B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904BA1-EACC-5BA8-EB3B-E9BA38783ABC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B9D2EE0-2774-2FF6-5A4B-EB1D8A9FC57F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AFF9056-0345-1045-5028-9CA08C0A0ECA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85758B-AF8B-7378-4BD7-421448601946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365B1C-BF25-616F-98E8-E1747C699C30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C33419-D469-CB4B-831B-E955EB064FBF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9679AD-C0FF-90A3-A55C-A34C1B7895E0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904B9C6-CF43-A4AE-7EB9-3AB97EA3AE78}"/>
                </a:ext>
              </a:extLst>
            </p:cNvPr>
            <p:cNvGrpSpPr/>
            <p:nvPr/>
          </p:nvGrpSpPr>
          <p:grpSpPr>
            <a:xfrm>
              <a:off x="1289416" y="2524909"/>
              <a:ext cx="3832711" cy="2783510"/>
              <a:chOff x="984616" y="2220109"/>
              <a:chExt cx="3832711" cy="2783510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473F1D5-95EF-A4AD-8330-A6F9B4BCE20C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A1B1754-511A-235F-8C3C-4FEA684AC5D3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9626721-A71A-BD86-3969-6F5D4602EC67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A20ED97-DD40-F635-F2B1-5EB6EA41EC6D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42134B-6C73-A1B3-AB80-6625FA4E0DF3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4F1C680-047E-F79E-F4E7-E1AA530A0E3E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4611282-ABEC-E359-0451-388769F949BC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05F02DB-FF34-BDB5-61EB-D4D96ED59870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B8CBAB9-08DB-B973-07BC-4BC5BFBE1C07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DFE22AE-EF51-0BAA-42B1-8AFEEDBF4550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998A68F-0B23-7DC1-2351-90E16ADDD3E3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B9B1B04-39B8-E538-B4BA-00C0CB1C15EA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E78083A-364D-80D3-70D9-8037B285DE90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65FAB12-D441-7895-DF61-2400FA527457}"/>
                </a:ext>
              </a:extLst>
            </p:cNvPr>
            <p:cNvGrpSpPr/>
            <p:nvPr/>
          </p:nvGrpSpPr>
          <p:grpSpPr>
            <a:xfrm>
              <a:off x="1441816" y="2677309"/>
              <a:ext cx="3832711" cy="2783510"/>
              <a:chOff x="984616" y="2220109"/>
              <a:chExt cx="3832711" cy="2783510"/>
            </a:xfrm>
          </p:grpSpPr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9C836005-78A3-817E-B3C7-A6E2FAECEC24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0CD6491-DC52-EDB7-3928-F190AA05C2D7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02737DE-E213-0A63-4FBA-8A4BEAA6CB34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11B5C11-C556-B334-E02E-3DFC5BF0833A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12F6737-268C-C5CD-306F-EF80C6593F71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A0B152A-654D-D73B-2F60-6ACEF429F4B2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0739AA0-739F-F159-2BD1-A14AFF5AAE8F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70DB90A-41C0-1DE1-C790-2029235B314D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5CC749B-E122-7CA2-70B7-9EDFFF243582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59FE5FE-BA78-0BBE-CFF2-ABEEFC9EF660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F20A0C3-DEEE-BD93-3C1B-CE268E1FBB72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039CFDE-20A8-C1A9-8B03-308E21E525B2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2D88B41-3AD6-7F9D-0768-6246054CFB27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E4BB2EF-D26C-3327-ADF8-09BB54452BDA}"/>
                </a:ext>
              </a:extLst>
            </p:cNvPr>
            <p:cNvGrpSpPr/>
            <p:nvPr/>
          </p:nvGrpSpPr>
          <p:grpSpPr>
            <a:xfrm>
              <a:off x="1594216" y="2829709"/>
              <a:ext cx="3832711" cy="2783510"/>
              <a:chOff x="984616" y="2220109"/>
              <a:chExt cx="3832711" cy="2783510"/>
            </a:xfrm>
          </p:grpSpPr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312AEB66-3639-AC58-D0B9-A5373B073C49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63F8E38-F67E-41BB-5429-AE9CE20CEC9F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E712E20-FB89-39F9-003D-39083426A8AE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8251E6B-7FD6-1F8C-1816-5377AEA4ED39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7EC1E0F-E1FE-A56E-6CC2-B0C3933E6661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E310A95-51B8-E1C5-31DE-4A43D601968A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49AFE60-8B79-4932-E1AF-0B063DA572F5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0D8C769-8FC6-5D80-03EB-3E5977D68CE3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213668B-C7F3-F055-27F4-60D6ABCB0CF8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F69229-E06D-3D6D-CAFA-013DA5D4A377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E362BC0-3C32-F1F7-738F-A66E169AE937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84EBBDB-2BA7-D3C3-BAE6-39BF61EB9376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7BAEC9E-1158-C3F6-91B6-6422B03973E9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148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DCB57-EE23-78B0-5DF6-1BE990453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DCDA1CE-DB19-3186-FF7C-FB82359DB822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61BC571-A69B-1DA2-9836-D33B1D40A5D4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9AFC0B0-A5A6-83A8-635B-CDFAAD20042F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Common grounds as probabilistic programs that return probabilistic programs returning contexts.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68E6355-B977-E1FE-297E-BF4BA163F7A3}"/>
              </a:ext>
            </a:extLst>
          </p:cNvPr>
          <p:cNvGrpSpPr/>
          <p:nvPr/>
        </p:nvGrpSpPr>
        <p:grpSpPr>
          <a:xfrm>
            <a:off x="1447800" y="3721387"/>
            <a:ext cx="9296400" cy="1969770"/>
            <a:chOff x="1447800" y="3721387"/>
            <a:chExt cx="9296400" cy="1969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9E61CBD-ECA8-0F3F-6BAE-A3D49933E5E2}"/>
                </a:ext>
              </a:extLst>
            </p:cNvPr>
            <p:cNvSpPr txBox="1"/>
            <p:nvPr/>
          </p:nvSpPr>
          <p:spPr>
            <a:xfrm>
              <a:off x="1447800" y="372138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#2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44C2FF-6A5F-476D-6CAE-BAF386B9D721}"/>
                </a:ext>
              </a:extLst>
            </p:cNvPr>
            <p:cNvSpPr txBox="1"/>
            <p:nvPr/>
          </p:nvSpPr>
          <p:spPr>
            <a:xfrm>
              <a:off x="1447800" y="4306162"/>
              <a:ext cx="9296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Utterances as mappings from contexts to probabilistic programs that return probabilistic programs returning truth values.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4532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4CF6E01-255F-15ED-F9F2-33E37C091966}"/>
              </a:ext>
            </a:extLst>
          </p:cNvPr>
          <p:cNvGrpSpPr/>
          <p:nvPr/>
        </p:nvGrpSpPr>
        <p:grpSpPr>
          <a:xfrm>
            <a:off x="1447800" y="1597731"/>
            <a:ext cx="9296400" cy="1969770"/>
            <a:chOff x="1447800" y="973017"/>
            <a:chExt cx="9296400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CA84264-DD33-0465-A746-C8666212B4C4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Goal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D17FBA4-D172-EC71-7964-B254406A3E0A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Precisely model the sources of inferential uncertainty in order to </a:t>
              </a:r>
              <a:r>
                <a:rPr lang="en-US" sz="2800" b="1" dirty="0">
                  <a:latin typeface="Helvetica" pitchFamily="2" charset="0"/>
                </a:rPr>
                <a:t>quantitatively compare alternative theories of what that uncertainty is uncertainty about</a:t>
              </a:r>
              <a:r>
                <a:rPr lang="en-US" sz="2800" dirty="0">
                  <a:latin typeface="Helvetica" pitchFamily="2" charset="0"/>
                </a:rPr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AB033EC-9502-0EA4-7EB1-4BFAF027B590}"/>
              </a:ext>
            </a:extLst>
          </p:cNvPr>
          <p:cNvGrpSpPr/>
          <p:nvPr/>
        </p:nvGrpSpPr>
        <p:grpSpPr>
          <a:xfrm>
            <a:off x="1447800" y="3721387"/>
            <a:ext cx="9296400" cy="1107995"/>
            <a:chOff x="1447800" y="2727343"/>
            <a:chExt cx="9296400" cy="110799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35DF49-CFD2-EAAA-8CE4-7022CA5DC90F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113A6A"/>
                  </a:solidFill>
                  <a:latin typeface="Helvetica" pitchFamily="2" charset="0"/>
                </a:rPr>
                <a:t>Two forms of uncertainty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F44ED9-D1ED-CE40-49EF-D7068EB55699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rabicPeriod"/>
              </a:pPr>
              <a:r>
                <a:rPr lang="en-US" sz="2800" dirty="0">
                  <a:latin typeface="Helvetica" pitchFamily="2" charset="0"/>
                </a:rPr>
                <a:t>Metalinguistic (type-level) uncertainty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879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2D514-C761-FA57-4A9D-F05D239A7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17BFC76A-1EB8-A7E1-4319-5D962F9EDD95}"/>
              </a:ext>
            </a:extLst>
          </p:cNvPr>
          <p:cNvGrpSpPr/>
          <p:nvPr/>
        </p:nvGrpSpPr>
        <p:grpSpPr>
          <a:xfrm>
            <a:off x="1936390" y="1295150"/>
            <a:ext cx="903452" cy="812895"/>
            <a:chOff x="1936390" y="1295150"/>
            <a:chExt cx="903452" cy="812895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9BE5C9AE-121E-7833-15C3-9E39C58C6FA9}"/>
                </a:ext>
              </a:extLst>
            </p:cNvPr>
            <p:cNvSpPr/>
            <p:nvPr/>
          </p:nvSpPr>
          <p:spPr>
            <a:xfrm>
              <a:off x="2064528" y="1453105"/>
              <a:ext cx="643664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2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87225779-B5FD-7650-0541-6F021513751B}"/>
                </a:ext>
              </a:extLst>
            </p:cNvPr>
            <p:cNvSpPr/>
            <p:nvPr/>
          </p:nvSpPr>
          <p:spPr>
            <a:xfrm>
              <a:off x="1936390" y="1295150"/>
              <a:ext cx="903452" cy="812895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1FE8870-0202-7683-3BEC-B5A15EA547CC}"/>
              </a:ext>
            </a:extLst>
          </p:cNvPr>
          <p:cNvGrpSpPr/>
          <p:nvPr/>
        </p:nvGrpSpPr>
        <p:grpSpPr>
          <a:xfrm>
            <a:off x="984616" y="2220109"/>
            <a:ext cx="4442311" cy="3393110"/>
            <a:chOff x="984616" y="2220109"/>
            <a:chExt cx="4442311" cy="339311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C5A0056-83E4-5357-C1D9-4BFCBCA8A520}"/>
                </a:ext>
              </a:extLst>
            </p:cNvPr>
            <p:cNvGrpSpPr/>
            <p:nvPr/>
          </p:nvGrpSpPr>
          <p:grpSpPr>
            <a:xfrm>
              <a:off x="984616" y="2220109"/>
              <a:ext cx="3832711" cy="2783510"/>
              <a:chOff x="984616" y="2220109"/>
              <a:chExt cx="3832711" cy="2783510"/>
            </a:xfrm>
          </p:grpSpPr>
          <p:sp>
            <p:nvSpPr>
              <p:cNvPr id="2" name="Freeform 1">
                <a:extLst>
                  <a:ext uri="{FF2B5EF4-FFF2-40B4-BE49-F238E27FC236}">
                    <a16:creationId xmlns:a16="http://schemas.microsoft.com/office/drawing/2014/main" id="{01DC9A60-CC67-DA3D-61B1-93C23B25C405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9BDDB9-5505-7FB9-6ED4-B3648DC1F6BE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DFBB63-8293-B3A9-5563-7ED0255B644E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9379AC-E288-C440-8018-264E48F942E8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A426A3-15D6-B318-7858-F26B6F28A922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0317B0-3E62-ED60-A337-DD128021EE44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0D8E72-1D68-FB88-7B3C-30726060E2E0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D307D3-A799-6A90-7B94-21A06BD530D6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664FE8-FD9F-B1E8-8E45-00F6B74A027D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442465-CCCB-6995-4B62-7A88953A5E3A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A7D57E-CF6D-5A99-0284-54EA76D61C3D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AC6D61-DC74-1983-9C95-FF715781ADD9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F745DC-FE3B-0B64-9E90-26ACF24914F2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A848A8D-572B-4CB0-7193-C523A0D9C221}"/>
                </a:ext>
              </a:extLst>
            </p:cNvPr>
            <p:cNvGrpSpPr/>
            <p:nvPr/>
          </p:nvGrpSpPr>
          <p:grpSpPr>
            <a:xfrm>
              <a:off x="1137016" y="2372509"/>
              <a:ext cx="3832711" cy="2783510"/>
              <a:chOff x="984616" y="2220109"/>
              <a:chExt cx="3832711" cy="2783510"/>
            </a:xfrm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BAC2A40E-3415-AC9A-DE77-9427247B0BAD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752F4F-AA91-D8B6-0754-F3D34197FCF7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925403-B8D3-A18B-50D8-C12062831A1B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3485FA-07E5-1214-A666-701B28CCE502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26CE94-098E-75D2-0825-DEA5EA067C6A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91CB1-060D-9A46-87B6-4D6C18B2DA96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0B4589-CF75-DB71-BBA1-EDB0E65CC6B7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2028692-CA8C-EDA2-9FD9-116E144BD971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14DD8FC-1437-587D-7AC4-16BDED10CE42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F2EDCAC-BB2C-0B1E-F790-CFE807249E93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4763AB-E00A-72C3-5D5B-CF2E698CAAF1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C2C8CE9-E304-40DB-CEFA-1A587C35523C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A28583-5F13-9044-7E0F-D225940B6764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53CEA68-04B2-295C-0E86-C4A6E0EF9727}"/>
                </a:ext>
              </a:extLst>
            </p:cNvPr>
            <p:cNvGrpSpPr/>
            <p:nvPr/>
          </p:nvGrpSpPr>
          <p:grpSpPr>
            <a:xfrm>
              <a:off x="1289416" y="2524909"/>
              <a:ext cx="3832711" cy="2783510"/>
              <a:chOff x="984616" y="2220109"/>
              <a:chExt cx="3832711" cy="2783510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93EBCDDB-4829-37A4-F91C-C91384507B80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A36899E-1299-D72C-F4C2-F4EBBAA37777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302B26B-5222-C765-B52C-81C2ECD2C71C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CD3F1B9-1831-DBF4-6379-93BFF262C316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3DD4F4F-B0BF-AE45-1331-38114BBE2925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DA449F5-EFD2-C090-7DF9-54F5F1D42695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17706AC-81CE-C395-E970-F6FCB8BAC87A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EB323D0-7231-79E0-085F-1B416CFC856E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8E3C231-7E8A-E9BD-4420-C286EA5AB945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DCBE52F-50AE-9968-E815-023F7DBB8CE4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A9863B4-A073-10F9-BA7E-A8BC4716D153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3CCD68E-62DF-3DA6-BCE8-17C11AC1344E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1CFBC6A-7E75-4841-A05E-DCD28A833552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6A4CC01-01B9-E216-0DF1-0CA9E824F47D}"/>
                </a:ext>
              </a:extLst>
            </p:cNvPr>
            <p:cNvGrpSpPr/>
            <p:nvPr/>
          </p:nvGrpSpPr>
          <p:grpSpPr>
            <a:xfrm>
              <a:off x="1441816" y="2677309"/>
              <a:ext cx="3832711" cy="2783510"/>
              <a:chOff x="984616" y="2220109"/>
              <a:chExt cx="3832711" cy="2783510"/>
            </a:xfrm>
          </p:grpSpPr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D4E6D309-5159-22E3-5FB0-F62355FFD8AF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FE884AA-107B-5F6E-60D9-185AB46FA8CB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83D7096-5D6D-1115-92B2-40D1202EE70D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07C2DF3-A480-AA35-9F0B-D3E18DD656F9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2E1FFFB-254C-3B5F-5E6B-71C467FA10B1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B38B654-36ED-1B5B-64B1-E4F680CAFFBE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DCC26A0-994E-489E-9C7A-2ABCBD48AC10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36FCA45-97D6-3066-4CE1-34F4B66FEF30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9B83F00-EECF-C9BE-58C2-BED0263B47D8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6C74982-2417-D4CD-F859-6A00E6B654C0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95C5CDB-98C1-8D18-8921-5C0465DA38FD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FD3899-3B5A-2AE4-DB04-49C3E52DB6AA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7511717-F185-CFC4-78B2-3A7657ED7256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C545683-277F-FE72-7F3A-17C3EDD72F99}"/>
                </a:ext>
              </a:extLst>
            </p:cNvPr>
            <p:cNvGrpSpPr/>
            <p:nvPr/>
          </p:nvGrpSpPr>
          <p:grpSpPr>
            <a:xfrm>
              <a:off x="1594216" y="2829709"/>
              <a:ext cx="3832711" cy="2783510"/>
              <a:chOff x="984616" y="2220109"/>
              <a:chExt cx="3832711" cy="2783510"/>
            </a:xfrm>
          </p:grpSpPr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3DADD62C-0313-26E7-DE4D-74FF9E963EC3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4176F24-4D6A-D129-9345-3A871E5C85E2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224C0E3-1BA8-24B9-F734-58C3BD516D8B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BD59B7A-244E-623F-7E06-2C47747184AD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4074B24-B303-EA18-F4F2-C5ABF5DDD221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A8718E0-487E-7FA9-80EE-C0F5E48C15A5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4F4CEA7-C4FB-00FC-5489-6F9790871016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CFF535F-5EA9-73A0-4BBB-5A28971271D0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B824C42-6E5E-2C61-6D91-D054327ED6F0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51EBA8B-D0ED-F520-4A95-BB0241DF9EA1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1E79622-AD70-AAEE-195C-7E40D458BDC3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FE80305-2829-1E4D-1591-4E9BCD27092F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79647C7-349A-F4F1-A856-1F7B47953524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0E91131-71D3-6A21-63AA-AECF53806338}"/>
              </a:ext>
            </a:extLst>
          </p:cNvPr>
          <p:cNvCxnSpPr>
            <a:cxnSpLocks/>
          </p:cNvCxnSpPr>
          <p:nvPr/>
        </p:nvCxnSpPr>
        <p:spPr>
          <a:xfrm>
            <a:off x="5426927" y="3575422"/>
            <a:ext cx="165409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D139E76-2572-3CAD-8940-39F28717F322}"/>
              </a:ext>
            </a:extLst>
          </p:cNvPr>
          <p:cNvSpPr txBox="1"/>
          <p:nvPr/>
        </p:nvSpPr>
        <p:spPr>
          <a:xfrm>
            <a:off x="3274740" y="1428368"/>
            <a:ext cx="5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Leo’s marathon was fast.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9752850-1B91-41D5-405A-C9AE6810DF23}"/>
              </a:ext>
            </a:extLst>
          </p:cNvPr>
          <p:cNvGrpSpPr/>
          <p:nvPr/>
        </p:nvGrpSpPr>
        <p:grpSpPr>
          <a:xfrm>
            <a:off x="7179323" y="2213960"/>
            <a:ext cx="4289911" cy="3240710"/>
            <a:chOff x="984616" y="2220109"/>
            <a:chExt cx="4289911" cy="32407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7B4F6E4-ED14-E6FA-0943-A35A553C792E}"/>
                </a:ext>
              </a:extLst>
            </p:cNvPr>
            <p:cNvGrpSpPr/>
            <p:nvPr/>
          </p:nvGrpSpPr>
          <p:grpSpPr>
            <a:xfrm>
              <a:off x="984616" y="2220109"/>
              <a:ext cx="3832711" cy="2783510"/>
              <a:chOff x="984616" y="2220109"/>
              <a:chExt cx="3832711" cy="2783510"/>
            </a:xfrm>
          </p:grpSpPr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9525C0D1-F745-7C38-D34E-F468EE8197D3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51BE50F2-41E2-E8DF-A735-EF12FAA8B292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1836DC59-C31A-4E48-F763-1BB2D40D760D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BB4822D3-5298-F989-87F3-5AC3870CF56C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7C968825-2241-4D90-657E-260641F32FBC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62E141B-57F3-6084-8509-6BF55C8A9F57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BB2297E4-C30E-6A2C-AF7C-7445B74B1B44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35B11937-79ED-3318-ADA1-137BA14ABEFE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23A31813-7760-BA8E-1316-8127A9B18716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F9B8B693-C7ED-4ABE-4D63-9AB97178DAE7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D9B1982D-5453-5027-FCEB-DB95A1676058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E73EE348-7607-AD76-F2D2-1C03807F1446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DA9BBA66-CE49-C1DD-A0C7-16D559A2125A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9D7586E-2906-73E1-1E97-DD346C430903}"/>
                </a:ext>
              </a:extLst>
            </p:cNvPr>
            <p:cNvGrpSpPr/>
            <p:nvPr/>
          </p:nvGrpSpPr>
          <p:grpSpPr>
            <a:xfrm>
              <a:off x="1137016" y="2372509"/>
              <a:ext cx="3832711" cy="2783510"/>
              <a:chOff x="984616" y="2220109"/>
              <a:chExt cx="3832711" cy="2783510"/>
            </a:xfrm>
          </p:grpSpPr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EFE8C41D-08C3-1174-106C-C2DCB5C20756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05DF78BA-30A1-B24F-9580-CE4FA1D502B6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0AF6D4E5-A7C8-AB3B-9A02-E3EBC258C92B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903EB052-FBB2-5C18-294D-864C82E67618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FDF0B9B-FE22-16DB-AB8A-C3C643473A79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22C9580C-54D0-4B82-7D8A-6E4CE58843C6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510B44F2-049D-4E41-42DD-25D14BF762B2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635BF00A-0CAB-2A75-9138-C512D1938219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E33C2477-8B75-B5E7-D617-0EF474505239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20A34A1-1663-BCAB-C261-84E687F19163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62531DD5-D3E5-8937-F93C-26B2A6799FEA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843A526E-6393-73CD-7A4A-53491492C5C4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421E9482-7776-DD82-67CD-DCDD29521314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1DD1BB1-1442-65F6-F329-DD0ABE05EFA3}"/>
                </a:ext>
              </a:extLst>
            </p:cNvPr>
            <p:cNvGrpSpPr/>
            <p:nvPr/>
          </p:nvGrpSpPr>
          <p:grpSpPr>
            <a:xfrm>
              <a:off x="1289416" y="2524909"/>
              <a:ext cx="3832711" cy="2783510"/>
              <a:chOff x="984616" y="2220109"/>
              <a:chExt cx="3832711" cy="2783510"/>
            </a:xfrm>
          </p:grpSpPr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7E070F21-ED9E-56FC-1935-AFF25EA67FE0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DA8FD5BA-8A42-DABE-BF8B-1D225829EEA7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91A378B6-AD65-FFFF-BC48-00E25FF26491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2E7FE19-77E5-0C4A-6AAC-2BBAB511FECB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4CA9A40-0DAB-229E-31DE-46B151A82545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490D582-E900-6C17-4483-F870C5CEC22B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F4A56D9F-2C80-5772-3143-BAD9A2B5E112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9241263-C7F0-BA18-AAD3-4BD3F3E6BF48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237EE62-EB2B-D967-1403-7D1B603292BE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75562D3-D82B-BE5F-A3B5-29E0F68768F5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BA92763-D592-5D6E-6868-BE0FAFE479C8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9663E0D-078A-C9F4-3530-D8A53AF286F4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8FE8DDA-2E9B-541C-DE4D-22C8A22EA313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5D216BB8-4DD7-E2A1-D8CE-D95E73B1B1E8}"/>
                </a:ext>
              </a:extLst>
            </p:cNvPr>
            <p:cNvGrpSpPr/>
            <p:nvPr/>
          </p:nvGrpSpPr>
          <p:grpSpPr>
            <a:xfrm>
              <a:off x="1441816" y="2677309"/>
              <a:ext cx="3832711" cy="2783510"/>
              <a:chOff x="984616" y="2220109"/>
              <a:chExt cx="3832711" cy="2783510"/>
            </a:xfrm>
          </p:grpSpPr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F829EFE0-0325-419D-5992-554DD582F729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836C479-18DB-FA8E-0099-D6B509E9B619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F691D18-5159-D874-86AE-0795180B1379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E2111038-4625-CF7C-C641-CA3AC2EEA868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DD9BE6F-56FD-613D-4E20-4F0A6B7B0D44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66DA63C-C875-A00E-575B-6FE38843B2F8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FA4C60C5-70F7-D25D-BF6E-36A846E16319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5C696F0A-F74B-E6FE-19BD-08B8B445FEDE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857F122-1DF3-C6F0-D582-CEB8778514B8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329A308-A1CF-0A97-9220-02A576168F3C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C08A52F-428F-1F50-8288-6856E9F02F3E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8458EF7F-BC64-0ED4-50D9-4E52DBBC26E8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F186B199-5690-E860-60F8-4324BC692485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302DDB1F-5DD9-D3BE-9AB2-BB2D118748E0}"/>
                </a:ext>
              </a:extLst>
            </p:cNvPr>
            <p:cNvGrpSpPr/>
            <p:nvPr/>
          </p:nvGrpSpPr>
          <p:grpSpPr>
            <a:xfrm>
              <a:off x="1940309" y="3140927"/>
              <a:ext cx="3140929" cy="2286996"/>
              <a:chOff x="1330709" y="2531327"/>
              <a:chExt cx="3140929" cy="2286996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9D838D4-E282-B28E-6096-8CE023A740CF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95441EA-1BD0-367B-4A5B-ADE9DF3EEAAF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DD4F75C-70A4-0BED-584D-3D885149BC17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3496A19-D1FB-BC9D-0B43-3D79313B9ADC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5CC541E-5D47-D995-EC42-6E66A8E53534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F8E8E9E-1827-3B9D-FF2B-E577BA93070C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D184E1A-124C-8F44-EEC6-DD023778D17A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7B4CE8E-49CB-0425-49F2-DE6607106DA1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986BC2F-D26B-B98F-F27E-AF05777DFE6A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C613058-9EA6-7E98-39C5-BCA313066D85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D35B7F1-E5FC-4690-7C53-331A886693E1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58E6E05-75A0-829D-CB36-BB9B2262EF50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2E70299-7CF0-35D5-FF5C-6C052AF0AEFE}"/>
              </a:ext>
            </a:extLst>
          </p:cNvPr>
          <p:cNvGrpSpPr/>
          <p:nvPr/>
        </p:nvGrpSpPr>
        <p:grpSpPr>
          <a:xfrm>
            <a:off x="7776115" y="2796868"/>
            <a:ext cx="3832711" cy="2783510"/>
            <a:chOff x="984616" y="2220109"/>
            <a:chExt cx="3832711" cy="2783510"/>
          </a:xfrm>
        </p:grpSpPr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CF6EA443-64A5-90CA-1B4A-1DBAD3D4E282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8F173CDE-D511-43A3-CEF6-515D603D5027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DF04A6C-B15C-7AA2-58E9-A90F58719F24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EA321A4-D5CE-AB6A-2833-A8416E26020C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CBC211DB-F95D-06DE-1E1F-335E3052A662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4341AAFB-A7A7-6CAD-A308-040F13F00762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EBFA8856-3DA7-5ED2-EF11-DF824DB538E0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5801991F-57DB-ACBB-E44B-FD89C8C1B40A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23786C3C-19FA-9D7D-373A-D6ACA4EE03BF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94C42205-3FF3-440B-B5F0-34551462328C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1973BB8-2FB2-6E3D-78DD-5FC2614F61A4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D083EE7D-1DF3-8C28-A5E7-0456AD921D7B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9B8B8E16-B73A-067C-F87A-6A4A1A4DFA80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EF45A89-43A6-FE63-15AE-E38BA7D4B9C5}"/>
              </a:ext>
            </a:extLst>
          </p:cNvPr>
          <p:cNvGrpSpPr/>
          <p:nvPr/>
        </p:nvGrpSpPr>
        <p:grpSpPr>
          <a:xfrm>
            <a:off x="8577348" y="1413933"/>
            <a:ext cx="903452" cy="812895"/>
            <a:chOff x="1936390" y="1295150"/>
            <a:chExt cx="903452" cy="812895"/>
          </a:xfrm>
        </p:grpSpPr>
        <p:sp>
          <p:nvSpPr>
            <p:cNvPr id="170" name="Rounded Rectangle 169">
              <a:extLst>
                <a:ext uri="{FF2B5EF4-FFF2-40B4-BE49-F238E27FC236}">
                  <a16:creationId xmlns:a16="http://schemas.microsoft.com/office/drawing/2014/main" id="{D2AA58DA-8AE5-2B28-624E-9F3D90606195}"/>
                </a:ext>
              </a:extLst>
            </p:cNvPr>
            <p:cNvSpPr/>
            <p:nvPr/>
          </p:nvSpPr>
          <p:spPr>
            <a:xfrm>
              <a:off x="2064528" y="1453105"/>
              <a:ext cx="643664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2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1CFE8F0D-98E9-3196-6DE7-739F7A6EACA1}"/>
                </a:ext>
              </a:extLst>
            </p:cNvPr>
            <p:cNvSpPr/>
            <p:nvPr/>
          </p:nvSpPr>
          <p:spPr>
            <a:xfrm>
              <a:off x="1936390" y="1295150"/>
              <a:ext cx="903452" cy="812895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BF61C76-FB10-263A-4DAD-CD9EE6F2E132}"/>
              </a:ext>
            </a:extLst>
          </p:cNvPr>
          <p:cNvGrpSpPr/>
          <p:nvPr/>
        </p:nvGrpSpPr>
        <p:grpSpPr>
          <a:xfrm>
            <a:off x="5067108" y="4608592"/>
            <a:ext cx="2172094" cy="812895"/>
            <a:chOff x="4687968" y="4731254"/>
            <a:chExt cx="2172094" cy="81289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48840F5-2A63-F334-596A-0C4396C71F4B}"/>
                </a:ext>
              </a:extLst>
            </p:cNvPr>
            <p:cNvGrpSpPr/>
            <p:nvPr/>
          </p:nvGrpSpPr>
          <p:grpSpPr>
            <a:xfrm>
              <a:off x="5956610" y="4731254"/>
              <a:ext cx="903452" cy="812895"/>
              <a:chOff x="5443858" y="4692710"/>
              <a:chExt cx="903452" cy="812895"/>
            </a:xfrm>
          </p:grpSpPr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5BEA4174-6C68-8E59-D8F7-4676783E698A}"/>
                  </a:ext>
                </a:extLst>
              </p:cNvPr>
              <p:cNvSpPr/>
              <p:nvPr/>
            </p:nvSpPr>
            <p:spPr>
              <a:xfrm>
                <a:off x="5653946" y="4853407"/>
                <a:ext cx="509088" cy="491502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rgbClr val="202124"/>
                    </a:solidFill>
                    <a:latin typeface="Google Sans"/>
                  </a:rPr>
                  <a:t>t</a:t>
                </a:r>
                <a:endParaRPr lang="en-US" sz="2800" dirty="0"/>
              </a:p>
            </p:txBody>
          </p:sp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4F7F6662-AE5D-EDC8-F711-FE313AC0DCFB}"/>
                  </a:ext>
                </a:extLst>
              </p:cNvPr>
              <p:cNvSpPr/>
              <p:nvPr/>
            </p:nvSpPr>
            <p:spPr>
              <a:xfrm>
                <a:off x="5443858" y="4692710"/>
                <a:ext cx="903452" cy="812895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C8E8B656-1CB1-BF2C-20E9-0C42E8D3A222}"/>
                </a:ext>
              </a:extLst>
            </p:cNvPr>
            <p:cNvSpPr txBox="1"/>
            <p:nvPr/>
          </p:nvSpPr>
          <p:spPr>
            <a:xfrm>
              <a:off x="4687968" y="4874848"/>
              <a:ext cx="15262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2800" b="1" i="0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-&gt;</a:t>
              </a:r>
              <a:r>
                <a:rPr lang="en-US" sz="28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2800" dirty="0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CD1A7C79-8B14-FA35-4D18-2989B531896B}"/>
              </a:ext>
            </a:extLst>
          </p:cNvPr>
          <p:cNvGrpSpPr/>
          <p:nvPr/>
        </p:nvGrpSpPr>
        <p:grpSpPr>
          <a:xfrm>
            <a:off x="3356923" y="5612146"/>
            <a:ext cx="5874636" cy="812894"/>
            <a:chOff x="3356923" y="5612146"/>
            <a:chExt cx="5874636" cy="812894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929EA377-B95D-F8E3-7C4B-9C74CE2CBBBF}"/>
                </a:ext>
              </a:extLst>
            </p:cNvPr>
            <p:cNvGrpSpPr/>
            <p:nvPr/>
          </p:nvGrpSpPr>
          <p:grpSpPr>
            <a:xfrm>
              <a:off x="3356923" y="5708674"/>
              <a:ext cx="5874636" cy="573088"/>
              <a:chOff x="3747211" y="5708674"/>
              <a:chExt cx="5874636" cy="573088"/>
            </a:xfrm>
          </p:grpSpPr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46C37787-7A26-8DCA-9B0B-4F4CE81E321A}"/>
                  </a:ext>
                </a:extLst>
              </p:cNvPr>
              <p:cNvSpPr txBox="1"/>
              <p:nvPr/>
            </p:nvSpPr>
            <p:spPr>
              <a:xfrm>
                <a:off x="3747211" y="5722164"/>
                <a:ext cx="587463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8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n-US" sz="28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 speed(c)(x) &gt; </a:t>
                </a:r>
                <a:r>
                  <a:rPr lang="el-GR" sz="2800" b="0" i="0" dirty="0">
                    <a:solidFill>
                      <a:srgbClr val="202124"/>
                    </a:solidFill>
                    <a:effectLst/>
                    <a:latin typeface="Google Sans"/>
                  </a:rPr>
                  <a:t>θ</a:t>
                </a:r>
                <a:r>
                  <a:rPr lang="en-US" sz="2800" b="0" i="0" dirty="0">
                    <a:solidFill>
                      <a:srgbClr val="202124"/>
                    </a:solidFill>
                    <a:effectLst/>
                    <a:latin typeface="Google Sans"/>
                  </a:rPr>
                  <a:t>(</a:t>
                </a:r>
                <a:r>
                  <a:rPr lang="en-US" sz="2800" b="0" i="0" dirty="0">
                    <a:solidFill>
                      <a:srgbClr val="202124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c</a:t>
                </a:r>
                <a:r>
                  <a:rPr lang="en-US" sz="2800" b="0" i="0" dirty="0">
                    <a:solidFill>
                      <a:srgbClr val="202124"/>
                    </a:solidFill>
                    <a:effectLst/>
                    <a:latin typeface="Google Sans"/>
                  </a:rPr>
                  <a:t>)</a:t>
                </a:r>
                <a:r>
                  <a:rPr lang="en-US" sz="28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endParaRPr lang="en-US" sz="2800" dirty="0"/>
              </a:p>
            </p:txBody>
          </p:sp>
          <p:sp>
            <p:nvSpPr>
              <p:cNvPr id="174" name="Rounded Rectangle 173">
                <a:extLst>
                  <a:ext uri="{FF2B5EF4-FFF2-40B4-BE49-F238E27FC236}">
                    <a16:creationId xmlns:a16="http://schemas.microsoft.com/office/drawing/2014/main" id="{94B068A5-0A05-000D-B586-1D50A37F0B19}"/>
                  </a:ext>
                </a:extLst>
              </p:cNvPr>
              <p:cNvSpPr/>
              <p:nvPr/>
            </p:nvSpPr>
            <p:spPr>
              <a:xfrm>
                <a:off x="5250156" y="5708674"/>
                <a:ext cx="3488880" cy="573088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8" name="Rounded Rectangle 187">
              <a:extLst>
                <a:ext uri="{FF2B5EF4-FFF2-40B4-BE49-F238E27FC236}">
                  <a16:creationId xmlns:a16="http://schemas.microsoft.com/office/drawing/2014/main" id="{1C15E2F3-4443-9D2B-31DB-97860BE38F0F}"/>
                </a:ext>
              </a:extLst>
            </p:cNvPr>
            <p:cNvSpPr/>
            <p:nvPr/>
          </p:nvSpPr>
          <p:spPr>
            <a:xfrm>
              <a:off x="4773963" y="5612146"/>
              <a:ext cx="3705083" cy="812894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366F8D80-FABF-1961-7D95-3162E3CC7ACE}"/>
              </a:ext>
            </a:extLst>
          </p:cNvPr>
          <p:cNvCxnSpPr>
            <a:stCxn id="69" idx="3"/>
          </p:cNvCxnSpPr>
          <p:nvPr/>
        </p:nvCxnSpPr>
        <p:spPr>
          <a:xfrm>
            <a:off x="4062760" y="4760383"/>
            <a:ext cx="3573763" cy="1071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B6491430-A09D-C2A4-5D07-618D58DAAEDC}"/>
              </a:ext>
            </a:extLst>
          </p:cNvPr>
          <p:cNvCxnSpPr>
            <a:cxnSpLocks/>
          </p:cNvCxnSpPr>
          <p:nvPr/>
        </p:nvCxnSpPr>
        <p:spPr>
          <a:xfrm>
            <a:off x="4555478" y="4370186"/>
            <a:ext cx="3122338" cy="1461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26EC8B0-5ED3-4110-19D0-8DB31EAE245A}"/>
              </a:ext>
            </a:extLst>
          </p:cNvPr>
          <p:cNvCxnSpPr>
            <a:cxnSpLocks/>
          </p:cNvCxnSpPr>
          <p:nvPr/>
        </p:nvCxnSpPr>
        <p:spPr>
          <a:xfrm>
            <a:off x="4982533" y="4250763"/>
            <a:ext cx="2732456" cy="1545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E18C0CAC-A92E-ED7F-DCED-590619ADF042}"/>
              </a:ext>
            </a:extLst>
          </p:cNvPr>
          <p:cNvCxnSpPr>
            <a:cxnSpLocks/>
            <a:stCxn id="71" idx="3"/>
          </p:cNvCxnSpPr>
          <p:nvPr/>
        </p:nvCxnSpPr>
        <p:spPr>
          <a:xfrm>
            <a:off x="3688990" y="5243257"/>
            <a:ext cx="3947533" cy="588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9704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4D5D3-DCD9-0B26-65DC-087D24713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28B362F5-AA03-ED4E-CC7E-6A0FE4FC3B34}"/>
              </a:ext>
            </a:extLst>
          </p:cNvPr>
          <p:cNvGrpSpPr/>
          <p:nvPr/>
        </p:nvGrpSpPr>
        <p:grpSpPr>
          <a:xfrm>
            <a:off x="1936390" y="1295150"/>
            <a:ext cx="903452" cy="812895"/>
            <a:chOff x="1936390" y="1295150"/>
            <a:chExt cx="903452" cy="812895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7F11A08A-DC73-2E4E-F962-33B68E272EF6}"/>
                </a:ext>
              </a:extLst>
            </p:cNvPr>
            <p:cNvSpPr/>
            <p:nvPr/>
          </p:nvSpPr>
          <p:spPr>
            <a:xfrm>
              <a:off x="2064528" y="1453105"/>
              <a:ext cx="643664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2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2EB54B90-8819-5D56-9BFC-314E23F62073}"/>
                </a:ext>
              </a:extLst>
            </p:cNvPr>
            <p:cNvSpPr/>
            <p:nvPr/>
          </p:nvSpPr>
          <p:spPr>
            <a:xfrm>
              <a:off x="1936390" y="1295150"/>
              <a:ext cx="903452" cy="812895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0C4847F-1711-6B7A-15D0-473324AF5225}"/>
              </a:ext>
            </a:extLst>
          </p:cNvPr>
          <p:cNvGrpSpPr/>
          <p:nvPr/>
        </p:nvGrpSpPr>
        <p:grpSpPr>
          <a:xfrm>
            <a:off x="984616" y="2220109"/>
            <a:ext cx="4442311" cy="3393110"/>
            <a:chOff x="984616" y="2220109"/>
            <a:chExt cx="4442311" cy="339311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233CB49-9BA2-3FE9-3C53-C335EDEE64E8}"/>
                </a:ext>
              </a:extLst>
            </p:cNvPr>
            <p:cNvGrpSpPr/>
            <p:nvPr/>
          </p:nvGrpSpPr>
          <p:grpSpPr>
            <a:xfrm>
              <a:off x="984616" y="2220109"/>
              <a:ext cx="3832711" cy="2783510"/>
              <a:chOff x="984616" y="2220109"/>
              <a:chExt cx="3832711" cy="2783510"/>
            </a:xfrm>
          </p:grpSpPr>
          <p:sp>
            <p:nvSpPr>
              <p:cNvPr id="2" name="Freeform 1">
                <a:extLst>
                  <a:ext uri="{FF2B5EF4-FFF2-40B4-BE49-F238E27FC236}">
                    <a16:creationId xmlns:a16="http://schemas.microsoft.com/office/drawing/2014/main" id="{58825549-241F-967D-CD24-301CBA3E7EEA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E8E616-3123-1E13-D00B-5413713D2F50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FEED43-4C49-CA65-20C6-8B053D3E3A03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76A574-3298-0A28-28B6-A9E3938C22C9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F92F08-6738-6AE8-56FA-DB0751AD13FD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77E7E2-0F6D-B8AE-ECA1-62A4E4BF749D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327498-ACCE-7DA9-18A8-3801BF6DEA89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AFBBE4-1764-C3F0-D7A5-B400A67EEBB2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6D99B9-0682-E0A9-5140-98BB0EE760B9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9E9CB6-B695-FA74-FA21-73E805362945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CA2721-B601-8B3A-9269-8B7F1BC7B25E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23ADE7-7D64-309B-99EC-F8F2F0A5048A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11F883-1181-F891-E5EF-3074147A3687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C500EFB-7398-C175-A775-DB84EBD6275B}"/>
                </a:ext>
              </a:extLst>
            </p:cNvPr>
            <p:cNvGrpSpPr/>
            <p:nvPr/>
          </p:nvGrpSpPr>
          <p:grpSpPr>
            <a:xfrm>
              <a:off x="1137016" y="2372509"/>
              <a:ext cx="3832711" cy="2783510"/>
              <a:chOff x="984616" y="2220109"/>
              <a:chExt cx="3832711" cy="2783510"/>
            </a:xfrm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12858261-600A-B8E1-F85F-634C3801BA29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3115581-64E4-3F34-5E7B-7E11B26C69A0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E1F867-62F2-D593-2FA4-DD95A411792E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ACF1197-9742-3153-3E79-8B05766D809A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7D62429-235D-A8EC-6A45-5127B4D76AF1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14C761-4E4F-AC72-D568-15C9CD6DB216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9FAC41-EBB0-C34B-4AED-1256554BF585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DF875B-7A66-5C8A-8520-DE743CDA4F4C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E5E965D-58CF-06D9-4008-560ECE835079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E680512-8C02-A582-300A-570409CA1951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588789-9B76-DAD5-02E6-C4C317F72A04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1C9DA17-0EB7-280B-F8FA-BCEFA6424826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35156C5-FA4D-31F4-8E99-E0B1493E6CFD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E21A600-3F38-2CDF-91E5-F6ED5FD42290}"/>
                </a:ext>
              </a:extLst>
            </p:cNvPr>
            <p:cNvGrpSpPr/>
            <p:nvPr/>
          </p:nvGrpSpPr>
          <p:grpSpPr>
            <a:xfrm>
              <a:off x="1289416" y="2524909"/>
              <a:ext cx="3832711" cy="2783510"/>
              <a:chOff x="984616" y="2220109"/>
              <a:chExt cx="3832711" cy="2783510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C30E15CE-86AA-7DB8-33C0-006868883876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D1D8BF9-B155-F3E3-6C43-BE11E67ABC37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FF8A807-F432-E485-5411-286844D2D7FF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8701F8B-4D1D-7627-6044-55ECAC1F1CD3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7816570-9E8A-9278-B57E-6EC27C3DA1A5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5E7383-0AE6-6B9D-68A2-DCC9760A1D85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598CCD1-F32D-FEFE-96FA-57DE33F7AA56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5DFDEA-9915-35EF-E60E-4166ED19667B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E4ADC15-66A9-3CBD-6189-CC527E944071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0DFF6D7-4DD8-5F1D-BA2B-60D80DA5B1FE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A64AD6E-970B-829A-D538-A16E5E0AD4D5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00B8B10-8395-373B-D984-B1A97FF39B41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B62BB35-F369-4962-B4BE-45F9BF4BDBDD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4A9E9A3-B0D2-E27C-9E19-950849FFB232}"/>
                </a:ext>
              </a:extLst>
            </p:cNvPr>
            <p:cNvGrpSpPr/>
            <p:nvPr/>
          </p:nvGrpSpPr>
          <p:grpSpPr>
            <a:xfrm>
              <a:off x="1441816" y="2677309"/>
              <a:ext cx="3832711" cy="2783510"/>
              <a:chOff x="984616" y="2220109"/>
              <a:chExt cx="3832711" cy="2783510"/>
            </a:xfrm>
          </p:grpSpPr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63A7A60-5A7E-84D1-9AB4-1C2B507F06C2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60E6AC6-297E-E8CB-202E-EE1C3AD50C13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51E4C0D-C34B-FCC3-FBFB-D0F08B9DDCBD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1288DC4-CAAA-97C2-F712-553FFF13C5D7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1F922E1-282B-856F-F033-B4A8FD4F4B07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824B6F1-F1DD-FD81-C332-2472A8ECD898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C418A09-0647-872A-9F0F-C22847647C97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0929A76-4C06-D724-DD18-D9D6826990E7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CFABB00-409F-0A0F-DDEA-BCDD1BF68E26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4515178-8344-52E2-388B-3F44828100B1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FC9E371-F909-8998-F34D-4C5DAD987E5C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A88C72B-AD28-898C-DD52-6EAE70D91741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682C2B6-C62D-1709-75F0-D7AE7CC19FE0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B6D3C18-ABA2-338C-2F71-AA1DE8DC8869}"/>
                </a:ext>
              </a:extLst>
            </p:cNvPr>
            <p:cNvGrpSpPr/>
            <p:nvPr/>
          </p:nvGrpSpPr>
          <p:grpSpPr>
            <a:xfrm>
              <a:off x="1594216" y="2829709"/>
              <a:ext cx="3832711" cy="2783510"/>
              <a:chOff x="984616" y="2220109"/>
              <a:chExt cx="3832711" cy="2783510"/>
            </a:xfrm>
          </p:grpSpPr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56BF04B6-317B-8ACB-B2B2-4DAA8E625513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2657690-3B23-5A3D-D6FD-DEC68E263139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96759AC-5718-C6C2-4F87-0757AAB4817F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3CDE93C-C6F9-BC69-B6A6-8B0768975F99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8C7F181-C23C-6FB4-8BC8-A26CA9F62EFA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40EDCB0-180D-45F1-13D9-BCE034A8A238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4A46489-786B-319F-6D4A-E65EAC7B8206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A5213D6-42DC-0841-CB35-656E63B82FF4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90177CF-0ED0-BDC6-0D64-F9E6652D2939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5AE1487-FA19-ED17-5972-AF643600FD08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861D666-0F09-4359-8F7C-8B3FBEE135AD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AF05246-75E2-6F1A-7571-E99295A7FFDA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57CBD90-89C8-C850-388C-F04F9D70091D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79CAF7F-21E9-BDFF-7A00-5C9922A7DF62}"/>
              </a:ext>
            </a:extLst>
          </p:cNvPr>
          <p:cNvCxnSpPr>
            <a:cxnSpLocks/>
          </p:cNvCxnSpPr>
          <p:nvPr/>
        </p:nvCxnSpPr>
        <p:spPr>
          <a:xfrm>
            <a:off x="5426927" y="3575422"/>
            <a:ext cx="165409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95BEEC9B-A5A4-2D14-6553-4F0DF1AEC528}"/>
              </a:ext>
            </a:extLst>
          </p:cNvPr>
          <p:cNvSpPr txBox="1"/>
          <p:nvPr/>
        </p:nvSpPr>
        <p:spPr>
          <a:xfrm>
            <a:off x="3274740" y="1428368"/>
            <a:ext cx="5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 ran the race.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4637D93-2E58-1DC3-BFFB-C948615CDD7D}"/>
              </a:ext>
            </a:extLst>
          </p:cNvPr>
          <p:cNvGrpSpPr/>
          <p:nvPr/>
        </p:nvGrpSpPr>
        <p:grpSpPr>
          <a:xfrm>
            <a:off x="7179323" y="2213960"/>
            <a:ext cx="4289911" cy="3240710"/>
            <a:chOff x="984616" y="2220109"/>
            <a:chExt cx="4289911" cy="32407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18B3E756-D0F6-64E8-689C-644938D8E846}"/>
                </a:ext>
              </a:extLst>
            </p:cNvPr>
            <p:cNvGrpSpPr/>
            <p:nvPr/>
          </p:nvGrpSpPr>
          <p:grpSpPr>
            <a:xfrm>
              <a:off x="984616" y="2220109"/>
              <a:ext cx="3832711" cy="2783510"/>
              <a:chOff x="984616" y="2220109"/>
              <a:chExt cx="3832711" cy="2783510"/>
            </a:xfrm>
          </p:grpSpPr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AB909371-8A5D-D866-EF3C-A8A42EA240D2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96B45825-82A6-B3E3-BA30-BBB2253EC791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2D9573EB-464D-2F2C-9BBD-D3A5F25DAADD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79FC1F0A-77D2-E891-7E18-367F8607CFD0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F835706A-6A3E-AC48-98A4-C2D39EC3655B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54F6BB78-875B-F08B-5B37-AB1A096D964E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044F93B0-912D-01D3-A792-4070D9C45BAE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0154D38F-8AED-EEC8-B0A3-175C08E30ABC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70280E05-24EA-BDD3-BA07-9E88769E2811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279849B7-D6E2-46B8-C42F-1142AAD35665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3242F685-0BD7-C5F6-07B1-2F857C4DE8FE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0A3E1996-6008-FFA7-805C-A2E5B419428C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6E933F7B-1650-2B07-25E7-C05CFFBF3D0F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9F00A93-50DF-4A03-4BA9-AF4609086A10}"/>
                </a:ext>
              </a:extLst>
            </p:cNvPr>
            <p:cNvGrpSpPr/>
            <p:nvPr/>
          </p:nvGrpSpPr>
          <p:grpSpPr>
            <a:xfrm>
              <a:off x="1137016" y="2372509"/>
              <a:ext cx="3832711" cy="2783510"/>
              <a:chOff x="984616" y="2220109"/>
              <a:chExt cx="3832711" cy="2783510"/>
            </a:xfrm>
          </p:grpSpPr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DF4C30BF-3E8C-7AA1-B9F2-B82ED9CB3F44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E4E780A-34BA-55FD-A856-0FD27590EEB3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FF23A09F-AC32-D042-EE83-BA3042D84407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9543DDF9-C137-133A-6C68-EA1C8F6432C6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AAD3EC54-F011-B1F2-FB53-364ABDB463A7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0F8AC90F-621A-FD7E-0601-86056C4760E7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2A06222E-6B25-FA74-DEF9-069E42B5ED42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A3143D3C-E7A7-225B-05DB-BC1D66945882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8EBCD3B4-97FF-2752-5D18-29C53454AD38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65B6A6F1-24D0-AFEA-0063-096027ADFF55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7F1AB2F6-D625-81B2-E2F9-8E96477DF269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B2419118-0227-761A-149D-AB0BCA904B19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1603D249-5EB7-A043-3C0A-0FD77F3568EA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B5F9A14-953C-B7C3-ECCD-8AEE7C66B753}"/>
                </a:ext>
              </a:extLst>
            </p:cNvPr>
            <p:cNvGrpSpPr/>
            <p:nvPr/>
          </p:nvGrpSpPr>
          <p:grpSpPr>
            <a:xfrm>
              <a:off x="1289416" y="2524909"/>
              <a:ext cx="3832711" cy="2783510"/>
              <a:chOff x="984616" y="2220109"/>
              <a:chExt cx="3832711" cy="2783510"/>
            </a:xfrm>
          </p:grpSpPr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6B30280A-900E-8E51-6A02-C25CDA169ED7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94BE5706-9B18-3F9F-DA21-9ACE5B99EDBC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75B0BE3-F349-1D94-25D1-8E28EBBF0956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9DFB97F-77A7-D9D7-021E-C00892394A3C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249D3113-7BEE-F14F-CC42-6EA7311351D7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0A869B16-0012-84ED-DA41-724C2D62979C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781042F-3D22-BFC8-DC79-02EEDD9E9281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D566B8E4-129F-7D04-F768-51CADF8390F6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CDD91266-6D21-B538-B1EE-9D50F34D2250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070008FD-1863-D178-A387-7983D588B13D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B98662F-E422-BACA-57AE-F4CB6B0ED60F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62F22EF6-380F-0393-F068-01BE0E4BF8F9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A12A5AAA-1B1C-D6B3-BA57-C9772372E168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EF211DB4-4E41-E079-C7C6-CD7714D31347}"/>
                </a:ext>
              </a:extLst>
            </p:cNvPr>
            <p:cNvGrpSpPr/>
            <p:nvPr/>
          </p:nvGrpSpPr>
          <p:grpSpPr>
            <a:xfrm>
              <a:off x="1441816" y="2677309"/>
              <a:ext cx="3832711" cy="2783510"/>
              <a:chOff x="984616" y="2220109"/>
              <a:chExt cx="3832711" cy="2783510"/>
            </a:xfrm>
          </p:grpSpPr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64ED1707-5863-ACF7-A0A8-6F759D67D6C7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1413BB4-F8B2-56F3-B4FE-BCA4DD2810DA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2CAF88F-EC91-41C1-0CB6-DB1E491B0B6B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76DA9C3-2C1B-7B49-4751-E6A4E2A65055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DC168B2-38D7-675B-0787-F3E8C19D888E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75DA5A9-BF82-A710-3DCA-D2E2A70A7B96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0766BCEB-AAD7-39C0-E34E-3A7661746534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8C3AC22-9C10-E4A1-36D4-1A8753550F58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424FA9CE-1731-E8AA-BBD4-FC72048875F6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1D3AD7E-7D88-9265-1857-C312AB631800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33A956D4-124E-4CD3-5AEB-AC2846077B84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8EF0E9B-47D4-BE8B-E9E6-E2AC1B70EDF9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C9329BF-2DF6-E26B-E858-B222D1E0A6F5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4416127C-8FF5-0D72-66A9-BF4C2F9630D2}"/>
                </a:ext>
              </a:extLst>
            </p:cNvPr>
            <p:cNvGrpSpPr/>
            <p:nvPr/>
          </p:nvGrpSpPr>
          <p:grpSpPr>
            <a:xfrm>
              <a:off x="1940309" y="3140927"/>
              <a:ext cx="3140929" cy="2286996"/>
              <a:chOff x="1330709" y="2531327"/>
              <a:chExt cx="3140929" cy="2286996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E2F2ABD-658A-45A7-0A4A-697762907366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037FDD0-AACF-0579-8E37-414358023B29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8D3C5A6-4E82-09F9-82A2-613BC37FB34D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51C5C3A-C821-5A2A-DDF8-F974B1924C44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76313A2-2391-B489-4887-DC5D6376CC16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EED61F4-61AF-0A00-D72B-4FCDF010BA58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6AC3A7D-041F-33AF-E9E4-B119C3B99A3C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B056C60-2945-4FEE-F510-19C6DC413A36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3232B04-0D16-5DE3-9249-DF4CFE57704F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79B5DCC-288B-CB1D-EE3D-72C6206C4623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8990DBE-17E2-83AF-1E85-23EDD536879C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F8100CF-7143-4EBF-0266-51810F2184EC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9B0B3D7-040C-4203-FB4F-611BC15DB0C4}"/>
              </a:ext>
            </a:extLst>
          </p:cNvPr>
          <p:cNvGrpSpPr/>
          <p:nvPr/>
        </p:nvGrpSpPr>
        <p:grpSpPr>
          <a:xfrm>
            <a:off x="7776115" y="2796868"/>
            <a:ext cx="3832711" cy="2783510"/>
            <a:chOff x="984616" y="2220109"/>
            <a:chExt cx="3832711" cy="2783510"/>
          </a:xfrm>
        </p:grpSpPr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7CF7EEC2-C8F0-DACA-E4B4-662F8320D8A3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6CD4269C-35FD-981D-3A9B-E39BDBFEE81D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CBF3412-E76E-0017-7A9E-F3D0FD32BEE3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3CA8F282-C2A0-F052-8B3B-65E0D90A2BED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3D4307F5-33CA-4B00-632C-3AAFEE9E3696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9E4C06D2-EA85-9009-600D-92DF735C65B2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7B1EA6AF-624D-E9FE-71E6-681F2336E20E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29829ED9-0811-7CEB-0F75-AF1F6895E7B0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F4A8A591-047D-A559-4950-B9B18D404673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0CAC534-C6A2-CE96-1493-515B13E04780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020A6309-764E-E2C9-0A43-C31D47E925F1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1A125AA-DC9D-3D14-1A68-4FD15AF73E34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AA6EFBD2-A661-4A2E-BAE3-18EF8A5329D8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C411662-D68C-F5B5-DA5A-17B7CF599BBA}"/>
              </a:ext>
            </a:extLst>
          </p:cNvPr>
          <p:cNvGrpSpPr/>
          <p:nvPr/>
        </p:nvGrpSpPr>
        <p:grpSpPr>
          <a:xfrm>
            <a:off x="8577348" y="1413933"/>
            <a:ext cx="903452" cy="812895"/>
            <a:chOff x="1936390" y="1295150"/>
            <a:chExt cx="903452" cy="812895"/>
          </a:xfrm>
        </p:grpSpPr>
        <p:sp>
          <p:nvSpPr>
            <p:cNvPr id="170" name="Rounded Rectangle 169">
              <a:extLst>
                <a:ext uri="{FF2B5EF4-FFF2-40B4-BE49-F238E27FC236}">
                  <a16:creationId xmlns:a16="http://schemas.microsoft.com/office/drawing/2014/main" id="{F904E6D0-92CD-B3C2-F1DC-79DB56CEF03F}"/>
                </a:ext>
              </a:extLst>
            </p:cNvPr>
            <p:cNvSpPr/>
            <p:nvPr/>
          </p:nvSpPr>
          <p:spPr>
            <a:xfrm>
              <a:off x="2064528" y="1453105"/>
              <a:ext cx="643664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2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255A7273-3957-967B-1EAB-809F986B5B87}"/>
                </a:ext>
              </a:extLst>
            </p:cNvPr>
            <p:cNvSpPr/>
            <p:nvPr/>
          </p:nvSpPr>
          <p:spPr>
            <a:xfrm>
              <a:off x="1936390" y="1295150"/>
              <a:ext cx="903452" cy="812895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D9722694-FFD4-C550-6ED8-946E0A5E1228}"/>
              </a:ext>
            </a:extLst>
          </p:cNvPr>
          <p:cNvSpPr txBox="1"/>
          <p:nvPr/>
        </p:nvSpPr>
        <p:spPr>
          <a:xfrm>
            <a:off x="5850672" y="6378498"/>
            <a:ext cx="221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sense of </a:t>
            </a:r>
            <a:r>
              <a:rPr lang="en-US" i="1" dirty="0"/>
              <a:t>run</a:t>
            </a:r>
            <a:r>
              <a:rPr lang="en-US" dirty="0"/>
              <a:t> in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DDBC17BA-EEE8-7D2A-D2CC-78B26635647C}"/>
              </a:ext>
            </a:extLst>
          </p:cNvPr>
          <p:cNvGrpSpPr/>
          <p:nvPr/>
        </p:nvGrpSpPr>
        <p:grpSpPr>
          <a:xfrm>
            <a:off x="3557641" y="5605979"/>
            <a:ext cx="5874636" cy="812891"/>
            <a:chOff x="3557641" y="5605979"/>
            <a:chExt cx="5874636" cy="81289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C082CCC-8689-D7C6-EB72-C8D65E1B07EF}"/>
                </a:ext>
              </a:extLst>
            </p:cNvPr>
            <p:cNvGrpSpPr/>
            <p:nvPr/>
          </p:nvGrpSpPr>
          <p:grpSpPr>
            <a:xfrm>
              <a:off x="3557641" y="5708674"/>
              <a:ext cx="5874636" cy="573088"/>
              <a:chOff x="3747211" y="5708674"/>
              <a:chExt cx="5874636" cy="573088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3BA5669-9B2B-383D-7B01-5D3BC640FA75}"/>
                  </a:ext>
                </a:extLst>
              </p:cNvPr>
              <p:cNvSpPr txBox="1"/>
              <p:nvPr/>
            </p:nvSpPr>
            <p:spPr>
              <a:xfrm>
                <a:off x="3747211" y="5722164"/>
                <a:ext cx="587463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8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n-US" sz="28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  </a:t>
                </a:r>
                <a:r>
                  <a:rPr lang="en-US" sz="28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ran(c) r l</a:t>
                </a:r>
                <a:r>
                  <a:rPr lang="en-US" sz="28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endParaRPr lang="en-US" sz="2800" dirty="0"/>
              </a:p>
            </p:txBody>
          </p:sp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DF6E9A64-BFFC-502E-2259-CC4D7FD94BC9}"/>
                  </a:ext>
                </a:extLst>
              </p:cNvPr>
              <p:cNvSpPr/>
              <p:nvPr/>
            </p:nvSpPr>
            <p:spPr>
              <a:xfrm>
                <a:off x="5969414" y="5708674"/>
                <a:ext cx="2213719" cy="573088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C3B2E71E-A403-A8A4-880B-3B3D28A0A781}"/>
                </a:ext>
              </a:extLst>
            </p:cNvPr>
            <p:cNvSpPr/>
            <p:nvPr/>
          </p:nvSpPr>
          <p:spPr>
            <a:xfrm>
              <a:off x="5635082" y="5605979"/>
              <a:ext cx="2477429" cy="812891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047F810-71CF-0834-BF51-A321B1D800C7}"/>
              </a:ext>
            </a:extLst>
          </p:cNvPr>
          <p:cNvGrpSpPr/>
          <p:nvPr/>
        </p:nvGrpSpPr>
        <p:grpSpPr>
          <a:xfrm>
            <a:off x="5167467" y="4608592"/>
            <a:ext cx="2172094" cy="812895"/>
            <a:chOff x="4687968" y="4731254"/>
            <a:chExt cx="2172094" cy="812895"/>
          </a:xfrm>
        </p:grpSpPr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AA359DA7-F265-F642-3E24-44AB635A9866}"/>
                </a:ext>
              </a:extLst>
            </p:cNvPr>
            <p:cNvGrpSpPr/>
            <p:nvPr/>
          </p:nvGrpSpPr>
          <p:grpSpPr>
            <a:xfrm>
              <a:off x="5956610" y="4731254"/>
              <a:ext cx="903452" cy="812895"/>
              <a:chOff x="5443858" y="4692710"/>
              <a:chExt cx="903452" cy="812895"/>
            </a:xfrm>
          </p:grpSpPr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CAF996A7-8230-D351-7860-F0E93063B08B}"/>
                  </a:ext>
                </a:extLst>
              </p:cNvPr>
              <p:cNvSpPr/>
              <p:nvPr/>
            </p:nvSpPr>
            <p:spPr>
              <a:xfrm>
                <a:off x="5653946" y="4853407"/>
                <a:ext cx="509088" cy="491502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rgbClr val="202124"/>
                    </a:solidFill>
                    <a:latin typeface="Google Sans"/>
                  </a:rPr>
                  <a:t>t</a:t>
                </a:r>
                <a:endParaRPr lang="en-US" sz="2800" dirty="0"/>
              </a:p>
            </p:txBody>
          </p:sp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83A217A3-9B6A-10D3-A525-C0ADAE6BE464}"/>
                  </a:ext>
                </a:extLst>
              </p:cNvPr>
              <p:cNvSpPr/>
              <p:nvPr/>
            </p:nvSpPr>
            <p:spPr>
              <a:xfrm>
                <a:off x="5443858" y="4692710"/>
                <a:ext cx="903452" cy="812895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0EFACB58-B707-CFB3-7248-6F2F3A0F3154}"/>
                </a:ext>
              </a:extLst>
            </p:cNvPr>
            <p:cNvSpPr txBox="1"/>
            <p:nvPr/>
          </p:nvSpPr>
          <p:spPr>
            <a:xfrm>
              <a:off x="4687968" y="4874848"/>
              <a:ext cx="15262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2800" b="1" i="0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-&gt;</a:t>
              </a:r>
              <a:r>
                <a:rPr lang="en-US" sz="28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2800" dirty="0"/>
            </a:p>
          </p:txBody>
        </p:sp>
      </p:grpSp>
      <p:sp>
        <p:nvSpPr>
          <p:cNvPr id="172" name="Freeform 171">
            <a:extLst>
              <a:ext uri="{FF2B5EF4-FFF2-40B4-BE49-F238E27FC236}">
                <a16:creationId xmlns:a16="http://schemas.microsoft.com/office/drawing/2014/main" id="{6BDE895C-D28C-17C7-C7D8-DABA3EDBBDD8}"/>
              </a:ext>
            </a:extLst>
          </p:cNvPr>
          <p:cNvSpPr/>
          <p:nvPr/>
        </p:nvSpPr>
        <p:spPr>
          <a:xfrm>
            <a:off x="4962293" y="4638907"/>
            <a:ext cx="1802782" cy="1170878"/>
          </a:xfrm>
          <a:custGeom>
            <a:avLst/>
            <a:gdLst>
              <a:gd name="connsiteX0" fmla="*/ 0 w 468351"/>
              <a:gd name="connsiteY0" fmla="*/ 0 h 1170878"/>
              <a:gd name="connsiteX1" fmla="*/ 312234 w 468351"/>
              <a:gd name="connsiteY1" fmla="*/ 267629 h 1170878"/>
              <a:gd name="connsiteX2" fmla="*/ 468351 w 468351"/>
              <a:gd name="connsiteY2" fmla="*/ 1170878 h 117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351" h="1170878">
                <a:moveTo>
                  <a:pt x="0" y="0"/>
                </a:moveTo>
                <a:cubicBezTo>
                  <a:pt x="117088" y="36241"/>
                  <a:pt x="234176" y="72483"/>
                  <a:pt x="312234" y="267629"/>
                </a:cubicBezTo>
                <a:cubicBezTo>
                  <a:pt x="390292" y="462775"/>
                  <a:pt x="429321" y="816826"/>
                  <a:pt x="468351" y="1170878"/>
                </a:cubicBezTo>
              </a:path>
            </a:pathLst>
          </a:custGeom>
          <a:noFill/>
          <a:ln w="76200">
            <a:solidFill>
              <a:srgbClr val="113A6A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1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930B2-AB7C-4EA0-35E5-E1BDC77EF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290472E-07BD-7166-F105-8F65F901C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9" y="3375067"/>
            <a:ext cx="7772400" cy="1189652"/>
          </a:xfrm>
          <a:prstGeom prst="rect">
            <a:avLst/>
          </a:prstGeom>
        </p:spPr>
      </p:pic>
      <p:pic>
        <p:nvPicPr>
          <p:cNvPr id="7" name="Picture 6" descr="A close-up of a white sign&#10;&#10;Description automatically generated">
            <a:extLst>
              <a:ext uri="{FF2B5EF4-FFF2-40B4-BE49-F238E27FC236}">
                <a16:creationId xmlns:a16="http://schemas.microsoft.com/office/drawing/2014/main" id="{821381CD-E22B-8713-8A0D-E5D311557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075" y="544578"/>
            <a:ext cx="7772400" cy="25299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5C5010-8BEE-0106-E6CD-E5B1AFA6AD40}"/>
              </a:ext>
            </a:extLst>
          </p:cNvPr>
          <p:cNvSpPr/>
          <p:nvPr/>
        </p:nvSpPr>
        <p:spPr>
          <a:xfrm>
            <a:off x="4828032" y="3529584"/>
            <a:ext cx="941832" cy="2377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F8DF22-880B-4310-E5BC-4E0D4C7DC798}"/>
              </a:ext>
            </a:extLst>
          </p:cNvPr>
          <p:cNvSpPr/>
          <p:nvPr/>
        </p:nvSpPr>
        <p:spPr>
          <a:xfrm>
            <a:off x="4828032" y="3851021"/>
            <a:ext cx="941832" cy="2377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C8C94E-F4FF-CB25-4638-08A46940EE5A}"/>
              </a:ext>
            </a:extLst>
          </p:cNvPr>
          <p:cNvSpPr/>
          <p:nvPr/>
        </p:nvSpPr>
        <p:spPr>
          <a:xfrm>
            <a:off x="4828032" y="4181835"/>
            <a:ext cx="1124712" cy="2377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5384533-292D-1AD5-FCB6-62313A271807}"/>
              </a:ext>
            </a:extLst>
          </p:cNvPr>
          <p:cNvGrpSpPr/>
          <p:nvPr/>
        </p:nvGrpSpPr>
        <p:grpSpPr>
          <a:xfrm>
            <a:off x="3181786" y="3648455"/>
            <a:ext cx="5318977" cy="2583074"/>
            <a:chOff x="3181786" y="3648455"/>
            <a:chExt cx="5318977" cy="25830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3D19B75-BA35-2754-8F8E-45FD252658CC}"/>
                </a:ext>
              </a:extLst>
            </p:cNvPr>
            <p:cNvSpPr txBox="1"/>
            <p:nvPr/>
          </p:nvSpPr>
          <p:spPr>
            <a:xfrm>
              <a:off x="3181786" y="5769864"/>
              <a:ext cx="5318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You had not told the truth.</a:t>
              </a:r>
            </a:p>
          </p:txBody>
        </p:sp>
        <p:cxnSp>
          <p:nvCxnSpPr>
            <p:cNvPr id="9" name="Curved Connector 8">
              <a:extLst>
                <a:ext uri="{FF2B5EF4-FFF2-40B4-BE49-F238E27FC236}">
                  <a16:creationId xmlns:a16="http://schemas.microsoft.com/office/drawing/2014/main" id="{256ADF51-FC43-7C35-1192-1A3B4B020C20}"/>
                </a:ext>
              </a:extLst>
            </p:cNvPr>
            <p:cNvCxnSpPr>
              <a:stCxn id="3" idx="1"/>
              <a:endCxn id="2" idx="1"/>
            </p:cNvCxnSpPr>
            <p:nvPr/>
          </p:nvCxnSpPr>
          <p:spPr>
            <a:xfrm rot="10800000" flipV="1">
              <a:off x="3181786" y="3648455"/>
              <a:ext cx="1646246" cy="2352241"/>
            </a:xfrm>
            <a:prstGeom prst="curvedConnector3">
              <a:avLst>
                <a:gd name="adj1" fmla="val 113886"/>
              </a:avLst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E4892C-7AF9-7439-0014-9A4334B54117}"/>
              </a:ext>
            </a:extLst>
          </p:cNvPr>
          <p:cNvGrpSpPr/>
          <p:nvPr/>
        </p:nvGrpSpPr>
        <p:grpSpPr>
          <a:xfrm>
            <a:off x="4828031" y="3969892"/>
            <a:ext cx="3672732" cy="2030805"/>
            <a:chOff x="4828031" y="3969892"/>
            <a:chExt cx="3672732" cy="2030805"/>
          </a:xfrm>
        </p:grpSpPr>
        <p:cxnSp>
          <p:nvCxnSpPr>
            <p:cNvPr id="10" name="Curved Connector 9">
              <a:extLst>
                <a:ext uri="{FF2B5EF4-FFF2-40B4-BE49-F238E27FC236}">
                  <a16:creationId xmlns:a16="http://schemas.microsoft.com/office/drawing/2014/main" id="{5915041F-883D-0AB9-246B-B18AAAB839F0}"/>
                </a:ext>
              </a:extLst>
            </p:cNvPr>
            <p:cNvCxnSpPr>
              <a:cxnSpLocks/>
              <a:stCxn id="4" idx="1"/>
              <a:endCxn id="2" idx="0"/>
            </p:cNvCxnSpPr>
            <p:nvPr/>
          </p:nvCxnSpPr>
          <p:spPr>
            <a:xfrm rot="10800000" flipH="1" flipV="1">
              <a:off x="4828031" y="3969892"/>
              <a:ext cx="1013243" cy="1799971"/>
            </a:xfrm>
            <a:prstGeom prst="curvedConnector4">
              <a:avLst>
                <a:gd name="adj1" fmla="val -22561"/>
                <a:gd name="adj2" fmla="val 53302"/>
              </a:avLst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C9DF659E-8965-EC8A-96D4-E4C698B63E0A}"/>
                </a:ext>
              </a:extLst>
            </p:cNvPr>
            <p:cNvCxnSpPr>
              <a:cxnSpLocks/>
              <a:stCxn id="6" idx="3"/>
              <a:endCxn id="2" idx="3"/>
            </p:cNvCxnSpPr>
            <p:nvPr/>
          </p:nvCxnSpPr>
          <p:spPr>
            <a:xfrm>
              <a:off x="5952744" y="4300707"/>
              <a:ext cx="2548019" cy="1699990"/>
            </a:xfrm>
            <a:prstGeom prst="curvedConnector3">
              <a:avLst>
                <a:gd name="adj1" fmla="val 108972"/>
              </a:avLst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10BE9B-FF81-1E90-8B8D-004449C290D7}"/>
                </a:ext>
              </a:extLst>
            </p:cNvPr>
            <p:cNvSpPr txBox="1"/>
            <p:nvPr/>
          </p:nvSpPr>
          <p:spPr>
            <a:xfrm>
              <a:off x="4835705" y="4767283"/>
              <a:ext cx="6078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???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A35BF8-AF4A-B529-C45F-30707E1D119A}"/>
                </a:ext>
              </a:extLst>
            </p:cNvPr>
            <p:cNvSpPr txBox="1"/>
            <p:nvPr/>
          </p:nvSpPr>
          <p:spPr>
            <a:xfrm>
              <a:off x="7606663" y="4415480"/>
              <a:ext cx="6078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???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89FC1F7-A5F8-EAA7-CF63-59996D9D82CC}"/>
              </a:ext>
            </a:extLst>
          </p:cNvPr>
          <p:cNvSpPr txBox="1"/>
          <p:nvPr/>
        </p:nvSpPr>
        <p:spPr>
          <a:xfrm>
            <a:off x="2792782" y="4680559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1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BC98EC-91C9-847D-6F59-DAD80ABB1775}"/>
              </a:ext>
            </a:extLst>
          </p:cNvPr>
          <p:cNvGrpSpPr/>
          <p:nvPr/>
        </p:nvGrpSpPr>
        <p:grpSpPr>
          <a:xfrm>
            <a:off x="4879954" y="4391628"/>
            <a:ext cx="3286840" cy="717664"/>
            <a:chOff x="4879954" y="4380053"/>
            <a:chExt cx="3286840" cy="717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234298-F016-D8BD-66FA-AE3D682DDBE2}"/>
                </a:ext>
              </a:extLst>
            </p:cNvPr>
            <p:cNvSpPr txBox="1"/>
            <p:nvPr/>
          </p:nvSpPr>
          <p:spPr>
            <a:xfrm>
              <a:off x="4879954" y="4728385"/>
              <a:ext cx="5052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.75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B95FCA-5879-5DF2-87FF-1FC37948FEC7}"/>
                </a:ext>
              </a:extLst>
            </p:cNvPr>
            <p:cNvSpPr txBox="1"/>
            <p:nvPr/>
          </p:nvSpPr>
          <p:spPr>
            <a:xfrm>
              <a:off x="7661527" y="4380053"/>
              <a:ext cx="5052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.62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87050B8-DE65-6FAE-3F5E-E3555389EB95}"/>
              </a:ext>
            </a:extLst>
          </p:cNvPr>
          <p:cNvGrpSpPr/>
          <p:nvPr/>
        </p:nvGrpSpPr>
        <p:grpSpPr>
          <a:xfrm>
            <a:off x="2813144" y="4442803"/>
            <a:ext cx="6654915" cy="1233025"/>
            <a:chOff x="2813144" y="4442803"/>
            <a:chExt cx="6654915" cy="123302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F0EEE38-16AC-4077-DD77-B330BA12162C}"/>
                </a:ext>
              </a:extLst>
            </p:cNvPr>
            <p:cNvSpPr txBox="1"/>
            <p:nvPr/>
          </p:nvSpPr>
          <p:spPr>
            <a:xfrm>
              <a:off x="2813144" y="5306496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1</a:t>
              </a:r>
            </a:p>
          </p:txBody>
        </p:sp>
        <p:pic>
          <p:nvPicPr>
            <p:cNvPr id="1026" name="Picture 2" descr="680 Coin Toss Icon Royalty-Free Photos and Stock Images | Shutterstock">
              <a:extLst>
                <a:ext uri="{FF2B5EF4-FFF2-40B4-BE49-F238E27FC236}">
                  <a16:creationId xmlns:a16="http://schemas.microsoft.com/office/drawing/2014/main" id="{3FA1F9CE-BAB0-8ABA-F7AE-BE6DAE7ABE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4" t="21399" r="25175" b="14839"/>
            <a:stretch/>
          </p:blipFill>
          <p:spPr bwMode="auto">
            <a:xfrm>
              <a:off x="3211289" y="4739960"/>
              <a:ext cx="557577" cy="69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680 Coin Toss Icon Royalty-Free Photos and Stock Images | Shutterstock">
              <a:extLst>
                <a:ext uri="{FF2B5EF4-FFF2-40B4-BE49-F238E27FC236}">
                  <a16:creationId xmlns:a16="http://schemas.microsoft.com/office/drawing/2014/main" id="{E68BF152-1DDA-B82C-0604-A59B7C3D15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4" t="21399" r="25175" b="14839"/>
            <a:stretch/>
          </p:blipFill>
          <p:spPr bwMode="auto">
            <a:xfrm>
              <a:off x="5876646" y="4600146"/>
              <a:ext cx="557577" cy="69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1F2698-EAF7-80DC-E46D-A65E8817859D}"/>
                </a:ext>
              </a:extLst>
            </p:cNvPr>
            <p:cNvSpPr txBox="1"/>
            <p:nvPr/>
          </p:nvSpPr>
          <p:spPr>
            <a:xfrm>
              <a:off x="5525691" y="5097404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1</a:t>
              </a:r>
            </a:p>
          </p:txBody>
        </p:sp>
        <p:pic>
          <p:nvPicPr>
            <p:cNvPr id="22" name="Picture 2" descr="680 Coin Toss Icon Royalty-Free Photos and Stock Images | Shutterstock">
              <a:extLst>
                <a:ext uri="{FF2B5EF4-FFF2-40B4-BE49-F238E27FC236}">
                  <a16:creationId xmlns:a16="http://schemas.microsoft.com/office/drawing/2014/main" id="{9C050CCD-2404-2A66-072A-B8A544C04F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4" t="21399" r="25175" b="14839"/>
            <a:stretch/>
          </p:blipFill>
          <p:spPr bwMode="auto">
            <a:xfrm>
              <a:off x="8910482" y="4442803"/>
              <a:ext cx="557577" cy="69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70AF1B-9D1C-1362-6C71-73E0523C8A37}"/>
                </a:ext>
              </a:extLst>
            </p:cNvPr>
            <p:cNvSpPr txBox="1"/>
            <p:nvPr/>
          </p:nvSpPr>
          <p:spPr>
            <a:xfrm>
              <a:off x="8559527" y="4940061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830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AAFE0-5312-1B59-76A9-1432ABC72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A8D55F1-6E38-5C97-B54D-754EB998D403}"/>
              </a:ext>
            </a:extLst>
          </p:cNvPr>
          <p:cNvGrpSpPr/>
          <p:nvPr/>
        </p:nvGrpSpPr>
        <p:grpSpPr>
          <a:xfrm>
            <a:off x="1447800" y="1597731"/>
            <a:ext cx="9296400" cy="1107995"/>
            <a:chOff x="1447800" y="973017"/>
            <a:chExt cx="9296400" cy="11079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45BBA2B-F4DD-514B-5F25-5D5B0AAA064C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 #1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6708AD0-C93F-EA58-F5DD-BBD01D4F0741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We have a single context-sensitive formal core.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61456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363D6C-9E81-F684-E889-8BB5BAD97477}"/>
              </a:ext>
            </a:extLst>
          </p:cNvPr>
          <p:cNvSpPr txBox="1"/>
          <p:nvPr/>
        </p:nvSpPr>
        <p:spPr>
          <a:xfrm>
            <a:off x="795452" y="1664970"/>
            <a:ext cx="4456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[[realize]] = </a:t>
            </a:r>
            <a:r>
              <a:rPr lang="el-GR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x.</a:t>
            </a:r>
            <a:r>
              <a:rPr lang="el-GR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p.</a:t>
            </a:r>
            <a:r>
              <a:rPr lang="el-GR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c.</a:t>
            </a:r>
            <a:r>
              <a:rPr lang="en-US" sz="2800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B0454873-6362-2002-7131-81DFEBB3C83E}"/>
              </a:ext>
            </a:extLst>
          </p:cNvPr>
          <p:cNvSpPr/>
          <p:nvPr/>
        </p:nvSpPr>
        <p:spPr>
          <a:xfrm>
            <a:off x="4560849" y="1477537"/>
            <a:ext cx="223025" cy="1077218"/>
          </a:xfrm>
          <a:prstGeom prst="lef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A08D25-7D8B-69CE-E638-6E407DC162B5}"/>
              </a:ext>
            </a:extLst>
          </p:cNvPr>
          <p:cNvSpPr txBox="1"/>
          <p:nvPr/>
        </p:nvSpPr>
        <p:spPr>
          <a:xfrm>
            <a:off x="4739270" y="1911192"/>
            <a:ext cx="7014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  realize x p   if ¬𝜏</a:t>
            </a:r>
            <a:r>
              <a:rPr lang="en-US" sz="2800" baseline="-25000" dirty="0">
                <a:latin typeface="Helvetica" pitchFamily="2" charset="0"/>
              </a:rPr>
              <a:t>realize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(c)   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0D6858-25B3-24E5-2CEE-2A0FA602E5CF}"/>
              </a:ext>
            </a:extLst>
          </p:cNvPr>
          <p:cNvSpPr txBox="1"/>
          <p:nvPr/>
        </p:nvSpPr>
        <p:spPr>
          <a:xfrm>
            <a:off x="4739270" y="1402743"/>
            <a:ext cx="6568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φ</a:t>
            </a:r>
            <a:r>
              <a:rPr lang="en-US" sz="28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(p)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: realize x p   if  𝜏</a:t>
            </a:r>
            <a:r>
              <a:rPr lang="en-US" sz="2800" baseline="-25000" dirty="0">
                <a:latin typeface="Helvetica" pitchFamily="2" charset="0"/>
              </a:rPr>
              <a:t>realize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(c)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6FF8E-0F86-E1CE-A6F9-7F41DA05A29F}"/>
              </a:ext>
            </a:extLst>
          </p:cNvPr>
          <p:cNvSpPr txBox="1"/>
          <p:nvPr/>
        </p:nvSpPr>
        <p:spPr>
          <a:xfrm>
            <a:off x="2862146" y="2627863"/>
            <a:ext cx="3181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where </a:t>
            </a:r>
            <a:r>
              <a:rPr lang="el-GR" sz="28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φ</a:t>
            </a:r>
            <a:r>
              <a:rPr lang="en-US" sz="28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(p) -&gt; p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8732C2-9B5B-37D7-A33F-7AE4F42ADE4A}"/>
              </a:ext>
            </a:extLst>
          </p:cNvPr>
          <p:cNvCxnSpPr/>
          <p:nvPr/>
        </p:nvCxnSpPr>
        <p:spPr>
          <a:xfrm>
            <a:off x="10660565" y="914400"/>
            <a:ext cx="0" cy="56313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86D8387-8D4D-4669-B776-C630050F4C37}"/>
              </a:ext>
            </a:extLst>
          </p:cNvPr>
          <p:cNvSpPr txBox="1"/>
          <p:nvPr/>
        </p:nvSpPr>
        <p:spPr>
          <a:xfrm>
            <a:off x="3046142" y="4084587"/>
            <a:ext cx="60997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Helvetica" pitchFamily="2" charset="0"/>
              </a:rPr>
              <a:t>Nothing depends on context-sensitivity in the verb. It could be some other element (e.g. a complementizer) and the model we derive will be the same.</a:t>
            </a:r>
          </a:p>
        </p:txBody>
      </p:sp>
    </p:spTree>
    <p:extLst>
      <p:ext uri="{BB962C8B-B14F-4D97-AF65-F5344CB8AC3E}">
        <p14:creationId xmlns:p14="http://schemas.microsoft.com/office/powerpoint/2010/main" val="15594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E16E9-8186-9ED5-C233-F2368DEB3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0D3E12-DF26-9238-206D-664521E782AA}"/>
              </a:ext>
            </a:extLst>
          </p:cNvPr>
          <p:cNvGrpSpPr/>
          <p:nvPr/>
        </p:nvGrpSpPr>
        <p:grpSpPr>
          <a:xfrm>
            <a:off x="1447800" y="1597731"/>
            <a:ext cx="9296400" cy="1107995"/>
            <a:chOff x="1447800" y="973017"/>
            <a:chExt cx="9296400" cy="11079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E3D14C0-03FC-0402-2315-E003629CC4F2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 #1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D384370-D42E-87F0-8CAC-492939692FA8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We have a single context-sensitive formal core.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1F3A59E-AD84-37B3-3D00-8206AF62F31B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3721387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33D6315-14F8-353D-A837-93A338FEC660}"/>
                </a:ext>
              </a:extLst>
            </p:cNvPr>
            <p:cNvSpPr txBox="1"/>
            <p:nvPr/>
          </p:nvSpPr>
          <p:spPr>
            <a:xfrm>
              <a:off x="1447800" y="372138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 #2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975E4F-8B0C-57D7-A0BC-8F8BC609C21F}"/>
                </a:ext>
              </a:extLst>
            </p:cNvPr>
            <p:cNvSpPr txBox="1"/>
            <p:nvPr/>
          </p:nvSpPr>
          <p:spPr>
            <a:xfrm>
              <a:off x="1447800" y="430616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Different kinds of uncertainty correspond to the level at which a context-sensitive parameter is fixed.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5276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C43B6-E8DE-0168-D587-7CF12F03E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1F3482F-1621-1406-BB9B-5F5C3AB07D10}"/>
              </a:ext>
            </a:extLst>
          </p:cNvPr>
          <p:cNvGrpSpPr/>
          <p:nvPr/>
        </p:nvGrpSpPr>
        <p:grpSpPr>
          <a:xfrm>
            <a:off x="1447800" y="1597731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366EFB3-984E-8298-3782-36DF5C46FA26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Assumption #1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08E51AD-130A-B1F0-9823-2523D5FA9299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The inner level is always collapsed to a probability on any judgment. (Necessary to retain explanation of vagueness.)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5459B78-E015-8164-8F93-A4FE477C853C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9EBB6B-A2CB-6FA9-70D0-F91EDE83F9B0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Assumption #2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BF24E0-B570-F660-E4F4-724BF40ED82B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The outer level is never collapsed to a probability on any judgment. (This assumption yields discreteness.)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56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D6926-C1D9-B20B-EDC4-190206E4F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A1B4E44-5B2A-579E-9270-34A6CDEC9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143000"/>
            <a:ext cx="508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885D24-66BE-D060-9548-B1FD24EE558F}"/>
              </a:ext>
            </a:extLst>
          </p:cNvPr>
          <p:cNvSpPr txBox="1"/>
          <p:nvPr/>
        </p:nvSpPr>
        <p:spPr>
          <a:xfrm>
            <a:off x="4480560" y="2705725"/>
            <a:ext cx="323088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Multistable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 perception</a:t>
            </a:r>
          </a:p>
        </p:txBody>
      </p:sp>
    </p:spTree>
    <p:extLst>
      <p:ext uri="{BB962C8B-B14F-4D97-AF65-F5344CB8AC3E}">
        <p14:creationId xmlns:p14="http://schemas.microsoft.com/office/powerpoint/2010/main" val="20827336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7D4FC-5FD5-5C09-1197-045A25B82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66AE9F-9EEA-7074-CAD6-52BABB96E754}"/>
              </a:ext>
            </a:extLst>
          </p:cNvPr>
          <p:cNvGrpSpPr/>
          <p:nvPr/>
        </p:nvGrpSpPr>
        <p:grpSpPr>
          <a:xfrm>
            <a:off x="1400407" y="2659559"/>
            <a:ext cx="9391185" cy="1538882"/>
            <a:chOff x="1447799" y="3721387"/>
            <a:chExt cx="9391185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C0C2F9-E112-BA28-42DE-E149030D35CC}"/>
                </a:ext>
              </a:extLst>
            </p:cNvPr>
            <p:cNvSpPr txBox="1"/>
            <p:nvPr/>
          </p:nvSpPr>
          <p:spPr>
            <a:xfrm>
              <a:off x="1447800" y="372138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21E053-868D-6F30-7420-325D4F3AE77A}"/>
                </a:ext>
              </a:extLst>
            </p:cNvPr>
            <p:cNvSpPr txBox="1"/>
            <p:nvPr/>
          </p:nvSpPr>
          <p:spPr>
            <a:xfrm>
              <a:off x="1447799" y="4306162"/>
              <a:ext cx="93911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How do we empirically distinguish between these two possibilities for particular kinds of inferences?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939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E30A2C-63B5-F2A1-8AEB-C1AF82AAF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4D303-4304-3D11-5842-DD1B6633F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Quantifying Uncertainty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9A7B1025-EE50-CA40-F5EF-B0BC8167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4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30E3B-D1E9-3C1C-37B8-75EB4B769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F5C4355-8EEA-0E5B-48F6-9C11F0168C41}"/>
              </a:ext>
            </a:extLst>
          </p:cNvPr>
          <p:cNvSpPr txBox="1"/>
          <p:nvPr/>
        </p:nvSpPr>
        <p:spPr>
          <a:xfrm>
            <a:off x="4407678" y="2834489"/>
            <a:ext cx="3510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 ran the race.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C31856-FC44-05CD-DFD0-47143C37757B}"/>
              </a:ext>
            </a:extLst>
          </p:cNvPr>
          <p:cNvGrpSpPr/>
          <p:nvPr/>
        </p:nvGrpSpPr>
        <p:grpSpPr>
          <a:xfrm>
            <a:off x="3008584" y="3423068"/>
            <a:ext cx="6174830" cy="1987181"/>
            <a:chOff x="3008584" y="2848302"/>
            <a:chExt cx="6174830" cy="19871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9BA6C8-5E58-B420-76FC-03A177DDF8F7}"/>
                </a:ext>
              </a:extLst>
            </p:cNvPr>
            <p:cNvSpPr txBox="1"/>
            <p:nvPr/>
          </p:nvSpPr>
          <p:spPr>
            <a:xfrm>
              <a:off x="3008584" y="4250708"/>
              <a:ext cx="61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Helvetica" pitchFamily="2" charset="0"/>
                </a:rPr>
                <a:t>Leo ran in the race.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913207E-62C3-75FF-7B47-85EB252C67BD}"/>
                </a:ext>
              </a:extLst>
            </p:cNvPr>
            <p:cNvSpPr/>
            <p:nvPr/>
          </p:nvSpPr>
          <p:spPr>
            <a:xfrm>
              <a:off x="5610325" y="2848302"/>
              <a:ext cx="715518" cy="1376856"/>
            </a:xfrm>
            <a:custGeom>
              <a:avLst/>
              <a:gdLst>
                <a:gd name="connsiteX0" fmla="*/ 527716 w 715518"/>
                <a:gd name="connsiteY0" fmla="*/ 0 h 1376856"/>
                <a:gd name="connsiteX1" fmla="*/ 2199 w 715518"/>
                <a:gd name="connsiteY1" fmla="*/ 515007 h 1376856"/>
                <a:gd name="connsiteX2" fmla="*/ 706392 w 715518"/>
                <a:gd name="connsiteY2" fmla="*/ 882869 h 1376856"/>
                <a:gd name="connsiteX3" fmla="*/ 338530 w 715518"/>
                <a:gd name="connsiteY3" fmla="*/ 1376856 h 137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518" h="1376856">
                  <a:moveTo>
                    <a:pt x="527716" y="0"/>
                  </a:moveTo>
                  <a:cubicBezTo>
                    <a:pt x="250068" y="183931"/>
                    <a:pt x="-27580" y="367862"/>
                    <a:pt x="2199" y="515007"/>
                  </a:cubicBezTo>
                  <a:cubicBezTo>
                    <a:pt x="31978" y="662152"/>
                    <a:pt x="650337" y="739228"/>
                    <a:pt x="706392" y="882869"/>
                  </a:cubicBezTo>
                  <a:cubicBezTo>
                    <a:pt x="762447" y="1026510"/>
                    <a:pt x="550488" y="1201683"/>
                    <a:pt x="338530" y="1376856"/>
                  </a:cubicBezTo>
                </a:path>
              </a:pathLst>
            </a:custGeom>
            <a:noFill/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E90D0E-AFF4-0A32-5A19-104F5956374E}"/>
              </a:ext>
            </a:extLst>
          </p:cNvPr>
          <p:cNvGrpSpPr/>
          <p:nvPr/>
        </p:nvGrpSpPr>
        <p:grpSpPr>
          <a:xfrm>
            <a:off x="1250786" y="1612943"/>
            <a:ext cx="4455505" cy="1287011"/>
            <a:chOff x="1250786" y="1038177"/>
            <a:chExt cx="4455505" cy="128701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3373AF9-3123-2394-3A93-ADD7979B2D46}"/>
                </a:ext>
              </a:extLst>
            </p:cNvPr>
            <p:cNvSpPr txBox="1"/>
            <p:nvPr/>
          </p:nvSpPr>
          <p:spPr>
            <a:xfrm>
              <a:off x="1250786" y="1038177"/>
              <a:ext cx="2682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Stride quickly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5664CAE-28E5-1CFC-C367-8D60DBADEA2E}"/>
                </a:ext>
              </a:extLst>
            </p:cNvPr>
            <p:cNvCxnSpPr>
              <a:stCxn id="4" idx="0"/>
              <a:endCxn id="3" idx="2"/>
            </p:cNvCxnSpPr>
            <p:nvPr/>
          </p:nvCxnSpPr>
          <p:spPr>
            <a:xfrm flipH="1" flipV="1">
              <a:off x="2591821" y="1499842"/>
              <a:ext cx="3114470" cy="825346"/>
            </a:xfrm>
            <a:prstGeom prst="straightConnector1">
              <a:avLst/>
            </a:prstGeom>
            <a:ln w="381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7AE952-0C5A-6E00-CF94-4871AE3BE703}"/>
              </a:ext>
            </a:extLst>
          </p:cNvPr>
          <p:cNvGrpSpPr/>
          <p:nvPr/>
        </p:nvGrpSpPr>
        <p:grpSpPr>
          <a:xfrm>
            <a:off x="5849984" y="1612944"/>
            <a:ext cx="5044442" cy="1287010"/>
            <a:chOff x="5706291" y="1038178"/>
            <a:chExt cx="5044442" cy="12870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A1BB88D-AF03-BA95-629E-66DDA3092E69}"/>
                </a:ext>
              </a:extLst>
            </p:cNvPr>
            <p:cNvSpPr txBox="1"/>
            <p:nvPr/>
          </p:nvSpPr>
          <p:spPr>
            <a:xfrm>
              <a:off x="7449250" y="1038178"/>
              <a:ext cx="3301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Direct activity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1DE1F72-2EEB-6675-88B8-931B0A5F8848}"/>
                </a:ext>
              </a:extLst>
            </p:cNvPr>
            <p:cNvCxnSpPr>
              <a:cxnSpLocks/>
              <a:stCxn id="4" idx="0"/>
              <a:endCxn id="2" idx="2"/>
            </p:cNvCxnSpPr>
            <p:nvPr/>
          </p:nvCxnSpPr>
          <p:spPr>
            <a:xfrm flipV="1">
              <a:off x="5706291" y="1499843"/>
              <a:ext cx="3537394" cy="825345"/>
            </a:xfrm>
            <a:prstGeom prst="straightConnector1">
              <a:avLst/>
            </a:prstGeom>
            <a:ln w="381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543E3CC-7A7C-6625-2FF3-C40F4FF6006B}"/>
              </a:ext>
            </a:extLst>
          </p:cNvPr>
          <p:cNvSpPr/>
          <p:nvPr/>
        </p:nvSpPr>
        <p:spPr>
          <a:xfrm>
            <a:off x="5355771" y="2899954"/>
            <a:ext cx="701040" cy="48012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78A2ECC-4F81-7376-222D-7B41EB31C93A}"/>
              </a:ext>
            </a:extLst>
          </p:cNvPr>
          <p:cNvCxnSpPr>
            <a:stCxn id="3" idx="2"/>
          </p:cNvCxnSpPr>
          <p:nvPr/>
        </p:nvCxnSpPr>
        <p:spPr>
          <a:xfrm>
            <a:off x="2591821" y="2074608"/>
            <a:ext cx="1940990" cy="27508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53214573-EA72-2BD3-462F-36FB62DE4302}"/>
              </a:ext>
            </a:extLst>
          </p:cNvPr>
          <p:cNvGrpSpPr/>
          <p:nvPr/>
        </p:nvGrpSpPr>
        <p:grpSpPr>
          <a:xfrm>
            <a:off x="7772400" y="2074608"/>
            <a:ext cx="1614978" cy="2854231"/>
            <a:chOff x="7772400" y="2074608"/>
            <a:chExt cx="1614978" cy="285423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A2C5266-BCFB-3227-E375-F673FF6EEF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2400" y="2074608"/>
              <a:ext cx="1614978" cy="285423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Multiply 8">
              <a:extLst>
                <a:ext uri="{FF2B5EF4-FFF2-40B4-BE49-F238E27FC236}">
                  <a16:creationId xmlns:a16="http://schemas.microsoft.com/office/drawing/2014/main" id="{14DB9077-A7F1-C8ED-B3E7-1AA359FA4BA2}"/>
                </a:ext>
              </a:extLst>
            </p:cNvPr>
            <p:cNvSpPr/>
            <p:nvPr/>
          </p:nvSpPr>
          <p:spPr>
            <a:xfrm>
              <a:off x="8206641" y="3126876"/>
              <a:ext cx="746496" cy="746496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6DF873D-3F44-6076-73F3-8DCECCC3A37D}"/>
              </a:ext>
            </a:extLst>
          </p:cNvPr>
          <p:cNvSpPr txBox="1"/>
          <p:nvPr/>
        </p:nvSpPr>
        <p:spPr>
          <a:xfrm>
            <a:off x="5773441" y="3786428"/>
            <a:ext cx="4310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28880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42304-40F0-EE09-BC49-DE3D727FC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B6C260D-6E1C-4B00-A571-04BCF78F50DF}"/>
              </a:ext>
            </a:extLst>
          </p:cNvPr>
          <p:cNvGrpSpPr/>
          <p:nvPr/>
        </p:nvGrpSpPr>
        <p:grpSpPr>
          <a:xfrm>
            <a:off x="1447799" y="1597731"/>
            <a:ext cx="9736873" cy="1538882"/>
            <a:chOff x="1447799" y="973017"/>
            <a:chExt cx="9736873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F07EE5C-BE81-68CA-C95D-6D63D3C6A4CF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B45194D-91A9-5D21-9D62-DB8116E12ADF}"/>
                </a:ext>
              </a:extLst>
            </p:cNvPr>
            <p:cNvSpPr txBox="1"/>
            <p:nvPr/>
          </p:nvSpPr>
          <p:spPr>
            <a:xfrm>
              <a:off x="1447799" y="1557792"/>
              <a:ext cx="97368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Derive statistical models of judgment data by composing a common ground + utterance with a </a:t>
              </a:r>
              <a:r>
                <a:rPr lang="en-US" sz="2800" i="1" dirty="0">
                  <a:latin typeface="Helvetica" pitchFamily="2" charset="0"/>
                </a:rPr>
                <a:t>response model</a:t>
              </a:r>
              <a:r>
                <a:rPr lang="en-US" sz="2800" dirty="0">
                  <a:latin typeface="Helvetica" pitchFamily="2" charset="0"/>
                </a:rPr>
                <a:t>.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298C2A8-A77E-8FCE-5681-A92952AD69D3}"/>
              </a:ext>
            </a:extLst>
          </p:cNvPr>
          <p:cNvGrpSpPr/>
          <p:nvPr/>
        </p:nvGrpSpPr>
        <p:grpSpPr>
          <a:xfrm>
            <a:off x="1447799" y="3721387"/>
            <a:ext cx="9391185" cy="1538882"/>
            <a:chOff x="1447799" y="3721387"/>
            <a:chExt cx="9391185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46413C-E942-8A12-F71C-A2FEF2F874C2}"/>
                </a:ext>
              </a:extLst>
            </p:cNvPr>
            <p:cNvSpPr txBox="1"/>
            <p:nvPr/>
          </p:nvSpPr>
          <p:spPr>
            <a:xfrm>
              <a:off x="1447800" y="372138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Approach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9EA454-03A9-FDDA-7C94-E7D2344F715A}"/>
                </a:ext>
              </a:extLst>
            </p:cNvPr>
            <p:cNvSpPr txBox="1"/>
            <p:nvPr/>
          </p:nvSpPr>
          <p:spPr>
            <a:xfrm>
              <a:off x="1447799" y="4306162"/>
              <a:ext cx="93911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Fit different statistical models to the data and assess which fits the best.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964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D190B-C5BF-DEC9-3B7B-7F642243D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7FE5B4B-8D04-7A5C-197E-DCA67CF1757F}"/>
              </a:ext>
            </a:extLst>
          </p:cNvPr>
          <p:cNvGrpSpPr/>
          <p:nvPr/>
        </p:nvGrpSpPr>
        <p:grpSpPr>
          <a:xfrm>
            <a:off x="1447800" y="828290"/>
            <a:ext cx="9296400" cy="1107995"/>
            <a:chOff x="1447800" y="973017"/>
            <a:chExt cx="9296400" cy="11079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E0AD81A-16F5-3259-7171-9CCFA255C51E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Part 1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D115D12-2EFA-B109-7D9B-43CA2261A35A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Introduce the datasets.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8215EAE-A900-9D6E-1947-F66B86549492}"/>
              </a:ext>
            </a:extLst>
          </p:cNvPr>
          <p:cNvGrpSpPr/>
          <p:nvPr/>
        </p:nvGrpSpPr>
        <p:grpSpPr>
          <a:xfrm>
            <a:off x="1447800" y="2659559"/>
            <a:ext cx="9296400" cy="1107995"/>
            <a:chOff x="1447800" y="2727343"/>
            <a:chExt cx="9296400" cy="1107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9E0CDA-0D54-97ED-CACB-06ECD4CD185D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Part 2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00CFE9-196F-BE2D-8350-536B43AF7904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What a response model looks like.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5C007F-002F-7C10-11BF-6CAD5795C1B0}"/>
              </a:ext>
            </a:extLst>
          </p:cNvPr>
          <p:cNvGrpSpPr/>
          <p:nvPr/>
        </p:nvGrpSpPr>
        <p:grpSpPr>
          <a:xfrm>
            <a:off x="1447800" y="4490828"/>
            <a:ext cx="9296400" cy="1107995"/>
            <a:chOff x="1447800" y="4481669"/>
            <a:chExt cx="9296400" cy="110799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8A2070-76F9-D4EC-2F7F-DEB2C3752049}"/>
                </a:ext>
              </a:extLst>
            </p:cNvPr>
            <p:cNvSpPr txBox="1"/>
            <p:nvPr/>
          </p:nvSpPr>
          <p:spPr>
            <a:xfrm>
              <a:off x="1447800" y="4481669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Part 3</a:t>
              </a:r>
              <a:endParaRPr lang="en-US" sz="1200" b="1" dirty="0">
                <a:latin typeface="Helvetica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1A1CE0-62C8-90B9-A6C4-D08ABCD8238A}"/>
                </a:ext>
              </a:extLst>
            </p:cNvPr>
            <p:cNvSpPr txBox="1"/>
            <p:nvPr/>
          </p:nvSpPr>
          <p:spPr>
            <a:xfrm>
              <a:off x="1447800" y="5066444"/>
              <a:ext cx="929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Results of fitting the different models to data.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119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BAE7CD-1714-CFF2-B38E-39DB75E07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C9AB4-2B4F-313D-B00C-8EFE5F3DC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Quantifying Uncertainty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818AE1EC-88AC-7BC1-F6AF-E09776679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0F4A8AF-305D-1510-0CB8-BFFE4A3ABE24}"/>
              </a:ext>
            </a:extLst>
          </p:cNvPr>
          <p:cNvSpPr txBox="1">
            <a:spLocks/>
          </p:cNvSpPr>
          <p:nvPr/>
        </p:nvSpPr>
        <p:spPr>
          <a:xfrm>
            <a:off x="831850" y="4297388"/>
            <a:ext cx="6442253" cy="847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7206271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8FA951-6177-BFBB-1744-D3ADB0165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09" y="764914"/>
            <a:ext cx="7537182" cy="532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032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9F1E5-76AE-9131-C1E1-7FDD62080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39BF2E9-A769-A5C9-EE4D-942D64B59028}"/>
              </a:ext>
            </a:extLst>
          </p:cNvPr>
          <p:cNvGrpSpPr/>
          <p:nvPr/>
        </p:nvGrpSpPr>
        <p:grpSpPr>
          <a:xfrm>
            <a:off x="1447800" y="1597731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C79AEB-E39E-2C59-1CC9-8FF9F98E684D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Norming Dataset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7C4AC9F-0CFC-83B4-9383-43CC296A478B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  <a:ea typeface="Verdana" charset="0"/>
                  <a:cs typeface="Verdana" charset="0"/>
                </a:rPr>
                <a:t>Measure prior knowledge: rate likelihood of proposition </a:t>
              </a:r>
              <a:r>
                <a:rPr lang="en-US" sz="2800" i="1" dirty="0">
                  <a:latin typeface="Helvetica" pitchFamily="2" charset="0"/>
                  <a:ea typeface="Verdana" charset="0"/>
                  <a:cs typeface="Verdana" charset="0"/>
                </a:rPr>
                <a:t>P</a:t>
              </a:r>
              <a:r>
                <a:rPr lang="en-US" sz="2800" dirty="0">
                  <a:latin typeface="Helvetica" pitchFamily="2" charset="0"/>
                  <a:ea typeface="Verdana" charset="0"/>
                  <a:cs typeface="Verdana" charset="0"/>
                </a:rPr>
                <a:t> given fact </a:t>
              </a:r>
              <a:r>
                <a:rPr lang="en-US" sz="2800" i="1" dirty="0">
                  <a:latin typeface="Helvetica" pitchFamily="2" charset="0"/>
                  <a:ea typeface="Verdana" charset="0"/>
                  <a:cs typeface="Verdana" charset="0"/>
                </a:rPr>
                <a:t>F.</a:t>
              </a:r>
              <a:endParaRPr lang="en-US" sz="280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9735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E6F146-C714-2B2A-314B-EAFCA417A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34" y="1532581"/>
            <a:ext cx="9692331" cy="424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7041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A31B8-76E3-D157-28F1-3BB620306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FE85C3-5DCD-56F9-F0E4-0E982408E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753"/>
          <a:stretch/>
        </p:blipFill>
        <p:spPr>
          <a:xfrm>
            <a:off x="1182030" y="1404100"/>
            <a:ext cx="9757319" cy="415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54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DB0EA-71FD-9986-1723-719500694575}"/>
              </a:ext>
            </a:extLst>
          </p:cNvPr>
          <p:cNvSpPr txBox="1"/>
          <p:nvPr/>
        </p:nvSpPr>
        <p:spPr>
          <a:xfrm>
            <a:off x="0" y="83773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Empirical distribution of norming response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AEA43-EE67-D3C9-56AD-4C9D3F4DD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9695" y="1570880"/>
            <a:ext cx="9632607" cy="4816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E3326C-9FB6-F94C-DB59-5A4079ABDB32}"/>
              </a:ext>
            </a:extLst>
          </p:cNvPr>
          <p:cNvSpPr txBox="1"/>
          <p:nvPr/>
        </p:nvSpPr>
        <p:spPr>
          <a:xfrm>
            <a:off x="152400" y="136049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likely is is that Zoe calculated the tip? </a:t>
            </a:r>
          </a:p>
        </p:txBody>
      </p:sp>
    </p:spTree>
    <p:extLst>
      <p:ext uri="{BB962C8B-B14F-4D97-AF65-F5344CB8AC3E}">
        <p14:creationId xmlns:p14="http://schemas.microsoft.com/office/powerpoint/2010/main" val="165488238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6A02D-BDDF-983B-3AC3-C84E27AA8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C0A3C82-1649-8899-49C4-F3A6537154B0}"/>
              </a:ext>
            </a:extLst>
          </p:cNvPr>
          <p:cNvGrpSpPr/>
          <p:nvPr/>
        </p:nvGrpSpPr>
        <p:grpSpPr>
          <a:xfrm>
            <a:off x="1447800" y="1597731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7DAC413-A84C-EAEA-48B1-9FB170614AAD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Norming Dataset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E48D47B-8656-4822-3CD9-E3542FEAEB9E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  <a:ea typeface="Verdana" charset="0"/>
                  <a:cs typeface="Verdana" charset="0"/>
                </a:rPr>
                <a:t>Measure prior knowledge: rate likelihood of proposition </a:t>
              </a:r>
              <a:r>
                <a:rPr lang="en-US" sz="2800" i="1" dirty="0">
                  <a:latin typeface="Helvetica" pitchFamily="2" charset="0"/>
                  <a:ea typeface="Verdana" charset="0"/>
                  <a:cs typeface="Verdana" charset="0"/>
                </a:rPr>
                <a:t>P</a:t>
              </a:r>
              <a:r>
                <a:rPr lang="en-US" sz="2800" dirty="0">
                  <a:latin typeface="Helvetica" pitchFamily="2" charset="0"/>
                  <a:ea typeface="Verdana" charset="0"/>
                  <a:cs typeface="Verdana" charset="0"/>
                </a:rPr>
                <a:t> given fact </a:t>
              </a:r>
              <a:r>
                <a:rPr lang="en-US" sz="2800" i="1" dirty="0">
                  <a:latin typeface="Helvetica" pitchFamily="2" charset="0"/>
                  <a:ea typeface="Verdana" charset="0"/>
                  <a:cs typeface="Verdana" charset="0"/>
                </a:rPr>
                <a:t>F.</a:t>
              </a:r>
              <a:endParaRPr lang="en-US" sz="2800" dirty="0">
                <a:latin typeface="Helvetica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105751E-EF44-A48F-095A-03BAC400E41D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16DB6D-9B16-4E48-EA02-DFFBDF1EAE42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Projection Dataset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C2B80F-0515-8094-63ED-45DDE5ECF5A3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Measure veridicality inferences:</a:t>
              </a:r>
              <a:r>
                <a:rPr lang="en-US" sz="2800" b="1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rate</a:t>
              </a:r>
              <a:r>
                <a:rPr lang="en-US" sz="2800" b="1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X’s</a:t>
              </a:r>
              <a:r>
                <a:rPr lang="en-US" sz="2800" b="1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certainty</a:t>
              </a:r>
              <a:r>
                <a:rPr lang="en-US" sz="2800" b="1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that </a:t>
              </a:r>
              <a:r>
                <a:rPr lang="en-US" sz="2800" i="1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P</a:t>
              </a:r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 given </a:t>
              </a:r>
              <a:r>
                <a:rPr lang="en-US" sz="2800" i="1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F </a:t>
              </a:r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and a context where X asks </a:t>
              </a:r>
              <a:r>
                <a:rPr lang="en-US" sz="2800" i="1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Did/Does Y V that P?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80389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B2C67-7614-6746-3394-36C3E45DF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B22377-744E-1B05-A2A6-16E7F28818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834" y="578314"/>
            <a:ext cx="9692331" cy="570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42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5C5624C-DC0B-48D0-704A-37CACD94D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143000"/>
            <a:ext cx="508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C3F833-9885-0520-3CBD-128FC918239F}"/>
              </a:ext>
            </a:extLst>
          </p:cNvPr>
          <p:cNvSpPr txBox="1"/>
          <p:nvPr/>
        </p:nvSpPr>
        <p:spPr>
          <a:xfrm>
            <a:off x="4480560" y="2705725"/>
            <a:ext cx="323088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Multistable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 perception</a:t>
            </a:r>
          </a:p>
        </p:txBody>
      </p:sp>
    </p:spTree>
    <p:extLst>
      <p:ext uri="{BB962C8B-B14F-4D97-AF65-F5344CB8AC3E}">
        <p14:creationId xmlns:p14="http://schemas.microsoft.com/office/powerpoint/2010/main" val="236337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DB0EA-71FD-9986-1723-719500694575}"/>
              </a:ext>
            </a:extLst>
          </p:cNvPr>
          <p:cNvSpPr txBox="1"/>
          <p:nvPr/>
        </p:nvSpPr>
        <p:spPr>
          <a:xfrm>
            <a:off x="0" y="83773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Empirical distribution of projection response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AEA43-EE67-D3C9-56AD-4C9D3F4DD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9695" y="1570880"/>
            <a:ext cx="9632606" cy="4816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E3326C-9FB6-F94C-DB59-5A4079ABDB32}"/>
              </a:ext>
            </a:extLst>
          </p:cNvPr>
          <p:cNvSpPr txBox="1"/>
          <p:nvPr/>
        </p:nvSpPr>
        <p:spPr>
          <a:xfrm>
            <a:off x="152400" y="136049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 asks: </a:t>
            </a:r>
            <a:r>
              <a:rPr lang="en-US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 Y know that P? </a:t>
            </a:r>
          </a:p>
          <a:p>
            <a:pPr algn="ctr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X certain that P?</a:t>
            </a:r>
          </a:p>
        </p:txBody>
      </p:sp>
    </p:spTree>
    <p:extLst>
      <p:ext uri="{BB962C8B-B14F-4D97-AF65-F5344CB8AC3E}">
        <p14:creationId xmlns:p14="http://schemas.microsoft.com/office/powerpoint/2010/main" val="176061364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D8E66D-0D91-8604-5240-DCFD23CD6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34" y="320033"/>
            <a:ext cx="9692331" cy="62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7362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DB0EA-71FD-9986-1723-719500694575}"/>
              </a:ext>
            </a:extLst>
          </p:cNvPr>
          <p:cNvSpPr txBox="1"/>
          <p:nvPr/>
        </p:nvSpPr>
        <p:spPr>
          <a:xfrm>
            <a:off x="0" y="83773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Empirical distribution of projection response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AEA43-EE67-D3C9-56AD-4C9D3F4DD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9695" y="1570880"/>
            <a:ext cx="9632606" cy="4816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E3326C-9FB6-F94C-DB59-5A4079ABDB32}"/>
              </a:ext>
            </a:extLst>
          </p:cNvPr>
          <p:cNvSpPr txBox="1"/>
          <p:nvPr/>
        </p:nvSpPr>
        <p:spPr>
          <a:xfrm>
            <a:off x="152400" y="136049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 asks: </a:t>
            </a:r>
            <a:r>
              <a:rPr lang="en-US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 Y pretend that P? </a:t>
            </a:r>
          </a:p>
          <a:p>
            <a:pPr algn="ctr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X certain that P?</a:t>
            </a:r>
          </a:p>
        </p:txBody>
      </p:sp>
    </p:spTree>
    <p:extLst>
      <p:ext uri="{BB962C8B-B14F-4D97-AF65-F5344CB8AC3E}">
        <p14:creationId xmlns:p14="http://schemas.microsoft.com/office/powerpoint/2010/main" val="215899326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9748F-A197-788E-1FD0-9AEB78EE5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1E83EA0-7EB3-F11B-5951-D4F7EE9C9805}"/>
              </a:ext>
            </a:extLst>
          </p:cNvPr>
          <p:cNvGrpSpPr/>
          <p:nvPr/>
        </p:nvGrpSpPr>
        <p:grpSpPr>
          <a:xfrm>
            <a:off x="1447800" y="1597731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E663FED-8D21-864F-FF5D-1AD188B0A98C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Norming Model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79E4EDE-5256-AE13-7922-5DCD460CA7EF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Assess whether prior beliefs are better modeled as occasional or metalinguistic uncertainty.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BDD5BC0-DD93-9D93-75D1-CBC670402D4F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63BCA9-DDBB-B713-9E5A-81BE9F9E7119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Projection Model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6CDAF9-AF3D-BC60-55EB-DC1F75B6D926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Assess whether projection is better modeled as occasional or metalinguistic uncertainty given model of prior beliefs.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897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BCBAE2-A3B6-8FD5-B449-93A3DB53A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F450-8B69-BF30-D36C-F590F1DC6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Quantifying Uncertainty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75554244-AF59-EF22-6DB1-AE93A1A46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231436A-98B3-012B-C7C4-8F43821627B5}"/>
              </a:ext>
            </a:extLst>
          </p:cNvPr>
          <p:cNvSpPr txBox="1">
            <a:spLocks/>
          </p:cNvSpPr>
          <p:nvPr/>
        </p:nvSpPr>
        <p:spPr>
          <a:xfrm>
            <a:off x="831850" y="4297388"/>
            <a:ext cx="6442253" cy="847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Response model</a:t>
            </a:r>
          </a:p>
        </p:txBody>
      </p:sp>
    </p:spTree>
    <p:extLst>
      <p:ext uri="{BB962C8B-B14F-4D97-AF65-F5344CB8AC3E}">
        <p14:creationId xmlns:p14="http://schemas.microsoft.com/office/powerpoint/2010/main" val="159248614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CB0B1-C4B8-C954-234B-B5E9FA753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A84A11C-3DD0-2BFA-0A9A-A30D85982D2F}"/>
              </a:ext>
            </a:extLst>
          </p:cNvPr>
          <p:cNvGrpSpPr/>
          <p:nvPr/>
        </p:nvGrpSpPr>
        <p:grpSpPr>
          <a:xfrm>
            <a:off x="1447800" y="1597731"/>
            <a:ext cx="9455552" cy="1969770"/>
            <a:chOff x="1447800" y="973017"/>
            <a:chExt cx="9455552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17A5123-CFCC-88D3-A0B8-B25B3C911631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 #1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521146B-0E42-55CF-F887-4E2B0B07F8E6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A response model </a:t>
              </a:r>
              <a:r>
                <a:rPr lang="en-US" sz="2800" i="1" dirty="0">
                  <a:latin typeface="Helvetica" pitchFamily="2" charset="0"/>
                </a:rPr>
                <a:t>links</a:t>
              </a:r>
              <a:r>
                <a:rPr lang="en-US" sz="2800" dirty="0">
                  <a:latin typeface="Helvetica" pitchFamily="2" charset="0"/>
                </a:rPr>
                <a:t> the probabilistic program derived by composing a common ground with an utterance to judgments given using some response instrument.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192701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9404C-E359-A310-88EE-0138A4E9D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4611DC-60CC-4E94-7088-8F9EAF6CB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15" y="1749535"/>
            <a:ext cx="7667123" cy="3358930"/>
          </a:xfrm>
          <a:prstGeom prst="rect">
            <a:avLst/>
          </a:prstGeom>
        </p:spPr>
      </p:pic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1625428-1DD7-564F-9803-D174AC8B3D70}"/>
              </a:ext>
            </a:extLst>
          </p:cNvPr>
          <p:cNvGrpSpPr/>
          <p:nvPr/>
        </p:nvGrpSpPr>
        <p:grpSpPr>
          <a:xfrm>
            <a:off x="1443550" y="1382554"/>
            <a:ext cx="4652450" cy="812895"/>
            <a:chOff x="1443550" y="1382554"/>
            <a:chExt cx="4652450" cy="812895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F92B73F1-C04D-4114-7FB8-F91F55A2DA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96956" y="1786260"/>
              <a:ext cx="3599044" cy="354774"/>
            </a:xfrm>
            <a:prstGeom prst="straightConnector1">
              <a:avLst/>
            </a:prstGeom>
            <a:ln w="762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8AC327C-335A-86B3-CB9F-6DE084BD8A9E}"/>
                </a:ext>
              </a:extLst>
            </p:cNvPr>
            <p:cNvGrpSpPr/>
            <p:nvPr/>
          </p:nvGrpSpPr>
          <p:grpSpPr>
            <a:xfrm>
              <a:off x="1443550" y="1382554"/>
              <a:ext cx="903452" cy="812895"/>
              <a:chOff x="1936390" y="1295150"/>
              <a:chExt cx="903452" cy="812895"/>
            </a:xfrm>
          </p:grpSpPr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2F82671C-B18B-EFCA-B8E8-551265EEA618}"/>
                  </a:ext>
                </a:extLst>
              </p:cNvPr>
              <p:cNvSpPr/>
              <p:nvPr/>
            </p:nvSpPr>
            <p:spPr>
              <a:xfrm>
                <a:off x="2064528" y="1453105"/>
                <a:ext cx="643664" cy="491502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b="1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κ</a:t>
                </a:r>
                <a:endParaRPr lang="en-US" sz="28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87" name="Rounded Rectangle 86">
                <a:extLst>
                  <a:ext uri="{FF2B5EF4-FFF2-40B4-BE49-F238E27FC236}">
                    <a16:creationId xmlns:a16="http://schemas.microsoft.com/office/drawing/2014/main" id="{A78C12E3-EAD4-A2D7-EA7E-5835859D3DAA}"/>
                  </a:ext>
                </a:extLst>
              </p:cNvPr>
              <p:cNvSpPr/>
              <p:nvPr/>
            </p:nvSpPr>
            <p:spPr>
              <a:xfrm>
                <a:off x="1936390" y="1295150"/>
                <a:ext cx="903452" cy="812895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41F1942-E4F6-C50F-6A3F-3FFCD06A3155}"/>
              </a:ext>
            </a:extLst>
          </p:cNvPr>
          <p:cNvGrpSpPr/>
          <p:nvPr/>
        </p:nvGrpSpPr>
        <p:grpSpPr>
          <a:xfrm>
            <a:off x="410803" y="1761893"/>
            <a:ext cx="5187109" cy="3860050"/>
            <a:chOff x="410803" y="1761893"/>
            <a:chExt cx="5187109" cy="3860050"/>
          </a:xfrm>
        </p:grpSpPr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C2484A9B-CCDE-C330-165F-B23A22699889}"/>
                </a:ext>
              </a:extLst>
            </p:cNvPr>
            <p:cNvCxnSpPr>
              <a:cxnSpLocks/>
              <a:endCxn id="105" idx="0"/>
            </p:cNvCxnSpPr>
            <p:nvPr/>
          </p:nvCxnSpPr>
          <p:spPr>
            <a:xfrm>
              <a:off x="1929233" y="3592331"/>
              <a:ext cx="185910" cy="119861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AA05DFA-95AD-C9E8-272B-715FC953D06F}"/>
                </a:ext>
              </a:extLst>
            </p:cNvPr>
            <p:cNvSpPr txBox="1"/>
            <p:nvPr/>
          </p:nvSpPr>
          <p:spPr>
            <a:xfrm>
              <a:off x="1265951" y="4790946"/>
              <a:ext cx="169838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Response model</a:t>
              </a:r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8F04D936-4453-BF52-2CA9-F449968E4089}"/>
                </a:ext>
              </a:extLst>
            </p:cNvPr>
            <p:cNvSpPr/>
            <p:nvPr/>
          </p:nvSpPr>
          <p:spPr>
            <a:xfrm>
              <a:off x="410803" y="1761893"/>
              <a:ext cx="1050007" cy="3100039"/>
            </a:xfrm>
            <a:custGeom>
              <a:avLst/>
              <a:gdLst>
                <a:gd name="connsiteX0" fmla="*/ 849285 w 1050007"/>
                <a:gd name="connsiteY0" fmla="*/ 0 h 3100039"/>
                <a:gd name="connsiteX1" fmla="*/ 1792 w 1050007"/>
                <a:gd name="connsiteY1" fmla="*/ 1449658 h 3100039"/>
                <a:gd name="connsiteX2" fmla="*/ 1050007 w 1050007"/>
                <a:gd name="connsiteY2" fmla="*/ 3100039 h 310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007" h="3100039">
                  <a:moveTo>
                    <a:pt x="849285" y="0"/>
                  </a:moveTo>
                  <a:cubicBezTo>
                    <a:pt x="408811" y="466492"/>
                    <a:pt x="-31662" y="932985"/>
                    <a:pt x="1792" y="1449658"/>
                  </a:cubicBezTo>
                  <a:cubicBezTo>
                    <a:pt x="35246" y="1966331"/>
                    <a:pt x="542626" y="2533185"/>
                    <a:pt x="1050007" y="3100039"/>
                  </a:cubicBezTo>
                </a:path>
              </a:pathLst>
            </a:custGeom>
            <a:ln w="762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5D549A23-6E6B-67E2-D462-FDEB06C06878}"/>
                </a:ext>
              </a:extLst>
            </p:cNvPr>
            <p:cNvCxnSpPr>
              <a:stCxn id="105" idx="3"/>
            </p:cNvCxnSpPr>
            <p:nvPr/>
          </p:nvCxnSpPr>
          <p:spPr>
            <a:xfrm flipV="1">
              <a:off x="2964335" y="4081346"/>
              <a:ext cx="2633577" cy="112509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7F1F4022-1CD4-2DD9-3AD6-4FD7CD41CFA1}"/>
              </a:ext>
            </a:extLst>
          </p:cNvPr>
          <p:cNvSpPr txBox="1"/>
          <p:nvPr/>
        </p:nvSpPr>
        <p:spPr>
          <a:xfrm>
            <a:off x="493734" y="5621458"/>
            <a:ext cx="3056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Sample an outer context from the common ground.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BED8613-3F64-8520-1579-C0C242E56B23}"/>
              </a:ext>
            </a:extLst>
          </p:cNvPr>
          <p:cNvGrpSpPr/>
          <p:nvPr/>
        </p:nvGrpSpPr>
        <p:grpSpPr>
          <a:xfrm>
            <a:off x="3550642" y="5621459"/>
            <a:ext cx="6730781" cy="646331"/>
            <a:chOff x="3550642" y="5621459"/>
            <a:chExt cx="6730781" cy="646331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E4614C4-F1AA-2F5F-6804-3A33F9DE206E}"/>
                </a:ext>
              </a:extLst>
            </p:cNvPr>
            <p:cNvSpPr txBox="1"/>
            <p:nvPr/>
          </p:nvSpPr>
          <p:spPr>
            <a:xfrm>
              <a:off x="4957102" y="5621459"/>
              <a:ext cx="53243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Compute the probability of the proposition across inner contexts, weighting by their probability.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8F6D0FFC-1B52-F29C-EBC6-684DD11960B5}"/>
                </a:ext>
              </a:extLst>
            </p:cNvPr>
            <p:cNvCxnSpPr>
              <a:stCxn id="121" idx="3"/>
              <a:endCxn id="122" idx="1"/>
            </p:cNvCxnSpPr>
            <p:nvPr/>
          </p:nvCxnSpPr>
          <p:spPr>
            <a:xfrm>
              <a:off x="3550642" y="5944624"/>
              <a:ext cx="1406460" cy="1"/>
            </a:xfrm>
            <a:prstGeom prst="straightConnector1">
              <a:avLst/>
            </a:prstGeom>
            <a:ln w="762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B2F4F5C-4F96-D75B-14E4-2FC4ECC2D83D}"/>
              </a:ext>
            </a:extLst>
          </p:cNvPr>
          <p:cNvCxnSpPr/>
          <p:nvPr/>
        </p:nvCxnSpPr>
        <p:spPr>
          <a:xfrm>
            <a:off x="7995424" y="3111190"/>
            <a:ext cx="342342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16C3BE8-083D-5D95-E0E7-CA9343EEEB19}"/>
              </a:ext>
            </a:extLst>
          </p:cNvPr>
          <p:cNvGrpSpPr/>
          <p:nvPr/>
        </p:nvGrpSpPr>
        <p:grpSpPr>
          <a:xfrm>
            <a:off x="6895054" y="3178096"/>
            <a:ext cx="4278468" cy="1750742"/>
            <a:chOff x="6895054" y="3178096"/>
            <a:chExt cx="4278468" cy="1750742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E3BAF76-7C4B-7B14-37D6-6500B0CEDEAF}"/>
                </a:ext>
              </a:extLst>
            </p:cNvPr>
            <p:cNvSpPr txBox="1"/>
            <p:nvPr/>
          </p:nvSpPr>
          <p:spPr>
            <a:xfrm>
              <a:off x="6895054" y="4282507"/>
              <a:ext cx="427846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Vary whether the sentence is evaluated against inner or outer context.</a:t>
              </a:r>
            </a:p>
          </p:txBody>
        </p: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2F6FA7FC-141D-DC50-8900-0658103747F1}"/>
                </a:ext>
              </a:extLst>
            </p:cNvPr>
            <p:cNvCxnSpPr>
              <a:cxnSpLocks/>
              <a:stCxn id="131" idx="0"/>
            </p:cNvCxnSpPr>
            <p:nvPr/>
          </p:nvCxnSpPr>
          <p:spPr>
            <a:xfrm flipV="1">
              <a:off x="9034288" y="3178096"/>
              <a:ext cx="672848" cy="110441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3B27EF7-1DDE-CF1F-63BB-6059CA659816}"/>
              </a:ext>
            </a:extLst>
          </p:cNvPr>
          <p:cNvGrpSpPr/>
          <p:nvPr/>
        </p:nvGrpSpPr>
        <p:grpSpPr>
          <a:xfrm>
            <a:off x="1222695" y="2849580"/>
            <a:ext cx="3472495" cy="523220"/>
            <a:chOff x="1222695" y="2849580"/>
            <a:chExt cx="3472495" cy="52322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A1035EA-D2B8-BD47-AA6F-3C8E3116F78D}"/>
                </a:ext>
              </a:extLst>
            </p:cNvPr>
            <p:cNvGrpSpPr/>
            <p:nvPr/>
          </p:nvGrpSpPr>
          <p:grpSpPr>
            <a:xfrm>
              <a:off x="1222695" y="2849580"/>
              <a:ext cx="3472495" cy="523220"/>
              <a:chOff x="1222695" y="2849580"/>
              <a:chExt cx="3472495" cy="523220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F68D65C-A83E-AE8D-AEBC-8617AA2D4BD3}"/>
                  </a:ext>
                </a:extLst>
              </p:cNvPr>
              <p:cNvSpPr txBox="1"/>
              <p:nvPr/>
            </p:nvSpPr>
            <p:spPr>
              <a:xfrm>
                <a:off x="1222695" y="2849580"/>
                <a:ext cx="143644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l-GR" sz="2800" b="1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κ</a:t>
                </a:r>
                <a:r>
                  <a:rPr lang="en-US" sz="2800" b="1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-&gt; </a:t>
                </a:r>
                <a:r>
                  <a:rPr lang="en-US" sz="28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endParaRPr lang="en-US" sz="2800" dirty="0"/>
              </a:p>
            </p:txBody>
          </p: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E3E10164-5E32-E9C9-C6CE-0692CE10AC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4173" y="2932771"/>
                <a:ext cx="1591017" cy="87148"/>
              </a:xfrm>
              <a:prstGeom prst="straightConnector1">
                <a:avLst/>
              </a:prstGeom>
              <a:ln w="76200">
                <a:prstDash val="sysDot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9" name="Rounded Rectangle 138">
              <a:extLst>
                <a:ext uri="{FF2B5EF4-FFF2-40B4-BE49-F238E27FC236}">
                  <a16:creationId xmlns:a16="http://schemas.microsoft.com/office/drawing/2014/main" id="{855AF935-9207-E26D-FE0F-BB3DF0E0389D}"/>
                </a:ext>
              </a:extLst>
            </p:cNvPr>
            <p:cNvSpPr/>
            <p:nvPr/>
          </p:nvSpPr>
          <p:spPr>
            <a:xfrm>
              <a:off x="2141596" y="2900560"/>
              <a:ext cx="484090" cy="439089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5E21ED60-458A-B882-C572-C58198E433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09" t="6115" r="22591" b="82049"/>
          <a:stretch/>
        </p:blipFill>
        <p:spPr>
          <a:xfrm>
            <a:off x="7136780" y="1921560"/>
            <a:ext cx="3289610" cy="47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9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CA63D-62FF-095C-C9F0-EF2BAB9CB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4487D77-C860-CB5A-AE28-221687D22F06}"/>
              </a:ext>
            </a:extLst>
          </p:cNvPr>
          <p:cNvGrpSpPr/>
          <p:nvPr/>
        </p:nvGrpSpPr>
        <p:grpSpPr>
          <a:xfrm>
            <a:off x="1447800" y="1597731"/>
            <a:ext cx="9455552" cy="2400657"/>
            <a:chOff x="1447800" y="973017"/>
            <a:chExt cx="9455552" cy="240065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BC150CD-FA45-4EBB-6C43-2A5F62C92848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 #1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1DDB64A-F0F4-65C4-32CD-4B99C8CC45A9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A response model </a:t>
              </a:r>
              <a:r>
                <a:rPr lang="en-US" sz="2800" i="1" dirty="0">
                  <a:latin typeface="Helvetica" pitchFamily="2" charset="0"/>
                </a:rPr>
                <a:t>links</a:t>
              </a:r>
              <a:r>
                <a:rPr lang="en-US" sz="2800" dirty="0">
                  <a:latin typeface="Helvetica" pitchFamily="2" charset="0"/>
                </a:rPr>
                <a:t> the probabilistic program derived by composing a common ground with an utterance to judgments given using some response instrument.</a:t>
              </a:r>
            </a:p>
            <a:p>
              <a:endParaRPr lang="en-US" sz="2800" dirty="0">
                <a:latin typeface="Helvetica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DE9D0C2-FF4B-D40B-8B63-D26A2EE6D8EB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1E93BC7-7C4D-DFA4-C574-7573FCE6B4C9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 #2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908E8F-482A-99A7-F790-FF263A207517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A response model is a probabilistic program and therefore may introduce additional randomness into response.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85104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41E74-C5A9-047F-EB47-0EFC6D8C3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9FE809-B2BD-034A-9D89-598330D8D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15" y="1749535"/>
            <a:ext cx="7667123" cy="3358930"/>
          </a:xfrm>
          <a:prstGeom prst="rect">
            <a:avLst/>
          </a:prstGeom>
        </p:spPr>
      </p:pic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554E27C-4BC8-6D49-4688-4DAE9DC44B88}"/>
              </a:ext>
            </a:extLst>
          </p:cNvPr>
          <p:cNvGrpSpPr/>
          <p:nvPr/>
        </p:nvGrpSpPr>
        <p:grpSpPr>
          <a:xfrm>
            <a:off x="1443550" y="1382554"/>
            <a:ext cx="4652450" cy="812895"/>
            <a:chOff x="1443550" y="1382554"/>
            <a:chExt cx="4652450" cy="812895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668EFD08-255E-49AF-FA30-DB64FD5080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96956" y="1786260"/>
              <a:ext cx="3599044" cy="354774"/>
            </a:xfrm>
            <a:prstGeom prst="straightConnector1">
              <a:avLst/>
            </a:prstGeom>
            <a:ln w="762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84AF8AF-88AC-1697-163F-4835E159759A}"/>
                </a:ext>
              </a:extLst>
            </p:cNvPr>
            <p:cNvGrpSpPr/>
            <p:nvPr/>
          </p:nvGrpSpPr>
          <p:grpSpPr>
            <a:xfrm>
              <a:off x="1443550" y="1382554"/>
              <a:ext cx="903452" cy="812895"/>
              <a:chOff x="1936390" y="1295150"/>
              <a:chExt cx="903452" cy="812895"/>
            </a:xfrm>
          </p:grpSpPr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33D75C7F-E67D-1671-5656-2F33CDF09C5A}"/>
                  </a:ext>
                </a:extLst>
              </p:cNvPr>
              <p:cNvSpPr/>
              <p:nvPr/>
            </p:nvSpPr>
            <p:spPr>
              <a:xfrm>
                <a:off x="2064528" y="1453105"/>
                <a:ext cx="643664" cy="491502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b="1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κ</a:t>
                </a:r>
                <a:endParaRPr lang="en-US" sz="28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87" name="Rounded Rectangle 86">
                <a:extLst>
                  <a:ext uri="{FF2B5EF4-FFF2-40B4-BE49-F238E27FC236}">
                    <a16:creationId xmlns:a16="http://schemas.microsoft.com/office/drawing/2014/main" id="{18EEF1EF-FC9B-CF83-C4F8-B131B26629E2}"/>
                  </a:ext>
                </a:extLst>
              </p:cNvPr>
              <p:cNvSpPr/>
              <p:nvPr/>
            </p:nvSpPr>
            <p:spPr>
              <a:xfrm>
                <a:off x="1936390" y="1295150"/>
                <a:ext cx="903452" cy="812895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8B2DD47-334A-A345-A217-AB991535DA2E}"/>
              </a:ext>
            </a:extLst>
          </p:cNvPr>
          <p:cNvGrpSpPr/>
          <p:nvPr/>
        </p:nvGrpSpPr>
        <p:grpSpPr>
          <a:xfrm>
            <a:off x="410803" y="1761893"/>
            <a:ext cx="5187109" cy="3860050"/>
            <a:chOff x="410803" y="1761893"/>
            <a:chExt cx="5187109" cy="3860050"/>
          </a:xfrm>
        </p:grpSpPr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62BB230A-BCA6-E412-67D0-7A5A69F8EB76}"/>
                </a:ext>
              </a:extLst>
            </p:cNvPr>
            <p:cNvCxnSpPr>
              <a:cxnSpLocks/>
              <a:endCxn id="105" idx="0"/>
            </p:cNvCxnSpPr>
            <p:nvPr/>
          </p:nvCxnSpPr>
          <p:spPr>
            <a:xfrm>
              <a:off x="1929233" y="3592331"/>
              <a:ext cx="185910" cy="119861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19A43E1-FB5B-BE0C-B594-3291720233A7}"/>
                </a:ext>
              </a:extLst>
            </p:cNvPr>
            <p:cNvSpPr txBox="1"/>
            <p:nvPr/>
          </p:nvSpPr>
          <p:spPr>
            <a:xfrm>
              <a:off x="1265951" y="4790946"/>
              <a:ext cx="169838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Response model</a:t>
              </a:r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37CCC246-7FF1-EF12-F7E9-855735A2EB55}"/>
                </a:ext>
              </a:extLst>
            </p:cNvPr>
            <p:cNvSpPr/>
            <p:nvPr/>
          </p:nvSpPr>
          <p:spPr>
            <a:xfrm>
              <a:off x="410803" y="1761893"/>
              <a:ext cx="1050007" cy="3100039"/>
            </a:xfrm>
            <a:custGeom>
              <a:avLst/>
              <a:gdLst>
                <a:gd name="connsiteX0" fmla="*/ 849285 w 1050007"/>
                <a:gd name="connsiteY0" fmla="*/ 0 h 3100039"/>
                <a:gd name="connsiteX1" fmla="*/ 1792 w 1050007"/>
                <a:gd name="connsiteY1" fmla="*/ 1449658 h 3100039"/>
                <a:gd name="connsiteX2" fmla="*/ 1050007 w 1050007"/>
                <a:gd name="connsiteY2" fmla="*/ 3100039 h 310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007" h="3100039">
                  <a:moveTo>
                    <a:pt x="849285" y="0"/>
                  </a:moveTo>
                  <a:cubicBezTo>
                    <a:pt x="408811" y="466492"/>
                    <a:pt x="-31662" y="932985"/>
                    <a:pt x="1792" y="1449658"/>
                  </a:cubicBezTo>
                  <a:cubicBezTo>
                    <a:pt x="35246" y="1966331"/>
                    <a:pt x="542626" y="2533185"/>
                    <a:pt x="1050007" y="3100039"/>
                  </a:cubicBezTo>
                </a:path>
              </a:pathLst>
            </a:custGeom>
            <a:ln w="762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DB57D2C6-771D-57F7-1E4E-FC5E8A903AD1}"/>
                </a:ext>
              </a:extLst>
            </p:cNvPr>
            <p:cNvCxnSpPr>
              <a:stCxn id="105" idx="3"/>
            </p:cNvCxnSpPr>
            <p:nvPr/>
          </p:nvCxnSpPr>
          <p:spPr>
            <a:xfrm flipV="1">
              <a:off x="2964335" y="4081346"/>
              <a:ext cx="2633577" cy="112509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83175B0D-FA1A-84C4-ADE4-A4AB3C56C5CB}"/>
              </a:ext>
            </a:extLst>
          </p:cNvPr>
          <p:cNvSpPr txBox="1"/>
          <p:nvPr/>
        </p:nvSpPr>
        <p:spPr>
          <a:xfrm>
            <a:off x="678751" y="5620033"/>
            <a:ext cx="3056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Sample an outer context from the common ground.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9BEEC32-91B7-C137-D194-3662177A1A74}"/>
              </a:ext>
            </a:extLst>
          </p:cNvPr>
          <p:cNvGrpSpPr/>
          <p:nvPr/>
        </p:nvGrpSpPr>
        <p:grpSpPr>
          <a:xfrm>
            <a:off x="3735659" y="5621459"/>
            <a:ext cx="6545764" cy="646331"/>
            <a:chOff x="3735659" y="5621459"/>
            <a:chExt cx="6545764" cy="646331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F6DBEB2-9CA6-5514-66CA-48F67B3C0E85}"/>
                </a:ext>
              </a:extLst>
            </p:cNvPr>
            <p:cNvSpPr txBox="1"/>
            <p:nvPr/>
          </p:nvSpPr>
          <p:spPr>
            <a:xfrm>
              <a:off x="4957102" y="5621459"/>
              <a:ext cx="53243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Compute the probability of the proposition across inner contexts, weighting by their probability.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C96C23CF-8EA3-F540-8F9B-3785C9E49920}"/>
                </a:ext>
              </a:extLst>
            </p:cNvPr>
            <p:cNvCxnSpPr>
              <a:stCxn id="121" idx="3"/>
              <a:endCxn id="122" idx="1"/>
            </p:cNvCxnSpPr>
            <p:nvPr/>
          </p:nvCxnSpPr>
          <p:spPr>
            <a:xfrm>
              <a:off x="3735659" y="5943199"/>
              <a:ext cx="1221443" cy="1426"/>
            </a:xfrm>
            <a:prstGeom prst="straightConnector1">
              <a:avLst/>
            </a:prstGeom>
            <a:ln w="762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F1366DCB-F1FE-CAB2-2FBF-8821404F4C2B}"/>
              </a:ext>
            </a:extLst>
          </p:cNvPr>
          <p:cNvCxnSpPr/>
          <p:nvPr/>
        </p:nvCxnSpPr>
        <p:spPr>
          <a:xfrm>
            <a:off x="7995424" y="3111190"/>
            <a:ext cx="342342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18AB2DF-4CC4-33E1-9558-66EE5EDDBF14}"/>
              </a:ext>
            </a:extLst>
          </p:cNvPr>
          <p:cNvGrpSpPr/>
          <p:nvPr/>
        </p:nvGrpSpPr>
        <p:grpSpPr>
          <a:xfrm>
            <a:off x="6895054" y="3178096"/>
            <a:ext cx="4278468" cy="1750742"/>
            <a:chOff x="6895054" y="3178096"/>
            <a:chExt cx="4278468" cy="1750742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0DEACB0-196A-0441-043F-816055A52DF9}"/>
                </a:ext>
              </a:extLst>
            </p:cNvPr>
            <p:cNvSpPr txBox="1"/>
            <p:nvPr/>
          </p:nvSpPr>
          <p:spPr>
            <a:xfrm>
              <a:off x="6895054" y="4282507"/>
              <a:ext cx="427846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Vary whether the sentence is evaluated against inner or outer context.</a:t>
              </a:r>
            </a:p>
          </p:txBody>
        </p: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4B77468A-B7D4-5D66-B399-F60CDC588DF3}"/>
                </a:ext>
              </a:extLst>
            </p:cNvPr>
            <p:cNvCxnSpPr>
              <a:cxnSpLocks/>
              <a:stCxn id="131" idx="0"/>
            </p:cNvCxnSpPr>
            <p:nvPr/>
          </p:nvCxnSpPr>
          <p:spPr>
            <a:xfrm flipV="1">
              <a:off x="9034288" y="3178096"/>
              <a:ext cx="672848" cy="110441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50FBCAC-E90C-E235-E78D-CDA870B2080F}"/>
              </a:ext>
            </a:extLst>
          </p:cNvPr>
          <p:cNvSpPr txBox="1"/>
          <p:nvPr/>
        </p:nvSpPr>
        <p:spPr>
          <a:xfrm>
            <a:off x="3675109" y="4278055"/>
            <a:ext cx="107216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Helvetica" pitchFamily="2" charset="0"/>
              </a:rPr>
              <a:t>Mixed effects model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5F6FDA-2048-D579-4AED-FE6D4835C874}"/>
              </a:ext>
            </a:extLst>
          </p:cNvPr>
          <p:cNvGrpSpPr/>
          <p:nvPr/>
        </p:nvGrpSpPr>
        <p:grpSpPr>
          <a:xfrm>
            <a:off x="1222695" y="2849580"/>
            <a:ext cx="3472495" cy="523220"/>
            <a:chOff x="1222695" y="2849580"/>
            <a:chExt cx="3472495" cy="5232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0F6C3FD-0624-249B-5061-3E135724B8F1}"/>
                </a:ext>
              </a:extLst>
            </p:cNvPr>
            <p:cNvGrpSpPr/>
            <p:nvPr/>
          </p:nvGrpSpPr>
          <p:grpSpPr>
            <a:xfrm>
              <a:off x="1222695" y="2849580"/>
              <a:ext cx="3472495" cy="523220"/>
              <a:chOff x="1222695" y="2849580"/>
              <a:chExt cx="3472495" cy="52322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1404AE-5FA1-F49C-0FB2-75C7B7990E6C}"/>
                  </a:ext>
                </a:extLst>
              </p:cNvPr>
              <p:cNvSpPr txBox="1"/>
              <p:nvPr/>
            </p:nvSpPr>
            <p:spPr>
              <a:xfrm>
                <a:off x="1222695" y="2849580"/>
                <a:ext cx="143644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l-GR" sz="2800" b="1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κ</a:t>
                </a:r>
                <a:r>
                  <a:rPr lang="en-US" sz="2800" b="1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-&gt; </a:t>
                </a:r>
                <a:r>
                  <a:rPr lang="en-US" sz="28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endParaRPr lang="en-US" sz="2800" dirty="0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77EC14CB-F9F1-57B4-9960-DA83B091B4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4173" y="2932771"/>
                <a:ext cx="1591017" cy="87148"/>
              </a:xfrm>
              <a:prstGeom prst="straightConnector1">
                <a:avLst/>
              </a:prstGeom>
              <a:ln w="76200">
                <a:prstDash val="sysDot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AF4D733-DCA3-77A6-F5D1-B700A199E6FD}"/>
                </a:ext>
              </a:extLst>
            </p:cNvPr>
            <p:cNvSpPr/>
            <p:nvPr/>
          </p:nvSpPr>
          <p:spPr>
            <a:xfrm>
              <a:off x="2141596" y="2900560"/>
              <a:ext cx="484090" cy="439089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5AA3646-7244-3D34-77D9-44A86D69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09" t="6115" r="22591" b="82049"/>
          <a:stretch/>
        </p:blipFill>
        <p:spPr>
          <a:xfrm>
            <a:off x="7136780" y="1921560"/>
            <a:ext cx="3289610" cy="47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2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a line&#10;&#10;Description automatically generated">
            <a:extLst>
              <a:ext uri="{FF2B5EF4-FFF2-40B4-BE49-F238E27FC236}">
                <a16:creationId xmlns:a16="http://schemas.microsoft.com/office/drawing/2014/main" id="{12A39400-237E-1F4C-FFBD-700152224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11150"/>
            <a:ext cx="7620000" cy="6235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F011F3-C228-9600-7D47-CCDB305EC24A}"/>
              </a:ext>
            </a:extLst>
          </p:cNvPr>
          <p:cNvSpPr/>
          <p:nvPr/>
        </p:nvSpPr>
        <p:spPr>
          <a:xfrm>
            <a:off x="2408663" y="311150"/>
            <a:ext cx="7497337" cy="5509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C38140-A160-6CC2-1CD6-52D24DCA00FA}"/>
              </a:ext>
            </a:extLst>
          </p:cNvPr>
          <p:cNvCxnSpPr/>
          <p:nvPr/>
        </p:nvCxnSpPr>
        <p:spPr>
          <a:xfrm flipV="1">
            <a:off x="7861610" y="624469"/>
            <a:ext cx="0" cy="51853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59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62261</TotalTime>
  <Words>4655</Words>
  <Application>Microsoft Macintosh PowerPoint</Application>
  <PresentationFormat>Widescreen</PresentationFormat>
  <Paragraphs>1052</Paragraphs>
  <Slides>144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144</vt:i4>
      </vt:variant>
    </vt:vector>
  </HeadingPairs>
  <TitlesOfParts>
    <vt:vector size="152" baseType="lpstr">
      <vt:lpstr>Arial</vt:lpstr>
      <vt:lpstr>Calibri</vt:lpstr>
      <vt:lpstr>Consolas</vt:lpstr>
      <vt:lpstr>Courier New</vt:lpstr>
      <vt:lpstr>Google Sans</vt:lpstr>
      <vt:lpstr>Helvetica</vt:lpstr>
      <vt:lpstr>Verdana</vt:lpstr>
      <vt:lpstr>Office Theme</vt:lpstr>
      <vt:lpstr>Distinguishing metalinguistic and occasional uncertainty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Apparent Gradience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Modeling Uncertainty</vt:lpstr>
      <vt:lpstr>PowerPoint Presentation</vt:lpstr>
      <vt:lpstr>PowerPoint Presentation</vt:lpstr>
      <vt:lpstr>Modeling Uncertainty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Modeling Uncertainty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Modeling Uncertainty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Quantifying Uncertainty</vt:lpstr>
      <vt:lpstr>PowerPoint Presentation</vt:lpstr>
      <vt:lpstr>PowerPoint Presentation</vt:lpstr>
      <vt:lpstr>Quantifying Uncertainty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Quantifying Uncertainty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Quantifying Uncertainty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Quantifying Uncertainty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  <vt:lpstr>PowerPoint Presentation</vt:lpstr>
      <vt:lpstr>Thanks!</vt:lpstr>
      <vt:lpstr>PowerPoint Presentation</vt:lpstr>
      <vt:lpstr>Appendix A</vt:lpstr>
      <vt:lpstr>PowerPoint Presentation</vt:lpstr>
      <vt:lpstr>Appendix 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Appendix 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White</dc:creator>
  <cp:lastModifiedBy>Aaron White</cp:lastModifiedBy>
  <cp:revision>691</cp:revision>
  <dcterms:created xsi:type="dcterms:W3CDTF">2023-10-21T17:24:11Z</dcterms:created>
  <dcterms:modified xsi:type="dcterms:W3CDTF">2024-09-26T12:34:49Z</dcterms:modified>
</cp:coreProperties>
</file>