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257" r:id="rId3"/>
    <p:sldId id="261" r:id="rId4"/>
    <p:sldId id="258" r:id="rId5"/>
    <p:sldId id="260" r:id="rId6"/>
    <p:sldId id="259" r:id="rId7"/>
    <p:sldId id="262" r:id="rId8"/>
    <p:sldId id="263" r:id="rId9"/>
    <p:sldId id="264" r:id="rId10"/>
    <p:sldId id="265" r:id="rId11"/>
    <p:sldId id="266" r:id="rId12"/>
    <p:sldId id="267" r:id="rId13"/>
    <p:sldId id="268" r:id="rId14"/>
    <p:sldId id="269" r:id="rId15"/>
    <p:sldId id="270" r:id="rId16"/>
    <p:sldId id="278" r:id="rId17"/>
    <p:sldId id="277" r:id="rId18"/>
    <p:sldId id="271" r:id="rId19"/>
    <p:sldId id="272" r:id="rId20"/>
    <p:sldId id="282" r:id="rId21"/>
    <p:sldId id="274" r:id="rId22"/>
    <p:sldId id="279" r:id="rId23"/>
    <p:sldId id="273" r:id="rId24"/>
    <p:sldId id="280" r:id="rId25"/>
    <p:sldId id="281" r:id="rId26"/>
    <p:sldId id="27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59006E"/>
    <a:srgbClr val="147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3"/>
    <p:restoredTop sz="74626"/>
  </p:normalViewPr>
  <p:slideViewPr>
    <p:cSldViewPr snapToGrid="0">
      <p:cViewPr varScale="1">
        <p:scale>
          <a:sx n="94" d="100"/>
          <a:sy n="94" d="100"/>
        </p:scale>
        <p:origin x="60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BCF090-0742-7E4E-A865-B3B55D14D171}" type="datetimeFigureOut">
              <a:rPr lang="en-US" smtClean="0"/>
              <a:t>3/26/26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15387C-4290-A34C-B66E-F612C62E1394}" type="slidenum">
              <a:rPr lang="en-US" smtClean="0"/>
              <a:t>‹#›</a:t>
            </a:fld>
            <a:endParaRPr lang="en-US"/>
          </a:p>
        </p:txBody>
      </p:sp>
    </p:spTree>
    <p:extLst>
      <p:ext uri="{BB962C8B-B14F-4D97-AF65-F5344CB8AC3E}">
        <p14:creationId xmlns:p14="http://schemas.microsoft.com/office/powerpoint/2010/main" val="593684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sovereignty and discoverability have historically been opposed for scholarly work. This is of course true for traditional journal- or conference-based publishing, where we still frequently give up our rights to control our scholarly products in perpetuity for the sake of reaching a wider audience and gaining an endorsement based on our peers’ expert reviews. </a:t>
            </a:r>
          </a:p>
        </p:txBody>
      </p:sp>
      <p:sp>
        <p:nvSpPr>
          <p:cNvPr id="4" name="Slide Number Placeholder 3"/>
          <p:cNvSpPr>
            <a:spLocks noGrp="1"/>
          </p:cNvSpPr>
          <p:nvPr>
            <p:ph type="sldNum" sz="quarter" idx="5"/>
          </p:nvPr>
        </p:nvSpPr>
        <p:spPr/>
        <p:txBody>
          <a:bodyPr/>
          <a:lstStyle/>
          <a:p>
            <a:fld id="{9A15387C-4290-A34C-B66E-F612C62E1394}" type="slidenum">
              <a:rPr lang="en-US" smtClean="0"/>
              <a:t>2</a:t>
            </a:fld>
            <a:endParaRPr lang="en-US"/>
          </a:p>
        </p:txBody>
      </p:sp>
    </p:spTree>
    <p:extLst>
      <p:ext uri="{BB962C8B-B14F-4D97-AF65-F5344CB8AC3E}">
        <p14:creationId xmlns:p14="http://schemas.microsoft.com/office/powerpoint/2010/main" val="1069240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done using a governance system that allows both node proposals that can introduce arbitrary node types and edge proposals that can link existing nodes through typed edges.</a:t>
            </a:r>
          </a:p>
        </p:txBody>
      </p:sp>
      <p:sp>
        <p:nvSpPr>
          <p:cNvPr id="4" name="Slide Number Placeholder 3"/>
          <p:cNvSpPr>
            <a:spLocks noGrp="1"/>
          </p:cNvSpPr>
          <p:nvPr>
            <p:ph type="sldNum" sz="quarter" idx="5"/>
          </p:nvPr>
        </p:nvSpPr>
        <p:spPr/>
        <p:txBody>
          <a:bodyPr/>
          <a:lstStyle/>
          <a:p>
            <a:fld id="{9A15387C-4290-A34C-B66E-F612C62E1394}" type="slidenum">
              <a:rPr lang="en-US" smtClean="0"/>
              <a:t>11</a:t>
            </a:fld>
            <a:endParaRPr lang="en-US"/>
          </a:p>
        </p:txBody>
      </p:sp>
    </p:spTree>
    <p:extLst>
      <p:ext uri="{BB962C8B-B14F-4D97-AF65-F5344CB8AC3E}">
        <p14:creationId xmlns:p14="http://schemas.microsoft.com/office/powerpoint/2010/main" val="3890501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extensible knowledge graph is related to scholar products in two main ways: rich text and annotations.</a:t>
            </a:r>
          </a:p>
        </p:txBody>
      </p:sp>
      <p:sp>
        <p:nvSpPr>
          <p:cNvPr id="4" name="Slide Number Placeholder 3"/>
          <p:cNvSpPr>
            <a:spLocks noGrp="1"/>
          </p:cNvSpPr>
          <p:nvPr>
            <p:ph type="sldNum" sz="quarter" idx="5"/>
          </p:nvPr>
        </p:nvSpPr>
        <p:spPr/>
        <p:txBody>
          <a:bodyPr/>
          <a:lstStyle/>
          <a:p>
            <a:fld id="{9A15387C-4290-A34C-B66E-F612C62E1394}" type="slidenum">
              <a:rPr lang="en-US" smtClean="0"/>
              <a:t>12</a:t>
            </a:fld>
            <a:endParaRPr lang="en-US"/>
          </a:p>
        </p:txBody>
      </p:sp>
    </p:spTree>
    <p:extLst>
      <p:ext uri="{BB962C8B-B14F-4D97-AF65-F5344CB8AC3E}">
        <p14:creationId xmlns:p14="http://schemas.microsoft.com/office/powerpoint/2010/main" val="39187518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Rich text is an enriched version of the rich text you’re familiar with from </a:t>
            </a:r>
            <a:r>
              <a:rPr lang="en-US" dirty="0" err="1"/>
              <a:t>Bluesky</a:t>
            </a:r>
            <a:r>
              <a:rPr lang="en-US" dirty="0"/>
              <a:t>, where in addition to allowing things user mentions and hash tags, we can additionally refer to knowledge graph nodes, such as fields. It also supports arbitrary markdown, including code blocks and inline and display LaTeX math.</a:t>
            </a:r>
          </a:p>
        </p:txBody>
      </p:sp>
      <p:sp>
        <p:nvSpPr>
          <p:cNvPr id="4" name="Slide Number Placeholder 3"/>
          <p:cNvSpPr>
            <a:spLocks noGrp="1"/>
          </p:cNvSpPr>
          <p:nvPr>
            <p:ph type="sldNum" sz="quarter" idx="5"/>
          </p:nvPr>
        </p:nvSpPr>
        <p:spPr/>
        <p:txBody>
          <a:bodyPr/>
          <a:lstStyle/>
          <a:p>
            <a:fld id="{9A15387C-4290-A34C-B66E-F612C62E1394}" type="slidenum">
              <a:rPr lang="en-US" smtClean="0"/>
              <a:t>13</a:t>
            </a:fld>
            <a:endParaRPr lang="en-US"/>
          </a:p>
        </p:txBody>
      </p:sp>
    </p:spTree>
    <p:extLst>
      <p:ext uri="{BB962C8B-B14F-4D97-AF65-F5344CB8AC3E}">
        <p14:creationId xmlns:p14="http://schemas.microsoft.com/office/powerpoint/2010/main" val="34868043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Rich text is available in most places that provide textual inputs, including reviews and even titles.</a:t>
            </a:r>
          </a:p>
        </p:txBody>
      </p:sp>
      <p:sp>
        <p:nvSpPr>
          <p:cNvPr id="4" name="Slide Number Placeholder 3"/>
          <p:cNvSpPr>
            <a:spLocks noGrp="1"/>
          </p:cNvSpPr>
          <p:nvPr>
            <p:ph type="sldNum" sz="quarter" idx="5"/>
          </p:nvPr>
        </p:nvSpPr>
        <p:spPr/>
        <p:txBody>
          <a:bodyPr/>
          <a:lstStyle/>
          <a:p>
            <a:fld id="{9A15387C-4290-A34C-B66E-F612C62E1394}" type="slidenum">
              <a:rPr lang="en-US" smtClean="0"/>
              <a:t>14</a:t>
            </a:fld>
            <a:endParaRPr lang="en-US"/>
          </a:p>
        </p:txBody>
      </p:sp>
    </p:spTree>
    <p:extLst>
      <p:ext uri="{BB962C8B-B14F-4D97-AF65-F5344CB8AC3E}">
        <p14:creationId xmlns:p14="http://schemas.microsoft.com/office/powerpoint/2010/main" val="3403564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that’s rich text. Annotations are the other way we can connect a product to the knowledge graph by linking a span with either a line-level comment, that can itself contain rich text, or by providing a link from the span to the knowledge graph (or other external knowledge graphs) directly.</a:t>
            </a:r>
          </a:p>
        </p:txBody>
      </p:sp>
      <p:sp>
        <p:nvSpPr>
          <p:cNvPr id="4" name="Slide Number Placeholder 3"/>
          <p:cNvSpPr>
            <a:spLocks noGrp="1"/>
          </p:cNvSpPr>
          <p:nvPr>
            <p:ph type="sldNum" sz="quarter" idx="5"/>
          </p:nvPr>
        </p:nvSpPr>
        <p:spPr/>
        <p:txBody>
          <a:bodyPr/>
          <a:lstStyle/>
          <a:p>
            <a:fld id="{9A15387C-4290-A34C-B66E-F612C62E1394}" type="slidenum">
              <a:rPr lang="en-US" smtClean="0"/>
              <a:t>15</a:t>
            </a:fld>
            <a:endParaRPr lang="en-US"/>
          </a:p>
        </p:txBody>
      </p:sp>
    </p:spTree>
    <p:extLst>
      <p:ext uri="{BB962C8B-B14F-4D97-AF65-F5344CB8AC3E}">
        <p14:creationId xmlns:p14="http://schemas.microsoft.com/office/powerpoint/2010/main" val="13878073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DC12AA-9204-68AC-9C5F-2157135C09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FC1F40-9E1F-6A43-AD11-16BF4704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54BB5D-7019-B10E-82B3-00B0CC9966C8}"/>
              </a:ext>
            </a:extLst>
          </p:cNvPr>
          <p:cNvSpPr>
            <a:spLocks noGrp="1"/>
          </p:cNvSpPr>
          <p:nvPr>
            <p:ph type="body" idx="1"/>
          </p:nvPr>
        </p:nvSpPr>
        <p:spPr/>
        <p:txBody>
          <a:bodyPr/>
          <a:lstStyle/>
          <a:p>
            <a:r>
              <a:rPr lang="en-US" dirty="0"/>
              <a:t>So that’s rich text. Annotations are the other way we can connect a product to the knowledge graph by linking a span with either a line-level comment, that can itself contain rich text, or by providing a link from the span to the knowledge graph (or other external knowledge graphs) directly.</a:t>
            </a:r>
          </a:p>
        </p:txBody>
      </p:sp>
      <p:sp>
        <p:nvSpPr>
          <p:cNvPr id="4" name="Slide Number Placeholder 3">
            <a:extLst>
              <a:ext uri="{FF2B5EF4-FFF2-40B4-BE49-F238E27FC236}">
                <a16:creationId xmlns:a16="http://schemas.microsoft.com/office/drawing/2014/main" id="{0755B272-2F76-DE60-FCCD-CC6FBB6DB229}"/>
              </a:ext>
            </a:extLst>
          </p:cNvPr>
          <p:cNvSpPr>
            <a:spLocks noGrp="1"/>
          </p:cNvSpPr>
          <p:nvPr>
            <p:ph type="sldNum" sz="quarter" idx="5"/>
          </p:nvPr>
        </p:nvSpPr>
        <p:spPr/>
        <p:txBody>
          <a:bodyPr/>
          <a:lstStyle/>
          <a:p>
            <a:fld id="{9A15387C-4290-A34C-B66E-F612C62E1394}" type="slidenum">
              <a:rPr lang="en-US" smtClean="0"/>
              <a:t>16</a:t>
            </a:fld>
            <a:endParaRPr lang="en-US"/>
          </a:p>
        </p:txBody>
      </p:sp>
    </p:spTree>
    <p:extLst>
      <p:ext uri="{BB962C8B-B14F-4D97-AF65-F5344CB8AC3E}">
        <p14:creationId xmlns:p14="http://schemas.microsoft.com/office/powerpoint/2010/main" val="8493047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currently thinking about ways to integrate richer annotation structures from the layers lexicons, so stay tuned for that.</a:t>
            </a:r>
          </a:p>
        </p:txBody>
      </p:sp>
      <p:sp>
        <p:nvSpPr>
          <p:cNvPr id="4" name="Slide Number Placeholder 3"/>
          <p:cNvSpPr>
            <a:spLocks noGrp="1"/>
          </p:cNvSpPr>
          <p:nvPr>
            <p:ph type="sldNum" sz="quarter" idx="5"/>
          </p:nvPr>
        </p:nvSpPr>
        <p:spPr/>
        <p:txBody>
          <a:bodyPr/>
          <a:lstStyle/>
          <a:p>
            <a:fld id="{9A15387C-4290-A34C-B66E-F612C62E1394}" type="slidenum">
              <a:rPr lang="en-US" smtClean="0"/>
              <a:t>17</a:t>
            </a:fld>
            <a:endParaRPr lang="en-US"/>
          </a:p>
        </p:txBody>
      </p:sp>
    </p:spTree>
    <p:extLst>
      <p:ext uri="{BB962C8B-B14F-4D97-AF65-F5344CB8AC3E}">
        <p14:creationId xmlns:p14="http://schemas.microsoft.com/office/powerpoint/2010/main" val="3946979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BBC42B-CD15-F4C7-F964-82FCE27796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DEEF5D-1820-F22C-3B5B-29A7C175A2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9BC66E-4E63-D199-CEF2-00D0259DA0C5}"/>
              </a:ext>
            </a:extLst>
          </p:cNvPr>
          <p:cNvSpPr>
            <a:spLocks noGrp="1"/>
          </p:cNvSpPr>
          <p:nvPr>
            <p:ph type="body" idx="1"/>
          </p:nvPr>
        </p:nvSpPr>
        <p:spPr/>
        <p:txBody>
          <a:bodyPr/>
          <a:lstStyle/>
          <a:p>
            <a:r>
              <a:rPr lang="en-US" dirty="0"/>
              <a:t>There are a few ways we actually use these links to support discovery, all of which can be thought of as different ways of querying against the knowledge graph and its links.</a:t>
            </a:r>
          </a:p>
        </p:txBody>
      </p:sp>
      <p:sp>
        <p:nvSpPr>
          <p:cNvPr id="4" name="Slide Number Placeholder 3">
            <a:extLst>
              <a:ext uri="{FF2B5EF4-FFF2-40B4-BE49-F238E27FC236}">
                <a16:creationId xmlns:a16="http://schemas.microsoft.com/office/drawing/2014/main" id="{26D90DEE-D1F3-C46F-BB19-A21111FBA4D9}"/>
              </a:ext>
            </a:extLst>
          </p:cNvPr>
          <p:cNvSpPr>
            <a:spLocks noGrp="1"/>
          </p:cNvSpPr>
          <p:nvPr>
            <p:ph type="sldNum" sz="quarter" idx="5"/>
          </p:nvPr>
        </p:nvSpPr>
        <p:spPr/>
        <p:txBody>
          <a:bodyPr/>
          <a:lstStyle/>
          <a:p>
            <a:fld id="{9A15387C-4290-A34C-B66E-F612C62E1394}" type="slidenum">
              <a:rPr lang="en-US" smtClean="0"/>
              <a:t>18</a:t>
            </a:fld>
            <a:endParaRPr lang="en-US"/>
          </a:p>
        </p:txBody>
      </p:sp>
    </p:spTree>
    <p:extLst>
      <p:ext uri="{BB962C8B-B14F-4D97-AF65-F5344CB8AC3E}">
        <p14:creationId xmlns:p14="http://schemas.microsoft.com/office/powerpoint/2010/main" val="17473373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basic case of this is that the </a:t>
            </a:r>
            <a:r>
              <a:rPr lang="en-US" dirty="0" err="1"/>
              <a:t>appview</a:t>
            </a:r>
            <a:r>
              <a:rPr lang="en-US" dirty="0"/>
              <a:t> automatically populates a trending page with fields you publish in. This trending page is computed directly from the fields associated with a researcher’s papers. It also shows a separate set of “followed fields” that can be added in the profile settings.</a:t>
            </a:r>
          </a:p>
        </p:txBody>
      </p:sp>
      <p:sp>
        <p:nvSpPr>
          <p:cNvPr id="4" name="Slide Number Placeholder 3"/>
          <p:cNvSpPr>
            <a:spLocks noGrp="1"/>
          </p:cNvSpPr>
          <p:nvPr>
            <p:ph type="sldNum" sz="quarter" idx="5"/>
          </p:nvPr>
        </p:nvSpPr>
        <p:spPr/>
        <p:txBody>
          <a:bodyPr/>
          <a:lstStyle/>
          <a:p>
            <a:fld id="{9A15387C-4290-A34C-B66E-F612C62E1394}" type="slidenum">
              <a:rPr lang="en-US" smtClean="0"/>
              <a:t>19</a:t>
            </a:fld>
            <a:endParaRPr lang="en-US"/>
          </a:p>
        </p:txBody>
      </p:sp>
    </p:spTree>
    <p:extLst>
      <p:ext uri="{BB962C8B-B14F-4D97-AF65-F5344CB8AC3E}">
        <p14:creationId xmlns:p14="http://schemas.microsoft.com/office/powerpoint/2010/main" val="34103096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1C024-B725-43EE-24FF-FEF70249A5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318DED-0547-DD5F-8525-42BA7CFC48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98FCE3-5AEB-2B99-417F-FD7D01AB0EC6}"/>
              </a:ext>
            </a:extLst>
          </p:cNvPr>
          <p:cNvSpPr>
            <a:spLocks noGrp="1"/>
          </p:cNvSpPr>
          <p:nvPr>
            <p:ph type="body" idx="1"/>
          </p:nvPr>
        </p:nvSpPr>
        <p:spPr/>
        <p:txBody>
          <a:bodyPr/>
          <a:lstStyle/>
          <a:p>
            <a:r>
              <a:rPr lang="en-US" dirty="0"/>
              <a:t>The most basic case of this is that the </a:t>
            </a:r>
            <a:r>
              <a:rPr lang="en-US" dirty="0" err="1"/>
              <a:t>appview</a:t>
            </a:r>
            <a:r>
              <a:rPr lang="en-US" dirty="0"/>
              <a:t> automatically populates a trending page with fields you publish in. This trending page is computed directly from the fields associated with a researcher’s papers. It also shows a separate set of “followed fields” that can be added in the profile settings.</a:t>
            </a:r>
          </a:p>
        </p:txBody>
      </p:sp>
      <p:sp>
        <p:nvSpPr>
          <p:cNvPr id="4" name="Slide Number Placeholder 3">
            <a:extLst>
              <a:ext uri="{FF2B5EF4-FFF2-40B4-BE49-F238E27FC236}">
                <a16:creationId xmlns:a16="http://schemas.microsoft.com/office/drawing/2014/main" id="{167515FE-1F2C-EFBC-7CD2-6E7788BE4D0D}"/>
              </a:ext>
            </a:extLst>
          </p:cNvPr>
          <p:cNvSpPr>
            <a:spLocks noGrp="1"/>
          </p:cNvSpPr>
          <p:nvPr>
            <p:ph type="sldNum" sz="quarter" idx="5"/>
          </p:nvPr>
        </p:nvSpPr>
        <p:spPr/>
        <p:txBody>
          <a:bodyPr/>
          <a:lstStyle/>
          <a:p>
            <a:fld id="{9A15387C-4290-A34C-B66E-F612C62E1394}" type="slidenum">
              <a:rPr lang="en-US" smtClean="0"/>
              <a:t>20</a:t>
            </a:fld>
            <a:endParaRPr lang="en-US"/>
          </a:p>
        </p:txBody>
      </p:sp>
    </p:spTree>
    <p:extLst>
      <p:ext uri="{BB962C8B-B14F-4D97-AF65-F5344CB8AC3E}">
        <p14:creationId xmlns:p14="http://schemas.microsoft.com/office/powerpoint/2010/main" val="3547666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it’s also true in the context of more modern methods of sharing work: I can put my papers, data, code, etc. up on my website, over which I can full control.</a:t>
            </a:r>
          </a:p>
          <a:p>
            <a:endParaRPr lang="en-US" dirty="0"/>
          </a:p>
          <a:p>
            <a:r>
              <a:rPr lang="en-US" dirty="0"/>
              <a:t>But the only way people are going to discover them is if they know who I am and furthermore think to go to my website to check up on what I’ve been up to.</a:t>
            </a:r>
          </a:p>
          <a:p>
            <a:endParaRPr lang="en-US" dirty="0"/>
          </a:p>
          <a:p>
            <a:r>
              <a:rPr lang="en-US" dirty="0"/>
              <a:t>So we often turn to platforms like </a:t>
            </a:r>
            <a:r>
              <a:rPr lang="en-US" dirty="0" err="1"/>
              <a:t>arXiv</a:t>
            </a:r>
            <a:r>
              <a:rPr lang="en-US" dirty="0"/>
              <a:t> or more bespoke, field-specific repositories to enable discoverability.</a:t>
            </a:r>
          </a:p>
          <a:p>
            <a:endParaRPr lang="en-US" dirty="0"/>
          </a:p>
        </p:txBody>
      </p:sp>
      <p:sp>
        <p:nvSpPr>
          <p:cNvPr id="4" name="Slide Number Placeholder 3"/>
          <p:cNvSpPr>
            <a:spLocks noGrp="1"/>
          </p:cNvSpPr>
          <p:nvPr>
            <p:ph type="sldNum" sz="quarter" idx="5"/>
          </p:nvPr>
        </p:nvSpPr>
        <p:spPr/>
        <p:txBody>
          <a:bodyPr/>
          <a:lstStyle/>
          <a:p>
            <a:fld id="{9A15387C-4290-A34C-B66E-F612C62E1394}" type="slidenum">
              <a:rPr lang="en-US" smtClean="0"/>
              <a:t>3</a:t>
            </a:fld>
            <a:endParaRPr lang="en-US"/>
          </a:p>
        </p:txBody>
      </p:sp>
    </p:spTree>
    <p:extLst>
      <p:ext uri="{BB962C8B-B14F-4D97-AF65-F5344CB8AC3E}">
        <p14:creationId xmlns:p14="http://schemas.microsoft.com/office/powerpoint/2010/main" val="22716893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more controlled way to use the knowledge for querying graph is using faceted search, which allows you to select values from a set of facets…</a:t>
            </a:r>
          </a:p>
        </p:txBody>
      </p:sp>
      <p:sp>
        <p:nvSpPr>
          <p:cNvPr id="4" name="Slide Number Placeholder 3"/>
          <p:cNvSpPr>
            <a:spLocks noGrp="1"/>
          </p:cNvSpPr>
          <p:nvPr>
            <p:ph type="sldNum" sz="quarter" idx="5"/>
          </p:nvPr>
        </p:nvSpPr>
        <p:spPr/>
        <p:txBody>
          <a:bodyPr/>
          <a:lstStyle/>
          <a:p>
            <a:fld id="{9A15387C-4290-A34C-B66E-F612C62E1394}" type="slidenum">
              <a:rPr lang="en-US" smtClean="0"/>
              <a:t>21</a:t>
            </a:fld>
            <a:endParaRPr lang="en-US"/>
          </a:p>
        </p:txBody>
      </p:sp>
    </p:spTree>
    <p:extLst>
      <p:ext uri="{BB962C8B-B14F-4D97-AF65-F5344CB8AC3E}">
        <p14:creationId xmlns:p14="http://schemas.microsoft.com/office/powerpoint/2010/main" val="8866877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3CE9B2-3939-72E1-559E-8A2BCF46DC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9223C2-5F9E-DF2C-CBD1-CFA928D334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5C5955-F9C2-F8B9-15B8-D122420556CE}"/>
              </a:ext>
            </a:extLst>
          </p:cNvPr>
          <p:cNvSpPr>
            <a:spLocks noGrp="1"/>
          </p:cNvSpPr>
          <p:nvPr>
            <p:ph type="body" idx="1"/>
          </p:nvPr>
        </p:nvSpPr>
        <p:spPr/>
        <p:txBody>
          <a:bodyPr/>
          <a:lstStyle/>
          <a:p>
            <a:r>
              <a:rPr lang="en-US" dirty="0"/>
              <a:t>…where both the facet values and the facets themselves are extensible by the community because they are both kinds of knowledge graph nodes.</a:t>
            </a:r>
          </a:p>
        </p:txBody>
      </p:sp>
      <p:sp>
        <p:nvSpPr>
          <p:cNvPr id="4" name="Slide Number Placeholder 3">
            <a:extLst>
              <a:ext uri="{FF2B5EF4-FFF2-40B4-BE49-F238E27FC236}">
                <a16:creationId xmlns:a16="http://schemas.microsoft.com/office/drawing/2014/main" id="{303B0635-F962-484E-736C-799008749076}"/>
              </a:ext>
            </a:extLst>
          </p:cNvPr>
          <p:cNvSpPr>
            <a:spLocks noGrp="1"/>
          </p:cNvSpPr>
          <p:nvPr>
            <p:ph type="sldNum" sz="quarter" idx="5"/>
          </p:nvPr>
        </p:nvSpPr>
        <p:spPr/>
        <p:txBody>
          <a:bodyPr/>
          <a:lstStyle/>
          <a:p>
            <a:fld id="{9A15387C-4290-A34C-B66E-F612C62E1394}" type="slidenum">
              <a:rPr lang="en-US" smtClean="0"/>
              <a:t>22</a:t>
            </a:fld>
            <a:endParaRPr lang="en-US"/>
          </a:p>
        </p:txBody>
      </p:sp>
    </p:spTree>
    <p:extLst>
      <p:ext uri="{BB962C8B-B14F-4D97-AF65-F5344CB8AC3E}">
        <p14:creationId xmlns:p14="http://schemas.microsoft.com/office/powerpoint/2010/main" val="37082748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way is via the collections feature…</a:t>
            </a:r>
          </a:p>
        </p:txBody>
      </p:sp>
      <p:sp>
        <p:nvSpPr>
          <p:cNvPr id="4" name="Slide Number Placeholder 3"/>
          <p:cNvSpPr>
            <a:spLocks noGrp="1"/>
          </p:cNvSpPr>
          <p:nvPr>
            <p:ph type="sldNum" sz="quarter" idx="5"/>
          </p:nvPr>
        </p:nvSpPr>
        <p:spPr/>
        <p:txBody>
          <a:bodyPr/>
          <a:lstStyle/>
          <a:p>
            <a:fld id="{9A15387C-4290-A34C-B66E-F612C62E1394}" type="slidenum">
              <a:rPr lang="en-US" smtClean="0"/>
              <a:t>23</a:t>
            </a:fld>
            <a:endParaRPr lang="en-US"/>
          </a:p>
        </p:txBody>
      </p:sp>
    </p:spTree>
    <p:extLst>
      <p:ext uri="{BB962C8B-B14F-4D97-AF65-F5344CB8AC3E}">
        <p14:creationId xmlns:p14="http://schemas.microsoft.com/office/powerpoint/2010/main" val="14375958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B2B900-E501-853D-BFD3-AF662FA2BE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9D7D22-8B35-1024-798F-8FEBA02B27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B9BF7E-3334-42E5-88D0-924C783263BF}"/>
              </a:ext>
            </a:extLst>
          </p:cNvPr>
          <p:cNvSpPr>
            <a:spLocks noGrp="1"/>
          </p:cNvSpPr>
          <p:nvPr>
            <p:ph type="body" idx="1"/>
          </p:nvPr>
        </p:nvSpPr>
        <p:spPr/>
        <p:txBody>
          <a:bodyPr/>
          <a:lstStyle/>
          <a:p>
            <a:r>
              <a:rPr lang="en-US" dirty="0"/>
              <a:t>…which allows you to put arbitrary knowledge graph nodes, authors, institutions, etc. into a collection…</a:t>
            </a:r>
          </a:p>
        </p:txBody>
      </p:sp>
      <p:sp>
        <p:nvSpPr>
          <p:cNvPr id="4" name="Slide Number Placeholder 3">
            <a:extLst>
              <a:ext uri="{FF2B5EF4-FFF2-40B4-BE49-F238E27FC236}">
                <a16:creationId xmlns:a16="http://schemas.microsoft.com/office/drawing/2014/main" id="{857E53C8-BCB9-9600-C75F-797C826EAD4D}"/>
              </a:ext>
            </a:extLst>
          </p:cNvPr>
          <p:cNvSpPr>
            <a:spLocks noGrp="1"/>
          </p:cNvSpPr>
          <p:nvPr>
            <p:ph type="sldNum" sz="quarter" idx="5"/>
          </p:nvPr>
        </p:nvSpPr>
        <p:spPr/>
        <p:txBody>
          <a:bodyPr/>
          <a:lstStyle/>
          <a:p>
            <a:fld id="{9A15387C-4290-A34C-B66E-F612C62E1394}" type="slidenum">
              <a:rPr lang="en-US" smtClean="0"/>
              <a:t>24</a:t>
            </a:fld>
            <a:endParaRPr lang="en-US"/>
          </a:p>
        </p:txBody>
      </p:sp>
    </p:spTree>
    <p:extLst>
      <p:ext uri="{BB962C8B-B14F-4D97-AF65-F5344CB8AC3E}">
        <p14:creationId xmlns:p14="http://schemas.microsoft.com/office/powerpoint/2010/main" val="11333603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53D34-8043-F5E2-2A73-864C4CA4FB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329719-117E-CD28-FF38-CD4D8F662F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58F075-FD86-C000-64AB-17AA20512B80}"/>
              </a:ext>
            </a:extLst>
          </p:cNvPr>
          <p:cNvSpPr>
            <a:spLocks noGrp="1"/>
          </p:cNvSpPr>
          <p:nvPr>
            <p:ph type="body" idx="1"/>
          </p:nvPr>
        </p:nvSpPr>
        <p:spPr/>
        <p:txBody>
          <a:bodyPr/>
          <a:lstStyle/>
          <a:p>
            <a:r>
              <a:rPr lang="en-US" dirty="0"/>
              <a:t>…and then follow all of the activity related to those nodes.</a:t>
            </a:r>
          </a:p>
        </p:txBody>
      </p:sp>
      <p:sp>
        <p:nvSpPr>
          <p:cNvPr id="4" name="Slide Number Placeholder 3">
            <a:extLst>
              <a:ext uri="{FF2B5EF4-FFF2-40B4-BE49-F238E27FC236}">
                <a16:creationId xmlns:a16="http://schemas.microsoft.com/office/drawing/2014/main" id="{FEA407C2-6EB4-FB10-1A1F-7BF8D6B91A0C}"/>
              </a:ext>
            </a:extLst>
          </p:cNvPr>
          <p:cNvSpPr>
            <a:spLocks noGrp="1"/>
          </p:cNvSpPr>
          <p:nvPr>
            <p:ph type="sldNum" sz="quarter" idx="5"/>
          </p:nvPr>
        </p:nvSpPr>
        <p:spPr/>
        <p:txBody>
          <a:bodyPr/>
          <a:lstStyle/>
          <a:p>
            <a:fld id="{9A15387C-4290-A34C-B66E-F612C62E1394}" type="slidenum">
              <a:rPr lang="en-US" smtClean="0"/>
              <a:t>25</a:t>
            </a:fld>
            <a:endParaRPr lang="en-US"/>
          </a:p>
        </p:txBody>
      </p:sp>
    </p:spTree>
    <p:extLst>
      <p:ext uri="{BB962C8B-B14F-4D97-AF65-F5344CB8AC3E}">
        <p14:creationId xmlns:p14="http://schemas.microsoft.com/office/powerpoint/2010/main" val="979832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ATProto</a:t>
            </a:r>
            <a:r>
              <a:rPr lang="en-US" dirty="0"/>
              <a:t> can help resolve this tension by enabling discoverability without loss of data sovereignty.</a:t>
            </a:r>
          </a:p>
        </p:txBody>
      </p:sp>
      <p:sp>
        <p:nvSpPr>
          <p:cNvPr id="4" name="Slide Number Placeholder 3"/>
          <p:cNvSpPr>
            <a:spLocks noGrp="1"/>
          </p:cNvSpPr>
          <p:nvPr>
            <p:ph type="sldNum" sz="quarter" idx="5"/>
          </p:nvPr>
        </p:nvSpPr>
        <p:spPr/>
        <p:txBody>
          <a:bodyPr/>
          <a:lstStyle/>
          <a:p>
            <a:fld id="{9A15387C-4290-A34C-B66E-F612C62E1394}" type="slidenum">
              <a:rPr lang="en-US" smtClean="0"/>
              <a:t>4</a:t>
            </a:fld>
            <a:endParaRPr lang="en-US"/>
          </a:p>
        </p:txBody>
      </p:sp>
    </p:spTree>
    <p:extLst>
      <p:ext uri="{BB962C8B-B14F-4D97-AF65-F5344CB8AC3E}">
        <p14:creationId xmlns:p14="http://schemas.microsoft.com/office/powerpoint/2010/main" val="12239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retain the benefits of the sort of full control we have over our scholarly websites, in the form of our personal data servers, but also support the kind of rich metadata and interoperability that </a:t>
            </a:r>
            <a:r>
              <a:rPr lang="en-US" dirty="0" err="1"/>
              <a:t>ATProto</a:t>
            </a:r>
            <a:r>
              <a:rPr lang="en-US" dirty="0"/>
              <a:t> supports.</a:t>
            </a:r>
          </a:p>
        </p:txBody>
      </p:sp>
      <p:sp>
        <p:nvSpPr>
          <p:cNvPr id="4" name="Slide Number Placeholder 3"/>
          <p:cNvSpPr>
            <a:spLocks noGrp="1"/>
          </p:cNvSpPr>
          <p:nvPr>
            <p:ph type="sldNum" sz="quarter" idx="5"/>
          </p:nvPr>
        </p:nvSpPr>
        <p:spPr/>
        <p:txBody>
          <a:bodyPr/>
          <a:lstStyle/>
          <a:p>
            <a:fld id="{9A15387C-4290-A34C-B66E-F612C62E1394}" type="slidenum">
              <a:rPr lang="en-US" smtClean="0"/>
              <a:t>5</a:t>
            </a:fld>
            <a:endParaRPr lang="en-US"/>
          </a:p>
        </p:txBody>
      </p:sp>
    </p:spTree>
    <p:extLst>
      <p:ext uri="{BB962C8B-B14F-4D97-AF65-F5344CB8AC3E}">
        <p14:creationId xmlns:p14="http://schemas.microsoft.com/office/powerpoint/2010/main" val="2444785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25E55-B08A-9083-6072-0CA7F62F5B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325DFB-A284-73E5-E6CD-5C066D9482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509B22-4CDF-4A8C-7795-E581B3560A5F}"/>
              </a:ext>
            </a:extLst>
          </p:cNvPr>
          <p:cNvSpPr>
            <a:spLocks noGrp="1"/>
          </p:cNvSpPr>
          <p:nvPr>
            <p:ph type="body" idx="1"/>
          </p:nvPr>
        </p:nvSpPr>
        <p:spPr/>
        <p:txBody>
          <a:bodyPr/>
          <a:lstStyle/>
          <a:p>
            <a:r>
              <a:rPr lang="en-US" sz="1200" dirty="0">
                <a:latin typeface="Geist Medium" pitchFamily="2" charset="77"/>
                <a:ea typeface="Geist Medium" pitchFamily="2" charset="77"/>
                <a:cs typeface="Geist Medium" pitchFamily="2" charset="77"/>
              </a:rPr>
              <a:t>The challenge is designing a metadata system flexible enough for arbitrary scholarly products.</a:t>
            </a:r>
          </a:p>
        </p:txBody>
      </p:sp>
      <p:sp>
        <p:nvSpPr>
          <p:cNvPr id="4" name="Slide Number Placeholder 3">
            <a:extLst>
              <a:ext uri="{FF2B5EF4-FFF2-40B4-BE49-F238E27FC236}">
                <a16:creationId xmlns:a16="http://schemas.microsoft.com/office/drawing/2014/main" id="{C2BAB529-F8D6-B489-30C7-84610F2C6580}"/>
              </a:ext>
            </a:extLst>
          </p:cNvPr>
          <p:cNvSpPr>
            <a:spLocks noGrp="1"/>
          </p:cNvSpPr>
          <p:nvPr>
            <p:ph type="sldNum" sz="quarter" idx="5"/>
          </p:nvPr>
        </p:nvSpPr>
        <p:spPr/>
        <p:txBody>
          <a:bodyPr/>
          <a:lstStyle/>
          <a:p>
            <a:fld id="{9A15387C-4290-A34C-B66E-F612C62E1394}" type="slidenum">
              <a:rPr lang="en-US" smtClean="0"/>
              <a:t>6</a:t>
            </a:fld>
            <a:endParaRPr lang="en-US"/>
          </a:p>
        </p:txBody>
      </p:sp>
    </p:spTree>
    <p:extLst>
      <p:ext uri="{BB962C8B-B14F-4D97-AF65-F5344CB8AC3E}">
        <p14:creationId xmlns:p14="http://schemas.microsoft.com/office/powerpoint/2010/main" val="624605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88FC3-7148-0291-933F-6FA846E3FD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2A71B7-A46B-D2FE-766A-591D3EC292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76B038-A382-5AF9-F6CB-98C2A2AE9621}"/>
              </a:ext>
            </a:extLst>
          </p:cNvPr>
          <p:cNvSpPr>
            <a:spLocks noGrp="1"/>
          </p:cNvSpPr>
          <p:nvPr>
            <p:ph type="body" idx="1"/>
          </p:nvPr>
        </p:nvSpPr>
        <p:spPr/>
        <p:txBody>
          <a:bodyPr/>
          <a:lstStyle/>
          <a:p>
            <a:r>
              <a:rPr lang="en-US" sz="1200" dirty="0">
                <a:latin typeface="Geist Medium" pitchFamily="2" charset="77"/>
                <a:ea typeface="Geist Medium" pitchFamily="2" charset="77"/>
                <a:cs typeface="Geist Medium" pitchFamily="2" charset="77"/>
              </a:rPr>
              <a:t>The tension we have to resolve here is that we want rich metadata systems to support discoverability, but the metadata needs to be generic enough that any scholarly field could use it. Part and parcel of this genericity is that the metadata system needs to be able to evolve as fields split and merge and as new entities and concepts are discovered in disparate fields.</a:t>
            </a:r>
          </a:p>
        </p:txBody>
      </p:sp>
      <p:sp>
        <p:nvSpPr>
          <p:cNvPr id="4" name="Slide Number Placeholder 3">
            <a:extLst>
              <a:ext uri="{FF2B5EF4-FFF2-40B4-BE49-F238E27FC236}">
                <a16:creationId xmlns:a16="http://schemas.microsoft.com/office/drawing/2014/main" id="{CDB05130-9FC1-57B4-B763-2794A981C3FB}"/>
              </a:ext>
            </a:extLst>
          </p:cNvPr>
          <p:cNvSpPr>
            <a:spLocks noGrp="1"/>
          </p:cNvSpPr>
          <p:nvPr>
            <p:ph type="sldNum" sz="quarter" idx="5"/>
          </p:nvPr>
        </p:nvSpPr>
        <p:spPr/>
        <p:txBody>
          <a:bodyPr/>
          <a:lstStyle/>
          <a:p>
            <a:fld id="{9A15387C-4290-A34C-B66E-F612C62E1394}" type="slidenum">
              <a:rPr lang="en-US" smtClean="0"/>
              <a:t>7</a:t>
            </a:fld>
            <a:endParaRPr lang="en-US"/>
          </a:p>
        </p:txBody>
      </p:sp>
    </p:spTree>
    <p:extLst>
      <p:ext uri="{BB962C8B-B14F-4D97-AF65-F5344CB8AC3E}">
        <p14:creationId xmlns:p14="http://schemas.microsoft.com/office/powerpoint/2010/main" val="618342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85853-E475-F2E4-1E20-0532C4F09B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CE1BF1-0659-B782-9746-CFCB846BAD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305BB9-350D-0781-8EEC-240C6786EDC3}"/>
              </a:ext>
            </a:extLst>
          </p:cNvPr>
          <p:cNvSpPr>
            <a:spLocks noGrp="1"/>
          </p:cNvSpPr>
          <p:nvPr>
            <p:ph type="body" idx="1"/>
          </p:nvPr>
        </p:nvSpPr>
        <p:spPr/>
        <p:txBody>
          <a:bodyPr/>
          <a:lstStyle/>
          <a:p>
            <a:r>
              <a:rPr lang="en-US" sz="1200" dirty="0">
                <a:latin typeface="Geist Medium" pitchFamily="2" charset="77"/>
                <a:ea typeface="Geist Medium" pitchFamily="2" charset="77"/>
                <a:cs typeface="Geist Medium" pitchFamily="2" charset="77"/>
              </a:rPr>
              <a:t>This is the tension Chive aims to resolve. The idea is to develop a combination of lexicons and </a:t>
            </a:r>
            <a:r>
              <a:rPr lang="en-US" sz="1200" dirty="0" err="1">
                <a:latin typeface="Geist Medium" pitchFamily="2" charset="77"/>
                <a:ea typeface="Geist Medium" pitchFamily="2" charset="77"/>
                <a:cs typeface="Geist Medium" pitchFamily="2" charset="77"/>
              </a:rPr>
              <a:t>Appview</a:t>
            </a:r>
            <a:r>
              <a:rPr lang="en-US" sz="1200" dirty="0">
                <a:latin typeface="Geist Medium" pitchFamily="2" charset="77"/>
                <a:ea typeface="Geist Medium" pitchFamily="2" charset="77"/>
                <a:cs typeface="Geist Medium" pitchFamily="2" charset="77"/>
              </a:rPr>
              <a:t> that supports discoverability while also being extensible through a community governance system.</a:t>
            </a:r>
          </a:p>
        </p:txBody>
      </p:sp>
      <p:sp>
        <p:nvSpPr>
          <p:cNvPr id="4" name="Slide Number Placeholder 3">
            <a:extLst>
              <a:ext uri="{FF2B5EF4-FFF2-40B4-BE49-F238E27FC236}">
                <a16:creationId xmlns:a16="http://schemas.microsoft.com/office/drawing/2014/main" id="{94FE9978-71A3-9D16-60A4-444820B7FABC}"/>
              </a:ext>
            </a:extLst>
          </p:cNvPr>
          <p:cNvSpPr>
            <a:spLocks noGrp="1"/>
          </p:cNvSpPr>
          <p:nvPr>
            <p:ph type="sldNum" sz="quarter" idx="5"/>
          </p:nvPr>
        </p:nvSpPr>
        <p:spPr/>
        <p:txBody>
          <a:bodyPr/>
          <a:lstStyle/>
          <a:p>
            <a:fld id="{9A15387C-4290-A34C-B66E-F612C62E1394}" type="slidenum">
              <a:rPr lang="en-US" smtClean="0"/>
              <a:t>8</a:t>
            </a:fld>
            <a:endParaRPr lang="en-US"/>
          </a:p>
        </p:txBody>
      </p:sp>
    </p:spTree>
    <p:extLst>
      <p:ext uri="{BB962C8B-B14F-4D97-AF65-F5344CB8AC3E}">
        <p14:creationId xmlns:p14="http://schemas.microsoft.com/office/powerpoint/2010/main" val="1092355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backbone of this approach is a self-describing knowledge graph that itself lives in a community editable PDS that the </a:t>
            </a:r>
            <a:r>
              <a:rPr lang="en-US" dirty="0" err="1"/>
              <a:t>appview</a:t>
            </a:r>
            <a:r>
              <a:rPr lang="en-US" dirty="0"/>
              <a:t> makes it straightforward to clone. This graph has nodes both for every metadata value that the system works with </a:t>
            </a:r>
            <a:r>
              <a:rPr lang="en-US" i="1" dirty="0"/>
              <a:t>and</a:t>
            </a:r>
            <a:r>
              <a:rPr lang="en-US" i="0" dirty="0"/>
              <a:t> every metadata field that takes on those values.</a:t>
            </a:r>
            <a:endParaRPr lang="en-US" i="1" dirty="0"/>
          </a:p>
        </p:txBody>
      </p:sp>
      <p:sp>
        <p:nvSpPr>
          <p:cNvPr id="4" name="Slide Number Placeholder 3"/>
          <p:cNvSpPr>
            <a:spLocks noGrp="1"/>
          </p:cNvSpPr>
          <p:nvPr>
            <p:ph type="sldNum" sz="quarter" idx="5"/>
          </p:nvPr>
        </p:nvSpPr>
        <p:spPr/>
        <p:txBody>
          <a:bodyPr/>
          <a:lstStyle/>
          <a:p>
            <a:fld id="{9A15387C-4290-A34C-B66E-F612C62E1394}" type="slidenum">
              <a:rPr lang="en-US" smtClean="0"/>
              <a:t>9</a:t>
            </a:fld>
            <a:endParaRPr lang="en-US"/>
          </a:p>
        </p:txBody>
      </p:sp>
    </p:spTree>
    <p:extLst>
      <p:ext uri="{BB962C8B-B14F-4D97-AF65-F5344CB8AC3E}">
        <p14:creationId xmlns:p14="http://schemas.microsoft.com/office/powerpoint/2010/main" val="1579158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4AA2D9-12CA-49DD-185D-AD3E04A72A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11F057-64D8-8E7D-877D-4EFDAAD176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13DD1F-F53A-1234-4B24-C7E43AD58636}"/>
              </a:ext>
            </a:extLst>
          </p:cNvPr>
          <p:cNvSpPr>
            <a:spLocks noGrp="1"/>
          </p:cNvSpPr>
          <p:nvPr>
            <p:ph type="body" idx="1"/>
          </p:nvPr>
        </p:nvSpPr>
        <p:spPr/>
        <p:txBody>
          <a:bodyPr/>
          <a:lstStyle/>
          <a:p>
            <a:r>
              <a:rPr lang="en-US" i="0" dirty="0"/>
              <a:t>What this means in practice is that the community can expand the set of values that some field takes on–for instance, one use case is deleting, merging, or splitting academic fields and connecting them to each other via various kinds of relations. But it can also expand the dimension along which scholarly products are themselves categorized. </a:t>
            </a:r>
            <a:endParaRPr lang="en-US" i="1" dirty="0"/>
          </a:p>
        </p:txBody>
      </p:sp>
      <p:sp>
        <p:nvSpPr>
          <p:cNvPr id="4" name="Slide Number Placeholder 3">
            <a:extLst>
              <a:ext uri="{FF2B5EF4-FFF2-40B4-BE49-F238E27FC236}">
                <a16:creationId xmlns:a16="http://schemas.microsoft.com/office/drawing/2014/main" id="{9F3C0EDF-E38A-E3AF-8C05-1C4F4BEA8FA1}"/>
              </a:ext>
            </a:extLst>
          </p:cNvPr>
          <p:cNvSpPr>
            <a:spLocks noGrp="1"/>
          </p:cNvSpPr>
          <p:nvPr>
            <p:ph type="sldNum" sz="quarter" idx="5"/>
          </p:nvPr>
        </p:nvSpPr>
        <p:spPr/>
        <p:txBody>
          <a:bodyPr/>
          <a:lstStyle/>
          <a:p>
            <a:fld id="{9A15387C-4290-A34C-B66E-F612C62E1394}" type="slidenum">
              <a:rPr lang="en-US" smtClean="0"/>
              <a:t>10</a:t>
            </a:fld>
            <a:endParaRPr lang="en-US"/>
          </a:p>
        </p:txBody>
      </p:sp>
    </p:spTree>
    <p:extLst>
      <p:ext uri="{BB962C8B-B14F-4D97-AF65-F5344CB8AC3E}">
        <p14:creationId xmlns:p14="http://schemas.microsoft.com/office/powerpoint/2010/main" val="3728486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28F75-0F74-11B3-3B53-946CF95BE1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E569A1-46EB-AF3E-2215-1A18412AC0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DDDED04-8902-8D3F-DC8E-C2FE47548BB4}"/>
              </a:ext>
            </a:extLst>
          </p:cNvPr>
          <p:cNvSpPr>
            <a:spLocks noGrp="1"/>
          </p:cNvSpPr>
          <p:nvPr>
            <p:ph type="dt" sz="half" idx="10"/>
          </p:nvPr>
        </p:nvSpPr>
        <p:spPr/>
        <p:txBody>
          <a:bodyPr/>
          <a:lstStyle/>
          <a:p>
            <a:fld id="{923DF6AC-AF48-BD4C-9405-C5E1285C3F39}" type="datetimeFigureOut">
              <a:rPr lang="en-US" smtClean="0"/>
              <a:t>3/24/26</a:t>
            </a:fld>
            <a:endParaRPr lang="en-US"/>
          </a:p>
        </p:txBody>
      </p:sp>
      <p:sp>
        <p:nvSpPr>
          <p:cNvPr id="5" name="Footer Placeholder 4">
            <a:extLst>
              <a:ext uri="{FF2B5EF4-FFF2-40B4-BE49-F238E27FC236}">
                <a16:creationId xmlns:a16="http://schemas.microsoft.com/office/drawing/2014/main" id="{CB2E5D4A-EF76-5A6D-296F-809D33BBF8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22253B-09F0-A16A-C6C8-62324C0B3A5A}"/>
              </a:ext>
            </a:extLst>
          </p:cNvPr>
          <p:cNvSpPr>
            <a:spLocks noGrp="1"/>
          </p:cNvSpPr>
          <p:nvPr>
            <p:ph type="sldNum" sz="quarter" idx="12"/>
          </p:nvPr>
        </p:nvSpPr>
        <p:spPr/>
        <p:txBody>
          <a:bodyPr/>
          <a:lstStyle/>
          <a:p>
            <a:fld id="{9147D535-120A-A641-AF0C-E44D3E178308}" type="slidenum">
              <a:rPr lang="en-US" smtClean="0"/>
              <a:t>‹#›</a:t>
            </a:fld>
            <a:endParaRPr lang="en-US"/>
          </a:p>
        </p:txBody>
      </p:sp>
    </p:spTree>
    <p:extLst>
      <p:ext uri="{BB962C8B-B14F-4D97-AF65-F5344CB8AC3E}">
        <p14:creationId xmlns:p14="http://schemas.microsoft.com/office/powerpoint/2010/main" val="312906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F85A3-EA6A-F712-DD81-16C561E6B5A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2E36A8B-D671-3F24-670B-544FB52827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50DA1C-8034-A464-6BF3-D11B1ADE7AA6}"/>
              </a:ext>
            </a:extLst>
          </p:cNvPr>
          <p:cNvSpPr>
            <a:spLocks noGrp="1"/>
          </p:cNvSpPr>
          <p:nvPr>
            <p:ph type="dt" sz="half" idx="10"/>
          </p:nvPr>
        </p:nvSpPr>
        <p:spPr/>
        <p:txBody>
          <a:bodyPr/>
          <a:lstStyle/>
          <a:p>
            <a:fld id="{923DF6AC-AF48-BD4C-9405-C5E1285C3F39}" type="datetimeFigureOut">
              <a:rPr lang="en-US" smtClean="0"/>
              <a:t>3/24/26</a:t>
            </a:fld>
            <a:endParaRPr lang="en-US"/>
          </a:p>
        </p:txBody>
      </p:sp>
      <p:sp>
        <p:nvSpPr>
          <p:cNvPr id="5" name="Footer Placeholder 4">
            <a:extLst>
              <a:ext uri="{FF2B5EF4-FFF2-40B4-BE49-F238E27FC236}">
                <a16:creationId xmlns:a16="http://schemas.microsoft.com/office/drawing/2014/main" id="{184F3440-2CFB-8382-3322-E1BAF92AE3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A21C22-B340-C868-F3DC-0426ECEB54B5}"/>
              </a:ext>
            </a:extLst>
          </p:cNvPr>
          <p:cNvSpPr>
            <a:spLocks noGrp="1"/>
          </p:cNvSpPr>
          <p:nvPr>
            <p:ph type="sldNum" sz="quarter" idx="12"/>
          </p:nvPr>
        </p:nvSpPr>
        <p:spPr/>
        <p:txBody>
          <a:bodyPr/>
          <a:lstStyle/>
          <a:p>
            <a:fld id="{9147D535-120A-A641-AF0C-E44D3E178308}" type="slidenum">
              <a:rPr lang="en-US" smtClean="0"/>
              <a:t>‹#›</a:t>
            </a:fld>
            <a:endParaRPr lang="en-US"/>
          </a:p>
        </p:txBody>
      </p:sp>
    </p:spTree>
    <p:extLst>
      <p:ext uri="{BB962C8B-B14F-4D97-AF65-F5344CB8AC3E}">
        <p14:creationId xmlns:p14="http://schemas.microsoft.com/office/powerpoint/2010/main" val="2891401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2EE18C-0B91-09E9-C7EA-A968A97F2D3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9E91E5-240E-F4F9-6213-8C8D829539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F90E14-AFB4-AC68-E7CA-CE5E437C6E59}"/>
              </a:ext>
            </a:extLst>
          </p:cNvPr>
          <p:cNvSpPr>
            <a:spLocks noGrp="1"/>
          </p:cNvSpPr>
          <p:nvPr>
            <p:ph type="dt" sz="half" idx="10"/>
          </p:nvPr>
        </p:nvSpPr>
        <p:spPr/>
        <p:txBody>
          <a:bodyPr/>
          <a:lstStyle/>
          <a:p>
            <a:fld id="{923DF6AC-AF48-BD4C-9405-C5E1285C3F39}" type="datetimeFigureOut">
              <a:rPr lang="en-US" smtClean="0"/>
              <a:t>3/24/26</a:t>
            </a:fld>
            <a:endParaRPr lang="en-US"/>
          </a:p>
        </p:txBody>
      </p:sp>
      <p:sp>
        <p:nvSpPr>
          <p:cNvPr id="5" name="Footer Placeholder 4">
            <a:extLst>
              <a:ext uri="{FF2B5EF4-FFF2-40B4-BE49-F238E27FC236}">
                <a16:creationId xmlns:a16="http://schemas.microsoft.com/office/drawing/2014/main" id="{2764F71E-BE4E-0894-29E5-7834A1DE91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DFDDF0-BFA5-D000-5CE0-F4DB1E590634}"/>
              </a:ext>
            </a:extLst>
          </p:cNvPr>
          <p:cNvSpPr>
            <a:spLocks noGrp="1"/>
          </p:cNvSpPr>
          <p:nvPr>
            <p:ph type="sldNum" sz="quarter" idx="12"/>
          </p:nvPr>
        </p:nvSpPr>
        <p:spPr/>
        <p:txBody>
          <a:bodyPr/>
          <a:lstStyle/>
          <a:p>
            <a:fld id="{9147D535-120A-A641-AF0C-E44D3E178308}" type="slidenum">
              <a:rPr lang="en-US" smtClean="0"/>
              <a:t>‹#›</a:t>
            </a:fld>
            <a:endParaRPr lang="en-US"/>
          </a:p>
        </p:txBody>
      </p:sp>
    </p:spTree>
    <p:extLst>
      <p:ext uri="{BB962C8B-B14F-4D97-AF65-F5344CB8AC3E}">
        <p14:creationId xmlns:p14="http://schemas.microsoft.com/office/powerpoint/2010/main" val="1245819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1DC4E-DE07-EE79-A725-A18C9F8415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5C19B2-EA14-A02A-2864-7C59D4EFCE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75859C-3276-7165-33CD-5C5F9A4D4536}"/>
              </a:ext>
            </a:extLst>
          </p:cNvPr>
          <p:cNvSpPr>
            <a:spLocks noGrp="1"/>
          </p:cNvSpPr>
          <p:nvPr>
            <p:ph type="dt" sz="half" idx="10"/>
          </p:nvPr>
        </p:nvSpPr>
        <p:spPr/>
        <p:txBody>
          <a:bodyPr/>
          <a:lstStyle/>
          <a:p>
            <a:fld id="{923DF6AC-AF48-BD4C-9405-C5E1285C3F39}" type="datetimeFigureOut">
              <a:rPr lang="en-US" smtClean="0"/>
              <a:t>3/24/26</a:t>
            </a:fld>
            <a:endParaRPr lang="en-US"/>
          </a:p>
        </p:txBody>
      </p:sp>
      <p:sp>
        <p:nvSpPr>
          <p:cNvPr id="5" name="Footer Placeholder 4">
            <a:extLst>
              <a:ext uri="{FF2B5EF4-FFF2-40B4-BE49-F238E27FC236}">
                <a16:creationId xmlns:a16="http://schemas.microsoft.com/office/drawing/2014/main" id="{9818466B-177C-17ED-F2C6-BF0CE5DCE9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A93213-E56C-CEC3-B662-0D8F7CDCF30A}"/>
              </a:ext>
            </a:extLst>
          </p:cNvPr>
          <p:cNvSpPr>
            <a:spLocks noGrp="1"/>
          </p:cNvSpPr>
          <p:nvPr>
            <p:ph type="sldNum" sz="quarter" idx="12"/>
          </p:nvPr>
        </p:nvSpPr>
        <p:spPr/>
        <p:txBody>
          <a:bodyPr/>
          <a:lstStyle/>
          <a:p>
            <a:fld id="{9147D535-120A-A641-AF0C-E44D3E178308}" type="slidenum">
              <a:rPr lang="en-US" smtClean="0"/>
              <a:t>‹#›</a:t>
            </a:fld>
            <a:endParaRPr lang="en-US"/>
          </a:p>
        </p:txBody>
      </p:sp>
    </p:spTree>
    <p:extLst>
      <p:ext uri="{BB962C8B-B14F-4D97-AF65-F5344CB8AC3E}">
        <p14:creationId xmlns:p14="http://schemas.microsoft.com/office/powerpoint/2010/main" val="196660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08F4A-33C5-6E6C-2D0F-70A5FEB82C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973D790-83F2-5263-B593-39227EF144B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EEED8E-3F62-7A8F-4DAA-06C835293DCF}"/>
              </a:ext>
            </a:extLst>
          </p:cNvPr>
          <p:cNvSpPr>
            <a:spLocks noGrp="1"/>
          </p:cNvSpPr>
          <p:nvPr>
            <p:ph type="dt" sz="half" idx="10"/>
          </p:nvPr>
        </p:nvSpPr>
        <p:spPr/>
        <p:txBody>
          <a:bodyPr/>
          <a:lstStyle/>
          <a:p>
            <a:fld id="{923DF6AC-AF48-BD4C-9405-C5E1285C3F39}" type="datetimeFigureOut">
              <a:rPr lang="en-US" smtClean="0"/>
              <a:t>3/24/26</a:t>
            </a:fld>
            <a:endParaRPr lang="en-US"/>
          </a:p>
        </p:txBody>
      </p:sp>
      <p:sp>
        <p:nvSpPr>
          <p:cNvPr id="5" name="Footer Placeholder 4">
            <a:extLst>
              <a:ext uri="{FF2B5EF4-FFF2-40B4-BE49-F238E27FC236}">
                <a16:creationId xmlns:a16="http://schemas.microsoft.com/office/drawing/2014/main" id="{46BAB40D-69BC-8C6B-9DDA-1F71833F62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6B5ECA-3BCF-13D0-E954-7D94E5C90C69}"/>
              </a:ext>
            </a:extLst>
          </p:cNvPr>
          <p:cNvSpPr>
            <a:spLocks noGrp="1"/>
          </p:cNvSpPr>
          <p:nvPr>
            <p:ph type="sldNum" sz="quarter" idx="12"/>
          </p:nvPr>
        </p:nvSpPr>
        <p:spPr/>
        <p:txBody>
          <a:bodyPr/>
          <a:lstStyle/>
          <a:p>
            <a:fld id="{9147D535-120A-A641-AF0C-E44D3E178308}" type="slidenum">
              <a:rPr lang="en-US" smtClean="0"/>
              <a:t>‹#›</a:t>
            </a:fld>
            <a:endParaRPr lang="en-US"/>
          </a:p>
        </p:txBody>
      </p:sp>
    </p:spTree>
    <p:extLst>
      <p:ext uri="{BB962C8B-B14F-4D97-AF65-F5344CB8AC3E}">
        <p14:creationId xmlns:p14="http://schemas.microsoft.com/office/powerpoint/2010/main" val="486591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AAD3E-F60C-2A6A-CD3E-A919F5E80A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19D47B-3D85-FF7C-5F8D-64F78ED7CAC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D9D129-E74B-196F-B83E-93A9EA9F799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4EECFC-6360-77F0-1B04-2B587F529DAC}"/>
              </a:ext>
            </a:extLst>
          </p:cNvPr>
          <p:cNvSpPr>
            <a:spLocks noGrp="1"/>
          </p:cNvSpPr>
          <p:nvPr>
            <p:ph type="dt" sz="half" idx="10"/>
          </p:nvPr>
        </p:nvSpPr>
        <p:spPr/>
        <p:txBody>
          <a:bodyPr/>
          <a:lstStyle/>
          <a:p>
            <a:fld id="{923DF6AC-AF48-BD4C-9405-C5E1285C3F39}" type="datetimeFigureOut">
              <a:rPr lang="en-US" smtClean="0"/>
              <a:t>3/24/26</a:t>
            </a:fld>
            <a:endParaRPr lang="en-US"/>
          </a:p>
        </p:txBody>
      </p:sp>
      <p:sp>
        <p:nvSpPr>
          <p:cNvPr id="6" name="Footer Placeholder 5">
            <a:extLst>
              <a:ext uri="{FF2B5EF4-FFF2-40B4-BE49-F238E27FC236}">
                <a16:creationId xmlns:a16="http://schemas.microsoft.com/office/drawing/2014/main" id="{32F93938-B999-A8EE-4BA4-5555760E40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59475C-AE82-2E5B-7EBA-E0B4A8E21277}"/>
              </a:ext>
            </a:extLst>
          </p:cNvPr>
          <p:cNvSpPr>
            <a:spLocks noGrp="1"/>
          </p:cNvSpPr>
          <p:nvPr>
            <p:ph type="sldNum" sz="quarter" idx="12"/>
          </p:nvPr>
        </p:nvSpPr>
        <p:spPr/>
        <p:txBody>
          <a:bodyPr/>
          <a:lstStyle/>
          <a:p>
            <a:fld id="{9147D535-120A-A641-AF0C-E44D3E178308}" type="slidenum">
              <a:rPr lang="en-US" smtClean="0"/>
              <a:t>‹#›</a:t>
            </a:fld>
            <a:endParaRPr lang="en-US"/>
          </a:p>
        </p:txBody>
      </p:sp>
    </p:spTree>
    <p:extLst>
      <p:ext uri="{BB962C8B-B14F-4D97-AF65-F5344CB8AC3E}">
        <p14:creationId xmlns:p14="http://schemas.microsoft.com/office/powerpoint/2010/main" val="3188570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D2D25-9E9F-7895-DE06-3A8AFFD147E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FB5AB73-3B27-A964-4A71-AAE20A4145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9115C6-42DF-DC62-F6B5-547D431FAB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255795-5596-90B2-02FA-9E7B0D53E1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A54E4C-9F81-FE58-0E59-B41E734C70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016B29-501B-5C90-667B-73272CA48E2F}"/>
              </a:ext>
            </a:extLst>
          </p:cNvPr>
          <p:cNvSpPr>
            <a:spLocks noGrp="1"/>
          </p:cNvSpPr>
          <p:nvPr>
            <p:ph type="dt" sz="half" idx="10"/>
          </p:nvPr>
        </p:nvSpPr>
        <p:spPr/>
        <p:txBody>
          <a:bodyPr/>
          <a:lstStyle/>
          <a:p>
            <a:fld id="{923DF6AC-AF48-BD4C-9405-C5E1285C3F39}" type="datetimeFigureOut">
              <a:rPr lang="en-US" smtClean="0"/>
              <a:t>3/24/26</a:t>
            </a:fld>
            <a:endParaRPr lang="en-US"/>
          </a:p>
        </p:txBody>
      </p:sp>
      <p:sp>
        <p:nvSpPr>
          <p:cNvPr id="8" name="Footer Placeholder 7">
            <a:extLst>
              <a:ext uri="{FF2B5EF4-FFF2-40B4-BE49-F238E27FC236}">
                <a16:creationId xmlns:a16="http://schemas.microsoft.com/office/drawing/2014/main" id="{EEF87354-6EFD-2A64-E121-6242E4F6F48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45060C-68DC-3D91-549C-98D0F2D23360}"/>
              </a:ext>
            </a:extLst>
          </p:cNvPr>
          <p:cNvSpPr>
            <a:spLocks noGrp="1"/>
          </p:cNvSpPr>
          <p:nvPr>
            <p:ph type="sldNum" sz="quarter" idx="12"/>
          </p:nvPr>
        </p:nvSpPr>
        <p:spPr/>
        <p:txBody>
          <a:bodyPr/>
          <a:lstStyle/>
          <a:p>
            <a:fld id="{9147D535-120A-A641-AF0C-E44D3E178308}" type="slidenum">
              <a:rPr lang="en-US" smtClean="0"/>
              <a:t>‹#›</a:t>
            </a:fld>
            <a:endParaRPr lang="en-US"/>
          </a:p>
        </p:txBody>
      </p:sp>
    </p:spTree>
    <p:extLst>
      <p:ext uri="{BB962C8B-B14F-4D97-AF65-F5344CB8AC3E}">
        <p14:creationId xmlns:p14="http://schemas.microsoft.com/office/powerpoint/2010/main" val="3935342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999EC-8DCA-C3F4-5E9F-91139791300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B3F8E4-09EA-88EA-FAEA-0CC727C5E5EB}"/>
              </a:ext>
            </a:extLst>
          </p:cNvPr>
          <p:cNvSpPr>
            <a:spLocks noGrp="1"/>
          </p:cNvSpPr>
          <p:nvPr>
            <p:ph type="dt" sz="half" idx="10"/>
          </p:nvPr>
        </p:nvSpPr>
        <p:spPr/>
        <p:txBody>
          <a:bodyPr/>
          <a:lstStyle/>
          <a:p>
            <a:fld id="{923DF6AC-AF48-BD4C-9405-C5E1285C3F39}" type="datetimeFigureOut">
              <a:rPr lang="en-US" smtClean="0"/>
              <a:t>3/24/26</a:t>
            </a:fld>
            <a:endParaRPr lang="en-US"/>
          </a:p>
        </p:txBody>
      </p:sp>
      <p:sp>
        <p:nvSpPr>
          <p:cNvPr id="4" name="Footer Placeholder 3">
            <a:extLst>
              <a:ext uri="{FF2B5EF4-FFF2-40B4-BE49-F238E27FC236}">
                <a16:creationId xmlns:a16="http://schemas.microsoft.com/office/drawing/2014/main" id="{59C2A4D5-B26A-D939-5742-13B75C7C2B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1733DCB-A35E-0E67-86CC-0C3FC53AA51E}"/>
              </a:ext>
            </a:extLst>
          </p:cNvPr>
          <p:cNvSpPr>
            <a:spLocks noGrp="1"/>
          </p:cNvSpPr>
          <p:nvPr>
            <p:ph type="sldNum" sz="quarter" idx="12"/>
          </p:nvPr>
        </p:nvSpPr>
        <p:spPr/>
        <p:txBody>
          <a:bodyPr/>
          <a:lstStyle/>
          <a:p>
            <a:fld id="{9147D535-120A-A641-AF0C-E44D3E178308}" type="slidenum">
              <a:rPr lang="en-US" smtClean="0"/>
              <a:t>‹#›</a:t>
            </a:fld>
            <a:endParaRPr lang="en-US"/>
          </a:p>
        </p:txBody>
      </p:sp>
    </p:spTree>
    <p:extLst>
      <p:ext uri="{BB962C8B-B14F-4D97-AF65-F5344CB8AC3E}">
        <p14:creationId xmlns:p14="http://schemas.microsoft.com/office/powerpoint/2010/main" val="1869507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9949A1-7F98-786E-F82B-A75DD5492E33}"/>
              </a:ext>
            </a:extLst>
          </p:cNvPr>
          <p:cNvSpPr>
            <a:spLocks noGrp="1"/>
          </p:cNvSpPr>
          <p:nvPr>
            <p:ph type="dt" sz="half" idx="10"/>
          </p:nvPr>
        </p:nvSpPr>
        <p:spPr/>
        <p:txBody>
          <a:bodyPr/>
          <a:lstStyle/>
          <a:p>
            <a:fld id="{923DF6AC-AF48-BD4C-9405-C5E1285C3F39}" type="datetimeFigureOut">
              <a:rPr lang="en-US" smtClean="0"/>
              <a:t>3/24/26</a:t>
            </a:fld>
            <a:endParaRPr lang="en-US"/>
          </a:p>
        </p:txBody>
      </p:sp>
      <p:sp>
        <p:nvSpPr>
          <p:cNvPr id="3" name="Footer Placeholder 2">
            <a:extLst>
              <a:ext uri="{FF2B5EF4-FFF2-40B4-BE49-F238E27FC236}">
                <a16:creationId xmlns:a16="http://schemas.microsoft.com/office/drawing/2014/main" id="{96E7FA95-3D12-4B26-58D7-00DBF3014C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70F3994-ABD7-35C5-1C76-52D054AEF952}"/>
              </a:ext>
            </a:extLst>
          </p:cNvPr>
          <p:cNvSpPr>
            <a:spLocks noGrp="1"/>
          </p:cNvSpPr>
          <p:nvPr>
            <p:ph type="sldNum" sz="quarter" idx="12"/>
          </p:nvPr>
        </p:nvSpPr>
        <p:spPr/>
        <p:txBody>
          <a:bodyPr/>
          <a:lstStyle/>
          <a:p>
            <a:fld id="{9147D535-120A-A641-AF0C-E44D3E178308}" type="slidenum">
              <a:rPr lang="en-US" smtClean="0"/>
              <a:t>‹#›</a:t>
            </a:fld>
            <a:endParaRPr lang="en-US"/>
          </a:p>
        </p:txBody>
      </p:sp>
    </p:spTree>
    <p:extLst>
      <p:ext uri="{BB962C8B-B14F-4D97-AF65-F5344CB8AC3E}">
        <p14:creationId xmlns:p14="http://schemas.microsoft.com/office/powerpoint/2010/main" val="2664923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35D32-41F8-620E-6272-FB7C600A82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F53C04F-1409-2B2B-A646-560E9266AF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F964386-4770-73D6-4E70-8575636C9C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BD30E7-CFC4-B2AB-6860-D5B2D0A0EF66}"/>
              </a:ext>
            </a:extLst>
          </p:cNvPr>
          <p:cNvSpPr>
            <a:spLocks noGrp="1"/>
          </p:cNvSpPr>
          <p:nvPr>
            <p:ph type="dt" sz="half" idx="10"/>
          </p:nvPr>
        </p:nvSpPr>
        <p:spPr/>
        <p:txBody>
          <a:bodyPr/>
          <a:lstStyle/>
          <a:p>
            <a:fld id="{923DF6AC-AF48-BD4C-9405-C5E1285C3F39}" type="datetimeFigureOut">
              <a:rPr lang="en-US" smtClean="0"/>
              <a:t>3/24/26</a:t>
            </a:fld>
            <a:endParaRPr lang="en-US"/>
          </a:p>
        </p:txBody>
      </p:sp>
      <p:sp>
        <p:nvSpPr>
          <p:cNvPr id="6" name="Footer Placeholder 5">
            <a:extLst>
              <a:ext uri="{FF2B5EF4-FFF2-40B4-BE49-F238E27FC236}">
                <a16:creationId xmlns:a16="http://schemas.microsoft.com/office/drawing/2014/main" id="{E1F8A6F7-0522-4233-C1B8-8DCB1CA9AC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C31DC5-7975-B92F-50CE-DAEC320A153A}"/>
              </a:ext>
            </a:extLst>
          </p:cNvPr>
          <p:cNvSpPr>
            <a:spLocks noGrp="1"/>
          </p:cNvSpPr>
          <p:nvPr>
            <p:ph type="sldNum" sz="quarter" idx="12"/>
          </p:nvPr>
        </p:nvSpPr>
        <p:spPr/>
        <p:txBody>
          <a:bodyPr/>
          <a:lstStyle/>
          <a:p>
            <a:fld id="{9147D535-120A-A641-AF0C-E44D3E178308}" type="slidenum">
              <a:rPr lang="en-US" smtClean="0"/>
              <a:t>‹#›</a:t>
            </a:fld>
            <a:endParaRPr lang="en-US"/>
          </a:p>
        </p:txBody>
      </p:sp>
    </p:spTree>
    <p:extLst>
      <p:ext uri="{BB962C8B-B14F-4D97-AF65-F5344CB8AC3E}">
        <p14:creationId xmlns:p14="http://schemas.microsoft.com/office/powerpoint/2010/main" val="3103256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1B69C-6E8C-69AC-5564-61CB30219C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D1F0F7-8156-62B6-0970-569FFCC68C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0DC590E-4AB6-6159-8F8D-79A5AE2B47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1F69F0-A20E-39D7-3A2F-25D80B01E20D}"/>
              </a:ext>
            </a:extLst>
          </p:cNvPr>
          <p:cNvSpPr>
            <a:spLocks noGrp="1"/>
          </p:cNvSpPr>
          <p:nvPr>
            <p:ph type="dt" sz="half" idx="10"/>
          </p:nvPr>
        </p:nvSpPr>
        <p:spPr/>
        <p:txBody>
          <a:bodyPr/>
          <a:lstStyle/>
          <a:p>
            <a:fld id="{923DF6AC-AF48-BD4C-9405-C5E1285C3F39}" type="datetimeFigureOut">
              <a:rPr lang="en-US" smtClean="0"/>
              <a:t>3/24/26</a:t>
            </a:fld>
            <a:endParaRPr lang="en-US"/>
          </a:p>
        </p:txBody>
      </p:sp>
      <p:sp>
        <p:nvSpPr>
          <p:cNvPr id="6" name="Footer Placeholder 5">
            <a:extLst>
              <a:ext uri="{FF2B5EF4-FFF2-40B4-BE49-F238E27FC236}">
                <a16:creationId xmlns:a16="http://schemas.microsoft.com/office/drawing/2014/main" id="{F58AD86B-DE38-C299-83D7-13F1640A3F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C0680E-B257-0CEC-60D4-F1F3AF5748C5}"/>
              </a:ext>
            </a:extLst>
          </p:cNvPr>
          <p:cNvSpPr>
            <a:spLocks noGrp="1"/>
          </p:cNvSpPr>
          <p:nvPr>
            <p:ph type="sldNum" sz="quarter" idx="12"/>
          </p:nvPr>
        </p:nvSpPr>
        <p:spPr/>
        <p:txBody>
          <a:bodyPr/>
          <a:lstStyle/>
          <a:p>
            <a:fld id="{9147D535-120A-A641-AF0C-E44D3E178308}" type="slidenum">
              <a:rPr lang="en-US" smtClean="0"/>
              <a:t>‹#›</a:t>
            </a:fld>
            <a:endParaRPr lang="en-US"/>
          </a:p>
        </p:txBody>
      </p:sp>
    </p:spTree>
    <p:extLst>
      <p:ext uri="{BB962C8B-B14F-4D97-AF65-F5344CB8AC3E}">
        <p14:creationId xmlns:p14="http://schemas.microsoft.com/office/powerpoint/2010/main" val="3838978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26F8D3-1632-0BD4-A561-0F9184006E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BAB66ED-156D-0CD2-2882-F89133D3D1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801090-05E5-CF21-6A32-F12961CDD9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23DF6AC-AF48-BD4C-9405-C5E1285C3F39}" type="datetimeFigureOut">
              <a:rPr lang="en-US" smtClean="0"/>
              <a:t>3/24/26</a:t>
            </a:fld>
            <a:endParaRPr lang="en-US"/>
          </a:p>
        </p:txBody>
      </p:sp>
      <p:sp>
        <p:nvSpPr>
          <p:cNvPr id="5" name="Footer Placeholder 4">
            <a:extLst>
              <a:ext uri="{FF2B5EF4-FFF2-40B4-BE49-F238E27FC236}">
                <a16:creationId xmlns:a16="http://schemas.microsoft.com/office/drawing/2014/main" id="{441F1DAD-AF70-83EF-C54E-0141A0D97D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0E0B663-CC57-2DF1-C243-D532026798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147D535-120A-A641-AF0C-E44D3E178308}" type="slidenum">
              <a:rPr lang="en-US" smtClean="0"/>
              <a:t>‹#›</a:t>
            </a:fld>
            <a:endParaRPr lang="en-US"/>
          </a:p>
        </p:txBody>
      </p:sp>
    </p:spTree>
    <p:extLst>
      <p:ext uri="{BB962C8B-B14F-4D97-AF65-F5344CB8AC3E}">
        <p14:creationId xmlns:p14="http://schemas.microsoft.com/office/powerpoint/2010/main" val="1737595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chive.pub/" TargetMode="Externa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9.png"/><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0718B-08C8-C08C-5986-0486FED3123B}"/>
              </a:ext>
            </a:extLst>
          </p:cNvPr>
          <p:cNvSpPr>
            <a:spLocks noGrp="1"/>
          </p:cNvSpPr>
          <p:nvPr>
            <p:ph type="ctrTitle"/>
          </p:nvPr>
        </p:nvSpPr>
        <p:spPr>
          <a:xfrm>
            <a:off x="1524000" y="2135616"/>
            <a:ext cx="9144000" cy="2387600"/>
          </a:xfrm>
        </p:spPr>
        <p:txBody>
          <a:bodyPr/>
          <a:lstStyle/>
          <a:p>
            <a:r>
              <a:rPr lang="en-US" b="1" dirty="0">
                <a:latin typeface="Geist Black" pitchFamily="2" charset="77"/>
                <a:ea typeface="Geist Black" pitchFamily="2" charset="77"/>
                <a:cs typeface="Geist Black" pitchFamily="2" charset="77"/>
              </a:rPr>
              <a:t>Chive</a:t>
            </a:r>
          </a:p>
        </p:txBody>
      </p:sp>
      <p:sp>
        <p:nvSpPr>
          <p:cNvPr id="3" name="Subtitle 2">
            <a:extLst>
              <a:ext uri="{FF2B5EF4-FFF2-40B4-BE49-F238E27FC236}">
                <a16:creationId xmlns:a16="http://schemas.microsoft.com/office/drawing/2014/main" id="{07863DCD-0FE1-3401-9E54-076FC9700BF2}"/>
              </a:ext>
            </a:extLst>
          </p:cNvPr>
          <p:cNvSpPr>
            <a:spLocks noGrp="1"/>
          </p:cNvSpPr>
          <p:nvPr>
            <p:ph type="subTitle" idx="1"/>
          </p:nvPr>
        </p:nvSpPr>
        <p:spPr>
          <a:xfrm>
            <a:off x="1524000" y="4392865"/>
            <a:ext cx="9144000" cy="1655762"/>
          </a:xfrm>
        </p:spPr>
        <p:txBody>
          <a:bodyPr/>
          <a:lstStyle/>
          <a:p>
            <a:r>
              <a:rPr lang="en-US" dirty="0">
                <a:latin typeface="Geist Medium" pitchFamily="2" charset="77"/>
                <a:ea typeface="Geist Medium" pitchFamily="2" charset="77"/>
                <a:cs typeface="Geist Medium" pitchFamily="2" charset="77"/>
              </a:rPr>
              <a:t>Decentralized </a:t>
            </a:r>
            <a:r>
              <a:rPr lang="en-US" dirty="0" err="1">
                <a:latin typeface="Geist Medium" pitchFamily="2" charset="77"/>
                <a:ea typeface="Geist Medium" pitchFamily="2" charset="77"/>
                <a:cs typeface="Geist Medium" pitchFamily="2" charset="77"/>
              </a:rPr>
              <a:t>eprints</a:t>
            </a:r>
            <a:r>
              <a:rPr lang="en-US" dirty="0">
                <a:latin typeface="Geist Medium" pitchFamily="2" charset="77"/>
                <a:ea typeface="Geist Medium" pitchFamily="2" charset="77"/>
                <a:cs typeface="Geist Medium" pitchFamily="2" charset="77"/>
              </a:rPr>
              <a:t> on </a:t>
            </a:r>
            <a:r>
              <a:rPr lang="en-US" dirty="0" err="1">
                <a:latin typeface="Geist Medium" pitchFamily="2" charset="77"/>
                <a:ea typeface="Geist Medium" pitchFamily="2" charset="77"/>
                <a:cs typeface="Geist Medium" pitchFamily="2" charset="77"/>
              </a:rPr>
              <a:t>ATProto</a:t>
            </a:r>
            <a:endParaRPr lang="en-US" dirty="0">
              <a:latin typeface="Geist Medium" pitchFamily="2" charset="77"/>
              <a:ea typeface="Geist Medium" pitchFamily="2" charset="77"/>
              <a:cs typeface="Geist Medium" pitchFamily="2" charset="77"/>
            </a:endParaRPr>
          </a:p>
          <a:p>
            <a:r>
              <a:rPr lang="en-US" dirty="0">
                <a:solidFill>
                  <a:srgbClr val="147200"/>
                </a:solidFill>
                <a:latin typeface="Geist Medium" pitchFamily="2" charset="77"/>
                <a:ea typeface="Geist Medium" pitchFamily="2" charset="77"/>
                <a:cs typeface="Geist Medium" pitchFamily="2" charset="77"/>
              </a:rPr>
              <a:t>chive.pub</a:t>
            </a:r>
          </a:p>
          <a:p>
            <a:pPr>
              <a:lnSpc>
                <a:spcPct val="75000"/>
              </a:lnSpc>
              <a:spcBef>
                <a:spcPts val="1200"/>
              </a:spcBef>
            </a:pPr>
            <a:endParaRPr lang="en-US" sz="1600" dirty="0">
              <a:solidFill>
                <a:schemeClr val="tx1">
                  <a:lumMod val="50000"/>
                  <a:lumOff val="50000"/>
                </a:schemeClr>
              </a:solidFill>
              <a:latin typeface="Geist Medium" pitchFamily="2" charset="77"/>
              <a:ea typeface="Geist Medium" pitchFamily="2" charset="77"/>
              <a:cs typeface="Geist Medium" pitchFamily="2" charset="77"/>
            </a:endParaRPr>
          </a:p>
        </p:txBody>
      </p:sp>
      <p:pic>
        <p:nvPicPr>
          <p:cNvPr id="5" name="Graphic 4">
            <a:extLst>
              <a:ext uri="{FF2B5EF4-FFF2-40B4-BE49-F238E27FC236}">
                <a16:creationId xmlns:a16="http://schemas.microsoft.com/office/drawing/2014/main" id="{DF0C33F9-B6C1-0A24-5474-721F01B024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856719" y="960693"/>
            <a:ext cx="2478561" cy="2478561"/>
          </a:xfrm>
          <a:prstGeom prst="roundRect">
            <a:avLst/>
          </a:prstGeom>
        </p:spPr>
      </p:pic>
      <p:sp>
        <p:nvSpPr>
          <p:cNvPr id="6" name="TextBox 5">
            <a:extLst>
              <a:ext uri="{FF2B5EF4-FFF2-40B4-BE49-F238E27FC236}">
                <a16:creationId xmlns:a16="http://schemas.microsoft.com/office/drawing/2014/main" id="{8A3E2478-92F8-3EBC-E948-3721B675C3ED}"/>
              </a:ext>
            </a:extLst>
          </p:cNvPr>
          <p:cNvSpPr txBox="1"/>
          <p:nvPr/>
        </p:nvSpPr>
        <p:spPr>
          <a:xfrm>
            <a:off x="2496838" y="5410546"/>
            <a:ext cx="2820428" cy="893321"/>
          </a:xfrm>
          <a:prstGeom prst="rect">
            <a:avLst/>
          </a:prstGeom>
          <a:noFill/>
        </p:spPr>
        <p:txBody>
          <a:bodyPr wrap="square">
            <a:spAutoFit/>
          </a:bodyPr>
          <a:lstStyle/>
          <a:p>
            <a:pPr algn="ctr">
              <a:lnSpc>
                <a:spcPct val="75000"/>
              </a:lnSpc>
              <a:spcBef>
                <a:spcPts val="1200"/>
              </a:spcBef>
            </a:pPr>
            <a:r>
              <a:rPr lang="en-US" sz="1400" dirty="0">
                <a:solidFill>
                  <a:schemeClr val="tx1">
                    <a:lumMod val="50000"/>
                    <a:lumOff val="50000"/>
                  </a:schemeClr>
                </a:solidFill>
                <a:latin typeface="Geist Medium" pitchFamily="2" charset="77"/>
                <a:ea typeface="Geist Medium" pitchFamily="2" charset="77"/>
                <a:cs typeface="Geist Medium" pitchFamily="2" charset="77"/>
              </a:rPr>
              <a:t>Aaron Steven White</a:t>
            </a:r>
          </a:p>
          <a:p>
            <a:pPr algn="ctr">
              <a:lnSpc>
                <a:spcPct val="75000"/>
              </a:lnSpc>
              <a:spcBef>
                <a:spcPts val="1200"/>
              </a:spcBef>
            </a:pPr>
            <a:r>
              <a:rPr lang="en-US" sz="1400" dirty="0">
                <a:solidFill>
                  <a:schemeClr val="tx1">
                    <a:lumMod val="50000"/>
                    <a:lumOff val="50000"/>
                  </a:schemeClr>
                </a:solidFill>
                <a:latin typeface="Geist Medium" pitchFamily="2" charset="77"/>
                <a:ea typeface="Geist Medium" pitchFamily="2" charset="77"/>
                <a:cs typeface="Geist Medium" pitchFamily="2" charset="77"/>
              </a:rPr>
              <a:t>Department of Linguistics</a:t>
            </a:r>
          </a:p>
          <a:p>
            <a:pPr algn="ctr">
              <a:lnSpc>
                <a:spcPct val="75000"/>
              </a:lnSpc>
              <a:spcBef>
                <a:spcPts val="1200"/>
              </a:spcBef>
            </a:pPr>
            <a:r>
              <a:rPr lang="en-US" sz="1400" dirty="0">
                <a:solidFill>
                  <a:schemeClr val="tx1">
                    <a:lumMod val="50000"/>
                    <a:lumOff val="50000"/>
                  </a:schemeClr>
                </a:solidFill>
                <a:latin typeface="Geist Medium" pitchFamily="2" charset="77"/>
                <a:ea typeface="Geist Medium" pitchFamily="2" charset="77"/>
                <a:cs typeface="Geist Medium" pitchFamily="2" charset="77"/>
              </a:rPr>
              <a:t>University of Rochester</a:t>
            </a:r>
          </a:p>
        </p:txBody>
      </p:sp>
      <p:sp>
        <p:nvSpPr>
          <p:cNvPr id="7" name="TextBox 6">
            <a:extLst>
              <a:ext uri="{FF2B5EF4-FFF2-40B4-BE49-F238E27FC236}">
                <a16:creationId xmlns:a16="http://schemas.microsoft.com/office/drawing/2014/main" id="{05A749D1-6059-BF0B-1A8D-0094CADCC41D}"/>
              </a:ext>
            </a:extLst>
          </p:cNvPr>
          <p:cNvSpPr txBox="1"/>
          <p:nvPr/>
        </p:nvSpPr>
        <p:spPr>
          <a:xfrm>
            <a:off x="6874734" y="5410547"/>
            <a:ext cx="2820428" cy="893321"/>
          </a:xfrm>
          <a:prstGeom prst="rect">
            <a:avLst/>
          </a:prstGeom>
          <a:noFill/>
        </p:spPr>
        <p:txBody>
          <a:bodyPr wrap="square">
            <a:spAutoFit/>
          </a:bodyPr>
          <a:lstStyle/>
          <a:p>
            <a:pPr algn="ctr">
              <a:lnSpc>
                <a:spcPct val="75000"/>
              </a:lnSpc>
              <a:spcBef>
                <a:spcPts val="1200"/>
              </a:spcBef>
            </a:pPr>
            <a:r>
              <a:rPr lang="en-US" sz="1400" b="1" dirty="0" err="1">
                <a:solidFill>
                  <a:schemeClr val="tx1">
                    <a:lumMod val="50000"/>
                    <a:lumOff val="50000"/>
                  </a:schemeClr>
                </a:solidFill>
                <a:latin typeface="Geist Medium" pitchFamily="2" charset="77"/>
                <a:ea typeface="Geist Medium" pitchFamily="2" charset="77"/>
                <a:cs typeface="Geist Medium" pitchFamily="2" charset="77"/>
              </a:rPr>
              <a:t>ATScience</a:t>
            </a:r>
            <a:r>
              <a:rPr lang="en-US" sz="1400" b="1" dirty="0">
                <a:solidFill>
                  <a:schemeClr val="tx1">
                    <a:lumMod val="50000"/>
                    <a:lumOff val="50000"/>
                  </a:schemeClr>
                </a:solidFill>
                <a:latin typeface="Geist Medium" pitchFamily="2" charset="77"/>
                <a:ea typeface="Geist Medium" pitchFamily="2" charset="77"/>
                <a:cs typeface="Geist Medium" pitchFamily="2" charset="77"/>
              </a:rPr>
              <a:t> 2026</a:t>
            </a:r>
          </a:p>
          <a:p>
            <a:pPr algn="ctr">
              <a:lnSpc>
                <a:spcPct val="75000"/>
              </a:lnSpc>
              <a:spcBef>
                <a:spcPts val="1200"/>
              </a:spcBef>
            </a:pPr>
            <a:r>
              <a:rPr lang="en-US" sz="1400" b="1" dirty="0">
                <a:solidFill>
                  <a:schemeClr val="tx1">
                    <a:lumMod val="50000"/>
                    <a:lumOff val="50000"/>
                  </a:schemeClr>
                </a:solidFill>
                <a:latin typeface="Geist Medium" pitchFamily="2" charset="77"/>
                <a:ea typeface="Geist Medium" pitchFamily="2" charset="77"/>
                <a:cs typeface="Geist Medium" pitchFamily="2" charset="77"/>
              </a:rPr>
              <a:t>Vancouver, BC</a:t>
            </a:r>
          </a:p>
          <a:p>
            <a:pPr algn="ctr">
              <a:lnSpc>
                <a:spcPct val="75000"/>
              </a:lnSpc>
              <a:spcBef>
                <a:spcPts val="1200"/>
              </a:spcBef>
            </a:pPr>
            <a:r>
              <a:rPr lang="en-US" sz="1400" b="1" dirty="0">
                <a:solidFill>
                  <a:schemeClr val="tx1">
                    <a:lumMod val="50000"/>
                    <a:lumOff val="50000"/>
                  </a:schemeClr>
                </a:solidFill>
                <a:latin typeface="Geist Medium" pitchFamily="2" charset="77"/>
                <a:ea typeface="Geist Medium" pitchFamily="2" charset="77"/>
                <a:cs typeface="Geist Medium" pitchFamily="2" charset="77"/>
              </a:rPr>
              <a:t>27 March 2026</a:t>
            </a:r>
          </a:p>
        </p:txBody>
      </p:sp>
    </p:spTree>
    <p:extLst>
      <p:ext uri="{BB962C8B-B14F-4D97-AF65-F5344CB8AC3E}">
        <p14:creationId xmlns:p14="http://schemas.microsoft.com/office/powerpoint/2010/main" val="2213698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3C0851-D27D-727A-1ACA-87F945DD1933}"/>
            </a:ext>
          </a:extLst>
        </p:cNvPr>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11B25D88-F877-A4E5-2F13-55CEAA03C768}"/>
              </a:ext>
            </a:extLst>
          </p:cNvPr>
          <p:cNvPicPr>
            <a:picLocks noChangeAspect="1"/>
          </p:cNvPicPr>
          <p:nvPr/>
        </p:nvPicPr>
        <p:blipFill>
          <a:blip r:embed="rId3"/>
          <a:stretch>
            <a:fillRect/>
          </a:stretch>
        </p:blipFill>
        <p:spPr>
          <a:xfrm>
            <a:off x="1396689" y="501522"/>
            <a:ext cx="9562463" cy="5867398"/>
          </a:xfrm>
          <a:prstGeom prst="rect">
            <a:avLst/>
          </a:prstGeom>
        </p:spPr>
      </p:pic>
    </p:spTree>
    <p:extLst>
      <p:ext uri="{BB962C8B-B14F-4D97-AF65-F5344CB8AC3E}">
        <p14:creationId xmlns:p14="http://schemas.microsoft.com/office/powerpoint/2010/main" val="3785943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167526-6D69-67A2-FF63-EA8B177EBA4E}"/>
              </a:ext>
            </a:extLst>
          </p:cNvPr>
          <p:cNvPicPr>
            <a:picLocks noChangeAspect="1"/>
          </p:cNvPicPr>
          <p:nvPr/>
        </p:nvPicPr>
        <p:blipFill>
          <a:blip r:embed="rId3"/>
          <a:stretch>
            <a:fillRect/>
          </a:stretch>
        </p:blipFill>
        <p:spPr>
          <a:xfrm>
            <a:off x="1323421" y="603913"/>
            <a:ext cx="9545157" cy="5650173"/>
          </a:xfrm>
          <a:prstGeom prst="rect">
            <a:avLst/>
          </a:prstGeom>
        </p:spPr>
      </p:pic>
    </p:spTree>
    <p:extLst>
      <p:ext uri="{BB962C8B-B14F-4D97-AF65-F5344CB8AC3E}">
        <p14:creationId xmlns:p14="http://schemas.microsoft.com/office/powerpoint/2010/main" val="1458268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D4CC21-E1D2-5658-4592-2D4EE55BBF89}"/>
              </a:ext>
            </a:extLst>
          </p:cNvPr>
          <p:cNvSpPr txBox="1"/>
          <p:nvPr/>
        </p:nvSpPr>
        <p:spPr>
          <a:xfrm>
            <a:off x="847921" y="2828835"/>
            <a:ext cx="10496158" cy="1200329"/>
          </a:xfrm>
          <a:prstGeom prst="rect">
            <a:avLst/>
          </a:prstGeom>
          <a:noFill/>
        </p:spPr>
        <p:txBody>
          <a:bodyPr wrap="square" rtlCol="0">
            <a:spAutoFit/>
          </a:bodyPr>
          <a:lstStyle/>
          <a:p>
            <a:pPr algn="ctr"/>
            <a:r>
              <a:rPr lang="en-US" sz="3600" dirty="0">
                <a:latin typeface="Geist Medium" pitchFamily="2" charset="77"/>
                <a:ea typeface="Geist Medium" pitchFamily="2" charset="77"/>
                <a:cs typeface="Geist Medium" pitchFamily="2" charset="77"/>
              </a:rPr>
              <a:t>Chive relates scholarly products to the extensible KG via rich text and annotations.</a:t>
            </a:r>
          </a:p>
        </p:txBody>
      </p:sp>
    </p:spTree>
    <p:extLst>
      <p:ext uri="{BB962C8B-B14F-4D97-AF65-F5344CB8AC3E}">
        <p14:creationId xmlns:p14="http://schemas.microsoft.com/office/powerpoint/2010/main" val="1396437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F723C79F-4FA1-9E0E-3A3C-D4B9A3B60153}"/>
              </a:ext>
            </a:extLst>
          </p:cNvPr>
          <p:cNvPicPr>
            <a:picLocks noChangeAspect="1"/>
          </p:cNvPicPr>
          <p:nvPr/>
        </p:nvPicPr>
        <p:blipFill>
          <a:blip r:embed="rId3"/>
          <a:stretch>
            <a:fillRect/>
          </a:stretch>
        </p:blipFill>
        <p:spPr>
          <a:xfrm>
            <a:off x="1242928" y="605525"/>
            <a:ext cx="9706143" cy="5646949"/>
          </a:xfrm>
          <a:prstGeom prst="rect">
            <a:avLst/>
          </a:prstGeom>
        </p:spPr>
      </p:pic>
    </p:spTree>
    <p:extLst>
      <p:ext uri="{BB962C8B-B14F-4D97-AF65-F5344CB8AC3E}">
        <p14:creationId xmlns:p14="http://schemas.microsoft.com/office/powerpoint/2010/main" val="2620547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C277AA9B-B7AB-709F-6560-B8F93D8EA42C}"/>
              </a:ext>
            </a:extLst>
          </p:cNvPr>
          <p:cNvPicPr>
            <a:picLocks noChangeAspect="1"/>
          </p:cNvPicPr>
          <p:nvPr/>
        </p:nvPicPr>
        <p:blipFill>
          <a:blip r:embed="rId3"/>
          <a:stretch>
            <a:fillRect/>
          </a:stretch>
        </p:blipFill>
        <p:spPr>
          <a:xfrm>
            <a:off x="1217566" y="465298"/>
            <a:ext cx="9756867" cy="5927403"/>
          </a:xfrm>
          <a:prstGeom prst="rect">
            <a:avLst/>
          </a:prstGeom>
        </p:spPr>
      </p:pic>
    </p:spTree>
    <p:extLst>
      <p:ext uri="{BB962C8B-B14F-4D97-AF65-F5344CB8AC3E}">
        <p14:creationId xmlns:p14="http://schemas.microsoft.com/office/powerpoint/2010/main" val="854563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45B8C0CA-7B4B-F4D6-C921-24DABF6B85BE}"/>
              </a:ext>
            </a:extLst>
          </p:cNvPr>
          <p:cNvPicPr>
            <a:picLocks noChangeAspect="1"/>
          </p:cNvPicPr>
          <p:nvPr/>
        </p:nvPicPr>
        <p:blipFill>
          <a:blip r:embed="rId3"/>
          <a:stretch>
            <a:fillRect/>
          </a:stretch>
        </p:blipFill>
        <p:spPr>
          <a:xfrm>
            <a:off x="1584895" y="642436"/>
            <a:ext cx="9022209" cy="5573128"/>
          </a:xfrm>
          <a:prstGeom prst="rect">
            <a:avLst/>
          </a:prstGeom>
        </p:spPr>
      </p:pic>
    </p:spTree>
    <p:extLst>
      <p:ext uri="{BB962C8B-B14F-4D97-AF65-F5344CB8AC3E}">
        <p14:creationId xmlns:p14="http://schemas.microsoft.com/office/powerpoint/2010/main" val="4173338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FBE462-2E0A-A2F6-6B71-47EB980584CE}"/>
            </a:ext>
          </a:extLst>
        </p:cNvPr>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A1F76A07-2970-6549-D553-842CA62B1E35}"/>
              </a:ext>
            </a:extLst>
          </p:cNvPr>
          <p:cNvPicPr>
            <a:picLocks noChangeAspect="1"/>
          </p:cNvPicPr>
          <p:nvPr/>
        </p:nvPicPr>
        <p:blipFill>
          <a:blip r:embed="rId3"/>
          <a:stretch>
            <a:fillRect/>
          </a:stretch>
        </p:blipFill>
        <p:spPr>
          <a:xfrm>
            <a:off x="1584895" y="642436"/>
            <a:ext cx="9022209" cy="5573128"/>
          </a:xfrm>
          <a:prstGeom prst="rect">
            <a:avLst/>
          </a:prstGeom>
        </p:spPr>
      </p:pic>
      <p:sp>
        <p:nvSpPr>
          <p:cNvPr id="2" name="Rectangle 1">
            <a:extLst>
              <a:ext uri="{FF2B5EF4-FFF2-40B4-BE49-F238E27FC236}">
                <a16:creationId xmlns:a16="http://schemas.microsoft.com/office/drawing/2014/main" id="{C63421CA-1838-0544-D234-AAB46E95B299}"/>
              </a:ext>
            </a:extLst>
          </p:cNvPr>
          <p:cNvSpPr/>
          <p:nvPr/>
        </p:nvSpPr>
        <p:spPr>
          <a:xfrm>
            <a:off x="1584895" y="642436"/>
            <a:ext cx="9224132" cy="5573128"/>
          </a:xfrm>
          <a:prstGeom prst="rect">
            <a:avLst/>
          </a:prstGeom>
          <a:solidFill>
            <a:srgbClr val="FFFFFF">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3DB1186-8577-F548-40A5-1CBBEA3A8722}"/>
              </a:ext>
            </a:extLst>
          </p:cNvPr>
          <p:cNvGrpSpPr/>
          <p:nvPr/>
        </p:nvGrpSpPr>
        <p:grpSpPr>
          <a:xfrm>
            <a:off x="5034628" y="2006220"/>
            <a:ext cx="3916907" cy="2579427"/>
            <a:chOff x="5090615" y="1992573"/>
            <a:chExt cx="3916907" cy="2579427"/>
          </a:xfrm>
        </p:grpSpPr>
        <p:cxnSp>
          <p:nvCxnSpPr>
            <p:cNvPr id="9" name="Straight Connector 8">
              <a:extLst>
                <a:ext uri="{FF2B5EF4-FFF2-40B4-BE49-F238E27FC236}">
                  <a16:creationId xmlns:a16="http://schemas.microsoft.com/office/drawing/2014/main" id="{96D379AC-1501-DD46-1F3F-2BED6EB0E11D}"/>
                </a:ext>
              </a:extLst>
            </p:cNvPr>
            <p:cNvCxnSpPr>
              <a:endCxn id="7" idx="1"/>
            </p:cNvCxnSpPr>
            <p:nvPr/>
          </p:nvCxnSpPr>
          <p:spPr>
            <a:xfrm flipV="1">
              <a:off x="5090615" y="3254991"/>
              <a:ext cx="559558" cy="1317009"/>
            </a:xfrm>
            <a:prstGeom prst="line">
              <a:avLst/>
            </a:prstGeom>
            <a:ln w="76200">
              <a:headEnd type="oval" w="med" len="med"/>
              <a:tailEnd type="oval" w="med" len="med"/>
            </a:ln>
          </p:spPr>
          <p:style>
            <a:lnRef idx="2">
              <a:schemeClr val="dk1"/>
            </a:lnRef>
            <a:fillRef idx="0">
              <a:schemeClr val="dk1"/>
            </a:fillRef>
            <a:effectRef idx="1">
              <a:schemeClr val="dk1"/>
            </a:effectRef>
            <a:fontRef idx="minor">
              <a:schemeClr val="tx1"/>
            </a:fontRef>
          </p:style>
        </p:cxnSp>
        <p:pic>
          <p:nvPicPr>
            <p:cNvPr id="7" name="Picture 6" descr="A screenshot of a computer&#10;&#10;Description automatically generated">
              <a:extLst>
                <a:ext uri="{FF2B5EF4-FFF2-40B4-BE49-F238E27FC236}">
                  <a16:creationId xmlns:a16="http://schemas.microsoft.com/office/drawing/2014/main" id="{C398AB95-8EF0-B67D-7F2E-4AA843432322}"/>
                </a:ext>
              </a:extLst>
            </p:cNvPr>
            <p:cNvPicPr>
              <a:picLocks noChangeAspect="1"/>
            </p:cNvPicPr>
            <p:nvPr/>
          </p:nvPicPr>
          <p:blipFill rotWithShape="1">
            <a:blip r:embed="rId4"/>
            <a:srcRect l="3032" t="2988" r="3228" b="4893"/>
            <a:stretch/>
          </p:blipFill>
          <p:spPr>
            <a:xfrm>
              <a:off x="5650173" y="1992573"/>
              <a:ext cx="3357349" cy="2524836"/>
            </a:xfrm>
            <a:prstGeom prst="rect">
              <a:avLst/>
            </a:prstGeom>
            <a:ln>
              <a:solidFill>
                <a:schemeClr val="tx1"/>
              </a:solidFill>
            </a:ln>
          </p:spPr>
        </p:pic>
      </p:grpSp>
    </p:spTree>
    <p:extLst>
      <p:ext uri="{BB962C8B-B14F-4D97-AF65-F5344CB8AC3E}">
        <p14:creationId xmlns:p14="http://schemas.microsoft.com/office/powerpoint/2010/main" val="617176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3AAC17-60CC-F169-A7F9-FE0B331856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51D451-8769-CDE5-5DE5-2016FDA992BB}"/>
              </a:ext>
            </a:extLst>
          </p:cNvPr>
          <p:cNvSpPr>
            <a:spLocks noGrp="1"/>
          </p:cNvSpPr>
          <p:nvPr>
            <p:ph type="ctrTitle"/>
          </p:nvPr>
        </p:nvSpPr>
        <p:spPr>
          <a:xfrm>
            <a:off x="1524000" y="2135616"/>
            <a:ext cx="9144000" cy="2387600"/>
          </a:xfrm>
        </p:spPr>
        <p:txBody>
          <a:bodyPr/>
          <a:lstStyle/>
          <a:p>
            <a:r>
              <a:rPr lang="en-US" b="1" dirty="0">
                <a:latin typeface="Geist Black" pitchFamily="2" charset="77"/>
                <a:ea typeface="Geist Black" pitchFamily="2" charset="77"/>
                <a:cs typeface="Geist Black" pitchFamily="2" charset="77"/>
              </a:rPr>
              <a:t>Layers</a:t>
            </a:r>
          </a:p>
        </p:txBody>
      </p:sp>
      <p:sp>
        <p:nvSpPr>
          <p:cNvPr id="3" name="Subtitle 2">
            <a:extLst>
              <a:ext uri="{FF2B5EF4-FFF2-40B4-BE49-F238E27FC236}">
                <a16:creationId xmlns:a16="http://schemas.microsoft.com/office/drawing/2014/main" id="{55712C82-292C-BE45-0B21-C90905F0056B}"/>
              </a:ext>
            </a:extLst>
          </p:cNvPr>
          <p:cNvSpPr>
            <a:spLocks noGrp="1"/>
          </p:cNvSpPr>
          <p:nvPr>
            <p:ph type="subTitle" idx="1"/>
          </p:nvPr>
        </p:nvSpPr>
        <p:spPr>
          <a:xfrm>
            <a:off x="1524000" y="4392865"/>
            <a:ext cx="9144000" cy="1655762"/>
          </a:xfrm>
        </p:spPr>
        <p:txBody>
          <a:bodyPr/>
          <a:lstStyle/>
          <a:p>
            <a:r>
              <a:rPr lang="en-US" dirty="0">
                <a:latin typeface="Geist Medium" pitchFamily="2" charset="77"/>
                <a:ea typeface="Geist Medium" pitchFamily="2" charset="77"/>
                <a:cs typeface="Geist Medium" pitchFamily="2" charset="77"/>
              </a:rPr>
              <a:t>Linguistic annotations on </a:t>
            </a:r>
            <a:r>
              <a:rPr lang="en-US" dirty="0" err="1">
                <a:latin typeface="Geist Medium" pitchFamily="2" charset="77"/>
                <a:ea typeface="Geist Medium" pitchFamily="2" charset="77"/>
                <a:cs typeface="Geist Medium" pitchFamily="2" charset="77"/>
              </a:rPr>
              <a:t>ATProto</a:t>
            </a:r>
            <a:endParaRPr lang="en-US" dirty="0">
              <a:latin typeface="Geist Medium" pitchFamily="2" charset="77"/>
              <a:ea typeface="Geist Medium" pitchFamily="2" charset="77"/>
              <a:cs typeface="Geist Medium" pitchFamily="2" charset="77"/>
            </a:endParaRPr>
          </a:p>
          <a:p>
            <a:r>
              <a:rPr lang="en-US" dirty="0" err="1">
                <a:solidFill>
                  <a:srgbClr val="59006E"/>
                </a:solidFill>
                <a:latin typeface="Geist Medium" pitchFamily="2" charset="77"/>
                <a:ea typeface="Geist Medium" pitchFamily="2" charset="77"/>
                <a:cs typeface="Geist Medium" pitchFamily="2" charset="77"/>
              </a:rPr>
              <a:t>layers.pub</a:t>
            </a:r>
            <a:endParaRPr lang="en-US" dirty="0">
              <a:solidFill>
                <a:srgbClr val="59006E"/>
              </a:solidFill>
              <a:latin typeface="Geist Medium" pitchFamily="2" charset="77"/>
              <a:ea typeface="Geist Medium" pitchFamily="2" charset="77"/>
              <a:cs typeface="Geist Medium" pitchFamily="2" charset="77"/>
            </a:endParaRPr>
          </a:p>
          <a:p>
            <a:pPr>
              <a:lnSpc>
                <a:spcPct val="75000"/>
              </a:lnSpc>
              <a:spcBef>
                <a:spcPts val="1200"/>
              </a:spcBef>
            </a:pPr>
            <a:endParaRPr lang="en-US" sz="1600" dirty="0">
              <a:solidFill>
                <a:schemeClr val="tx1">
                  <a:lumMod val="50000"/>
                  <a:lumOff val="50000"/>
                </a:schemeClr>
              </a:solidFill>
              <a:latin typeface="Geist Medium" pitchFamily="2" charset="77"/>
              <a:ea typeface="Geist Medium" pitchFamily="2" charset="77"/>
              <a:cs typeface="Geist Medium" pitchFamily="2" charset="77"/>
            </a:endParaRPr>
          </a:p>
        </p:txBody>
      </p:sp>
      <p:pic>
        <p:nvPicPr>
          <p:cNvPr id="5" name="Graphic 4">
            <a:extLst>
              <a:ext uri="{FF2B5EF4-FFF2-40B4-BE49-F238E27FC236}">
                <a16:creationId xmlns:a16="http://schemas.microsoft.com/office/drawing/2014/main" id="{9217D61D-0E96-9A65-9146-737CFC4D1ABB}"/>
              </a:ext>
            </a:extLst>
          </p:cNvPr>
          <p:cNvPicPr>
            <a:picLocks noChangeAspect="1"/>
          </p:cNvPicPr>
          <p:nvPr/>
        </p:nvPicPr>
        <p:blipFill>
          <a:blip r:embed="rId3"/>
          <a:srcRect/>
          <a:stretch/>
        </p:blipFill>
        <p:spPr>
          <a:xfrm>
            <a:off x="4856719" y="960693"/>
            <a:ext cx="2478561" cy="2478561"/>
          </a:xfrm>
          <a:prstGeom prst="roundRect">
            <a:avLst/>
          </a:prstGeom>
        </p:spPr>
      </p:pic>
    </p:spTree>
    <p:extLst>
      <p:ext uri="{BB962C8B-B14F-4D97-AF65-F5344CB8AC3E}">
        <p14:creationId xmlns:p14="http://schemas.microsoft.com/office/powerpoint/2010/main" val="21347522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E7FDC-31FD-D6E1-26F6-22625E26DDF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13270BA-C845-8296-4001-1E98E61D170F}"/>
              </a:ext>
            </a:extLst>
          </p:cNvPr>
          <p:cNvSpPr txBox="1"/>
          <p:nvPr/>
        </p:nvSpPr>
        <p:spPr>
          <a:xfrm>
            <a:off x="847921" y="2828835"/>
            <a:ext cx="10496158" cy="1200329"/>
          </a:xfrm>
          <a:prstGeom prst="rect">
            <a:avLst/>
          </a:prstGeom>
          <a:noFill/>
        </p:spPr>
        <p:txBody>
          <a:bodyPr wrap="square" rtlCol="0">
            <a:spAutoFit/>
          </a:bodyPr>
          <a:lstStyle/>
          <a:p>
            <a:pPr algn="ctr"/>
            <a:r>
              <a:rPr lang="en-US" sz="3600" dirty="0">
                <a:latin typeface="Geist Medium" pitchFamily="2" charset="77"/>
                <a:ea typeface="Geist Medium" pitchFamily="2" charset="77"/>
                <a:cs typeface="Geist Medium" pitchFamily="2" charset="77"/>
              </a:rPr>
              <a:t>Chive supports discoverability by allowing different kinds of queries against the KG.</a:t>
            </a:r>
          </a:p>
        </p:txBody>
      </p:sp>
    </p:spTree>
    <p:extLst>
      <p:ext uri="{BB962C8B-B14F-4D97-AF65-F5344CB8AC3E}">
        <p14:creationId xmlns:p14="http://schemas.microsoft.com/office/powerpoint/2010/main" val="3314877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6714929C-BC67-A964-4908-061CEEC660D3}"/>
              </a:ext>
            </a:extLst>
          </p:cNvPr>
          <p:cNvPicPr>
            <a:picLocks noChangeAspect="1"/>
          </p:cNvPicPr>
          <p:nvPr/>
        </p:nvPicPr>
        <p:blipFill>
          <a:blip r:embed="rId3"/>
          <a:stretch>
            <a:fillRect/>
          </a:stretch>
        </p:blipFill>
        <p:spPr>
          <a:xfrm>
            <a:off x="1461169" y="524095"/>
            <a:ext cx="9269662" cy="5809810"/>
          </a:xfrm>
          <a:prstGeom prst="rect">
            <a:avLst/>
          </a:prstGeom>
        </p:spPr>
      </p:pic>
    </p:spTree>
    <p:extLst>
      <p:ext uri="{BB962C8B-B14F-4D97-AF65-F5344CB8AC3E}">
        <p14:creationId xmlns:p14="http://schemas.microsoft.com/office/powerpoint/2010/main" val="680302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885197-EA05-198B-F74D-4005BB3781D1}"/>
              </a:ext>
            </a:extLst>
          </p:cNvPr>
          <p:cNvSpPr txBox="1"/>
          <p:nvPr/>
        </p:nvSpPr>
        <p:spPr>
          <a:xfrm>
            <a:off x="913370" y="2828835"/>
            <a:ext cx="10365259" cy="1200329"/>
          </a:xfrm>
          <a:prstGeom prst="rect">
            <a:avLst/>
          </a:prstGeom>
          <a:noFill/>
        </p:spPr>
        <p:txBody>
          <a:bodyPr wrap="square" rtlCol="0">
            <a:spAutoFit/>
          </a:bodyPr>
          <a:lstStyle/>
          <a:p>
            <a:pPr algn="ctr"/>
            <a:r>
              <a:rPr lang="en-US" sz="3600" dirty="0">
                <a:latin typeface="Geist Medium" pitchFamily="2" charset="77"/>
                <a:ea typeface="Geist Medium" pitchFamily="2" charset="77"/>
                <a:cs typeface="Geist Medium" pitchFamily="2" charset="77"/>
              </a:rPr>
              <a:t>Data sovereignty and discoverability have historically been in tension for scholarly work.</a:t>
            </a:r>
          </a:p>
        </p:txBody>
      </p:sp>
    </p:spTree>
    <p:extLst>
      <p:ext uri="{BB962C8B-B14F-4D97-AF65-F5344CB8AC3E}">
        <p14:creationId xmlns:p14="http://schemas.microsoft.com/office/powerpoint/2010/main" val="38903544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7100B3-A1A9-8927-859E-1BF87358B6D1}"/>
            </a:ext>
          </a:extLst>
        </p:cNvPr>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03EE3AFE-1BD1-AE25-94D1-B1653FBC31D3}"/>
              </a:ext>
            </a:extLst>
          </p:cNvPr>
          <p:cNvPicPr>
            <a:picLocks noChangeAspect="1"/>
          </p:cNvPicPr>
          <p:nvPr/>
        </p:nvPicPr>
        <p:blipFill>
          <a:blip r:embed="rId3"/>
          <a:stretch>
            <a:fillRect/>
          </a:stretch>
        </p:blipFill>
        <p:spPr>
          <a:xfrm>
            <a:off x="1461169" y="524095"/>
            <a:ext cx="9269662" cy="5809810"/>
          </a:xfrm>
          <a:prstGeom prst="rect">
            <a:avLst/>
          </a:prstGeom>
        </p:spPr>
      </p:pic>
      <p:sp>
        <p:nvSpPr>
          <p:cNvPr id="2" name="Rectangle 1">
            <a:extLst>
              <a:ext uri="{FF2B5EF4-FFF2-40B4-BE49-F238E27FC236}">
                <a16:creationId xmlns:a16="http://schemas.microsoft.com/office/drawing/2014/main" id="{1D3A7BAF-E518-C257-D138-938902D39A11}"/>
              </a:ext>
            </a:extLst>
          </p:cNvPr>
          <p:cNvSpPr/>
          <p:nvPr/>
        </p:nvSpPr>
        <p:spPr>
          <a:xfrm>
            <a:off x="1419367" y="464024"/>
            <a:ext cx="9416955" cy="5854889"/>
          </a:xfrm>
          <a:prstGeom prst="rect">
            <a:avLst/>
          </a:prstGeom>
          <a:solidFill>
            <a:srgbClr val="FFFFFF">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473D22E-FC55-BA76-FD2D-C2ACBD0AF531}"/>
              </a:ext>
            </a:extLst>
          </p:cNvPr>
          <p:cNvSpPr/>
          <p:nvPr/>
        </p:nvSpPr>
        <p:spPr>
          <a:xfrm>
            <a:off x="2142699" y="1856096"/>
            <a:ext cx="1705970" cy="40943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11ACF022-65CB-10B3-710F-6E4954F30D3B}"/>
              </a:ext>
            </a:extLst>
          </p:cNvPr>
          <p:cNvCxnSpPr>
            <a:cxnSpLocks/>
            <a:stCxn id="5" idx="3"/>
            <a:endCxn id="4" idx="3"/>
          </p:cNvCxnSpPr>
          <p:nvPr/>
        </p:nvCxnSpPr>
        <p:spPr>
          <a:xfrm>
            <a:off x="3848669" y="2060812"/>
            <a:ext cx="4833758" cy="1304299"/>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a:extLst>
              <a:ext uri="{FF2B5EF4-FFF2-40B4-BE49-F238E27FC236}">
                <a16:creationId xmlns:a16="http://schemas.microsoft.com/office/drawing/2014/main" id="{B33B13E9-96A3-D1B8-C61E-58B9501DFAEB}"/>
              </a:ext>
            </a:extLst>
          </p:cNvPr>
          <p:cNvCxnSpPr>
            <a:cxnSpLocks/>
            <a:stCxn id="5" idx="1"/>
          </p:cNvCxnSpPr>
          <p:nvPr/>
        </p:nvCxnSpPr>
        <p:spPr>
          <a:xfrm>
            <a:off x="2142699" y="2060812"/>
            <a:ext cx="928047" cy="1304299"/>
          </a:xfrm>
          <a:prstGeom prst="line">
            <a:avLst/>
          </a:prstGeom>
        </p:spPr>
        <p:style>
          <a:lnRef idx="2">
            <a:schemeClr val="dk1"/>
          </a:lnRef>
          <a:fillRef idx="0">
            <a:schemeClr val="dk1"/>
          </a:fillRef>
          <a:effectRef idx="1">
            <a:schemeClr val="dk1"/>
          </a:effectRef>
          <a:fontRef idx="minor">
            <a:schemeClr val="tx1"/>
          </a:fontRef>
        </p:style>
      </p:cxnSp>
      <p:pic>
        <p:nvPicPr>
          <p:cNvPr id="4" name="Picture 3" descr="A screenshot of a social media post&#10;&#10;Description automatically generated">
            <a:extLst>
              <a:ext uri="{FF2B5EF4-FFF2-40B4-BE49-F238E27FC236}">
                <a16:creationId xmlns:a16="http://schemas.microsoft.com/office/drawing/2014/main" id="{A9A7C526-62C4-DBDE-C169-A2428C96A3DB}"/>
              </a:ext>
            </a:extLst>
          </p:cNvPr>
          <p:cNvPicPr>
            <a:picLocks noChangeAspect="1"/>
          </p:cNvPicPr>
          <p:nvPr/>
        </p:nvPicPr>
        <p:blipFill rotWithShape="1">
          <a:blip r:embed="rId3"/>
          <a:srcRect l="5561" t="22653" r="72208" b="69830"/>
          <a:stretch/>
        </p:blipFill>
        <p:spPr>
          <a:xfrm>
            <a:off x="3070746" y="2770496"/>
            <a:ext cx="5611681" cy="1189229"/>
          </a:xfrm>
          <a:prstGeom prst="rect">
            <a:avLst/>
          </a:prstGeom>
          <a:ln>
            <a:solidFill>
              <a:schemeClr val="tx1"/>
            </a:solidFill>
          </a:ln>
        </p:spPr>
      </p:pic>
    </p:spTree>
    <p:extLst>
      <p:ext uri="{BB962C8B-B14F-4D97-AF65-F5344CB8AC3E}">
        <p14:creationId xmlns:p14="http://schemas.microsoft.com/office/powerpoint/2010/main" val="1065393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A1F0240E-B0B2-CB54-187E-0B05CFA2863E}"/>
              </a:ext>
            </a:extLst>
          </p:cNvPr>
          <p:cNvPicPr>
            <a:picLocks noChangeAspect="1"/>
          </p:cNvPicPr>
          <p:nvPr/>
        </p:nvPicPr>
        <p:blipFill>
          <a:blip r:embed="rId3"/>
          <a:stretch>
            <a:fillRect/>
          </a:stretch>
        </p:blipFill>
        <p:spPr>
          <a:xfrm>
            <a:off x="1332008" y="531176"/>
            <a:ext cx="9937415" cy="5795647"/>
          </a:xfrm>
          <a:prstGeom prst="rect">
            <a:avLst/>
          </a:prstGeom>
        </p:spPr>
      </p:pic>
    </p:spTree>
    <p:extLst>
      <p:ext uri="{BB962C8B-B14F-4D97-AF65-F5344CB8AC3E}">
        <p14:creationId xmlns:p14="http://schemas.microsoft.com/office/powerpoint/2010/main" val="20117362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41C562-53F0-7B3D-D0FB-79E1F423AFDB}"/>
            </a:ext>
          </a:extLst>
        </p:cNvPr>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0A0320F6-B49B-D28A-E140-A0D33800E066}"/>
              </a:ext>
            </a:extLst>
          </p:cNvPr>
          <p:cNvPicPr>
            <a:picLocks noChangeAspect="1"/>
          </p:cNvPicPr>
          <p:nvPr/>
        </p:nvPicPr>
        <p:blipFill>
          <a:blip r:embed="rId3"/>
          <a:stretch>
            <a:fillRect/>
          </a:stretch>
        </p:blipFill>
        <p:spPr>
          <a:xfrm>
            <a:off x="1332008" y="531176"/>
            <a:ext cx="9937415" cy="5795647"/>
          </a:xfrm>
          <a:prstGeom prst="rect">
            <a:avLst/>
          </a:prstGeom>
        </p:spPr>
      </p:pic>
      <p:sp>
        <p:nvSpPr>
          <p:cNvPr id="2" name="Rectangle 1">
            <a:extLst>
              <a:ext uri="{FF2B5EF4-FFF2-40B4-BE49-F238E27FC236}">
                <a16:creationId xmlns:a16="http://schemas.microsoft.com/office/drawing/2014/main" id="{0455DF56-D17C-6631-E9A0-802E7C9A04EA}"/>
              </a:ext>
            </a:extLst>
          </p:cNvPr>
          <p:cNvSpPr/>
          <p:nvPr/>
        </p:nvSpPr>
        <p:spPr>
          <a:xfrm>
            <a:off x="1323833" y="491319"/>
            <a:ext cx="9444251" cy="5923129"/>
          </a:xfrm>
          <a:prstGeom prst="rect">
            <a:avLst/>
          </a:prstGeom>
          <a:solidFill>
            <a:srgbClr val="FFFFFF">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AF80DE7-EF30-3107-D5F8-67755796C72D}"/>
              </a:ext>
            </a:extLst>
          </p:cNvPr>
          <p:cNvSpPr/>
          <p:nvPr/>
        </p:nvSpPr>
        <p:spPr>
          <a:xfrm>
            <a:off x="1787857" y="1692322"/>
            <a:ext cx="2374710" cy="4503762"/>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152977CF-2FAA-DBA1-B27F-0AB6037378A1}"/>
              </a:ext>
            </a:extLst>
          </p:cNvPr>
          <p:cNvCxnSpPr>
            <a:stCxn id="8" idx="0"/>
            <a:endCxn id="4" idx="0"/>
          </p:cNvCxnSpPr>
          <p:nvPr/>
        </p:nvCxnSpPr>
        <p:spPr>
          <a:xfrm flipV="1">
            <a:off x="2975212" y="259776"/>
            <a:ext cx="3120788" cy="1432546"/>
          </a:xfrm>
          <a:prstGeom prst="line">
            <a:avLst/>
          </a:prstGeom>
        </p:spPr>
        <p:style>
          <a:lnRef idx="2">
            <a:schemeClr val="dk1"/>
          </a:lnRef>
          <a:fillRef idx="0">
            <a:schemeClr val="dk1"/>
          </a:fillRef>
          <a:effectRef idx="1">
            <a:schemeClr val="dk1"/>
          </a:effectRef>
          <a:fontRef idx="minor">
            <a:schemeClr val="tx1"/>
          </a:fontRef>
        </p:style>
      </p:cxnSp>
      <p:cxnSp>
        <p:nvCxnSpPr>
          <p:cNvPr id="12" name="Straight Connector 11">
            <a:extLst>
              <a:ext uri="{FF2B5EF4-FFF2-40B4-BE49-F238E27FC236}">
                <a16:creationId xmlns:a16="http://schemas.microsoft.com/office/drawing/2014/main" id="{13644D5C-D3B5-F1E3-A619-4A4CB8C16EE5}"/>
              </a:ext>
            </a:extLst>
          </p:cNvPr>
          <p:cNvCxnSpPr>
            <a:cxnSpLocks/>
            <a:stCxn id="8" idx="2"/>
            <a:endCxn id="4" idx="2"/>
          </p:cNvCxnSpPr>
          <p:nvPr/>
        </p:nvCxnSpPr>
        <p:spPr>
          <a:xfrm>
            <a:off x="2975212" y="6196084"/>
            <a:ext cx="3120788" cy="402137"/>
          </a:xfrm>
          <a:prstGeom prst="line">
            <a:avLst/>
          </a:prstGeom>
        </p:spPr>
        <p:style>
          <a:lnRef idx="2">
            <a:schemeClr val="dk1"/>
          </a:lnRef>
          <a:fillRef idx="0">
            <a:schemeClr val="dk1"/>
          </a:fillRef>
          <a:effectRef idx="1">
            <a:schemeClr val="dk1"/>
          </a:effectRef>
          <a:fontRef idx="minor">
            <a:schemeClr val="tx1"/>
          </a:fontRef>
        </p:style>
      </p:cxnSp>
      <p:pic>
        <p:nvPicPr>
          <p:cNvPr id="4" name="Picture 3" descr="A screenshot of a computer&#10;&#10;Description automatically generated">
            <a:extLst>
              <a:ext uri="{FF2B5EF4-FFF2-40B4-BE49-F238E27FC236}">
                <a16:creationId xmlns:a16="http://schemas.microsoft.com/office/drawing/2014/main" id="{51A1A649-CFC6-0F7F-D2AD-690B69960F56}"/>
              </a:ext>
            </a:extLst>
          </p:cNvPr>
          <p:cNvPicPr>
            <a:picLocks noChangeAspect="1"/>
          </p:cNvPicPr>
          <p:nvPr/>
        </p:nvPicPr>
        <p:blipFill rotWithShape="1">
          <a:blip r:embed="rId3"/>
          <a:srcRect l="3740" t="18818" r="71402" b="2630"/>
          <a:stretch/>
        </p:blipFill>
        <p:spPr>
          <a:xfrm>
            <a:off x="4376382" y="259776"/>
            <a:ext cx="3439236" cy="6338445"/>
          </a:xfrm>
          <a:prstGeom prst="rect">
            <a:avLst/>
          </a:prstGeom>
          <a:ln>
            <a:solidFill>
              <a:schemeClr val="tx1"/>
            </a:solidFill>
          </a:ln>
        </p:spPr>
      </p:pic>
    </p:spTree>
    <p:extLst>
      <p:ext uri="{BB962C8B-B14F-4D97-AF65-F5344CB8AC3E}">
        <p14:creationId xmlns:p14="http://schemas.microsoft.com/office/powerpoint/2010/main" val="31155367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92CDDE8F-FA5C-6B7A-6B8E-35C6F6194CA6}"/>
              </a:ext>
            </a:extLst>
          </p:cNvPr>
          <p:cNvPicPr>
            <a:picLocks noChangeAspect="1"/>
          </p:cNvPicPr>
          <p:nvPr/>
        </p:nvPicPr>
        <p:blipFill>
          <a:blip r:embed="rId3"/>
          <a:stretch>
            <a:fillRect/>
          </a:stretch>
        </p:blipFill>
        <p:spPr>
          <a:xfrm>
            <a:off x="1400958" y="576618"/>
            <a:ext cx="9390083" cy="5704764"/>
          </a:xfrm>
          <a:prstGeom prst="rect">
            <a:avLst/>
          </a:prstGeom>
        </p:spPr>
      </p:pic>
    </p:spTree>
    <p:extLst>
      <p:ext uri="{BB962C8B-B14F-4D97-AF65-F5344CB8AC3E}">
        <p14:creationId xmlns:p14="http://schemas.microsoft.com/office/powerpoint/2010/main" val="41413712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0BB8CB-31F5-4849-4DAC-AC966F033E0E}"/>
            </a:ext>
          </a:extLst>
        </p:cNvPr>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8A865CA0-A204-22FB-8F4C-5CF9DEC983F5}"/>
              </a:ext>
            </a:extLst>
          </p:cNvPr>
          <p:cNvPicPr>
            <a:picLocks noChangeAspect="1"/>
          </p:cNvPicPr>
          <p:nvPr/>
        </p:nvPicPr>
        <p:blipFill>
          <a:blip r:embed="rId3"/>
          <a:stretch>
            <a:fillRect/>
          </a:stretch>
        </p:blipFill>
        <p:spPr>
          <a:xfrm>
            <a:off x="1400958" y="576618"/>
            <a:ext cx="9390083" cy="5704764"/>
          </a:xfrm>
          <a:prstGeom prst="rect">
            <a:avLst/>
          </a:prstGeom>
        </p:spPr>
      </p:pic>
      <p:sp>
        <p:nvSpPr>
          <p:cNvPr id="2" name="Rectangle 1">
            <a:extLst>
              <a:ext uri="{FF2B5EF4-FFF2-40B4-BE49-F238E27FC236}">
                <a16:creationId xmlns:a16="http://schemas.microsoft.com/office/drawing/2014/main" id="{49F7993E-AFEB-1018-269B-C04032BD39A4}"/>
              </a:ext>
            </a:extLst>
          </p:cNvPr>
          <p:cNvSpPr/>
          <p:nvPr/>
        </p:nvSpPr>
        <p:spPr>
          <a:xfrm>
            <a:off x="1400958" y="576618"/>
            <a:ext cx="9390083" cy="5810534"/>
          </a:xfrm>
          <a:prstGeom prst="rect">
            <a:avLst/>
          </a:prstGeom>
          <a:solidFill>
            <a:srgbClr val="FFFFFF">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DA986C6-1611-0DDA-4DFE-EAA193B09B1E}"/>
              </a:ext>
            </a:extLst>
          </p:cNvPr>
          <p:cNvSpPr/>
          <p:nvPr/>
        </p:nvSpPr>
        <p:spPr>
          <a:xfrm>
            <a:off x="2947916" y="3248167"/>
            <a:ext cx="6059606" cy="18288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57386F76-ACEF-BC88-2A0D-5EF17BA370F5}"/>
              </a:ext>
            </a:extLst>
          </p:cNvPr>
          <p:cNvCxnSpPr>
            <a:stCxn id="5" idx="1"/>
            <a:endCxn id="4" idx="1"/>
          </p:cNvCxnSpPr>
          <p:nvPr/>
        </p:nvCxnSpPr>
        <p:spPr>
          <a:xfrm flipH="1" flipV="1">
            <a:off x="2180208" y="1695734"/>
            <a:ext cx="767708" cy="2466833"/>
          </a:xfrm>
          <a:prstGeom prst="line">
            <a:avLst/>
          </a:prstGeom>
        </p:spPr>
        <p:style>
          <a:lnRef idx="2">
            <a:schemeClr val="dk1"/>
          </a:lnRef>
          <a:fillRef idx="0">
            <a:schemeClr val="dk1"/>
          </a:fillRef>
          <a:effectRef idx="1">
            <a:schemeClr val="dk1"/>
          </a:effectRef>
          <a:fontRef idx="minor">
            <a:schemeClr val="tx1"/>
          </a:fontRef>
        </p:style>
      </p:cxnSp>
      <p:cxnSp>
        <p:nvCxnSpPr>
          <p:cNvPr id="8" name="Straight Connector 7">
            <a:extLst>
              <a:ext uri="{FF2B5EF4-FFF2-40B4-BE49-F238E27FC236}">
                <a16:creationId xmlns:a16="http://schemas.microsoft.com/office/drawing/2014/main" id="{20F0770F-A070-8E82-808D-230D6DD91F97}"/>
              </a:ext>
            </a:extLst>
          </p:cNvPr>
          <p:cNvCxnSpPr>
            <a:cxnSpLocks/>
            <a:stCxn id="5" idx="3"/>
            <a:endCxn id="4" idx="3"/>
          </p:cNvCxnSpPr>
          <p:nvPr/>
        </p:nvCxnSpPr>
        <p:spPr>
          <a:xfrm flipV="1">
            <a:off x="9007522" y="1695734"/>
            <a:ext cx="1004270" cy="2466833"/>
          </a:xfrm>
          <a:prstGeom prst="line">
            <a:avLst/>
          </a:prstGeom>
        </p:spPr>
        <p:style>
          <a:lnRef idx="2">
            <a:schemeClr val="dk1"/>
          </a:lnRef>
          <a:fillRef idx="0">
            <a:schemeClr val="dk1"/>
          </a:fillRef>
          <a:effectRef idx="1">
            <a:schemeClr val="dk1"/>
          </a:effectRef>
          <a:fontRef idx="minor">
            <a:schemeClr val="tx1"/>
          </a:fontRef>
        </p:style>
      </p:cxnSp>
      <p:pic>
        <p:nvPicPr>
          <p:cNvPr id="4" name="Picture 3" descr="A screenshot of a computer&#10;&#10;Description automatically generated">
            <a:extLst>
              <a:ext uri="{FF2B5EF4-FFF2-40B4-BE49-F238E27FC236}">
                <a16:creationId xmlns:a16="http://schemas.microsoft.com/office/drawing/2014/main" id="{5D1EE7B4-43DE-D8A4-60E1-D627BBDDA77B}"/>
              </a:ext>
            </a:extLst>
          </p:cNvPr>
          <p:cNvPicPr>
            <a:picLocks noChangeAspect="1"/>
          </p:cNvPicPr>
          <p:nvPr/>
        </p:nvPicPr>
        <p:blipFill rotWithShape="1">
          <a:blip r:embed="rId3"/>
          <a:srcRect l="17322" t="47328" r="18727" b="22588"/>
          <a:stretch/>
        </p:blipFill>
        <p:spPr>
          <a:xfrm>
            <a:off x="2180208" y="576618"/>
            <a:ext cx="7831584" cy="2238231"/>
          </a:xfrm>
          <a:prstGeom prst="rect">
            <a:avLst/>
          </a:prstGeom>
          <a:ln>
            <a:solidFill>
              <a:schemeClr val="tx1"/>
            </a:solidFill>
          </a:ln>
        </p:spPr>
      </p:pic>
    </p:spTree>
    <p:extLst>
      <p:ext uri="{BB962C8B-B14F-4D97-AF65-F5344CB8AC3E}">
        <p14:creationId xmlns:p14="http://schemas.microsoft.com/office/powerpoint/2010/main" val="23733621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1A5093-1CBF-6EDF-5433-67FDD571F39E}"/>
            </a:ext>
          </a:extLst>
        </p:cNvPr>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13612520-CD8B-B797-063F-B395D21DC801}"/>
              </a:ext>
            </a:extLst>
          </p:cNvPr>
          <p:cNvPicPr>
            <a:picLocks noChangeAspect="1"/>
          </p:cNvPicPr>
          <p:nvPr/>
        </p:nvPicPr>
        <p:blipFill>
          <a:blip r:embed="rId3"/>
          <a:stretch>
            <a:fillRect/>
          </a:stretch>
        </p:blipFill>
        <p:spPr>
          <a:xfrm>
            <a:off x="1400958" y="576618"/>
            <a:ext cx="9390083" cy="5704764"/>
          </a:xfrm>
          <a:prstGeom prst="rect">
            <a:avLst/>
          </a:prstGeom>
        </p:spPr>
      </p:pic>
      <p:sp>
        <p:nvSpPr>
          <p:cNvPr id="2" name="Rectangle 1">
            <a:extLst>
              <a:ext uri="{FF2B5EF4-FFF2-40B4-BE49-F238E27FC236}">
                <a16:creationId xmlns:a16="http://schemas.microsoft.com/office/drawing/2014/main" id="{9C803CD9-58A6-035C-D751-A0C6275299C7}"/>
              </a:ext>
            </a:extLst>
          </p:cNvPr>
          <p:cNvSpPr/>
          <p:nvPr/>
        </p:nvSpPr>
        <p:spPr>
          <a:xfrm>
            <a:off x="1400958" y="576618"/>
            <a:ext cx="9390083" cy="5810534"/>
          </a:xfrm>
          <a:prstGeom prst="rect">
            <a:avLst/>
          </a:prstGeom>
          <a:solidFill>
            <a:srgbClr val="FFFFFF">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DA13FFE-E9E7-1617-1A2D-837B68F9FAA3}"/>
              </a:ext>
            </a:extLst>
          </p:cNvPr>
          <p:cNvSpPr/>
          <p:nvPr/>
        </p:nvSpPr>
        <p:spPr>
          <a:xfrm>
            <a:off x="3084394" y="5254388"/>
            <a:ext cx="6155140" cy="1132764"/>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5970F0F2-EA88-5D7F-50B2-3327BF77D571}"/>
              </a:ext>
            </a:extLst>
          </p:cNvPr>
          <p:cNvCxnSpPr>
            <a:cxnSpLocks/>
            <a:stCxn id="5" idx="1"/>
            <a:endCxn id="4" idx="1"/>
          </p:cNvCxnSpPr>
          <p:nvPr/>
        </p:nvCxnSpPr>
        <p:spPr>
          <a:xfrm flipH="1" flipV="1">
            <a:off x="1221209" y="3363889"/>
            <a:ext cx="1863185" cy="2456881"/>
          </a:xfrm>
          <a:prstGeom prst="line">
            <a:avLst/>
          </a:prstGeom>
        </p:spPr>
        <p:style>
          <a:lnRef idx="2">
            <a:schemeClr val="dk1"/>
          </a:lnRef>
          <a:fillRef idx="0">
            <a:schemeClr val="dk1"/>
          </a:fillRef>
          <a:effectRef idx="1">
            <a:schemeClr val="dk1"/>
          </a:effectRef>
          <a:fontRef idx="minor">
            <a:schemeClr val="tx1"/>
          </a:fontRef>
        </p:style>
      </p:cxnSp>
      <p:cxnSp>
        <p:nvCxnSpPr>
          <p:cNvPr id="8" name="Straight Connector 7">
            <a:extLst>
              <a:ext uri="{FF2B5EF4-FFF2-40B4-BE49-F238E27FC236}">
                <a16:creationId xmlns:a16="http://schemas.microsoft.com/office/drawing/2014/main" id="{D4C1A1C5-DACF-B3C5-FD56-DB979405D2D8}"/>
              </a:ext>
            </a:extLst>
          </p:cNvPr>
          <p:cNvCxnSpPr>
            <a:cxnSpLocks/>
            <a:endCxn id="4" idx="3"/>
          </p:cNvCxnSpPr>
          <p:nvPr/>
        </p:nvCxnSpPr>
        <p:spPr>
          <a:xfrm flipV="1">
            <a:off x="9239534" y="3363889"/>
            <a:ext cx="1938724" cy="2477353"/>
          </a:xfrm>
          <a:prstGeom prst="line">
            <a:avLst/>
          </a:prstGeom>
        </p:spPr>
        <p:style>
          <a:lnRef idx="2">
            <a:schemeClr val="dk1"/>
          </a:lnRef>
          <a:fillRef idx="0">
            <a:schemeClr val="dk1"/>
          </a:fillRef>
          <a:effectRef idx="1">
            <a:schemeClr val="dk1"/>
          </a:effectRef>
          <a:fontRef idx="minor">
            <a:schemeClr val="tx1"/>
          </a:fontRef>
        </p:style>
      </p:cxnSp>
      <p:pic>
        <p:nvPicPr>
          <p:cNvPr id="4" name="Picture 3" descr="A screenshot of a computer&#10;&#10;Description automatically generated">
            <a:extLst>
              <a:ext uri="{FF2B5EF4-FFF2-40B4-BE49-F238E27FC236}">
                <a16:creationId xmlns:a16="http://schemas.microsoft.com/office/drawing/2014/main" id="{6557C9CA-3DF0-D9A6-DE83-D24D823BBA34}"/>
              </a:ext>
            </a:extLst>
          </p:cNvPr>
          <p:cNvPicPr>
            <a:picLocks noChangeAspect="1"/>
          </p:cNvPicPr>
          <p:nvPr/>
        </p:nvPicPr>
        <p:blipFill rotWithShape="1">
          <a:blip r:embed="rId3"/>
          <a:srcRect l="17758" t="82915" r="18582"/>
          <a:stretch/>
        </p:blipFill>
        <p:spPr>
          <a:xfrm>
            <a:off x="1221209" y="2552131"/>
            <a:ext cx="9957049" cy="1623515"/>
          </a:xfrm>
          <a:prstGeom prst="rect">
            <a:avLst/>
          </a:prstGeom>
          <a:ln>
            <a:solidFill>
              <a:schemeClr val="tx1"/>
            </a:solidFill>
          </a:ln>
        </p:spPr>
      </p:pic>
    </p:spTree>
    <p:extLst>
      <p:ext uri="{BB962C8B-B14F-4D97-AF65-F5344CB8AC3E}">
        <p14:creationId xmlns:p14="http://schemas.microsoft.com/office/powerpoint/2010/main" val="23836273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82E85E-4768-AA5E-9069-B304582498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8C66BF-4FB2-BD5A-0F10-26F72EB6B1CB}"/>
              </a:ext>
            </a:extLst>
          </p:cNvPr>
          <p:cNvSpPr>
            <a:spLocks noGrp="1"/>
          </p:cNvSpPr>
          <p:nvPr>
            <p:ph type="ctrTitle"/>
          </p:nvPr>
        </p:nvSpPr>
        <p:spPr>
          <a:xfrm>
            <a:off x="1524000" y="2135616"/>
            <a:ext cx="9144000" cy="2387600"/>
          </a:xfrm>
        </p:spPr>
        <p:txBody>
          <a:bodyPr/>
          <a:lstStyle/>
          <a:p>
            <a:r>
              <a:rPr lang="en-US" b="1" dirty="0">
                <a:latin typeface="Geist Black" pitchFamily="2" charset="77"/>
                <a:ea typeface="Geist Black" pitchFamily="2" charset="77"/>
                <a:cs typeface="Geist Black" pitchFamily="2" charset="77"/>
              </a:rPr>
              <a:t>Chive</a:t>
            </a:r>
          </a:p>
        </p:txBody>
      </p:sp>
      <p:sp>
        <p:nvSpPr>
          <p:cNvPr id="3" name="Subtitle 2">
            <a:extLst>
              <a:ext uri="{FF2B5EF4-FFF2-40B4-BE49-F238E27FC236}">
                <a16:creationId xmlns:a16="http://schemas.microsoft.com/office/drawing/2014/main" id="{9551AEFE-1653-EA24-FF2C-0E426DF0B078}"/>
              </a:ext>
            </a:extLst>
          </p:cNvPr>
          <p:cNvSpPr>
            <a:spLocks noGrp="1"/>
          </p:cNvSpPr>
          <p:nvPr>
            <p:ph type="subTitle" idx="1"/>
          </p:nvPr>
        </p:nvSpPr>
        <p:spPr>
          <a:xfrm>
            <a:off x="1524000" y="4392865"/>
            <a:ext cx="9144000" cy="1655762"/>
          </a:xfrm>
        </p:spPr>
        <p:txBody>
          <a:bodyPr/>
          <a:lstStyle/>
          <a:p>
            <a:r>
              <a:rPr lang="en-US" dirty="0">
                <a:latin typeface="Geist Medium" pitchFamily="2" charset="77"/>
                <a:ea typeface="Geist Medium" pitchFamily="2" charset="77"/>
                <a:cs typeface="Geist Medium" pitchFamily="2" charset="77"/>
              </a:rPr>
              <a:t>Decentralized </a:t>
            </a:r>
            <a:r>
              <a:rPr lang="en-US" dirty="0" err="1">
                <a:latin typeface="Geist Medium" pitchFamily="2" charset="77"/>
                <a:ea typeface="Geist Medium" pitchFamily="2" charset="77"/>
                <a:cs typeface="Geist Medium" pitchFamily="2" charset="77"/>
              </a:rPr>
              <a:t>eprints</a:t>
            </a:r>
            <a:r>
              <a:rPr lang="en-US" dirty="0">
                <a:latin typeface="Geist Medium" pitchFamily="2" charset="77"/>
                <a:ea typeface="Geist Medium" pitchFamily="2" charset="77"/>
                <a:cs typeface="Geist Medium" pitchFamily="2" charset="77"/>
              </a:rPr>
              <a:t> on </a:t>
            </a:r>
            <a:r>
              <a:rPr lang="en-US" dirty="0" err="1">
                <a:latin typeface="Geist Medium" pitchFamily="2" charset="77"/>
                <a:ea typeface="Geist Medium" pitchFamily="2" charset="77"/>
                <a:cs typeface="Geist Medium" pitchFamily="2" charset="77"/>
              </a:rPr>
              <a:t>ATProto</a:t>
            </a:r>
            <a:endParaRPr lang="en-US" dirty="0">
              <a:latin typeface="Geist Medium" pitchFamily="2" charset="77"/>
              <a:ea typeface="Geist Medium" pitchFamily="2" charset="77"/>
              <a:cs typeface="Geist Medium" pitchFamily="2" charset="77"/>
            </a:endParaRPr>
          </a:p>
          <a:p>
            <a:r>
              <a:rPr lang="en-US" dirty="0">
                <a:solidFill>
                  <a:srgbClr val="147200"/>
                </a:solidFill>
                <a:latin typeface="Geist Medium" pitchFamily="2" charset="77"/>
                <a:ea typeface="Geist Medium" pitchFamily="2" charset="77"/>
                <a:cs typeface="Geist Medium" pitchFamily="2" charset="77"/>
                <a:hlinkClick r:id="rId2">
                  <a:extLst>
                    <a:ext uri="{A12FA001-AC4F-418D-AE19-62706E023703}">
                      <ahyp:hlinkClr xmlns:ahyp="http://schemas.microsoft.com/office/drawing/2018/hyperlinkcolor" val="tx"/>
                    </a:ext>
                  </a:extLst>
                </a:hlinkClick>
              </a:rPr>
              <a:t>chive.pub</a:t>
            </a:r>
            <a:endParaRPr lang="en-US" dirty="0">
              <a:solidFill>
                <a:srgbClr val="147200"/>
              </a:solidFill>
              <a:latin typeface="Geist Medium" pitchFamily="2" charset="77"/>
              <a:ea typeface="Geist Medium" pitchFamily="2" charset="77"/>
              <a:cs typeface="Geist Medium" pitchFamily="2" charset="77"/>
            </a:endParaRPr>
          </a:p>
          <a:p>
            <a:pPr>
              <a:lnSpc>
                <a:spcPct val="75000"/>
              </a:lnSpc>
              <a:spcBef>
                <a:spcPts val="1200"/>
              </a:spcBef>
            </a:pPr>
            <a:endParaRPr lang="en-US" sz="1600" dirty="0">
              <a:solidFill>
                <a:schemeClr val="tx1">
                  <a:lumMod val="50000"/>
                  <a:lumOff val="50000"/>
                </a:schemeClr>
              </a:solidFill>
              <a:latin typeface="Geist Medium" pitchFamily="2" charset="77"/>
              <a:ea typeface="Geist Medium" pitchFamily="2" charset="77"/>
              <a:cs typeface="Geist Medium" pitchFamily="2" charset="77"/>
            </a:endParaRPr>
          </a:p>
        </p:txBody>
      </p:sp>
      <p:pic>
        <p:nvPicPr>
          <p:cNvPr id="5" name="Graphic 4">
            <a:extLst>
              <a:ext uri="{FF2B5EF4-FFF2-40B4-BE49-F238E27FC236}">
                <a16:creationId xmlns:a16="http://schemas.microsoft.com/office/drawing/2014/main" id="{3F1349AD-D01B-1A3E-5B99-C1BB937A48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56719" y="960693"/>
            <a:ext cx="2478561" cy="2478561"/>
          </a:xfrm>
          <a:prstGeom prst="roundRect">
            <a:avLst/>
          </a:prstGeom>
        </p:spPr>
      </p:pic>
      <p:sp>
        <p:nvSpPr>
          <p:cNvPr id="4" name="TextBox 3">
            <a:extLst>
              <a:ext uri="{FF2B5EF4-FFF2-40B4-BE49-F238E27FC236}">
                <a16:creationId xmlns:a16="http://schemas.microsoft.com/office/drawing/2014/main" id="{E41BC59D-D7DA-8926-56DF-C732DA2DD112}"/>
              </a:ext>
            </a:extLst>
          </p:cNvPr>
          <p:cNvSpPr txBox="1"/>
          <p:nvPr/>
        </p:nvSpPr>
        <p:spPr>
          <a:xfrm>
            <a:off x="2984309" y="5574141"/>
            <a:ext cx="6223379" cy="646331"/>
          </a:xfrm>
          <a:prstGeom prst="rect">
            <a:avLst/>
          </a:prstGeom>
          <a:noFill/>
        </p:spPr>
        <p:txBody>
          <a:bodyPr wrap="square" rtlCol="0">
            <a:spAutoFit/>
          </a:bodyPr>
          <a:lstStyle/>
          <a:p>
            <a:pPr algn="ctr"/>
            <a:r>
              <a:rPr lang="en-US" sz="3600" b="1" dirty="0">
                <a:latin typeface="Geist Black" pitchFamily="2" charset="77"/>
                <a:ea typeface="Geist Black" pitchFamily="2" charset="77"/>
                <a:cs typeface="Geist Black" pitchFamily="2" charset="77"/>
              </a:rPr>
              <a:t>Please join the alpha!</a:t>
            </a:r>
          </a:p>
        </p:txBody>
      </p:sp>
    </p:spTree>
    <p:extLst>
      <p:ext uri="{BB962C8B-B14F-4D97-AF65-F5344CB8AC3E}">
        <p14:creationId xmlns:p14="http://schemas.microsoft.com/office/powerpoint/2010/main" val="1674615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Graphic 41" descr="User with solid fill">
            <a:extLst>
              <a:ext uri="{FF2B5EF4-FFF2-40B4-BE49-F238E27FC236}">
                <a16:creationId xmlns:a16="http://schemas.microsoft.com/office/drawing/2014/main" id="{B28A046D-9FBB-D732-DF9E-C310556893C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81014" y="5388591"/>
            <a:ext cx="914400" cy="914400"/>
          </a:xfrm>
          <a:prstGeom prst="rect">
            <a:avLst/>
          </a:prstGeom>
        </p:spPr>
      </p:pic>
      <p:pic>
        <p:nvPicPr>
          <p:cNvPr id="43" name="Graphic 42" descr="User with solid fill">
            <a:extLst>
              <a:ext uri="{FF2B5EF4-FFF2-40B4-BE49-F238E27FC236}">
                <a16:creationId xmlns:a16="http://schemas.microsoft.com/office/drawing/2014/main" id="{E35EE0B9-E7A8-DF4C-7DF6-C60B91B42F2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95414" y="5386314"/>
            <a:ext cx="914400" cy="914400"/>
          </a:xfrm>
          <a:prstGeom prst="rect">
            <a:avLst/>
          </a:prstGeom>
        </p:spPr>
      </p:pic>
      <p:pic>
        <p:nvPicPr>
          <p:cNvPr id="44" name="Graphic 43" descr="User with solid fill">
            <a:extLst>
              <a:ext uri="{FF2B5EF4-FFF2-40B4-BE49-F238E27FC236}">
                <a16:creationId xmlns:a16="http://schemas.microsoft.com/office/drawing/2014/main" id="{1853F984-0592-0D6E-0FC6-F3F867D5829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24213" y="5386314"/>
            <a:ext cx="914400" cy="914400"/>
          </a:xfrm>
          <a:prstGeom prst="rect">
            <a:avLst/>
          </a:prstGeom>
        </p:spPr>
      </p:pic>
      <p:pic>
        <p:nvPicPr>
          <p:cNvPr id="45" name="Graphic 44" descr="User with solid fill">
            <a:extLst>
              <a:ext uri="{FF2B5EF4-FFF2-40B4-BE49-F238E27FC236}">
                <a16:creationId xmlns:a16="http://schemas.microsoft.com/office/drawing/2014/main" id="{8BC2AB79-C3C7-BBC0-CE22-F53AC0CECF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09813" y="5386314"/>
            <a:ext cx="914400" cy="914400"/>
          </a:xfrm>
          <a:prstGeom prst="rect">
            <a:avLst/>
          </a:prstGeom>
        </p:spPr>
      </p:pic>
      <p:pic>
        <p:nvPicPr>
          <p:cNvPr id="46" name="Graphic 45" descr="User with solid fill">
            <a:extLst>
              <a:ext uri="{FF2B5EF4-FFF2-40B4-BE49-F238E27FC236}">
                <a16:creationId xmlns:a16="http://schemas.microsoft.com/office/drawing/2014/main" id="{6476181E-E129-6C3D-5020-0CBAD23C42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66615" y="5388591"/>
            <a:ext cx="914400" cy="914400"/>
          </a:xfrm>
          <a:prstGeom prst="rect">
            <a:avLst/>
          </a:prstGeom>
        </p:spPr>
      </p:pic>
      <p:pic>
        <p:nvPicPr>
          <p:cNvPr id="47" name="Graphic 46" descr="User with solid fill">
            <a:extLst>
              <a:ext uri="{FF2B5EF4-FFF2-40B4-BE49-F238E27FC236}">
                <a16:creationId xmlns:a16="http://schemas.microsoft.com/office/drawing/2014/main" id="{AA7D88A6-353C-83B8-DD51-07A6612DCD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38612" y="5386314"/>
            <a:ext cx="914400" cy="914400"/>
          </a:xfrm>
          <a:prstGeom prst="rect">
            <a:avLst/>
          </a:prstGeom>
        </p:spPr>
      </p:pic>
      <p:grpSp>
        <p:nvGrpSpPr>
          <p:cNvPr id="91" name="Group 90">
            <a:extLst>
              <a:ext uri="{FF2B5EF4-FFF2-40B4-BE49-F238E27FC236}">
                <a16:creationId xmlns:a16="http://schemas.microsoft.com/office/drawing/2014/main" id="{24EA8476-0BF7-81FD-440E-35769A5DDD62}"/>
              </a:ext>
            </a:extLst>
          </p:cNvPr>
          <p:cNvGrpSpPr/>
          <p:nvPr/>
        </p:nvGrpSpPr>
        <p:grpSpPr>
          <a:xfrm>
            <a:off x="538516" y="989465"/>
            <a:ext cx="3942499" cy="2896735"/>
            <a:chOff x="538516" y="989465"/>
            <a:chExt cx="3942499" cy="2896735"/>
          </a:xfrm>
        </p:grpSpPr>
        <p:pic>
          <p:nvPicPr>
            <p:cNvPr id="5" name="Graphic 4" descr="Renovation (House With Sparkles) with solid fill">
              <a:extLst>
                <a:ext uri="{FF2B5EF4-FFF2-40B4-BE49-F238E27FC236}">
                  <a16:creationId xmlns:a16="http://schemas.microsoft.com/office/drawing/2014/main" id="{A097F19D-38CB-7A71-3103-E70AC092703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54155" y="2971800"/>
              <a:ext cx="914400" cy="914400"/>
            </a:xfrm>
            <a:prstGeom prst="rect">
              <a:avLst/>
            </a:prstGeom>
          </p:spPr>
        </p:pic>
        <p:grpSp>
          <p:nvGrpSpPr>
            <p:cNvPr id="15" name="Group 14">
              <a:extLst>
                <a:ext uri="{FF2B5EF4-FFF2-40B4-BE49-F238E27FC236}">
                  <a16:creationId xmlns:a16="http://schemas.microsoft.com/office/drawing/2014/main" id="{97E7E962-93F3-4EC2-6BA8-0271EC665E7B}"/>
                </a:ext>
              </a:extLst>
            </p:cNvPr>
            <p:cNvGrpSpPr/>
            <p:nvPr/>
          </p:nvGrpSpPr>
          <p:grpSpPr>
            <a:xfrm>
              <a:off x="1312459" y="997426"/>
              <a:ext cx="941696" cy="1173707"/>
              <a:chOff x="1312459" y="997426"/>
              <a:chExt cx="941696" cy="1173707"/>
            </a:xfrm>
          </p:grpSpPr>
          <p:sp>
            <p:nvSpPr>
              <p:cNvPr id="7" name="Rounded Rectangle 6">
                <a:extLst>
                  <a:ext uri="{FF2B5EF4-FFF2-40B4-BE49-F238E27FC236}">
                    <a16:creationId xmlns:a16="http://schemas.microsoft.com/office/drawing/2014/main" id="{EA7B395E-C02A-C9B3-86E1-620F19F86226}"/>
                  </a:ext>
                </a:extLst>
              </p:cNvPr>
              <p:cNvSpPr/>
              <p:nvPr/>
            </p:nvSpPr>
            <p:spPr>
              <a:xfrm>
                <a:off x="1312459" y="997426"/>
                <a:ext cx="941696" cy="1173707"/>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326CC71D-F140-9F60-6ED4-10BC74F86A0D}"/>
                  </a:ext>
                </a:extLst>
              </p:cNvPr>
              <p:cNvCxnSpPr/>
              <p:nvPr/>
            </p:nvCxnSpPr>
            <p:spPr>
              <a:xfrm>
                <a:off x="1476232" y="1215790"/>
                <a:ext cx="600502" cy="0"/>
              </a:xfrm>
              <a:prstGeom prst="line">
                <a:avLst/>
              </a:prstGeom>
              <a:ln w="38100">
                <a:solidFill>
                  <a:srgbClr val="147200"/>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831DD570-4032-EB28-7782-B4D53F435CA8}"/>
                  </a:ext>
                </a:extLst>
              </p:cNvPr>
              <p:cNvCxnSpPr/>
              <p:nvPr/>
            </p:nvCxnSpPr>
            <p:spPr>
              <a:xfrm>
                <a:off x="1476232" y="1340892"/>
                <a:ext cx="600502" cy="0"/>
              </a:xfrm>
              <a:prstGeom prst="line">
                <a:avLst/>
              </a:prstGeom>
              <a:ln w="38100">
                <a:solidFill>
                  <a:srgbClr val="1472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4BFF0306-E036-3CA0-C0B0-3EF8B8FBEA9C}"/>
                  </a:ext>
                </a:extLst>
              </p:cNvPr>
              <p:cNvCxnSpPr/>
              <p:nvPr/>
            </p:nvCxnSpPr>
            <p:spPr>
              <a:xfrm>
                <a:off x="1476232" y="1477370"/>
                <a:ext cx="600502" cy="0"/>
              </a:xfrm>
              <a:prstGeom prst="line">
                <a:avLst/>
              </a:prstGeom>
              <a:ln w="38100">
                <a:solidFill>
                  <a:srgbClr val="1472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EAF36731-D5E8-3656-7515-37C61CC5B256}"/>
                  </a:ext>
                </a:extLst>
              </p:cNvPr>
              <p:cNvCxnSpPr/>
              <p:nvPr/>
            </p:nvCxnSpPr>
            <p:spPr>
              <a:xfrm>
                <a:off x="1476232" y="1602475"/>
                <a:ext cx="600502" cy="0"/>
              </a:xfrm>
              <a:prstGeom prst="line">
                <a:avLst/>
              </a:prstGeom>
              <a:ln w="38100">
                <a:solidFill>
                  <a:srgbClr val="1472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0CE6A3B7-66E8-A456-695D-63792159E09D}"/>
                  </a:ext>
                </a:extLst>
              </p:cNvPr>
              <p:cNvCxnSpPr/>
              <p:nvPr/>
            </p:nvCxnSpPr>
            <p:spPr>
              <a:xfrm>
                <a:off x="1476232" y="1723032"/>
                <a:ext cx="600502" cy="0"/>
              </a:xfrm>
              <a:prstGeom prst="line">
                <a:avLst/>
              </a:prstGeom>
              <a:ln w="38100">
                <a:solidFill>
                  <a:srgbClr val="1472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71EC44B1-C35A-6762-2F1E-C06354141CAD}"/>
                  </a:ext>
                </a:extLst>
              </p:cNvPr>
              <p:cNvCxnSpPr/>
              <p:nvPr/>
            </p:nvCxnSpPr>
            <p:spPr>
              <a:xfrm>
                <a:off x="1476232" y="1848134"/>
                <a:ext cx="600502" cy="0"/>
              </a:xfrm>
              <a:prstGeom prst="line">
                <a:avLst/>
              </a:prstGeom>
              <a:ln w="38100">
                <a:solidFill>
                  <a:srgbClr val="1472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A25C3944-316C-79A3-9E65-D679534BBA27}"/>
                  </a:ext>
                </a:extLst>
              </p:cNvPr>
              <p:cNvCxnSpPr/>
              <p:nvPr/>
            </p:nvCxnSpPr>
            <p:spPr>
              <a:xfrm>
                <a:off x="1476232" y="1984612"/>
                <a:ext cx="600502" cy="0"/>
              </a:xfrm>
              <a:prstGeom prst="line">
                <a:avLst/>
              </a:prstGeom>
              <a:ln w="38100">
                <a:solidFill>
                  <a:srgbClr val="147200"/>
                </a:solidFill>
              </a:ln>
            </p:spPr>
            <p:style>
              <a:lnRef idx="2">
                <a:schemeClr val="accent1"/>
              </a:lnRef>
              <a:fillRef idx="0">
                <a:schemeClr val="accent1"/>
              </a:fillRef>
              <a:effectRef idx="1">
                <a:schemeClr val="accent1"/>
              </a:effectRef>
              <a:fontRef idx="minor">
                <a:schemeClr val="tx1"/>
              </a:fontRef>
            </p:style>
          </p:cxnSp>
        </p:grpSp>
        <p:grpSp>
          <p:nvGrpSpPr>
            <p:cNvPr id="16" name="Group 15">
              <a:extLst>
                <a:ext uri="{FF2B5EF4-FFF2-40B4-BE49-F238E27FC236}">
                  <a16:creationId xmlns:a16="http://schemas.microsoft.com/office/drawing/2014/main" id="{2DBD9BD1-C52B-B579-6743-EA2D60DE0771}"/>
                </a:ext>
              </a:extLst>
            </p:cNvPr>
            <p:cNvGrpSpPr/>
            <p:nvPr/>
          </p:nvGrpSpPr>
          <p:grpSpPr>
            <a:xfrm>
              <a:off x="2417928" y="989465"/>
              <a:ext cx="941696" cy="1173707"/>
              <a:chOff x="1312459" y="997426"/>
              <a:chExt cx="941696" cy="1173707"/>
            </a:xfrm>
          </p:grpSpPr>
          <p:sp>
            <p:nvSpPr>
              <p:cNvPr id="17" name="Rounded Rectangle 16">
                <a:extLst>
                  <a:ext uri="{FF2B5EF4-FFF2-40B4-BE49-F238E27FC236}">
                    <a16:creationId xmlns:a16="http://schemas.microsoft.com/office/drawing/2014/main" id="{8C63B900-1067-8E58-E0D4-4229D18C8318}"/>
                  </a:ext>
                </a:extLst>
              </p:cNvPr>
              <p:cNvSpPr/>
              <p:nvPr/>
            </p:nvSpPr>
            <p:spPr>
              <a:xfrm>
                <a:off x="1312459" y="997426"/>
                <a:ext cx="941696" cy="1173707"/>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7BACB51F-2EC9-383C-19E7-110DDEC42ACD}"/>
                  </a:ext>
                </a:extLst>
              </p:cNvPr>
              <p:cNvCxnSpPr/>
              <p:nvPr/>
            </p:nvCxnSpPr>
            <p:spPr>
              <a:xfrm>
                <a:off x="1476232" y="1215790"/>
                <a:ext cx="600502" cy="0"/>
              </a:xfrm>
              <a:prstGeom prst="line">
                <a:avLst/>
              </a:prstGeom>
              <a:ln w="38100">
                <a:solidFill>
                  <a:srgbClr val="1472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ADA56A60-1777-A21A-940F-B9CBA3628FAD}"/>
                  </a:ext>
                </a:extLst>
              </p:cNvPr>
              <p:cNvCxnSpPr/>
              <p:nvPr/>
            </p:nvCxnSpPr>
            <p:spPr>
              <a:xfrm>
                <a:off x="1476232" y="1340892"/>
                <a:ext cx="600502" cy="0"/>
              </a:xfrm>
              <a:prstGeom prst="line">
                <a:avLst/>
              </a:prstGeom>
              <a:ln w="38100">
                <a:solidFill>
                  <a:srgbClr val="147200"/>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D0DF3B8C-712C-51D8-BDF1-A2F9F88E0309}"/>
                  </a:ext>
                </a:extLst>
              </p:cNvPr>
              <p:cNvCxnSpPr/>
              <p:nvPr/>
            </p:nvCxnSpPr>
            <p:spPr>
              <a:xfrm>
                <a:off x="1476232" y="1477370"/>
                <a:ext cx="600502" cy="0"/>
              </a:xfrm>
              <a:prstGeom prst="line">
                <a:avLst/>
              </a:prstGeom>
              <a:ln w="38100">
                <a:solidFill>
                  <a:srgbClr val="147200"/>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089A7314-DFD2-9913-7C3F-3A9BB60AEC47}"/>
                  </a:ext>
                </a:extLst>
              </p:cNvPr>
              <p:cNvCxnSpPr/>
              <p:nvPr/>
            </p:nvCxnSpPr>
            <p:spPr>
              <a:xfrm>
                <a:off x="1476232" y="1602475"/>
                <a:ext cx="600502" cy="0"/>
              </a:xfrm>
              <a:prstGeom prst="line">
                <a:avLst/>
              </a:prstGeom>
              <a:ln w="38100">
                <a:solidFill>
                  <a:srgbClr val="14720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5F85775E-D9A8-C257-AFE9-5F28E5DB14F4}"/>
                  </a:ext>
                </a:extLst>
              </p:cNvPr>
              <p:cNvCxnSpPr/>
              <p:nvPr/>
            </p:nvCxnSpPr>
            <p:spPr>
              <a:xfrm>
                <a:off x="1476232" y="1723032"/>
                <a:ext cx="600502" cy="0"/>
              </a:xfrm>
              <a:prstGeom prst="line">
                <a:avLst/>
              </a:prstGeom>
              <a:ln w="38100">
                <a:solidFill>
                  <a:srgbClr val="1472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AA034CCA-6C82-F70B-F4F0-88C8538D944F}"/>
                  </a:ext>
                </a:extLst>
              </p:cNvPr>
              <p:cNvCxnSpPr/>
              <p:nvPr/>
            </p:nvCxnSpPr>
            <p:spPr>
              <a:xfrm>
                <a:off x="1476232" y="1848134"/>
                <a:ext cx="600502" cy="0"/>
              </a:xfrm>
              <a:prstGeom prst="line">
                <a:avLst/>
              </a:prstGeom>
              <a:ln w="38100">
                <a:solidFill>
                  <a:srgbClr val="147200"/>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C7841C84-4113-F24B-6861-B6BA8E3EC280}"/>
                  </a:ext>
                </a:extLst>
              </p:cNvPr>
              <p:cNvCxnSpPr/>
              <p:nvPr/>
            </p:nvCxnSpPr>
            <p:spPr>
              <a:xfrm>
                <a:off x="1476232" y="1984612"/>
                <a:ext cx="600502" cy="0"/>
              </a:xfrm>
              <a:prstGeom prst="line">
                <a:avLst/>
              </a:prstGeom>
              <a:ln w="38100">
                <a:solidFill>
                  <a:srgbClr val="147200"/>
                </a:solidFill>
              </a:ln>
            </p:spPr>
            <p:style>
              <a:lnRef idx="2">
                <a:schemeClr val="accent1"/>
              </a:lnRef>
              <a:fillRef idx="0">
                <a:schemeClr val="accent1"/>
              </a:fillRef>
              <a:effectRef idx="1">
                <a:schemeClr val="accent1"/>
              </a:effectRef>
              <a:fontRef idx="minor">
                <a:schemeClr val="tx1"/>
              </a:fontRef>
            </p:style>
          </p:cxnSp>
        </p:grpSp>
        <p:grpSp>
          <p:nvGrpSpPr>
            <p:cNvPr id="25" name="Group 24">
              <a:extLst>
                <a:ext uri="{FF2B5EF4-FFF2-40B4-BE49-F238E27FC236}">
                  <a16:creationId xmlns:a16="http://schemas.microsoft.com/office/drawing/2014/main" id="{C6E8B252-59D1-5748-4539-075F70D8887B}"/>
                </a:ext>
              </a:extLst>
            </p:cNvPr>
            <p:cNvGrpSpPr/>
            <p:nvPr/>
          </p:nvGrpSpPr>
          <p:grpSpPr>
            <a:xfrm>
              <a:off x="3539319" y="989465"/>
              <a:ext cx="941696" cy="1173707"/>
              <a:chOff x="1312459" y="997426"/>
              <a:chExt cx="941696" cy="1173707"/>
            </a:xfrm>
          </p:grpSpPr>
          <p:sp>
            <p:nvSpPr>
              <p:cNvPr id="26" name="Rounded Rectangle 25">
                <a:extLst>
                  <a:ext uri="{FF2B5EF4-FFF2-40B4-BE49-F238E27FC236}">
                    <a16:creationId xmlns:a16="http://schemas.microsoft.com/office/drawing/2014/main" id="{846BC501-EBDD-ABA3-A375-93C85CA0AA27}"/>
                  </a:ext>
                </a:extLst>
              </p:cNvPr>
              <p:cNvSpPr/>
              <p:nvPr/>
            </p:nvSpPr>
            <p:spPr>
              <a:xfrm>
                <a:off x="1312459" y="997426"/>
                <a:ext cx="941696" cy="1173707"/>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B342BD7D-9665-93EC-0017-6E430036AA45}"/>
                  </a:ext>
                </a:extLst>
              </p:cNvPr>
              <p:cNvCxnSpPr/>
              <p:nvPr/>
            </p:nvCxnSpPr>
            <p:spPr>
              <a:xfrm>
                <a:off x="1476232" y="1215790"/>
                <a:ext cx="600502" cy="0"/>
              </a:xfrm>
              <a:prstGeom prst="line">
                <a:avLst/>
              </a:prstGeom>
              <a:ln w="38100">
                <a:solidFill>
                  <a:srgbClr val="14720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D110B899-30E1-F8DC-9A26-4794FFBB1D35}"/>
                  </a:ext>
                </a:extLst>
              </p:cNvPr>
              <p:cNvCxnSpPr/>
              <p:nvPr/>
            </p:nvCxnSpPr>
            <p:spPr>
              <a:xfrm>
                <a:off x="1476232" y="1340892"/>
                <a:ext cx="600502" cy="0"/>
              </a:xfrm>
              <a:prstGeom prst="line">
                <a:avLst/>
              </a:prstGeom>
              <a:ln w="38100">
                <a:solidFill>
                  <a:srgbClr val="147200"/>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1A5832F7-7C23-8BD4-440A-F4F839879D29}"/>
                  </a:ext>
                </a:extLst>
              </p:cNvPr>
              <p:cNvCxnSpPr/>
              <p:nvPr/>
            </p:nvCxnSpPr>
            <p:spPr>
              <a:xfrm>
                <a:off x="1476232" y="1477370"/>
                <a:ext cx="600502" cy="0"/>
              </a:xfrm>
              <a:prstGeom prst="line">
                <a:avLst/>
              </a:prstGeom>
              <a:ln w="38100">
                <a:solidFill>
                  <a:srgbClr val="147200"/>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CAF0FCF8-9449-C886-663C-C27FE2213478}"/>
                  </a:ext>
                </a:extLst>
              </p:cNvPr>
              <p:cNvCxnSpPr/>
              <p:nvPr/>
            </p:nvCxnSpPr>
            <p:spPr>
              <a:xfrm>
                <a:off x="1476232" y="1602475"/>
                <a:ext cx="600502" cy="0"/>
              </a:xfrm>
              <a:prstGeom prst="line">
                <a:avLst/>
              </a:prstGeom>
              <a:ln w="38100">
                <a:solidFill>
                  <a:srgbClr val="147200"/>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422D1DEB-7B1E-E338-A40B-81510FF3C9F5}"/>
                  </a:ext>
                </a:extLst>
              </p:cNvPr>
              <p:cNvCxnSpPr/>
              <p:nvPr/>
            </p:nvCxnSpPr>
            <p:spPr>
              <a:xfrm>
                <a:off x="1476232" y="1723032"/>
                <a:ext cx="600502" cy="0"/>
              </a:xfrm>
              <a:prstGeom prst="line">
                <a:avLst/>
              </a:prstGeom>
              <a:ln w="38100">
                <a:solidFill>
                  <a:srgbClr val="147200"/>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76F8DCBC-D915-2568-BB84-6274002EB1D8}"/>
                  </a:ext>
                </a:extLst>
              </p:cNvPr>
              <p:cNvCxnSpPr/>
              <p:nvPr/>
            </p:nvCxnSpPr>
            <p:spPr>
              <a:xfrm>
                <a:off x="1476232" y="1848134"/>
                <a:ext cx="600502" cy="0"/>
              </a:xfrm>
              <a:prstGeom prst="line">
                <a:avLst/>
              </a:prstGeom>
              <a:ln w="38100">
                <a:solidFill>
                  <a:srgbClr val="147200"/>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291E4760-8125-CB40-29B1-37D5880C14C9}"/>
                  </a:ext>
                </a:extLst>
              </p:cNvPr>
              <p:cNvCxnSpPr/>
              <p:nvPr/>
            </p:nvCxnSpPr>
            <p:spPr>
              <a:xfrm>
                <a:off x="1476232" y="1984612"/>
                <a:ext cx="600502" cy="0"/>
              </a:xfrm>
              <a:prstGeom prst="line">
                <a:avLst/>
              </a:prstGeom>
              <a:ln w="38100">
                <a:solidFill>
                  <a:srgbClr val="147200"/>
                </a:solidFill>
              </a:ln>
            </p:spPr>
            <p:style>
              <a:lnRef idx="2">
                <a:schemeClr val="accent1"/>
              </a:lnRef>
              <a:fillRef idx="0">
                <a:schemeClr val="accent1"/>
              </a:fillRef>
              <a:effectRef idx="1">
                <a:schemeClr val="accent1"/>
              </a:effectRef>
              <a:fontRef idx="minor">
                <a:schemeClr val="tx1"/>
              </a:fontRef>
            </p:style>
          </p:cxnSp>
        </p:grpSp>
        <p:cxnSp>
          <p:nvCxnSpPr>
            <p:cNvPr id="35" name="Straight Connector 34">
              <a:extLst>
                <a:ext uri="{FF2B5EF4-FFF2-40B4-BE49-F238E27FC236}">
                  <a16:creationId xmlns:a16="http://schemas.microsoft.com/office/drawing/2014/main" id="{02E95507-210A-6A13-1C1B-9CADD98DCED5}"/>
                </a:ext>
              </a:extLst>
            </p:cNvPr>
            <p:cNvCxnSpPr>
              <a:stCxn id="7" idx="2"/>
            </p:cNvCxnSpPr>
            <p:nvPr/>
          </p:nvCxnSpPr>
          <p:spPr>
            <a:xfrm>
              <a:off x="1783307" y="2171133"/>
              <a:ext cx="470848" cy="800667"/>
            </a:xfrm>
            <a:prstGeom prst="line">
              <a:avLst/>
            </a:prstGeom>
          </p:spPr>
          <p:style>
            <a:lnRef idx="2">
              <a:schemeClr val="dk1"/>
            </a:lnRef>
            <a:fillRef idx="0">
              <a:schemeClr val="dk1"/>
            </a:fillRef>
            <a:effectRef idx="1">
              <a:schemeClr val="dk1"/>
            </a:effectRef>
            <a:fontRef idx="minor">
              <a:schemeClr val="tx1"/>
            </a:fontRef>
          </p:style>
        </p:cxnSp>
        <p:cxnSp>
          <p:nvCxnSpPr>
            <p:cNvPr id="36" name="Straight Connector 35">
              <a:extLst>
                <a:ext uri="{FF2B5EF4-FFF2-40B4-BE49-F238E27FC236}">
                  <a16:creationId xmlns:a16="http://schemas.microsoft.com/office/drawing/2014/main" id="{A0F6C676-7F56-1076-6A2C-B11EF6AC4558}"/>
                </a:ext>
              </a:extLst>
            </p:cNvPr>
            <p:cNvCxnSpPr>
              <a:cxnSpLocks/>
              <a:stCxn id="17" idx="2"/>
            </p:cNvCxnSpPr>
            <p:nvPr/>
          </p:nvCxnSpPr>
          <p:spPr>
            <a:xfrm flipH="1">
              <a:off x="2743199" y="2163172"/>
              <a:ext cx="145577" cy="800667"/>
            </a:xfrm>
            <a:prstGeom prst="line">
              <a:avLst/>
            </a:prstGeom>
          </p:spPr>
          <p:style>
            <a:lnRef idx="2">
              <a:schemeClr val="dk1"/>
            </a:lnRef>
            <a:fillRef idx="0">
              <a:schemeClr val="dk1"/>
            </a:fillRef>
            <a:effectRef idx="1">
              <a:schemeClr val="dk1"/>
            </a:effectRef>
            <a:fontRef idx="minor">
              <a:schemeClr val="tx1"/>
            </a:fontRef>
          </p:style>
        </p:cxnSp>
        <p:cxnSp>
          <p:nvCxnSpPr>
            <p:cNvPr id="39" name="Straight Connector 38">
              <a:extLst>
                <a:ext uri="{FF2B5EF4-FFF2-40B4-BE49-F238E27FC236}">
                  <a16:creationId xmlns:a16="http://schemas.microsoft.com/office/drawing/2014/main" id="{7906A46F-05C6-18B6-3A3D-678E8E985AB8}"/>
                </a:ext>
              </a:extLst>
            </p:cNvPr>
            <p:cNvCxnSpPr>
              <a:cxnSpLocks/>
              <a:stCxn id="26" idx="2"/>
            </p:cNvCxnSpPr>
            <p:nvPr/>
          </p:nvCxnSpPr>
          <p:spPr>
            <a:xfrm flipH="1">
              <a:off x="3182203" y="2163172"/>
              <a:ext cx="827964" cy="921222"/>
            </a:xfrm>
            <a:prstGeom prst="line">
              <a:avLst/>
            </a:prstGeom>
          </p:spPr>
          <p:style>
            <a:lnRef idx="2">
              <a:schemeClr val="dk1"/>
            </a:lnRef>
            <a:fillRef idx="0">
              <a:schemeClr val="dk1"/>
            </a:fillRef>
            <a:effectRef idx="1">
              <a:schemeClr val="dk1"/>
            </a:effectRef>
            <a:fontRef idx="minor">
              <a:schemeClr val="tx1"/>
            </a:fontRef>
          </p:style>
        </p:cxnSp>
        <p:sp>
          <p:nvSpPr>
            <p:cNvPr id="51" name="Rounded Rectangle 50">
              <a:extLst>
                <a:ext uri="{FF2B5EF4-FFF2-40B4-BE49-F238E27FC236}">
                  <a16:creationId xmlns:a16="http://schemas.microsoft.com/office/drawing/2014/main" id="{02DE75BA-1C76-5465-F5E1-9C1C98716E6C}"/>
                </a:ext>
              </a:extLst>
            </p:cNvPr>
            <p:cNvSpPr/>
            <p:nvPr/>
          </p:nvSpPr>
          <p:spPr>
            <a:xfrm>
              <a:off x="538516" y="3349388"/>
              <a:ext cx="1458606" cy="382137"/>
            </a:xfrm>
            <a:prstGeom prst="roundRect">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Geist Black" pitchFamily="2" charset="77"/>
                  <a:ea typeface="Geist Black" pitchFamily="2" charset="77"/>
                  <a:cs typeface="Geist Black" pitchFamily="2" charset="77"/>
                </a:rPr>
                <a:t>Homepage</a:t>
              </a:r>
            </a:p>
          </p:txBody>
        </p:sp>
      </p:grpSp>
      <p:cxnSp>
        <p:nvCxnSpPr>
          <p:cNvPr id="53" name="Straight Connector 52">
            <a:extLst>
              <a:ext uri="{FF2B5EF4-FFF2-40B4-BE49-F238E27FC236}">
                <a16:creationId xmlns:a16="http://schemas.microsoft.com/office/drawing/2014/main" id="{D274E897-9700-1386-6B72-4D8C50BA52B1}"/>
              </a:ext>
            </a:extLst>
          </p:cNvPr>
          <p:cNvCxnSpPr>
            <a:cxnSpLocks/>
          </p:cNvCxnSpPr>
          <p:nvPr/>
        </p:nvCxnSpPr>
        <p:spPr>
          <a:xfrm flipH="1" flipV="1">
            <a:off x="2815987" y="3914634"/>
            <a:ext cx="1071351" cy="1469403"/>
          </a:xfrm>
          <a:prstGeom prst="line">
            <a:avLst/>
          </a:prstGeom>
        </p:spPr>
        <p:style>
          <a:lnRef idx="2">
            <a:schemeClr val="accent1"/>
          </a:lnRef>
          <a:fillRef idx="0">
            <a:schemeClr val="accent1"/>
          </a:fillRef>
          <a:effectRef idx="1">
            <a:schemeClr val="accent1"/>
          </a:effectRef>
          <a:fontRef idx="minor">
            <a:schemeClr val="tx1"/>
          </a:fontRef>
        </p:style>
      </p:cxnSp>
      <p:grpSp>
        <p:nvGrpSpPr>
          <p:cNvPr id="104" name="Group 103">
            <a:extLst>
              <a:ext uri="{FF2B5EF4-FFF2-40B4-BE49-F238E27FC236}">
                <a16:creationId xmlns:a16="http://schemas.microsoft.com/office/drawing/2014/main" id="{3ED554F9-0391-F3B8-DA82-934B3CA1B356}"/>
              </a:ext>
            </a:extLst>
          </p:cNvPr>
          <p:cNvGrpSpPr/>
          <p:nvPr/>
        </p:nvGrpSpPr>
        <p:grpSpPr>
          <a:xfrm>
            <a:off x="1783307" y="2163172"/>
            <a:ext cx="9870177" cy="3220865"/>
            <a:chOff x="1783307" y="2163172"/>
            <a:chExt cx="9870177" cy="3220865"/>
          </a:xfrm>
        </p:grpSpPr>
        <p:grpSp>
          <p:nvGrpSpPr>
            <p:cNvPr id="90" name="Group 89">
              <a:extLst>
                <a:ext uri="{FF2B5EF4-FFF2-40B4-BE49-F238E27FC236}">
                  <a16:creationId xmlns:a16="http://schemas.microsoft.com/office/drawing/2014/main" id="{9A0586A5-171D-9B2C-31C5-5343D3690073}"/>
                </a:ext>
              </a:extLst>
            </p:cNvPr>
            <p:cNvGrpSpPr/>
            <p:nvPr/>
          </p:nvGrpSpPr>
          <p:grpSpPr>
            <a:xfrm>
              <a:off x="4303594" y="2971800"/>
              <a:ext cx="7349890" cy="2412237"/>
              <a:chOff x="4303594" y="2971800"/>
              <a:chExt cx="7349890" cy="2412237"/>
            </a:xfrm>
          </p:grpSpPr>
          <p:pic>
            <p:nvPicPr>
              <p:cNvPr id="56" name="Graphic 55" descr="Cloud with solid fill">
                <a:extLst>
                  <a:ext uri="{FF2B5EF4-FFF2-40B4-BE49-F238E27FC236}">
                    <a16:creationId xmlns:a16="http://schemas.microsoft.com/office/drawing/2014/main" id="{C307569A-BA5A-2EF0-6937-88BEFA839D3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053012" y="2971800"/>
                <a:ext cx="914400" cy="914400"/>
              </a:xfrm>
              <a:prstGeom prst="rect">
                <a:avLst/>
              </a:prstGeom>
            </p:spPr>
          </p:pic>
          <p:cxnSp>
            <p:nvCxnSpPr>
              <p:cNvPr id="57" name="Straight Connector 56">
                <a:extLst>
                  <a:ext uri="{FF2B5EF4-FFF2-40B4-BE49-F238E27FC236}">
                    <a16:creationId xmlns:a16="http://schemas.microsoft.com/office/drawing/2014/main" id="{B3752968-A02F-5111-5C58-1AC160101A4F}"/>
                  </a:ext>
                </a:extLst>
              </p:cNvPr>
              <p:cNvCxnSpPr>
                <a:cxnSpLocks/>
              </p:cNvCxnSpPr>
              <p:nvPr/>
            </p:nvCxnSpPr>
            <p:spPr>
              <a:xfrm flipV="1">
                <a:off x="4303594" y="3637129"/>
                <a:ext cx="4626589" cy="1746908"/>
              </a:xfrm>
              <a:prstGeom prst="line">
                <a:avLst/>
              </a:prstGeom>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70B66AE2-29A2-F8A9-0D9F-EAE35E4C1B2A}"/>
                  </a:ext>
                </a:extLst>
              </p:cNvPr>
              <p:cNvCxnSpPr>
                <a:cxnSpLocks/>
              </p:cNvCxnSpPr>
              <p:nvPr/>
            </p:nvCxnSpPr>
            <p:spPr>
              <a:xfrm flipV="1">
                <a:off x="5131558" y="3726971"/>
                <a:ext cx="3921454" cy="1657066"/>
              </a:xfrm>
              <a:prstGeom prst="line">
                <a:avLst/>
              </a:prstGeom>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DCA124DE-4909-263B-80A9-FEBC9671E169}"/>
                  </a:ext>
                </a:extLst>
              </p:cNvPr>
              <p:cNvCxnSpPr>
                <a:cxnSpLocks/>
              </p:cNvCxnSpPr>
              <p:nvPr/>
            </p:nvCxnSpPr>
            <p:spPr>
              <a:xfrm flipV="1">
                <a:off x="6045957" y="3794646"/>
                <a:ext cx="3148082" cy="1589391"/>
              </a:xfrm>
              <a:prstGeom prst="line">
                <a:avLst/>
              </a:prstGeom>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BF0EE581-6EE1-7AB1-CE4D-F915CA1FB290}"/>
                  </a:ext>
                </a:extLst>
              </p:cNvPr>
              <p:cNvCxnSpPr>
                <a:cxnSpLocks/>
              </p:cNvCxnSpPr>
              <p:nvPr/>
            </p:nvCxnSpPr>
            <p:spPr>
              <a:xfrm flipV="1">
                <a:off x="6796588" y="3820803"/>
                <a:ext cx="2579425" cy="1539354"/>
              </a:xfrm>
              <a:prstGeom prst="line">
                <a:avLst/>
              </a:prstGeom>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FC4D70B1-F98A-0951-647D-C4E4B2FA769B}"/>
                  </a:ext>
                </a:extLst>
              </p:cNvPr>
              <p:cNvCxnSpPr>
                <a:cxnSpLocks/>
              </p:cNvCxnSpPr>
              <p:nvPr/>
            </p:nvCxnSpPr>
            <p:spPr>
              <a:xfrm flipV="1">
                <a:off x="7733735" y="3820803"/>
                <a:ext cx="1828798" cy="1563234"/>
              </a:xfrm>
              <a:prstGeom prst="line">
                <a:avLst/>
              </a:prstGeom>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338FCADA-4BDF-6C8C-284A-626DBA19F8AF}"/>
                  </a:ext>
                </a:extLst>
              </p:cNvPr>
              <p:cNvCxnSpPr>
                <a:cxnSpLocks/>
              </p:cNvCxnSpPr>
              <p:nvPr/>
            </p:nvCxnSpPr>
            <p:spPr>
              <a:xfrm flipV="1">
                <a:off x="8648134" y="3792369"/>
                <a:ext cx="1055421" cy="1591668"/>
              </a:xfrm>
              <a:prstGeom prst="line">
                <a:avLst/>
              </a:prstGeom>
            </p:spPr>
            <p:style>
              <a:lnRef idx="2">
                <a:schemeClr val="accent1"/>
              </a:lnRef>
              <a:fillRef idx="0">
                <a:schemeClr val="accent1"/>
              </a:fillRef>
              <a:effectRef idx="1">
                <a:schemeClr val="accent1"/>
              </a:effectRef>
              <a:fontRef idx="minor">
                <a:schemeClr val="tx1"/>
              </a:fontRef>
            </p:style>
          </p:cxnSp>
          <p:sp>
            <p:nvSpPr>
              <p:cNvPr id="89" name="Rounded Rectangle 88">
                <a:extLst>
                  <a:ext uri="{FF2B5EF4-FFF2-40B4-BE49-F238E27FC236}">
                    <a16:creationId xmlns:a16="http://schemas.microsoft.com/office/drawing/2014/main" id="{63D35F6A-B3B3-9F6C-71F7-AC328FE207AA}"/>
                  </a:ext>
                </a:extLst>
              </p:cNvPr>
              <p:cNvSpPr/>
              <p:nvPr/>
            </p:nvSpPr>
            <p:spPr>
              <a:xfrm>
                <a:off x="10194878" y="3237931"/>
                <a:ext cx="1458606" cy="382137"/>
              </a:xfrm>
              <a:prstGeom prst="roundRect">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Geist Black" pitchFamily="2" charset="77"/>
                    <a:ea typeface="Geist Black" pitchFamily="2" charset="77"/>
                    <a:cs typeface="Geist Black" pitchFamily="2" charset="77"/>
                  </a:rPr>
                  <a:t>Platform</a:t>
                </a:r>
              </a:p>
            </p:txBody>
          </p:sp>
        </p:grpSp>
        <p:cxnSp>
          <p:nvCxnSpPr>
            <p:cNvPr id="92" name="Straight Connector 91">
              <a:extLst>
                <a:ext uri="{FF2B5EF4-FFF2-40B4-BE49-F238E27FC236}">
                  <a16:creationId xmlns:a16="http://schemas.microsoft.com/office/drawing/2014/main" id="{BD1D7F6F-2570-E5BF-821F-C4C8CA5DD8AE}"/>
                </a:ext>
              </a:extLst>
            </p:cNvPr>
            <p:cNvCxnSpPr>
              <a:cxnSpLocks/>
              <a:stCxn id="7" idx="2"/>
            </p:cNvCxnSpPr>
            <p:nvPr/>
          </p:nvCxnSpPr>
          <p:spPr>
            <a:xfrm>
              <a:off x="1783307" y="2171133"/>
              <a:ext cx="7240140" cy="1252183"/>
            </a:xfrm>
            <a:prstGeom prst="line">
              <a:avLst/>
            </a:prstGeom>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224B0415-C6D4-A8B1-C456-8404B5F6AD75}"/>
                </a:ext>
              </a:extLst>
            </p:cNvPr>
            <p:cNvCxnSpPr>
              <a:cxnSpLocks/>
              <a:stCxn id="17" idx="2"/>
            </p:cNvCxnSpPr>
            <p:nvPr/>
          </p:nvCxnSpPr>
          <p:spPr>
            <a:xfrm>
              <a:off x="2888776" y="2163172"/>
              <a:ext cx="6257500" cy="1082148"/>
            </a:xfrm>
            <a:prstGeom prst="line">
              <a:avLst/>
            </a:prstGeom>
          </p:spPr>
          <p:style>
            <a:lnRef idx="2">
              <a:schemeClr val="accent1"/>
            </a:lnRef>
            <a:fillRef idx="0">
              <a:schemeClr val="accent1"/>
            </a:fillRef>
            <a:effectRef idx="1">
              <a:schemeClr val="accent1"/>
            </a:effectRef>
            <a:fontRef idx="minor">
              <a:schemeClr val="tx1"/>
            </a:fontRef>
          </p:style>
        </p:cxnSp>
        <p:cxnSp>
          <p:nvCxnSpPr>
            <p:cNvPr id="98" name="Straight Connector 97">
              <a:extLst>
                <a:ext uri="{FF2B5EF4-FFF2-40B4-BE49-F238E27FC236}">
                  <a16:creationId xmlns:a16="http://schemas.microsoft.com/office/drawing/2014/main" id="{A95F0238-5196-68AD-2466-1818F4D7ABB5}"/>
                </a:ext>
              </a:extLst>
            </p:cNvPr>
            <p:cNvCxnSpPr>
              <a:cxnSpLocks/>
              <a:stCxn id="26" idx="2"/>
            </p:cNvCxnSpPr>
            <p:nvPr/>
          </p:nvCxnSpPr>
          <p:spPr>
            <a:xfrm>
              <a:off x="4010167" y="2163172"/>
              <a:ext cx="5338551" cy="947379"/>
            </a:xfrm>
            <a:prstGeom prst="line">
              <a:avLst/>
            </a:prstGeom>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728144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a:extLst>
              <a:ext uri="{FF2B5EF4-FFF2-40B4-BE49-F238E27FC236}">
                <a16:creationId xmlns:a16="http://schemas.microsoft.com/office/drawing/2014/main" id="{F2CD4C43-4411-A78E-038F-5BF08802ADA6}"/>
              </a:ext>
            </a:extLst>
          </p:cNvPr>
          <p:cNvSpPr txBox="1"/>
          <p:nvPr/>
        </p:nvSpPr>
        <p:spPr>
          <a:xfrm>
            <a:off x="913370" y="2828835"/>
            <a:ext cx="10365259" cy="1200329"/>
          </a:xfrm>
          <a:prstGeom prst="rect">
            <a:avLst/>
          </a:prstGeom>
          <a:noFill/>
        </p:spPr>
        <p:txBody>
          <a:bodyPr wrap="square" rtlCol="0">
            <a:spAutoFit/>
          </a:bodyPr>
          <a:lstStyle/>
          <a:p>
            <a:pPr algn="ctr"/>
            <a:r>
              <a:rPr lang="en-US" sz="3600" dirty="0" err="1">
                <a:latin typeface="Geist Medium" pitchFamily="2" charset="77"/>
                <a:ea typeface="Geist Medium" pitchFamily="2" charset="77"/>
                <a:cs typeface="Geist Medium" pitchFamily="2" charset="77"/>
              </a:rPr>
              <a:t>ATProto</a:t>
            </a:r>
            <a:r>
              <a:rPr lang="en-US" sz="3600" dirty="0">
                <a:latin typeface="Geist Medium" pitchFamily="2" charset="77"/>
                <a:ea typeface="Geist Medium" pitchFamily="2" charset="77"/>
                <a:cs typeface="Geist Medium" pitchFamily="2" charset="77"/>
              </a:rPr>
              <a:t> helps resolve this tension by enabling discoverability without loss of sovereignty. </a:t>
            </a:r>
          </a:p>
        </p:txBody>
      </p:sp>
    </p:spTree>
    <p:extLst>
      <p:ext uri="{BB962C8B-B14F-4D97-AF65-F5344CB8AC3E}">
        <p14:creationId xmlns:p14="http://schemas.microsoft.com/office/powerpoint/2010/main" val="3917059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Group 76">
            <a:extLst>
              <a:ext uri="{FF2B5EF4-FFF2-40B4-BE49-F238E27FC236}">
                <a16:creationId xmlns:a16="http://schemas.microsoft.com/office/drawing/2014/main" id="{FC715519-D060-2144-4E2E-67F6555D09B6}"/>
              </a:ext>
            </a:extLst>
          </p:cNvPr>
          <p:cNvGrpSpPr/>
          <p:nvPr/>
        </p:nvGrpSpPr>
        <p:grpSpPr>
          <a:xfrm>
            <a:off x="532263" y="477672"/>
            <a:ext cx="3875964" cy="5815080"/>
            <a:chOff x="532263" y="477672"/>
            <a:chExt cx="3875964" cy="5815080"/>
          </a:xfrm>
        </p:grpSpPr>
        <p:sp>
          <p:nvSpPr>
            <p:cNvPr id="31" name="Rounded Rectangle 30">
              <a:extLst>
                <a:ext uri="{FF2B5EF4-FFF2-40B4-BE49-F238E27FC236}">
                  <a16:creationId xmlns:a16="http://schemas.microsoft.com/office/drawing/2014/main" id="{9DDE6A0D-33A7-51A2-388E-AF31E4CA9D17}"/>
                </a:ext>
              </a:extLst>
            </p:cNvPr>
            <p:cNvSpPr/>
            <p:nvPr/>
          </p:nvSpPr>
          <p:spPr>
            <a:xfrm>
              <a:off x="532263" y="656227"/>
              <a:ext cx="3875964" cy="5636525"/>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D79C4D2-CBD2-3E9B-6957-38ECA00A3789}"/>
                </a:ext>
              </a:extLst>
            </p:cNvPr>
            <p:cNvGrpSpPr/>
            <p:nvPr/>
          </p:nvGrpSpPr>
          <p:grpSpPr>
            <a:xfrm>
              <a:off x="1050878" y="2869441"/>
              <a:ext cx="941696" cy="1173707"/>
              <a:chOff x="9771797" y="2538484"/>
              <a:chExt cx="941696" cy="1173707"/>
            </a:xfrm>
          </p:grpSpPr>
          <p:sp>
            <p:nvSpPr>
              <p:cNvPr id="2" name="Rounded Rectangle 1">
                <a:extLst>
                  <a:ext uri="{FF2B5EF4-FFF2-40B4-BE49-F238E27FC236}">
                    <a16:creationId xmlns:a16="http://schemas.microsoft.com/office/drawing/2014/main" id="{9C87E0BA-749A-DC8F-D263-9E1ED3A26909}"/>
                  </a:ext>
                </a:extLst>
              </p:cNvPr>
              <p:cNvSpPr/>
              <p:nvPr/>
            </p:nvSpPr>
            <p:spPr>
              <a:xfrm>
                <a:off x="9771797" y="2538484"/>
                <a:ext cx="941696" cy="1173707"/>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E977AD67-645F-B43F-4D30-049893E969E9}"/>
                  </a:ext>
                </a:extLst>
              </p:cNvPr>
              <p:cNvCxnSpPr/>
              <p:nvPr/>
            </p:nvCxnSpPr>
            <p:spPr>
              <a:xfrm>
                <a:off x="9935570" y="2756848"/>
                <a:ext cx="600502" cy="0"/>
              </a:xfrm>
              <a:prstGeom prst="line">
                <a:avLst/>
              </a:prstGeom>
              <a:ln w="38100">
                <a:solidFill>
                  <a:srgbClr val="147200"/>
                </a:solidFill>
              </a:ln>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735BFA7E-83F7-622B-7FD8-59CC94259FE2}"/>
                  </a:ext>
                </a:extLst>
              </p:cNvPr>
              <p:cNvCxnSpPr/>
              <p:nvPr/>
            </p:nvCxnSpPr>
            <p:spPr>
              <a:xfrm>
                <a:off x="9935570" y="2881950"/>
                <a:ext cx="600502" cy="0"/>
              </a:xfrm>
              <a:prstGeom prst="line">
                <a:avLst/>
              </a:prstGeom>
              <a:ln w="38100">
                <a:solidFill>
                  <a:srgbClr val="147200"/>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FFF90A2E-FF1D-7061-4FC6-FA2EA18FAF53}"/>
                  </a:ext>
                </a:extLst>
              </p:cNvPr>
              <p:cNvCxnSpPr/>
              <p:nvPr/>
            </p:nvCxnSpPr>
            <p:spPr>
              <a:xfrm>
                <a:off x="9935570" y="3018428"/>
                <a:ext cx="600502" cy="0"/>
              </a:xfrm>
              <a:prstGeom prst="line">
                <a:avLst/>
              </a:prstGeom>
              <a:ln w="38100">
                <a:solidFill>
                  <a:srgbClr val="147200"/>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308C5165-4E70-A172-A374-9ABE085FA668}"/>
                  </a:ext>
                </a:extLst>
              </p:cNvPr>
              <p:cNvCxnSpPr/>
              <p:nvPr/>
            </p:nvCxnSpPr>
            <p:spPr>
              <a:xfrm>
                <a:off x="9935570" y="3143533"/>
                <a:ext cx="600502" cy="0"/>
              </a:xfrm>
              <a:prstGeom prst="line">
                <a:avLst/>
              </a:prstGeom>
              <a:ln w="38100">
                <a:solidFill>
                  <a:srgbClr val="147200"/>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5C3B3D3C-EB8E-BBBF-E3EA-FFA3329C7D3E}"/>
                  </a:ext>
                </a:extLst>
              </p:cNvPr>
              <p:cNvCxnSpPr/>
              <p:nvPr/>
            </p:nvCxnSpPr>
            <p:spPr>
              <a:xfrm>
                <a:off x="9935570" y="3264090"/>
                <a:ext cx="600502" cy="0"/>
              </a:xfrm>
              <a:prstGeom prst="line">
                <a:avLst/>
              </a:prstGeom>
              <a:ln w="38100">
                <a:solidFill>
                  <a:srgbClr val="147200"/>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BD62C348-A619-032F-BDD1-AA5D0650A7BC}"/>
                  </a:ext>
                </a:extLst>
              </p:cNvPr>
              <p:cNvCxnSpPr/>
              <p:nvPr/>
            </p:nvCxnSpPr>
            <p:spPr>
              <a:xfrm>
                <a:off x="9935570" y="3389192"/>
                <a:ext cx="600502" cy="0"/>
              </a:xfrm>
              <a:prstGeom prst="line">
                <a:avLst/>
              </a:prstGeom>
              <a:ln w="38100">
                <a:solidFill>
                  <a:srgbClr val="1472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9D8354D5-6623-C619-D4B1-7BDBEFAC96DA}"/>
                  </a:ext>
                </a:extLst>
              </p:cNvPr>
              <p:cNvCxnSpPr/>
              <p:nvPr/>
            </p:nvCxnSpPr>
            <p:spPr>
              <a:xfrm>
                <a:off x="9935570" y="3525670"/>
                <a:ext cx="600502" cy="0"/>
              </a:xfrm>
              <a:prstGeom prst="line">
                <a:avLst/>
              </a:prstGeom>
              <a:ln w="38100">
                <a:solidFill>
                  <a:srgbClr val="147200"/>
                </a:solidFill>
              </a:ln>
            </p:spPr>
            <p:style>
              <a:lnRef idx="2">
                <a:schemeClr val="accent1"/>
              </a:lnRef>
              <a:fillRef idx="0">
                <a:schemeClr val="accent1"/>
              </a:fillRef>
              <a:effectRef idx="1">
                <a:schemeClr val="accent1"/>
              </a:effectRef>
              <a:fontRef idx="minor">
                <a:schemeClr val="tx1"/>
              </a:fontRef>
            </p:style>
          </p:cxnSp>
        </p:grpSp>
        <p:grpSp>
          <p:nvGrpSpPr>
            <p:cNvPr id="13" name="Group 12">
              <a:extLst>
                <a:ext uri="{FF2B5EF4-FFF2-40B4-BE49-F238E27FC236}">
                  <a16:creationId xmlns:a16="http://schemas.microsoft.com/office/drawing/2014/main" id="{0B51B411-6317-559F-A37C-CE11A481A905}"/>
                </a:ext>
              </a:extLst>
            </p:cNvPr>
            <p:cNvGrpSpPr/>
            <p:nvPr/>
          </p:nvGrpSpPr>
          <p:grpSpPr>
            <a:xfrm>
              <a:off x="1050878" y="1420506"/>
              <a:ext cx="941696" cy="1173707"/>
              <a:chOff x="9771797" y="2538484"/>
              <a:chExt cx="941696" cy="1173707"/>
            </a:xfrm>
          </p:grpSpPr>
          <p:sp>
            <p:nvSpPr>
              <p:cNvPr id="14" name="Rounded Rectangle 13">
                <a:extLst>
                  <a:ext uri="{FF2B5EF4-FFF2-40B4-BE49-F238E27FC236}">
                    <a16:creationId xmlns:a16="http://schemas.microsoft.com/office/drawing/2014/main" id="{8D0624C4-ABF5-B871-EF22-8FD95428F48D}"/>
                  </a:ext>
                </a:extLst>
              </p:cNvPr>
              <p:cNvSpPr/>
              <p:nvPr/>
            </p:nvSpPr>
            <p:spPr>
              <a:xfrm>
                <a:off x="9771797" y="2538484"/>
                <a:ext cx="941696" cy="1173707"/>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FE996CDD-973F-CB4D-2D76-6AD69CB4A976}"/>
                  </a:ext>
                </a:extLst>
              </p:cNvPr>
              <p:cNvCxnSpPr/>
              <p:nvPr/>
            </p:nvCxnSpPr>
            <p:spPr>
              <a:xfrm>
                <a:off x="9935570" y="2756848"/>
                <a:ext cx="600502" cy="0"/>
              </a:xfrm>
              <a:prstGeom prst="line">
                <a:avLst/>
              </a:prstGeom>
              <a:ln w="38100">
                <a:solidFill>
                  <a:srgbClr val="1472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C960EABB-1DD2-199D-95D6-3F0AB085FDB1}"/>
                  </a:ext>
                </a:extLst>
              </p:cNvPr>
              <p:cNvCxnSpPr/>
              <p:nvPr/>
            </p:nvCxnSpPr>
            <p:spPr>
              <a:xfrm>
                <a:off x="9935570" y="2881950"/>
                <a:ext cx="600502" cy="0"/>
              </a:xfrm>
              <a:prstGeom prst="line">
                <a:avLst/>
              </a:prstGeom>
              <a:ln w="38100">
                <a:solidFill>
                  <a:srgbClr val="14720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5B35120A-73D8-26CD-BC60-CFB9C952628F}"/>
                  </a:ext>
                </a:extLst>
              </p:cNvPr>
              <p:cNvCxnSpPr/>
              <p:nvPr/>
            </p:nvCxnSpPr>
            <p:spPr>
              <a:xfrm>
                <a:off x="9935570" y="3018428"/>
                <a:ext cx="600502" cy="0"/>
              </a:xfrm>
              <a:prstGeom prst="line">
                <a:avLst/>
              </a:prstGeom>
              <a:ln w="38100">
                <a:solidFill>
                  <a:srgbClr val="1472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E8438830-0684-D244-E652-643A7A574B75}"/>
                  </a:ext>
                </a:extLst>
              </p:cNvPr>
              <p:cNvCxnSpPr/>
              <p:nvPr/>
            </p:nvCxnSpPr>
            <p:spPr>
              <a:xfrm>
                <a:off x="9935570" y="3143533"/>
                <a:ext cx="600502" cy="0"/>
              </a:xfrm>
              <a:prstGeom prst="line">
                <a:avLst/>
              </a:prstGeom>
              <a:ln w="38100">
                <a:solidFill>
                  <a:srgbClr val="1472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0A6E3F06-1497-99EA-AB42-2A1BAA7BED08}"/>
                  </a:ext>
                </a:extLst>
              </p:cNvPr>
              <p:cNvCxnSpPr/>
              <p:nvPr/>
            </p:nvCxnSpPr>
            <p:spPr>
              <a:xfrm>
                <a:off x="9935570" y="3264090"/>
                <a:ext cx="600502" cy="0"/>
              </a:xfrm>
              <a:prstGeom prst="line">
                <a:avLst/>
              </a:prstGeom>
              <a:ln w="38100">
                <a:solidFill>
                  <a:srgbClr val="147200"/>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D8360909-B35A-8972-97CE-C213051BFA23}"/>
                  </a:ext>
                </a:extLst>
              </p:cNvPr>
              <p:cNvCxnSpPr/>
              <p:nvPr/>
            </p:nvCxnSpPr>
            <p:spPr>
              <a:xfrm>
                <a:off x="9935570" y="3389192"/>
                <a:ext cx="600502" cy="0"/>
              </a:xfrm>
              <a:prstGeom prst="line">
                <a:avLst/>
              </a:prstGeom>
              <a:ln w="38100">
                <a:solidFill>
                  <a:srgbClr val="147200"/>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55A3747C-CBA5-996C-D0D7-438EF0F5951B}"/>
                  </a:ext>
                </a:extLst>
              </p:cNvPr>
              <p:cNvCxnSpPr/>
              <p:nvPr/>
            </p:nvCxnSpPr>
            <p:spPr>
              <a:xfrm>
                <a:off x="9935570" y="3525670"/>
                <a:ext cx="600502" cy="0"/>
              </a:xfrm>
              <a:prstGeom prst="line">
                <a:avLst/>
              </a:prstGeom>
              <a:ln w="38100">
                <a:solidFill>
                  <a:srgbClr val="147200"/>
                </a:solidFill>
              </a:ln>
            </p:spPr>
            <p:style>
              <a:lnRef idx="2">
                <a:schemeClr val="accent1"/>
              </a:lnRef>
              <a:fillRef idx="0">
                <a:schemeClr val="accent1"/>
              </a:fillRef>
              <a:effectRef idx="1">
                <a:schemeClr val="accent1"/>
              </a:effectRef>
              <a:fontRef idx="minor">
                <a:schemeClr val="tx1"/>
              </a:fontRef>
            </p:style>
          </p:cxnSp>
        </p:grpSp>
        <p:grpSp>
          <p:nvGrpSpPr>
            <p:cNvPr id="22" name="Group 21">
              <a:extLst>
                <a:ext uri="{FF2B5EF4-FFF2-40B4-BE49-F238E27FC236}">
                  <a16:creationId xmlns:a16="http://schemas.microsoft.com/office/drawing/2014/main" id="{EFF3A4B5-0D76-FFA5-4061-B296D0C088B7}"/>
                </a:ext>
              </a:extLst>
            </p:cNvPr>
            <p:cNvGrpSpPr/>
            <p:nvPr/>
          </p:nvGrpSpPr>
          <p:grpSpPr>
            <a:xfrm>
              <a:off x="1050878" y="4318377"/>
              <a:ext cx="941696" cy="1173707"/>
              <a:chOff x="9771797" y="2538484"/>
              <a:chExt cx="941696" cy="1173707"/>
            </a:xfrm>
          </p:grpSpPr>
          <p:sp>
            <p:nvSpPr>
              <p:cNvPr id="23" name="Rounded Rectangle 22">
                <a:extLst>
                  <a:ext uri="{FF2B5EF4-FFF2-40B4-BE49-F238E27FC236}">
                    <a16:creationId xmlns:a16="http://schemas.microsoft.com/office/drawing/2014/main" id="{BCF09905-80AF-E513-E527-FA7728A92240}"/>
                  </a:ext>
                </a:extLst>
              </p:cNvPr>
              <p:cNvSpPr/>
              <p:nvPr/>
            </p:nvSpPr>
            <p:spPr>
              <a:xfrm>
                <a:off x="9771797" y="2538484"/>
                <a:ext cx="941696" cy="1173707"/>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773D6A1E-6E4F-F75C-61FC-72A4C45B0F6B}"/>
                  </a:ext>
                </a:extLst>
              </p:cNvPr>
              <p:cNvCxnSpPr/>
              <p:nvPr/>
            </p:nvCxnSpPr>
            <p:spPr>
              <a:xfrm>
                <a:off x="9935570" y="2756848"/>
                <a:ext cx="600502" cy="0"/>
              </a:xfrm>
              <a:prstGeom prst="line">
                <a:avLst/>
              </a:prstGeom>
              <a:ln w="38100">
                <a:solidFill>
                  <a:srgbClr val="147200"/>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52E5CC59-F4CA-A7F7-1F55-62F14D13C3E5}"/>
                  </a:ext>
                </a:extLst>
              </p:cNvPr>
              <p:cNvCxnSpPr/>
              <p:nvPr/>
            </p:nvCxnSpPr>
            <p:spPr>
              <a:xfrm>
                <a:off x="9935570" y="2881950"/>
                <a:ext cx="600502" cy="0"/>
              </a:xfrm>
              <a:prstGeom prst="line">
                <a:avLst/>
              </a:prstGeom>
              <a:ln w="38100">
                <a:solidFill>
                  <a:srgbClr val="14720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5BCD5846-005D-E3D9-D649-125774999277}"/>
                  </a:ext>
                </a:extLst>
              </p:cNvPr>
              <p:cNvCxnSpPr/>
              <p:nvPr/>
            </p:nvCxnSpPr>
            <p:spPr>
              <a:xfrm>
                <a:off x="9935570" y="3018428"/>
                <a:ext cx="600502" cy="0"/>
              </a:xfrm>
              <a:prstGeom prst="line">
                <a:avLst/>
              </a:prstGeom>
              <a:ln w="38100">
                <a:solidFill>
                  <a:srgbClr val="147200"/>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F93A75B7-2E92-AB55-63CB-39FC3E351B04}"/>
                  </a:ext>
                </a:extLst>
              </p:cNvPr>
              <p:cNvCxnSpPr/>
              <p:nvPr/>
            </p:nvCxnSpPr>
            <p:spPr>
              <a:xfrm>
                <a:off x="9935570" y="3143533"/>
                <a:ext cx="600502" cy="0"/>
              </a:xfrm>
              <a:prstGeom prst="line">
                <a:avLst/>
              </a:prstGeom>
              <a:ln w="38100">
                <a:solidFill>
                  <a:srgbClr val="14720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D5F531C1-23E2-397B-AB94-72397183BC1F}"/>
                  </a:ext>
                </a:extLst>
              </p:cNvPr>
              <p:cNvCxnSpPr/>
              <p:nvPr/>
            </p:nvCxnSpPr>
            <p:spPr>
              <a:xfrm>
                <a:off x="9935570" y="3264090"/>
                <a:ext cx="600502" cy="0"/>
              </a:xfrm>
              <a:prstGeom prst="line">
                <a:avLst/>
              </a:prstGeom>
              <a:ln w="38100">
                <a:solidFill>
                  <a:srgbClr val="147200"/>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66C6DE2F-1A28-E6E6-7B6A-549F44F12875}"/>
                  </a:ext>
                </a:extLst>
              </p:cNvPr>
              <p:cNvCxnSpPr/>
              <p:nvPr/>
            </p:nvCxnSpPr>
            <p:spPr>
              <a:xfrm>
                <a:off x="9935570" y="3389192"/>
                <a:ext cx="600502" cy="0"/>
              </a:xfrm>
              <a:prstGeom prst="line">
                <a:avLst/>
              </a:prstGeom>
              <a:ln w="38100">
                <a:solidFill>
                  <a:srgbClr val="147200"/>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3915B44F-4CDD-D6D4-ADE9-364AE1F941D9}"/>
                  </a:ext>
                </a:extLst>
              </p:cNvPr>
              <p:cNvCxnSpPr/>
              <p:nvPr/>
            </p:nvCxnSpPr>
            <p:spPr>
              <a:xfrm>
                <a:off x="9935570" y="3525670"/>
                <a:ext cx="600502" cy="0"/>
              </a:xfrm>
              <a:prstGeom prst="line">
                <a:avLst/>
              </a:prstGeom>
              <a:ln w="38100">
                <a:solidFill>
                  <a:srgbClr val="147200"/>
                </a:solidFill>
              </a:ln>
            </p:spPr>
            <p:style>
              <a:lnRef idx="2">
                <a:schemeClr val="accent1"/>
              </a:lnRef>
              <a:fillRef idx="0">
                <a:schemeClr val="accent1"/>
              </a:fillRef>
              <a:effectRef idx="1">
                <a:schemeClr val="accent1"/>
              </a:effectRef>
              <a:fontRef idx="minor">
                <a:schemeClr val="tx1"/>
              </a:fontRef>
            </p:style>
          </p:cxnSp>
        </p:grpSp>
        <p:grpSp>
          <p:nvGrpSpPr>
            <p:cNvPr id="46" name="Group 45">
              <a:extLst>
                <a:ext uri="{FF2B5EF4-FFF2-40B4-BE49-F238E27FC236}">
                  <a16:creationId xmlns:a16="http://schemas.microsoft.com/office/drawing/2014/main" id="{1EEE1E71-1F4F-AB4A-46D3-973526BBF1FE}"/>
                </a:ext>
              </a:extLst>
            </p:cNvPr>
            <p:cNvGrpSpPr/>
            <p:nvPr/>
          </p:nvGrpSpPr>
          <p:grpSpPr>
            <a:xfrm>
              <a:off x="2654490" y="1638870"/>
              <a:ext cx="1185076" cy="831371"/>
              <a:chOff x="2654490" y="1638870"/>
              <a:chExt cx="1185076" cy="831371"/>
            </a:xfrm>
          </p:grpSpPr>
          <p:sp>
            <p:nvSpPr>
              <p:cNvPr id="32" name="Oval 31">
                <a:extLst>
                  <a:ext uri="{FF2B5EF4-FFF2-40B4-BE49-F238E27FC236}">
                    <a16:creationId xmlns:a16="http://schemas.microsoft.com/office/drawing/2014/main" id="{464BE799-1412-4B9A-0C3B-95996D297CBD}"/>
                  </a:ext>
                </a:extLst>
              </p:cNvPr>
              <p:cNvSpPr/>
              <p:nvPr/>
            </p:nvSpPr>
            <p:spPr>
              <a:xfrm>
                <a:off x="2654490" y="1638870"/>
                <a:ext cx="261580" cy="261580"/>
              </a:xfrm>
              <a:prstGeom prst="ellipse">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856770EC-CADF-B46C-6E87-EF92B684813D}"/>
                  </a:ext>
                </a:extLst>
              </p:cNvPr>
              <p:cNvSpPr/>
              <p:nvPr/>
            </p:nvSpPr>
            <p:spPr>
              <a:xfrm>
                <a:off x="3577986" y="1638870"/>
                <a:ext cx="261580" cy="261580"/>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F14BC65C-6B5D-3234-BA85-C40D29A37BF7}"/>
                  </a:ext>
                </a:extLst>
              </p:cNvPr>
              <p:cNvSpPr/>
              <p:nvPr/>
            </p:nvSpPr>
            <p:spPr>
              <a:xfrm>
                <a:off x="3123065" y="2208661"/>
                <a:ext cx="261580" cy="261580"/>
              </a:xfrm>
              <a:prstGeom prst="ellipse">
                <a:avLst/>
              </a:prstGeom>
              <a:solidFill>
                <a:srgbClr val="147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Arrow Connector 35">
                <a:extLst>
                  <a:ext uri="{FF2B5EF4-FFF2-40B4-BE49-F238E27FC236}">
                    <a16:creationId xmlns:a16="http://schemas.microsoft.com/office/drawing/2014/main" id="{03F9E146-4D91-2409-59F9-B17AEF48917E}"/>
                  </a:ext>
                </a:extLst>
              </p:cNvPr>
              <p:cNvCxnSpPr>
                <a:cxnSpLocks/>
                <a:stCxn id="32" idx="6"/>
              </p:cNvCxnSpPr>
              <p:nvPr/>
            </p:nvCxnSpPr>
            <p:spPr>
              <a:xfrm flipV="1">
                <a:off x="2916070" y="1763972"/>
                <a:ext cx="661916" cy="568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7" name="Straight Arrow Connector 36">
                <a:extLst>
                  <a:ext uri="{FF2B5EF4-FFF2-40B4-BE49-F238E27FC236}">
                    <a16:creationId xmlns:a16="http://schemas.microsoft.com/office/drawing/2014/main" id="{8B1B6474-7F24-16F6-7119-EFEB06231DD5}"/>
                  </a:ext>
                </a:extLst>
              </p:cNvPr>
              <p:cNvCxnSpPr>
                <a:cxnSpLocks/>
                <a:stCxn id="33" idx="3"/>
                <a:endCxn id="34" idx="7"/>
              </p:cNvCxnSpPr>
              <p:nvPr/>
            </p:nvCxnSpPr>
            <p:spPr>
              <a:xfrm flipH="1">
                <a:off x="3346337" y="1862142"/>
                <a:ext cx="269957" cy="38482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0" name="Straight Arrow Connector 39">
                <a:extLst>
                  <a:ext uri="{FF2B5EF4-FFF2-40B4-BE49-F238E27FC236}">
                    <a16:creationId xmlns:a16="http://schemas.microsoft.com/office/drawing/2014/main" id="{A9BAD9E9-8117-0543-88DD-F9ABB3FF83A1}"/>
                  </a:ext>
                </a:extLst>
              </p:cNvPr>
              <p:cNvCxnSpPr>
                <a:cxnSpLocks/>
                <a:stCxn id="32" idx="5"/>
                <a:endCxn id="34" idx="1"/>
              </p:cNvCxnSpPr>
              <p:nvPr/>
            </p:nvCxnSpPr>
            <p:spPr>
              <a:xfrm>
                <a:off x="2877762" y="1862142"/>
                <a:ext cx="283611" cy="384827"/>
              </a:xfrm>
              <a:prstGeom prst="straightConnector1">
                <a:avLst/>
              </a:prstGeom>
              <a:ln>
                <a:headEnd type="triangle" w="med" len="med"/>
                <a:tailEnd type="triangle" w="med" len="med"/>
              </a:ln>
            </p:spPr>
            <p:style>
              <a:lnRef idx="2">
                <a:schemeClr val="dk1"/>
              </a:lnRef>
              <a:fillRef idx="0">
                <a:schemeClr val="dk1"/>
              </a:fillRef>
              <a:effectRef idx="1">
                <a:schemeClr val="dk1"/>
              </a:effectRef>
              <a:fontRef idx="minor">
                <a:schemeClr val="tx1"/>
              </a:fontRef>
            </p:style>
          </p:cxnSp>
        </p:grpSp>
        <p:grpSp>
          <p:nvGrpSpPr>
            <p:cNvPr id="47" name="Group 46">
              <a:extLst>
                <a:ext uri="{FF2B5EF4-FFF2-40B4-BE49-F238E27FC236}">
                  <a16:creationId xmlns:a16="http://schemas.microsoft.com/office/drawing/2014/main" id="{061F46C8-3E20-5404-3BF1-68B3C90F4AE3}"/>
                </a:ext>
              </a:extLst>
            </p:cNvPr>
            <p:cNvGrpSpPr/>
            <p:nvPr/>
          </p:nvGrpSpPr>
          <p:grpSpPr>
            <a:xfrm>
              <a:off x="2753799" y="3040608"/>
              <a:ext cx="1185076" cy="831371"/>
              <a:chOff x="2654490" y="1638870"/>
              <a:chExt cx="1185076" cy="831371"/>
            </a:xfrm>
          </p:grpSpPr>
          <p:sp>
            <p:nvSpPr>
              <p:cNvPr id="48" name="Oval 47">
                <a:extLst>
                  <a:ext uri="{FF2B5EF4-FFF2-40B4-BE49-F238E27FC236}">
                    <a16:creationId xmlns:a16="http://schemas.microsoft.com/office/drawing/2014/main" id="{23E960AA-FA84-DB0E-5A43-3B394FC7631D}"/>
                  </a:ext>
                </a:extLst>
              </p:cNvPr>
              <p:cNvSpPr/>
              <p:nvPr/>
            </p:nvSpPr>
            <p:spPr>
              <a:xfrm>
                <a:off x="2654490" y="1638870"/>
                <a:ext cx="261580" cy="261580"/>
              </a:xfrm>
              <a:prstGeom prst="ellipse">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AEE76981-2379-2A69-A2ED-59CC6EAA66C5}"/>
                  </a:ext>
                </a:extLst>
              </p:cNvPr>
              <p:cNvSpPr/>
              <p:nvPr/>
            </p:nvSpPr>
            <p:spPr>
              <a:xfrm>
                <a:off x="3577986" y="1638870"/>
                <a:ext cx="261580" cy="261580"/>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5A8633D-25EE-FF2B-133F-4542B6456CDD}"/>
                  </a:ext>
                </a:extLst>
              </p:cNvPr>
              <p:cNvSpPr/>
              <p:nvPr/>
            </p:nvSpPr>
            <p:spPr>
              <a:xfrm>
                <a:off x="3123065" y="2208661"/>
                <a:ext cx="261580" cy="261580"/>
              </a:xfrm>
              <a:prstGeom prst="ellipse">
                <a:avLst/>
              </a:prstGeom>
              <a:solidFill>
                <a:srgbClr val="147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Arrow Connector 50">
                <a:extLst>
                  <a:ext uri="{FF2B5EF4-FFF2-40B4-BE49-F238E27FC236}">
                    <a16:creationId xmlns:a16="http://schemas.microsoft.com/office/drawing/2014/main" id="{C879A69E-17B7-1DAC-9FE0-E6684A6042DE}"/>
                  </a:ext>
                </a:extLst>
              </p:cNvPr>
              <p:cNvCxnSpPr>
                <a:cxnSpLocks/>
                <a:stCxn id="48" idx="6"/>
              </p:cNvCxnSpPr>
              <p:nvPr/>
            </p:nvCxnSpPr>
            <p:spPr>
              <a:xfrm flipV="1">
                <a:off x="2916070" y="1763972"/>
                <a:ext cx="661916" cy="568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2" name="Straight Arrow Connector 51">
                <a:extLst>
                  <a:ext uri="{FF2B5EF4-FFF2-40B4-BE49-F238E27FC236}">
                    <a16:creationId xmlns:a16="http://schemas.microsoft.com/office/drawing/2014/main" id="{538ACD4D-B379-10B2-783C-DF07379C9819}"/>
                  </a:ext>
                </a:extLst>
              </p:cNvPr>
              <p:cNvCxnSpPr>
                <a:cxnSpLocks/>
                <a:stCxn id="49" idx="3"/>
                <a:endCxn id="50" idx="7"/>
              </p:cNvCxnSpPr>
              <p:nvPr/>
            </p:nvCxnSpPr>
            <p:spPr>
              <a:xfrm flipH="1">
                <a:off x="3346337" y="1862142"/>
                <a:ext cx="269957" cy="38482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3" name="Straight Arrow Connector 52">
                <a:extLst>
                  <a:ext uri="{FF2B5EF4-FFF2-40B4-BE49-F238E27FC236}">
                    <a16:creationId xmlns:a16="http://schemas.microsoft.com/office/drawing/2014/main" id="{BCFBF1EC-AFF3-DB9E-2CDB-5B65189962A5}"/>
                  </a:ext>
                </a:extLst>
              </p:cNvPr>
              <p:cNvCxnSpPr>
                <a:cxnSpLocks/>
                <a:stCxn id="48" idx="5"/>
                <a:endCxn id="50" idx="1"/>
              </p:cNvCxnSpPr>
              <p:nvPr/>
            </p:nvCxnSpPr>
            <p:spPr>
              <a:xfrm>
                <a:off x="2877762" y="1862142"/>
                <a:ext cx="283611" cy="384827"/>
              </a:xfrm>
              <a:prstGeom prst="straightConnector1">
                <a:avLst/>
              </a:prstGeom>
              <a:ln>
                <a:headEnd type="triangle" w="med" len="med"/>
                <a:tailEnd type="triangle" w="med" len="med"/>
              </a:ln>
            </p:spPr>
            <p:style>
              <a:lnRef idx="2">
                <a:schemeClr val="dk1"/>
              </a:lnRef>
              <a:fillRef idx="0">
                <a:schemeClr val="dk1"/>
              </a:fillRef>
              <a:effectRef idx="1">
                <a:schemeClr val="dk1"/>
              </a:effectRef>
              <a:fontRef idx="minor">
                <a:schemeClr val="tx1"/>
              </a:fontRef>
            </p:style>
          </p:cxnSp>
        </p:grpSp>
        <p:grpSp>
          <p:nvGrpSpPr>
            <p:cNvPr id="54" name="Group 53">
              <a:extLst>
                <a:ext uri="{FF2B5EF4-FFF2-40B4-BE49-F238E27FC236}">
                  <a16:creationId xmlns:a16="http://schemas.microsoft.com/office/drawing/2014/main" id="{8ED99FE6-C08A-DC3D-F011-C92CEF1CB456}"/>
                </a:ext>
              </a:extLst>
            </p:cNvPr>
            <p:cNvGrpSpPr/>
            <p:nvPr/>
          </p:nvGrpSpPr>
          <p:grpSpPr>
            <a:xfrm>
              <a:off x="2753799" y="4507740"/>
              <a:ext cx="1185076" cy="831371"/>
              <a:chOff x="2654490" y="1638870"/>
              <a:chExt cx="1185076" cy="831371"/>
            </a:xfrm>
          </p:grpSpPr>
          <p:sp>
            <p:nvSpPr>
              <p:cNvPr id="55" name="Oval 54">
                <a:extLst>
                  <a:ext uri="{FF2B5EF4-FFF2-40B4-BE49-F238E27FC236}">
                    <a16:creationId xmlns:a16="http://schemas.microsoft.com/office/drawing/2014/main" id="{BDA12741-B864-C1CC-5DE9-F24316264585}"/>
                  </a:ext>
                </a:extLst>
              </p:cNvPr>
              <p:cNvSpPr/>
              <p:nvPr/>
            </p:nvSpPr>
            <p:spPr>
              <a:xfrm>
                <a:off x="2654490" y="1638870"/>
                <a:ext cx="261580" cy="261580"/>
              </a:xfrm>
              <a:prstGeom prst="ellipse">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9A1470A1-C549-1EBE-6965-091E542C0073}"/>
                  </a:ext>
                </a:extLst>
              </p:cNvPr>
              <p:cNvSpPr/>
              <p:nvPr/>
            </p:nvSpPr>
            <p:spPr>
              <a:xfrm>
                <a:off x="3577986" y="1638870"/>
                <a:ext cx="261580" cy="261580"/>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02A4CC55-A5F8-F72A-7A30-9282FF781C0E}"/>
                  </a:ext>
                </a:extLst>
              </p:cNvPr>
              <p:cNvSpPr/>
              <p:nvPr/>
            </p:nvSpPr>
            <p:spPr>
              <a:xfrm>
                <a:off x="3123065" y="2208661"/>
                <a:ext cx="261580" cy="261580"/>
              </a:xfrm>
              <a:prstGeom prst="ellipse">
                <a:avLst/>
              </a:prstGeom>
              <a:solidFill>
                <a:srgbClr val="147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Arrow Connector 57">
                <a:extLst>
                  <a:ext uri="{FF2B5EF4-FFF2-40B4-BE49-F238E27FC236}">
                    <a16:creationId xmlns:a16="http://schemas.microsoft.com/office/drawing/2014/main" id="{C180E059-6737-6622-D473-692BFB909EBF}"/>
                  </a:ext>
                </a:extLst>
              </p:cNvPr>
              <p:cNvCxnSpPr>
                <a:cxnSpLocks/>
                <a:stCxn id="55" idx="6"/>
              </p:cNvCxnSpPr>
              <p:nvPr/>
            </p:nvCxnSpPr>
            <p:spPr>
              <a:xfrm flipV="1">
                <a:off x="2916070" y="1763972"/>
                <a:ext cx="661916" cy="568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9" name="Straight Arrow Connector 58">
                <a:extLst>
                  <a:ext uri="{FF2B5EF4-FFF2-40B4-BE49-F238E27FC236}">
                    <a16:creationId xmlns:a16="http://schemas.microsoft.com/office/drawing/2014/main" id="{16C21F81-3AB9-9615-C352-8A1FC3A335FD}"/>
                  </a:ext>
                </a:extLst>
              </p:cNvPr>
              <p:cNvCxnSpPr>
                <a:cxnSpLocks/>
                <a:stCxn id="56" idx="3"/>
                <a:endCxn id="57" idx="7"/>
              </p:cNvCxnSpPr>
              <p:nvPr/>
            </p:nvCxnSpPr>
            <p:spPr>
              <a:xfrm flipH="1">
                <a:off x="3346337" y="1862142"/>
                <a:ext cx="269957" cy="38482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0" name="Straight Arrow Connector 59">
                <a:extLst>
                  <a:ext uri="{FF2B5EF4-FFF2-40B4-BE49-F238E27FC236}">
                    <a16:creationId xmlns:a16="http://schemas.microsoft.com/office/drawing/2014/main" id="{347BD97F-BB3A-E5CC-EDA5-06B9D932DC89}"/>
                  </a:ext>
                </a:extLst>
              </p:cNvPr>
              <p:cNvCxnSpPr>
                <a:cxnSpLocks/>
                <a:stCxn id="55" idx="5"/>
                <a:endCxn id="57" idx="1"/>
              </p:cNvCxnSpPr>
              <p:nvPr/>
            </p:nvCxnSpPr>
            <p:spPr>
              <a:xfrm>
                <a:off x="2877762" y="1862142"/>
                <a:ext cx="283611" cy="384827"/>
              </a:xfrm>
              <a:prstGeom prst="straightConnector1">
                <a:avLst/>
              </a:prstGeom>
              <a:ln>
                <a:headEnd type="triangle" w="med" len="med"/>
                <a:tailEnd type="triangle" w="med" len="med"/>
              </a:ln>
            </p:spPr>
            <p:style>
              <a:lnRef idx="2">
                <a:schemeClr val="dk1"/>
              </a:lnRef>
              <a:fillRef idx="0">
                <a:schemeClr val="dk1"/>
              </a:fillRef>
              <a:effectRef idx="1">
                <a:schemeClr val="dk1"/>
              </a:effectRef>
              <a:fontRef idx="minor">
                <a:schemeClr val="tx1"/>
              </a:fontRef>
            </p:style>
          </p:cxnSp>
        </p:grpSp>
        <p:sp>
          <p:nvSpPr>
            <p:cNvPr id="64" name="Rounded Rectangle 63">
              <a:extLst>
                <a:ext uri="{FF2B5EF4-FFF2-40B4-BE49-F238E27FC236}">
                  <a16:creationId xmlns:a16="http://schemas.microsoft.com/office/drawing/2014/main" id="{97983035-CDB1-1CC4-6BA4-8FA159456A1E}"/>
                </a:ext>
              </a:extLst>
            </p:cNvPr>
            <p:cNvSpPr/>
            <p:nvPr/>
          </p:nvSpPr>
          <p:spPr>
            <a:xfrm>
              <a:off x="1214651" y="477672"/>
              <a:ext cx="777923" cy="382137"/>
            </a:xfrm>
            <a:prstGeom prst="roundRect">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Geist Black" pitchFamily="2" charset="77"/>
                  <a:ea typeface="Geist Black" pitchFamily="2" charset="77"/>
                  <a:cs typeface="Geist Black" pitchFamily="2" charset="77"/>
                </a:rPr>
                <a:t>PDS</a:t>
              </a:r>
            </a:p>
          </p:txBody>
        </p:sp>
        <p:sp>
          <p:nvSpPr>
            <p:cNvPr id="65" name="TextBox 64">
              <a:extLst>
                <a:ext uri="{FF2B5EF4-FFF2-40B4-BE49-F238E27FC236}">
                  <a16:creationId xmlns:a16="http://schemas.microsoft.com/office/drawing/2014/main" id="{704ACA1E-71FF-A3C4-7B1D-BD80EB9AC41E}"/>
                </a:ext>
              </a:extLst>
            </p:cNvPr>
            <p:cNvSpPr txBox="1"/>
            <p:nvPr/>
          </p:nvSpPr>
          <p:spPr>
            <a:xfrm>
              <a:off x="928048" y="5667651"/>
              <a:ext cx="1173707" cy="369332"/>
            </a:xfrm>
            <a:prstGeom prst="rect">
              <a:avLst/>
            </a:prstGeom>
            <a:noFill/>
          </p:spPr>
          <p:txBody>
            <a:bodyPr wrap="square" rtlCol="0">
              <a:spAutoFit/>
            </a:bodyPr>
            <a:lstStyle/>
            <a:p>
              <a:pPr algn="ctr"/>
              <a:r>
                <a:rPr lang="en-US" dirty="0">
                  <a:latin typeface="Geist Medium" pitchFamily="2" charset="77"/>
                  <a:ea typeface="Geist Medium" pitchFamily="2" charset="77"/>
                  <a:cs typeface="Geist Medium" pitchFamily="2" charset="77"/>
                </a:rPr>
                <a:t>Content</a:t>
              </a:r>
            </a:p>
          </p:txBody>
        </p:sp>
        <p:sp>
          <p:nvSpPr>
            <p:cNvPr id="66" name="TextBox 65">
              <a:extLst>
                <a:ext uri="{FF2B5EF4-FFF2-40B4-BE49-F238E27FC236}">
                  <a16:creationId xmlns:a16="http://schemas.microsoft.com/office/drawing/2014/main" id="{A1061446-B525-C232-3298-35F4059BE993}"/>
                </a:ext>
              </a:extLst>
            </p:cNvPr>
            <p:cNvSpPr txBox="1"/>
            <p:nvPr/>
          </p:nvSpPr>
          <p:spPr>
            <a:xfrm>
              <a:off x="2706986" y="5662165"/>
              <a:ext cx="1278701" cy="369332"/>
            </a:xfrm>
            <a:prstGeom prst="rect">
              <a:avLst/>
            </a:prstGeom>
            <a:noFill/>
          </p:spPr>
          <p:txBody>
            <a:bodyPr wrap="square" rtlCol="0">
              <a:spAutoFit/>
            </a:bodyPr>
            <a:lstStyle/>
            <a:p>
              <a:pPr algn="ctr"/>
              <a:r>
                <a:rPr lang="en-US" dirty="0">
                  <a:latin typeface="Geist Medium" pitchFamily="2" charset="77"/>
                  <a:ea typeface="Geist Medium" pitchFamily="2" charset="77"/>
                  <a:cs typeface="Geist Medium" pitchFamily="2" charset="77"/>
                </a:rPr>
                <a:t>Metadata</a:t>
              </a:r>
              <a:endParaRPr lang="en-US" dirty="0">
                <a:latin typeface="Geist Medium" pitchFamily="2" charset="77"/>
                <a:ea typeface="Geist Medium" pitchFamily="2" charset="77"/>
                <a:cs typeface="Geist Medium" pitchFamily="2" charset="77"/>
              </a:endParaRPr>
            </a:p>
          </p:txBody>
        </p:sp>
        <p:cxnSp>
          <p:nvCxnSpPr>
            <p:cNvPr id="68" name="Straight Connector 67">
              <a:extLst>
                <a:ext uri="{FF2B5EF4-FFF2-40B4-BE49-F238E27FC236}">
                  <a16:creationId xmlns:a16="http://schemas.microsoft.com/office/drawing/2014/main" id="{79A87F15-3D64-CD04-F399-3C4579BD6C55}"/>
                </a:ext>
              </a:extLst>
            </p:cNvPr>
            <p:cNvCxnSpPr>
              <a:cxnSpLocks/>
              <a:stCxn id="14" idx="3"/>
              <a:endCxn id="32" idx="2"/>
            </p:cNvCxnSpPr>
            <p:nvPr/>
          </p:nvCxnSpPr>
          <p:spPr>
            <a:xfrm flipV="1">
              <a:off x="1992574" y="1769660"/>
              <a:ext cx="661916" cy="237700"/>
            </a:xfrm>
            <a:prstGeom prst="line">
              <a:avLst/>
            </a:prstGeom>
            <a:ln>
              <a:prstDash val="sysDot"/>
            </a:ln>
          </p:spPr>
          <p:style>
            <a:lnRef idx="2">
              <a:schemeClr val="dk1"/>
            </a:lnRef>
            <a:fillRef idx="0">
              <a:schemeClr val="dk1"/>
            </a:fillRef>
            <a:effectRef idx="1">
              <a:schemeClr val="dk1"/>
            </a:effectRef>
            <a:fontRef idx="minor">
              <a:schemeClr val="tx1"/>
            </a:fontRef>
          </p:style>
        </p:cxnSp>
        <p:cxnSp>
          <p:nvCxnSpPr>
            <p:cNvPr id="71" name="Straight Connector 70">
              <a:extLst>
                <a:ext uri="{FF2B5EF4-FFF2-40B4-BE49-F238E27FC236}">
                  <a16:creationId xmlns:a16="http://schemas.microsoft.com/office/drawing/2014/main" id="{04B0CAF9-C1C3-BABE-68B6-3BB2EFFE3741}"/>
                </a:ext>
              </a:extLst>
            </p:cNvPr>
            <p:cNvCxnSpPr>
              <a:cxnSpLocks/>
              <a:stCxn id="2" idx="3"/>
              <a:endCxn id="48" idx="2"/>
            </p:cNvCxnSpPr>
            <p:nvPr/>
          </p:nvCxnSpPr>
          <p:spPr>
            <a:xfrm flipV="1">
              <a:off x="1992574" y="3171398"/>
              <a:ext cx="761225" cy="284897"/>
            </a:xfrm>
            <a:prstGeom prst="line">
              <a:avLst/>
            </a:prstGeom>
            <a:ln>
              <a:prstDash val="sysDot"/>
            </a:ln>
          </p:spPr>
          <p:style>
            <a:lnRef idx="2">
              <a:schemeClr val="dk1"/>
            </a:lnRef>
            <a:fillRef idx="0">
              <a:schemeClr val="dk1"/>
            </a:fillRef>
            <a:effectRef idx="1">
              <a:schemeClr val="dk1"/>
            </a:effectRef>
            <a:fontRef idx="minor">
              <a:schemeClr val="tx1"/>
            </a:fontRef>
          </p:style>
        </p:cxnSp>
        <p:cxnSp>
          <p:nvCxnSpPr>
            <p:cNvPr id="74" name="Straight Connector 73">
              <a:extLst>
                <a:ext uri="{FF2B5EF4-FFF2-40B4-BE49-F238E27FC236}">
                  <a16:creationId xmlns:a16="http://schemas.microsoft.com/office/drawing/2014/main" id="{383543FD-6C75-DAAE-AA38-799D404EEC74}"/>
                </a:ext>
              </a:extLst>
            </p:cNvPr>
            <p:cNvCxnSpPr>
              <a:cxnSpLocks/>
              <a:stCxn id="23" idx="3"/>
              <a:endCxn id="55" idx="2"/>
            </p:cNvCxnSpPr>
            <p:nvPr/>
          </p:nvCxnSpPr>
          <p:spPr>
            <a:xfrm flipV="1">
              <a:off x="1992574" y="4638530"/>
              <a:ext cx="761225" cy="266701"/>
            </a:xfrm>
            <a:prstGeom prst="line">
              <a:avLst/>
            </a:prstGeom>
            <a:ln>
              <a:prstDash val="sysDot"/>
            </a:ln>
          </p:spPr>
          <p:style>
            <a:lnRef idx="2">
              <a:schemeClr val="dk1"/>
            </a:lnRef>
            <a:fillRef idx="0">
              <a:schemeClr val="dk1"/>
            </a:fillRef>
            <a:effectRef idx="1">
              <a:schemeClr val="dk1"/>
            </a:effectRef>
            <a:fontRef idx="minor">
              <a:schemeClr val="tx1"/>
            </a:fontRef>
          </p:style>
        </p:cxnSp>
      </p:grpSp>
      <p:pic>
        <p:nvPicPr>
          <p:cNvPr id="79" name="Graphic 78" descr="Magnifying glass with solid fill">
            <a:extLst>
              <a:ext uri="{FF2B5EF4-FFF2-40B4-BE49-F238E27FC236}">
                <a16:creationId xmlns:a16="http://schemas.microsoft.com/office/drawing/2014/main" id="{535F0FDE-85A9-7636-88B4-AF44056D29D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19474" y="3017289"/>
            <a:ext cx="914400" cy="914400"/>
          </a:xfrm>
          <a:prstGeom prst="rect">
            <a:avLst/>
          </a:prstGeom>
        </p:spPr>
      </p:pic>
      <p:pic>
        <p:nvPicPr>
          <p:cNvPr id="81" name="Graphic 80" descr="Broken Fire Hydrant with solid fill">
            <a:extLst>
              <a:ext uri="{FF2B5EF4-FFF2-40B4-BE49-F238E27FC236}">
                <a16:creationId xmlns:a16="http://schemas.microsoft.com/office/drawing/2014/main" id="{355C4E48-3A10-2342-3832-D6AA35BA4FD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54973" y="3012744"/>
            <a:ext cx="914400" cy="914400"/>
          </a:xfrm>
          <a:prstGeom prst="rect">
            <a:avLst/>
          </a:prstGeom>
        </p:spPr>
      </p:pic>
      <p:pic>
        <p:nvPicPr>
          <p:cNvPr id="83" name="Graphic 82" descr="User with solid fill">
            <a:extLst>
              <a:ext uri="{FF2B5EF4-FFF2-40B4-BE49-F238E27FC236}">
                <a16:creationId xmlns:a16="http://schemas.microsoft.com/office/drawing/2014/main" id="{ACFF8FB8-5728-73FA-FC78-616A839908F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226722" y="2084693"/>
            <a:ext cx="914400" cy="914400"/>
          </a:xfrm>
          <a:prstGeom prst="rect">
            <a:avLst/>
          </a:prstGeom>
        </p:spPr>
      </p:pic>
      <p:pic>
        <p:nvPicPr>
          <p:cNvPr id="84" name="Graphic 83" descr="User with solid fill">
            <a:extLst>
              <a:ext uri="{FF2B5EF4-FFF2-40B4-BE49-F238E27FC236}">
                <a16:creationId xmlns:a16="http://schemas.microsoft.com/office/drawing/2014/main" id="{6AF28C31-CBDF-88F0-0BC9-B609F8FA536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226722" y="2945070"/>
            <a:ext cx="914400" cy="914400"/>
          </a:xfrm>
          <a:prstGeom prst="rect">
            <a:avLst/>
          </a:prstGeom>
        </p:spPr>
      </p:pic>
      <p:pic>
        <p:nvPicPr>
          <p:cNvPr id="85" name="Graphic 84" descr="User with solid fill">
            <a:extLst>
              <a:ext uri="{FF2B5EF4-FFF2-40B4-BE49-F238E27FC236}">
                <a16:creationId xmlns:a16="http://schemas.microsoft.com/office/drawing/2014/main" id="{DA6D0E38-C923-99A7-7961-299D034A14D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226722" y="3850368"/>
            <a:ext cx="914400" cy="914400"/>
          </a:xfrm>
          <a:prstGeom prst="rect">
            <a:avLst/>
          </a:prstGeom>
        </p:spPr>
      </p:pic>
      <p:pic>
        <p:nvPicPr>
          <p:cNvPr id="86" name="Graphic 85" descr="User with solid fill">
            <a:extLst>
              <a:ext uri="{FF2B5EF4-FFF2-40B4-BE49-F238E27FC236}">
                <a16:creationId xmlns:a16="http://schemas.microsoft.com/office/drawing/2014/main" id="{DB382E2A-CA89-1358-5F78-58FB5DBE063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226722" y="4726098"/>
            <a:ext cx="914400" cy="914400"/>
          </a:xfrm>
          <a:prstGeom prst="rect">
            <a:avLst/>
          </a:prstGeom>
        </p:spPr>
      </p:pic>
      <p:pic>
        <p:nvPicPr>
          <p:cNvPr id="87" name="Graphic 86" descr="User with solid fill">
            <a:extLst>
              <a:ext uri="{FF2B5EF4-FFF2-40B4-BE49-F238E27FC236}">
                <a16:creationId xmlns:a16="http://schemas.microsoft.com/office/drawing/2014/main" id="{E7200B87-7F7B-7B82-D817-238A854F38B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226722" y="1233418"/>
            <a:ext cx="914400" cy="914400"/>
          </a:xfrm>
          <a:prstGeom prst="rect">
            <a:avLst/>
          </a:prstGeom>
        </p:spPr>
      </p:pic>
      <p:cxnSp>
        <p:nvCxnSpPr>
          <p:cNvPr id="97" name="Straight Connector 96">
            <a:extLst>
              <a:ext uri="{FF2B5EF4-FFF2-40B4-BE49-F238E27FC236}">
                <a16:creationId xmlns:a16="http://schemas.microsoft.com/office/drawing/2014/main" id="{8DF54C35-90DF-B910-9B05-C96ED9F5922C}"/>
              </a:ext>
            </a:extLst>
          </p:cNvPr>
          <p:cNvCxnSpPr>
            <a:cxnSpLocks/>
          </p:cNvCxnSpPr>
          <p:nvPr/>
        </p:nvCxnSpPr>
        <p:spPr>
          <a:xfrm flipH="1">
            <a:off x="8693624" y="1843586"/>
            <a:ext cx="1505802" cy="132212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5A4896BC-AAEE-63D4-9CF9-77BA70CDED61}"/>
              </a:ext>
            </a:extLst>
          </p:cNvPr>
          <p:cNvCxnSpPr>
            <a:cxnSpLocks/>
          </p:cNvCxnSpPr>
          <p:nvPr/>
        </p:nvCxnSpPr>
        <p:spPr>
          <a:xfrm flipH="1">
            <a:off x="8846024" y="2755992"/>
            <a:ext cx="1353402" cy="56211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7A5F8178-9AF0-4B80-6255-2C7996F4208D}"/>
              </a:ext>
            </a:extLst>
          </p:cNvPr>
          <p:cNvCxnSpPr>
            <a:cxnSpLocks/>
          </p:cNvCxnSpPr>
          <p:nvPr/>
        </p:nvCxnSpPr>
        <p:spPr>
          <a:xfrm flipH="1">
            <a:off x="8929797" y="3539891"/>
            <a:ext cx="1269629" cy="5515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id="{CD8D881D-6D38-394D-611E-C3EB0A768114}"/>
              </a:ext>
            </a:extLst>
          </p:cNvPr>
          <p:cNvCxnSpPr>
            <a:cxnSpLocks/>
          </p:cNvCxnSpPr>
          <p:nvPr/>
        </p:nvCxnSpPr>
        <p:spPr>
          <a:xfrm flipH="1" flipV="1">
            <a:off x="8929797" y="3788100"/>
            <a:ext cx="1296925" cy="6030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80920EF7-BB52-F9CD-78CF-AD735B991A4E}"/>
              </a:ext>
            </a:extLst>
          </p:cNvPr>
          <p:cNvCxnSpPr>
            <a:cxnSpLocks/>
          </p:cNvCxnSpPr>
          <p:nvPr/>
        </p:nvCxnSpPr>
        <p:spPr>
          <a:xfrm flipH="1" flipV="1">
            <a:off x="8846024" y="4032338"/>
            <a:ext cx="1380698" cy="122545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1A9A121A-2B92-E5AA-D256-CAD1C06BB0FF}"/>
              </a:ext>
            </a:extLst>
          </p:cNvPr>
          <p:cNvCxnSpPr>
            <a:cxnSpLocks/>
          </p:cNvCxnSpPr>
          <p:nvPr/>
        </p:nvCxnSpPr>
        <p:spPr>
          <a:xfrm flipH="1">
            <a:off x="7055893" y="3474489"/>
            <a:ext cx="76427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57DD5D06-0F3C-E7F0-9F8E-4031A7E717A7}"/>
              </a:ext>
            </a:extLst>
          </p:cNvPr>
          <p:cNvCxnSpPr>
            <a:cxnSpLocks/>
            <a:stCxn id="81" idx="1"/>
            <a:endCxn id="31" idx="3"/>
          </p:cNvCxnSpPr>
          <p:nvPr/>
        </p:nvCxnSpPr>
        <p:spPr>
          <a:xfrm flipH="1">
            <a:off x="4408227" y="3469944"/>
            <a:ext cx="1546746" cy="454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21" name="Rounded Rectangle 120">
            <a:extLst>
              <a:ext uri="{FF2B5EF4-FFF2-40B4-BE49-F238E27FC236}">
                <a16:creationId xmlns:a16="http://schemas.microsoft.com/office/drawing/2014/main" id="{FD150218-35D4-D5D2-224A-4AD04CB8EA1D}"/>
              </a:ext>
            </a:extLst>
          </p:cNvPr>
          <p:cNvSpPr/>
          <p:nvPr/>
        </p:nvSpPr>
        <p:spPr>
          <a:xfrm>
            <a:off x="5670643" y="4053236"/>
            <a:ext cx="1206691" cy="382137"/>
          </a:xfrm>
          <a:prstGeom prst="roundRect">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Geist Black" pitchFamily="2" charset="77"/>
                <a:ea typeface="Geist Black" pitchFamily="2" charset="77"/>
                <a:cs typeface="Geist Black" pitchFamily="2" charset="77"/>
              </a:rPr>
              <a:t>firehose</a:t>
            </a:r>
          </a:p>
        </p:txBody>
      </p:sp>
      <p:sp>
        <p:nvSpPr>
          <p:cNvPr id="122" name="Rounded Rectangle 121">
            <a:extLst>
              <a:ext uri="{FF2B5EF4-FFF2-40B4-BE49-F238E27FC236}">
                <a16:creationId xmlns:a16="http://schemas.microsoft.com/office/drawing/2014/main" id="{37DC5AE6-5048-76F8-36A5-4C86D2491A32}"/>
              </a:ext>
            </a:extLst>
          </p:cNvPr>
          <p:cNvSpPr/>
          <p:nvPr/>
        </p:nvSpPr>
        <p:spPr>
          <a:xfrm>
            <a:off x="7397084" y="2564923"/>
            <a:ext cx="1339756" cy="382137"/>
          </a:xfrm>
          <a:prstGeom prst="roundRect">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bg1"/>
                </a:solidFill>
                <a:latin typeface="Geist Black" pitchFamily="2" charset="77"/>
                <a:ea typeface="Geist Black" pitchFamily="2" charset="77"/>
                <a:cs typeface="Geist Black" pitchFamily="2" charset="77"/>
              </a:rPr>
              <a:t>appview</a:t>
            </a:r>
            <a:endParaRPr lang="en-US" b="1" dirty="0">
              <a:solidFill>
                <a:schemeClr val="bg1"/>
              </a:solidFill>
              <a:latin typeface="Geist Black" pitchFamily="2" charset="77"/>
              <a:ea typeface="Geist Black" pitchFamily="2" charset="77"/>
              <a:cs typeface="Geist Black" pitchFamily="2" charset="77"/>
            </a:endParaRPr>
          </a:p>
        </p:txBody>
      </p:sp>
    </p:spTree>
    <p:extLst>
      <p:ext uri="{BB962C8B-B14F-4D97-AF65-F5344CB8AC3E}">
        <p14:creationId xmlns:p14="http://schemas.microsoft.com/office/powerpoint/2010/main" val="3471917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AE82F3-8AAB-7177-F234-17BDEDF65E27}"/>
            </a:ext>
          </a:extLst>
        </p:cNvPr>
        <p:cNvGrpSpPr/>
        <p:nvPr/>
      </p:nvGrpSpPr>
      <p:grpSpPr>
        <a:xfrm>
          <a:off x="0" y="0"/>
          <a:ext cx="0" cy="0"/>
          <a:chOff x="0" y="0"/>
          <a:chExt cx="0" cy="0"/>
        </a:xfrm>
      </p:grpSpPr>
      <p:sp>
        <p:nvSpPr>
          <p:cNvPr id="45" name="TextBox 44">
            <a:extLst>
              <a:ext uri="{FF2B5EF4-FFF2-40B4-BE49-F238E27FC236}">
                <a16:creationId xmlns:a16="http://schemas.microsoft.com/office/drawing/2014/main" id="{8FDFEF1B-1158-54EA-2F3E-0B21BFD2E3BD}"/>
              </a:ext>
            </a:extLst>
          </p:cNvPr>
          <p:cNvSpPr txBox="1"/>
          <p:nvPr/>
        </p:nvSpPr>
        <p:spPr>
          <a:xfrm>
            <a:off x="847921" y="2828835"/>
            <a:ext cx="10496158" cy="1200329"/>
          </a:xfrm>
          <a:prstGeom prst="rect">
            <a:avLst/>
          </a:prstGeom>
          <a:noFill/>
        </p:spPr>
        <p:txBody>
          <a:bodyPr wrap="square" rtlCol="0">
            <a:spAutoFit/>
          </a:bodyPr>
          <a:lstStyle/>
          <a:p>
            <a:pPr algn="ctr"/>
            <a:r>
              <a:rPr lang="en-US" sz="3600" dirty="0">
                <a:latin typeface="Geist Medium" pitchFamily="2" charset="77"/>
                <a:ea typeface="Geist Medium" pitchFamily="2" charset="77"/>
                <a:cs typeface="Geist Medium" pitchFamily="2" charset="77"/>
              </a:rPr>
              <a:t>The challenge is designing a metadata system flexible enough for arbitrary scholarly work.</a:t>
            </a:r>
          </a:p>
        </p:txBody>
      </p:sp>
    </p:spTree>
    <p:extLst>
      <p:ext uri="{BB962C8B-B14F-4D97-AF65-F5344CB8AC3E}">
        <p14:creationId xmlns:p14="http://schemas.microsoft.com/office/powerpoint/2010/main" val="1610587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D68D3D-2A6C-CE56-2DE9-1A5E9074DA2B}"/>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6BC78B0C-8C0A-7038-B5BC-D7DC0DBCABCE}"/>
              </a:ext>
            </a:extLst>
          </p:cNvPr>
          <p:cNvGrpSpPr/>
          <p:nvPr/>
        </p:nvGrpSpPr>
        <p:grpSpPr>
          <a:xfrm>
            <a:off x="2506641" y="651259"/>
            <a:ext cx="7178722" cy="5158854"/>
            <a:chOff x="2674961" y="884114"/>
            <a:chExt cx="7178722" cy="5158854"/>
          </a:xfrm>
        </p:grpSpPr>
        <p:cxnSp>
          <p:nvCxnSpPr>
            <p:cNvPr id="3" name="Straight Connector 2">
              <a:extLst>
                <a:ext uri="{FF2B5EF4-FFF2-40B4-BE49-F238E27FC236}">
                  <a16:creationId xmlns:a16="http://schemas.microsoft.com/office/drawing/2014/main" id="{ED761087-82B2-35E1-75A8-B6BF92887184}"/>
                </a:ext>
              </a:extLst>
            </p:cNvPr>
            <p:cNvCxnSpPr>
              <a:cxnSpLocks/>
            </p:cNvCxnSpPr>
            <p:nvPr/>
          </p:nvCxnSpPr>
          <p:spPr>
            <a:xfrm>
              <a:off x="2688609" y="884114"/>
              <a:ext cx="0" cy="5158854"/>
            </a:xfrm>
            <a:prstGeom prst="line">
              <a:avLst/>
            </a:prstGeom>
            <a:ln w="76200"/>
          </p:spPr>
          <p:style>
            <a:lnRef idx="2">
              <a:schemeClr val="dk1"/>
            </a:lnRef>
            <a:fillRef idx="0">
              <a:schemeClr val="dk1"/>
            </a:fillRef>
            <a:effectRef idx="1">
              <a:schemeClr val="dk1"/>
            </a:effectRef>
            <a:fontRef idx="minor">
              <a:schemeClr val="tx1"/>
            </a:fontRef>
          </p:style>
        </p:cxnSp>
        <p:cxnSp>
          <p:nvCxnSpPr>
            <p:cNvPr id="4" name="Straight Connector 3">
              <a:extLst>
                <a:ext uri="{FF2B5EF4-FFF2-40B4-BE49-F238E27FC236}">
                  <a16:creationId xmlns:a16="http://schemas.microsoft.com/office/drawing/2014/main" id="{A92423E7-B28B-D5BA-FE6E-125F6FBDC6FB}"/>
                </a:ext>
              </a:extLst>
            </p:cNvPr>
            <p:cNvCxnSpPr>
              <a:cxnSpLocks/>
            </p:cNvCxnSpPr>
            <p:nvPr/>
          </p:nvCxnSpPr>
          <p:spPr>
            <a:xfrm>
              <a:off x="2674961" y="6029320"/>
              <a:ext cx="7178722" cy="0"/>
            </a:xfrm>
            <a:prstGeom prst="line">
              <a:avLst/>
            </a:prstGeom>
            <a:ln w="76200"/>
          </p:spPr>
          <p:style>
            <a:lnRef idx="2">
              <a:schemeClr val="dk1"/>
            </a:lnRef>
            <a:fillRef idx="0">
              <a:schemeClr val="dk1"/>
            </a:fillRef>
            <a:effectRef idx="1">
              <a:schemeClr val="dk1"/>
            </a:effectRef>
            <a:fontRef idx="minor">
              <a:schemeClr val="tx1"/>
            </a:fontRef>
          </p:style>
        </p:cxnSp>
      </p:grpSp>
      <p:sp>
        <p:nvSpPr>
          <p:cNvPr id="11" name="TextBox 10">
            <a:extLst>
              <a:ext uri="{FF2B5EF4-FFF2-40B4-BE49-F238E27FC236}">
                <a16:creationId xmlns:a16="http://schemas.microsoft.com/office/drawing/2014/main" id="{C7F43956-EEA8-73CB-42C6-F253BACE9380}"/>
              </a:ext>
            </a:extLst>
          </p:cNvPr>
          <p:cNvSpPr txBox="1"/>
          <p:nvPr/>
        </p:nvSpPr>
        <p:spPr>
          <a:xfrm>
            <a:off x="4967785" y="5864705"/>
            <a:ext cx="2256429" cy="584775"/>
          </a:xfrm>
          <a:prstGeom prst="rect">
            <a:avLst/>
          </a:prstGeom>
          <a:noFill/>
        </p:spPr>
        <p:txBody>
          <a:bodyPr wrap="square" rtlCol="0">
            <a:spAutoFit/>
          </a:bodyPr>
          <a:lstStyle/>
          <a:p>
            <a:pPr algn="ctr"/>
            <a:r>
              <a:rPr lang="en-US" sz="3200" dirty="0">
                <a:latin typeface="Geist Medium" pitchFamily="2" charset="77"/>
                <a:ea typeface="Geist Medium" pitchFamily="2" charset="77"/>
                <a:cs typeface="Geist Medium" pitchFamily="2" charset="77"/>
              </a:rPr>
              <a:t>Richness</a:t>
            </a:r>
            <a:endParaRPr lang="en-US" sz="3200" dirty="0">
              <a:latin typeface="Geist Medium" pitchFamily="2" charset="77"/>
              <a:ea typeface="Geist Medium" pitchFamily="2" charset="77"/>
              <a:cs typeface="Geist Medium" pitchFamily="2" charset="77"/>
            </a:endParaRPr>
          </a:p>
        </p:txBody>
      </p:sp>
      <p:sp>
        <p:nvSpPr>
          <p:cNvPr id="12" name="TextBox 11">
            <a:extLst>
              <a:ext uri="{FF2B5EF4-FFF2-40B4-BE49-F238E27FC236}">
                <a16:creationId xmlns:a16="http://schemas.microsoft.com/office/drawing/2014/main" id="{CDD187F7-6FB7-DE6D-0062-99C471C6618A}"/>
              </a:ext>
            </a:extLst>
          </p:cNvPr>
          <p:cNvSpPr txBox="1"/>
          <p:nvPr/>
        </p:nvSpPr>
        <p:spPr>
          <a:xfrm rot="16200000">
            <a:off x="971268" y="2938298"/>
            <a:ext cx="2256429" cy="584775"/>
          </a:xfrm>
          <a:prstGeom prst="rect">
            <a:avLst/>
          </a:prstGeom>
          <a:noFill/>
        </p:spPr>
        <p:txBody>
          <a:bodyPr wrap="square" rtlCol="0">
            <a:spAutoFit/>
          </a:bodyPr>
          <a:lstStyle/>
          <a:p>
            <a:pPr algn="ctr"/>
            <a:r>
              <a:rPr lang="en-US" sz="3200" dirty="0">
                <a:latin typeface="Geist Medium" pitchFamily="2" charset="77"/>
                <a:ea typeface="Geist Medium" pitchFamily="2" charset="77"/>
                <a:cs typeface="Geist Medium" pitchFamily="2" charset="77"/>
              </a:rPr>
              <a:t>Genericity</a:t>
            </a:r>
            <a:endParaRPr lang="en-US" sz="3200" dirty="0">
              <a:latin typeface="Geist Medium" pitchFamily="2" charset="77"/>
              <a:ea typeface="Geist Medium" pitchFamily="2" charset="77"/>
              <a:cs typeface="Geist Medium" pitchFamily="2" charset="77"/>
            </a:endParaRPr>
          </a:p>
        </p:txBody>
      </p:sp>
      <p:sp>
        <p:nvSpPr>
          <p:cNvPr id="15" name="Freeform 14">
            <a:extLst>
              <a:ext uri="{FF2B5EF4-FFF2-40B4-BE49-F238E27FC236}">
                <a16:creationId xmlns:a16="http://schemas.microsoft.com/office/drawing/2014/main" id="{7FB0C82F-BFB8-BA2D-CE82-576AC68DF6FD}"/>
              </a:ext>
            </a:extLst>
          </p:cNvPr>
          <p:cNvSpPr/>
          <p:nvPr/>
        </p:nvSpPr>
        <p:spPr>
          <a:xfrm>
            <a:off x="7039534" y="1061534"/>
            <a:ext cx="2062636" cy="1736254"/>
          </a:xfrm>
          <a:custGeom>
            <a:avLst/>
            <a:gdLst>
              <a:gd name="connsiteX0" fmla="*/ 615883 w 1877956"/>
              <a:gd name="connsiteY0" fmla="*/ 166 h 1580797"/>
              <a:gd name="connsiteX1" fmla="*/ 1721351 w 1877956"/>
              <a:gd name="connsiteY1" fmla="*/ 259473 h 1580797"/>
              <a:gd name="connsiteX2" fmla="*/ 1789590 w 1877956"/>
              <a:gd name="connsiteY2" fmla="*/ 1051044 h 1580797"/>
              <a:gd name="connsiteX3" fmla="*/ 957077 w 1877956"/>
              <a:gd name="connsiteY3" fmla="*/ 1310351 h 1580797"/>
              <a:gd name="connsiteX4" fmla="*/ 615883 w 1877956"/>
              <a:gd name="connsiteY4" fmla="*/ 1556011 h 1580797"/>
              <a:gd name="connsiteX5" fmla="*/ 1733 w 1877956"/>
              <a:gd name="connsiteY5" fmla="*/ 668906 h 1580797"/>
              <a:gd name="connsiteX6" fmla="*/ 438462 w 1877956"/>
              <a:gd name="connsiteY6" fmla="*/ 286769 h 1580797"/>
              <a:gd name="connsiteX7" fmla="*/ 615883 w 1877956"/>
              <a:gd name="connsiteY7" fmla="*/ 166 h 1580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7956" h="1580797">
                <a:moveTo>
                  <a:pt x="615883" y="166"/>
                </a:moveTo>
                <a:cubicBezTo>
                  <a:pt x="829698" y="-4383"/>
                  <a:pt x="1525733" y="84327"/>
                  <a:pt x="1721351" y="259473"/>
                </a:cubicBezTo>
                <a:cubicBezTo>
                  <a:pt x="1916969" y="434619"/>
                  <a:pt x="1916969" y="875898"/>
                  <a:pt x="1789590" y="1051044"/>
                </a:cubicBezTo>
                <a:cubicBezTo>
                  <a:pt x="1662211" y="1226190"/>
                  <a:pt x="1152695" y="1226190"/>
                  <a:pt x="957077" y="1310351"/>
                </a:cubicBezTo>
                <a:cubicBezTo>
                  <a:pt x="761459" y="1394512"/>
                  <a:pt x="775107" y="1662918"/>
                  <a:pt x="615883" y="1556011"/>
                </a:cubicBezTo>
                <a:cubicBezTo>
                  <a:pt x="456659" y="1449104"/>
                  <a:pt x="31303" y="880446"/>
                  <a:pt x="1733" y="668906"/>
                </a:cubicBezTo>
                <a:cubicBezTo>
                  <a:pt x="-27837" y="457366"/>
                  <a:pt x="329280" y="398226"/>
                  <a:pt x="438462" y="286769"/>
                </a:cubicBezTo>
                <a:cubicBezTo>
                  <a:pt x="547644" y="175312"/>
                  <a:pt x="402068" y="4715"/>
                  <a:pt x="615883" y="166"/>
                </a:cubicBezTo>
                <a:close/>
              </a:path>
            </a:pathLst>
          </a:custGeom>
          <a:solidFill>
            <a:srgbClr val="1472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latin typeface="Geist Black" pitchFamily="2" charset="77"/>
                <a:ea typeface="Geist Black" pitchFamily="2" charset="77"/>
                <a:cs typeface="Geist Black" pitchFamily="2" charset="77"/>
              </a:rPr>
              <a:t>ideal</a:t>
            </a:r>
          </a:p>
        </p:txBody>
      </p:sp>
    </p:spTree>
    <p:extLst>
      <p:ext uri="{BB962C8B-B14F-4D97-AF65-F5344CB8AC3E}">
        <p14:creationId xmlns:p14="http://schemas.microsoft.com/office/powerpoint/2010/main" val="2425369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D8BDE-E01C-4B24-430F-A45CB5298CAA}"/>
            </a:ext>
          </a:extLst>
        </p:cNvPr>
        <p:cNvGrpSpPr/>
        <p:nvPr/>
      </p:nvGrpSpPr>
      <p:grpSpPr>
        <a:xfrm>
          <a:off x="0" y="0"/>
          <a:ext cx="0" cy="0"/>
          <a:chOff x="0" y="0"/>
          <a:chExt cx="0" cy="0"/>
        </a:xfrm>
      </p:grpSpPr>
      <p:sp>
        <p:nvSpPr>
          <p:cNvPr id="45" name="TextBox 44">
            <a:extLst>
              <a:ext uri="{FF2B5EF4-FFF2-40B4-BE49-F238E27FC236}">
                <a16:creationId xmlns:a16="http://schemas.microsoft.com/office/drawing/2014/main" id="{E64D0590-113F-356B-4EF6-7C1AF9C2ACB8}"/>
              </a:ext>
            </a:extLst>
          </p:cNvPr>
          <p:cNvSpPr txBox="1"/>
          <p:nvPr/>
        </p:nvSpPr>
        <p:spPr>
          <a:xfrm>
            <a:off x="847921" y="2828835"/>
            <a:ext cx="10496158" cy="1200329"/>
          </a:xfrm>
          <a:prstGeom prst="rect">
            <a:avLst/>
          </a:prstGeom>
          <a:noFill/>
        </p:spPr>
        <p:txBody>
          <a:bodyPr wrap="square" rtlCol="0">
            <a:spAutoFit/>
          </a:bodyPr>
          <a:lstStyle/>
          <a:p>
            <a:pPr algn="ctr"/>
            <a:r>
              <a:rPr lang="en-US" sz="3600" dirty="0">
                <a:latin typeface="Geist Medium" pitchFamily="2" charset="77"/>
                <a:ea typeface="Geist Medium" pitchFamily="2" charset="77"/>
                <a:cs typeface="Geist Medium" pitchFamily="2" charset="77"/>
              </a:rPr>
              <a:t>Chive supports rich metadata for discovery extensible through community governance. </a:t>
            </a:r>
          </a:p>
        </p:txBody>
      </p:sp>
    </p:spTree>
    <p:extLst>
      <p:ext uri="{BB962C8B-B14F-4D97-AF65-F5344CB8AC3E}">
        <p14:creationId xmlns:p14="http://schemas.microsoft.com/office/powerpoint/2010/main" val="4159287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B2229017-2712-DD0D-B670-B7C4FB9B2DBA}"/>
              </a:ext>
            </a:extLst>
          </p:cNvPr>
          <p:cNvPicPr>
            <a:picLocks noChangeAspect="1"/>
          </p:cNvPicPr>
          <p:nvPr/>
        </p:nvPicPr>
        <p:blipFill>
          <a:blip r:embed="rId3"/>
          <a:stretch>
            <a:fillRect/>
          </a:stretch>
        </p:blipFill>
        <p:spPr>
          <a:xfrm>
            <a:off x="1378426" y="492233"/>
            <a:ext cx="9444250" cy="5961165"/>
          </a:xfrm>
          <a:prstGeom prst="rect">
            <a:avLst/>
          </a:prstGeom>
        </p:spPr>
      </p:pic>
    </p:spTree>
    <p:extLst>
      <p:ext uri="{BB962C8B-B14F-4D97-AF65-F5344CB8AC3E}">
        <p14:creationId xmlns:p14="http://schemas.microsoft.com/office/powerpoint/2010/main" val="16414357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5534</TotalTime>
  <Words>1095</Words>
  <Application>Microsoft Macintosh PowerPoint</Application>
  <PresentationFormat>Widescreen</PresentationFormat>
  <Paragraphs>84</Paragraphs>
  <Slides>26</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Aptos</vt:lpstr>
      <vt:lpstr>Aptos Display</vt:lpstr>
      <vt:lpstr>Arial</vt:lpstr>
      <vt:lpstr>Geist</vt:lpstr>
      <vt:lpstr>Geist Black</vt:lpstr>
      <vt:lpstr>Geist Medium</vt:lpstr>
      <vt:lpstr>Office Theme</vt:lpstr>
      <vt:lpstr>Chive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Layers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Chive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Chive</dc:title>
  <dc:creator>Aaron White</dc:creator>
  <cp:lastModifiedBy>Aaron White</cp:lastModifiedBy>
  <cp:revision>37</cp:revision>
  <dcterms:created xsi:type="dcterms:W3CDTF">2026-03-23T20:21:52Z</dcterms:created>
  <dcterms:modified xsi:type="dcterms:W3CDTF">2026-03-27T16:37:34Z</dcterms:modified>
</cp:coreProperties>
</file>