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sldIdLst>
    <p:sldId id="257" r:id="rId2"/>
    <p:sldId id="275" r:id="rId3"/>
    <p:sldId id="274" r:id="rId4"/>
    <p:sldId id="277" r:id="rId5"/>
    <p:sldId id="987" r:id="rId6"/>
    <p:sldId id="278" r:id="rId7"/>
    <p:sldId id="988" r:id="rId8"/>
    <p:sldId id="989" r:id="rId9"/>
    <p:sldId id="283" r:id="rId10"/>
    <p:sldId id="285" r:id="rId11"/>
    <p:sldId id="287" r:id="rId12"/>
    <p:sldId id="288" r:id="rId13"/>
    <p:sldId id="284" r:id="rId14"/>
    <p:sldId id="289" r:id="rId15"/>
    <p:sldId id="991" r:id="rId16"/>
    <p:sldId id="1009" r:id="rId17"/>
    <p:sldId id="295" r:id="rId18"/>
    <p:sldId id="1012" r:id="rId19"/>
    <p:sldId id="1010" r:id="rId20"/>
    <p:sldId id="298" r:id="rId21"/>
    <p:sldId id="999" r:id="rId22"/>
    <p:sldId id="1013" r:id="rId23"/>
    <p:sldId id="1011" r:id="rId24"/>
    <p:sldId id="993" r:id="rId25"/>
    <p:sldId id="865" r:id="rId26"/>
    <p:sldId id="874" r:id="rId27"/>
    <p:sldId id="1003" r:id="rId28"/>
    <p:sldId id="260" r:id="rId29"/>
    <p:sldId id="877" r:id="rId30"/>
    <p:sldId id="878" r:id="rId31"/>
    <p:sldId id="880" r:id="rId32"/>
    <p:sldId id="879" r:id="rId33"/>
    <p:sldId id="887" r:id="rId34"/>
    <p:sldId id="412" r:id="rId35"/>
    <p:sldId id="894" r:id="rId36"/>
    <p:sldId id="414" r:id="rId37"/>
    <p:sldId id="889" r:id="rId38"/>
    <p:sldId id="1001" r:id="rId39"/>
    <p:sldId id="1000" r:id="rId40"/>
    <p:sldId id="888" r:id="rId41"/>
    <p:sldId id="890" r:id="rId42"/>
    <p:sldId id="892" r:id="rId43"/>
    <p:sldId id="895" r:id="rId44"/>
    <p:sldId id="927" r:id="rId45"/>
    <p:sldId id="893" r:id="rId46"/>
    <p:sldId id="1002" r:id="rId47"/>
    <p:sldId id="902" r:id="rId48"/>
    <p:sldId id="908" r:id="rId49"/>
    <p:sldId id="919" r:id="rId50"/>
    <p:sldId id="920" r:id="rId51"/>
    <p:sldId id="921" r:id="rId52"/>
    <p:sldId id="922" r:id="rId53"/>
    <p:sldId id="900" r:id="rId54"/>
    <p:sldId id="923" r:id="rId55"/>
    <p:sldId id="933" r:id="rId56"/>
    <p:sldId id="906" r:id="rId57"/>
    <p:sldId id="907" r:id="rId58"/>
    <p:sldId id="905" r:id="rId59"/>
    <p:sldId id="917" r:id="rId60"/>
    <p:sldId id="918" r:id="rId61"/>
    <p:sldId id="945" r:id="rId62"/>
    <p:sldId id="944" r:id="rId63"/>
    <p:sldId id="866" r:id="rId64"/>
    <p:sldId id="946" r:id="rId65"/>
    <p:sldId id="936" r:id="rId66"/>
    <p:sldId id="947" r:id="rId67"/>
    <p:sldId id="1008" r:id="rId68"/>
    <p:sldId id="940" r:id="rId69"/>
    <p:sldId id="258" r:id="rId70"/>
    <p:sldId id="941" r:id="rId71"/>
    <p:sldId id="942" r:id="rId72"/>
    <p:sldId id="1007" r:id="rId73"/>
    <p:sldId id="943" r:id="rId74"/>
    <p:sldId id="915" r:id="rId75"/>
    <p:sldId id="914" r:id="rId76"/>
    <p:sldId id="934" r:id="rId77"/>
    <p:sldId id="950" r:id="rId78"/>
    <p:sldId id="949" r:id="rId79"/>
    <p:sldId id="956" r:id="rId80"/>
    <p:sldId id="953" r:id="rId81"/>
    <p:sldId id="867" r:id="rId82"/>
    <p:sldId id="980" r:id="rId83"/>
    <p:sldId id="868" r:id="rId84"/>
    <p:sldId id="981" r:id="rId85"/>
    <p:sldId id="959" r:id="rId86"/>
    <p:sldId id="982" r:id="rId87"/>
    <p:sldId id="1021" r:id="rId88"/>
    <p:sldId id="983" r:id="rId89"/>
    <p:sldId id="967" r:id="rId90"/>
    <p:sldId id="984" r:id="rId91"/>
    <p:sldId id="972" r:id="rId92"/>
    <p:sldId id="1020" r:id="rId93"/>
    <p:sldId id="1004" r:id="rId94"/>
    <p:sldId id="1022" r:id="rId95"/>
    <p:sldId id="1023" r:id="rId96"/>
    <p:sldId id="997" r:id="rId97"/>
    <p:sldId id="1025" r:id="rId98"/>
    <p:sldId id="1026" r:id="rId99"/>
    <p:sldId id="1014" r:id="rId100"/>
    <p:sldId id="1027" r:id="rId101"/>
    <p:sldId id="1005" r:id="rId102"/>
    <p:sldId id="1017" r:id="rId103"/>
    <p:sldId id="1015" r:id="rId104"/>
    <p:sldId id="1016" r:id="rId105"/>
    <p:sldId id="973" r:id="rId106"/>
    <p:sldId id="974" r:id="rId107"/>
    <p:sldId id="975" r:id="rId108"/>
    <p:sldId id="1028" r:id="rId109"/>
    <p:sldId id="977" r:id="rId110"/>
    <p:sldId id="986" r:id="rId111"/>
    <p:sldId id="985"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A6A"/>
    <a:srgbClr val="FFFFFF"/>
    <a:srgbClr val="E8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7"/>
    <p:restoredTop sz="94672"/>
  </p:normalViewPr>
  <p:slideViewPr>
    <p:cSldViewPr snapToGrid="0">
      <p:cViewPr varScale="1">
        <p:scale>
          <a:sx n="108" d="100"/>
          <a:sy n="108" d="100"/>
        </p:scale>
        <p:origin x="208"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5AA5B-0A2E-E84E-9BFE-C19E3D2DCB92}" type="datetimeFigureOut">
              <a:rPr lang="en-US" smtClean="0"/>
              <a:t>8/4/25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7CA98-3672-CF4B-9DDC-AEACE2A5D2D5}" type="slidenum">
              <a:rPr lang="en-US" smtClean="0"/>
              <a:t>‹#›</a:t>
            </a:fld>
            <a:endParaRPr lang="en-US"/>
          </a:p>
        </p:txBody>
      </p:sp>
    </p:spTree>
    <p:extLst>
      <p:ext uri="{BB962C8B-B14F-4D97-AF65-F5344CB8AC3E}">
        <p14:creationId xmlns:p14="http://schemas.microsoft.com/office/powerpoint/2010/main" val="214871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7CA98-3672-CF4B-9DDC-AEACE2A5D2D5}" type="slidenum">
              <a:rPr lang="en-US" smtClean="0"/>
              <a:t>111</a:t>
            </a:fld>
            <a:endParaRPr lang="en-US"/>
          </a:p>
        </p:txBody>
      </p:sp>
    </p:spTree>
    <p:extLst>
      <p:ext uri="{BB962C8B-B14F-4D97-AF65-F5344CB8AC3E}">
        <p14:creationId xmlns:p14="http://schemas.microsoft.com/office/powerpoint/2010/main" val="141665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5B73-BAFF-C8D3-9097-107A332AC5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A5B984-C891-225E-CD7D-C1ED97DD8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C1787B-3363-AB1F-E06F-3B86AEC522F1}"/>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5" name="Footer Placeholder 4">
            <a:extLst>
              <a:ext uri="{FF2B5EF4-FFF2-40B4-BE49-F238E27FC236}">
                <a16:creationId xmlns:a16="http://schemas.microsoft.com/office/drawing/2014/main" id="{1B932326-694F-3360-643B-93BBBFD5E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5A601-9EF5-40DE-BCF7-37ECA52D622C}"/>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64980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71E0-80B2-FB93-0D9D-7ADBE97A8D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7C607-D4D0-53A0-102B-01044AA8A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7097D-A3EF-E211-B593-E6B3A44A786D}"/>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5" name="Footer Placeholder 4">
            <a:extLst>
              <a:ext uri="{FF2B5EF4-FFF2-40B4-BE49-F238E27FC236}">
                <a16:creationId xmlns:a16="http://schemas.microsoft.com/office/drawing/2014/main" id="{9CD08521-E216-0041-537D-0FA6687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3C02E-0977-3EF1-4830-760BB9625174}"/>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57520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D1AC2C-76F3-DA8F-23B9-DFED3AEA58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FBE138-1B47-A04C-D2AF-2E0AFE9AD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C3B35-4E8E-000D-EFD2-8FF7B20C6351}"/>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5" name="Footer Placeholder 4">
            <a:extLst>
              <a:ext uri="{FF2B5EF4-FFF2-40B4-BE49-F238E27FC236}">
                <a16:creationId xmlns:a16="http://schemas.microsoft.com/office/drawing/2014/main" id="{77DABD84-FC65-7D43-1DC8-58463D0E2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C9E86-D775-0333-01E9-844AD15B9024}"/>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736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E593-1CF1-9453-B750-45CF7B5E8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F149E-8D84-8628-B8E1-327F9235E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CC455-AA81-B263-0DAE-D004D15CED05}"/>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5" name="Footer Placeholder 4">
            <a:extLst>
              <a:ext uri="{FF2B5EF4-FFF2-40B4-BE49-F238E27FC236}">
                <a16:creationId xmlns:a16="http://schemas.microsoft.com/office/drawing/2014/main" id="{E0425AA0-6A7C-2F7D-0891-9BDB93192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AFB5-BE76-58D6-EA5B-DEE8ECACF720}"/>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89674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EF56-ACFF-8C3E-BEF6-168AF34DC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4E6E7-973E-2885-2A65-1A21953AF9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47B8D-8535-3D60-2F58-89DCE67EA58C}"/>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5" name="Footer Placeholder 4">
            <a:extLst>
              <a:ext uri="{FF2B5EF4-FFF2-40B4-BE49-F238E27FC236}">
                <a16:creationId xmlns:a16="http://schemas.microsoft.com/office/drawing/2014/main" id="{A116E2B9-E925-8127-8C57-F9762AA5C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55F7C-2F01-A989-4E23-B19395C72380}"/>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339350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6B95-CB82-8DA1-53DE-94110441D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353B7-EE68-241F-7450-09B246565D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6AAEF-CA83-3F6F-B8B9-DF3968AC8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6F987-42EF-F4C3-8C66-EB20A32CDF47}"/>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6" name="Footer Placeholder 5">
            <a:extLst>
              <a:ext uri="{FF2B5EF4-FFF2-40B4-BE49-F238E27FC236}">
                <a16:creationId xmlns:a16="http://schemas.microsoft.com/office/drawing/2014/main" id="{72FBF448-9645-F3D5-26F3-A59AD6814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ED99D-4976-C4C7-D1D9-3C4C424EE7E3}"/>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58639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F09A-E34E-0B85-7A55-1421106C4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BBA62-2E40-C853-97EB-DAF955FC2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4C2EB1-CC10-D884-B711-13430FA70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08557C-247C-1CBC-E2F0-723B6B7B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8549C-6771-29B2-99D2-CCCA56AD56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88EA98-4B41-8730-E8EB-66DC922F8F69}"/>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8" name="Footer Placeholder 7">
            <a:extLst>
              <a:ext uri="{FF2B5EF4-FFF2-40B4-BE49-F238E27FC236}">
                <a16:creationId xmlns:a16="http://schemas.microsoft.com/office/drawing/2014/main" id="{A8361644-FA0C-CD56-834A-408E52B82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7199D-31D8-8E03-2842-BA1C2419C21F}"/>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42440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899-9775-F8CD-238F-332248EA8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74FA2-CBCB-B774-2458-3D4696AE884A}"/>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4" name="Footer Placeholder 3">
            <a:extLst>
              <a:ext uri="{FF2B5EF4-FFF2-40B4-BE49-F238E27FC236}">
                <a16:creationId xmlns:a16="http://schemas.microsoft.com/office/drawing/2014/main" id="{F2AF70F0-1598-AEA1-B82F-C40342E9F5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1C8FF-734F-AF48-A106-44112EE40A99}"/>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113740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0DF78-8640-D1AD-E4B1-1D65374BF8C0}"/>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3" name="Footer Placeholder 2">
            <a:extLst>
              <a:ext uri="{FF2B5EF4-FFF2-40B4-BE49-F238E27FC236}">
                <a16:creationId xmlns:a16="http://schemas.microsoft.com/office/drawing/2014/main" id="{A5BC6D24-E6F6-4C18-5574-8C607A9611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EA2C63-366E-0C81-910E-59C22ADD2D0E}"/>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122771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9621-A873-E046-C8D5-41BBAB0F6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7DF6C-606F-AD8D-3560-AF39FFECA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0ECB3-C866-34DE-A87B-5B952D553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B388E-651D-E7EA-62C7-D36CA8D6645B}"/>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6" name="Footer Placeholder 5">
            <a:extLst>
              <a:ext uri="{FF2B5EF4-FFF2-40B4-BE49-F238E27FC236}">
                <a16:creationId xmlns:a16="http://schemas.microsoft.com/office/drawing/2014/main" id="{92A1CFB7-4EB3-4623-A554-D4A410189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0450E-FD65-ED1E-749E-032AD77EE6B9}"/>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88494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9CB4-4827-053D-BEC6-3464FD983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D06E01-3CCB-26A9-619B-1857C3725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8B857-B283-782E-014F-12EFB8815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00221-B05B-5F24-7E7B-C23437073136}"/>
              </a:ext>
            </a:extLst>
          </p:cNvPr>
          <p:cNvSpPr>
            <a:spLocks noGrp="1"/>
          </p:cNvSpPr>
          <p:nvPr>
            <p:ph type="dt" sz="half" idx="10"/>
          </p:nvPr>
        </p:nvSpPr>
        <p:spPr/>
        <p:txBody>
          <a:bodyPr/>
          <a:lstStyle/>
          <a:p>
            <a:fld id="{E268BDDA-ADAA-504C-9EE3-A29F5F5673EF}" type="datetimeFigureOut">
              <a:rPr lang="en-US" smtClean="0"/>
              <a:t>8/4/25</a:t>
            </a:fld>
            <a:endParaRPr lang="en-US"/>
          </a:p>
        </p:txBody>
      </p:sp>
      <p:sp>
        <p:nvSpPr>
          <p:cNvPr id="6" name="Footer Placeholder 5">
            <a:extLst>
              <a:ext uri="{FF2B5EF4-FFF2-40B4-BE49-F238E27FC236}">
                <a16:creationId xmlns:a16="http://schemas.microsoft.com/office/drawing/2014/main" id="{C2C1B068-6B4B-F4C0-2A09-CE33DCB44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F748-1683-AF4F-3299-3C8310141B55}"/>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40289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9E34C-5B55-5AB0-95A8-F0A4B7D3C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12B9A4-0371-1824-9F75-2649919E2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89CF4-3901-89AC-2F16-1592C522D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E268BDDA-ADAA-504C-9EE3-A29F5F5673EF}" type="datetimeFigureOut">
              <a:rPr lang="en-US" smtClean="0"/>
              <a:pPr/>
              <a:t>8/4/25</a:t>
            </a:fld>
            <a:endParaRPr lang="en-US"/>
          </a:p>
        </p:txBody>
      </p:sp>
      <p:sp>
        <p:nvSpPr>
          <p:cNvPr id="5" name="Footer Placeholder 4">
            <a:extLst>
              <a:ext uri="{FF2B5EF4-FFF2-40B4-BE49-F238E27FC236}">
                <a16:creationId xmlns:a16="http://schemas.microsoft.com/office/drawing/2014/main" id="{426C106C-BA21-5C6F-A092-6263A718E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26A32ACB-CC7C-B081-7E26-388461AF6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8FB136A3-8002-B848-BF52-469B687FC5B2}" type="slidenum">
              <a:rPr lang="en-US" smtClean="0"/>
              <a:pPr/>
              <a:t>‹#›</a:t>
            </a:fld>
            <a:endParaRPr lang="en-US"/>
          </a:p>
        </p:txBody>
      </p:sp>
    </p:spTree>
    <p:extLst>
      <p:ext uri="{BB962C8B-B14F-4D97-AF65-F5344CB8AC3E}">
        <p14:creationId xmlns:p14="http://schemas.microsoft.com/office/powerpoint/2010/main" val="1617961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hyperlink" Target="https://doi.org/10.1007/s13218-021-00722-w"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ezp.lib.rochester.edu/login?url=https://www.proquest.com/dissertations-theses/verbnet-broad-coverage-comprehensive-verb-lexicon/docview/305449413/" TargetMode="External"/><Relationship Id="rId4" Type="http://schemas.openxmlformats.org/officeDocument/2006/relationships/hyperlink" Target="http://dx.doi.org/10.1162/0891201053630264"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staramus.github.io/"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jpeg"/><Relationship Id="rId26" Type="http://schemas.openxmlformats.org/officeDocument/2006/relationships/image" Target="../media/image78.png"/><Relationship Id="rId3" Type="http://schemas.openxmlformats.org/officeDocument/2006/relationships/image" Target="../media/image55.jpeg"/><Relationship Id="rId21" Type="http://schemas.openxmlformats.org/officeDocument/2006/relationships/image" Target="../media/image73.jpe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1.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jpeg"/><Relationship Id="rId28" Type="http://schemas.openxmlformats.org/officeDocument/2006/relationships/image" Target="../media/image80.png"/><Relationship Id="rId10" Type="http://schemas.openxmlformats.org/officeDocument/2006/relationships/image" Target="../media/image62.jp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8653/v1/D15-1076"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dx.doi.org/10.18653/v1/N18-208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dx.doi.org/10.3115/980845.980860"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8653/v1/2020.spnlp-1.9"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 Id="rId4" Type="http://schemas.openxmlformats.org/officeDocument/2006/relationships/hyperlink" Target="https://doi.org/10.2307/41503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162/tacl_a_00152" TargetMode="External"/><Relationship Id="rId2" Type="http://schemas.openxmlformats.org/officeDocument/2006/relationships/hyperlink" Target="https://doi.org/10.2307/415037" TargetMode="External"/><Relationship Id="rId1" Type="http://schemas.openxmlformats.org/officeDocument/2006/relationships/slideLayout" Target="../slideLayouts/slideLayout7.xml"/><Relationship Id="rId4" Type="http://schemas.openxmlformats.org/officeDocument/2006/relationships/hyperlink" Target="https://doi.org/10.18653/v1/D16-1177"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hyperlink" Target="https://dl.acm.org/doi/10.5555/1625275.1625705" TargetMode="External"/><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hyperlink" Target="https://aclanthology.org/W17-6944/" TargetMode="External"/><Relationship Id="rId5" Type="http://schemas.openxmlformats.org/officeDocument/2006/relationships/hyperlink" Target="https://aclanthology.org/2020.lrec-1.699/" TargetMode="External"/><Relationship Id="rId4" Type="http://schemas.openxmlformats.org/officeDocument/2006/relationships/hyperlink" Target="https://doi.org/10.18653/v1/D16-117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aclanthology.org/W17-6944/" TargetMode="External"/><Relationship Id="rId2" Type="http://schemas.openxmlformats.org/officeDocument/2006/relationships/hyperlink" Target="https://doi.org/10.18653/v1/D16-1177" TargetMode="External"/><Relationship Id="rId1" Type="http://schemas.openxmlformats.org/officeDocument/2006/relationships/slideLayout" Target="../slideLayouts/slideLayout7.xml"/><Relationship Id="rId4" Type="http://schemas.openxmlformats.org/officeDocument/2006/relationships/hyperlink" Target="https://aclanthology.org/W14-290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github.com/decompositional-semantics-initiative/decomp/" TargetMode="External"/><Relationship Id="rId4" Type="http://schemas.openxmlformats.org/officeDocument/2006/relationships/hyperlink" Target="https://www.aclweb.org/anthology/2020.lrec-1.69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clanthology.org/W17-6944/" TargetMode="External"/><Relationship Id="rId7" Type="http://schemas.openxmlformats.org/officeDocument/2006/relationships/hyperlink" Target="http://dx.doi.org/10.18653/v1/P19-1009" TargetMode="External"/><Relationship Id="rId2" Type="http://schemas.openxmlformats.org/officeDocument/2006/relationships/hyperlink" Target="https://doi.org/10.18653/v1/D16-1177" TargetMode="External"/><Relationship Id="rId1" Type="http://schemas.openxmlformats.org/officeDocument/2006/relationships/slideLayout" Target="../slideLayouts/slideLayout7.xml"/><Relationship Id="rId6" Type="http://schemas.openxmlformats.org/officeDocument/2006/relationships/hyperlink" Target="http://dx.doi.org/10.1162/tacl_a_00396" TargetMode="External"/><Relationship Id="rId5" Type="http://schemas.openxmlformats.org/officeDocument/2006/relationships/hyperlink" Target="http://dx.doi.org/10.18653/v1/2020.acl-main.746" TargetMode="External"/><Relationship Id="rId4" Type="http://schemas.openxmlformats.org/officeDocument/2006/relationships/hyperlink" Target="https://aclanthology.org/W14-290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doi.org/10.18653/v1/D16-1177"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162/tacl_a_00445" TargetMode="External"/><Relationship Id="rId2" Type="http://schemas.openxmlformats.org/officeDocument/2006/relationships/hyperlink" Target="http://dx.doi.org/10.18653/v1/P19-1280"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dx.doi.org/10.3115/980845.980860"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8653/v1/2020.spnlp-1.9"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07/s13218-021-00722-w" TargetMode="External"/><Relationship Id="rId7" Type="http://schemas.openxmlformats.org/officeDocument/2006/relationships/hyperlink" Target="https://doi.org/10.1162/0891201053630264" TargetMode="External"/><Relationship Id="rId2" Type="http://schemas.openxmlformats.org/officeDocument/2006/relationships/hyperlink" Target="https://aclanthology.org/C18-1313" TargetMode="External"/><Relationship Id="rId1" Type="http://schemas.openxmlformats.org/officeDocument/2006/relationships/slideLayout" Target="../slideLayouts/slideLayout7.xml"/><Relationship Id="rId6" Type="http://schemas.openxmlformats.org/officeDocument/2006/relationships/hyperlink" Target="https://doi.org/10.18653/v1/2022.naacl-main.291" TargetMode="External"/><Relationship Id="rId5" Type="http://schemas.openxmlformats.org/officeDocument/2006/relationships/hyperlink" Target="https://doi.org/10.18653/v1/2021.naacl-main.69" TargetMode="External"/><Relationship Id="rId4" Type="http://schemas.openxmlformats.org/officeDocument/2006/relationships/hyperlink" Target="https://doi.org/10.18653/v1/2020.acl-main.718"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dx.doi.org/10.18653/v1/2023.eacl-main.136" TargetMode="External"/><Relationship Id="rId2" Type="http://schemas.openxmlformats.org/officeDocument/2006/relationships/hyperlink" Target="https://doi.org/10.48550/arXiv.2310.13793"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s://ir.nist.gov/better/" TargetMode="Externa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48550/arXiv.2310.13793"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dx.doi.org/10.18653/v1/2023.eacl-main.136"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48550/arXiv.2310.13793" TargetMode="External"/><Relationship Id="rId7" Type="http://schemas.openxmlformats.org/officeDocument/2006/relationships/hyperlink" Target="https://github.com/wanmok/metametric"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doi.org/10.18653/v1/2023.emnlp-main.795" TargetMode="External"/><Relationship Id="rId4" Type="http://schemas.openxmlformats.org/officeDocument/2006/relationships/hyperlink" Target="http://dx.doi.org/10.18653/v1/2023.eacl-main.136"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48550/arXiv.2212.09702"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hyperlink" Target="https://doi.org/10.48550/arXiv.2310.13793" TargetMode="External"/><Relationship Id="rId4" Type="http://schemas.openxmlformats.org/officeDocument/2006/relationships/hyperlink" Target="http://dx.doi.org/10.18653/v1/2023.eacl-main.136"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8653/v1/2023.findings-emnlp.862" TargetMode="External"/><Relationship Id="rId2" Type="http://schemas.openxmlformats.org/officeDocument/2006/relationships/hyperlink" Target="https://doi.org/10.48550/arXiv.2212.09702"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doi.org/10.48550/arXiv.2310.13793"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hyperlink" Target="https://github.com/FACTSlab/FAMuS" TargetMode="External"/><Relationship Id="rId3" Type="http://schemas.openxmlformats.org/officeDocument/2006/relationships/image" Target="../media/image33.png"/><Relationship Id="rId7" Type="http://schemas.openxmlformats.org/officeDocument/2006/relationships/hyperlink" Target="https://doi.org/10.48550/arXiv.2311.05601"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oi.org/10.48550/arXiv.2307.07049" TargetMode="External"/><Relationship Id="rId1" Type="http://schemas.openxmlformats.org/officeDocument/2006/relationships/slideLayout" Target="../slideLayouts/slideLayout7.xml"/><Relationship Id="rId4" Type="http://schemas.openxmlformats.org/officeDocument/2006/relationships/hyperlink" Target="https://huggingface.co/datasets/hltcoe/megawik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doi.org/10.48550/arXiv.2307.07049"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2" Type="http://schemas.openxmlformats.org/officeDocument/2006/relationships/hyperlink" Target="https://doi.org/10.48550/arXiv.2307.07049"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staramus.github.io/"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https://doi.org/10.48550/arXiv.2311.05601"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s://doi.org/10.48550/arXiv.2311.0560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github.com/wgantt/SEAMuS" TargetMode="External"/><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9536" y="859262"/>
            <a:ext cx="10550013" cy="2185280"/>
          </a:xfrm>
        </p:spPr>
        <p:txBody>
          <a:bodyPr>
            <a:noAutofit/>
          </a:bodyPr>
          <a:lstStyle/>
          <a:p>
            <a:pPr algn="l"/>
            <a:r>
              <a:rPr lang="en-US" sz="5400" b="1" dirty="0">
                <a:solidFill>
                  <a:schemeClr val="bg1"/>
                </a:solidFill>
                <a:ea typeface="+mj-lt"/>
                <a:cs typeface="+mj-lt"/>
              </a:rPr>
              <a:t>Understanding complex situation descriptions</a:t>
            </a:r>
          </a:p>
        </p:txBody>
      </p:sp>
      <p:sp>
        <p:nvSpPr>
          <p:cNvPr id="3" name="Subtitle 2"/>
          <p:cNvSpPr>
            <a:spLocks noGrp="1"/>
          </p:cNvSpPr>
          <p:nvPr>
            <p:ph type="subTitle" idx="1"/>
          </p:nvPr>
        </p:nvSpPr>
        <p:spPr>
          <a:xfrm>
            <a:off x="859536" y="3736915"/>
            <a:ext cx="9875520" cy="2257426"/>
          </a:xfrm>
        </p:spPr>
        <p:txBody>
          <a:bodyPr vert="horz" lIns="91440" tIns="45720" rIns="91440" bIns="45720" rtlCol="0" anchor="t">
            <a:noAutofit/>
          </a:bodyPr>
          <a:lstStyle/>
          <a:p>
            <a:pPr algn="l"/>
            <a:r>
              <a:rPr lang="en-US" sz="2000" b="1" dirty="0">
                <a:solidFill>
                  <a:schemeClr val="bg1"/>
                </a:solidFill>
                <a:ea typeface="Verdana"/>
                <a:cs typeface="Verdana" charset="0"/>
              </a:rPr>
              <a:t>Aaron Steven White</a:t>
            </a:r>
          </a:p>
          <a:p>
            <a:pPr algn="l"/>
            <a:r>
              <a:rPr lang="en-US" sz="2000" dirty="0">
                <a:solidFill>
                  <a:schemeClr val="bg1"/>
                </a:solidFill>
                <a:ea typeface="Verdana"/>
                <a:cs typeface="Verdana" charset="0"/>
              </a:rPr>
              <a:t>University of Rochester</a:t>
            </a:r>
          </a:p>
          <a:p>
            <a:pPr algn="l"/>
            <a:endParaRPr lang="en-US" sz="2000" dirty="0">
              <a:solidFill>
                <a:schemeClr val="bg1"/>
              </a:solidFill>
              <a:ea typeface="Verdana" charset="0"/>
              <a:cs typeface="Verdana" charset="0"/>
            </a:endParaRPr>
          </a:p>
          <a:p>
            <a:pPr algn="l"/>
            <a:r>
              <a:rPr lang="en-US" sz="2000" b="1" dirty="0">
                <a:solidFill>
                  <a:schemeClr val="bg1"/>
                </a:solidFill>
                <a:ea typeface="Verdana"/>
                <a:cs typeface="Verdana" charset="0"/>
              </a:rPr>
              <a:t>Keynote</a:t>
            </a:r>
          </a:p>
          <a:p>
            <a:pPr algn="l"/>
            <a:r>
              <a:rPr lang="en-US" sz="2000" dirty="0">
                <a:solidFill>
                  <a:schemeClr val="bg1"/>
                </a:solidFill>
                <a:ea typeface="Verdana"/>
                <a:cs typeface="Verdana" charset="0"/>
              </a:rPr>
              <a:t>NALOMA</a:t>
            </a:r>
            <a:endParaRPr lang="en-US" sz="2000" dirty="0">
              <a:solidFill>
                <a:schemeClr val="bg1"/>
              </a:solidFill>
              <a:ea typeface="Verdana" charset="0"/>
              <a:cs typeface="Verdana" charset="0"/>
            </a:endParaRPr>
          </a:p>
          <a:p>
            <a:pPr algn="l"/>
            <a:r>
              <a:rPr lang="en-US" sz="2000" dirty="0">
                <a:solidFill>
                  <a:schemeClr val="bg1"/>
                </a:solidFill>
                <a:ea typeface="Verdana"/>
                <a:cs typeface="Verdana" charset="0"/>
              </a:rPr>
              <a:t>4 August 2025</a:t>
            </a:r>
            <a:endParaRPr lang="en-US" sz="2000" dirty="0">
              <a:solidFill>
                <a:schemeClr val="bg1"/>
              </a:solidFill>
              <a:ea typeface="Verdana" charset="0"/>
              <a:cs typeface="Verdana" charset="0"/>
            </a:endParaRPr>
          </a:p>
        </p:txBody>
      </p:sp>
      <p:pic>
        <p:nvPicPr>
          <p:cNvPr id="5" name="Graphic 5">
            <a:extLst>
              <a:ext uri="{FF2B5EF4-FFF2-40B4-BE49-F238E27FC236}">
                <a16:creationId xmlns:a16="http://schemas.microsoft.com/office/drawing/2014/main" id="{3EF71706-3214-CE73-946C-167BF6430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0925" y="2746112"/>
            <a:ext cx="3927315" cy="5033242"/>
          </a:xfrm>
          <a:prstGeom prst="rect">
            <a:avLst/>
          </a:prstGeom>
        </p:spPr>
      </p:pic>
      <p:pic>
        <p:nvPicPr>
          <p:cNvPr id="4" name="Picture 3">
            <a:extLst>
              <a:ext uri="{FF2B5EF4-FFF2-40B4-BE49-F238E27FC236}">
                <a16:creationId xmlns:a16="http://schemas.microsoft.com/office/drawing/2014/main" id="{124D0E21-6BC5-4812-D014-ADCF8EA06382}"/>
              </a:ext>
            </a:extLst>
          </p:cNvPr>
          <p:cNvPicPr>
            <a:picLocks noChangeAspect="1"/>
          </p:cNvPicPr>
          <p:nvPr/>
        </p:nvPicPr>
        <p:blipFill>
          <a:blip r:embed="rId4"/>
          <a:stretch>
            <a:fillRect/>
          </a:stretch>
        </p:blipFill>
        <p:spPr>
          <a:xfrm>
            <a:off x="4091076" y="3731124"/>
            <a:ext cx="2267614" cy="226761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1C6C8BE0-DA95-93C7-D0D0-E061D5625C00}"/>
              </a:ext>
            </a:extLst>
          </p:cNvPr>
          <p:cNvGrpSpPr/>
          <p:nvPr/>
        </p:nvGrpSpPr>
        <p:grpSpPr>
          <a:xfrm>
            <a:off x="583931" y="5434955"/>
            <a:ext cx="7562995" cy="1085094"/>
            <a:chOff x="583931" y="5434955"/>
            <a:chExt cx="7562995" cy="1085094"/>
          </a:xfrm>
        </p:grpSpPr>
        <p:cxnSp>
          <p:nvCxnSpPr>
            <p:cNvPr id="193" name="Elbow Connector 192">
              <a:extLst>
                <a:ext uri="{FF2B5EF4-FFF2-40B4-BE49-F238E27FC236}">
                  <a16:creationId xmlns:a16="http://schemas.microsoft.com/office/drawing/2014/main" id="{1E7CD17F-C35B-F859-48B1-407407AFB8EA}"/>
                </a:ext>
              </a:extLst>
            </p:cNvPr>
            <p:cNvCxnSpPr>
              <a:stCxn id="181" idx="2"/>
              <a:endCxn id="191" idx="3"/>
            </p:cNvCxnSpPr>
            <p:nvPr/>
          </p:nvCxnSpPr>
          <p:spPr>
            <a:xfrm rot="5400000">
              <a:off x="6847715" y="4959228"/>
              <a:ext cx="823483" cy="1774938"/>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AFFECB1B-7BC9-631D-CC11-21AFFB419AC6}"/>
                </a:ext>
              </a:extLst>
            </p:cNvPr>
            <p:cNvSpPr txBox="1"/>
            <p:nvPr/>
          </p:nvSpPr>
          <p:spPr>
            <a:xfrm>
              <a:off x="583931" y="5996829"/>
              <a:ext cx="5788056"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yesterday.</a:t>
              </a:r>
            </a:p>
          </p:txBody>
        </p:sp>
      </p:grpSp>
      <p:grpSp>
        <p:nvGrpSpPr>
          <p:cNvPr id="158" name="Group 157">
            <a:extLst>
              <a:ext uri="{FF2B5EF4-FFF2-40B4-BE49-F238E27FC236}">
                <a16:creationId xmlns:a16="http://schemas.microsoft.com/office/drawing/2014/main" id="{F7448ACD-31B2-9F40-41CB-EACF6E1C2779}"/>
              </a:ext>
            </a:extLst>
          </p:cNvPr>
          <p:cNvGrpSpPr/>
          <p:nvPr/>
        </p:nvGrpSpPr>
        <p:grpSpPr>
          <a:xfrm>
            <a:off x="0" y="1032467"/>
            <a:ext cx="6095999" cy="4422773"/>
            <a:chOff x="234982" y="1617242"/>
            <a:chExt cx="6095999" cy="4422773"/>
          </a:xfrm>
        </p:grpSpPr>
        <p:grpSp>
          <p:nvGrpSpPr>
            <p:cNvPr id="150" name="Group 149">
              <a:extLst>
                <a:ext uri="{FF2B5EF4-FFF2-40B4-BE49-F238E27FC236}">
                  <a16:creationId xmlns:a16="http://schemas.microsoft.com/office/drawing/2014/main" id="{485703DB-376C-9C88-D5A2-6027791EA511}"/>
                </a:ext>
              </a:extLst>
            </p:cNvPr>
            <p:cNvGrpSpPr/>
            <p:nvPr/>
          </p:nvGrpSpPr>
          <p:grpSpPr>
            <a:xfrm>
              <a:off x="234982" y="2990604"/>
              <a:ext cx="6032996" cy="3049411"/>
              <a:chOff x="680459" y="2381004"/>
              <a:chExt cx="6032996" cy="3049411"/>
            </a:xfrm>
          </p:grpSpPr>
          <p:sp>
            <p:nvSpPr>
              <p:cNvPr id="2" name="TextBox 1">
                <a:extLst>
                  <a:ext uri="{FF2B5EF4-FFF2-40B4-BE49-F238E27FC236}">
                    <a16:creationId xmlns:a16="http://schemas.microsoft.com/office/drawing/2014/main" id="{E018A04D-9C90-17FF-79F5-12C8F6CDD4C5}"/>
                  </a:ext>
                </a:extLst>
              </p:cNvPr>
              <p:cNvSpPr txBox="1"/>
              <p:nvPr/>
            </p:nvSpPr>
            <p:spPr>
              <a:xfrm>
                <a:off x="2593160" y="2381004"/>
                <a:ext cx="1386782"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travel-01</a:t>
                </a:r>
              </a:p>
            </p:txBody>
          </p:sp>
          <p:sp>
            <p:nvSpPr>
              <p:cNvPr id="5" name="TextBox 4">
                <a:extLst>
                  <a:ext uri="{FF2B5EF4-FFF2-40B4-BE49-F238E27FC236}">
                    <a16:creationId xmlns:a16="http://schemas.microsoft.com/office/drawing/2014/main" id="{80B1C0E2-DEAD-D83C-33B8-9D5B70991AA9}"/>
                  </a:ext>
                </a:extLst>
              </p:cNvPr>
              <p:cNvSpPr txBox="1"/>
              <p:nvPr/>
            </p:nvSpPr>
            <p:spPr>
              <a:xfrm>
                <a:off x="1980154" y="3582232"/>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person</a:t>
                </a:r>
              </a:p>
            </p:txBody>
          </p:sp>
          <p:sp>
            <p:nvSpPr>
              <p:cNvPr id="6" name="TextBox 5">
                <a:extLst>
                  <a:ext uri="{FF2B5EF4-FFF2-40B4-BE49-F238E27FC236}">
                    <a16:creationId xmlns:a16="http://schemas.microsoft.com/office/drawing/2014/main" id="{FAE4621B-5B02-2760-F187-C988D3338931}"/>
                  </a:ext>
                </a:extLst>
              </p:cNvPr>
              <p:cNvSpPr txBox="1"/>
              <p:nvPr/>
            </p:nvSpPr>
            <p:spPr>
              <a:xfrm>
                <a:off x="3556734" y="4667858"/>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Rochester</a:t>
                </a:r>
              </a:p>
            </p:txBody>
          </p:sp>
          <p:cxnSp>
            <p:nvCxnSpPr>
              <p:cNvPr id="20" name="Straight Arrow Connector 19">
                <a:extLst>
                  <a:ext uri="{FF2B5EF4-FFF2-40B4-BE49-F238E27FC236}">
                    <a16:creationId xmlns:a16="http://schemas.microsoft.com/office/drawing/2014/main" id="{24D40B89-0E1C-C197-B584-94E52B037599}"/>
                  </a:ext>
                </a:extLst>
              </p:cNvPr>
              <p:cNvCxnSpPr>
                <a:cxnSpLocks/>
                <a:stCxn id="2" idx="2"/>
                <a:endCxn id="5" idx="0"/>
              </p:cNvCxnSpPr>
              <p:nvPr/>
            </p:nvCxnSpPr>
            <p:spPr>
              <a:xfrm flipH="1">
                <a:off x="2783185" y="2750336"/>
                <a:ext cx="503366" cy="831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71BAFF3-CD1A-812A-29FF-846B58D53EEF}"/>
                  </a:ext>
                </a:extLst>
              </p:cNvPr>
              <p:cNvSpPr txBox="1"/>
              <p:nvPr/>
            </p:nvSpPr>
            <p:spPr>
              <a:xfrm rot="17993094">
                <a:off x="2693713" y="3090889"/>
                <a:ext cx="691627" cy="184666"/>
              </a:xfrm>
              <a:prstGeom prst="rect">
                <a:avLst/>
              </a:prstGeom>
              <a:solidFill>
                <a:schemeClr val="bg1"/>
              </a:solidFill>
            </p:spPr>
            <p:txBody>
              <a:bodyPr wrap="square" rtlCol="0">
                <a:spAutoFit/>
              </a:bodyPr>
              <a:lstStyle/>
              <a:p>
                <a:pPr algn="ctr"/>
                <a:r>
                  <a:rPr lang="en-US" sz="600" dirty="0">
                    <a:latin typeface="Consolas" panose="020B0609020204030204" pitchFamily="49" charset="0"/>
                    <a:cs typeface="Consolas" panose="020B0609020204030204" pitchFamily="49" charset="0"/>
                  </a:rPr>
                  <a:t>PARTICIPANT0</a:t>
                </a:r>
              </a:p>
            </p:txBody>
          </p:sp>
          <p:cxnSp>
            <p:nvCxnSpPr>
              <p:cNvPr id="39" name="Straight Arrow Connector 38">
                <a:extLst>
                  <a:ext uri="{FF2B5EF4-FFF2-40B4-BE49-F238E27FC236}">
                    <a16:creationId xmlns:a16="http://schemas.microsoft.com/office/drawing/2014/main" id="{8B8BAB16-DFE2-309B-1336-26DCEEC1605A}"/>
                  </a:ext>
                </a:extLst>
              </p:cNvPr>
              <p:cNvCxnSpPr>
                <a:cxnSpLocks/>
                <a:stCxn id="2" idx="2"/>
                <a:endCxn id="109" idx="0"/>
              </p:cNvCxnSpPr>
              <p:nvPr/>
            </p:nvCxnSpPr>
            <p:spPr>
              <a:xfrm>
                <a:off x="3286551" y="2750336"/>
                <a:ext cx="1026807" cy="8097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6471C44-A8B9-7980-3594-0AAA568254F5}"/>
                  </a:ext>
                </a:extLst>
              </p:cNvPr>
              <p:cNvCxnSpPr>
                <a:cxnSpLocks/>
                <a:stCxn id="109" idx="2"/>
                <a:endCxn id="6" idx="0"/>
              </p:cNvCxnSpPr>
              <p:nvPr/>
            </p:nvCxnSpPr>
            <p:spPr>
              <a:xfrm>
                <a:off x="4313358" y="3929409"/>
                <a:ext cx="46407" cy="7384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C7B6B0B6-0E70-E172-00E0-BAA66E5C5C5D}"/>
                  </a:ext>
                </a:extLst>
              </p:cNvPr>
              <p:cNvSpPr txBox="1"/>
              <p:nvPr/>
            </p:nvSpPr>
            <p:spPr>
              <a:xfrm>
                <a:off x="4748910" y="5014020"/>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Bochum</a:t>
                </a:r>
              </a:p>
            </p:txBody>
          </p:sp>
          <p:cxnSp>
            <p:nvCxnSpPr>
              <p:cNvPr id="54" name="Straight Arrow Connector 53">
                <a:extLst>
                  <a:ext uri="{FF2B5EF4-FFF2-40B4-BE49-F238E27FC236}">
                    <a16:creationId xmlns:a16="http://schemas.microsoft.com/office/drawing/2014/main" id="{E0EF02FE-83B3-AC0D-37E5-A4BD798CB2FA}"/>
                  </a:ext>
                </a:extLst>
              </p:cNvPr>
              <p:cNvCxnSpPr>
                <a:cxnSpLocks/>
                <a:stCxn id="2" idx="2"/>
                <a:endCxn id="124" idx="0"/>
              </p:cNvCxnSpPr>
              <p:nvPr/>
            </p:nvCxnSpPr>
            <p:spPr>
              <a:xfrm>
                <a:off x="3286551" y="2750336"/>
                <a:ext cx="2287785" cy="796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DD147F8-4DE5-654F-B806-7EA7F8EBF596}"/>
                  </a:ext>
                </a:extLst>
              </p:cNvPr>
              <p:cNvSpPr txBox="1"/>
              <p:nvPr/>
            </p:nvSpPr>
            <p:spPr>
              <a:xfrm rot="1141877">
                <a:off x="4218531" y="3100470"/>
                <a:ext cx="783650" cy="184666"/>
              </a:xfrm>
              <a:prstGeom prst="rect">
                <a:avLst/>
              </a:prstGeom>
              <a:solidFill>
                <a:schemeClr val="bg1"/>
              </a:solidFill>
            </p:spPr>
            <p:txBody>
              <a:bodyPr wrap="square" rtlCol="0">
                <a:spAutoFit/>
              </a:bodyPr>
              <a:lstStyle/>
              <a:p>
                <a:pPr algn="ctr"/>
                <a:r>
                  <a:rPr lang="en-US" sz="600" dirty="0">
                    <a:latin typeface="Consolas" panose="020B0609020204030204" pitchFamily="49" charset="0"/>
                    <a:cs typeface="Consolas" panose="020B0609020204030204" pitchFamily="49" charset="0"/>
                  </a:rPr>
                  <a:t>PARTICIPANT4</a:t>
                </a:r>
              </a:p>
            </p:txBody>
          </p:sp>
          <p:sp>
            <p:nvSpPr>
              <p:cNvPr id="68" name="TextBox 67">
                <a:extLst>
                  <a:ext uri="{FF2B5EF4-FFF2-40B4-BE49-F238E27FC236}">
                    <a16:creationId xmlns:a16="http://schemas.microsoft.com/office/drawing/2014/main" id="{907C8714-CBB4-9EEA-41DB-7D73E7333EEE}"/>
                  </a:ext>
                </a:extLst>
              </p:cNvPr>
              <p:cNvSpPr txBox="1"/>
              <p:nvPr/>
            </p:nvSpPr>
            <p:spPr>
              <a:xfrm rot="158645">
                <a:off x="4039842" y="4092488"/>
                <a:ext cx="691627"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name</a:t>
                </a:r>
              </a:p>
            </p:txBody>
          </p:sp>
          <p:cxnSp>
            <p:nvCxnSpPr>
              <p:cNvPr id="73" name="Straight Arrow Connector 72">
                <a:extLst>
                  <a:ext uri="{FF2B5EF4-FFF2-40B4-BE49-F238E27FC236}">
                    <a16:creationId xmlns:a16="http://schemas.microsoft.com/office/drawing/2014/main" id="{83E3DBFC-BE3A-341D-FACA-17FD174A04CC}"/>
                  </a:ext>
                </a:extLst>
              </p:cNvPr>
              <p:cNvCxnSpPr>
                <a:cxnSpLocks/>
                <a:stCxn id="2" idx="2"/>
                <a:endCxn id="77" idx="1"/>
              </p:cNvCxnSpPr>
              <p:nvPr/>
            </p:nvCxnSpPr>
            <p:spPr>
              <a:xfrm>
                <a:off x="3286551" y="2750336"/>
                <a:ext cx="2080801" cy="117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DF27EDBC-2F1F-593E-5651-EC28507EBF11}"/>
                  </a:ext>
                </a:extLst>
              </p:cNvPr>
              <p:cNvSpPr txBox="1"/>
              <p:nvPr/>
            </p:nvSpPr>
            <p:spPr>
              <a:xfrm>
                <a:off x="3928889" y="2690540"/>
                <a:ext cx="1241225"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temporal</a:t>
                </a:r>
              </a:p>
            </p:txBody>
          </p:sp>
          <p:sp>
            <p:nvSpPr>
              <p:cNvPr id="77" name="TextBox 76">
                <a:extLst>
                  <a:ext uri="{FF2B5EF4-FFF2-40B4-BE49-F238E27FC236}">
                    <a16:creationId xmlns:a16="http://schemas.microsoft.com/office/drawing/2014/main" id="{79D01E05-7150-3D74-ACA2-0EA49246F0A2}"/>
                  </a:ext>
                </a:extLst>
              </p:cNvPr>
              <p:cNvSpPr txBox="1"/>
              <p:nvPr/>
            </p:nvSpPr>
            <p:spPr>
              <a:xfrm>
                <a:off x="5367352" y="2683355"/>
                <a:ext cx="1346103"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yesterday</a:t>
                </a:r>
              </a:p>
            </p:txBody>
          </p:sp>
          <p:cxnSp>
            <p:nvCxnSpPr>
              <p:cNvPr id="93" name="Straight Arrow Connector 92">
                <a:extLst>
                  <a:ext uri="{FF2B5EF4-FFF2-40B4-BE49-F238E27FC236}">
                    <a16:creationId xmlns:a16="http://schemas.microsoft.com/office/drawing/2014/main" id="{A88B8BD8-9B00-D99E-AE4F-285B7B301FB3}"/>
                  </a:ext>
                </a:extLst>
              </p:cNvPr>
              <p:cNvCxnSpPr>
                <a:cxnSpLocks/>
                <a:stCxn id="5" idx="2"/>
                <a:endCxn id="100" idx="0"/>
              </p:cNvCxnSpPr>
              <p:nvPr/>
            </p:nvCxnSpPr>
            <p:spPr>
              <a:xfrm flipH="1">
                <a:off x="2103382" y="3951564"/>
                <a:ext cx="679803" cy="617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4EFA7910-FCB6-BF92-6CC7-6111EEBF7E4E}"/>
                  </a:ext>
                </a:extLst>
              </p:cNvPr>
              <p:cNvSpPr txBox="1"/>
              <p:nvPr/>
            </p:nvSpPr>
            <p:spPr>
              <a:xfrm rot="2651607">
                <a:off x="1908725" y="4131679"/>
                <a:ext cx="1054683"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ref-person</a:t>
                </a:r>
              </a:p>
            </p:txBody>
          </p:sp>
          <p:sp>
            <p:nvSpPr>
              <p:cNvPr id="100" name="TextBox 99">
                <a:extLst>
                  <a:ext uri="{FF2B5EF4-FFF2-40B4-BE49-F238E27FC236}">
                    <a16:creationId xmlns:a16="http://schemas.microsoft.com/office/drawing/2014/main" id="{96CC26F4-69F3-2ED5-3B8E-BF618211EBDA}"/>
                  </a:ext>
                </a:extLst>
              </p:cNvPr>
              <p:cNvSpPr txBox="1"/>
              <p:nvPr/>
            </p:nvSpPr>
            <p:spPr>
              <a:xfrm>
                <a:off x="1693208" y="4569004"/>
                <a:ext cx="820347"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1st</a:t>
                </a:r>
              </a:p>
            </p:txBody>
          </p:sp>
          <p:sp>
            <p:nvSpPr>
              <p:cNvPr id="107" name="TextBox 106">
                <a:extLst>
                  <a:ext uri="{FF2B5EF4-FFF2-40B4-BE49-F238E27FC236}">
                    <a16:creationId xmlns:a16="http://schemas.microsoft.com/office/drawing/2014/main" id="{B11DFA0B-DBB5-6B4B-38A6-3F390ACE7734}"/>
                  </a:ext>
                </a:extLst>
              </p:cNvPr>
              <p:cNvSpPr txBox="1"/>
              <p:nvPr/>
            </p:nvSpPr>
            <p:spPr>
              <a:xfrm rot="2257629">
                <a:off x="3527861" y="3129458"/>
                <a:ext cx="715609" cy="184666"/>
              </a:xfrm>
              <a:prstGeom prst="rect">
                <a:avLst/>
              </a:prstGeom>
              <a:solidFill>
                <a:schemeClr val="bg1"/>
              </a:solidFill>
            </p:spPr>
            <p:txBody>
              <a:bodyPr wrap="square" rtlCol="0">
                <a:spAutoFit/>
              </a:bodyPr>
              <a:lstStyle/>
              <a:p>
                <a:pPr algn="ctr"/>
                <a:r>
                  <a:rPr lang="en-US" sz="600" dirty="0">
                    <a:latin typeface="Consolas" panose="020B0609020204030204" pitchFamily="49" charset="0"/>
                    <a:cs typeface="Consolas" panose="020B0609020204030204" pitchFamily="49" charset="0"/>
                  </a:rPr>
                  <a:t>PARTICIPANT2</a:t>
                </a:r>
              </a:p>
            </p:txBody>
          </p:sp>
          <p:sp>
            <p:nvSpPr>
              <p:cNvPr id="109" name="TextBox 108">
                <a:extLst>
                  <a:ext uri="{FF2B5EF4-FFF2-40B4-BE49-F238E27FC236}">
                    <a16:creationId xmlns:a16="http://schemas.microsoft.com/office/drawing/2014/main" id="{2092BDDC-CA76-F602-2456-F22F40902B5E}"/>
                  </a:ext>
                </a:extLst>
              </p:cNvPr>
              <p:cNvSpPr txBox="1"/>
              <p:nvPr/>
            </p:nvSpPr>
            <p:spPr>
              <a:xfrm>
                <a:off x="3510327" y="3560077"/>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region</a:t>
                </a:r>
              </a:p>
            </p:txBody>
          </p:sp>
          <p:cxnSp>
            <p:nvCxnSpPr>
              <p:cNvPr id="111" name="Straight Arrow Connector 110">
                <a:extLst>
                  <a:ext uri="{FF2B5EF4-FFF2-40B4-BE49-F238E27FC236}">
                    <a16:creationId xmlns:a16="http://schemas.microsoft.com/office/drawing/2014/main" id="{041EF607-3B35-3E45-040B-AA8C6769ED28}"/>
                  </a:ext>
                </a:extLst>
              </p:cNvPr>
              <p:cNvCxnSpPr>
                <a:cxnSpLocks/>
                <a:stCxn id="5" idx="2"/>
                <a:endCxn id="113" idx="0"/>
              </p:cNvCxnSpPr>
              <p:nvPr/>
            </p:nvCxnSpPr>
            <p:spPr>
              <a:xfrm>
                <a:off x="2783185" y="3951564"/>
                <a:ext cx="402959" cy="1109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EDC12BF9-2BDF-C394-D23C-78B82C434E65}"/>
                  </a:ext>
                </a:extLst>
              </p:cNvPr>
              <p:cNvSpPr txBox="1"/>
              <p:nvPr/>
            </p:nvSpPr>
            <p:spPr>
              <a:xfrm rot="21062895">
                <a:off x="2506403" y="4564975"/>
                <a:ext cx="1054683"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ref-number</a:t>
                </a:r>
              </a:p>
            </p:txBody>
          </p:sp>
          <p:sp>
            <p:nvSpPr>
              <p:cNvPr id="113" name="TextBox 112">
                <a:extLst>
                  <a:ext uri="{FF2B5EF4-FFF2-40B4-BE49-F238E27FC236}">
                    <a16:creationId xmlns:a16="http://schemas.microsoft.com/office/drawing/2014/main" id="{711054C0-634D-9136-C191-239203454B07}"/>
                  </a:ext>
                </a:extLst>
              </p:cNvPr>
              <p:cNvSpPr txBox="1"/>
              <p:nvPr/>
            </p:nvSpPr>
            <p:spPr>
              <a:xfrm>
                <a:off x="2530966" y="5061083"/>
                <a:ext cx="1310356"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singular</a:t>
                </a:r>
              </a:p>
            </p:txBody>
          </p:sp>
          <p:sp>
            <p:nvSpPr>
              <p:cNvPr id="124" name="TextBox 123">
                <a:extLst>
                  <a:ext uri="{FF2B5EF4-FFF2-40B4-BE49-F238E27FC236}">
                    <a16:creationId xmlns:a16="http://schemas.microsoft.com/office/drawing/2014/main" id="{E54B84EB-1B72-6A05-90EA-0373EE7375E0}"/>
                  </a:ext>
                </a:extLst>
              </p:cNvPr>
              <p:cNvSpPr txBox="1"/>
              <p:nvPr/>
            </p:nvSpPr>
            <p:spPr>
              <a:xfrm>
                <a:off x="4771305" y="3546757"/>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region</a:t>
                </a:r>
              </a:p>
            </p:txBody>
          </p:sp>
          <p:cxnSp>
            <p:nvCxnSpPr>
              <p:cNvPr id="126" name="Straight Arrow Connector 125">
                <a:extLst>
                  <a:ext uri="{FF2B5EF4-FFF2-40B4-BE49-F238E27FC236}">
                    <a16:creationId xmlns:a16="http://schemas.microsoft.com/office/drawing/2014/main" id="{ABDFE3AE-8B67-DC6C-EABA-5F9439AC7914}"/>
                  </a:ext>
                </a:extLst>
              </p:cNvPr>
              <p:cNvCxnSpPr>
                <a:cxnSpLocks/>
                <a:stCxn id="124" idx="2"/>
                <a:endCxn id="51" idx="0"/>
              </p:cNvCxnSpPr>
              <p:nvPr/>
            </p:nvCxnSpPr>
            <p:spPr>
              <a:xfrm flipH="1">
                <a:off x="5551941" y="3916089"/>
                <a:ext cx="22395" cy="1097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7" name="TextBox 126">
                <a:extLst>
                  <a:ext uri="{FF2B5EF4-FFF2-40B4-BE49-F238E27FC236}">
                    <a16:creationId xmlns:a16="http://schemas.microsoft.com/office/drawing/2014/main" id="{40121308-E318-6E99-AA5D-3C023E343708}"/>
                  </a:ext>
                </a:extLst>
              </p:cNvPr>
              <p:cNvSpPr txBox="1"/>
              <p:nvPr/>
            </p:nvSpPr>
            <p:spPr>
              <a:xfrm rot="158645">
                <a:off x="5253173" y="4301193"/>
                <a:ext cx="691627"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name</a:t>
                </a:r>
              </a:p>
            </p:txBody>
          </p:sp>
          <p:cxnSp>
            <p:nvCxnSpPr>
              <p:cNvPr id="136" name="Straight Arrow Connector 135">
                <a:extLst>
                  <a:ext uri="{FF2B5EF4-FFF2-40B4-BE49-F238E27FC236}">
                    <a16:creationId xmlns:a16="http://schemas.microsoft.com/office/drawing/2014/main" id="{9A1BE3BC-2B32-783A-9471-0466412A92DE}"/>
                  </a:ext>
                </a:extLst>
              </p:cNvPr>
              <p:cNvCxnSpPr>
                <a:cxnSpLocks/>
                <a:stCxn id="2" idx="2"/>
                <a:endCxn id="138" idx="0"/>
              </p:cNvCxnSpPr>
              <p:nvPr/>
            </p:nvCxnSpPr>
            <p:spPr>
              <a:xfrm flipH="1">
                <a:off x="1353511" y="2750336"/>
                <a:ext cx="1933040" cy="8337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BE47A494-2C54-B408-43BD-FDE5EEDD68C7}"/>
                  </a:ext>
                </a:extLst>
              </p:cNvPr>
              <p:cNvSpPr txBox="1"/>
              <p:nvPr/>
            </p:nvSpPr>
            <p:spPr>
              <a:xfrm rot="1797106">
                <a:off x="1788289" y="3035366"/>
                <a:ext cx="877258"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aspect</a:t>
                </a:r>
              </a:p>
            </p:txBody>
          </p:sp>
          <p:sp>
            <p:nvSpPr>
              <p:cNvPr id="138" name="TextBox 137">
                <a:extLst>
                  <a:ext uri="{FF2B5EF4-FFF2-40B4-BE49-F238E27FC236}">
                    <a16:creationId xmlns:a16="http://schemas.microsoft.com/office/drawing/2014/main" id="{89B7274D-2596-E6D1-AEAF-659DBDB40F00}"/>
                  </a:ext>
                </a:extLst>
              </p:cNvPr>
              <p:cNvSpPr txBox="1"/>
              <p:nvPr/>
            </p:nvSpPr>
            <p:spPr>
              <a:xfrm>
                <a:off x="680459" y="3584121"/>
                <a:ext cx="1346103"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process</a:t>
                </a:r>
              </a:p>
            </p:txBody>
          </p:sp>
        </p:grpSp>
        <p:cxnSp>
          <p:nvCxnSpPr>
            <p:cNvPr id="156" name="Straight Arrow Connector 155">
              <a:extLst>
                <a:ext uri="{FF2B5EF4-FFF2-40B4-BE49-F238E27FC236}">
                  <a16:creationId xmlns:a16="http://schemas.microsoft.com/office/drawing/2014/main" id="{E85CE696-F24C-FD60-C831-109FCDD9B48E}"/>
                </a:ext>
              </a:extLst>
            </p:cNvPr>
            <p:cNvCxnSpPr>
              <a:cxnSpLocks/>
            </p:cNvCxnSpPr>
            <p:nvPr/>
          </p:nvCxnSpPr>
          <p:spPr>
            <a:xfrm flipH="1">
              <a:off x="3191084" y="1802671"/>
              <a:ext cx="3139897" cy="10694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DC2CB112-8547-CCD8-2E02-C7D73B45A304}"/>
                </a:ext>
              </a:extLst>
            </p:cNvPr>
            <p:cNvSpPr txBox="1"/>
            <p:nvPr/>
          </p:nvSpPr>
          <p:spPr>
            <a:xfrm rot="20555699">
              <a:off x="3712209" y="1617242"/>
              <a:ext cx="2300845" cy="892552"/>
            </a:xfrm>
            <a:prstGeom prst="rect">
              <a:avLst/>
            </a:prstGeom>
            <a:solidFill>
              <a:schemeClr val="bg1"/>
            </a:solidFill>
          </p:spPr>
          <p:txBody>
            <a:bodyPr wrap="square" rtlCol="0">
              <a:spAutoFit/>
            </a:bodyPr>
            <a:lstStyle/>
            <a:p>
              <a:pPr algn="ctr"/>
              <a:r>
                <a:rPr lang="en-US" sz="2000" b="1" dirty="0">
                  <a:latin typeface="Helvetica" pitchFamily="2" charset="0"/>
                </a:rPr>
                <a:t>Uniform Meaning </a:t>
              </a:r>
            </a:p>
            <a:p>
              <a:pPr algn="ctr"/>
              <a:r>
                <a:rPr lang="en-US" sz="2000" b="1" dirty="0">
                  <a:latin typeface="Helvetica" pitchFamily="2" charset="0"/>
                </a:rPr>
                <a:t>Representation</a:t>
              </a:r>
            </a:p>
            <a:p>
              <a:pPr algn="ctr"/>
              <a:r>
                <a:rPr lang="en-US" sz="1200" dirty="0">
                  <a:latin typeface="Helvetica" pitchFamily="2" charset="0"/>
                  <a:hlinkClick r:id="rId2"/>
                </a:rPr>
                <a:t>Van </a:t>
              </a:r>
              <a:r>
                <a:rPr lang="en-US" sz="1200" dirty="0" err="1">
                  <a:latin typeface="Helvetica" pitchFamily="2" charset="0"/>
                  <a:hlinkClick r:id="rId2"/>
                </a:rPr>
                <a:t>Gysel</a:t>
              </a:r>
              <a:r>
                <a:rPr lang="en-US" sz="1200" dirty="0">
                  <a:latin typeface="Helvetica" pitchFamily="2" charset="0"/>
                  <a:hlinkClick r:id="rId2"/>
                </a:rPr>
                <a:t> et al. 2021</a:t>
              </a:r>
              <a:endParaRPr lang="en-US" sz="1200" dirty="0">
                <a:latin typeface="Helvetica" pitchFamily="2" charset="0"/>
              </a:endParaRPr>
            </a:p>
          </p:txBody>
        </p:sp>
      </p:grpSp>
      <p:grpSp>
        <p:nvGrpSpPr>
          <p:cNvPr id="165" name="Group 164">
            <a:extLst>
              <a:ext uri="{FF2B5EF4-FFF2-40B4-BE49-F238E27FC236}">
                <a16:creationId xmlns:a16="http://schemas.microsoft.com/office/drawing/2014/main" id="{592AB806-A2C4-3EE1-F7FF-5A39D69BB7FA}"/>
              </a:ext>
            </a:extLst>
          </p:cNvPr>
          <p:cNvGrpSpPr/>
          <p:nvPr/>
        </p:nvGrpSpPr>
        <p:grpSpPr>
          <a:xfrm>
            <a:off x="3299483" y="708443"/>
            <a:ext cx="7502793" cy="2588277"/>
            <a:chOff x="2592902" y="1001363"/>
            <a:chExt cx="7502793" cy="2588277"/>
          </a:xfrm>
        </p:grpSpPr>
        <p:pic>
          <p:nvPicPr>
            <p:cNvPr id="160" name="Picture 159" descr="A screenshot of a travel application&#10;&#10;Description automatically generated">
              <a:extLst>
                <a:ext uri="{FF2B5EF4-FFF2-40B4-BE49-F238E27FC236}">
                  <a16:creationId xmlns:a16="http://schemas.microsoft.com/office/drawing/2014/main" id="{EA295408-6B5C-2C7C-C8DA-D79A69AFAACC}"/>
                </a:ext>
              </a:extLst>
            </p:cNvPr>
            <p:cNvPicPr>
              <a:picLocks noChangeAspect="1"/>
            </p:cNvPicPr>
            <p:nvPr/>
          </p:nvPicPr>
          <p:blipFill>
            <a:blip r:embed="rId3"/>
            <a:stretch>
              <a:fillRect/>
            </a:stretch>
          </p:blipFill>
          <p:spPr>
            <a:xfrm>
              <a:off x="5482392" y="1001363"/>
              <a:ext cx="4613303" cy="2588277"/>
            </a:xfrm>
            <a:prstGeom prst="rect">
              <a:avLst/>
            </a:prstGeom>
            <a:ln w="28575">
              <a:solidFill>
                <a:schemeClr val="tx1"/>
              </a:solidFill>
            </a:ln>
          </p:spPr>
        </p:pic>
        <p:cxnSp>
          <p:nvCxnSpPr>
            <p:cNvPr id="161" name="Straight Arrow Connector 160">
              <a:extLst>
                <a:ext uri="{FF2B5EF4-FFF2-40B4-BE49-F238E27FC236}">
                  <a16:creationId xmlns:a16="http://schemas.microsoft.com/office/drawing/2014/main" id="{409B5561-EA66-08C2-8E31-DBF3BBAFEFB0}"/>
                </a:ext>
              </a:extLst>
            </p:cNvPr>
            <p:cNvCxnSpPr>
              <a:cxnSpLocks/>
              <a:stCxn id="2" idx="3"/>
              <a:endCxn id="160" idx="1"/>
            </p:cNvCxnSpPr>
            <p:nvPr/>
          </p:nvCxnSpPr>
          <p:spPr>
            <a:xfrm flipV="1">
              <a:off x="2592902" y="2295502"/>
              <a:ext cx="2889490" cy="5879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B40244AD-97C0-36AC-5B50-A84815276FA4}"/>
                </a:ext>
              </a:extLst>
            </p:cNvPr>
            <p:cNvSpPr txBox="1"/>
            <p:nvPr/>
          </p:nvSpPr>
          <p:spPr>
            <a:xfrm rot="20905352">
              <a:off x="3476274" y="2285009"/>
              <a:ext cx="1481836" cy="584775"/>
            </a:xfrm>
            <a:prstGeom prst="rect">
              <a:avLst/>
            </a:prstGeom>
            <a:solidFill>
              <a:schemeClr val="bg1"/>
            </a:solidFill>
          </p:spPr>
          <p:txBody>
            <a:bodyPr wrap="square" rtlCol="0">
              <a:spAutoFit/>
            </a:bodyPr>
            <a:lstStyle/>
            <a:p>
              <a:pPr algn="ctr"/>
              <a:r>
                <a:rPr lang="en-US" sz="2000" b="1" dirty="0" err="1">
                  <a:latin typeface="Helvetica" pitchFamily="2" charset="0"/>
                </a:rPr>
                <a:t>PropBank</a:t>
              </a:r>
              <a:endParaRPr lang="en-US" sz="2000" b="1" dirty="0">
                <a:latin typeface="Helvetica" pitchFamily="2" charset="0"/>
              </a:endParaRPr>
            </a:p>
            <a:p>
              <a:pPr algn="ctr"/>
              <a:r>
                <a:rPr lang="en-US" sz="1200" dirty="0">
                  <a:latin typeface="Helvetica" pitchFamily="2" charset="0"/>
                  <a:hlinkClick r:id="rId4"/>
                </a:rPr>
                <a:t>Palmer et al. 2005</a:t>
              </a:r>
              <a:endParaRPr lang="en-US" sz="1200" dirty="0">
                <a:latin typeface="Helvetica" pitchFamily="2" charset="0"/>
              </a:endParaRPr>
            </a:p>
          </p:txBody>
        </p:sp>
      </p:grpSp>
      <p:grpSp>
        <p:nvGrpSpPr>
          <p:cNvPr id="190" name="Group 189">
            <a:extLst>
              <a:ext uri="{FF2B5EF4-FFF2-40B4-BE49-F238E27FC236}">
                <a16:creationId xmlns:a16="http://schemas.microsoft.com/office/drawing/2014/main" id="{4D89BCB8-9015-5BC6-F90A-A94C55B2564F}"/>
              </a:ext>
            </a:extLst>
          </p:cNvPr>
          <p:cNvGrpSpPr/>
          <p:nvPr/>
        </p:nvGrpSpPr>
        <p:grpSpPr>
          <a:xfrm>
            <a:off x="8535997" y="2002582"/>
            <a:ext cx="3716271" cy="4735834"/>
            <a:chOff x="8535997" y="2002582"/>
            <a:chExt cx="3716271" cy="4735834"/>
          </a:xfrm>
        </p:grpSpPr>
        <p:cxnSp>
          <p:nvCxnSpPr>
            <p:cNvPr id="175" name="Elbow Connector 174">
              <a:extLst>
                <a:ext uri="{FF2B5EF4-FFF2-40B4-BE49-F238E27FC236}">
                  <a16:creationId xmlns:a16="http://schemas.microsoft.com/office/drawing/2014/main" id="{9E3C2621-5299-C153-A498-E19CE5222F35}"/>
                </a:ext>
              </a:extLst>
            </p:cNvPr>
            <p:cNvCxnSpPr>
              <a:cxnSpLocks/>
              <a:stCxn id="160" idx="3"/>
              <a:endCxn id="170" idx="3"/>
            </p:cNvCxnSpPr>
            <p:nvPr/>
          </p:nvCxnSpPr>
          <p:spPr>
            <a:xfrm>
              <a:off x="10802276" y="2002582"/>
              <a:ext cx="845625" cy="3081126"/>
            </a:xfrm>
            <a:prstGeom prst="bentConnector3">
              <a:avLst>
                <a:gd name="adj1" fmla="val 14505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634FDC77-6EC4-5856-A70E-CBB4B70A2FCE}"/>
                </a:ext>
              </a:extLst>
            </p:cNvPr>
            <p:cNvSpPr txBox="1"/>
            <p:nvPr/>
          </p:nvSpPr>
          <p:spPr>
            <a:xfrm rot="5400000">
              <a:off x="11162040" y="3319891"/>
              <a:ext cx="1595681" cy="584775"/>
            </a:xfrm>
            <a:prstGeom prst="rect">
              <a:avLst/>
            </a:prstGeom>
            <a:solidFill>
              <a:schemeClr val="bg1"/>
            </a:solidFill>
          </p:spPr>
          <p:txBody>
            <a:bodyPr wrap="square" rtlCol="0">
              <a:spAutoFit/>
            </a:bodyPr>
            <a:lstStyle/>
            <a:p>
              <a:pPr algn="ctr"/>
              <a:r>
                <a:rPr lang="en-US" sz="2000" b="1" dirty="0" err="1">
                  <a:latin typeface="Helvetica" pitchFamily="2" charset="0"/>
                </a:rPr>
                <a:t>VerbNet</a:t>
              </a:r>
              <a:endParaRPr lang="en-US" sz="2000" b="1" dirty="0">
                <a:latin typeface="Helvetica" pitchFamily="2" charset="0"/>
              </a:endParaRPr>
            </a:p>
            <a:p>
              <a:pPr algn="ctr"/>
              <a:r>
                <a:rPr lang="en-US" sz="1200" dirty="0">
                  <a:latin typeface="Helvetica" pitchFamily="2" charset="0"/>
                  <a:hlinkClick r:id="rId5"/>
                </a:rPr>
                <a:t>Kipper-Schuler 2005</a:t>
              </a:r>
              <a:endParaRPr lang="en-US" sz="1200" dirty="0">
                <a:latin typeface="Helvetica" pitchFamily="2" charset="0"/>
              </a:endParaRPr>
            </a:p>
          </p:txBody>
        </p:sp>
        <p:pic>
          <p:nvPicPr>
            <p:cNvPr id="170" name="Picture 169" descr="A screenshot of a computer&#10;&#10;Description automatically generated">
              <a:extLst>
                <a:ext uri="{FF2B5EF4-FFF2-40B4-BE49-F238E27FC236}">
                  <a16:creationId xmlns:a16="http://schemas.microsoft.com/office/drawing/2014/main" id="{E5A62A64-E859-7776-B942-F128B31A981B}"/>
                </a:ext>
              </a:extLst>
            </p:cNvPr>
            <p:cNvPicPr>
              <a:picLocks noChangeAspect="1"/>
            </p:cNvPicPr>
            <p:nvPr/>
          </p:nvPicPr>
          <p:blipFill>
            <a:blip r:embed="rId6"/>
            <a:stretch>
              <a:fillRect/>
            </a:stretch>
          </p:blipFill>
          <p:spPr>
            <a:xfrm>
              <a:off x="8535997" y="3429000"/>
              <a:ext cx="3111904" cy="3309416"/>
            </a:xfrm>
            <a:prstGeom prst="rect">
              <a:avLst/>
            </a:prstGeom>
            <a:ln w="28575">
              <a:solidFill>
                <a:schemeClr val="tx1"/>
              </a:solidFill>
            </a:ln>
          </p:spPr>
        </p:pic>
      </p:grpSp>
      <p:grpSp>
        <p:nvGrpSpPr>
          <p:cNvPr id="188" name="Group 187">
            <a:extLst>
              <a:ext uri="{FF2B5EF4-FFF2-40B4-BE49-F238E27FC236}">
                <a16:creationId xmlns:a16="http://schemas.microsoft.com/office/drawing/2014/main" id="{21A2B796-B40A-B4EF-9509-579A9557CE41}"/>
              </a:ext>
            </a:extLst>
          </p:cNvPr>
          <p:cNvGrpSpPr/>
          <p:nvPr/>
        </p:nvGrpSpPr>
        <p:grpSpPr>
          <a:xfrm>
            <a:off x="5467225" y="3429000"/>
            <a:ext cx="6180324" cy="3309416"/>
            <a:chOff x="5467577" y="3429000"/>
            <a:chExt cx="6180324" cy="3309416"/>
          </a:xfrm>
        </p:grpSpPr>
        <p:sp>
          <p:nvSpPr>
            <p:cNvPr id="184" name="Rectangle 183">
              <a:extLst>
                <a:ext uri="{FF2B5EF4-FFF2-40B4-BE49-F238E27FC236}">
                  <a16:creationId xmlns:a16="http://schemas.microsoft.com/office/drawing/2014/main" id="{0189AE85-B86F-C816-81C7-355C7C3F6184}"/>
                </a:ext>
              </a:extLst>
            </p:cNvPr>
            <p:cNvSpPr/>
            <p:nvPr/>
          </p:nvSpPr>
          <p:spPr>
            <a:xfrm>
              <a:off x="8535997" y="3429000"/>
              <a:ext cx="3111904" cy="3309416"/>
            </a:xfrm>
            <a:prstGeom prst="rect">
              <a:avLst/>
            </a:prstGeom>
            <a:solidFill>
              <a:schemeClr val="bg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A close-up of a text&#10;&#10;Description automatically generated">
              <a:extLst>
                <a:ext uri="{FF2B5EF4-FFF2-40B4-BE49-F238E27FC236}">
                  <a16:creationId xmlns:a16="http://schemas.microsoft.com/office/drawing/2014/main" id="{656403B6-E056-50FB-F8CE-6D31AE91A5A1}"/>
                </a:ext>
              </a:extLst>
            </p:cNvPr>
            <p:cNvPicPr>
              <a:picLocks noChangeAspect="1"/>
            </p:cNvPicPr>
            <p:nvPr/>
          </p:nvPicPr>
          <p:blipFill>
            <a:blip r:embed="rId7"/>
            <a:stretch>
              <a:fillRect/>
            </a:stretch>
          </p:blipFill>
          <p:spPr>
            <a:xfrm>
              <a:off x="5467577" y="3555356"/>
              <a:ext cx="5359400" cy="1879600"/>
            </a:xfrm>
            <a:prstGeom prst="rect">
              <a:avLst/>
            </a:prstGeom>
            <a:ln w="28575">
              <a:solidFill>
                <a:schemeClr val="tx1"/>
              </a:solidFill>
            </a:ln>
          </p:spPr>
        </p:pic>
        <p:sp>
          <p:nvSpPr>
            <p:cNvPr id="182" name="Rectangle 181">
              <a:extLst>
                <a:ext uri="{FF2B5EF4-FFF2-40B4-BE49-F238E27FC236}">
                  <a16:creationId xmlns:a16="http://schemas.microsoft.com/office/drawing/2014/main" id="{1C69DA35-259D-81F5-0679-F63D9B0113A8}"/>
                </a:ext>
              </a:extLst>
            </p:cNvPr>
            <p:cNvSpPr/>
            <p:nvPr/>
          </p:nvSpPr>
          <p:spPr>
            <a:xfrm>
              <a:off x="9589476" y="6192137"/>
              <a:ext cx="1910862" cy="525185"/>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18B3ADBA-9C4B-1709-BE4A-424D29C25CC9}"/>
                </a:ext>
              </a:extLst>
            </p:cNvPr>
            <p:cNvCxnSpPr>
              <a:stCxn id="182" idx="0"/>
              <a:endCxn id="181" idx="2"/>
            </p:cNvCxnSpPr>
            <p:nvPr/>
          </p:nvCxnSpPr>
          <p:spPr>
            <a:xfrm flipH="1" flipV="1">
              <a:off x="8147277" y="5434956"/>
              <a:ext cx="2397630" cy="757181"/>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45B586AD-CBBD-972B-4B50-9D30D8E160AE}"/>
              </a:ext>
            </a:extLst>
          </p:cNvPr>
          <p:cNvSpPr txBox="1"/>
          <p:nvPr/>
        </p:nvSpPr>
        <p:spPr>
          <a:xfrm>
            <a:off x="1903378" y="139892"/>
            <a:ext cx="8934825" cy="584775"/>
          </a:xfrm>
          <a:prstGeom prst="rect">
            <a:avLst/>
          </a:prstGeom>
          <a:noFill/>
        </p:spPr>
        <p:txBody>
          <a:bodyPr wrap="square" rtlCol="0">
            <a:spAutoFit/>
          </a:bodyPr>
          <a:lstStyle/>
          <a:p>
            <a:pPr algn="ctr"/>
            <a:r>
              <a:rPr lang="en-US" sz="3200" dirty="0">
                <a:latin typeface="Helvetica" pitchFamily="2" charset="0"/>
              </a:rPr>
              <a:t>I traveled from Rochester to Bochum yesterday.</a:t>
            </a:r>
          </a:p>
        </p:txBody>
      </p:sp>
    </p:spTree>
    <p:extLst>
      <p:ext uri="{BB962C8B-B14F-4D97-AF65-F5344CB8AC3E}">
        <p14:creationId xmlns:p14="http://schemas.microsoft.com/office/powerpoint/2010/main" val="19869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A703-5C91-C283-1F0F-F2F6DB8D29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18D9501-64DD-4B12-DD66-72F3F88A204A}"/>
              </a:ext>
            </a:extLst>
          </p:cNvPr>
          <p:cNvSpPr txBox="1"/>
          <p:nvPr/>
        </p:nvSpPr>
        <p:spPr>
          <a:xfrm rot="16200000">
            <a:off x="-86624" y="3244334"/>
            <a:ext cx="6096000" cy="369332"/>
          </a:xfrm>
          <a:prstGeom prst="rect">
            <a:avLst/>
          </a:prstGeom>
          <a:noFill/>
        </p:spPr>
        <p:txBody>
          <a:bodyPr wrap="square">
            <a:spAutoFit/>
          </a:bodyPr>
          <a:lstStyle/>
          <a:p>
            <a:pPr algn="ctr"/>
            <a:r>
              <a:rPr lang="en-US" dirty="0">
                <a:latin typeface="Helvetica" pitchFamily="2" charset="0"/>
                <a:hlinkClick r:id="rId2"/>
              </a:rPr>
              <a:t>https://</a:t>
            </a:r>
            <a:r>
              <a:rPr lang="en-US" dirty="0" err="1">
                <a:latin typeface="Helvetica" pitchFamily="2" charset="0"/>
                <a:hlinkClick r:id="rId2"/>
              </a:rPr>
              <a:t>staramus.github.io</a:t>
            </a:r>
            <a:r>
              <a:rPr lang="en-US" dirty="0">
                <a:latin typeface="Helvetica" pitchFamily="2" charset="0"/>
                <a:hlinkClick r:id="rId2"/>
              </a:rPr>
              <a:t>/</a:t>
            </a:r>
            <a:endParaRPr lang="en-US" dirty="0">
              <a:latin typeface="Helvetica" pitchFamily="2" charset="0"/>
            </a:endParaRPr>
          </a:p>
        </p:txBody>
      </p:sp>
      <p:pic>
        <p:nvPicPr>
          <p:cNvPr id="10" name="Picture 9" descr="A screenshot of a computer&#10;&#10;Description automatically generated">
            <a:extLst>
              <a:ext uri="{FF2B5EF4-FFF2-40B4-BE49-F238E27FC236}">
                <a16:creationId xmlns:a16="http://schemas.microsoft.com/office/drawing/2014/main" id="{362C1C60-9F48-DAD7-B2A4-B93D1B41F318}"/>
              </a:ext>
            </a:extLst>
          </p:cNvPr>
          <p:cNvPicPr>
            <a:picLocks noChangeAspect="1"/>
          </p:cNvPicPr>
          <p:nvPr/>
        </p:nvPicPr>
        <p:blipFill>
          <a:blip r:embed="rId3"/>
          <a:stretch>
            <a:fillRect/>
          </a:stretch>
        </p:blipFill>
        <p:spPr>
          <a:xfrm>
            <a:off x="3305044" y="0"/>
            <a:ext cx="5581911" cy="6858000"/>
          </a:xfrm>
          <a:prstGeom prst="rect">
            <a:avLst/>
          </a:prstGeom>
        </p:spPr>
      </p:pic>
      <p:pic>
        <p:nvPicPr>
          <p:cNvPr id="13" name="Picture 12">
            <a:extLst>
              <a:ext uri="{FF2B5EF4-FFF2-40B4-BE49-F238E27FC236}">
                <a16:creationId xmlns:a16="http://schemas.microsoft.com/office/drawing/2014/main" id="{F382CF26-A2C0-E167-1351-1179351B5A04}"/>
              </a:ext>
            </a:extLst>
          </p:cNvPr>
          <p:cNvPicPr>
            <a:picLocks noChangeAspect="1"/>
          </p:cNvPicPr>
          <p:nvPr/>
        </p:nvPicPr>
        <p:blipFill>
          <a:blip r:embed="rId4"/>
          <a:stretch>
            <a:fillRect/>
          </a:stretch>
        </p:blipFill>
        <p:spPr>
          <a:xfrm>
            <a:off x="9814559" y="4571996"/>
            <a:ext cx="1859283" cy="1859283"/>
          </a:xfrm>
          <a:prstGeom prst="rect">
            <a:avLst/>
          </a:prstGeom>
        </p:spPr>
      </p:pic>
      <p:cxnSp>
        <p:nvCxnSpPr>
          <p:cNvPr id="2" name="Straight Arrow Connector 1">
            <a:extLst>
              <a:ext uri="{FF2B5EF4-FFF2-40B4-BE49-F238E27FC236}">
                <a16:creationId xmlns:a16="http://schemas.microsoft.com/office/drawing/2014/main" id="{A3E181DE-5977-8D0C-77A2-A24A135CE352}"/>
              </a:ext>
            </a:extLst>
          </p:cNvPr>
          <p:cNvCxnSpPr>
            <a:cxnSpLocks/>
          </p:cNvCxnSpPr>
          <p:nvPr/>
        </p:nvCxnSpPr>
        <p:spPr>
          <a:xfrm>
            <a:off x="2353056" y="3578352"/>
            <a:ext cx="81686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BABB6F4-34F8-7FF9-EDBA-0457B84C8DFB}"/>
              </a:ext>
            </a:extLst>
          </p:cNvPr>
          <p:cNvCxnSpPr/>
          <p:nvPr/>
        </p:nvCxnSpPr>
        <p:spPr>
          <a:xfrm flipH="1">
            <a:off x="9034271" y="3578352"/>
            <a:ext cx="79248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7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A5765-B730-A8E8-7235-D383FE47877E}"/>
              </a:ext>
            </a:extLst>
          </p:cNvPr>
          <p:cNvPicPr>
            <a:picLocks noChangeAspect="1"/>
          </p:cNvPicPr>
          <p:nvPr/>
        </p:nvPicPr>
        <p:blipFill>
          <a:blip r:embed="rId2"/>
          <a:srcRect/>
          <a:stretch/>
        </p:blipFill>
        <p:spPr>
          <a:xfrm>
            <a:off x="481941" y="1216094"/>
            <a:ext cx="11228117" cy="4817304"/>
          </a:xfrm>
          <a:prstGeom prst="rect">
            <a:avLst/>
          </a:prstGeom>
        </p:spPr>
      </p:pic>
      <p:sp>
        <p:nvSpPr>
          <p:cNvPr id="6" name="Rectangle 5">
            <a:extLst>
              <a:ext uri="{FF2B5EF4-FFF2-40B4-BE49-F238E27FC236}">
                <a16:creationId xmlns:a16="http://schemas.microsoft.com/office/drawing/2014/main" id="{1AC16868-9C2B-0766-4734-D74FD4EFB941}"/>
              </a:ext>
            </a:extLst>
          </p:cNvPr>
          <p:cNvSpPr/>
          <p:nvPr/>
        </p:nvSpPr>
        <p:spPr>
          <a:xfrm>
            <a:off x="5376672" y="1216094"/>
            <a:ext cx="4791455" cy="4936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3EC5409-E525-69A4-14EC-02C8F8ECFF94}"/>
              </a:ext>
            </a:extLst>
          </p:cNvPr>
          <p:cNvGrpSpPr/>
          <p:nvPr/>
        </p:nvGrpSpPr>
        <p:grpSpPr>
          <a:xfrm>
            <a:off x="481941" y="1097280"/>
            <a:ext cx="11710059" cy="5054932"/>
            <a:chOff x="481941" y="1097280"/>
            <a:chExt cx="11710059" cy="5054932"/>
          </a:xfrm>
        </p:grpSpPr>
        <p:sp>
          <p:nvSpPr>
            <p:cNvPr id="5" name="Rectangle 4">
              <a:extLst>
                <a:ext uri="{FF2B5EF4-FFF2-40B4-BE49-F238E27FC236}">
                  <a16:creationId xmlns:a16="http://schemas.microsoft.com/office/drawing/2014/main" id="{E04A736A-53D0-9D3F-A4AB-9447FDC4DB59}"/>
                </a:ext>
              </a:extLst>
            </p:cNvPr>
            <p:cNvSpPr/>
            <p:nvPr/>
          </p:nvSpPr>
          <p:spPr>
            <a:xfrm>
              <a:off x="481941" y="1097280"/>
              <a:ext cx="4894731" cy="4936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5EA50E-01F9-DEE5-B896-FCA39739FD81}"/>
                </a:ext>
              </a:extLst>
            </p:cNvPr>
            <p:cNvSpPr/>
            <p:nvPr/>
          </p:nvSpPr>
          <p:spPr>
            <a:xfrm>
              <a:off x="10271403" y="1216094"/>
              <a:ext cx="1920597" cy="4936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0972D41F-81F8-9DDF-5D40-9C67852BA524}"/>
              </a:ext>
            </a:extLst>
          </p:cNvPr>
          <p:cNvSpPr/>
          <p:nvPr/>
        </p:nvSpPr>
        <p:spPr>
          <a:xfrm>
            <a:off x="7723275" y="1597151"/>
            <a:ext cx="2261973" cy="4133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17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B64BD-BD73-D359-8B90-FC8E70669F2A}"/>
              </a:ext>
            </a:extLst>
          </p:cNvPr>
          <p:cNvPicPr>
            <a:picLocks noChangeAspect="1"/>
          </p:cNvPicPr>
          <p:nvPr/>
        </p:nvPicPr>
        <p:blipFill>
          <a:blip r:embed="rId2"/>
          <a:srcRect/>
          <a:stretch/>
        </p:blipFill>
        <p:spPr>
          <a:xfrm>
            <a:off x="468540" y="1170432"/>
            <a:ext cx="11339434" cy="4865062"/>
          </a:xfrm>
          <a:prstGeom prst="rect">
            <a:avLst/>
          </a:prstGeom>
        </p:spPr>
      </p:pic>
    </p:spTree>
    <p:extLst>
      <p:ext uri="{BB962C8B-B14F-4D97-AF65-F5344CB8AC3E}">
        <p14:creationId xmlns:p14="http://schemas.microsoft.com/office/powerpoint/2010/main" val="181729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102180-AF3D-8C88-85EF-45387C3CC36D}"/>
              </a:ext>
            </a:extLst>
          </p:cNvPr>
          <p:cNvSpPr txBox="1"/>
          <p:nvPr/>
        </p:nvSpPr>
        <p:spPr>
          <a:xfrm>
            <a:off x="642254" y="2408710"/>
            <a:ext cx="2547260" cy="338554"/>
          </a:xfrm>
          <a:prstGeom prst="rect">
            <a:avLst/>
          </a:prstGeom>
          <a:noFill/>
        </p:spPr>
        <p:txBody>
          <a:bodyPr wrap="square" rtlCol="0">
            <a:spAutoFit/>
          </a:bodyPr>
          <a:lstStyle/>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Text only: </a:t>
            </a:r>
            <a:r>
              <a:rPr lang="en-US" sz="1600" i="1" dirty="0">
                <a:latin typeface="Helvetica Neue Thin" panose="020B0403020202020204" pitchFamily="34" charset="0"/>
                <a:ea typeface="Helvetica Neue Thin" panose="020B0403020202020204" pitchFamily="34" charset="0"/>
                <a:cs typeface="Helvetica Neue Medium" panose="02000503000000020004" pitchFamily="2" charset="0"/>
              </a:rPr>
              <a:t>only texts</a:t>
            </a:r>
            <a:endParaRPr lang="en-US" sz="1600" i="1" dirty="0">
              <a:latin typeface="Helvetica Neue Thin" panose="020B0403020202020204" pitchFamily="34" charset="0"/>
              <a:ea typeface="Helvetica Neue Thin" panose="020B0403020202020204" pitchFamily="34" charset="0"/>
            </a:endParaRPr>
          </a:p>
        </p:txBody>
      </p:sp>
      <p:sp>
        <p:nvSpPr>
          <p:cNvPr id="3" name="TextBox 2">
            <a:extLst>
              <a:ext uri="{FF2B5EF4-FFF2-40B4-BE49-F238E27FC236}">
                <a16:creationId xmlns:a16="http://schemas.microsoft.com/office/drawing/2014/main" id="{DD02DC45-52BF-825F-A161-290362EB2734}"/>
              </a:ext>
            </a:extLst>
          </p:cNvPr>
          <p:cNvSpPr txBox="1"/>
          <p:nvPr/>
        </p:nvSpPr>
        <p:spPr>
          <a:xfrm>
            <a:off x="3581400" y="2408710"/>
            <a:ext cx="2242457" cy="584775"/>
          </a:xfrm>
          <a:prstGeom prst="rect">
            <a:avLst/>
          </a:prstGeom>
          <a:noFill/>
        </p:spPr>
        <p:txBody>
          <a:bodyPr wrap="square" rtlCol="0">
            <a:spAutoFit/>
          </a:bodyPr>
          <a:lstStyle/>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Event only: </a:t>
            </a:r>
            <a:r>
              <a:rPr lang="en-US" sz="1600" i="1" dirty="0">
                <a:latin typeface="Helvetica Neue Thin" panose="020B0403020202020204" pitchFamily="34" charset="0"/>
                <a:ea typeface="Helvetica Neue Thin" panose="020B0403020202020204" pitchFamily="34" charset="0"/>
                <a:cs typeface="Helvetica Neue Medium" panose="02000503000000020004" pitchFamily="2" charset="0"/>
              </a:rPr>
              <a:t>only event argument annotations</a:t>
            </a:r>
          </a:p>
        </p:txBody>
      </p:sp>
      <p:sp>
        <p:nvSpPr>
          <p:cNvPr id="4" name="TextBox 3">
            <a:extLst>
              <a:ext uri="{FF2B5EF4-FFF2-40B4-BE49-F238E27FC236}">
                <a16:creationId xmlns:a16="http://schemas.microsoft.com/office/drawing/2014/main" id="{130763F5-2C3E-48E8-EECB-69E34E0E57D9}"/>
              </a:ext>
            </a:extLst>
          </p:cNvPr>
          <p:cNvSpPr txBox="1"/>
          <p:nvPr/>
        </p:nvSpPr>
        <p:spPr>
          <a:xfrm>
            <a:off x="6393347" y="2408710"/>
            <a:ext cx="2862945" cy="830997"/>
          </a:xfrm>
          <a:prstGeom prst="rect">
            <a:avLst/>
          </a:prstGeom>
          <a:noFill/>
        </p:spPr>
        <p:txBody>
          <a:bodyPr wrap="square">
            <a:spAutoFit/>
          </a:bodyPr>
          <a:lstStyle/>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Text + Schema: </a:t>
            </a:r>
            <a:r>
              <a:rPr lang="en-US" sz="1600" i="1" dirty="0">
                <a:latin typeface="Helvetica Neue Thin" panose="020B0403020202020204" pitchFamily="34" charset="0"/>
                <a:ea typeface="Helvetica Neue Thin" panose="020B0403020202020204" pitchFamily="34" charset="0"/>
                <a:cs typeface="Helvetica Neue Medium" panose="02000503000000020004" pitchFamily="2" charset="0"/>
              </a:rPr>
              <a:t>only texts, name of the event per text, and corresponding roles</a:t>
            </a:r>
          </a:p>
        </p:txBody>
      </p:sp>
      <p:sp>
        <p:nvSpPr>
          <p:cNvPr id="5" name="TextBox 4">
            <a:extLst>
              <a:ext uri="{FF2B5EF4-FFF2-40B4-BE49-F238E27FC236}">
                <a16:creationId xmlns:a16="http://schemas.microsoft.com/office/drawing/2014/main" id="{85B03AE7-6BA9-3EA7-5632-359B411F7FC0}"/>
              </a:ext>
            </a:extLst>
          </p:cNvPr>
          <p:cNvSpPr txBox="1"/>
          <p:nvPr/>
        </p:nvSpPr>
        <p:spPr>
          <a:xfrm>
            <a:off x="9527008" y="2397664"/>
            <a:ext cx="2743200" cy="584775"/>
          </a:xfrm>
          <a:prstGeom prst="rect">
            <a:avLst/>
          </a:prstGeom>
          <a:noFill/>
        </p:spPr>
        <p:txBody>
          <a:bodyPr wrap="square">
            <a:spAutoFit/>
          </a:bodyPr>
          <a:lstStyle/>
          <a:p>
            <a:r>
              <a:rPr lang="en-US" sz="1600" dirty="0">
                <a:latin typeface="Helvetica Neue Medium" panose="02000503000000020004" pitchFamily="2" charset="0"/>
                <a:ea typeface="Helvetica Neue Medium" panose="02000503000000020004" pitchFamily="2" charset="0"/>
                <a:cs typeface="Helvetica Neue Medium" panose="02000503000000020004" pitchFamily="2" charset="0"/>
              </a:rPr>
              <a:t>Text + Event: </a:t>
            </a:r>
            <a:r>
              <a:rPr lang="en-US" sz="1600" i="1" dirty="0">
                <a:latin typeface="Helvetica Neue Thin" panose="020B0403020202020204" pitchFamily="34" charset="0"/>
                <a:ea typeface="Helvetica Neue Thin" panose="020B0403020202020204" pitchFamily="34" charset="0"/>
                <a:cs typeface="Helvetica Neue Medium" panose="02000503000000020004" pitchFamily="2" charset="0"/>
              </a:rPr>
              <a:t>unablated setting</a:t>
            </a:r>
          </a:p>
        </p:txBody>
      </p:sp>
      <p:pic>
        <p:nvPicPr>
          <p:cNvPr id="6" name="Picture 5">
            <a:extLst>
              <a:ext uri="{FF2B5EF4-FFF2-40B4-BE49-F238E27FC236}">
                <a16:creationId xmlns:a16="http://schemas.microsoft.com/office/drawing/2014/main" id="{AAABBDFC-8894-E3CF-DCEA-87660D3E974F}"/>
              </a:ext>
            </a:extLst>
          </p:cNvPr>
          <p:cNvPicPr>
            <a:picLocks noChangeAspect="1"/>
          </p:cNvPicPr>
          <p:nvPr/>
        </p:nvPicPr>
        <p:blipFill>
          <a:blip r:embed="rId2"/>
          <a:stretch>
            <a:fillRect/>
          </a:stretch>
        </p:blipFill>
        <p:spPr>
          <a:xfrm>
            <a:off x="140219" y="3360880"/>
            <a:ext cx="2899617" cy="2331529"/>
          </a:xfrm>
          <a:prstGeom prst="rect">
            <a:avLst/>
          </a:prstGeom>
        </p:spPr>
      </p:pic>
      <p:pic>
        <p:nvPicPr>
          <p:cNvPr id="7" name="Picture 6">
            <a:extLst>
              <a:ext uri="{FF2B5EF4-FFF2-40B4-BE49-F238E27FC236}">
                <a16:creationId xmlns:a16="http://schemas.microsoft.com/office/drawing/2014/main" id="{285F044C-2325-CF3E-F96E-F90EDAC73A34}"/>
              </a:ext>
            </a:extLst>
          </p:cNvPr>
          <p:cNvPicPr>
            <a:picLocks noChangeAspect="1"/>
          </p:cNvPicPr>
          <p:nvPr/>
        </p:nvPicPr>
        <p:blipFill>
          <a:blip r:embed="rId2"/>
          <a:stretch>
            <a:fillRect/>
          </a:stretch>
        </p:blipFill>
        <p:spPr>
          <a:xfrm>
            <a:off x="6321875" y="3360880"/>
            <a:ext cx="2899617" cy="2331529"/>
          </a:xfrm>
          <a:prstGeom prst="rect">
            <a:avLst/>
          </a:prstGeom>
        </p:spPr>
      </p:pic>
      <p:pic>
        <p:nvPicPr>
          <p:cNvPr id="8" name="Picture 7">
            <a:extLst>
              <a:ext uri="{FF2B5EF4-FFF2-40B4-BE49-F238E27FC236}">
                <a16:creationId xmlns:a16="http://schemas.microsoft.com/office/drawing/2014/main" id="{DD4658B2-2E7B-254B-254A-F42F58E0F997}"/>
              </a:ext>
            </a:extLst>
          </p:cNvPr>
          <p:cNvPicPr>
            <a:picLocks noChangeAspect="1"/>
          </p:cNvPicPr>
          <p:nvPr/>
        </p:nvPicPr>
        <p:blipFill>
          <a:blip r:embed="rId2"/>
          <a:stretch>
            <a:fillRect/>
          </a:stretch>
        </p:blipFill>
        <p:spPr>
          <a:xfrm>
            <a:off x="3231047" y="3360880"/>
            <a:ext cx="2899617" cy="2331529"/>
          </a:xfrm>
          <a:prstGeom prst="rect">
            <a:avLst/>
          </a:prstGeom>
        </p:spPr>
      </p:pic>
      <p:pic>
        <p:nvPicPr>
          <p:cNvPr id="9" name="Picture 8">
            <a:extLst>
              <a:ext uri="{FF2B5EF4-FFF2-40B4-BE49-F238E27FC236}">
                <a16:creationId xmlns:a16="http://schemas.microsoft.com/office/drawing/2014/main" id="{5FBEBCA4-0ACD-3077-C433-5F7308F4539B}"/>
              </a:ext>
            </a:extLst>
          </p:cNvPr>
          <p:cNvPicPr>
            <a:picLocks noChangeAspect="1"/>
          </p:cNvPicPr>
          <p:nvPr/>
        </p:nvPicPr>
        <p:blipFill>
          <a:blip r:embed="rId2"/>
          <a:stretch>
            <a:fillRect/>
          </a:stretch>
        </p:blipFill>
        <p:spPr>
          <a:xfrm>
            <a:off x="9270611" y="3360880"/>
            <a:ext cx="2899617" cy="2331529"/>
          </a:xfrm>
          <a:prstGeom prst="rect">
            <a:avLst/>
          </a:prstGeom>
        </p:spPr>
      </p:pic>
      <p:sp>
        <p:nvSpPr>
          <p:cNvPr id="10" name="Rounded Rectangle 9">
            <a:extLst>
              <a:ext uri="{FF2B5EF4-FFF2-40B4-BE49-F238E27FC236}">
                <a16:creationId xmlns:a16="http://schemas.microsoft.com/office/drawing/2014/main" id="{1FDEF392-4EDB-0BF5-2BE2-28C49DD83F11}"/>
              </a:ext>
            </a:extLst>
          </p:cNvPr>
          <p:cNvSpPr/>
          <p:nvPr/>
        </p:nvSpPr>
        <p:spPr>
          <a:xfrm>
            <a:off x="1564685" y="3956701"/>
            <a:ext cx="1405823" cy="1192242"/>
          </a:xfrm>
          <a:prstGeom prst="roundRect">
            <a:avLst>
              <a:gd name="adj" fmla="val 10663"/>
            </a:avLst>
          </a:prstGeom>
          <a:pattFill prst="wdUpDiag">
            <a:fgClr>
              <a:schemeClr val="bg1">
                <a:lumMod val="75000"/>
              </a:schemeClr>
            </a:fgClr>
            <a:bgClr>
              <a:schemeClr val="bg1">
                <a:lumMod val="95000"/>
              </a:schemeClr>
            </a:bgClr>
          </a:pattFill>
          <a:ln w="12700">
            <a:solidFill>
              <a:schemeClr val="tx1">
                <a:lumMod val="95000"/>
                <a:lumOff val="5000"/>
              </a:schemeClr>
            </a:solidFill>
          </a:ln>
          <a:effectLst>
            <a:outerShdw blurRad="50800" dist="50800" dir="5400000" algn="ctr" rotWithShape="0">
              <a:srgbClr val="000000">
                <a:alpha val="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571EC49-6D42-2860-E1E7-547A379CD6AE}"/>
              </a:ext>
            </a:extLst>
          </p:cNvPr>
          <p:cNvSpPr/>
          <p:nvPr/>
        </p:nvSpPr>
        <p:spPr>
          <a:xfrm>
            <a:off x="3218018" y="3248780"/>
            <a:ext cx="1450524" cy="2610207"/>
          </a:xfrm>
          <a:prstGeom prst="roundRect">
            <a:avLst>
              <a:gd name="adj" fmla="val 10663"/>
            </a:avLst>
          </a:prstGeom>
          <a:pattFill prst="wdUpDiag">
            <a:fgClr>
              <a:schemeClr val="bg1">
                <a:lumMod val="75000"/>
              </a:schemeClr>
            </a:fgClr>
            <a:bgClr>
              <a:schemeClr val="bg1">
                <a:lumMod val="95000"/>
              </a:schemeClr>
            </a:bgClr>
          </a:pattFill>
          <a:ln>
            <a:solidFill>
              <a:schemeClr val="tx1">
                <a:lumMod val="95000"/>
                <a:lumOff val="5000"/>
              </a:schemeClr>
            </a:solidFill>
          </a:ln>
          <a:effectLst>
            <a:outerShdw blurRad="50800" dist="50800" dir="5400000" algn="ctr" rotWithShape="0">
              <a:srgbClr val="000000">
                <a:alpha val="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6795928-18AD-E908-D415-95E629281088}"/>
              </a:ext>
            </a:extLst>
          </p:cNvPr>
          <p:cNvSpPr/>
          <p:nvPr/>
        </p:nvSpPr>
        <p:spPr>
          <a:xfrm>
            <a:off x="8242527" y="3985639"/>
            <a:ext cx="901473" cy="1174190"/>
          </a:xfrm>
          <a:prstGeom prst="roundRect">
            <a:avLst>
              <a:gd name="adj" fmla="val 10663"/>
            </a:avLst>
          </a:prstGeom>
          <a:pattFill prst="wdUpDiag">
            <a:fgClr>
              <a:schemeClr val="bg1">
                <a:lumMod val="75000"/>
              </a:schemeClr>
            </a:fgClr>
            <a:bgClr>
              <a:schemeClr val="bg1">
                <a:lumMod val="95000"/>
              </a:schemeClr>
            </a:bgClr>
          </a:pattFill>
          <a:ln>
            <a:solidFill>
              <a:schemeClr val="tx1">
                <a:lumMod val="95000"/>
                <a:lumOff val="5000"/>
              </a:schemeClr>
            </a:solidFill>
          </a:ln>
          <a:effectLst>
            <a:outerShdw blurRad="50800" dist="50800" dir="5400000" algn="ctr" rotWithShape="0">
              <a:srgbClr val="000000">
                <a:alpha val="0"/>
              </a:srgb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11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D7589-E5C1-9336-08A4-3347845D461A}"/>
              </a:ext>
            </a:extLst>
          </p:cNvPr>
          <p:cNvPicPr>
            <a:picLocks noChangeAspect="1"/>
          </p:cNvPicPr>
          <p:nvPr/>
        </p:nvPicPr>
        <p:blipFill>
          <a:blip r:embed="rId2"/>
          <a:stretch>
            <a:fillRect/>
          </a:stretch>
        </p:blipFill>
        <p:spPr>
          <a:xfrm>
            <a:off x="720488" y="1968481"/>
            <a:ext cx="10751024" cy="4082562"/>
          </a:xfrm>
          <a:prstGeom prst="rect">
            <a:avLst/>
          </a:prstGeom>
        </p:spPr>
      </p:pic>
    </p:spTree>
    <p:extLst>
      <p:ext uri="{BB962C8B-B14F-4D97-AF65-F5344CB8AC3E}">
        <p14:creationId xmlns:p14="http://schemas.microsoft.com/office/powerpoint/2010/main" val="21701771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Conclusion</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981481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spTree>
    <p:extLst>
      <p:ext uri="{BB962C8B-B14F-4D97-AF65-F5344CB8AC3E}">
        <p14:creationId xmlns:p14="http://schemas.microsoft.com/office/powerpoint/2010/main" val="38849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 Expense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Ontologies and annotated corpora are e</a:t>
              </a:r>
              <a:r>
                <a:rPr lang="en-US" sz="2800" dirty="0">
                  <a:effectLst/>
                  <a:latin typeface="Helvetica" pitchFamily="2" charset="0"/>
                  <a:ea typeface="Calibri" panose="020F0502020204030204" pitchFamily="34" charset="0"/>
                  <a:cs typeface="Times New Roman" panose="02020603050405020304" pitchFamily="18" charset="0"/>
                </a:rPr>
                <a:t>xpensive to build and maintain because they require highly trained experts.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Brittleness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Ontologies do not easily capture the ways in which context modulates the inferences that we draw.</a:t>
              </a:r>
              <a:endParaRPr lang="en-US" sz="2800" dirty="0">
                <a:latin typeface="Helvetica" pitchFamily="2" charset="0"/>
              </a:endParaRPr>
            </a:p>
          </p:txBody>
        </p:sp>
      </p:grpSp>
    </p:spTree>
    <p:extLst>
      <p:ext uri="{BB962C8B-B14F-4D97-AF65-F5344CB8AC3E}">
        <p14:creationId xmlns:p14="http://schemas.microsoft.com/office/powerpoint/2010/main" val="236327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7A95-E470-9D10-864E-DFB3E93890D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7BA6B9A-9374-BC7D-0339-E0349CB1B2AC}"/>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FA1D8CB3-650C-B1EC-2EFF-27FBB8643BCE}"/>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F4D11D05-1E1C-F08E-7197-75962E16A9FE}"/>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223E52C5-3D24-C7A7-0638-55DE6AD15FEF}"/>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2E798FC5-F468-67CB-E73C-67B866B7795A}"/>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75183655-1351-0556-EF15-9CB05A9E667D}"/>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73ADE5E4-121F-5000-7129-35C6BC387A97}"/>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B219F9AA-CE57-95C9-E305-9818BAAC00D4}"/>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Ontology-free approach</a:t>
              </a:r>
            </a:p>
          </p:txBody>
        </p:sp>
        <p:sp>
          <p:nvSpPr>
            <p:cNvPr id="7" name="TextBox 6">
              <a:extLst>
                <a:ext uri="{FF2B5EF4-FFF2-40B4-BE49-F238E27FC236}">
                  <a16:creationId xmlns:a16="http://schemas.microsoft.com/office/drawing/2014/main" id="{D638AFE0-CC46-47CA-4BA3-C9BF0D8E9078}"/>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Map situation descriptions to natural language strings expressing the inferences of interest.</a:t>
              </a:r>
              <a:endParaRPr lang="en-US" sz="2800" dirty="0">
                <a:latin typeface="Helvetica" pitchFamily="2" charset="0"/>
              </a:endParaRPr>
            </a:p>
          </p:txBody>
        </p:sp>
      </p:grpSp>
    </p:spTree>
    <p:extLst>
      <p:ext uri="{BB962C8B-B14F-4D97-AF65-F5344CB8AC3E}">
        <p14:creationId xmlns:p14="http://schemas.microsoft.com/office/powerpoint/2010/main" val="31818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Ontologies as Representational Scaffolding</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244334"/>
            <a:ext cx="9296400" cy="1815882"/>
          </a:xfrm>
          <a:prstGeom prst="rect">
            <a:avLst/>
          </a:prstGeom>
          <a:noFill/>
        </p:spPr>
        <p:txBody>
          <a:bodyPr wrap="square" rtlCol="0">
            <a:spAutoFit/>
          </a:bodyPr>
          <a:lstStyle/>
          <a:p>
            <a:pPr marL="514350" indent="-514350">
              <a:buAutoNum type="arabicPeriod"/>
            </a:pPr>
            <a:r>
              <a:rPr lang="en-US" sz="2800" dirty="0">
                <a:latin typeface="Helvetica" pitchFamily="2" charset="0"/>
              </a:rPr>
              <a:t>Ontologies provide guidance about what the interesting inferences are. </a:t>
            </a:r>
          </a:p>
          <a:p>
            <a:pPr marL="514350" indent="-514350">
              <a:buAutoNum type="arabicPeriod"/>
            </a:pPr>
            <a:r>
              <a:rPr lang="en-US" sz="2800" dirty="0">
                <a:latin typeface="Helvetica" pitchFamily="2" charset="0"/>
              </a:rPr>
              <a:t>These inferences are directly associated with a text, as in ontology-free approaches.</a:t>
            </a:r>
          </a:p>
        </p:txBody>
      </p:sp>
    </p:spTree>
    <p:extLst>
      <p:ext uri="{BB962C8B-B14F-4D97-AF65-F5344CB8AC3E}">
        <p14:creationId xmlns:p14="http://schemas.microsoft.com/office/powerpoint/2010/main" val="392205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 Expense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8918944"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Annotated corpora are e</a:t>
              </a:r>
              <a:r>
                <a:rPr lang="en-US" sz="2800" dirty="0">
                  <a:effectLst/>
                  <a:latin typeface="Helvetica" pitchFamily="2" charset="0"/>
                  <a:ea typeface="Calibri" panose="020F0502020204030204" pitchFamily="34" charset="0"/>
                  <a:cs typeface="Times New Roman" panose="02020603050405020304" pitchFamily="18" charset="0"/>
                </a:rPr>
                <a:t>xpensive to build and maintain because they require highly trained experts.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Brittleness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Ontologies do not easily capture the ways in which context modulates the inferences that we draw.</a:t>
              </a:r>
              <a:endParaRPr lang="en-US" sz="2800" dirty="0">
                <a:latin typeface="Helvetica" pitchFamily="2" charset="0"/>
              </a:endParaRPr>
            </a:p>
          </p:txBody>
        </p:sp>
      </p:grpSp>
    </p:spTree>
    <p:extLst>
      <p:ext uri="{BB962C8B-B14F-4D97-AF65-F5344CB8AC3E}">
        <p14:creationId xmlns:p14="http://schemas.microsoft.com/office/powerpoint/2010/main" val="37487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E5B97D-4B18-F10E-EF01-D20AF3837508}"/>
              </a:ext>
            </a:extLst>
          </p:cNvPr>
          <p:cNvGrpSpPr/>
          <p:nvPr/>
        </p:nvGrpSpPr>
        <p:grpSpPr>
          <a:xfrm>
            <a:off x="1447800" y="2659559"/>
            <a:ext cx="9296400" cy="2400657"/>
            <a:chOff x="1447800" y="2659559"/>
            <a:chExt cx="9296400" cy="2400657"/>
          </a:xfrm>
        </p:grpSpPr>
        <p:sp>
          <p:nvSpPr>
            <p:cNvPr id="3" name="TextBox 2">
              <a:extLst>
                <a:ext uri="{FF2B5EF4-FFF2-40B4-BE49-F238E27FC236}">
                  <a16:creationId xmlns:a16="http://schemas.microsoft.com/office/drawing/2014/main" id="{CFE2A846-463F-736A-F7B4-247DF45184CF}"/>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Thanks!</a:t>
              </a:r>
            </a:p>
          </p:txBody>
        </p:sp>
        <p:sp>
          <p:nvSpPr>
            <p:cNvPr id="4" name="TextBox 3">
              <a:extLst>
                <a:ext uri="{FF2B5EF4-FFF2-40B4-BE49-F238E27FC236}">
                  <a16:creationId xmlns:a16="http://schemas.microsoft.com/office/drawing/2014/main" id="{1F7211BC-1422-6C38-B115-CAF1E174C076}"/>
                </a:ext>
              </a:extLst>
            </p:cNvPr>
            <p:cNvSpPr txBox="1"/>
            <p:nvPr/>
          </p:nvSpPr>
          <p:spPr>
            <a:xfrm>
              <a:off x="1447800" y="3244334"/>
              <a:ext cx="9296400" cy="1815882"/>
            </a:xfrm>
            <a:prstGeom prst="rect">
              <a:avLst/>
            </a:prstGeom>
            <a:noFill/>
          </p:spPr>
          <p:txBody>
            <a:bodyPr wrap="square" rtlCol="0">
              <a:spAutoFit/>
            </a:bodyPr>
            <a:lstStyle/>
            <a:p>
              <a:r>
                <a:rPr lang="en-US" sz="2800" dirty="0">
                  <a:latin typeface="Helvetica" pitchFamily="2" charset="0"/>
                </a:rPr>
                <a:t>Supported by NSF-BCS-2040831 (</a:t>
              </a:r>
              <a:r>
                <a:rPr lang="en-US" sz="2800" i="1" dirty="0">
                  <a:solidFill>
                    <a:srgbClr val="1B1B1B"/>
                  </a:solidFill>
                  <a:effectLst/>
                  <a:latin typeface="Verdana" panose="020B0604030504040204" pitchFamily="34" charset="0"/>
                </a:rPr>
                <a:t>Computational Modeling of the Internal Structure of Events</a:t>
              </a:r>
              <a:r>
                <a:rPr lang="en-US" sz="2800" dirty="0">
                  <a:latin typeface="Helvetica" pitchFamily="2" charset="0"/>
                </a:rPr>
                <a:t>), University of Rochester, JHU HLTCOE, DARPA AIDA, DARPA KAIROS, and IARPA BETTER.</a:t>
              </a:r>
            </a:p>
          </p:txBody>
        </p:sp>
      </p:grpSp>
    </p:spTree>
    <p:extLst>
      <p:ext uri="{BB962C8B-B14F-4D97-AF65-F5344CB8AC3E}">
        <p14:creationId xmlns:p14="http://schemas.microsoft.com/office/powerpoint/2010/main" val="3140664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829B086-9F54-E2BE-9B3F-2C0D279FEC74}"/>
              </a:ext>
            </a:extLst>
          </p:cNvPr>
          <p:cNvGrpSpPr/>
          <p:nvPr/>
        </p:nvGrpSpPr>
        <p:grpSpPr>
          <a:xfrm>
            <a:off x="372114" y="154136"/>
            <a:ext cx="1318115" cy="1618527"/>
            <a:chOff x="803102" y="2261119"/>
            <a:chExt cx="1983347" cy="2435372"/>
          </a:xfrm>
        </p:grpSpPr>
        <p:pic>
          <p:nvPicPr>
            <p:cNvPr id="4" name="Picture 2" descr="urriculum Vitae | Kyle Rawlins">
              <a:extLst>
                <a:ext uri="{FF2B5EF4-FFF2-40B4-BE49-F238E27FC236}">
                  <a16:creationId xmlns:a16="http://schemas.microsoft.com/office/drawing/2014/main" id="{1A885BF3-42DF-A3AA-0988-B8C29B174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173A51-BC8A-C433-877B-B7DF94AC46E3}"/>
                </a:ext>
              </a:extLst>
            </p:cNvPr>
            <p:cNvSpPr txBox="1"/>
            <p:nvPr/>
          </p:nvSpPr>
          <p:spPr>
            <a:xfrm>
              <a:off x="803102" y="4094452"/>
              <a:ext cx="1983347" cy="602039"/>
            </a:xfrm>
            <a:prstGeom prst="rect">
              <a:avLst/>
            </a:prstGeom>
            <a:noFill/>
          </p:spPr>
          <p:txBody>
            <a:bodyPr wrap="square" rtlCol="0">
              <a:spAutoFit/>
            </a:bodyPr>
            <a:lstStyle/>
            <a:p>
              <a:pPr algn="ctr"/>
              <a:r>
                <a:rPr lang="en-US" sz="1000" b="1" dirty="0">
                  <a:latin typeface="Helvetica" pitchFamily="2" charset="0"/>
                  <a:ea typeface="Verdana" charset="0"/>
                  <a:cs typeface="Verdana" charset="0"/>
                </a:rPr>
                <a:t>Kyle Rawlins</a:t>
              </a:r>
            </a:p>
            <a:p>
              <a:pPr algn="ctr"/>
              <a:r>
                <a:rPr lang="en-US" sz="1000" dirty="0">
                  <a:latin typeface="Helvetica" pitchFamily="2" charset="0"/>
                  <a:ea typeface="Verdana" charset="0"/>
                  <a:cs typeface="Verdana" charset="0"/>
                </a:rPr>
                <a:t>JHU</a:t>
              </a:r>
            </a:p>
          </p:txBody>
        </p:sp>
      </p:grpSp>
      <p:grpSp>
        <p:nvGrpSpPr>
          <p:cNvPr id="6" name="Group 5">
            <a:extLst>
              <a:ext uri="{FF2B5EF4-FFF2-40B4-BE49-F238E27FC236}">
                <a16:creationId xmlns:a16="http://schemas.microsoft.com/office/drawing/2014/main" id="{F56A5BE0-128D-DF10-EEFC-B721CCFC06CB}"/>
              </a:ext>
            </a:extLst>
          </p:cNvPr>
          <p:cNvGrpSpPr/>
          <p:nvPr/>
        </p:nvGrpSpPr>
        <p:grpSpPr>
          <a:xfrm>
            <a:off x="8705671" y="3460062"/>
            <a:ext cx="1717256" cy="1628466"/>
            <a:chOff x="2698670" y="2261119"/>
            <a:chExt cx="2583928" cy="2450327"/>
          </a:xfrm>
        </p:grpSpPr>
        <p:pic>
          <p:nvPicPr>
            <p:cNvPr id="7" name="Picture 3">
              <a:extLst>
                <a:ext uri="{FF2B5EF4-FFF2-40B4-BE49-F238E27FC236}">
                  <a16:creationId xmlns:a16="http://schemas.microsoft.com/office/drawing/2014/main" id="{91C1C4E5-C18B-BD08-D129-F4D6BA5B57EB}"/>
                </a:ext>
              </a:extLst>
            </p:cNvPr>
            <p:cNvPicPr>
              <a:picLocks noChangeAspect="1"/>
            </p:cNvPicPr>
            <p:nvPr/>
          </p:nvPicPr>
          <p:blipFill rotWithShape="1">
            <a:blip r:embed="rId4"/>
            <a:srcRect t="2631" b="2631"/>
            <a:stretch/>
          </p:blipFill>
          <p:spPr>
            <a:xfrm>
              <a:off x="3079572" y="2261119"/>
              <a:ext cx="1825773" cy="1827045"/>
            </a:xfrm>
            <a:prstGeom prst="ellipse">
              <a:avLst/>
            </a:prstGeom>
          </p:spPr>
        </p:pic>
        <p:sp>
          <p:nvSpPr>
            <p:cNvPr id="8" name="TextBox 7">
              <a:extLst>
                <a:ext uri="{FF2B5EF4-FFF2-40B4-BE49-F238E27FC236}">
                  <a16:creationId xmlns:a16="http://schemas.microsoft.com/office/drawing/2014/main" id="{134C9211-8E34-2ACA-A76C-3AACEA5BC008}"/>
                </a:ext>
              </a:extLst>
            </p:cNvPr>
            <p:cNvSpPr txBox="1"/>
            <p:nvPr/>
          </p:nvSpPr>
          <p:spPr>
            <a:xfrm>
              <a:off x="2698670" y="4109407"/>
              <a:ext cx="2583928"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Venkat Govindarajan</a:t>
              </a:r>
            </a:p>
            <a:p>
              <a:pPr algn="ctr"/>
              <a:r>
                <a:rPr lang="en-US" sz="1000" dirty="0">
                  <a:latin typeface="Helvetica" pitchFamily="2" charset="0"/>
                  <a:ea typeface="Verdana" charset="0"/>
                  <a:cs typeface="Verdana" charset="0"/>
                </a:rPr>
                <a:t>Ithaca College</a:t>
              </a:r>
              <a:endParaRPr lang="en-US" sz="1000" b="1" dirty="0">
                <a:latin typeface="Helvetica" pitchFamily="2" charset="0"/>
                <a:ea typeface="Verdana" charset="0"/>
                <a:cs typeface="Verdana" charset="0"/>
              </a:endParaRPr>
            </a:p>
          </p:txBody>
        </p:sp>
      </p:grpSp>
      <p:grpSp>
        <p:nvGrpSpPr>
          <p:cNvPr id="9" name="Group 8">
            <a:extLst>
              <a:ext uri="{FF2B5EF4-FFF2-40B4-BE49-F238E27FC236}">
                <a16:creationId xmlns:a16="http://schemas.microsoft.com/office/drawing/2014/main" id="{395DEFE7-331A-8378-C94B-33F7ACEAC95A}"/>
              </a:ext>
            </a:extLst>
          </p:cNvPr>
          <p:cNvGrpSpPr/>
          <p:nvPr/>
        </p:nvGrpSpPr>
        <p:grpSpPr>
          <a:xfrm>
            <a:off x="372114" y="1775534"/>
            <a:ext cx="1318115" cy="1614349"/>
            <a:chOff x="5120208" y="2261119"/>
            <a:chExt cx="1983347" cy="2429085"/>
          </a:xfrm>
        </p:grpSpPr>
        <p:pic>
          <p:nvPicPr>
            <p:cNvPr id="10" name="Picture 2">
              <a:extLst>
                <a:ext uri="{FF2B5EF4-FFF2-40B4-BE49-F238E27FC236}">
                  <a16:creationId xmlns:a16="http://schemas.microsoft.com/office/drawing/2014/main" id="{77BAA351-D719-44B3-7B77-3AC631A3D69B}"/>
                </a:ext>
              </a:extLst>
            </p:cNvPr>
            <p:cNvPicPr>
              <a:picLocks noChangeAspect="1" noChangeArrowheads="1"/>
            </p:cNvPicPr>
            <p:nvPr/>
          </p:nvPicPr>
          <p:blipFill>
            <a:blip r:embed="rId5"/>
            <a:srcRect t="46" b="46"/>
            <a:stretch/>
          </p:blipFill>
          <p:spPr bwMode="auto">
            <a:xfrm>
              <a:off x="5197483" y="2261119"/>
              <a:ext cx="1828800" cy="1827107"/>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07B186-CE0E-0BCC-6E07-B475D03DDAB5}"/>
                </a:ext>
              </a:extLst>
            </p:cNvPr>
            <p:cNvSpPr txBox="1"/>
            <p:nvPr/>
          </p:nvSpPr>
          <p:spPr>
            <a:xfrm>
              <a:off x="5120208" y="4088165"/>
              <a:ext cx="1983347"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Sid Vashishtha</a:t>
              </a:r>
            </a:p>
            <a:p>
              <a:pPr algn="ctr"/>
              <a:r>
                <a:rPr lang="en-US" sz="1000" dirty="0">
                  <a:latin typeface="Helvetica" pitchFamily="2" charset="0"/>
                  <a:ea typeface="Verdana" charset="0"/>
                  <a:cs typeface="Verdana" charset="0"/>
                </a:rPr>
                <a:t>DeepMind</a:t>
              </a:r>
              <a:endParaRPr lang="en-US" sz="1000" b="1" dirty="0">
                <a:latin typeface="Helvetica" pitchFamily="2" charset="0"/>
                <a:ea typeface="Verdana" charset="0"/>
                <a:cs typeface="Verdana" charset="0"/>
              </a:endParaRPr>
            </a:p>
          </p:txBody>
        </p:sp>
      </p:grpSp>
      <p:grpSp>
        <p:nvGrpSpPr>
          <p:cNvPr id="15" name="Group 14">
            <a:extLst>
              <a:ext uri="{FF2B5EF4-FFF2-40B4-BE49-F238E27FC236}">
                <a16:creationId xmlns:a16="http://schemas.microsoft.com/office/drawing/2014/main" id="{B4423D83-B354-3A52-CC0E-E5204499B74E}"/>
              </a:ext>
            </a:extLst>
          </p:cNvPr>
          <p:cNvGrpSpPr/>
          <p:nvPr/>
        </p:nvGrpSpPr>
        <p:grpSpPr>
          <a:xfrm>
            <a:off x="2094557" y="1837947"/>
            <a:ext cx="1318115" cy="1614349"/>
            <a:chOff x="9434939" y="2261181"/>
            <a:chExt cx="1983347" cy="2429085"/>
          </a:xfrm>
        </p:grpSpPr>
        <p:pic>
          <p:nvPicPr>
            <p:cNvPr id="16" name="Picture 15">
              <a:extLst>
                <a:ext uri="{FF2B5EF4-FFF2-40B4-BE49-F238E27FC236}">
                  <a16:creationId xmlns:a16="http://schemas.microsoft.com/office/drawing/2014/main" id="{1BE326C9-FFCE-F6FF-78A3-60B3F322A2AA}"/>
                </a:ext>
              </a:extLst>
            </p:cNvPr>
            <p:cNvPicPr>
              <a:picLocks noChangeAspect="1"/>
            </p:cNvPicPr>
            <p:nvPr/>
          </p:nvPicPr>
          <p:blipFill rotWithShape="1">
            <a:blip r:embed="rId6">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17" name="TextBox 16">
              <a:extLst>
                <a:ext uri="{FF2B5EF4-FFF2-40B4-BE49-F238E27FC236}">
                  <a16:creationId xmlns:a16="http://schemas.microsoft.com/office/drawing/2014/main" id="{38FBDB12-79C6-EAFB-851F-938EE639AE23}"/>
                </a:ext>
              </a:extLst>
            </p:cNvPr>
            <p:cNvSpPr txBox="1"/>
            <p:nvPr/>
          </p:nvSpPr>
          <p:spPr>
            <a:xfrm>
              <a:off x="9434939" y="4088227"/>
              <a:ext cx="1983347"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Will Walden</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8" name="Group 17">
            <a:extLst>
              <a:ext uri="{FF2B5EF4-FFF2-40B4-BE49-F238E27FC236}">
                <a16:creationId xmlns:a16="http://schemas.microsoft.com/office/drawing/2014/main" id="{04C3145D-4C1E-D7EC-A6BC-F812AC0E5B62}"/>
              </a:ext>
            </a:extLst>
          </p:cNvPr>
          <p:cNvGrpSpPr/>
          <p:nvPr/>
        </p:nvGrpSpPr>
        <p:grpSpPr>
          <a:xfrm>
            <a:off x="1975860" y="5134935"/>
            <a:ext cx="1555509" cy="1629334"/>
            <a:chOff x="7300838" y="3084270"/>
            <a:chExt cx="2340550" cy="2451633"/>
          </a:xfrm>
        </p:grpSpPr>
        <p:pic>
          <p:nvPicPr>
            <p:cNvPr id="19" name="Picture 18">
              <a:extLst>
                <a:ext uri="{FF2B5EF4-FFF2-40B4-BE49-F238E27FC236}">
                  <a16:creationId xmlns:a16="http://schemas.microsoft.com/office/drawing/2014/main" id="{BA4599BA-6537-B5E9-B8EF-BB9B85B11661}"/>
                </a:ext>
              </a:extLst>
            </p:cNvPr>
            <p:cNvPicPr>
              <a:picLocks noChangeAspect="1"/>
            </p:cNvPicPr>
            <p:nvPr/>
          </p:nvPicPr>
          <p:blipFill rotWithShape="1">
            <a:blip r:embed="rId7"/>
            <a:srcRect t="2238" b="2238"/>
            <a:stretch/>
          </p:blipFill>
          <p:spPr>
            <a:xfrm>
              <a:off x="7600761" y="3084270"/>
              <a:ext cx="1828547" cy="1828800"/>
            </a:xfrm>
            <a:prstGeom prst="ellipse">
              <a:avLst/>
            </a:prstGeom>
          </p:spPr>
        </p:pic>
        <p:sp>
          <p:nvSpPr>
            <p:cNvPr id="20" name="TextBox 19">
              <a:extLst>
                <a:ext uri="{FF2B5EF4-FFF2-40B4-BE49-F238E27FC236}">
                  <a16:creationId xmlns:a16="http://schemas.microsoft.com/office/drawing/2014/main" id="{EC61B9A5-C72D-C555-653A-71FC104962A6}"/>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Elias Stengel-</a:t>
              </a:r>
              <a:r>
                <a:rPr lang="en-US" sz="1000" b="1" dirty="0" err="1">
                  <a:latin typeface="Helvetica" pitchFamily="2" charset="0"/>
                  <a:ea typeface="Verdana" charset="0"/>
                  <a:cs typeface="Verdana" charset="0"/>
                </a:rPr>
                <a:t>Eskin</a:t>
              </a:r>
              <a:endParaRPr lang="en-US" sz="1000" b="1" dirty="0">
                <a:latin typeface="Helvetica" pitchFamily="2" charset="0"/>
                <a:ea typeface="Verdana" charset="0"/>
                <a:cs typeface="Verdana" charset="0"/>
              </a:endParaRPr>
            </a:p>
            <a:p>
              <a:pPr algn="ctr"/>
              <a:r>
                <a:rPr lang="en-US" sz="1000" dirty="0">
                  <a:latin typeface="Helvetica" pitchFamily="2" charset="0"/>
                  <a:ea typeface="Verdana" charset="0"/>
                  <a:cs typeface="Verdana" charset="0"/>
                </a:rPr>
                <a:t>UT Austin</a:t>
              </a:r>
              <a:endParaRPr lang="en-US" sz="1000" b="1" dirty="0">
                <a:latin typeface="Helvetica" pitchFamily="2" charset="0"/>
                <a:ea typeface="Verdana" charset="0"/>
                <a:cs typeface="Verdana" charset="0"/>
              </a:endParaRPr>
            </a:p>
          </p:txBody>
        </p:sp>
      </p:grpSp>
      <p:grpSp>
        <p:nvGrpSpPr>
          <p:cNvPr id="21" name="Group 20">
            <a:extLst>
              <a:ext uri="{FF2B5EF4-FFF2-40B4-BE49-F238E27FC236}">
                <a16:creationId xmlns:a16="http://schemas.microsoft.com/office/drawing/2014/main" id="{0058F818-E363-8B7D-0ABB-10752D60D1D0}"/>
              </a:ext>
            </a:extLst>
          </p:cNvPr>
          <p:cNvGrpSpPr/>
          <p:nvPr/>
        </p:nvGrpSpPr>
        <p:grpSpPr>
          <a:xfrm>
            <a:off x="3728674" y="1837947"/>
            <a:ext cx="1536103" cy="1616976"/>
            <a:chOff x="9084954" y="3672520"/>
            <a:chExt cx="2311349" cy="2433038"/>
          </a:xfrm>
        </p:grpSpPr>
        <p:pic>
          <p:nvPicPr>
            <p:cNvPr id="22" name="Picture 21">
              <a:extLst>
                <a:ext uri="{FF2B5EF4-FFF2-40B4-BE49-F238E27FC236}">
                  <a16:creationId xmlns:a16="http://schemas.microsoft.com/office/drawing/2014/main" id="{F567D722-E368-0CD3-59FD-E3478D858231}"/>
                </a:ext>
              </a:extLst>
            </p:cNvPr>
            <p:cNvPicPr>
              <a:picLocks noChangeAspect="1"/>
            </p:cNvPicPr>
            <p:nvPr/>
          </p:nvPicPr>
          <p:blipFill rotWithShape="1">
            <a:blip r:embed="rId8"/>
            <a:srcRect l="347" r="347"/>
            <a:stretch/>
          </p:blipFill>
          <p:spPr>
            <a:xfrm>
              <a:off x="9327033" y="3672520"/>
              <a:ext cx="1827193" cy="1828801"/>
            </a:xfrm>
            <a:prstGeom prst="ellipse">
              <a:avLst/>
            </a:prstGeom>
          </p:spPr>
        </p:pic>
        <p:sp>
          <p:nvSpPr>
            <p:cNvPr id="23" name="TextBox 22">
              <a:extLst>
                <a:ext uri="{FF2B5EF4-FFF2-40B4-BE49-F238E27FC236}">
                  <a16:creationId xmlns:a16="http://schemas.microsoft.com/office/drawing/2014/main" id="{A1F46663-9E22-7547-0832-6F13EDE81482}"/>
                </a:ext>
              </a:extLst>
            </p:cNvPr>
            <p:cNvSpPr txBox="1"/>
            <p:nvPr/>
          </p:nvSpPr>
          <p:spPr>
            <a:xfrm>
              <a:off x="9084954" y="5503519"/>
              <a:ext cx="2311349"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Yunmo</a:t>
              </a:r>
              <a:r>
                <a:rPr lang="en-US" sz="1000" b="1" dirty="0">
                  <a:latin typeface="Helvetica" pitchFamily="2" charset="0"/>
                  <a:ea typeface="Verdana" charset="0"/>
                  <a:cs typeface="Verdana" charset="0"/>
                </a:rPr>
                <a:t> Chen</a:t>
              </a:r>
            </a:p>
            <a:p>
              <a:pPr algn="ctr"/>
              <a:r>
                <a:rPr lang="en-US" sz="1000" dirty="0">
                  <a:latin typeface="Helvetica" pitchFamily="2" charset="0"/>
                  <a:ea typeface="Verdana" charset="0"/>
                  <a:cs typeface="Verdana" charset="0"/>
                </a:rPr>
                <a:t>JHU</a:t>
              </a:r>
            </a:p>
          </p:txBody>
        </p:sp>
      </p:grpSp>
      <p:grpSp>
        <p:nvGrpSpPr>
          <p:cNvPr id="24" name="Group 23">
            <a:extLst>
              <a:ext uri="{FF2B5EF4-FFF2-40B4-BE49-F238E27FC236}">
                <a16:creationId xmlns:a16="http://schemas.microsoft.com/office/drawing/2014/main" id="{34941F04-49F2-C4B5-F14A-F736EC6278A0}"/>
              </a:ext>
            </a:extLst>
          </p:cNvPr>
          <p:cNvGrpSpPr/>
          <p:nvPr/>
        </p:nvGrpSpPr>
        <p:grpSpPr>
          <a:xfrm>
            <a:off x="3728674" y="5134936"/>
            <a:ext cx="1536102" cy="1611286"/>
            <a:chOff x="927428" y="3672520"/>
            <a:chExt cx="2311349" cy="2424476"/>
          </a:xfrm>
        </p:grpSpPr>
        <p:pic>
          <p:nvPicPr>
            <p:cNvPr id="25" name="Picture 24">
              <a:extLst>
                <a:ext uri="{FF2B5EF4-FFF2-40B4-BE49-F238E27FC236}">
                  <a16:creationId xmlns:a16="http://schemas.microsoft.com/office/drawing/2014/main" id="{CA0C7645-E258-9C33-5C7C-AFEEB44AF55E}"/>
                </a:ext>
              </a:extLst>
            </p:cNvPr>
            <p:cNvPicPr>
              <a:picLocks noChangeAspect="1"/>
            </p:cNvPicPr>
            <p:nvPr/>
          </p:nvPicPr>
          <p:blipFill rotWithShape="1">
            <a:blip r:embed="rId9"/>
            <a:srcRect t="335" b="335"/>
            <a:stretch/>
          </p:blipFill>
          <p:spPr>
            <a:xfrm>
              <a:off x="1169507" y="3672520"/>
              <a:ext cx="1827192" cy="1822437"/>
            </a:xfrm>
            <a:prstGeom prst="ellipse">
              <a:avLst/>
            </a:prstGeom>
          </p:spPr>
        </p:pic>
        <p:sp>
          <p:nvSpPr>
            <p:cNvPr id="26" name="TextBox 25">
              <a:extLst>
                <a:ext uri="{FF2B5EF4-FFF2-40B4-BE49-F238E27FC236}">
                  <a16:creationId xmlns:a16="http://schemas.microsoft.com/office/drawing/2014/main" id="{4E095E02-B2A4-8B24-6804-C1271478DE3A}"/>
                </a:ext>
              </a:extLst>
            </p:cNvPr>
            <p:cNvSpPr txBox="1"/>
            <p:nvPr/>
          </p:nvSpPr>
          <p:spPr>
            <a:xfrm>
              <a:off x="927428" y="5494957"/>
              <a:ext cx="2311349"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Sheng Zhang</a:t>
              </a:r>
            </a:p>
            <a:p>
              <a:pPr algn="ctr"/>
              <a:r>
                <a:rPr lang="en-US" sz="1000" dirty="0">
                  <a:latin typeface="Helvetica" pitchFamily="2" charset="0"/>
                  <a:ea typeface="Verdana" charset="0"/>
                  <a:cs typeface="Verdana" charset="0"/>
                </a:rPr>
                <a:t>Microsoft</a:t>
              </a:r>
              <a:endParaRPr lang="en-US" sz="1000" b="1" dirty="0">
                <a:latin typeface="Helvetica" pitchFamily="2" charset="0"/>
                <a:ea typeface="Verdana" charset="0"/>
                <a:cs typeface="Verdana" charset="0"/>
              </a:endParaRPr>
            </a:p>
          </p:txBody>
        </p:sp>
      </p:grpSp>
      <p:grpSp>
        <p:nvGrpSpPr>
          <p:cNvPr id="27" name="Group 26">
            <a:extLst>
              <a:ext uri="{FF2B5EF4-FFF2-40B4-BE49-F238E27FC236}">
                <a16:creationId xmlns:a16="http://schemas.microsoft.com/office/drawing/2014/main" id="{C2BF6176-611C-8507-C514-C5765C4228E2}"/>
              </a:ext>
            </a:extLst>
          </p:cNvPr>
          <p:cNvGrpSpPr/>
          <p:nvPr/>
        </p:nvGrpSpPr>
        <p:grpSpPr>
          <a:xfrm>
            <a:off x="2091790" y="154136"/>
            <a:ext cx="1323648" cy="1625296"/>
            <a:chOff x="3139432" y="906828"/>
            <a:chExt cx="1991673" cy="2445557"/>
          </a:xfrm>
        </p:grpSpPr>
        <p:pic>
          <p:nvPicPr>
            <p:cNvPr id="28" name="Picture 27" descr="A picture containing person, tree, outdoor&#10;&#10;Description automatically generated">
              <a:extLst>
                <a:ext uri="{FF2B5EF4-FFF2-40B4-BE49-F238E27FC236}">
                  <a16:creationId xmlns:a16="http://schemas.microsoft.com/office/drawing/2014/main" id="{3BDDB447-6417-455D-8E4F-804DF020D31B}"/>
                </a:ext>
              </a:extLst>
            </p:cNvPr>
            <p:cNvPicPr>
              <a:picLocks noChangeAspect="1"/>
            </p:cNvPicPr>
            <p:nvPr/>
          </p:nvPicPr>
          <p:blipFill rotWithShape="1">
            <a:blip r:embed="rId10">
              <a:extLst>
                <a:ext uri="{28A0092B-C50C-407E-A947-70E740481C1C}">
                  <a14:useLocalDpi xmlns:a14="http://schemas.microsoft.com/office/drawing/2010/main" val="0"/>
                </a:ext>
              </a:extLst>
            </a:blip>
            <a:srcRect l="1762" b="7528"/>
            <a:stretch/>
          </p:blipFill>
          <p:spPr>
            <a:xfrm>
              <a:off x="3302558" y="906828"/>
              <a:ext cx="1828547" cy="1828801"/>
            </a:xfrm>
            <a:prstGeom prst="ellipse">
              <a:avLst/>
            </a:prstGeom>
          </p:spPr>
        </p:pic>
        <p:sp>
          <p:nvSpPr>
            <p:cNvPr id="29" name="TextBox 28">
              <a:extLst>
                <a:ext uri="{FF2B5EF4-FFF2-40B4-BE49-F238E27FC236}">
                  <a16:creationId xmlns:a16="http://schemas.microsoft.com/office/drawing/2014/main" id="{5E39EB8D-2F7C-F0CD-5484-F6482DB70470}"/>
                </a:ext>
              </a:extLst>
            </p:cNvPr>
            <p:cNvSpPr txBox="1"/>
            <p:nvPr/>
          </p:nvSpPr>
          <p:spPr>
            <a:xfrm>
              <a:off x="3139432" y="2750346"/>
              <a:ext cx="1983348" cy="602039"/>
            </a:xfrm>
            <a:prstGeom prst="rect">
              <a:avLst/>
            </a:prstGeom>
            <a:noFill/>
          </p:spPr>
          <p:txBody>
            <a:bodyPr wrap="square" rtlCol="0">
              <a:spAutoFit/>
            </a:bodyPr>
            <a:lstStyle/>
            <a:p>
              <a:pPr algn="ctr"/>
              <a:r>
                <a:rPr lang="en-US" sz="1000" b="1" dirty="0">
                  <a:latin typeface="Helvetica" pitchFamily="2" charset="0"/>
                  <a:ea typeface="Verdana" charset="0"/>
                  <a:cs typeface="Verdana" charset="0"/>
                </a:rPr>
                <a:t>Ben Van Durme</a:t>
              </a:r>
            </a:p>
            <a:p>
              <a:pPr algn="ctr"/>
              <a:r>
                <a:rPr lang="en-US" sz="1000" dirty="0">
                  <a:latin typeface="Helvetica" pitchFamily="2" charset="0"/>
                  <a:ea typeface="Verdana" charset="0"/>
                  <a:cs typeface="Verdana" charset="0"/>
                </a:rPr>
                <a:t>JHU</a:t>
              </a:r>
            </a:p>
          </p:txBody>
        </p:sp>
      </p:grpSp>
      <p:grpSp>
        <p:nvGrpSpPr>
          <p:cNvPr id="30" name="Group 29">
            <a:extLst>
              <a:ext uri="{FF2B5EF4-FFF2-40B4-BE49-F238E27FC236}">
                <a16:creationId xmlns:a16="http://schemas.microsoft.com/office/drawing/2014/main" id="{257CB3B9-DFBA-141A-58C8-D931CCA63EB3}"/>
              </a:ext>
            </a:extLst>
          </p:cNvPr>
          <p:cNvGrpSpPr/>
          <p:nvPr/>
        </p:nvGrpSpPr>
        <p:grpSpPr>
          <a:xfrm>
            <a:off x="5383516" y="154136"/>
            <a:ext cx="1466076" cy="1618446"/>
            <a:chOff x="3063915" y="900542"/>
            <a:chExt cx="2205982" cy="2435250"/>
          </a:xfrm>
        </p:grpSpPr>
        <p:pic>
          <p:nvPicPr>
            <p:cNvPr id="31" name="Picture 30" descr="A person wearing glasses&#10;&#10;Description automatically generated with low confidence">
              <a:extLst>
                <a:ext uri="{FF2B5EF4-FFF2-40B4-BE49-F238E27FC236}">
                  <a16:creationId xmlns:a16="http://schemas.microsoft.com/office/drawing/2014/main" id="{632DDC8C-96E2-2198-D6CF-E228F53EEFF4}"/>
                </a:ext>
              </a:extLst>
            </p:cNvPr>
            <p:cNvPicPr>
              <a:picLocks noChangeAspect="1"/>
            </p:cNvPicPr>
            <p:nvPr/>
          </p:nvPicPr>
          <p:blipFill rotWithShape="1">
            <a:blip r:embed="rId11">
              <a:extLst>
                <a:ext uri="{28A0092B-C50C-407E-A947-70E740481C1C}">
                  <a14:useLocalDpi xmlns:a14="http://schemas.microsoft.com/office/drawing/2010/main" val="0"/>
                </a:ext>
              </a:extLst>
            </a:blip>
            <a:srcRect r="9749"/>
            <a:stretch/>
          </p:blipFill>
          <p:spPr>
            <a:xfrm>
              <a:off x="3241338" y="900542"/>
              <a:ext cx="1825773" cy="1822437"/>
            </a:xfrm>
            <a:prstGeom prst="ellipse">
              <a:avLst/>
            </a:prstGeom>
          </p:spPr>
        </p:pic>
        <p:sp>
          <p:nvSpPr>
            <p:cNvPr id="32" name="TextBox 31">
              <a:extLst>
                <a:ext uri="{FF2B5EF4-FFF2-40B4-BE49-F238E27FC236}">
                  <a16:creationId xmlns:a16="http://schemas.microsoft.com/office/drawing/2014/main" id="{DA202157-63BC-6FFB-29E3-A9EE04393B4A}"/>
                </a:ext>
              </a:extLst>
            </p:cNvPr>
            <p:cNvSpPr txBox="1"/>
            <p:nvPr/>
          </p:nvSpPr>
          <p:spPr>
            <a:xfrm>
              <a:off x="3063915" y="2733753"/>
              <a:ext cx="2205982" cy="602039"/>
            </a:xfrm>
            <a:prstGeom prst="rect">
              <a:avLst/>
            </a:prstGeom>
            <a:noFill/>
          </p:spPr>
          <p:txBody>
            <a:bodyPr wrap="square" rtlCol="0">
              <a:spAutoFit/>
            </a:bodyPr>
            <a:lstStyle/>
            <a:p>
              <a:pPr algn="ctr"/>
              <a:r>
                <a:rPr lang="en-US" sz="1000" b="1" dirty="0">
                  <a:latin typeface="Helvetica" pitchFamily="2" charset="0"/>
                  <a:ea typeface="Verdana" charset="0"/>
                  <a:cs typeface="Verdana" charset="0"/>
                </a:rPr>
                <a:t>Rachel </a:t>
              </a:r>
              <a:r>
                <a:rPr lang="en-US" sz="1000" b="1" dirty="0" err="1">
                  <a:latin typeface="Helvetica" pitchFamily="2" charset="0"/>
                  <a:ea typeface="Verdana" charset="0"/>
                  <a:cs typeface="Verdana" charset="0"/>
                </a:rPr>
                <a:t>Rudinger</a:t>
              </a:r>
              <a:endParaRPr lang="en-US" sz="1000" b="1" dirty="0">
                <a:latin typeface="Helvetica" pitchFamily="2" charset="0"/>
                <a:ea typeface="Verdana" charset="0"/>
                <a:cs typeface="Verdana" charset="0"/>
              </a:endParaRPr>
            </a:p>
            <a:p>
              <a:pPr algn="ctr"/>
              <a:r>
                <a:rPr lang="en-US" sz="1000" dirty="0">
                  <a:latin typeface="Helvetica" pitchFamily="2" charset="0"/>
                  <a:ea typeface="Verdana" charset="0"/>
                  <a:cs typeface="Verdana" charset="0"/>
                </a:rPr>
                <a:t>UMD College Park</a:t>
              </a:r>
            </a:p>
          </p:txBody>
        </p:sp>
      </p:grpSp>
      <p:grpSp>
        <p:nvGrpSpPr>
          <p:cNvPr id="35" name="Group 34">
            <a:extLst>
              <a:ext uri="{FF2B5EF4-FFF2-40B4-BE49-F238E27FC236}">
                <a16:creationId xmlns:a16="http://schemas.microsoft.com/office/drawing/2014/main" id="{562DF261-B0F8-AD96-6BF5-C40D4B9F1026}"/>
              </a:ext>
            </a:extLst>
          </p:cNvPr>
          <p:cNvGrpSpPr/>
          <p:nvPr/>
        </p:nvGrpSpPr>
        <p:grpSpPr>
          <a:xfrm>
            <a:off x="8905242" y="1823011"/>
            <a:ext cx="1318115" cy="1615515"/>
            <a:chOff x="7523235" y="3084270"/>
            <a:chExt cx="1983347" cy="2430839"/>
          </a:xfrm>
        </p:grpSpPr>
        <p:pic>
          <p:nvPicPr>
            <p:cNvPr id="36" name="Picture 35">
              <a:extLst>
                <a:ext uri="{FF2B5EF4-FFF2-40B4-BE49-F238E27FC236}">
                  <a16:creationId xmlns:a16="http://schemas.microsoft.com/office/drawing/2014/main" id="{D20169AB-2440-BE8C-7AF7-60F3B937B27D}"/>
                </a:ext>
              </a:extLst>
            </p:cNvPr>
            <p:cNvPicPr>
              <a:picLocks noChangeAspect="1"/>
            </p:cNvPicPr>
            <p:nvPr/>
          </p:nvPicPr>
          <p:blipFill rotWithShape="1">
            <a:blip r:embed="rId12"/>
            <a:srcRect l="7" r="7"/>
            <a:stretch/>
          </p:blipFill>
          <p:spPr>
            <a:xfrm>
              <a:off x="7600761" y="3084270"/>
              <a:ext cx="1828547" cy="1828800"/>
            </a:xfrm>
            <a:prstGeom prst="ellipse">
              <a:avLst/>
            </a:prstGeom>
          </p:spPr>
        </p:pic>
        <p:sp>
          <p:nvSpPr>
            <p:cNvPr id="37" name="TextBox 36">
              <a:extLst>
                <a:ext uri="{FF2B5EF4-FFF2-40B4-BE49-F238E27FC236}">
                  <a16:creationId xmlns:a16="http://schemas.microsoft.com/office/drawing/2014/main" id="{B5E42A4D-A0DB-DFC4-71C8-EDA9F49BCFAC}"/>
                </a:ext>
              </a:extLst>
            </p:cNvPr>
            <p:cNvSpPr txBox="1"/>
            <p:nvPr/>
          </p:nvSpPr>
          <p:spPr>
            <a:xfrm>
              <a:off x="7523235" y="4913070"/>
              <a:ext cx="1983347"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Kenton Murray</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41" name="Group 40">
            <a:extLst>
              <a:ext uri="{FF2B5EF4-FFF2-40B4-BE49-F238E27FC236}">
                <a16:creationId xmlns:a16="http://schemas.microsoft.com/office/drawing/2014/main" id="{04E4C41B-71E4-14B4-A1AC-4930C12E4770}"/>
              </a:ext>
            </a:extLst>
          </p:cNvPr>
          <p:cNvGrpSpPr/>
          <p:nvPr/>
        </p:nvGrpSpPr>
        <p:grpSpPr>
          <a:xfrm>
            <a:off x="7217477" y="154136"/>
            <a:ext cx="1318115" cy="1608406"/>
            <a:chOff x="3162550" y="900542"/>
            <a:chExt cx="1983347" cy="2420143"/>
          </a:xfrm>
        </p:grpSpPr>
        <p:pic>
          <p:nvPicPr>
            <p:cNvPr id="42" name="Picture 41">
              <a:extLst>
                <a:ext uri="{FF2B5EF4-FFF2-40B4-BE49-F238E27FC236}">
                  <a16:creationId xmlns:a16="http://schemas.microsoft.com/office/drawing/2014/main" id="{0374DF92-2954-28E1-1E6F-EDBD2C23B6CB}"/>
                </a:ext>
              </a:extLst>
            </p:cNvPr>
            <p:cNvPicPr>
              <a:picLocks noChangeAspect="1"/>
            </p:cNvPicPr>
            <p:nvPr/>
          </p:nvPicPr>
          <p:blipFill rotWithShape="1">
            <a:blip r:embed="rId13"/>
            <a:srcRect t="1" b="1"/>
            <a:stretch/>
          </p:blipFill>
          <p:spPr>
            <a:xfrm>
              <a:off x="3241338" y="900542"/>
              <a:ext cx="1825773" cy="1822437"/>
            </a:xfrm>
            <a:prstGeom prst="ellipse">
              <a:avLst/>
            </a:prstGeom>
          </p:spPr>
        </p:pic>
        <p:sp>
          <p:nvSpPr>
            <p:cNvPr id="43" name="TextBox 42">
              <a:extLst>
                <a:ext uri="{FF2B5EF4-FFF2-40B4-BE49-F238E27FC236}">
                  <a16:creationId xmlns:a16="http://schemas.microsoft.com/office/drawing/2014/main" id="{FAE9F9D4-F890-3268-DEA7-CC7686B185A6}"/>
                </a:ext>
              </a:extLst>
            </p:cNvPr>
            <p:cNvSpPr txBox="1"/>
            <p:nvPr/>
          </p:nvSpPr>
          <p:spPr>
            <a:xfrm>
              <a:off x="3162550" y="2718646"/>
              <a:ext cx="1983347" cy="602039"/>
            </a:xfrm>
            <a:prstGeom prst="rect">
              <a:avLst/>
            </a:prstGeom>
            <a:noFill/>
          </p:spPr>
          <p:txBody>
            <a:bodyPr wrap="square" rtlCol="0">
              <a:spAutoFit/>
            </a:bodyPr>
            <a:lstStyle/>
            <a:p>
              <a:pPr algn="ctr"/>
              <a:r>
                <a:rPr lang="en-US" sz="1000" b="1" dirty="0" err="1">
                  <a:latin typeface="Helvetica" pitchFamily="2" charset="0"/>
                  <a:ea typeface="Verdana" charset="0"/>
                  <a:cs typeface="Verdana" charset="0"/>
                </a:rPr>
                <a:t>Lelia</a:t>
              </a:r>
              <a:r>
                <a:rPr lang="en-US" sz="1000" b="1" dirty="0">
                  <a:latin typeface="Helvetica" pitchFamily="2" charset="0"/>
                  <a:ea typeface="Verdana" charset="0"/>
                  <a:cs typeface="Verdana" charset="0"/>
                </a:rPr>
                <a:t> Glass</a:t>
              </a:r>
            </a:p>
            <a:p>
              <a:pPr algn="ctr"/>
              <a:r>
                <a:rPr lang="en-US" sz="1000" dirty="0">
                  <a:latin typeface="Helvetica" pitchFamily="2" charset="0"/>
                  <a:ea typeface="Verdana" charset="0"/>
                  <a:cs typeface="Verdana" charset="0"/>
                </a:rPr>
                <a:t>Georgia Tech</a:t>
              </a:r>
            </a:p>
          </p:txBody>
        </p:sp>
      </p:grpSp>
      <p:grpSp>
        <p:nvGrpSpPr>
          <p:cNvPr id="44" name="Group 43">
            <a:extLst>
              <a:ext uri="{FF2B5EF4-FFF2-40B4-BE49-F238E27FC236}">
                <a16:creationId xmlns:a16="http://schemas.microsoft.com/office/drawing/2014/main" id="{9A7E4DAE-189B-8F1A-42E9-996B17B3CC0B}"/>
              </a:ext>
            </a:extLst>
          </p:cNvPr>
          <p:cNvGrpSpPr/>
          <p:nvPr/>
        </p:nvGrpSpPr>
        <p:grpSpPr>
          <a:xfrm>
            <a:off x="10470541" y="1825127"/>
            <a:ext cx="1415283" cy="1620384"/>
            <a:chOff x="3083762" y="900542"/>
            <a:chExt cx="2129555" cy="2438166"/>
          </a:xfrm>
        </p:grpSpPr>
        <p:pic>
          <p:nvPicPr>
            <p:cNvPr id="45" name="Picture 44">
              <a:extLst>
                <a:ext uri="{FF2B5EF4-FFF2-40B4-BE49-F238E27FC236}">
                  <a16:creationId xmlns:a16="http://schemas.microsoft.com/office/drawing/2014/main" id="{30F82A0C-09BF-E5EC-67D0-50AF2AEFB35F}"/>
                </a:ext>
              </a:extLst>
            </p:cNvPr>
            <p:cNvPicPr>
              <a:picLocks noChangeAspect="1"/>
            </p:cNvPicPr>
            <p:nvPr/>
          </p:nvPicPr>
          <p:blipFill rotWithShape="1">
            <a:blip r:embed="rId14"/>
            <a:srcRect t="91" b="91"/>
            <a:stretch/>
          </p:blipFill>
          <p:spPr>
            <a:xfrm>
              <a:off x="3241338" y="900542"/>
              <a:ext cx="1825773" cy="1822436"/>
            </a:xfrm>
            <a:prstGeom prst="ellipse">
              <a:avLst/>
            </a:prstGeom>
          </p:spPr>
        </p:pic>
        <p:sp>
          <p:nvSpPr>
            <p:cNvPr id="46" name="TextBox 45">
              <a:extLst>
                <a:ext uri="{FF2B5EF4-FFF2-40B4-BE49-F238E27FC236}">
                  <a16:creationId xmlns:a16="http://schemas.microsoft.com/office/drawing/2014/main" id="{38890A27-FC71-67BF-1230-99D95E05FFB2}"/>
                </a:ext>
              </a:extLst>
            </p:cNvPr>
            <p:cNvSpPr txBox="1"/>
            <p:nvPr/>
          </p:nvSpPr>
          <p:spPr>
            <a:xfrm>
              <a:off x="3083762" y="2736669"/>
              <a:ext cx="2129555" cy="602039"/>
            </a:xfrm>
            <a:prstGeom prst="rect">
              <a:avLst/>
            </a:prstGeom>
            <a:noFill/>
          </p:spPr>
          <p:txBody>
            <a:bodyPr wrap="square" rtlCol="0">
              <a:spAutoFit/>
            </a:bodyPr>
            <a:lstStyle/>
            <a:p>
              <a:pPr algn="ctr"/>
              <a:r>
                <a:rPr lang="en-US" sz="1000" b="1" dirty="0">
                  <a:latin typeface="Helvetica" pitchFamily="2" charset="0"/>
                  <a:ea typeface="Verdana" charset="0"/>
                  <a:cs typeface="Verdana" charset="0"/>
                </a:rPr>
                <a:t>Reno </a:t>
              </a:r>
              <a:r>
                <a:rPr lang="en-US" sz="1000" b="1" dirty="0" err="1">
                  <a:latin typeface="Helvetica" pitchFamily="2" charset="0"/>
                  <a:ea typeface="Verdana" charset="0"/>
                  <a:cs typeface="Verdana" charset="0"/>
                </a:rPr>
                <a:t>Kriz</a:t>
              </a:r>
              <a:endParaRPr lang="en-US" sz="1000" b="1" dirty="0">
                <a:latin typeface="Helvetica" pitchFamily="2" charset="0"/>
                <a:ea typeface="Verdana" charset="0"/>
                <a:cs typeface="Verdana" charset="0"/>
              </a:endParaRPr>
            </a:p>
            <a:p>
              <a:pPr algn="ctr"/>
              <a:r>
                <a:rPr lang="en-US" sz="1000" dirty="0">
                  <a:latin typeface="Helvetica" pitchFamily="2" charset="0"/>
                  <a:ea typeface="Verdana" charset="0"/>
                  <a:cs typeface="Verdana" charset="0"/>
                </a:rPr>
                <a:t>JHU</a:t>
              </a:r>
            </a:p>
          </p:txBody>
        </p:sp>
      </p:grpSp>
      <p:grpSp>
        <p:nvGrpSpPr>
          <p:cNvPr id="50" name="Group 49">
            <a:extLst>
              <a:ext uri="{FF2B5EF4-FFF2-40B4-BE49-F238E27FC236}">
                <a16:creationId xmlns:a16="http://schemas.microsoft.com/office/drawing/2014/main" id="{47959924-2B6D-2450-3DBA-1A582FFBE95F}"/>
              </a:ext>
            </a:extLst>
          </p:cNvPr>
          <p:cNvGrpSpPr/>
          <p:nvPr/>
        </p:nvGrpSpPr>
        <p:grpSpPr>
          <a:xfrm>
            <a:off x="1937387" y="3460062"/>
            <a:ext cx="1632454" cy="1627541"/>
            <a:chOff x="7321878" y="3084270"/>
            <a:chExt cx="2456328" cy="2448935"/>
          </a:xfrm>
        </p:grpSpPr>
        <p:pic>
          <p:nvPicPr>
            <p:cNvPr id="51" name="Picture 50">
              <a:extLst>
                <a:ext uri="{FF2B5EF4-FFF2-40B4-BE49-F238E27FC236}">
                  <a16:creationId xmlns:a16="http://schemas.microsoft.com/office/drawing/2014/main" id="{74E9DA8C-D937-2588-5312-8E60C645F8D1}"/>
                </a:ext>
              </a:extLst>
            </p:cNvPr>
            <p:cNvPicPr>
              <a:picLocks noChangeAspect="1"/>
            </p:cNvPicPr>
            <p:nvPr/>
          </p:nvPicPr>
          <p:blipFill rotWithShape="1">
            <a:blip r:embed="rId15"/>
            <a:srcRect l="7" r="7"/>
            <a:stretch/>
          </p:blipFill>
          <p:spPr>
            <a:xfrm>
              <a:off x="7600762" y="3084270"/>
              <a:ext cx="1828547" cy="1828800"/>
            </a:xfrm>
            <a:prstGeom prst="ellipse">
              <a:avLst/>
            </a:prstGeom>
          </p:spPr>
        </p:pic>
        <p:sp>
          <p:nvSpPr>
            <p:cNvPr id="52" name="TextBox 51">
              <a:extLst>
                <a:ext uri="{FF2B5EF4-FFF2-40B4-BE49-F238E27FC236}">
                  <a16:creationId xmlns:a16="http://schemas.microsoft.com/office/drawing/2014/main" id="{2D1E78AF-DFD0-C6A9-B65D-B31D774E9EE2}"/>
                </a:ext>
              </a:extLst>
            </p:cNvPr>
            <p:cNvSpPr txBox="1"/>
            <p:nvPr/>
          </p:nvSpPr>
          <p:spPr>
            <a:xfrm>
              <a:off x="7321878" y="4931166"/>
              <a:ext cx="2456328"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Chandrashekar Nair</a:t>
              </a:r>
            </a:p>
            <a:p>
              <a:pPr algn="ctr"/>
              <a:r>
                <a:rPr lang="en-US" sz="1000" dirty="0" err="1">
                  <a:latin typeface="Helvetica" pitchFamily="2" charset="0"/>
                  <a:ea typeface="Verdana" charset="0"/>
                  <a:cs typeface="Verdana" charset="0"/>
                </a:rPr>
                <a:t>Everlaw</a:t>
              </a:r>
              <a:endParaRPr lang="en-US" sz="1000" b="1" dirty="0">
                <a:latin typeface="Helvetica" pitchFamily="2" charset="0"/>
                <a:ea typeface="Verdana" charset="0"/>
                <a:cs typeface="Verdana" charset="0"/>
              </a:endParaRPr>
            </a:p>
          </p:txBody>
        </p:sp>
      </p:grpSp>
      <p:grpSp>
        <p:nvGrpSpPr>
          <p:cNvPr id="53" name="Group 52">
            <a:extLst>
              <a:ext uri="{FF2B5EF4-FFF2-40B4-BE49-F238E27FC236}">
                <a16:creationId xmlns:a16="http://schemas.microsoft.com/office/drawing/2014/main" id="{83225AE5-1517-9835-C0DB-E5E3CC5E8F25}"/>
              </a:ext>
            </a:extLst>
          </p:cNvPr>
          <p:cNvGrpSpPr/>
          <p:nvPr/>
        </p:nvGrpSpPr>
        <p:grpSpPr>
          <a:xfrm>
            <a:off x="335029" y="3445007"/>
            <a:ext cx="1392284" cy="1616400"/>
            <a:chOff x="7455583" y="3084270"/>
            <a:chExt cx="2094948" cy="2432171"/>
          </a:xfrm>
        </p:grpSpPr>
        <p:pic>
          <p:nvPicPr>
            <p:cNvPr id="54" name="Picture 53">
              <a:extLst>
                <a:ext uri="{FF2B5EF4-FFF2-40B4-BE49-F238E27FC236}">
                  <a16:creationId xmlns:a16="http://schemas.microsoft.com/office/drawing/2014/main" id="{C4607277-D35D-2748-0758-707E117BCA0C}"/>
                </a:ext>
              </a:extLst>
            </p:cNvPr>
            <p:cNvPicPr>
              <a:picLocks noChangeAspect="1"/>
            </p:cNvPicPr>
            <p:nvPr/>
          </p:nvPicPr>
          <p:blipFill rotWithShape="1">
            <a:blip r:embed="rId16"/>
            <a:srcRect l="7" r="7"/>
            <a:stretch/>
          </p:blipFill>
          <p:spPr>
            <a:xfrm>
              <a:off x="7600762" y="3084270"/>
              <a:ext cx="1828547" cy="1828800"/>
            </a:xfrm>
            <a:prstGeom prst="ellipse">
              <a:avLst/>
            </a:prstGeom>
          </p:spPr>
        </p:pic>
        <p:sp>
          <p:nvSpPr>
            <p:cNvPr id="55" name="TextBox 54">
              <a:extLst>
                <a:ext uri="{FF2B5EF4-FFF2-40B4-BE49-F238E27FC236}">
                  <a16:creationId xmlns:a16="http://schemas.microsoft.com/office/drawing/2014/main" id="{E0A33AF3-D5D6-4BB2-DF4C-2B0B9E3325AB}"/>
                </a:ext>
              </a:extLst>
            </p:cNvPr>
            <p:cNvSpPr txBox="1"/>
            <p:nvPr/>
          </p:nvSpPr>
          <p:spPr>
            <a:xfrm>
              <a:off x="7455583" y="4914402"/>
              <a:ext cx="2094948"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Arsal</a:t>
              </a:r>
              <a:r>
                <a:rPr lang="en-US" sz="1000" b="1" dirty="0">
                  <a:latin typeface="Helvetica" pitchFamily="2" charset="0"/>
                  <a:ea typeface="Verdana" charset="0"/>
                  <a:cs typeface="Verdana" charset="0"/>
                </a:rPr>
                <a:t> Imtiaz</a:t>
              </a:r>
            </a:p>
            <a:p>
              <a:pPr algn="ctr"/>
              <a:r>
                <a:rPr lang="en-US" sz="1000" dirty="0" err="1">
                  <a:latin typeface="Helvetica" pitchFamily="2" charset="0"/>
                  <a:ea typeface="Verdana" charset="0"/>
                  <a:cs typeface="Verdana" charset="0"/>
                </a:rPr>
                <a:t>Everlaw</a:t>
              </a:r>
              <a:endParaRPr lang="en-US" sz="1000" b="1" dirty="0">
                <a:latin typeface="Helvetica" pitchFamily="2" charset="0"/>
                <a:ea typeface="Verdana" charset="0"/>
                <a:cs typeface="Verdana" charset="0"/>
              </a:endParaRPr>
            </a:p>
          </p:txBody>
        </p:sp>
      </p:grpSp>
      <p:grpSp>
        <p:nvGrpSpPr>
          <p:cNvPr id="56" name="Group 55">
            <a:extLst>
              <a:ext uri="{FF2B5EF4-FFF2-40B4-BE49-F238E27FC236}">
                <a16:creationId xmlns:a16="http://schemas.microsoft.com/office/drawing/2014/main" id="{EBB8CE00-B6DD-19FB-B6DD-52C18A477570}"/>
              </a:ext>
            </a:extLst>
          </p:cNvPr>
          <p:cNvGrpSpPr/>
          <p:nvPr/>
        </p:nvGrpSpPr>
        <p:grpSpPr>
          <a:xfrm>
            <a:off x="3800583" y="3460063"/>
            <a:ext cx="1392284" cy="1616400"/>
            <a:chOff x="7455583" y="3084270"/>
            <a:chExt cx="2094948" cy="2432171"/>
          </a:xfrm>
        </p:grpSpPr>
        <p:pic>
          <p:nvPicPr>
            <p:cNvPr id="57" name="Picture 56">
              <a:extLst>
                <a:ext uri="{FF2B5EF4-FFF2-40B4-BE49-F238E27FC236}">
                  <a16:creationId xmlns:a16="http://schemas.microsoft.com/office/drawing/2014/main" id="{FECF104B-7C83-E590-FAAD-DA03EA06C73F}"/>
                </a:ext>
              </a:extLst>
            </p:cNvPr>
            <p:cNvPicPr>
              <a:picLocks noChangeAspect="1"/>
            </p:cNvPicPr>
            <p:nvPr/>
          </p:nvPicPr>
          <p:blipFill rotWithShape="1">
            <a:blip r:embed="rId17"/>
            <a:srcRect l="7" r="7"/>
            <a:stretch/>
          </p:blipFill>
          <p:spPr>
            <a:xfrm>
              <a:off x="7600762" y="3084270"/>
              <a:ext cx="1828547" cy="1828800"/>
            </a:xfrm>
            <a:prstGeom prst="ellipse">
              <a:avLst/>
            </a:prstGeom>
          </p:spPr>
        </p:pic>
        <p:sp>
          <p:nvSpPr>
            <p:cNvPr id="58" name="TextBox 57">
              <a:extLst>
                <a:ext uri="{FF2B5EF4-FFF2-40B4-BE49-F238E27FC236}">
                  <a16:creationId xmlns:a16="http://schemas.microsoft.com/office/drawing/2014/main" id="{980E4250-922D-8E8E-F098-4EA435680A79}"/>
                </a:ext>
              </a:extLst>
            </p:cNvPr>
            <p:cNvSpPr txBox="1"/>
            <p:nvPr/>
          </p:nvSpPr>
          <p:spPr>
            <a:xfrm>
              <a:off x="7455583" y="4914402"/>
              <a:ext cx="2094948"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Alex Martin</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59" name="Group 58">
            <a:extLst>
              <a:ext uri="{FF2B5EF4-FFF2-40B4-BE49-F238E27FC236}">
                <a16:creationId xmlns:a16="http://schemas.microsoft.com/office/drawing/2014/main" id="{014D2D45-CBCA-CA21-D708-D596A197BF0A}"/>
              </a:ext>
            </a:extLst>
          </p:cNvPr>
          <p:cNvGrpSpPr/>
          <p:nvPr/>
        </p:nvGrpSpPr>
        <p:grpSpPr>
          <a:xfrm>
            <a:off x="7154393" y="3460062"/>
            <a:ext cx="1444283" cy="1614349"/>
            <a:chOff x="2916720" y="2261119"/>
            <a:chExt cx="2173190" cy="2429085"/>
          </a:xfrm>
        </p:grpSpPr>
        <p:pic>
          <p:nvPicPr>
            <p:cNvPr id="60" name="Picture 3">
              <a:extLst>
                <a:ext uri="{FF2B5EF4-FFF2-40B4-BE49-F238E27FC236}">
                  <a16:creationId xmlns:a16="http://schemas.microsoft.com/office/drawing/2014/main" id="{7BA6A8C1-73FE-4565-1A04-669422638840}"/>
                </a:ext>
              </a:extLst>
            </p:cNvPr>
            <p:cNvPicPr>
              <a:picLocks noChangeAspect="1"/>
            </p:cNvPicPr>
            <p:nvPr/>
          </p:nvPicPr>
          <p:blipFill rotWithShape="1">
            <a:blip r:embed="rId18"/>
            <a:srcRect l="311" r="311"/>
            <a:stretch/>
          </p:blipFill>
          <p:spPr>
            <a:xfrm>
              <a:off x="3079572" y="2261119"/>
              <a:ext cx="1825773" cy="1827045"/>
            </a:xfrm>
            <a:prstGeom prst="ellipse">
              <a:avLst/>
            </a:prstGeom>
          </p:spPr>
        </p:pic>
        <p:sp>
          <p:nvSpPr>
            <p:cNvPr id="61" name="TextBox 60">
              <a:extLst>
                <a:ext uri="{FF2B5EF4-FFF2-40B4-BE49-F238E27FC236}">
                  <a16:creationId xmlns:a16="http://schemas.microsoft.com/office/drawing/2014/main" id="{43874E59-3591-BCED-9D7E-AA4EF0630924}"/>
                </a:ext>
              </a:extLst>
            </p:cNvPr>
            <p:cNvSpPr txBox="1"/>
            <p:nvPr/>
          </p:nvSpPr>
          <p:spPr>
            <a:xfrm>
              <a:off x="2916720" y="4088165"/>
              <a:ext cx="2173190"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Tongfei</a:t>
              </a:r>
              <a:r>
                <a:rPr lang="en-US" sz="1000" b="1" dirty="0">
                  <a:latin typeface="Helvetica" pitchFamily="2" charset="0"/>
                  <a:ea typeface="Verdana" charset="0"/>
                  <a:cs typeface="Verdana" charset="0"/>
                </a:rPr>
                <a:t> Chen</a:t>
              </a:r>
            </a:p>
            <a:p>
              <a:pPr algn="ctr"/>
              <a:r>
                <a:rPr lang="en-US" sz="1000" dirty="0">
                  <a:latin typeface="Helvetica" pitchFamily="2" charset="0"/>
                  <a:ea typeface="Verdana" charset="0"/>
                  <a:cs typeface="Verdana" charset="0"/>
                </a:rPr>
                <a:t>Microsoft</a:t>
              </a:r>
              <a:endParaRPr lang="en-US" sz="1000" b="1" dirty="0">
                <a:latin typeface="Helvetica" pitchFamily="2" charset="0"/>
                <a:ea typeface="Verdana" charset="0"/>
                <a:cs typeface="Verdana" charset="0"/>
              </a:endParaRPr>
            </a:p>
          </p:txBody>
        </p:sp>
      </p:grpSp>
      <p:grpSp>
        <p:nvGrpSpPr>
          <p:cNvPr id="62" name="Group 61">
            <a:extLst>
              <a:ext uri="{FF2B5EF4-FFF2-40B4-BE49-F238E27FC236}">
                <a16:creationId xmlns:a16="http://schemas.microsoft.com/office/drawing/2014/main" id="{0622713C-8237-C15B-26CC-C3ED4CBB1856}"/>
              </a:ext>
            </a:extLst>
          </p:cNvPr>
          <p:cNvGrpSpPr/>
          <p:nvPr/>
        </p:nvGrpSpPr>
        <p:grpSpPr>
          <a:xfrm>
            <a:off x="5348503" y="3460063"/>
            <a:ext cx="1536102" cy="1611286"/>
            <a:chOff x="927428" y="3672520"/>
            <a:chExt cx="2311349" cy="2424476"/>
          </a:xfrm>
        </p:grpSpPr>
        <p:pic>
          <p:nvPicPr>
            <p:cNvPr id="63" name="Picture 62">
              <a:extLst>
                <a:ext uri="{FF2B5EF4-FFF2-40B4-BE49-F238E27FC236}">
                  <a16:creationId xmlns:a16="http://schemas.microsoft.com/office/drawing/2014/main" id="{18A2D0DB-573C-AE62-D504-57D71A902597}"/>
                </a:ext>
              </a:extLst>
            </p:cNvPr>
            <p:cNvPicPr>
              <a:picLocks noChangeAspect="1"/>
            </p:cNvPicPr>
            <p:nvPr/>
          </p:nvPicPr>
          <p:blipFill rotWithShape="1">
            <a:blip r:embed="rId19"/>
            <a:srcRect t="351" b="351"/>
            <a:stretch/>
          </p:blipFill>
          <p:spPr>
            <a:xfrm>
              <a:off x="1169507" y="3672520"/>
              <a:ext cx="1827192" cy="1822437"/>
            </a:xfrm>
            <a:prstGeom prst="ellipse">
              <a:avLst/>
            </a:prstGeom>
          </p:spPr>
        </p:pic>
        <p:sp>
          <p:nvSpPr>
            <p:cNvPr id="1024" name="TextBox 1023">
              <a:extLst>
                <a:ext uri="{FF2B5EF4-FFF2-40B4-BE49-F238E27FC236}">
                  <a16:creationId xmlns:a16="http://schemas.microsoft.com/office/drawing/2014/main" id="{4B30FFDB-3BE9-BBAC-0E6D-9D53E87EC53D}"/>
                </a:ext>
              </a:extLst>
            </p:cNvPr>
            <p:cNvSpPr txBox="1"/>
            <p:nvPr/>
          </p:nvSpPr>
          <p:spPr>
            <a:xfrm>
              <a:off x="927428" y="5494957"/>
              <a:ext cx="2311349"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Weiwei Gu</a:t>
              </a:r>
            </a:p>
            <a:p>
              <a:pPr algn="ctr"/>
              <a:r>
                <a:rPr lang="en-US" sz="1000" dirty="0">
                  <a:latin typeface="Helvetica" pitchFamily="2" charset="0"/>
                  <a:ea typeface="Verdana" charset="0"/>
                  <a:cs typeface="Verdana" charset="0"/>
                </a:rPr>
                <a:t>ASU</a:t>
              </a:r>
              <a:endParaRPr lang="en-US" sz="1000" b="1" dirty="0">
                <a:latin typeface="Helvetica" pitchFamily="2" charset="0"/>
                <a:ea typeface="Verdana" charset="0"/>
                <a:cs typeface="Verdana" charset="0"/>
              </a:endParaRPr>
            </a:p>
          </p:txBody>
        </p:sp>
      </p:grpSp>
      <p:grpSp>
        <p:nvGrpSpPr>
          <p:cNvPr id="1025" name="Group 1024">
            <a:extLst>
              <a:ext uri="{FF2B5EF4-FFF2-40B4-BE49-F238E27FC236}">
                <a16:creationId xmlns:a16="http://schemas.microsoft.com/office/drawing/2014/main" id="{BE951EDE-A3A5-E123-7DCC-4903D644040B}"/>
              </a:ext>
            </a:extLst>
          </p:cNvPr>
          <p:cNvGrpSpPr/>
          <p:nvPr/>
        </p:nvGrpSpPr>
        <p:grpSpPr>
          <a:xfrm>
            <a:off x="150045" y="5134935"/>
            <a:ext cx="1762253" cy="1636753"/>
            <a:chOff x="7386508" y="3052314"/>
            <a:chExt cx="2651635" cy="2462795"/>
          </a:xfrm>
        </p:grpSpPr>
        <p:pic>
          <p:nvPicPr>
            <p:cNvPr id="1027" name="Picture 1026">
              <a:extLst>
                <a:ext uri="{FF2B5EF4-FFF2-40B4-BE49-F238E27FC236}">
                  <a16:creationId xmlns:a16="http://schemas.microsoft.com/office/drawing/2014/main" id="{CDD08A08-6D7C-0225-5A9A-662E4B1499B9}"/>
                </a:ext>
              </a:extLst>
            </p:cNvPr>
            <p:cNvPicPr>
              <a:picLocks noChangeAspect="1"/>
            </p:cNvPicPr>
            <p:nvPr/>
          </p:nvPicPr>
          <p:blipFill rotWithShape="1">
            <a:blip r:embed="rId20"/>
            <a:srcRect l="7" r="7"/>
            <a:stretch/>
          </p:blipFill>
          <p:spPr>
            <a:xfrm>
              <a:off x="7652873" y="3052314"/>
              <a:ext cx="1941817" cy="1942085"/>
            </a:xfrm>
            <a:prstGeom prst="ellipse">
              <a:avLst/>
            </a:prstGeom>
          </p:spPr>
        </p:pic>
        <p:sp>
          <p:nvSpPr>
            <p:cNvPr id="1029" name="TextBox 1028">
              <a:extLst>
                <a:ext uri="{FF2B5EF4-FFF2-40B4-BE49-F238E27FC236}">
                  <a16:creationId xmlns:a16="http://schemas.microsoft.com/office/drawing/2014/main" id="{BFCD3AB0-54AE-EDC7-390D-88E03A8630A3}"/>
                </a:ext>
              </a:extLst>
            </p:cNvPr>
            <p:cNvSpPr txBox="1"/>
            <p:nvPr/>
          </p:nvSpPr>
          <p:spPr>
            <a:xfrm>
              <a:off x="7386508" y="4913070"/>
              <a:ext cx="2651635"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Pushprendre</a:t>
              </a:r>
              <a:r>
                <a:rPr lang="en-US" sz="1000" b="1" dirty="0">
                  <a:latin typeface="Helvetica" pitchFamily="2" charset="0"/>
                  <a:ea typeface="Verdana" charset="0"/>
                  <a:cs typeface="Verdana" charset="0"/>
                </a:rPr>
                <a:t> Rastogi</a:t>
              </a:r>
            </a:p>
            <a:p>
              <a:pPr algn="ctr"/>
              <a:r>
                <a:rPr lang="en-US" sz="1000" dirty="0">
                  <a:latin typeface="Helvetica" pitchFamily="2" charset="0"/>
                  <a:ea typeface="Verdana" charset="0"/>
                  <a:cs typeface="Verdana" charset="0"/>
                </a:rPr>
                <a:t>DeepMind</a:t>
              </a:r>
              <a:endParaRPr lang="en-US" sz="1000" b="1" dirty="0">
                <a:latin typeface="Helvetica" pitchFamily="2" charset="0"/>
                <a:ea typeface="Verdana" charset="0"/>
                <a:cs typeface="Verdana" charset="0"/>
              </a:endParaRPr>
            </a:p>
          </p:txBody>
        </p:sp>
      </p:grpSp>
      <p:grpSp>
        <p:nvGrpSpPr>
          <p:cNvPr id="1031" name="Group 1030">
            <a:extLst>
              <a:ext uri="{FF2B5EF4-FFF2-40B4-BE49-F238E27FC236}">
                <a16:creationId xmlns:a16="http://schemas.microsoft.com/office/drawing/2014/main" id="{7DDA87DE-E267-E19F-55CE-9E661E7C3EBB}"/>
              </a:ext>
            </a:extLst>
          </p:cNvPr>
          <p:cNvGrpSpPr/>
          <p:nvPr/>
        </p:nvGrpSpPr>
        <p:grpSpPr>
          <a:xfrm>
            <a:off x="6944198" y="1860978"/>
            <a:ext cx="1864673" cy="1608466"/>
            <a:chOff x="2748601" y="900542"/>
            <a:chExt cx="2805745" cy="2420233"/>
          </a:xfrm>
        </p:grpSpPr>
        <p:pic>
          <p:nvPicPr>
            <p:cNvPr id="1033" name="Picture 1032">
              <a:extLst>
                <a:ext uri="{FF2B5EF4-FFF2-40B4-BE49-F238E27FC236}">
                  <a16:creationId xmlns:a16="http://schemas.microsoft.com/office/drawing/2014/main" id="{B4A8B2A7-A5F1-0A3A-C0C0-543C88A0E37C}"/>
                </a:ext>
              </a:extLst>
            </p:cNvPr>
            <p:cNvPicPr>
              <a:picLocks noChangeAspect="1"/>
            </p:cNvPicPr>
            <p:nvPr/>
          </p:nvPicPr>
          <p:blipFill rotWithShape="1">
            <a:blip r:embed="rId21"/>
            <a:srcRect l="93" r="93"/>
            <a:stretch/>
          </p:blipFill>
          <p:spPr>
            <a:xfrm>
              <a:off x="3241339" y="900542"/>
              <a:ext cx="1825773" cy="1822436"/>
            </a:xfrm>
            <a:prstGeom prst="ellipse">
              <a:avLst/>
            </a:prstGeom>
          </p:spPr>
        </p:pic>
        <p:sp>
          <p:nvSpPr>
            <p:cNvPr id="1034" name="TextBox 1033">
              <a:extLst>
                <a:ext uri="{FF2B5EF4-FFF2-40B4-BE49-F238E27FC236}">
                  <a16:creationId xmlns:a16="http://schemas.microsoft.com/office/drawing/2014/main" id="{90A3C440-A3E8-CC3E-279C-4FFE41621234}"/>
                </a:ext>
              </a:extLst>
            </p:cNvPr>
            <p:cNvSpPr txBox="1"/>
            <p:nvPr/>
          </p:nvSpPr>
          <p:spPr>
            <a:xfrm>
              <a:off x="2748601" y="2718736"/>
              <a:ext cx="2805745" cy="602039"/>
            </a:xfrm>
            <a:prstGeom prst="rect">
              <a:avLst/>
            </a:prstGeom>
            <a:noFill/>
          </p:spPr>
          <p:txBody>
            <a:bodyPr wrap="square" rtlCol="0">
              <a:spAutoFit/>
            </a:bodyPr>
            <a:lstStyle/>
            <a:p>
              <a:pPr algn="ctr"/>
              <a:r>
                <a:rPr lang="en-US" sz="1000" b="1" dirty="0" err="1">
                  <a:latin typeface="Helvetica" pitchFamily="2" charset="0"/>
                  <a:ea typeface="Verdana" charset="0"/>
                  <a:cs typeface="Verdana" charset="0"/>
                </a:rPr>
                <a:t>Mahsa</a:t>
              </a:r>
              <a:r>
                <a:rPr lang="en-US" sz="1000" b="1" dirty="0">
                  <a:latin typeface="Helvetica" pitchFamily="2" charset="0"/>
                  <a:ea typeface="Verdana" charset="0"/>
                  <a:cs typeface="Verdana" charset="0"/>
                </a:rPr>
                <a:t> </a:t>
              </a:r>
              <a:r>
                <a:rPr lang="en-US" sz="1000" b="1" dirty="0" err="1">
                  <a:latin typeface="Helvetica" pitchFamily="2" charset="0"/>
                  <a:ea typeface="Verdana" charset="0"/>
                  <a:cs typeface="Verdana" charset="0"/>
                </a:rPr>
                <a:t>Yarmohammadi</a:t>
              </a:r>
              <a:endParaRPr lang="en-US" sz="1000" b="1" dirty="0">
                <a:latin typeface="Helvetica" pitchFamily="2" charset="0"/>
                <a:ea typeface="Verdana" charset="0"/>
                <a:cs typeface="Verdana" charset="0"/>
              </a:endParaRPr>
            </a:p>
            <a:p>
              <a:pPr algn="ctr"/>
              <a:r>
                <a:rPr lang="en-US" sz="1000" dirty="0">
                  <a:latin typeface="Helvetica" pitchFamily="2" charset="0"/>
                  <a:ea typeface="Verdana" charset="0"/>
                  <a:cs typeface="Verdana" charset="0"/>
                </a:rPr>
                <a:t>JHU</a:t>
              </a:r>
            </a:p>
          </p:txBody>
        </p:sp>
      </p:grpSp>
      <p:grpSp>
        <p:nvGrpSpPr>
          <p:cNvPr id="1036" name="Group 1035">
            <a:extLst>
              <a:ext uri="{FF2B5EF4-FFF2-40B4-BE49-F238E27FC236}">
                <a16:creationId xmlns:a16="http://schemas.microsoft.com/office/drawing/2014/main" id="{BF404C0F-372F-404B-53E2-5420F0E9E24F}"/>
              </a:ext>
            </a:extLst>
          </p:cNvPr>
          <p:cNvGrpSpPr/>
          <p:nvPr/>
        </p:nvGrpSpPr>
        <p:grpSpPr>
          <a:xfrm>
            <a:off x="3678268" y="154136"/>
            <a:ext cx="1636914" cy="1618446"/>
            <a:chOff x="2921135" y="900542"/>
            <a:chExt cx="2463039" cy="2435250"/>
          </a:xfrm>
        </p:grpSpPr>
        <p:pic>
          <p:nvPicPr>
            <p:cNvPr id="1037" name="Picture 1036">
              <a:extLst>
                <a:ext uri="{FF2B5EF4-FFF2-40B4-BE49-F238E27FC236}">
                  <a16:creationId xmlns:a16="http://schemas.microsoft.com/office/drawing/2014/main" id="{91145A86-B421-2621-16AB-4F4BAB7FA5CB}"/>
                </a:ext>
              </a:extLst>
            </p:cNvPr>
            <p:cNvPicPr>
              <a:picLocks noChangeAspect="1"/>
            </p:cNvPicPr>
            <p:nvPr/>
          </p:nvPicPr>
          <p:blipFill rotWithShape="1">
            <a:blip r:embed="rId22"/>
            <a:srcRect t="2658" b="2658"/>
            <a:stretch/>
          </p:blipFill>
          <p:spPr>
            <a:xfrm>
              <a:off x="3241338" y="900542"/>
              <a:ext cx="1825774" cy="1822437"/>
            </a:xfrm>
            <a:prstGeom prst="ellipse">
              <a:avLst/>
            </a:prstGeom>
          </p:spPr>
        </p:pic>
        <p:sp>
          <p:nvSpPr>
            <p:cNvPr id="1038" name="TextBox 1037">
              <a:extLst>
                <a:ext uri="{FF2B5EF4-FFF2-40B4-BE49-F238E27FC236}">
                  <a16:creationId xmlns:a16="http://schemas.microsoft.com/office/drawing/2014/main" id="{ED527286-78CA-EB4A-EB9F-81D7215141D3}"/>
                </a:ext>
              </a:extLst>
            </p:cNvPr>
            <p:cNvSpPr txBox="1"/>
            <p:nvPr/>
          </p:nvSpPr>
          <p:spPr>
            <a:xfrm>
              <a:off x="2921135" y="2733753"/>
              <a:ext cx="2463039" cy="602039"/>
            </a:xfrm>
            <a:prstGeom prst="rect">
              <a:avLst/>
            </a:prstGeom>
            <a:noFill/>
          </p:spPr>
          <p:txBody>
            <a:bodyPr wrap="square" rtlCol="0">
              <a:spAutoFit/>
            </a:bodyPr>
            <a:lstStyle/>
            <a:p>
              <a:pPr algn="ctr"/>
              <a:r>
                <a:rPr lang="en-US" sz="1000" b="1" dirty="0">
                  <a:latin typeface="Helvetica" pitchFamily="2" charset="0"/>
                  <a:ea typeface="Verdana" charset="0"/>
                  <a:cs typeface="Verdana" charset="0"/>
                </a:rPr>
                <a:t>Jordan Boyd-Graber</a:t>
              </a:r>
            </a:p>
            <a:p>
              <a:pPr algn="ctr"/>
              <a:r>
                <a:rPr lang="en-US" sz="1000" dirty="0">
                  <a:latin typeface="Helvetica" pitchFamily="2" charset="0"/>
                  <a:ea typeface="Verdana" charset="0"/>
                  <a:cs typeface="Verdana" charset="0"/>
                </a:rPr>
                <a:t>UMD College Park</a:t>
              </a:r>
            </a:p>
          </p:txBody>
        </p:sp>
      </p:grpSp>
      <p:grpSp>
        <p:nvGrpSpPr>
          <p:cNvPr id="1039" name="Group 1038">
            <a:extLst>
              <a:ext uri="{FF2B5EF4-FFF2-40B4-BE49-F238E27FC236}">
                <a16:creationId xmlns:a16="http://schemas.microsoft.com/office/drawing/2014/main" id="{B955ADB0-3ADA-9F29-496A-3FE05BE81C29}"/>
              </a:ext>
            </a:extLst>
          </p:cNvPr>
          <p:cNvGrpSpPr/>
          <p:nvPr/>
        </p:nvGrpSpPr>
        <p:grpSpPr>
          <a:xfrm>
            <a:off x="10410131" y="3460062"/>
            <a:ext cx="1536102" cy="1615515"/>
            <a:chOff x="7386510" y="3084270"/>
            <a:chExt cx="2311349" cy="2430839"/>
          </a:xfrm>
        </p:grpSpPr>
        <p:pic>
          <p:nvPicPr>
            <p:cNvPr id="1040" name="Picture 1039">
              <a:extLst>
                <a:ext uri="{FF2B5EF4-FFF2-40B4-BE49-F238E27FC236}">
                  <a16:creationId xmlns:a16="http://schemas.microsoft.com/office/drawing/2014/main" id="{BEAEDB0D-F98E-9DC0-6FC5-7ACCD065DBE6}"/>
                </a:ext>
              </a:extLst>
            </p:cNvPr>
            <p:cNvPicPr>
              <a:picLocks noChangeAspect="1"/>
            </p:cNvPicPr>
            <p:nvPr/>
          </p:nvPicPr>
          <p:blipFill rotWithShape="1">
            <a:blip r:embed="rId23"/>
            <a:srcRect l="7" r="7"/>
            <a:stretch/>
          </p:blipFill>
          <p:spPr>
            <a:xfrm>
              <a:off x="7600761" y="3084270"/>
              <a:ext cx="1828547" cy="1828800"/>
            </a:xfrm>
            <a:prstGeom prst="ellipse">
              <a:avLst/>
            </a:prstGeom>
          </p:spPr>
        </p:pic>
        <p:sp>
          <p:nvSpPr>
            <p:cNvPr id="1041" name="TextBox 1040">
              <a:extLst>
                <a:ext uri="{FF2B5EF4-FFF2-40B4-BE49-F238E27FC236}">
                  <a16:creationId xmlns:a16="http://schemas.microsoft.com/office/drawing/2014/main" id="{54F25FF2-BF00-A142-5A96-6062D87B8801}"/>
                </a:ext>
              </a:extLst>
            </p:cNvPr>
            <p:cNvSpPr txBox="1"/>
            <p:nvPr/>
          </p:nvSpPr>
          <p:spPr>
            <a:xfrm>
              <a:off x="7386510" y="4913070"/>
              <a:ext cx="2311349"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Dee Ann Reisinger</a:t>
              </a:r>
            </a:p>
            <a:p>
              <a:pPr algn="ctr"/>
              <a:r>
                <a:rPr lang="en-US" sz="1000" dirty="0">
                  <a:latin typeface="Helvetica" pitchFamily="2" charset="0"/>
                  <a:ea typeface="Verdana" charset="0"/>
                  <a:cs typeface="Verdana" charset="0"/>
                </a:rPr>
                <a:t>Bryn </a:t>
              </a:r>
              <a:r>
                <a:rPr lang="en-US" sz="1000" dirty="0" err="1">
                  <a:latin typeface="Helvetica" pitchFamily="2" charset="0"/>
                  <a:ea typeface="Verdana" charset="0"/>
                  <a:cs typeface="Verdana" charset="0"/>
                </a:rPr>
                <a:t>Mawr</a:t>
              </a:r>
              <a:endParaRPr lang="en-US" sz="1000" b="1" dirty="0">
                <a:latin typeface="Helvetica" pitchFamily="2" charset="0"/>
                <a:ea typeface="Verdana" charset="0"/>
                <a:cs typeface="Verdana" charset="0"/>
              </a:endParaRPr>
            </a:p>
          </p:txBody>
        </p:sp>
      </p:grpSp>
      <p:grpSp>
        <p:nvGrpSpPr>
          <p:cNvPr id="1042" name="Group 1041">
            <a:extLst>
              <a:ext uri="{FF2B5EF4-FFF2-40B4-BE49-F238E27FC236}">
                <a16:creationId xmlns:a16="http://schemas.microsoft.com/office/drawing/2014/main" id="{C6B692B7-319E-E183-4A66-6A8FF2F206F4}"/>
              </a:ext>
            </a:extLst>
          </p:cNvPr>
          <p:cNvGrpSpPr/>
          <p:nvPr/>
        </p:nvGrpSpPr>
        <p:grpSpPr>
          <a:xfrm>
            <a:off x="10519125" y="154136"/>
            <a:ext cx="1318115" cy="1615515"/>
            <a:chOff x="7523235" y="3084270"/>
            <a:chExt cx="1983347" cy="2430839"/>
          </a:xfrm>
        </p:grpSpPr>
        <p:pic>
          <p:nvPicPr>
            <p:cNvPr id="1043" name="Picture 1042">
              <a:extLst>
                <a:ext uri="{FF2B5EF4-FFF2-40B4-BE49-F238E27FC236}">
                  <a16:creationId xmlns:a16="http://schemas.microsoft.com/office/drawing/2014/main" id="{A58E6C6E-4758-E182-19B7-463F08ACCF0B}"/>
                </a:ext>
              </a:extLst>
            </p:cNvPr>
            <p:cNvPicPr>
              <a:picLocks noChangeAspect="1"/>
            </p:cNvPicPr>
            <p:nvPr/>
          </p:nvPicPr>
          <p:blipFill rotWithShape="1">
            <a:blip r:embed="rId24"/>
            <a:srcRect t="5166" b="5166"/>
            <a:stretch/>
          </p:blipFill>
          <p:spPr>
            <a:xfrm>
              <a:off x="7600761" y="3084270"/>
              <a:ext cx="1828547" cy="1828800"/>
            </a:xfrm>
            <a:prstGeom prst="ellipse">
              <a:avLst/>
            </a:prstGeom>
          </p:spPr>
        </p:pic>
        <p:sp>
          <p:nvSpPr>
            <p:cNvPr id="1044" name="TextBox 1043">
              <a:extLst>
                <a:ext uri="{FF2B5EF4-FFF2-40B4-BE49-F238E27FC236}">
                  <a16:creationId xmlns:a16="http://schemas.microsoft.com/office/drawing/2014/main" id="{A9B80454-06D0-50D7-4A42-F1C3F2C498C0}"/>
                </a:ext>
              </a:extLst>
            </p:cNvPr>
            <p:cNvSpPr txBox="1"/>
            <p:nvPr/>
          </p:nvSpPr>
          <p:spPr>
            <a:xfrm>
              <a:off x="7523235" y="4913070"/>
              <a:ext cx="1983347"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Kevn</a:t>
              </a:r>
              <a:r>
                <a:rPr lang="en-US" sz="1000" b="1" dirty="0">
                  <a:latin typeface="Helvetica" pitchFamily="2" charset="0"/>
                  <a:ea typeface="Verdana" charset="0"/>
                  <a:cs typeface="Verdana" charset="0"/>
                </a:rPr>
                <a:t> Duh</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045" name="Group 1044">
            <a:extLst>
              <a:ext uri="{FF2B5EF4-FFF2-40B4-BE49-F238E27FC236}">
                <a16:creationId xmlns:a16="http://schemas.microsoft.com/office/drawing/2014/main" id="{D832620E-9FF4-DF16-1FC7-0E06CED41E12}"/>
              </a:ext>
            </a:extLst>
          </p:cNvPr>
          <p:cNvGrpSpPr/>
          <p:nvPr/>
        </p:nvGrpSpPr>
        <p:grpSpPr>
          <a:xfrm>
            <a:off x="5338800" y="1862272"/>
            <a:ext cx="1555509" cy="1629334"/>
            <a:chOff x="7300838" y="3084270"/>
            <a:chExt cx="2340550" cy="2451633"/>
          </a:xfrm>
        </p:grpSpPr>
        <p:pic>
          <p:nvPicPr>
            <p:cNvPr id="1046" name="Picture 1045">
              <a:extLst>
                <a:ext uri="{FF2B5EF4-FFF2-40B4-BE49-F238E27FC236}">
                  <a16:creationId xmlns:a16="http://schemas.microsoft.com/office/drawing/2014/main" id="{820D2073-4E3D-3B97-A5E1-29D21D0D34A0}"/>
                </a:ext>
              </a:extLst>
            </p:cNvPr>
            <p:cNvPicPr>
              <a:picLocks noChangeAspect="1"/>
            </p:cNvPicPr>
            <p:nvPr/>
          </p:nvPicPr>
          <p:blipFill rotWithShape="1">
            <a:blip r:embed="rId25"/>
            <a:srcRect l="7" r="7"/>
            <a:stretch/>
          </p:blipFill>
          <p:spPr>
            <a:xfrm>
              <a:off x="7600761" y="3084270"/>
              <a:ext cx="1828547" cy="1828801"/>
            </a:xfrm>
            <a:prstGeom prst="ellipse">
              <a:avLst/>
            </a:prstGeom>
          </p:spPr>
        </p:pic>
        <p:sp>
          <p:nvSpPr>
            <p:cNvPr id="1047" name="TextBox 1046">
              <a:extLst>
                <a:ext uri="{FF2B5EF4-FFF2-40B4-BE49-F238E27FC236}">
                  <a16:creationId xmlns:a16="http://schemas.microsoft.com/office/drawing/2014/main" id="{B459D95D-D5B7-63BC-05B9-D4638207E0E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Sam Barham</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051" name="Group 1050">
            <a:extLst>
              <a:ext uri="{FF2B5EF4-FFF2-40B4-BE49-F238E27FC236}">
                <a16:creationId xmlns:a16="http://schemas.microsoft.com/office/drawing/2014/main" id="{B7530B31-2FC6-57F1-184A-EE788328CF05}"/>
              </a:ext>
            </a:extLst>
          </p:cNvPr>
          <p:cNvGrpSpPr/>
          <p:nvPr/>
        </p:nvGrpSpPr>
        <p:grpSpPr>
          <a:xfrm>
            <a:off x="7098780" y="5134935"/>
            <a:ext cx="1555509" cy="1629334"/>
            <a:chOff x="7300838" y="3084270"/>
            <a:chExt cx="2340550" cy="2451633"/>
          </a:xfrm>
        </p:grpSpPr>
        <p:pic>
          <p:nvPicPr>
            <p:cNvPr id="1052" name="Picture 1051">
              <a:extLst>
                <a:ext uri="{FF2B5EF4-FFF2-40B4-BE49-F238E27FC236}">
                  <a16:creationId xmlns:a16="http://schemas.microsoft.com/office/drawing/2014/main" id="{BFD3732A-4CC4-C8E3-DFC4-0332815FDA63}"/>
                </a:ext>
              </a:extLst>
            </p:cNvPr>
            <p:cNvPicPr>
              <a:picLocks noChangeAspect="1"/>
            </p:cNvPicPr>
            <p:nvPr/>
          </p:nvPicPr>
          <p:blipFill rotWithShape="1">
            <a:blip r:embed="rId26"/>
            <a:srcRect l="1958" r="1958"/>
            <a:stretch/>
          </p:blipFill>
          <p:spPr>
            <a:xfrm>
              <a:off x="7600761" y="3084270"/>
              <a:ext cx="1828547" cy="1828801"/>
            </a:xfrm>
            <a:prstGeom prst="ellipse">
              <a:avLst/>
            </a:prstGeom>
          </p:spPr>
        </p:pic>
        <p:sp>
          <p:nvSpPr>
            <p:cNvPr id="1053" name="TextBox 1052">
              <a:extLst>
                <a:ext uri="{FF2B5EF4-FFF2-40B4-BE49-F238E27FC236}">
                  <a16:creationId xmlns:a16="http://schemas.microsoft.com/office/drawing/2014/main" id="{1D11E435-5019-5E6C-2135-5C5A2767808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Orion Weller</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055" name="Group 1054">
            <a:extLst>
              <a:ext uri="{FF2B5EF4-FFF2-40B4-BE49-F238E27FC236}">
                <a16:creationId xmlns:a16="http://schemas.microsoft.com/office/drawing/2014/main" id="{966A1FF8-2FF4-0E65-2559-AFAF4432D8EE}"/>
              </a:ext>
            </a:extLst>
          </p:cNvPr>
          <p:cNvGrpSpPr/>
          <p:nvPr/>
        </p:nvGrpSpPr>
        <p:grpSpPr>
          <a:xfrm>
            <a:off x="8786545" y="5134935"/>
            <a:ext cx="1555509" cy="1629334"/>
            <a:chOff x="7300838" y="3084270"/>
            <a:chExt cx="2340550" cy="2451633"/>
          </a:xfrm>
        </p:grpSpPr>
        <p:pic>
          <p:nvPicPr>
            <p:cNvPr id="1056" name="Picture 1055">
              <a:extLst>
                <a:ext uri="{FF2B5EF4-FFF2-40B4-BE49-F238E27FC236}">
                  <a16:creationId xmlns:a16="http://schemas.microsoft.com/office/drawing/2014/main" id="{5D994D90-906F-F99C-30BF-E70C3615EEB2}"/>
                </a:ext>
              </a:extLst>
            </p:cNvPr>
            <p:cNvPicPr>
              <a:picLocks noChangeAspect="1"/>
            </p:cNvPicPr>
            <p:nvPr/>
          </p:nvPicPr>
          <p:blipFill rotWithShape="1">
            <a:blip r:embed="rId27"/>
            <a:srcRect l="2350" r="2350"/>
            <a:stretch/>
          </p:blipFill>
          <p:spPr>
            <a:xfrm>
              <a:off x="7600761" y="3084270"/>
              <a:ext cx="1828547" cy="1828801"/>
            </a:xfrm>
            <a:prstGeom prst="ellipse">
              <a:avLst/>
            </a:prstGeom>
          </p:spPr>
        </p:pic>
        <p:sp>
          <p:nvSpPr>
            <p:cNvPr id="1057" name="TextBox 1056">
              <a:extLst>
                <a:ext uri="{FF2B5EF4-FFF2-40B4-BE49-F238E27FC236}">
                  <a16:creationId xmlns:a16="http://schemas.microsoft.com/office/drawing/2014/main" id="{C40CC200-009B-F274-E26E-518457356C7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Michelle Yuan</a:t>
              </a:r>
            </a:p>
            <a:p>
              <a:pPr algn="ctr"/>
              <a:r>
                <a:rPr lang="en-US" sz="1000" dirty="0">
                  <a:latin typeface="Helvetica" pitchFamily="2" charset="0"/>
                  <a:ea typeface="Verdana" charset="0"/>
                  <a:cs typeface="Verdana" charset="0"/>
                </a:rPr>
                <a:t>UMD College Park</a:t>
              </a:r>
              <a:endParaRPr lang="en-US" sz="1000" b="1" dirty="0">
                <a:latin typeface="Helvetica" pitchFamily="2" charset="0"/>
                <a:ea typeface="Verdana" charset="0"/>
                <a:cs typeface="Verdana" charset="0"/>
              </a:endParaRPr>
            </a:p>
          </p:txBody>
        </p:sp>
      </p:grpSp>
      <p:grpSp>
        <p:nvGrpSpPr>
          <p:cNvPr id="1058" name="Group 1057">
            <a:extLst>
              <a:ext uri="{FF2B5EF4-FFF2-40B4-BE49-F238E27FC236}">
                <a16:creationId xmlns:a16="http://schemas.microsoft.com/office/drawing/2014/main" id="{C6653394-7CFC-2842-F6EA-B805FD844461}"/>
              </a:ext>
            </a:extLst>
          </p:cNvPr>
          <p:cNvGrpSpPr/>
          <p:nvPr/>
        </p:nvGrpSpPr>
        <p:grpSpPr>
          <a:xfrm>
            <a:off x="5338800" y="5134935"/>
            <a:ext cx="1555509" cy="1629334"/>
            <a:chOff x="7300838" y="3084270"/>
            <a:chExt cx="2340550" cy="2451633"/>
          </a:xfrm>
        </p:grpSpPr>
        <p:pic>
          <p:nvPicPr>
            <p:cNvPr id="1059" name="Picture 1058">
              <a:extLst>
                <a:ext uri="{FF2B5EF4-FFF2-40B4-BE49-F238E27FC236}">
                  <a16:creationId xmlns:a16="http://schemas.microsoft.com/office/drawing/2014/main" id="{1EBEDE26-2BD1-2A23-9A3F-4E5E948A1991}"/>
                </a:ext>
              </a:extLst>
            </p:cNvPr>
            <p:cNvPicPr>
              <a:picLocks noChangeAspect="1"/>
            </p:cNvPicPr>
            <p:nvPr/>
          </p:nvPicPr>
          <p:blipFill rotWithShape="1">
            <a:blip r:embed="rId28"/>
            <a:srcRect l="7" r="7"/>
            <a:stretch/>
          </p:blipFill>
          <p:spPr>
            <a:xfrm>
              <a:off x="7600761" y="3084270"/>
              <a:ext cx="1828547" cy="1828801"/>
            </a:xfrm>
            <a:prstGeom prst="ellipse">
              <a:avLst/>
            </a:prstGeom>
          </p:spPr>
        </p:pic>
        <p:sp>
          <p:nvSpPr>
            <p:cNvPr id="1060" name="TextBox 1059">
              <a:extLst>
                <a:ext uri="{FF2B5EF4-FFF2-40B4-BE49-F238E27FC236}">
                  <a16:creationId xmlns:a16="http://schemas.microsoft.com/office/drawing/2014/main" id="{CE535EE1-341D-7785-0908-58CECAD0C185}"/>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Zhengping</a:t>
              </a:r>
              <a:r>
                <a:rPr lang="en-US" sz="1000" b="1" dirty="0">
                  <a:latin typeface="Helvetica" pitchFamily="2" charset="0"/>
                  <a:ea typeface="Verdana" charset="0"/>
                  <a:cs typeface="Verdana" charset="0"/>
                </a:rPr>
                <a:t> Jiang</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061" name="Group 1060">
            <a:extLst>
              <a:ext uri="{FF2B5EF4-FFF2-40B4-BE49-F238E27FC236}">
                <a16:creationId xmlns:a16="http://schemas.microsoft.com/office/drawing/2014/main" id="{C97D4229-F511-F691-C621-89EA50EF349C}"/>
              </a:ext>
            </a:extLst>
          </p:cNvPr>
          <p:cNvGrpSpPr/>
          <p:nvPr/>
        </p:nvGrpSpPr>
        <p:grpSpPr>
          <a:xfrm>
            <a:off x="8786545" y="154136"/>
            <a:ext cx="1555509" cy="1629334"/>
            <a:chOff x="7300838" y="3084270"/>
            <a:chExt cx="2340550" cy="2451633"/>
          </a:xfrm>
        </p:grpSpPr>
        <p:pic>
          <p:nvPicPr>
            <p:cNvPr id="1062" name="Picture 1061">
              <a:extLst>
                <a:ext uri="{FF2B5EF4-FFF2-40B4-BE49-F238E27FC236}">
                  <a16:creationId xmlns:a16="http://schemas.microsoft.com/office/drawing/2014/main" id="{C49C5409-4C03-3166-5DFF-2E7ED3143C29}"/>
                </a:ext>
              </a:extLst>
            </p:cNvPr>
            <p:cNvPicPr>
              <a:picLocks noChangeAspect="1"/>
            </p:cNvPicPr>
            <p:nvPr/>
          </p:nvPicPr>
          <p:blipFill rotWithShape="1">
            <a:blip r:embed="rId29"/>
            <a:srcRect t="4793" b="4793"/>
            <a:stretch/>
          </p:blipFill>
          <p:spPr>
            <a:xfrm>
              <a:off x="7600761" y="3084270"/>
              <a:ext cx="1828547" cy="1828801"/>
            </a:xfrm>
            <a:prstGeom prst="ellipse">
              <a:avLst/>
            </a:prstGeom>
          </p:spPr>
        </p:pic>
        <p:sp>
          <p:nvSpPr>
            <p:cNvPr id="1063" name="TextBox 1062">
              <a:extLst>
                <a:ext uri="{FF2B5EF4-FFF2-40B4-BE49-F238E27FC236}">
                  <a16:creationId xmlns:a16="http://schemas.microsoft.com/office/drawing/2014/main" id="{6B197AD2-3176-98AF-7950-12BD8DDE56ED}"/>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err="1">
                  <a:latin typeface="Helvetica" pitchFamily="2" charset="0"/>
                  <a:ea typeface="Verdana" charset="0"/>
                  <a:cs typeface="Verdana" charset="0"/>
                </a:rPr>
                <a:t>Anqi</a:t>
              </a:r>
              <a:r>
                <a:rPr lang="en-US" sz="1000" b="1" dirty="0">
                  <a:latin typeface="Helvetica" pitchFamily="2" charset="0"/>
                  <a:ea typeface="Verdana" charset="0"/>
                  <a:cs typeface="Verdana" charset="0"/>
                </a:rPr>
                <a:t> Liu</a:t>
              </a:r>
            </a:p>
            <a:p>
              <a:pPr algn="ctr"/>
              <a:r>
                <a:rPr lang="en-US" sz="1000" dirty="0">
                  <a:latin typeface="Helvetica" pitchFamily="2" charset="0"/>
                  <a:ea typeface="Verdana" charset="0"/>
                  <a:cs typeface="Verdana" charset="0"/>
                </a:rPr>
                <a:t>JHU</a:t>
              </a:r>
              <a:endParaRPr lang="en-US" sz="1000" b="1" dirty="0">
                <a:latin typeface="Helvetica" pitchFamily="2" charset="0"/>
                <a:ea typeface="Verdana" charset="0"/>
                <a:cs typeface="Verdana" charset="0"/>
              </a:endParaRPr>
            </a:p>
          </p:txBody>
        </p:sp>
      </p:grpSp>
      <p:grpSp>
        <p:nvGrpSpPr>
          <p:cNvPr id="1068" name="Group 1067">
            <a:extLst>
              <a:ext uri="{FF2B5EF4-FFF2-40B4-BE49-F238E27FC236}">
                <a16:creationId xmlns:a16="http://schemas.microsoft.com/office/drawing/2014/main" id="{CE474199-B747-3F7D-7D52-0DA16AA9793E}"/>
              </a:ext>
            </a:extLst>
          </p:cNvPr>
          <p:cNvGrpSpPr/>
          <p:nvPr/>
        </p:nvGrpSpPr>
        <p:grpSpPr>
          <a:xfrm>
            <a:off x="10400427" y="5126583"/>
            <a:ext cx="1555509" cy="1629334"/>
            <a:chOff x="7300838" y="3084270"/>
            <a:chExt cx="2340550" cy="2451633"/>
          </a:xfrm>
        </p:grpSpPr>
        <p:pic>
          <p:nvPicPr>
            <p:cNvPr id="1069" name="Picture 1068">
              <a:extLst>
                <a:ext uri="{FF2B5EF4-FFF2-40B4-BE49-F238E27FC236}">
                  <a16:creationId xmlns:a16="http://schemas.microsoft.com/office/drawing/2014/main" id="{C8500F6B-59FE-4995-0A09-60148B12984C}"/>
                </a:ext>
              </a:extLst>
            </p:cNvPr>
            <p:cNvPicPr>
              <a:picLocks noChangeAspect="1"/>
            </p:cNvPicPr>
            <p:nvPr/>
          </p:nvPicPr>
          <p:blipFill rotWithShape="1">
            <a:blip r:embed="rId30"/>
            <a:srcRect l="7" r="7"/>
            <a:stretch/>
          </p:blipFill>
          <p:spPr>
            <a:xfrm>
              <a:off x="7600761" y="3084270"/>
              <a:ext cx="1828547" cy="1828801"/>
            </a:xfrm>
            <a:prstGeom prst="ellipse">
              <a:avLst/>
            </a:prstGeom>
          </p:spPr>
        </p:pic>
        <p:sp>
          <p:nvSpPr>
            <p:cNvPr id="1070" name="TextBox 1069">
              <a:extLst>
                <a:ext uri="{FF2B5EF4-FFF2-40B4-BE49-F238E27FC236}">
                  <a16:creationId xmlns:a16="http://schemas.microsoft.com/office/drawing/2014/main" id="{585DBC69-1186-3DE5-DE08-801D7EFE8433}"/>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Helvetica" pitchFamily="2" charset="0"/>
                  <a:ea typeface="Verdana" charset="0"/>
                  <a:cs typeface="Verdana" charset="0"/>
                </a:rPr>
                <a:t>Adam Poliak</a:t>
              </a:r>
            </a:p>
            <a:p>
              <a:pPr algn="ctr"/>
              <a:r>
                <a:rPr lang="en-US" sz="1000" dirty="0">
                  <a:latin typeface="Helvetica" pitchFamily="2" charset="0"/>
                  <a:ea typeface="Verdana" charset="0"/>
                  <a:cs typeface="Verdana" charset="0"/>
                </a:rPr>
                <a:t>Barnard</a:t>
              </a:r>
              <a:endParaRPr lang="en-US" sz="1000" b="1" dirty="0">
                <a:latin typeface="Helvetica" pitchFamily="2" charset="0"/>
                <a:ea typeface="Verdana" charset="0"/>
                <a:cs typeface="Verdana" charset="0"/>
              </a:endParaRPr>
            </a:p>
          </p:txBody>
        </p:sp>
      </p:grpSp>
    </p:spTree>
    <p:extLst>
      <p:ext uri="{BB962C8B-B14F-4D97-AF65-F5344CB8AC3E}">
        <p14:creationId xmlns:p14="http://schemas.microsoft.com/office/powerpoint/2010/main" val="388830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3F1D0-6864-7756-CE6C-956F22C42D80}"/>
              </a:ext>
            </a:extLst>
          </p:cNvPr>
          <p:cNvSpPr txBox="1"/>
          <p:nvPr/>
        </p:nvSpPr>
        <p:spPr>
          <a:xfrm>
            <a:off x="668212" y="990430"/>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An assassin </a:t>
            </a:r>
            <a:r>
              <a:rPr lang="en-US" dirty="0">
                <a:latin typeface="Helvetica" pitchFamily="2" charset="0"/>
              </a:rPr>
              <a:t>in Colombia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federal judge </a:t>
            </a:r>
            <a:r>
              <a:rPr lang="en-US" dirty="0">
                <a:latin typeface="Helvetica" pitchFamily="2" charset="0"/>
              </a:rPr>
              <a:t>on a Medellin street.</a:t>
            </a:r>
          </a:p>
        </p:txBody>
      </p:sp>
      <p:sp>
        <p:nvSpPr>
          <p:cNvPr id="5" name="TextBox 4">
            <a:extLst>
              <a:ext uri="{FF2B5EF4-FFF2-40B4-BE49-F238E27FC236}">
                <a16:creationId xmlns:a16="http://schemas.microsoft.com/office/drawing/2014/main" id="{4945E493-E0FF-F778-22F6-2CB98B87A544}"/>
              </a:ext>
            </a:extLst>
          </p:cNvPr>
          <p:cNvSpPr txBox="1"/>
          <p:nvPr/>
        </p:nvSpPr>
        <p:spPr>
          <a:xfrm>
            <a:off x="4706813" y="990430"/>
            <a:ext cx="3364523" cy="646331"/>
          </a:xfrm>
          <a:prstGeom prst="rect">
            <a:avLst/>
          </a:prstGeom>
          <a:noFill/>
        </p:spPr>
        <p:txBody>
          <a:bodyPr wrap="square">
            <a:spAutoFit/>
          </a:bodyPr>
          <a:lstStyle/>
          <a:p>
            <a:r>
              <a:rPr lang="en-US" dirty="0">
                <a:solidFill>
                  <a:schemeClr val="accent6">
                    <a:lumMod val="75000"/>
                  </a:schemeClr>
                </a:solidFill>
                <a:latin typeface="Helvetica" pitchFamily="2" charset="0"/>
              </a:rPr>
              <a:t>The antibody </a:t>
            </a:r>
            <a:r>
              <a:rPr lang="en-US" dirty="0">
                <a:latin typeface="Helvetica" pitchFamily="2" charset="0"/>
              </a:rPr>
              <a:t>then </a:t>
            </a:r>
            <a:r>
              <a:rPr lang="en-US" dirty="0">
                <a:solidFill>
                  <a:schemeClr val="accent2">
                    <a:lumMod val="75000"/>
                  </a:schemeClr>
                </a:solidFill>
                <a:latin typeface="Helvetica" pitchFamily="2" charset="0"/>
              </a:rPr>
              <a:t>kills</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a:p>
            <a:endParaRPr lang="en-US" dirty="0">
              <a:latin typeface="Helvetica" pitchFamily="2" charset="0"/>
            </a:endParaRPr>
          </a:p>
        </p:txBody>
      </p:sp>
      <p:sp>
        <p:nvSpPr>
          <p:cNvPr id="6" name="TextBox 5">
            <a:extLst>
              <a:ext uri="{FF2B5EF4-FFF2-40B4-BE49-F238E27FC236}">
                <a16:creationId xmlns:a16="http://schemas.microsoft.com/office/drawing/2014/main" id="{DEE241B3-96B8-6F2D-06B0-F1A76F0480F3}"/>
              </a:ext>
            </a:extLst>
          </p:cNvPr>
          <p:cNvSpPr txBox="1"/>
          <p:nvPr/>
        </p:nvSpPr>
        <p:spPr>
          <a:xfrm>
            <a:off x="8452336" y="993442"/>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was untrained and, in one botched job,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client</a:t>
            </a:r>
            <a:r>
              <a:rPr lang="en-US" dirty="0">
                <a:latin typeface="Helvetica" pitchFamily="2" charset="0"/>
              </a:rPr>
              <a:t>.</a:t>
            </a:r>
          </a:p>
        </p:txBody>
      </p:sp>
      <p:sp>
        <p:nvSpPr>
          <p:cNvPr id="9" name="TextBox 8">
            <a:extLst>
              <a:ext uri="{FF2B5EF4-FFF2-40B4-BE49-F238E27FC236}">
                <a16:creationId xmlns:a16="http://schemas.microsoft.com/office/drawing/2014/main" id="{D9AF21FF-DCC8-DCD9-0512-0CEC8690AB5F}"/>
              </a:ext>
            </a:extLst>
          </p:cNvPr>
          <p:cNvSpPr txBox="1"/>
          <p:nvPr/>
        </p:nvSpPr>
        <p:spPr>
          <a:xfrm>
            <a:off x="10328030" y="6357646"/>
            <a:ext cx="1711569" cy="276999"/>
          </a:xfrm>
          <a:prstGeom prst="rect">
            <a:avLst/>
          </a:prstGeom>
          <a:noFill/>
        </p:spPr>
        <p:txBody>
          <a:bodyPr wrap="square" rtlCol="0">
            <a:spAutoFit/>
          </a:bodyPr>
          <a:lstStyle/>
          <a:p>
            <a:pPr algn="r"/>
            <a:r>
              <a:rPr lang="en-US" sz="1200" dirty="0">
                <a:latin typeface="Helvetica" pitchFamily="2" charset="0"/>
                <a:hlinkClick r:id="rId2"/>
              </a:rPr>
              <a:t>Reisinger et al. 2015</a:t>
            </a:r>
            <a:endParaRPr lang="en-US" sz="1200" dirty="0">
              <a:latin typeface="Helvetica" pitchFamily="2" charset="0"/>
            </a:endParaRPr>
          </a:p>
        </p:txBody>
      </p:sp>
      <p:sp>
        <p:nvSpPr>
          <p:cNvPr id="12" name="TextBox 11">
            <a:extLst>
              <a:ext uri="{FF2B5EF4-FFF2-40B4-BE49-F238E27FC236}">
                <a16:creationId xmlns:a16="http://schemas.microsoft.com/office/drawing/2014/main" id="{02B1B33F-C30E-042A-5BF0-264FB0EF4868}"/>
              </a:ext>
            </a:extLst>
          </p:cNvPr>
          <p:cNvSpPr txBox="1"/>
          <p:nvPr/>
        </p:nvSpPr>
        <p:spPr>
          <a:xfrm>
            <a:off x="8452336"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client</a:t>
            </a:r>
            <a:r>
              <a:rPr lang="en-US" dirty="0">
                <a:latin typeface="Helvetica" pitchFamily="2" charset="0"/>
              </a:rPr>
              <a:t>.</a:t>
            </a:r>
          </a:p>
        </p:txBody>
      </p:sp>
      <p:grpSp>
        <p:nvGrpSpPr>
          <p:cNvPr id="21" name="Group 20">
            <a:extLst>
              <a:ext uri="{FF2B5EF4-FFF2-40B4-BE49-F238E27FC236}">
                <a16:creationId xmlns:a16="http://schemas.microsoft.com/office/drawing/2014/main" id="{17630298-D645-EC96-B944-3F61AEEDD9C2}"/>
              </a:ext>
            </a:extLst>
          </p:cNvPr>
          <p:cNvGrpSpPr/>
          <p:nvPr/>
        </p:nvGrpSpPr>
        <p:grpSpPr>
          <a:xfrm>
            <a:off x="668212" y="1636761"/>
            <a:ext cx="3657601" cy="1488998"/>
            <a:chOff x="597874" y="1636761"/>
            <a:chExt cx="3657601" cy="1488998"/>
          </a:xfrm>
        </p:grpSpPr>
        <p:sp>
          <p:nvSpPr>
            <p:cNvPr id="10" name="TextBox 9">
              <a:extLst>
                <a:ext uri="{FF2B5EF4-FFF2-40B4-BE49-F238E27FC236}">
                  <a16:creationId xmlns:a16="http://schemas.microsoft.com/office/drawing/2014/main" id="{E2455A3E-78FB-51DD-0476-DA202A294207}"/>
                </a:ext>
              </a:extLst>
            </p:cNvPr>
            <p:cNvSpPr txBox="1"/>
            <p:nvPr/>
          </p:nvSpPr>
          <p:spPr>
            <a:xfrm>
              <a:off x="597874" y="2479428"/>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assassin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judge</a:t>
              </a:r>
              <a:r>
                <a:rPr lang="en-US" dirty="0">
                  <a:latin typeface="Helvetica" pitchFamily="2" charset="0"/>
                </a:rPr>
                <a:t>.</a:t>
              </a:r>
            </a:p>
          </p:txBody>
        </p:sp>
        <p:cxnSp>
          <p:nvCxnSpPr>
            <p:cNvPr id="14" name="Straight Arrow Connector 13">
              <a:extLst>
                <a:ext uri="{FF2B5EF4-FFF2-40B4-BE49-F238E27FC236}">
                  <a16:creationId xmlns:a16="http://schemas.microsoft.com/office/drawing/2014/main" id="{1AE61617-C860-28CA-88B4-6BE64B353D60}"/>
                </a:ext>
              </a:extLst>
            </p:cNvPr>
            <p:cNvCxnSpPr>
              <a:stCxn id="3" idx="2"/>
              <a:endCxn id="10" idx="0"/>
            </p:cNvCxnSpPr>
            <p:nvPr/>
          </p:nvCxnSpPr>
          <p:spPr>
            <a:xfrm>
              <a:off x="2426675" y="1636761"/>
              <a:ext cx="0" cy="8426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DFD743DA-BC43-5DA0-AA82-BE053D9F46CD}"/>
              </a:ext>
            </a:extLst>
          </p:cNvPr>
          <p:cNvCxnSpPr>
            <a:cxnSpLocks/>
            <a:stCxn id="6" idx="2"/>
            <a:endCxn id="12" idx="0"/>
          </p:cNvCxnSpPr>
          <p:nvPr/>
        </p:nvCxnSpPr>
        <p:spPr>
          <a:xfrm>
            <a:off x="10134598" y="1639773"/>
            <a:ext cx="0" cy="8396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FBD2890-DC0F-EBAE-61E2-9DD8EFEEA936}"/>
              </a:ext>
            </a:extLst>
          </p:cNvPr>
          <p:cNvGrpSpPr/>
          <p:nvPr/>
        </p:nvGrpSpPr>
        <p:grpSpPr>
          <a:xfrm>
            <a:off x="4706813" y="1565166"/>
            <a:ext cx="3364523" cy="1560594"/>
            <a:chOff x="4706813" y="1565166"/>
            <a:chExt cx="3364523" cy="1560594"/>
          </a:xfrm>
        </p:grpSpPr>
        <p:sp>
          <p:nvSpPr>
            <p:cNvPr id="11" name="TextBox 10">
              <a:extLst>
                <a:ext uri="{FF2B5EF4-FFF2-40B4-BE49-F238E27FC236}">
                  <a16:creationId xmlns:a16="http://schemas.microsoft.com/office/drawing/2014/main" id="{FB57DC8E-3E4D-C503-C4F5-1F11D737E221}"/>
                </a:ext>
              </a:extLst>
            </p:cNvPr>
            <p:cNvSpPr txBox="1"/>
            <p:nvPr/>
          </p:nvSpPr>
          <p:spPr>
            <a:xfrm>
              <a:off x="4706813"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antibody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p:txBody>
        </p:sp>
        <p:cxnSp>
          <p:nvCxnSpPr>
            <p:cNvPr id="15" name="Straight Arrow Connector 14">
              <a:extLst>
                <a:ext uri="{FF2B5EF4-FFF2-40B4-BE49-F238E27FC236}">
                  <a16:creationId xmlns:a16="http://schemas.microsoft.com/office/drawing/2014/main" id="{446C07F8-2CFA-3A0F-21E8-3AF9FDB7EDEF}"/>
                </a:ext>
              </a:extLst>
            </p:cNvPr>
            <p:cNvCxnSpPr>
              <a:cxnSpLocks/>
              <a:stCxn id="5" idx="2"/>
              <a:endCxn id="11" idx="0"/>
            </p:cNvCxnSpPr>
            <p:nvPr/>
          </p:nvCxnSpPr>
          <p:spPr>
            <a:xfrm>
              <a:off x="6389075" y="1636761"/>
              <a:ext cx="0" cy="842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917F9E-E557-A630-2327-C553143A74DD}"/>
                </a:ext>
              </a:extLst>
            </p:cNvPr>
            <p:cNvSpPr txBox="1"/>
            <p:nvPr/>
          </p:nvSpPr>
          <p:spPr>
            <a:xfrm>
              <a:off x="6186498"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x</a:t>
              </a:r>
            </a:p>
          </p:txBody>
        </p:sp>
      </p:grpSp>
      <p:pic>
        <p:nvPicPr>
          <p:cNvPr id="24" name="Picture 23" descr="A text on a white background&#10;&#10;Description automatically generated">
            <a:extLst>
              <a:ext uri="{FF2B5EF4-FFF2-40B4-BE49-F238E27FC236}">
                <a16:creationId xmlns:a16="http://schemas.microsoft.com/office/drawing/2014/main" id="{27045661-3A5F-2777-5457-C7E72C696F1E}"/>
              </a:ext>
            </a:extLst>
          </p:cNvPr>
          <p:cNvPicPr>
            <a:picLocks noChangeAspect="1"/>
          </p:cNvPicPr>
          <p:nvPr/>
        </p:nvPicPr>
        <p:blipFill>
          <a:blip r:embed="rId3"/>
          <a:stretch>
            <a:fillRect/>
          </a:stretch>
        </p:blipFill>
        <p:spPr>
          <a:xfrm>
            <a:off x="4306296" y="3523465"/>
            <a:ext cx="4672487" cy="2304673"/>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5820E88A-3FC0-BEEC-B408-F323BD6CE679}"/>
              </a:ext>
            </a:extLst>
          </p:cNvPr>
          <p:cNvPicPr>
            <a:picLocks noChangeAspect="1"/>
          </p:cNvPicPr>
          <p:nvPr/>
        </p:nvPicPr>
        <p:blipFill rotWithShape="1">
          <a:blip r:embed="rId4">
            <a:alphaModFix/>
          </a:blip>
          <a:srcRect t="14530"/>
          <a:stretch/>
        </p:blipFill>
        <p:spPr>
          <a:xfrm>
            <a:off x="3675181" y="3429000"/>
            <a:ext cx="5427788" cy="2907921"/>
          </a:xfrm>
          <a:prstGeom prst="rect">
            <a:avLst/>
          </a:prstGeom>
        </p:spPr>
      </p:pic>
      <p:sp>
        <p:nvSpPr>
          <p:cNvPr id="30" name="TextBox 29">
            <a:extLst>
              <a:ext uri="{FF2B5EF4-FFF2-40B4-BE49-F238E27FC236}">
                <a16:creationId xmlns:a16="http://schemas.microsoft.com/office/drawing/2014/main" id="{52794B24-FF78-F293-753F-FC5369948D28}"/>
              </a:ext>
            </a:extLst>
          </p:cNvPr>
          <p:cNvSpPr txBox="1"/>
          <p:nvPr/>
        </p:nvSpPr>
        <p:spPr>
          <a:xfrm>
            <a:off x="9932021"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a:t>
            </a:r>
          </a:p>
        </p:txBody>
      </p:sp>
    </p:spTree>
    <p:extLst>
      <p:ext uri="{BB962C8B-B14F-4D97-AF65-F5344CB8AC3E}">
        <p14:creationId xmlns:p14="http://schemas.microsoft.com/office/powerpoint/2010/main" val="5631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E21C07D9-64D1-E6A8-70E9-DBD4802294A5}"/>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5DDE7786-5828-85E8-CCEE-D2B19458046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Ontology-free approach</a:t>
              </a:r>
            </a:p>
          </p:txBody>
        </p:sp>
        <p:sp>
          <p:nvSpPr>
            <p:cNvPr id="7" name="TextBox 6">
              <a:extLst>
                <a:ext uri="{FF2B5EF4-FFF2-40B4-BE49-F238E27FC236}">
                  <a16:creationId xmlns:a16="http://schemas.microsoft.com/office/drawing/2014/main" id="{72A04A45-0C32-3898-64AE-EE6F69945A25}"/>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Map situation descriptions to natural language strings expressing the inferences of interest.</a:t>
              </a:r>
              <a:endParaRPr lang="en-US" sz="2800" dirty="0">
                <a:latin typeface="Helvetica" pitchFamily="2" charset="0"/>
              </a:endParaRPr>
            </a:p>
          </p:txBody>
        </p:sp>
      </p:grpSp>
    </p:spTree>
    <p:extLst>
      <p:ext uri="{BB962C8B-B14F-4D97-AF65-F5344CB8AC3E}">
        <p14:creationId xmlns:p14="http://schemas.microsoft.com/office/powerpoint/2010/main" val="22596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A1B1D50-DCB1-74DD-50A6-B82626AAFC89}"/>
              </a:ext>
            </a:extLst>
          </p:cNvPr>
          <p:cNvPicPr>
            <a:picLocks noChangeAspect="1"/>
          </p:cNvPicPr>
          <p:nvPr/>
        </p:nvPicPr>
        <p:blipFill>
          <a:blip r:embed="rId2"/>
          <a:stretch>
            <a:fillRect/>
          </a:stretch>
        </p:blipFill>
        <p:spPr>
          <a:xfrm>
            <a:off x="2209800" y="1380364"/>
            <a:ext cx="7772400" cy="4097271"/>
          </a:xfrm>
          <a:prstGeom prst="rect">
            <a:avLst/>
          </a:prstGeom>
        </p:spPr>
      </p:pic>
      <p:sp>
        <p:nvSpPr>
          <p:cNvPr id="8" name="TextBox 7">
            <a:extLst>
              <a:ext uri="{FF2B5EF4-FFF2-40B4-BE49-F238E27FC236}">
                <a16:creationId xmlns:a16="http://schemas.microsoft.com/office/drawing/2014/main" id="{203D81D0-31DB-9A6F-8012-4A77BC015D63}"/>
              </a:ext>
            </a:extLst>
          </p:cNvPr>
          <p:cNvSpPr txBox="1"/>
          <p:nvPr/>
        </p:nvSpPr>
        <p:spPr>
          <a:xfrm>
            <a:off x="8528538" y="6357646"/>
            <a:ext cx="3511061" cy="276999"/>
          </a:xfrm>
          <a:prstGeom prst="rect">
            <a:avLst/>
          </a:prstGeom>
          <a:noFill/>
        </p:spPr>
        <p:txBody>
          <a:bodyPr wrap="square" rtlCol="0">
            <a:spAutoFit/>
          </a:bodyPr>
          <a:lstStyle/>
          <a:p>
            <a:pPr algn="r"/>
            <a:r>
              <a:rPr lang="en-US" sz="1200" dirty="0">
                <a:latin typeface="Helvetica" pitchFamily="2" charset="0"/>
                <a:hlinkClick r:id="rId3"/>
              </a:rPr>
              <a:t>He et al. 2015</a:t>
            </a:r>
            <a:r>
              <a:rPr lang="en-US" sz="1200" dirty="0">
                <a:latin typeface="Helvetica" pitchFamily="2" charset="0"/>
              </a:rPr>
              <a:t>, </a:t>
            </a:r>
            <a:r>
              <a:rPr lang="en-US" sz="1200" dirty="0">
                <a:latin typeface="Helvetica" pitchFamily="2" charset="0"/>
                <a:hlinkClick r:id="rId4"/>
              </a:rPr>
              <a:t>Michael et al. 2018</a:t>
            </a:r>
            <a:endParaRPr lang="en-US" sz="1200" dirty="0">
              <a:latin typeface="Helvetica" pitchFamily="2" charset="0"/>
            </a:endParaRPr>
          </a:p>
        </p:txBody>
      </p:sp>
      <p:sp>
        <p:nvSpPr>
          <p:cNvPr id="9" name="TextBox 8">
            <a:extLst>
              <a:ext uri="{FF2B5EF4-FFF2-40B4-BE49-F238E27FC236}">
                <a16:creationId xmlns:a16="http://schemas.microsoft.com/office/drawing/2014/main" id="{B8B6BF27-2499-8E3D-9A2C-65774102DBDC}"/>
              </a:ext>
            </a:extLst>
          </p:cNvPr>
          <p:cNvSpPr txBox="1"/>
          <p:nvPr/>
        </p:nvSpPr>
        <p:spPr>
          <a:xfrm>
            <a:off x="3663461" y="795589"/>
            <a:ext cx="4865077" cy="584775"/>
          </a:xfrm>
          <a:prstGeom prst="rect">
            <a:avLst/>
          </a:prstGeom>
          <a:noFill/>
        </p:spPr>
        <p:txBody>
          <a:bodyPr wrap="square" rtlCol="0">
            <a:spAutoFit/>
          </a:bodyPr>
          <a:lstStyle/>
          <a:p>
            <a:pPr algn="ctr"/>
            <a:r>
              <a:rPr lang="en-US" sz="3200" b="1" dirty="0">
                <a:latin typeface="Helvetica" pitchFamily="2" charset="0"/>
              </a:rPr>
              <a:t>QA-SRL/QAMR</a:t>
            </a:r>
          </a:p>
        </p:txBody>
      </p:sp>
    </p:spTree>
    <p:extLst>
      <p:ext uri="{BB962C8B-B14F-4D97-AF65-F5344CB8AC3E}">
        <p14:creationId xmlns:p14="http://schemas.microsoft.com/office/powerpoint/2010/main" val="200946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3983-627E-F38F-28C7-CAD0B9F92DA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2C183C8-74EF-75A8-4810-4778FA26944B}"/>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3777EAB7-E3AB-5AD4-08CE-5EE5E37EDDF5}"/>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 Lack of Abstraction</a:t>
              </a:r>
            </a:p>
          </p:txBody>
        </p:sp>
        <p:sp>
          <p:nvSpPr>
            <p:cNvPr id="2" name="TextBox 1">
              <a:extLst>
                <a:ext uri="{FF2B5EF4-FFF2-40B4-BE49-F238E27FC236}">
                  <a16:creationId xmlns:a16="http://schemas.microsoft.com/office/drawing/2014/main" id="{182E1F27-0577-66EF-6F22-B2C4A63706B6}"/>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Inferences we can draw by templatizing a string don’t provide information beyond that already in the string.</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49633B5D-D97B-2035-2EFB-23243761D693}"/>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CD747EB2-0B2D-1842-EE4C-D02904578022}"/>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113A6A"/>
                  </a:solidFill>
                  <a:latin typeface="Helvetica" pitchFamily="2" charset="0"/>
                </a:rPr>
                <a:t>Key Idea: Representational Scaffolding</a:t>
              </a:r>
            </a:p>
          </p:txBody>
        </p:sp>
        <p:sp>
          <p:nvSpPr>
            <p:cNvPr id="6" name="TextBox 5">
              <a:extLst>
                <a:ext uri="{FF2B5EF4-FFF2-40B4-BE49-F238E27FC236}">
                  <a16:creationId xmlns:a16="http://schemas.microsoft.com/office/drawing/2014/main" id="{C0E91AFA-3A57-EC28-865D-569F198B8E53}"/>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Ontologies provide guidance about what the interesting inferences are; that guidance undergirds multiple tasks. </a:t>
              </a:r>
            </a:p>
          </p:txBody>
        </p:sp>
      </p:grpSp>
    </p:spTree>
    <p:extLst>
      <p:ext uri="{BB962C8B-B14F-4D97-AF65-F5344CB8AC3E}">
        <p14:creationId xmlns:p14="http://schemas.microsoft.com/office/powerpoint/2010/main" val="358127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778CB-299F-8DD0-83B8-D444C04BD67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9813702-40F1-63A2-CB7C-C399C3380EBC}"/>
              </a:ext>
            </a:extLst>
          </p:cNvPr>
          <p:cNvGrpSpPr/>
          <p:nvPr/>
        </p:nvGrpSpPr>
        <p:grpSpPr>
          <a:xfrm>
            <a:off x="1447800" y="707715"/>
            <a:ext cx="9296400" cy="1538882"/>
            <a:chOff x="1447800" y="973017"/>
            <a:chExt cx="9296400" cy="1538882"/>
          </a:xfrm>
        </p:grpSpPr>
        <p:sp>
          <p:nvSpPr>
            <p:cNvPr id="3" name="TextBox 2">
              <a:extLst>
                <a:ext uri="{FF2B5EF4-FFF2-40B4-BE49-F238E27FC236}">
                  <a16:creationId xmlns:a16="http://schemas.microsoft.com/office/drawing/2014/main" id="{9E8D9624-08A0-4A2B-5F79-391FC918CF8A}"/>
                </a:ext>
              </a:extLst>
            </p:cNvPr>
            <p:cNvSpPr txBox="1"/>
            <p:nvPr/>
          </p:nvSpPr>
          <p:spPr>
            <a:xfrm>
              <a:off x="1447800" y="973017"/>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1: Natural Language Inference</a:t>
              </a:r>
            </a:p>
          </p:txBody>
        </p:sp>
        <p:sp>
          <p:nvSpPr>
            <p:cNvPr id="2" name="TextBox 1">
              <a:extLst>
                <a:ext uri="{FF2B5EF4-FFF2-40B4-BE49-F238E27FC236}">
                  <a16:creationId xmlns:a16="http://schemas.microsoft.com/office/drawing/2014/main" id="{E269AF1F-3018-9F6C-888D-F6FBBD2C31F1}"/>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Leverage ontology descriptions to generate natural language inference templates filled by semantic parses.</a:t>
              </a:r>
              <a:endParaRPr lang="en-US" sz="2800" dirty="0">
                <a:latin typeface="Helvetica" pitchFamily="2" charset="0"/>
              </a:endParaRPr>
            </a:p>
          </p:txBody>
        </p:sp>
      </p:grpSp>
    </p:spTree>
    <p:extLst>
      <p:ext uri="{BB962C8B-B14F-4D97-AF65-F5344CB8AC3E}">
        <p14:creationId xmlns:p14="http://schemas.microsoft.com/office/powerpoint/2010/main" val="3384981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3F1D0-6864-7756-CE6C-956F22C42D80}"/>
              </a:ext>
            </a:extLst>
          </p:cNvPr>
          <p:cNvSpPr txBox="1"/>
          <p:nvPr/>
        </p:nvSpPr>
        <p:spPr>
          <a:xfrm>
            <a:off x="668212" y="990430"/>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An assassin </a:t>
            </a:r>
            <a:r>
              <a:rPr lang="en-US" dirty="0">
                <a:latin typeface="Helvetica" pitchFamily="2" charset="0"/>
              </a:rPr>
              <a:t>in Colombia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federal judge </a:t>
            </a:r>
            <a:r>
              <a:rPr lang="en-US" dirty="0">
                <a:latin typeface="Helvetica" pitchFamily="2" charset="0"/>
              </a:rPr>
              <a:t>on a Medellin street.</a:t>
            </a:r>
          </a:p>
        </p:txBody>
      </p:sp>
      <p:sp>
        <p:nvSpPr>
          <p:cNvPr id="5" name="TextBox 4">
            <a:extLst>
              <a:ext uri="{FF2B5EF4-FFF2-40B4-BE49-F238E27FC236}">
                <a16:creationId xmlns:a16="http://schemas.microsoft.com/office/drawing/2014/main" id="{4945E493-E0FF-F778-22F6-2CB98B87A544}"/>
              </a:ext>
            </a:extLst>
          </p:cNvPr>
          <p:cNvSpPr txBox="1"/>
          <p:nvPr/>
        </p:nvSpPr>
        <p:spPr>
          <a:xfrm>
            <a:off x="4706813" y="990430"/>
            <a:ext cx="3364523" cy="646331"/>
          </a:xfrm>
          <a:prstGeom prst="rect">
            <a:avLst/>
          </a:prstGeom>
          <a:noFill/>
        </p:spPr>
        <p:txBody>
          <a:bodyPr wrap="square">
            <a:spAutoFit/>
          </a:bodyPr>
          <a:lstStyle/>
          <a:p>
            <a:r>
              <a:rPr lang="en-US" dirty="0">
                <a:solidFill>
                  <a:schemeClr val="accent6">
                    <a:lumMod val="75000"/>
                  </a:schemeClr>
                </a:solidFill>
                <a:latin typeface="Helvetica" pitchFamily="2" charset="0"/>
              </a:rPr>
              <a:t>The antibody </a:t>
            </a:r>
            <a:r>
              <a:rPr lang="en-US" dirty="0">
                <a:latin typeface="Helvetica" pitchFamily="2" charset="0"/>
              </a:rPr>
              <a:t>then </a:t>
            </a:r>
            <a:r>
              <a:rPr lang="en-US" dirty="0">
                <a:solidFill>
                  <a:schemeClr val="accent2">
                    <a:lumMod val="75000"/>
                  </a:schemeClr>
                </a:solidFill>
                <a:latin typeface="Helvetica" pitchFamily="2" charset="0"/>
              </a:rPr>
              <a:t>kills</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a:p>
            <a:endParaRPr lang="en-US" dirty="0">
              <a:latin typeface="Helvetica" pitchFamily="2" charset="0"/>
            </a:endParaRPr>
          </a:p>
        </p:txBody>
      </p:sp>
      <p:sp>
        <p:nvSpPr>
          <p:cNvPr id="6" name="TextBox 5">
            <a:extLst>
              <a:ext uri="{FF2B5EF4-FFF2-40B4-BE49-F238E27FC236}">
                <a16:creationId xmlns:a16="http://schemas.microsoft.com/office/drawing/2014/main" id="{DEE241B3-96B8-6F2D-06B0-F1A76F0480F3}"/>
              </a:ext>
            </a:extLst>
          </p:cNvPr>
          <p:cNvSpPr txBox="1"/>
          <p:nvPr/>
        </p:nvSpPr>
        <p:spPr>
          <a:xfrm>
            <a:off x="8452336" y="993442"/>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was untrained and, in one botched job,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client</a:t>
            </a:r>
            <a:r>
              <a:rPr lang="en-US" dirty="0">
                <a:latin typeface="Helvetica" pitchFamily="2" charset="0"/>
              </a:rPr>
              <a:t>.</a:t>
            </a:r>
          </a:p>
        </p:txBody>
      </p:sp>
      <p:sp>
        <p:nvSpPr>
          <p:cNvPr id="9" name="TextBox 8">
            <a:extLst>
              <a:ext uri="{FF2B5EF4-FFF2-40B4-BE49-F238E27FC236}">
                <a16:creationId xmlns:a16="http://schemas.microsoft.com/office/drawing/2014/main" id="{D9AF21FF-DCC8-DCD9-0512-0CEC8690AB5F}"/>
              </a:ext>
            </a:extLst>
          </p:cNvPr>
          <p:cNvSpPr txBox="1"/>
          <p:nvPr/>
        </p:nvSpPr>
        <p:spPr>
          <a:xfrm>
            <a:off x="10328030" y="6357646"/>
            <a:ext cx="1711569" cy="276999"/>
          </a:xfrm>
          <a:prstGeom prst="rect">
            <a:avLst/>
          </a:prstGeom>
          <a:noFill/>
        </p:spPr>
        <p:txBody>
          <a:bodyPr wrap="square" rtlCol="0">
            <a:spAutoFit/>
          </a:bodyPr>
          <a:lstStyle/>
          <a:p>
            <a:pPr algn="r"/>
            <a:r>
              <a:rPr lang="en-US" sz="1200" dirty="0">
                <a:latin typeface="Helvetica" pitchFamily="2" charset="0"/>
                <a:hlinkClick r:id="rId2"/>
              </a:rPr>
              <a:t>Reisinger et al. 2015</a:t>
            </a:r>
            <a:endParaRPr lang="en-US" sz="1200" dirty="0">
              <a:latin typeface="Helvetica" pitchFamily="2" charset="0"/>
            </a:endParaRPr>
          </a:p>
        </p:txBody>
      </p:sp>
      <p:sp>
        <p:nvSpPr>
          <p:cNvPr id="12" name="TextBox 11">
            <a:extLst>
              <a:ext uri="{FF2B5EF4-FFF2-40B4-BE49-F238E27FC236}">
                <a16:creationId xmlns:a16="http://schemas.microsoft.com/office/drawing/2014/main" id="{02B1B33F-C30E-042A-5BF0-264FB0EF4868}"/>
              </a:ext>
            </a:extLst>
          </p:cNvPr>
          <p:cNvSpPr txBox="1"/>
          <p:nvPr/>
        </p:nvSpPr>
        <p:spPr>
          <a:xfrm>
            <a:off x="8452336"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client</a:t>
            </a:r>
            <a:r>
              <a:rPr lang="en-US" dirty="0">
                <a:latin typeface="Helvetica" pitchFamily="2" charset="0"/>
              </a:rPr>
              <a:t>.</a:t>
            </a:r>
          </a:p>
        </p:txBody>
      </p:sp>
      <p:grpSp>
        <p:nvGrpSpPr>
          <p:cNvPr id="21" name="Group 20">
            <a:extLst>
              <a:ext uri="{FF2B5EF4-FFF2-40B4-BE49-F238E27FC236}">
                <a16:creationId xmlns:a16="http://schemas.microsoft.com/office/drawing/2014/main" id="{17630298-D645-EC96-B944-3F61AEEDD9C2}"/>
              </a:ext>
            </a:extLst>
          </p:cNvPr>
          <p:cNvGrpSpPr/>
          <p:nvPr/>
        </p:nvGrpSpPr>
        <p:grpSpPr>
          <a:xfrm>
            <a:off x="668212" y="1636761"/>
            <a:ext cx="3657601" cy="1488998"/>
            <a:chOff x="597874" y="1636761"/>
            <a:chExt cx="3657601" cy="1488998"/>
          </a:xfrm>
        </p:grpSpPr>
        <p:sp>
          <p:nvSpPr>
            <p:cNvPr id="10" name="TextBox 9">
              <a:extLst>
                <a:ext uri="{FF2B5EF4-FFF2-40B4-BE49-F238E27FC236}">
                  <a16:creationId xmlns:a16="http://schemas.microsoft.com/office/drawing/2014/main" id="{E2455A3E-78FB-51DD-0476-DA202A294207}"/>
                </a:ext>
              </a:extLst>
            </p:cNvPr>
            <p:cNvSpPr txBox="1"/>
            <p:nvPr/>
          </p:nvSpPr>
          <p:spPr>
            <a:xfrm>
              <a:off x="597874" y="2479428"/>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assassin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judge</a:t>
              </a:r>
              <a:r>
                <a:rPr lang="en-US" dirty="0">
                  <a:latin typeface="Helvetica" pitchFamily="2" charset="0"/>
                </a:rPr>
                <a:t>.</a:t>
              </a:r>
            </a:p>
          </p:txBody>
        </p:sp>
        <p:cxnSp>
          <p:nvCxnSpPr>
            <p:cNvPr id="14" name="Straight Arrow Connector 13">
              <a:extLst>
                <a:ext uri="{FF2B5EF4-FFF2-40B4-BE49-F238E27FC236}">
                  <a16:creationId xmlns:a16="http://schemas.microsoft.com/office/drawing/2014/main" id="{1AE61617-C860-28CA-88B4-6BE64B353D60}"/>
                </a:ext>
              </a:extLst>
            </p:cNvPr>
            <p:cNvCxnSpPr>
              <a:stCxn id="3" idx="2"/>
              <a:endCxn id="10" idx="0"/>
            </p:cNvCxnSpPr>
            <p:nvPr/>
          </p:nvCxnSpPr>
          <p:spPr>
            <a:xfrm>
              <a:off x="2426675" y="1636761"/>
              <a:ext cx="0" cy="8426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DFD743DA-BC43-5DA0-AA82-BE053D9F46CD}"/>
              </a:ext>
            </a:extLst>
          </p:cNvPr>
          <p:cNvCxnSpPr>
            <a:cxnSpLocks/>
            <a:stCxn id="6" idx="2"/>
            <a:endCxn id="12" idx="0"/>
          </p:cNvCxnSpPr>
          <p:nvPr/>
        </p:nvCxnSpPr>
        <p:spPr>
          <a:xfrm>
            <a:off x="10134598" y="1639773"/>
            <a:ext cx="0" cy="8396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FBD2890-DC0F-EBAE-61E2-9DD8EFEEA936}"/>
              </a:ext>
            </a:extLst>
          </p:cNvPr>
          <p:cNvGrpSpPr/>
          <p:nvPr/>
        </p:nvGrpSpPr>
        <p:grpSpPr>
          <a:xfrm>
            <a:off x="4706813" y="1565166"/>
            <a:ext cx="3364523" cy="1560594"/>
            <a:chOff x="4706813" y="1565166"/>
            <a:chExt cx="3364523" cy="1560594"/>
          </a:xfrm>
        </p:grpSpPr>
        <p:sp>
          <p:nvSpPr>
            <p:cNvPr id="11" name="TextBox 10">
              <a:extLst>
                <a:ext uri="{FF2B5EF4-FFF2-40B4-BE49-F238E27FC236}">
                  <a16:creationId xmlns:a16="http://schemas.microsoft.com/office/drawing/2014/main" id="{FB57DC8E-3E4D-C503-C4F5-1F11D737E221}"/>
                </a:ext>
              </a:extLst>
            </p:cNvPr>
            <p:cNvSpPr txBox="1"/>
            <p:nvPr/>
          </p:nvSpPr>
          <p:spPr>
            <a:xfrm>
              <a:off x="4706813"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antibody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p:txBody>
        </p:sp>
        <p:cxnSp>
          <p:nvCxnSpPr>
            <p:cNvPr id="15" name="Straight Arrow Connector 14">
              <a:extLst>
                <a:ext uri="{FF2B5EF4-FFF2-40B4-BE49-F238E27FC236}">
                  <a16:creationId xmlns:a16="http://schemas.microsoft.com/office/drawing/2014/main" id="{446C07F8-2CFA-3A0F-21E8-3AF9FDB7EDEF}"/>
                </a:ext>
              </a:extLst>
            </p:cNvPr>
            <p:cNvCxnSpPr>
              <a:cxnSpLocks/>
              <a:stCxn id="5" idx="2"/>
              <a:endCxn id="11" idx="0"/>
            </p:cNvCxnSpPr>
            <p:nvPr/>
          </p:nvCxnSpPr>
          <p:spPr>
            <a:xfrm>
              <a:off x="6389075" y="1636761"/>
              <a:ext cx="0" cy="842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917F9E-E557-A630-2327-C553143A74DD}"/>
                </a:ext>
              </a:extLst>
            </p:cNvPr>
            <p:cNvSpPr txBox="1"/>
            <p:nvPr/>
          </p:nvSpPr>
          <p:spPr>
            <a:xfrm>
              <a:off x="6186498"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x</a:t>
              </a:r>
            </a:p>
          </p:txBody>
        </p:sp>
      </p:grpSp>
      <p:pic>
        <p:nvPicPr>
          <p:cNvPr id="24" name="Picture 23" descr="A text on a white background&#10;&#10;Description automatically generated">
            <a:extLst>
              <a:ext uri="{FF2B5EF4-FFF2-40B4-BE49-F238E27FC236}">
                <a16:creationId xmlns:a16="http://schemas.microsoft.com/office/drawing/2014/main" id="{27045661-3A5F-2777-5457-C7E72C696F1E}"/>
              </a:ext>
            </a:extLst>
          </p:cNvPr>
          <p:cNvPicPr>
            <a:picLocks noChangeAspect="1"/>
          </p:cNvPicPr>
          <p:nvPr/>
        </p:nvPicPr>
        <p:blipFill>
          <a:blip r:embed="rId3"/>
          <a:stretch>
            <a:fillRect/>
          </a:stretch>
        </p:blipFill>
        <p:spPr>
          <a:xfrm>
            <a:off x="4306296" y="3523465"/>
            <a:ext cx="4672487" cy="2304673"/>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5820E88A-3FC0-BEEC-B408-F323BD6CE679}"/>
              </a:ext>
            </a:extLst>
          </p:cNvPr>
          <p:cNvPicPr>
            <a:picLocks noChangeAspect="1"/>
          </p:cNvPicPr>
          <p:nvPr/>
        </p:nvPicPr>
        <p:blipFill rotWithShape="1">
          <a:blip r:embed="rId4">
            <a:alphaModFix/>
          </a:blip>
          <a:srcRect t="14530"/>
          <a:stretch/>
        </p:blipFill>
        <p:spPr>
          <a:xfrm>
            <a:off x="3675181" y="3429000"/>
            <a:ext cx="5427788" cy="2907921"/>
          </a:xfrm>
          <a:prstGeom prst="rect">
            <a:avLst/>
          </a:prstGeom>
        </p:spPr>
      </p:pic>
      <p:sp>
        <p:nvSpPr>
          <p:cNvPr id="30" name="TextBox 29">
            <a:extLst>
              <a:ext uri="{FF2B5EF4-FFF2-40B4-BE49-F238E27FC236}">
                <a16:creationId xmlns:a16="http://schemas.microsoft.com/office/drawing/2014/main" id="{52794B24-FF78-F293-753F-FC5369948D28}"/>
              </a:ext>
            </a:extLst>
          </p:cNvPr>
          <p:cNvSpPr txBox="1"/>
          <p:nvPr/>
        </p:nvSpPr>
        <p:spPr>
          <a:xfrm>
            <a:off x="9932021"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a:t>
            </a:r>
          </a:p>
        </p:txBody>
      </p:sp>
      <p:cxnSp>
        <p:nvCxnSpPr>
          <p:cNvPr id="4" name="Straight Arrow Connector 3">
            <a:extLst>
              <a:ext uri="{FF2B5EF4-FFF2-40B4-BE49-F238E27FC236}">
                <a16:creationId xmlns:a16="http://schemas.microsoft.com/office/drawing/2014/main" id="{80EE2AC2-9D3A-BB2E-E303-790EC730B25E}"/>
              </a:ext>
            </a:extLst>
          </p:cNvPr>
          <p:cNvCxnSpPr/>
          <p:nvPr/>
        </p:nvCxnSpPr>
        <p:spPr>
          <a:xfrm>
            <a:off x="3200400" y="3950677"/>
            <a:ext cx="914400" cy="914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D35C050-17CA-4CDE-25A9-852933040438}"/>
              </a:ext>
            </a:extLst>
          </p:cNvPr>
          <p:cNvGrpSpPr/>
          <p:nvPr/>
        </p:nvGrpSpPr>
        <p:grpSpPr>
          <a:xfrm>
            <a:off x="1214407" y="2389402"/>
            <a:ext cx="9763177" cy="871833"/>
            <a:chOff x="1214407" y="2389402"/>
            <a:chExt cx="9763177" cy="871833"/>
          </a:xfrm>
        </p:grpSpPr>
        <p:grpSp>
          <p:nvGrpSpPr>
            <p:cNvPr id="8" name="Group 7">
              <a:extLst>
                <a:ext uri="{FF2B5EF4-FFF2-40B4-BE49-F238E27FC236}">
                  <a16:creationId xmlns:a16="http://schemas.microsoft.com/office/drawing/2014/main" id="{EC029C1C-84EE-D3C9-5081-B41D957E30D7}"/>
                </a:ext>
              </a:extLst>
            </p:cNvPr>
            <p:cNvGrpSpPr/>
            <p:nvPr/>
          </p:nvGrpSpPr>
          <p:grpSpPr>
            <a:xfrm>
              <a:off x="1214407" y="2407624"/>
              <a:ext cx="1310851" cy="405914"/>
              <a:chOff x="1214407" y="2407624"/>
              <a:chExt cx="1310851" cy="405914"/>
            </a:xfrm>
          </p:grpSpPr>
          <p:sp>
            <p:nvSpPr>
              <p:cNvPr id="46" name="Rounded Rectangle 45">
                <a:extLst>
                  <a:ext uri="{FF2B5EF4-FFF2-40B4-BE49-F238E27FC236}">
                    <a16:creationId xmlns:a16="http://schemas.microsoft.com/office/drawing/2014/main" id="{0EB98043-FB55-31DB-5957-AC6C1F08D8E4}"/>
                  </a:ext>
                </a:extLst>
              </p:cNvPr>
              <p:cNvSpPr/>
              <p:nvPr/>
            </p:nvSpPr>
            <p:spPr>
              <a:xfrm>
                <a:off x="1214407" y="2479429"/>
                <a:ext cx="1310851"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E82EE56B-4D98-6057-A149-AB0AF5B560A8}"/>
                  </a:ext>
                </a:extLst>
              </p:cNvPr>
              <p:cNvSpPr/>
              <p:nvPr/>
            </p:nvSpPr>
            <p:spPr>
              <a:xfrm>
                <a:off x="1412630" y="2407624"/>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3" name="Group 12">
              <a:extLst>
                <a:ext uri="{FF2B5EF4-FFF2-40B4-BE49-F238E27FC236}">
                  <a16:creationId xmlns:a16="http://schemas.microsoft.com/office/drawing/2014/main" id="{31C144FA-746D-80BB-3577-20C795EB7DD4}"/>
                </a:ext>
              </a:extLst>
            </p:cNvPr>
            <p:cNvGrpSpPr/>
            <p:nvPr/>
          </p:nvGrpSpPr>
          <p:grpSpPr>
            <a:xfrm>
              <a:off x="5076092" y="2407624"/>
              <a:ext cx="1383323" cy="405914"/>
              <a:chOff x="5076092" y="2407624"/>
              <a:chExt cx="1383323" cy="405914"/>
            </a:xfrm>
          </p:grpSpPr>
          <p:sp>
            <p:nvSpPr>
              <p:cNvPr id="44" name="Rounded Rectangle 43">
                <a:extLst>
                  <a:ext uri="{FF2B5EF4-FFF2-40B4-BE49-F238E27FC236}">
                    <a16:creationId xmlns:a16="http://schemas.microsoft.com/office/drawing/2014/main" id="{B8D80DEB-C9A7-ECF9-E8C3-5F48C32F9579}"/>
                  </a:ext>
                </a:extLst>
              </p:cNvPr>
              <p:cNvSpPr/>
              <p:nvPr/>
            </p:nvSpPr>
            <p:spPr>
              <a:xfrm>
                <a:off x="5076092" y="2479429"/>
                <a:ext cx="1383323"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9866B662-DE08-2FC6-58C8-3916FE36E9C4}"/>
                  </a:ext>
                </a:extLst>
              </p:cNvPr>
              <p:cNvSpPr/>
              <p:nvPr/>
            </p:nvSpPr>
            <p:spPr>
              <a:xfrm>
                <a:off x="5304691" y="2407624"/>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6" name="Group 15">
              <a:extLst>
                <a:ext uri="{FF2B5EF4-FFF2-40B4-BE49-F238E27FC236}">
                  <a16:creationId xmlns:a16="http://schemas.microsoft.com/office/drawing/2014/main" id="{B2BFA4B8-F51C-B0DB-5186-7FC542BEB663}"/>
                </a:ext>
              </a:extLst>
            </p:cNvPr>
            <p:cNvGrpSpPr/>
            <p:nvPr/>
          </p:nvGrpSpPr>
          <p:grpSpPr>
            <a:xfrm>
              <a:off x="8423026" y="2389402"/>
              <a:ext cx="961295" cy="435859"/>
              <a:chOff x="8423026" y="2389402"/>
              <a:chExt cx="961295" cy="435859"/>
            </a:xfrm>
          </p:grpSpPr>
          <p:sp>
            <p:nvSpPr>
              <p:cNvPr id="42" name="Rounded Rectangle 41">
                <a:extLst>
                  <a:ext uri="{FF2B5EF4-FFF2-40B4-BE49-F238E27FC236}">
                    <a16:creationId xmlns:a16="http://schemas.microsoft.com/office/drawing/2014/main" id="{42D930DF-9830-CCC3-B99A-F8A2E15D0542}"/>
                  </a:ext>
                </a:extLst>
              </p:cNvPr>
              <p:cNvSpPr/>
              <p:nvPr/>
            </p:nvSpPr>
            <p:spPr>
              <a:xfrm>
                <a:off x="8686800" y="2491152"/>
                <a:ext cx="474784"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C99CEDA8-00C6-2054-B7E9-D7276479AAF9}"/>
                  </a:ext>
                </a:extLst>
              </p:cNvPr>
              <p:cNvSpPr/>
              <p:nvPr/>
            </p:nvSpPr>
            <p:spPr>
              <a:xfrm>
                <a:off x="8423026" y="2389402"/>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7" name="Group 16">
              <a:extLst>
                <a:ext uri="{FF2B5EF4-FFF2-40B4-BE49-F238E27FC236}">
                  <a16:creationId xmlns:a16="http://schemas.microsoft.com/office/drawing/2014/main" id="{B9600646-A5F4-81C8-321C-8FA4566828DA}"/>
                </a:ext>
              </a:extLst>
            </p:cNvPr>
            <p:cNvGrpSpPr/>
            <p:nvPr/>
          </p:nvGrpSpPr>
          <p:grpSpPr>
            <a:xfrm>
              <a:off x="2203936" y="2766645"/>
              <a:ext cx="1716353" cy="483646"/>
              <a:chOff x="2203936" y="2766645"/>
              <a:chExt cx="1716353" cy="483646"/>
            </a:xfrm>
          </p:grpSpPr>
          <p:sp>
            <p:nvSpPr>
              <p:cNvPr id="40" name="Rounded Rectangle 39">
                <a:extLst>
                  <a:ext uri="{FF2B5EF4-FFF2-40B4-BE49-F238E27FC236}">
                    <a16:creationId xmlns:a16="http://schemas.microsoft.com/office/drawing/2014/main" id="{9D1670FA-FF71-252B-7064-0F097C150187}"/>
                  </a:ext>
                </a:extLst>
              </p:cNvPr>
              <p:cNvSpPr/>
              <p:nvPr/>
            </p:nvSpPr>
            <p:spPr>
              <a:xfrm>
                <a:off x="2203936" y="2766645"/>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AFC28679-6ED7-A2AA-14F7-DF21B2420A8D}"/>
                  </a:ext>
                </a:extLst>
              </p:cNvPr>
              <p:cNvSpPr/>
              <p:nvPr/>
            </p:nvSpPr>
            <p:spPr>
              <a:xfrm>
                <a:off x="2695704" y="3027530"/>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nvGrpSpPr>
            <p:cNvPr id="19" name="Group 18">
              <a:extLst>
                <a:ext uri="{FF2B5EF4-FFF2-40B4-BE49-F238E27FC236}">
                  <a16:creationId xmlns:a16="http://schemas.microsoft.com/office/drawing/2014/main" id="{C6751B2D-129A-AEF8-A96C-7A427DD3D5A8}"/>
                </a:ext>
              </a:extLst>
            </p:cNvPr>
            <p:cNvGrpSpPr/>
            <p:nvPr/>
          </p:nvGrpSpPr>
          <p:grpSpPr>
            <a:xfrm>
              <a:off x="6198220" y="2766645"/>
              <a:ext cx="1716353" cy="471143"/>
              <a:chOff x="6198220" y="2766645"/>
              <a:chExt cx="1716353" cy="471143"/>
            </a:xfrm>
          </p:grpSpPr>
          <p:sp>
            <p:nvSpPr>
              <p:cNvPr id="38" name="Rounded Rectangle 37">
                <a:extLst>
                  <a:ext uri="{FF2B5EF4-FFF2-40B4-BE49-F238E27FC236}">
                    <a16:creationId xmlns:a16="http://schemas.microsoft.com/office/drawing/2014/main" id="{499FA45C-D907-F7F8-4310-71ADC17E6C4E}"/>
                  </a:ext>
                </a:extLst>
              </p:cNvPr>
              <p:cNvSpPr/>
              <p:nvPr/>
            </p:nvSpPr>
            <p:spPr>
              <a:xfrm>
                <a:off x="6198220" y="2766645"/>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A4519F72-7B4F-E651-A0D0-FDF915548846}"/>
                  </a:ext>
                </a:extLst>
              </p:cNvPr>
              <p:cNvSpPr/>
              <p:nvPr/>
            </p:nvSpPr>
            <p:spPr>
              <a:xfrm>
                <a:off x="6681552" y="3015027"/>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nvGrpSpPr>
            <p:cNvPr id="20" name="Group 19">
              <a:extLst>
                <a:ext uri="{FF2B5EF4-FFF2-40B4-BE49-F238E27FC236}">
                  <a16:creationId xmlns:a16="http://schemas.microsoft.com/office/drawing/2014/main" id="{FD10A914-F6D1-A286-BD81-17822D752017}"/>
                </a:ext>
              </a:extLst>
            </p:cNvPr>
            <p:cNvGrpSpPr/>
            <p:nvPr/>
          </p:nvGrpSpPr>
          <p:grpSpPr>
            <a:xfrm>
              <a:off x="9261231" y="2778369"/>
              <a:ext cx="1716353" cy="482866"/>
              <a:chOff x="9261231" y="2778369"/>
              <a:chExt cx="1716353" cy="482866"/>
            </a:xfrm>
          </p:grpSpPr>
          <p:sp>
            <p:nvSpPr>
              <p:cNvPr id="36" name="Rounded Rectangle 35">
                <a:extLst>
                  <a:ext uri="{FF2B5EF4-FFF2-40B4-BE49-F238E27FC236}">
                    <a16:creationId xmlns:a16="http://schemas.microsoft.com/office/drawing/2014/main" id="{9C4D3DFF-B57A-883E-D45D-99AB8D82D877}"/>
                  </a:ext>
                </a:extLst>
              </p:cNvPr>
              <p:cNvSpPr/>
              <p:nvPr/>
            </p:nvSpPr>
            <p:spPr>
              <a:xfrm>
                <a:off x="9261231" y="2778369"/>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0CBBCC1D-4E39-2710-BEDD-C13E964707A4}"/>
                  </a:ext>
                </a:extLst>
              </p:cNvPr>
              <p:cNvSpPr/>
              <p:nvPr/>
            </p:nvSpPr>
            <p:spPr>
              <a:xfrm>
                <a:off x="9752999" y="3038474"/>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spTree>
    <p:extLst>
      <p:ext uri="{BB962C8B-B14F-4D97-AF65-F5344CB8AC3E}">
        <p14:creationId xmlns:p14="http://schemas.microsoft.com/office/powerpoint/2010/main" val="27159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3056-3FD9-F7E0-1840-22D514850F3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A89994C-88CB-24DD-5ED6-1FD36F630CBB}"/>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2D483D21-9BEB-0F96-113D-7C958C4E5309}"/>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Too Much Abstraction</a:t>
              </a:r>
            </a:p>
          </p:txBody>
        </p:sp>
        <p:sp>
          <p:nvSpPr>
            <p:cNvPr id="2" name="TextBox 1">
              <a:extLst>
                <a:ext uri="{FF2B5EF4-FFF2-40B4-BE49-F238E27FC236}">
                  <a16:creationId xmlns:a16="http://schemas.microsoft.com/office/drawing/2014/main" id="{309E29B5-6BF9-9BCF-9757-574223E22284}"/>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The inferences are interesting and broadly applicable but limited in their specificity.</a:t>
              </a:r>
              <a:endParaRPr lang="en-US" sz="2800" dirty="0">
                <a:latin typeface="Helvetica" pitchFamily="2" charset="0"/>
              </a:endParaRPr>
            </a:p>
          </p:txBody>
        </p:sp>
      </p:grpSp>
    </p:spTree>
    <p:extLst>
      <p:ext uri="{BB962C8B-B14F-4D97-AF65-F5344CB8AC3E}">
        <p14:creationId xmlns:p14="http://schemas.microsoft.com/office/powerpoint/2010/main" val="2746711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3D30-E8B7-E2BF-65E0-A2AF1A8055D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137C590-7AE1-3238-061C-A2AC49AD1C00}"/>
              </a:ext>
            </a:extLst>
          </p:cNvPr>
          <p:cNvGrpSpPr/>
          <p:nvPr/>
        </p:nvGrpSpPr>
        <p:grpSpPr>
          <a:xfrm>
            <a:off x="1447800" y="707715"/>
            <a:ext cx="9296400" cy="1538882"/>
            <a:chOff x="1447800" y="973017"/>
            <a:chExt cx="9296400" cy="1538882"/>
          </a:xfrm>
        </p:grpSpPr>
        <p:sp>
          <p:nvSpPr>
            <p:cNvPr id="3" name="TextBox 2">
              <a:extLst>
                <a:ext uri="{FF2B5EF4-FFF2-40B4-BE49-F238E27FC236}">
                  <a16:creationId xmlns:a16="http://schemas.microsoft.com/office/drawing/2014/main" id="{43C80AB6-31A6-254E-AFB0-B99A2244CB4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1: Natural Language Inference</a:t>
              </a:r>
            </a:p>
          </p:txBody>
        </p:sp>
        <p:sp>
          <p:nvSpPr>
            <p:cNvPr id="2" name="TextBox 1">
              <a:extLst>
                <a:ext uri="{FF2B5EF4-FFF2-40B4-BE49-F238E27FC236}">
                  <a16:creationId xmlns:a16="http://schemas.microsoft.com/office/drawing/2014/main" id="{2C34B1F1-7177-C783-C3C1-1BC5386E9F02}"/>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Leverage ontology descriptions to generate natural language inference templates filled by semantic parses.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38E80FBF-8D4C-2383-1777-11E66994E179}"/>
              </a:ext>
            </a:extLst>
          </p:cNvPr>
          <p:cNvGrpSpPr/>
          <p:nvPr/>
        </p:nvGrpSpPr>
        <p:grpSpPr>
          <a:xfrm>
            <a:off x="1447800" y="2746027"/>
            <a:ext cx="9296400" cy="1538882"/>
            <a:chOff x="1447800" y="2727343"/>
            <a:chExt cx="9296400" cy="1538882"/>
          </a:xfrm>
        </p:grpSpPr>
        <p:sp>
          <p:nvSpPr>
            <p:cNvPr id="4" name="TextBox 3">
              <a:extLst>
                <a:ext uri="{FF2B5EF4-FFF2-40B4-BE49-F238E27FC236}">
                  <a16:creationId xmlns:a16="http://schemas.microsoft.com/office/drawing/2014/main" id="{93DB4E5A-BF71-208C-1E0B-15C2AF6EA6CA}"/>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2: Template Filling </a:t>
              </a:r>
            </a:p>
          </p:txBody>
        </p:sp>
        <p:sp>
          <p:nvSpPr>
            <p:cNvPr id="6" name="TextBox 5">
              <a:extLst>
                <a:ext uri="{FF2B5EF4-FFF2-40B4-BE49-F238E27FC236}">
                  <a16:creationId xmlns:a16="http://schemas.microsoft.com/office/drawing/2014/main" id="{E7855635-2B4D-2319-1ACF-30DF746B2890}"/>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Leverage ontology structure to fill natural language templates across documents describing same event. </a:t>
              </a:r>
              <a:endParaRPr lang="en-US" sz="2800" dirty="0">
                <a:latin typeface="Helvetica" pitchFamily="2" charset="0"/>
              </a:endParaRPr>
            </a:p>
          </p:txBody>
        </p:sp>
      </p:grpSp>
    </p:spTree>
    <p:extLst>
      <p:ext uri="{BB962C8B-B14F-4D97-AF65-F5344CB8AC3E}">
        <p14:creationId xmlns:p14="http://schemas.microsoft.com/office/powerpoint/2010/main" val="19505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spTree>
    <p:extLst>
      <p:ext uri="{BB962C8B-B14F-4D97-AF65-F5344CB8AC3E}">
        <p14:creationId xmlns:p14="http://schemas.microsoft.com/office/powerpoint/2010/main" val="325024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2F1BCE03-2C2D-9441-DA00-F989B7540D8D}"/>
              </a:ext>
            </a:extLst>
          </p:cNvPr>
          <p:cNvSpPr txBox="1"/>
          <p:nvPr/>
        </p:nvSpPr>
        <p:spPr>
          <a:xfrm>
            <a:off x="855785" y="536448"/>
            <a:ext cx="3484567" cy="584775"/>
          </a:xfrm>
          <a:prstGeom prst="rect">
            <a:avLst/>
          </a:prstGeom>
          <a:noFill/>
        </p:spPr>
        <p:txBody>
          <a:bodyPr wrap="square" rtlCol="0">
            <a:spAutoFit/>
          </a:bodyPr>
          <a:lstStyle/>
          <a:p>
            <a:r>
              <a:rPr lang="en-US" sz="3200" b="1" dirty="0" err="1">
                <a:latin typeface="Helvetica" pitchFamily="2" charset="0"/>
                <a:cs typeface="Consolas" panose="020B0609020204030204" pitchFamily="49" charset="0"/>
              </a:rPr>
              <a:t>FrameNet</a:t>
            </a:r>
            <a:r>
              <a:rPr lang="en-US" sz="3200" dirty="0">
                <a:latin typeface="Helvetica" pitchFamily="2" charset="0"/>
                <a:cs typeface="Consolas" panose="020B0609020204030204" pitchFamily="49" charset="0"/>
              </a:rPr>
              <a:t> </a:t>
            </a:r>
            <a:r>
              <a:rPr lang="en-US" sz="1200" dirty="0">
                <a:latin typeface="Helvetica" pitchFamily="2" charset="0"/>
                <a:cs typeface="Consolas" panose="020B0609020204030204" pitchFamily="49" charset="0"/>
                <a:hlinkClick r:id="rId2"/>
              </a:rPr>
              <a:t>Baker et al. 1998</a:t>
            </a:r>
            <a:endParaRPr lang="en-US" sz="1200" dirty="0">
              <a:latin typeface="Helvetica" pitchFamily="2" charset="0"/>
              <a:cs typeface="Consolas" panose="020B0609020204030204" pitchFamily="49" charset="0"/>
            </a:endParaRPr>
          </a:p>
        </p:txBody>
      </p:sp>
      <p:cxnSp>
        <p:nvCxnSpPr>
          <p:cNvPr id="15" name="Straight Arrow Connector 14">
            <a:extLst>
              <a:ext uri="{FF2B5EF4-FFF2-40B4-BE49-F238E27FC236}">
                <a16:creationId xmlns:a16="http://schemas.microsoft.com/office/drawing/2014/main" id="{9EA5CBDF-0C02-F561-4231-AD4D41308919}"/>
              </a:ext>
            </a:extLst>
          </p:cNvPr>
          <p:cNvCxnSpPr>
            <a:cxnSpLocks/>
            <a:stCxn id="3" idx="2"/>
            <a:endCxn id="12" idx="0"/>
          </p:cNvCxnSpPr>
          <p:nvPr/>
        </p:nvCxnSpPr>
        <p:spPr>
          <a:xfrm>
            <a:off x="1586051" y="3062340"/>
            <a:ext cx="0" cy="5783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F1FA0FE-1B5B-604E-6A0D-A46583AB8508}"/>
              </a:ext>
            </a:extLst>
          </p:cNvPr>
          <p:cNvSpPr txBox="1"/>
          <p:nvPr/>
        </p:nvSpPr>
        <p:spPr>
          <a:xfrm>
            <a:off x="2051539" y="165295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Employment_scenario</a:t>
            </a:r>
            <a:endParaRPr lang="en-US" sz="1400" dirty="0">
              <a:latin typeface="Consolas" panose="020B0609020204030204" pitchFamily="49" charset="0"/>
              <a:cs typeface="Consolas" panose="020B0609020204030204" pitchFamily="49" charset="0"/>
            </a:endParaRPr>
          </a:p>
        </p:txBody>
      </p:sp>
      <p:sp>
        <p:nvSpPr>
          <p:cNvPr id="3" name="TextBox 2">
            <a:extLst>
              <a:ext uri="{FF2B5EF4-FFF2-40B4-BE49-F238E27FC236}">
                <a16:creationId xmlns:a16="http://schemas.microsoft.com/office/drawing/2014/main" id="{B00A252B-9DB9-9E5A-4704-95B04672680D}"/>
              </a:ext>
            </a:extLst>
          </p:cNvPr>
          <p:cNvSpPr txBox="1"/>
          <p:nvPr/>
        </p:nvSpPr>
        <p:spPr>
          <a:xfrm>
            <a:off x="54855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Employment_start</a:t>
            </a:r>
            <a:endParaRPr lang="en-US" sz="1400" dirty="0">
              <a:latin typeface="Consolas" panose="020B0609020204030204" pitchFamily="49" charset="0"/>
              <a:cs typeface="Consolas" panose="020B0609020204030204" pitchFamily="49" charset="0"/>
            </a:endParaRPr>
          </a:p>
        </p:txBody>
      </p:sp>
      <p:cxnSp>
        <p:nvCxnSpPr>
          <p:cNvPr id="5" name="Straight Arrow Connector 4">
            <a:extLst>
              <a:ext uri="{FF2B5EF4-FFF2-40B4-BE49-F238E27FC236}">
                <a16:creationId xmlns:a16="http://schemas.microsoft.com/office/drawing/2014/main" id="{39595731-E204-5A75-8EC9-CDE27F9D2C8F}"/>
              </a:ext>
            </a:extLst>
          </p:cNvPr>
          <p:cNvCxnSpPr>
            <a:stCxn id="2" idx="2"/>
            <a:endCxn id="3" idx="0"/>
          </p:cNvCxnSpPr>
          <p:nvPr/>
        </p:nvCxnSpPr>
        <p:spPr>
          <a:xfrm flipH="1">
            <a:off x="1586051" y="1960729"/>
            <a:ext cx="1502981" cy="7938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AAC5603-5296-1546-BF43-C45382A0FC48}"/>
              </a:ext>
            </a:extLst>
          </p:cNvPr>
          <p:cNvSpPr txBox="1"/>
          <p:nvPr/>
        </p:nvSpPr>
        <p:spPr>
          <a:xfrm rot="1324314">
            <a:off x="1705206" y="225864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10" name="TextBox 9">
            <a:extLst>
              <a:ext uri="{FF2B5EF4-FFF2-40B4-BE49-F238E27FC236}">
                <a16:creationId xmlns:a16="http://schemas.microsoft.com/office/drawing/2014/main" id="{10381760-82E8-B0E0-C95B-C2477286F33F}"/>
              </a:ext>
            </a:extLst>
          </p:cNvPr>
          <p:cNvSpPr txBox="1"/>
          <p:nvPr/>
        </p:nvSpPr>
        <p:spPr>
          <a:xfrm>
            <a:off x="266599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Employment_continue</a:t>
            </a:r>
            <a:endParaRPr lang="en-US" sz="14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3EDE52B5-9DA0-6351-C20C-2196579A3055}"/>
              </a:ext>
            </a:extLst>
          </p:cNvPr>
          <p:cNvSpPr txBox="1"/>
          <p:nvPr/>
        </p:nvSpPr>
        <p:spPr>
          <a:xfrm>
            <a:off x="4740983"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Employment_end</a:t>
            </a:r>
            <a:endParaRPr lang="en-US" sz="1400" dirty="0">
              <a:latin typeface="Consolas" panose="020B0609020204030204" pitchFamily="49" charset="0"/>
              <a:cs typeface="Consolas" panose="020B0609020204030204" pitchFamily="49" charset="0"/>
            </a:endParaRPr>
          </a:p>
        </p:txBody>
      </p:sp>
      <p:sp>
        <p:nvSpPr>
          <p:cNvPr id="12" name="TextBox 11">
            <a:extLst>
              <a:ext uri="{FF2B5EF4-FFF2-40B4-BE49-F238E27FC236}">
                <a16:creationId xmlns:a16="http://schemas.microsoft.com/office/drawing/2014/main" id="{0A86B328-94A8-2278-D14A-F1170CC25F7D}"/>
              </a:ext>
            </a:extLst>
          </p:cNvPr>
          <p:cNvSpPr txBox="1"/>
          <p:nvPr/>
        </p:nvSpPr>
        <p:spPr>
          <a:xfrm>
            <a:off x="548558" y="3640691"/>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Get_a_job</a:t>
            </a:r>
            <a:endParaRPr lang="en-US" sz="14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156D5A02-6EDB-2C52-AF52-03E4FFD31D13}"/>
              </a:ext>
            </a:extLst>
          </p:cNvPr>
          <p:cNvSpPr txBox="1"/>
          <p:nvPr/>
        </p:nvSpPr>
        <p:spPr>
          <a:xfrm>
            <a:off x="2623543" y="366044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Being_employed</a:t>
            </a:r>
            <a:endParaRPr lang="en-US" sz="1400" dirty="0">
              <a:latin typeface="Consolas" panose="020B0609020204030204" pitchFamily="49" charset="0"/>
              <a:cs typeface="Consolas" panose="020B0609020204030204" pitchFamily="49" charset="0"/>
            </a:endParaRPr>
          </a:p>
        </p:txBody>
      </p:sp>
      <p:sp>
        <p:nvSpPr>
          <p:cNvPr id="14" name="TextBox 13">
            <a:extLst>
              <a:ext uri="{FF2B5EF4-FFF2-40B4-BE49-F238E27FC236}">
                <a16:creationId xmlns:a16="http://schemas.microsoft.com/office/drawing/2014/main" id="{0CCC72B8-FA90-202D-9555-025C65363A80}"/>
              </a:ext>
            </a:extLst>
          </p:cNvPr>
          <p:cNvSpPr txBox="1"/>
          <p:nvPr/>
        </p:nvSpPr>
        <p:spPr>
          <a:xfrm>
            <a:off x="4740982" y="3660443"/>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Quitting</a:t>
            </a:r>
          </a:p>
        </p:txBody>
      </p:sp>
      <p:sp>
        <p:nvSpPr>
          <p:cNvPr id="16" name="TextBox 15">
            <a:extLst>
              <a:ext uri="{FF2B5EF4-FFF2-40B4-BE49-F238E27FC236}">
                <a16:creationId xmlns:a16="http://schemas.microsoft.com/office/drawing/2014/main" id="{CCCD6673-2D94-AFCC-885F-5EBAB717CE6F}"/>
              </a:ext>
            </a:extLst>
          </p:cNvPr>
          <p:cNvSpPr txBox="1"/>
          <p:nvPr/>
        </p:nvSpPr>
        <p:spPr>
          <a:xfrm>
            <a:off x="649125" y="3189570"/>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cxnSp>
        <p:nvCxnSpPr>
          <p:cNvPr id="26" name="Curved Connector 25">
            <a:extLst>
              <a:ext uri="{FF2B5EF4-FFF2-40B4-BE49-F238E27FC236}">
                <a16:creationId xmlns:a16="http://schemas.microsoft.com/office/drawing/2014/main" id="{C261EA84-F978-83FE-7BF3-14086D8CB478}"/>
              </a:ext>
            </a:extLst>
          </p:cNvPr>
          <p:cNvCxnSpPr>
            <a:stCxn id="12" idx="2"/>
            <a:endCxn id="13" idx="2"/>
          </p:cNvCxnSpPr>
          <p:nvPr/>
        </p:nvCxnSpPr>
        <p:spPr>
          <a:xfrm rot="16200000" flipH="1">
            <a:off x="2613667" y="2920851"/>
            <a:ext cx="19752" cy="2074985"/>
          </a:xfrm>
          <a:prstGeom prst="curvedConnector3">
            <a:avLst>
              <a:gd name="adj1" fmla="val 2088270"/>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50CF1504-6EA2-9390-C0BF-C0645F14C23D}"/>
              </a:ext>
            </a:extLst>
          </p:cNvPr>
          <p:cNvCxnSpPr>
            <a:cxnSpLocks/>
            <a:stCxn id="13" idx="2"/>
            <a:endCxn id="14" idx="2"/>
          </p:cNvCxnSpPr>
          <p:nvPr/>
        </p:nvCxnSpPr>
        <p:spPr>
          <a:xfrm rot="16200000" flipH="1">
            <a:off x="4719755" y="290950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468268C-6551-B4EC-E8E3-3FF8E898C4DD}"/>
              </a:ext>
            </a:extLst>
          </p:cNvPr>
          <p:cNvSpPr txBox="1"/>
          <p:nvPr/>
        </p:nvSpPr>
        <p:spPr>
          <a:xfrm rot="19294710">
            <a:off x="2028033" y="4232944"/>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3" name="TextBox 32">
            <a:extLst>
              <a:ext uri="{FF2B5EF4-FFF2-40B4-BE49-F238E27FC236}">
                <a16:creationId xmlns:a16="http://schemas.microsoft.com/office/drawing/2014/main" id="{E8B68FCF-3761-72ED-506F-7389D40EE63E}"/>
              </a:ext>
            </a:extLst>
          </p:cNvPr>
          <p:cNvSpPr txBox="1"/>
          <p:nvPr/>
        </p:nvSpPr>
        <p:spPr>
          <a:xfrm rot="19317532">
            <a:off x="4216504" y="4232812"/>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34" name="Curved Connector 33">
            <a:extLst>
              <a:ext uri="{FF2B5EF4-FFF2-40B4-BE49-F238E27FC236}">
                <a16:creationId xmlns:a16="http://schemas.microsoft.com/office/drawing/2014/main" id="{83467E23-DEC9-1271-0E89-598DA4479AA1}"/>
              </a:ext>
            </a:extLst>
          </p:cNvPr>
          <p:cNvCxnSpPr>
            <a:cxnSpLocks/>
            <a:stCxn id="3" idx="2"/>
            <a:endCxn id="10" idx="2"/>
          </p:cNvCxnSpPr>
          <p:nvPr/>
        </p:nvCxnSpPr>
        <p:spPr>
          <a:xfrm rot="16200000" flipH="1">
            <a:off x="2644771" y="2003620"/>
            <a:ext cx="12700" cy="2117440"/>
          </a:xfrm>
          <a:prstGeom prst="curvedConnector3">
            <a:avLst>
              <a:gd name="adj1" fmla="val 18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Curved Connector 34">
            <a:extLst>
              <a:ext uri="{FF2B5EF4-FFF2-40B4-BE49-F238E27FC236}">
                <a16:creationId xmlns:a16="http://schemas.microsoft.com/office/drawing/2014/main" id="{7901797E-2B42-F3FC-7629-B023A8F223B5}"/>
              </a:ext>
            </a:extLst>
          </p:cNvPr>
          <p:cNvCxnSpPr>
            <a:cxnSpLocks/>
          </p:cNvCxnSpPr>
          <p:nvPr/>
        </p:nvCxnSpPr>
        <p:spPr>
          <a:xfrm rot="16200000" flipH="1">
            <a:off x="4984542" y="206495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62AF016-A693-608D-DAFA-2EBEF1DC49EB}"/>
              </a:ext>
            </a:extLst>
          </p:cNvPr>
          <p:cNvSpPr txBox="1"/>
          <p:nvPr/>
        </p:nvSpPr>
        <p:spPr>
          <a:xfrm rot="19294710">
            <a:off x="2093927" y="331188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7" name="TextBox 36">
            <a:extLst>
              <a:ext uri="{FF2B5EF4-FFF2-40B4-BE49-F238E27FC236}">
                <a16:creationId xmlns:a16="http://schemas.microsoft.com/office/drawing/2014/main" id="{5326918E-3139-D3A3-0E11-061864EF52B6}"/>
              </a:ext>
            </a:extLst>
          </p:cNvPr>
          <p:cNvSpPr txBox="1"/>
          <p:nvPr/>
        </p:nvSpPr>
        <p:spPr>
          <a:xfrm rot="19317532">
            <a:off x="4481291" y="3295553"/>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42" name="TextBox 41">
            <a:extLst>
              <a:ext uri="{FF2B5EF4-FFF2-40B4-BE49-F238E27FC236}">
                <a16:creationId xmlns:a16="http://schemas.microsoft.com/office/drawing/2014/main" id="{6E8260CA-EC41-DBF5-A067-68E3D816FA53}"/>
              </a:ext>
            </a:extLst>
          </p:cNvPr>
          <p:cNvSpPr txBox="1"/>
          <p:nvPr/>
        </p:nvSpPr>
        <p:spPr>
          <a:xfrm>
            <a:off x="7430426"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Employer_scenario</a:t>
            </a:r>
            <a:endParaRPr lang="en-US" sz="1400" dirty="0">
              <a:latin typeface="Consolas" panose="020B0609020204030204" pitchFamily="49" charset="0"/>
              <a:cs typeface="Consolas" panose="020B0609020204030204" pitchFamily="49" charset="0"/>
            </a:endParaRPr>
          </a:p>
        </p:txBody>
      </p:sp>
      <p:cxnSp>
        <p:nvCxnSpPr>
          <p:cNvPr id="43" name="Straight Arrow Connector 42">
            <a:extLst>
              <a:ext uri="{FF2B5EF4-FFF2-40B4-BE49-F238E27FC236}">
                <a16:creationId xmlns:a16="http://schemas.microsoft.com/office/drawing/2014/main" id="{77A8F0A5-8C66-AAEF-AF87-6AE720949A32}"/>
              </a:ext>
            </a:extLst>
          </p:cNvPr>
          <p:cNvCxnSpPr>
            <a:cxnSpLocks/>
            <a:stCxn id="2" idx="2"/>
            <a:endCxn id="42" idx="0"/>
          </p:cNvCxnSpPr>
          <p:nvPr/>
        </p:nvCxnSpPr>
        <p:spPr>
          <a:xfrm>
            <a:off x="3089032" y="1960729"/>
            <a:ext cx="5378887" cy="793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51F8231-20AF-06D7-FDBA-A1569BDD28BD}"/>
              </a:ext>
            </a:extLst>
          </p:cNvPr>
          <p:cNvSpPr txBox="1"/>
          <p:nvPr/>
        </p:nvSpPr>
        <p:spPr>
          <a:xfrm rot="20107464">
            <a:off x="4670147" y="2145305"/>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sp>
        <p:nvSpPr>
          <p:cNvPr id="48" name="TextBox 47">
            <a:extLst>
              <a:ext uri="{FF2B5EF4-FFF2-40B4-BE49-F238E27FC236}">
                <a16:creationId xmlns:a16="http://schemas.microsoft.com/office/drawing/2014/main" id="{E6E7A043-676F-8F02-EC44-DD2A3018B89A}"/>
              </a:ext>
            </a:extLst>
          </p:cNvPr>
          <p:cNvSpPr txBox="1"/>
          <p:nvPr/>
        </p:nvSpPr>
        <p:spPr>
          <a:xfrm>
            <a:off x="5149700" y="5448701"/>
            <a:ext cx="966367"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Hiring</a:t>
            </a:r>
          </a:p>
        </p:txBody>
      </p:sp>
      <p:sp>
        <p:nvSpPr>
          <p:cNvPr id="49" name="TextBox 48">
            <a:extLst>
              <a:ext uri="{FF2B5EF4-FFF2-40B4-BE49-F238E27FC236}">
                <a16:creationId xmlns:a16="http://schemas.microsoft.com/office/drawing/2014/main" id="{7E9DDC14-572E-046A-125E-7C8A6168168D}"/>
              </a:ext>
            </a:extLst>
          </p:cNvPr>
          <p:cNvSpPr txBox="1"/>
          <p:nvPr/>
        </p:nvSpPr>
        <p:spPr>
          <a:xfrm>
            <a:off x="6579184"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Employing</a:t>
            </a:r>
          </a:p>
        </p:txBody>
      </p:sp>
      <p:sp>
        <p:nvSpPr>
          <p:cNvPr id="50" name="TextBox 49">
            <a:extLst>
              <a:ext uri="{FF2B5EF4-FFF2-40B4-BE49-F238E27FC236}">
                <a16:creationId xmlns:a16="http://schemas.microsoft.com/office/drawing/2014/main" id="{92DA5F58-8DCB-DE5D-B98D-548F8C3ADF74}"/>
              </a:ext>
            </a:extLst>
          </p:cNvPr>
          <p:cNvSpPr txBox="1"/>
          <p:nvPr/>
        </p:nvSpPr>
        <p:spPr>
          <a:xfrm>
            <a:off x="8696623"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Firing</a:t>
            </a:r>
          </a:p>
        </p:txBody>
      </p:sp>
      <p:cxnSp>
        <p:nvCxnSpPr>
          <p:cNvPr id="51" name="Curved Connector 50">
            <a:extLst>
              <a:ext uri="{FF2B5EF4-FFF2-40B4-BE49-F238E27FC236}">
                <a16:creationId xmlns:a16="http://schemas.microsoft.com/office/drawing/2014/main" id="{0B4DE679-4419-1532-EDF9-3C7DDE1BD95F}"/>
              </a:ext>
            </a:extLst>
          </p:cNvPr>
          <p:cNvCxnSpPr>
            <a:cxnSpLocks/>
            <a:stCxn id="48" idx="2"/>
            <a:endCxn id="49" idx="2"/>
          </p:cNvCxnSpPr>
          <p:nvPr/>
        </p:nvCxnSpPr>
        <p:spPr>
          <a:xfrm rot="5400000" flipH="1" flipV="1">
            <a:off x="6621605" y="4761406"/>
            <a:ext cx="6350" cy="1983793"/>
          </a:xfrm>
          <a:prstGeom prst="curvedConnector3">
            <a:avLst>
              <a:gd name="adj1" fmla="val -36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Curved Connector 51">
            <a:extLst>
              <a:ext uri="{FF2B5EF4-FFF2-40B4-BE49-F238E27FC236}">
                <a16:creationId xmlns:a16="http://schemas.microsoft.com/office/drawing/2014/main" id="{96C9352A-3F23-93DC-25E3-E692CEDBD95C}"/>
              </a:ext>
            </a:extLst>
          </p:cNvPr>
          <p:cNvCxnSpPr>
            <a:cxnSpLocks/>
            <a:stCxn id="49" idx="2"/>
            <a:endCxn id="50" idx="2"/>
          </p:cNvCxnSpPr>
          <p:nvPr/>
        </p:nvCxnSpPr>
        <p:spPr>
          <a:xfrm rot="16200000" flipH="1">
            <a:off x="8675396" y="4691408"/>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986D6E74-E2B9-DCB8-4A70-B1B7B0D62C9D}"/>
              </a:ext>
            </a:extLst>
          </p:cNvPr>
          <p:cNvSpPr txBox="1"/>
          <p:nvPr/>
        </p:nvSpPr>
        <p:spPr>
          <a:xfrm rot="19294710">
            <a:off x="5983674" y="601485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54" name="TextBox 53">
            <a:extLst>
              <a:ext uri="{FF2B5EF4-FFF2-40B4-BE49-F238E27FC236}">
                <a16:creationId xmlns:a16="http://schemas.microsoft.com/office/drawing/2014/main" id="{5A1D7831-D65B-1315-08A5-E36A6DC43404}"/>
              </a:ext>
            </a:extLst>
          </p:cNvPr>
          <p:cNvSpPr txBox="1"/>
          <p:nvPr/>
        </p:nvSpPr>
        <p:spPr>
          <a:xfrm rot="19317532">
            <a:off x="8172145" y="6014720"/>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55" name="Straight Arrow Connector 54">
            <a:extLst>
              <a:ext uri="{FF2B5EF4-FFF2-40B4-BE49-F238E27FC236}">
                <a16:creationId xmlns:a16="http://schemas.microsoft.com/office/drawing/2014/main" id="{DE5D84E3-EB50-71CF-2F24-19951034FB41}"/>
              </a:ext>
            </a:extLst>
          </p:cNvPr>
          <p:cNvCxnSpPr>
            <a:cxnSpLocks/>
            <a:stCxn id="42" idx="2"/>
            <a:endCxn id="48" idx="0"/>
          </p:cNvCxnSpPr>
          <p:nvPr/>
        </p:nvCxnSpPr>
        <p:spPr>
          <a:xfrm flipH="1">
            <a:off x="5632884" y="3062339"/>
            <a:ext cx="2835035" cy="2386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CB6C2D85-251B-2A11-2B5C-AE09EA19242B}"/>
              </a:ext>
            </a:extLst>
          </p:cNvPr>
          <p:cNvSpPr txBox="1"/>
          <p:nvPr/>
        </p:nvSpPr>
        <p:spPr>
          <a:xfrm rot="1324314">
            <a:off x="6321765" y="4106836"/>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59" name="Straight Arrow Connector 58">
            <a:extLst>
              <a:ext uri="{FF2B5EF4-FFF2-40B4-BE49-F238E27FC236}">
                <a16:creationId xmlns:a16="http://schemas.microsoft.com/office/drawing/2014/main" id="{F8A908C3-39FC-5595-2197-642AE5D3EB5C}"/>
              </a:ext>
            </a:extLst>
          </p:cNvPr>
          <p:cNvCxnSpPr>
            <a:cxnSpLocks/>
            <a:stCxn id="42" idx="2"/>
            <a:endCxn id="49" idx="0"/>
          </p:cNvCxnSpPr>
          <p:nvPr/>
        </p:nvCxnSpPr>
        <p:spPr>
          <a:xfrm flipH="1">
            <a:off x="7616677" y="3062339"/>
            <a:ext cx="851242"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B85A635-82FA-FD9C-1CB4-2931442FC125}"/>
              </a:ext>
            </a:extLst>
          </p:cNvPr>
          <p:cNvSpPr txBox="1"/>
          <p:nvPr/>
        </p:nvSpPr>
        <p:spPr>
          <a:xfrm rot="365262">
            <a:off x="7354786" y="4258925"/>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63" name="Straight Arrow Connector 62">
            <a:extLst>
              <a:ext uri="{FF2B5EF4-FFF2-40B4-BE49-F238E27FC236}">
                <a16:creationId xmlns:a16="http://schemas.microsoft.com/office/drawing/2014/main" id="{0C1B20A6-95A6-0E6A-EF11-71A0CEDBDC44}"/>
              </a:ext>
            </a:extLst>
          </p:cNvPr>
          <p:cNvCxnSpPr>
            <a:cxnSpLocks/>
            <a:stCxn id="42" idx="2"/>
            <a:endCxn id="50" idx="0"/>
          </p:cNvCxnSpPr>
          <p:nvPr/>
        </p:nvCxnSpPr>
        <p:spPr>
          <a:xfrm>
            <a:off x="8467919" y="3062339"/>
            <a:ext cx="1266197"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EA244-5339-8A13-4E92-95CE294469CF}"/>
              </a:ext>
            </a:extLst>
          </p:cNvPr>
          <p:cNvSpPr txBox="1"/>
          <p:nvPr/>
        </p:nvSpPr>
        <p:spPr>
          <a:xfrm rot="20241634">
            <a:off x="8631023" y="436159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67" name="TextBox 66">
            <a:extLst>
              <a:ext uri="{FF2B5EF4-FFF2-40B4-BE49-F238E27FC236}">
                <a16:creationId xmlns:a16="http://schemas.microsoft.com/office/drawing/2014/main" id="{3956D9C9-6F10-2DEC-F83E-D0809ED730AF}"/>
              </a:ext>
            </a:extLst>
          </p:cNvPr>
          <p:cNvSpPr txBox="1"/>
          <p:nvPr/>
        </p:nvSpPr>
        <p:spPr>
          <a:xfrm>
            <a:off x="8914413" y="1704373"/>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Intentionally_affect</a:t>
            </a:r>
            <a:endParaRPr lang="en-US" sz="1400" dirty="0">
              <a:latin typeface="Consolas" panose="020B0609020204030204" pitchFamily="49" charset="0"/>
              <a:cs typeface="Consolas" panose="020B0609020204030204" pitchFamily="49" charset="0"/>
            </a:endParaRPr>
          </a:p>
        </p:txBody>
      </p:sp>
      <p:cxnSp>
        <p:nvCxnSpPr>
          <p:cNvPr id="68" name="Straight Arrow Connector 67">
            <a:extLst>
              <a:ext uri="{FF2B5EF4-FFF2-40B4-BE49-F238E27FC236}">
                <a16:creationId xmlns:a16="http://schemas.microsoft.com/office/drawing/2014/main" id="{928769EF-C759-7445-D39C-2F395A5CA226}"/>
              </a:ext>
            </a:extLst>
          </p:cNvPr>
          <p:cNvCxnSpPr>
            <a:cxnSpLocks/>
            <a:stCxn id="67" idx="2"/>
            <a:endCxn id="42" idx="0"/>
          </p:cNvCxnSpPr>
          <p:nvPr/>
        </p:nvCxnSpPr>
        <p:spPr>
          <a:xfrm flipH="1">
            <a:off x="8467919" y="2012150"/>
            <a:ext cx="1588998" cy="7424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26A9E538-8DAF-A34C-19FF-4C4E8AA303E6}"/>
              </a:ext>
            </a:extLst>
          </p:cNvPr>
          <p:cNvSpPr txBox="1"/>
          <p:nvPr/>
        </p:nvSpPr>
        <p:spPr>
          <a:xfrm rot="1324314">
            <a:off x="8712071" y="2264994"/>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2" name="TextBox 71">
            <a:extLst>
              <a:ext uri="{FF2B5EF4-FFF2-40B4-BE49-F238E27FC236}">
                <a16:creationId xmlns:a16="http://schemas.microsoft.com/office/drawing/2014/main" id="{E2978043-46A9-4F1D-E8CF-18B2BABDC834}"/>
              </a:ext>
            </a:extLst>
          </p:cNvPr>
          <p:cNvSpPr txBox="1"/>
          <p:nvPr/>
        </p:nvSpPr>
        <p:spPr>
          <a:xfrm>
            <a:off x="5922178" y="854411"/>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Transitive_action</a:t>
            </a:r>
            <a:endParaRPr lang="en-US" sz="1400" dirty="0">
              <a:latin typeface="Consolas" panose="020B0609020204030204" pitchFamily="49" charset="0"/>
              <a:cs typeface="Consolas" panose="020B0609020204030204" pitchFamily="49" charset="0"/>
            </a:endParaRPr>
          </a:p>
        </p:txBody>
      </p:sp>
      <p:cxnSp>
        <p:nvCxnSpPr>
          <p:cNvPr id="73" name="Straight Arrow Connector 72">
            <a:extLst>
              <a:ext uri="{FF2B5EF4-FFF2-40B4-BE49-F238E27FC236}">
                <a16:creationId xmlns:a16="http://schemas.microsoft.com/office/drawing/2014/main" id="{EEC5A4A9-59F1-B4FF-FECB-F5FBE8CFAE92}"/>
              </a:ext>
            </a:extLst>
          </p:cNvPr>
          <p:cNvCxnSpPr>
            <a:cxnSpLocks/>
            <a:stCxn id="72" idx="2"/>
            <a:endCxn id="67" idx="0"/>
          </p:cNvCxnSpPr>
          <p:nvPr/>
        </p:nvCxnSpPr>
        <p:spPr>
          <a:xfrm>
            <a:off x="7064682" y="1162188"/>
            <a:ext cx="2992235" cy="5421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FE86D32C-434D-D18C-9A6C-337DD157C2D6}"/>
              </a:ext>
            </a:extLst>
          </p:cNvPr>
          <p:cNvSpPr txBox="1"/>
          <p:nvPr/>
        </p:nvSpPr>
        <p:spPr>
          <a:xfrm rot="18874809">
            <a:off x="8104492" y="1322485"/>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6" name="TextBox 75">
            <a:extLst>
              <a:ext uri="{FF2B5EF4-FFF2-40B4-BE49-F238E27FC236}">
                <a16:creationId xmlns:a16="http://schemas.microsoft.com/office/drawing/2014/main" id="{B7E8EBD0-8768-14B8-85BA-D07C6B18CB03}"/>
              </a:ext>
            </a:extLst>
          </p:cNvPr>
          <p:cNvSpPr txBox="1"/>
          <p:nvPr/>
        </p:nvSpPr>
        <p:spPr>
          <a:xfrm>
            <a:off x="9385126" y="772387"/>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Intentionally_act</a:t>
            </a:r>
            <a:endParaRPr lang="en-US" sz="1400" dirty="0">
              <a:latin typeface="Consolas" panose="020B0609020204030204" pitchFamily="49" charset="0"/>
              <a:cs typeface="Consolas" panose="020B0609020204030204" pitchFamily="49" charset="0"/>
            </a:endParaRPr>
          </a:p>
        </p:txBody>
      </p:sp>
      <p:cxnSp>
        <p:nvCxnSpPr>
          <p:cNvPr id="77" name="Straight Arrow Connector 76">
            <a:extLst>
              <a:ext uri="{FF2B5EF4-FFF2-40B4-BE49-F238E27FC236}">
                <a16:creationId xmlns:a16="http://schemas.microsoft.com/office/drawing/2014/main" id="{E2581527-3F5F-C6A0-9086-7833AD689C65}"/>
              </a:ext>
            </a:extLst>
          </p:cNvPr>
          <p:cNvCxnSpPr>
            <a:cxnSpLocks/>
            <a:stCxn id="76" idx="2"/>
            <a:endCxn id="67" idx="0"/>
          </p:cNvCxnSpPr>
          <p:nvPr/>
        </p:nvCxnSpPr>
        <p:spPr>
          <a:xfrm flipH="1">
            <a:off x="10056917" y="1080164"/>
            <a:ext cx="470713" cy="6242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483E3D1-15F7-6C21-20FE-41C5EBEF0601}"/>
              </a:ext>
            </a:extLst>
          </p:cNvPr>
          <p:cNvSpPr txBox="1"/>
          <p:nvPr/>
        </p:nvSpPr>
        <p:spPr>
          <a:xfrm rot="488507">
            <a:off x="9623496" y="1216552"/>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grpSp>
        <p:nvGrpSpPr>
          <p:cNvPr id="90" name="Group 89">
            <a:extLst>
              <a:ext uri="{FF2B5EF4-FFF2-40B4-BE49-F238E27FC236}">
                <a16:creationId xmlns:a16="http://schemas.microsoft.com/office/drawing/2014/main" id="{2722D687-1F28-CED5-0D76-EE1C0322CCD4}"/>
              </a:ext>
            </a:extLst>
          </p:cNvPr>
          <p:cNvGrpSpPr/>
          <p:nvPr/>
        </p:nvGrpSpPr>
        <p:grpSpPr>
          <a:xfrm>
            <a:off x="667632" y="3404756"/>
            <a:ext cx="5448435" cy="2197834"/>
            <a:chOff x="667632" y="3404756"/>
            <a:chExt cx="5448435" cy="2197834"/>
          </a:xfrm>
        </p:grpSpPr>
        <p:pic>
          <p:nvPicPr>
            <p:cNvPr id="81" name="Picture 80" descr="A screenshot of a computer&#10;&#10;Description automatically generated">
              <a:extLst>
                <a:ext uri="{FF2B5EF4-FFF2-40B4-BE49-F238E27FC236}">
                  <a16:creationId xmlns:a16="http://schemas.microsoft.com/office/drawing/2014/main" id="{A0B16425-4508-1AC5-D983-02EE34BBF56F}"/>
                </a:ext>
              </a:extLst>
            </p:cNvPr>
            <p:cNvPicPr>
              <a:picLocks noChangeAspect="1"/>
            </p:cNvPicPr>
            <p:nvPr/>
          </p:nvPicPr>
          <p:blipFill rotWithShape="1">
            <a:blip r:embed="rId3"/>
            <a:srcRect b="69131"/>
            <a:stretch/>
          </p:blipFill>
          <p:spPr>
            <a:xfrm>
              <a:off x="667632" y="3404756"/>
              <a:ext cx="5448435" cy="1492852"/>
            </a:xfrm>
            <a:prstGeom prst="rect">
              <a:avLst/>
            </a:prstGeom>
            <a:ln w="28575">
              <a:solidFill>
                <a:schemeClr val="tx1"/>
              </a:solidFill>
            </a:ln>
          </p:spPr>
        </p:pic>
        <p:cxnSp>
          <p:nvCxnSpPr>
            <p:cNvPr id="89" name="Elbow Connector 88">
              <a:extLst>
                <a:ext uri="{FF2B5EF4-FFF2-40B4-BE49-F238E27FC236}">
                  <a16:creationId xmlns:a16="http://schemas.microsoft.com/office/drawing/2014/main" id="{CF0819CB-7B6C-C2D4-BDB2-9AD5E18C54CD}"/>
                </a:ext>
              </a:extLst>
            </p:cNvPr>
            <p:cNvCxnSpPr>
              <a:stCxn id="48" idx="1"/>
              <a:endCxn id="81" idx="2"/>
            </p:cNvCxnSpPr>
            <p:nvPr/>
          </p:nvCxnSpPr>
          <p:spPr>
            <a:xfrm rot="10800000">
              <a:off x="3391850" y="4897608"/>
              <a:ext cx="1757850" cy="704982"/>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5B19B77B-23C4-822F-453A-C01E8C37311A}"/>
              </a:ext>
            </a:extLst>
          </p:cNvPr>
          <p:cNvSpPr/>
          <p:nvPr/>
        </p:nvSpPr>
        <p:spPr>
          <a:xfrm>
            <a:off x="855785" y="3466569"/>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32CD7EE-89CD-ECEE-9E2B-EDBC9CF22FAC}"/>
              </a:ext>
            </a:extLst>
          </p:cNvPr>
          <p:cNvSpPr/>
          <p:nvPr/>
        </p:nvSpPr>
        <p:spPr>
          <a:xfrm>
            <a:off x="162947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C56D02-97EE-51CD-3D1D-115D12A49004}"/>
              </a:ext>
            </a:extLst>
          </p:cNvPr>
          <p:cNvSpPr/>
          <p:nvPr/>
        </p:nvSpPr>
        <p:spPr>
          <a:xfrm>
            <a:off x="352186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C4A0672-A0C5-3B9C-7145-6E3FC63C4AE1}"/>
              </a:ext>
            </a:extLst>
          </p:cNvPr>
          <p:cNvSpPr/>
          <p:nvPr/>
        </p:nvSpPr>
        <p:spPr>
          <a:xfrm>
            <a:off x="2560404" y="3559980"/>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A52BB3D-F59A-2818-FF6E-9B8A9A8D4B04}"/>
              </a:ext>
            </a:extLst>
          </p:cNvPr>
          <p:cNvSpPr/>
          <p:nvPr/>
        </p:nvSpPr>
        <p:spPr>
          <a:xfrm>
            <a:off x="2115925" y="3561701"/>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BAEF2E08-EF99-9CD1-C6D2-B128D6C002A4}"/>
              </a:ext>
            </a:extLst>
          </p:cNvPr>
          <p:cNvGrpSpPr/>
          <p:nvPr/>
        </p:nvGrpSpPr>
        <p:grpSpPr>
          <a:xfrm>
            <a:off x="649125" y="374938"/>
            <a:ext cx="7748348" cy="3359164"/>
            <a:chOff x="649125" y="374938"/>
            <a:chExt cx="7748348" cy="3359164"/>
          </a:xfrm>
        </p:grpSpPr>
        <p:pic>
          <p:nvPicPr>
            <p:cNvPr id="91" name="Picture 90" descr="A screenshot of a computer&#10;&#10;Description automatically generated">
              <a:extLst>
                <a:ext uri="{FF2B5EF4-FFF2-40B4-BE49-F238E27FC236}">
                  <a16:creationId xmlns:a16="http://schemas.microsoft.com/office/drawing/2014/main" id="{55A99D3B-476D-E007-AD65-5A88738AFEB7}"/>
                </a:ext>
              </a:extLst>
            </p:cNvPr>
            <p:cNvPicPr>
              <a:picLocks noChangeAspect="1"/>
            </p:cNvPicPr>
            <p:nvPr/>
          </p:nvPicPr>
          <p:blipFill rotWithShape="1">
            <a:blip r:embed="rId3"/>
            <a:srcRect t="46234" b="42856"/>
            <a:stretch/>
          </p:blipFill>
          <p:spPr>
            <a:xfrm>
              <a:off x="649125" y="374938"/>
              <a:ext cx="5448435" cy="527666"/>
            </a:xfrm>
            <a:prstGeom prst="rect">
              <a:avLst/>
            </a:prstGeom>
            <a:ln w="28575">
              <a:solidFill>
                <a:schemeClr val="tx1"/>
              </a:solidFill>
            </a:ln>
          </p:spPr>
        </p:pic>
        <p:pic>
          <p:nvPicPr>
            <p:cNvPr id="92" name="Picture 91" descr="A screenshot of a computer&#10;&#10;Description automatically generated">
              <a:extLst>
                <a:ext uri="{FF2B5EF4-FFF2-40B4-BE49-F238E27FC236}">
                  <a16:creationId xmlns:a16="http://schemas.microsoft.com/office/drawing/2014/main" id="{2B54C67E-AFB0-AC29-DBA8-C33604B58B4F}"/>
                </a:ext>
              </a:extLst>
            </p:cNvPr>
            <p:cNvPicPr>
              <a:picLocks noChangeAspect="1"/>
            </p:cNvPicPr>
            <p:nvPr/>
          </p:nvPicPr>
          <p:blipFill rotWithShape="1">
            <a:blip r:embed="rId3"/>
            <a:srcRect l="-56" t="59499" r="56" b="31014"/>
            <a:stretch/>
          </p:blipFill>
          <p:spPr>
            <a:xfrm>
              <a:off x="1140223" y="1018417"/>
              <a:ext cx="5448435" cy="458797"/>
            </a:xfrm>
            <a:prstGeom prst="rect">
              <a:avLst/>
            </a:prstGeom>
            <a:ln w="28575">
              <a:solidFill>
                <a:schemeClr val="tx1"/>
              </a:solidFill>
            </a:ln>
          </p:spPr>
        </p:pic>
        <p:pic>
          <p:nvPicPr>
            <p:cNvPr id="93" name="Picture 92" descr="A screenshot of a computer&#10;&#10;Description automatically generated">
              <a:extLst>
                <a:ext uri="{FF2B5EF4-FFF2-40B4-BE49-F238E27FC236}">
                  <a16:creationId xmlns:a16="http://schemas.microsoft.com/office/drawing/2014/main" id="{11F2A946-6565-E66F-A33D-EFEF4FC5F465}"/>
                </a:ext>
              </a:extLst>
            </p:cNvPr>
            <p:cNvPicPr>
              <a:picLocks noChangeAspect="1"/>
            </p:cNvPicPr>
            <p:nvPr/>
          </p:nvPicPr>
          <p:blipFill rotWithShape="1">
            <a:blip r:embed="rId3"/>
            <a:srcRect l="-129" t="81440" r="129" b="10697"/>
            <a:stretch/>
          </p:blipFill>
          <p:spPr>
            <a:xfrm>
              <a:off x="1639224" y="1591177"/>
              <a:ext cx="5448435" cy="380279"/>
            </a:xfrm>
            <a:prstGeom prst="rect">
              <a:avLst/>
            </a:prstGeom>
            <a:ln w="28575">
              <a:solidFill>
                <a:schemeClr val="tx1"/>
              </a:solidFill>
            </a:ln>
          </p:spPr>
        </p:pic>
        <p:pic>
          <p:nvPicPr>
            <p:cNvPr id="96" name="Picture 95">
              <a:extLst>
                <a:ext uri="{FF2B5EF4-FFF2-40B4-BE49-F238E27FC236}">
                  <a16:creationId xmlns:a16="http://schemas.microsoft.com/office/drawing/2014/main" id="{8FBDA8E1-5405-8995-8600-729C1F1066FB}"/>
                </a:ext>
              </a:extLst>
            </p:cNvPr>
            <p:cNvPicPr>
              <a:picLocks noChangeAspect="1"/>
            </p:cNvPicPr>
            <p:nvPr/>
          </p:nvPicPr>
          <p:blipFill>
            <a:blip r:embed="rId4"/>
            <a:stretch>
              <a:fillRect/>
            </a:stretch>
          </p:blipFill>
          <p:spPr>
            <a:xfrm>
              <a:off x="2516660" y="2578556"/>
              <a:ext cx="5880813" cy="517140"/>
            </a:xfrm>
            <a:prstGeom prst="rect">
              <a:avLst/>
            </a:prstGeom>
            <a:ln w="28575">
              <a:solidFill>
                <a:schemeClr val="tx1"/>
              </a:solidFill>
            </a:ln>
          </p:spPr>
        </p:pic>
        <p:pic>
          <p:nvPicPr>
            <p:cNvPr id="102" name="Picture 101" descr="A screenshot of a computer&#10;&#10;Description automatically generated">
              <a:extLst>
                <a:ext uri="{FF2B5EF4-FFF2-40B4-BE49-F238E27FC236}">
                  <a16:creationId xmlns:a16="http://schemas.microsoft.com/office/drawing/2014/main" id="{505928B7-8A6A-13C2-60FE-29072C1FBA5F}"/>
                </a:ext>
              </a:extLst>
            </p:cNvPr>
            <p:cNvPicPr>
              <a:picLocks noChangeAspect="1"/>
            </p:cNvPicPr>
            <p:nvPr/>
          </p:nvPicPr>
          <p:blipFill rotWithShape="1">
            <a:blip r:embed="rId3"/>
            <a:srcRect l="260" t="91565" r="-260" b="572"/>
            <a:stretch/>
          </p:blipFill>
          <p:spPr>
            <a:xfrm>
              <a:off x="2113077" y="2096007"/>
              <a:ext cx="5448435" cy="380279"/>
            </a:xfrm>
            <a:prstGeom prst="rect">
              <a:avLst/>
            </a:prstGeom>
            <a:ln w="28575">
              <a:solidFill>
                <a:schemeClr val="tx1"/>
              </a:solidFill>
            </a:ln>
          </p:spPr>
        </p:pic>
        <p:cxnSp>
          <p:nvCxnSpPr>
            <p:cNvPr id="103" name="Elbow Connector 102">
              <a:extLst>
                <a:ext uri="{FF2B5EF4-FFF2-40B4-BE49-F238E27FC236}">
                  <a16:creationId xmlns:a16="http://schemas.microsoft.com/office/drawing/2014/main" id="{ABDBFD7A-6907-C991-1480-CEBB97B462FE}"/>
                </a:ext>
              </a:extLst>
            </p:cNvPr>
            <p:cNvCxnSpPr>
              <a:cxnSpLocks/>
              <a:stCxn id="105" idx="1"/>
              <a:endCxn id="92" idx="1"/>
            </p:cNvCxnSpPr>
            <p:nvPr/>
          </p:nvCxnSpPr>
          <p:spPr>
            <a:xfrm rot="10800000" flipH="1">
              <a:off x="855785" y="1247817"/>
              <a:ext cx="284437" cy="2291859"/>
            </a:xfrm>
            <a:prstGeom prst="bentConnector3">
              <a:avLst>
                <a:gd name="adj1" fmla="val -8036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4710F2F1-452C-454F-ED5B-B2BCB621007D}"/>
                </a:ext>
              </a:extLst>
            </p:cNvPr>
            <p:cNvSpPr/>
            <p:nvPr/>
          </p:nvSpPr>
          <p:spPr>
            <a:xfrm>
              <a:off x="855786" y="3485551"/>
              <a:ext cx="410306" cy="1082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B34B1E4-0CC5-C014-AE0D-A8B23C019A65}"/>
                </a:ext>
              </a:extLst>
            </p:cNvPr>
            <p:cNvSpPr/>
            <p:nvPr/>
          </p:nvSpPr>
          <p:spPr>
            <a:xfrm>
              <a:off x="1617209" y="3485551"/>
              <a:ext cx="410307" cy="1205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B6054A-274E-7A61-74F0-1C4615C431DD}"/>
                </a:ext>
              </a:extLst>
            </p:cNvPr>
            <p:cNvSpPr/>
            <p:nvPr/>
          </p:nvSpPr>
          <p:spPr>
            <a:xfrm>
              <a:off x="3453391" y="3489525"/>
              <a:ext cx="577934" cy="969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EF0A994-98B6-EC58-DD57-2DADE6C3FB2E}"/>
                </a:ext>
              </a:extLst>
            </p:cNvPr>
            <p:cNvSpPr/>
            <p:nvPr/>
          </p:nvSpPr>
          <p:spPr>
            <a:xfrm>
              <a:off x="2199447" y="3579030"/>
              <a:ext cx="211245" cy="155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A1719F8-E411-D7A6-9EF8-8E82D326BFE0}"/>
                </a:ext>
              </a:extLst>
            </p:cNvPr>
            <p:cNvSpPr/>
            <p:nvPr/>
          </p:nvSpPr>
          <p:spPr>
            <a:xfrm>
              <a:off x="2606033" y="3594259"/>
              <a:ext cx="351537" cy="1192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Elbow Connector 111">
              <a:extLst>
                <a:ext uri="{FF2B5EF4-FFF2-40B4-BE49-F238E27FC236}">
                  <a16:creationId xmlns:a16="http://schemas.microsoft.com/office/drawing/2014/main" id="{2C2E991F-7825-ACFE-EA8C-6DBD2FF9728E}"/>
                </a:ext>
              </a:extLst>
            </p:cNvPr>
            <p:cNvCxnSpPr>
              <a:cxnSpLocks/>
              <a:stCxn id="106" idx="0"/>
              <a:endCxn id="91" idx="1"/>
            </p:cNvCxnSpPr>
            <p:nvPr/>
          </p:nvCxnSpPr>
          <p:spPr>
            <a:xfrm rot="16200000" flipV="1">
              <a:off x="-187646" y="1475542"/>
              <a:ext cx="2846780" cy="1173238"/>
            </a:xfrm>
            <a:prstGeom prst="bentConnector4">
              <a:avLst>
                <a:gd name="adj1" fmla="val 45366"/>
                <a:gd name="adj2" fmla="val 1194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E49A176-2DA5-68B1-746A-DC05F15D2A68}"/>
                </a:ext>
              </a:extLst>
            </p:cNvPr>
            <p:cNvCxnSpPr>
              <a:cxnSpLocks/>
              <a:stCxn id="108" idx="0"/>
              <a:endCxn id="102" idx="1"/>
            </p:cNvCxnSpPr>
            <p:nvPr/>
          </p:nvCxnSpPr>
          <p:spPr>
            <a:xfrm rot="16200000" flipV="1">
              <a:off x="1562633" y="2836592"/>
              <a:ext cx="1292883" cy="191993"/>
            </a:xfrm>
            <a:prstGeom prst="bentConnector4">
              <a:avLst>
                <a:gd name="adj1" fmla="val 42647"/>
                <a:gd name="adj2" fmla="val 21906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8F8778E8-A0B9-6E48-288D-33BD5A90AD1B}"/>
                </a:ext>
              </a:extLst>
            </p:cNvPr>
            <p:cNvCxnSpPr>
              <a:cxnSpLocks/>
              <a:stCxn id="107" idx="3"/>
              <a:endCxn id="37" idx="3"/>
            </p:cNvCxnSpPr>
            <p:nvPr/>
          </p:nvCxnSpPr>
          <p:spPr>
            <a:xfrm flipV="1">
              <a:off x="4031325" y="3120023"/>
              <a:ext cx="1360912" cy="417995"/>
            </a:xfrm>
            <a:prstGeom prst="bentConnector5">
              <a:avLst>
                <a:gd name="adj1" fmla="val 16532"/>
                <a:gd name="adj2" fmla="val 60787"/>
                <a:gd name="adj3" fmla="val 1002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B898345-053C-CA80-51AE-F7257E80918B}"/>
                </a:ext>
              </a:extLst>
            </p:cNvPr>
            <p:cNvCxnSpPr>
              <a:cxnSpLocks/>
              <a:stCxn id="109" idx="2"/>
              <a:endCxn id="93" idx="1"/>
            </p:cNvCxnSpPr>
            <p:nvPr/>
          </p:nvCxnSpPr>
          <p:spPr>
            <a:xfrm rot="5400000" flipH="1">
              <a:off x="1244410" y="2176131"/>
              <a:ext cx="1932206" cy="1142578"/>
            </a:xfrm>
            <a:prstGeom prst="bentConnector4">
              <a:avLst>
                <a:gd name="adj1" fmla="val -11831"/>
                <a:gd name="adj2" fmla="val 12000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3EB10A4-5B33-4A08-30D9-F963EE29254D}"/>
              </a:ext>
            </a:extLst>
          </p:cNvPr>
          <p:cNvPicPr>
            <a:picLocks noChangeAspect="1"/>
          </p:cNvPicPr>
          <p:nvPr/>
        </p:nvPicPr>
        <p:blipFill>
          <a:blip r:embed="rId2"/>
          <a:stretch>
            <a:fillRect/>
          </a:stretch>
        </p:blipFill>
        <p:spPr>
          <a:xfrm>
            <a:off x="482637" y="1520456"/>
            <a:ext cx="10945277" cy="3721394"/>
          </a:xfrm>
          <a:prstGeom prst="rect">
            <a:avLst/>
          </a:prstGeom>
        </p:spPr>
      </p:pic>
      <p:sp>
        <p:nvSpPr>
          <p:cNvPr id="4" name="TextBox 3">
            <a:extLst>
              <a:ext uri="{FF2B5EF4-FFF2-40B4-BE49-F238E27FC236}">
                <a16:creationId xmlns:a16="http://schemas.microsoft.com/office/drawing/2014/main" id="{3B9BF6AE-DA95-E758-6CCE-ECCE77B71E30}"/>
              </a:ext>
            </a:extLst>
          </p:cNvPr>
          <p:cNvSpPr txBox="1"/>
          <p:nvPr/>
        </p:nvSpPr>
        <p:spPr>
          <a:xfrm>
            <a:off x="9898913" y="6358269"/>
            <a:ext cx="1339702" cy="276999"/>
          </a:xfrm>
          <a:prstGeom prst="rect">
            <a:avLst/>
          </a:prstGeom>
          <a:noFill/>
        </p:spPr>
        <p:txBody>
          <a:bodyPr wrap="square" rtlCol="0">
            <a:spAutoFit/>
          </a:bodyPr>
          <a:lstStyle/>
          <a:p>
            <a:r>
              <a:rPr lang="en-US" sz="1200" dirty="0">
                <a:latin typeface="Helvetica" pitchFamily="2" charset="0"/>
                <a:hlinkClick r:id="rId3"/>
              </a:rPr>
              <a:t>Chen et al. 2020</a:t>
            </a:r>
            <a:endParaRPr lang="en-US" sz="1200" dirty="0">
              <a:latin typeface="Helvetica" pitchFamily="2" charset="0"/>
            </a:endParaRPr>
          </a:p>
        </p:txBody>
      </p:sp>
      <p:sp>
        <p:nvSpPr>
          <p:cNvPr id="5" name="TextBox 4">
            <a:extLst>
              <a:ext uri="{FF2B5EF4-FFF2-40B4-BE49-F238E27FC236}">
                <a16:creationId xmlns:a16="http://schemas.microsoft.com/office/drawing/2014/main" id="{5B796957-E468-9756-1D4E-635F5859C69A}"/>
              </a:ext>
            </a:extLst>
          </p:cNvPr>
          <p:cNvSpPr txBox="1"/>
          <p:nvPr/>
        </p:nvSpPr>
        <p:spPr>
          <a:xfrm>
            <a:off x="1840992" y="608304"/>
            <a:ext cx="8510016" cy="707886"/>
          </a:xfrm>
          <a:prstGeom prst="rect">
            <a:avLst/>
          </a:prstGeom>
          <a:noFill/>
        </p:spPr>
        <p:txBody>
          <a:bodyPr wrap="square" rtlCol="0">
            <a:spAutoFit/>
          </a:bodyPr>
          <a:lstStyle/>
          <a:p>
            <a:pPr algn="ctr"/>
            <a:r>
              <a:rPr lang="en-US" sz="4000" dirty="0">
                <a:latin typeface="Helvetica" pitchFamily="2" charset="0"/>
              </a:rPr>
              <a:t>“Reading the (annotation) manual”</a:t>
            </a:r>
          </a:p>
        </p:txBody>
      </p:sp>
    </p:spTree>
    <p:extLst>
      <p:ext uri="{BB962C8B-B14F-4D97-AF65-F5344CB8AC3E}">
        <p14:creationId xmlns:p14="http://schemas.microsoft.com/office/powerpoint/2010/main" val="1901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DC7B-A000-1FB5-3D60-67460E5B744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F34DEC6-71F9-4E61-1038-5E8ACD735FD5}"/>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2482B6A0-C286-60A9-41A1-17EB04EA8FA5}"/>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Too Much Abstraction</a:t>
              </a:r>
            </a:p>
          </p:txBody>
        </p:sp>
        <p:sp>
          <p:nvSpPr>
            <p:cNvPr id="2" name="TextBox 1">
              <a:extLst>
                <a:ext uri="{FF2B5EF4-FFF2-40B4-BE49-F238E27FC236}">
                  <a16:creationId xmlns:a16="http://schemas.microsoft.com/office/drawing/2014/main" id="{1ACD7A0D-97D2-3997-F9F5-F12F1DF9B8E5}"/>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The inferences are interesting and broadly applicable but limited in their specificity.</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A349A34A-6F85-2AA6-47D4-4A6F3C002E36}"/>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B5EA20CC-9DC5-FD48-2611-63D9BF2D5C10}"/>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#3: Not Enough Context-Sensitivity</a:t>
              </a:r>
            </a:p>
          </p:txBody>
        </p:sp>
        <p:sp>
          <p:nvSpPr>
            <p:cNvPr id="6" name="TextBox 5">
              <a:extLst>
                <a:ext uri="{FF2B5EF4-FFF2-40B4-BE49-F238E27FC236}">
                  <a16:creationId xmlns:a16="http://schemas.microsoft.com/office/drawing/2014/main" id="{634F5BB2-87B9-6B12-D04B-F2A2719CE026}"/>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Inferences are interesting and specific but lack sensitivity to the context of the situation description.</a:t>
              </a:r>
            </a:p>
          </p:txBody>
        </p:sp>
      </p:grpSp>
    </p:spTree>
    <p:extLst>
      <p:ext uri="{BB962C8B-B14F-4D97-AF65-F5344CB8AC3E}">
        <p14:creationId xmlns:p14="http://schemas.microsoft.com/office/powerpoint/2010/main" val="7608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F170B-F17C-2B91-7FB9-31C25E57931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6885E2F-B29B-7D17-DAB6-43688684EAE9}"/>
              </a:ext>
            </a:extLst>
          </p:cNvPr>
          <p:cNvGrpSpPr/>
          <p:nvPr/>
        </p:nvGrpSpPr>
        <p:grpSpPr>
          <a:xfrm>
            <a:off x="1447800" y="707715"/>
            <a:ext cx="9296400" cy="1538882"/>
            <a:chOff x="1447800" y="973017"/>
            <a:chExt cx="9296400" cy="1538882"/>
          </a:xfrm>
        </p:grpSpPr>
        <p:sp>
          <p:nvSpPr>
            <p:cNvPr id="3" name="TextBox 2">
              <a:extLst>
                <a:ext uri="{FF2B5EF4-FFF2-40B4-BE49-F238E27FC236}">
                  <a16:creationId xmlns:a16="http://schemas.microsoft.com/office/drawing/2014/main" id="{773E8025-DECC-DC2F-9BC9-CE670927BEDD}"/>
                </a:ext>
              </a:extLst>
            </p:cNvPr>
            <p:cNvSpPr txBox="1"/>
            <p:nvPr/>
          </p:nvSpPr>
          <p:spPr>
            <a:xfrm>
              <a:off x="1447800" y="973017"/>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1: Natural Language Inference</a:t>
              </a:r>
            </a:p>
          </p:txBody>
        </p:sp>
        <p:sp>
          <p:nvSpPr>
            <p:cNvPr id="2" name="TextBox 1">
              <a:extLst>
                <a:ext uri="{FF2B5EF4-FFF2-40B4-BE49-F238E27FC236}">
                  <a16:creationId xmlns:a16="http://schemas.microsoft.com/office/drawing/2014/main" id="{E9385BA5-C413-1316-22E4-B8F4EAEE9700}"/>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Leverage ontology descriptions to generate natural language inference templates filled by semantic parses.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D5F4BBCE-F802-B0DE-B4F7-C273F7D0EEB4}"/>
              </a:ext>
            </a:extLst>
          </p:cNvPr>
          <p:cNvGrpSpPr/>
          <p:nvPr/>
        </p:nvGrpSpPr>
        <p:grpSpPr>
          <a:xfrm>
            <a:off x="1447800" y="2746027"/>
            <a:ext cx="9296400" cy="1538882"/>
            <a:chOff x="1447800" y="2727343"/>
            <a:chExt cx="9296400" cy="1538882"/>
          </a:xfrm>
        </p:grpSpPr>
        <p:sp>
          <p:nvSpPr>
            <p:cNvPr id="4" name="TextBox 3">
              <a:extLst>
                <a:ext uri="{FF2B5EF4-FFF2-40B4-BE49-F238E27FC236}">
                  <a16:creationId xmlns:a16="http://schemas.microsoft.com/office/drawing/2014/main" id="{FB1F568A-EF6E-CC5A-5649-8D5C0EF69E0D}"/>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2: Template Filling </a:t>
              </a:r>
            </a:p>
          </p:txBody>
        </p:sp>
        <p:sp>
          <p:nvSpPr>
            <p:cNvPr id="6" name="TextBox 5">
              <a:extLst>
                <a:ext uri="{FF2B5EF4-FFF2-40B4-BE49-F238E27FC236}">
                  <a16:creationId xmlns:a16="http://schemas.microsoft.com/office/drawing/2014/main" id="{C4F96049-CE6F-5E6C-1DBF-10BBA257D54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Leverage ontology structure to fill natural language templates across documents describing same event. </a:t>
              </a:r>
              <a:endParaRPr lang="en-US" sz="2800" dirty="0">
                <a:latin typeface="Helvetica" pitchFamily="2" charset="0"/>
              </a:endParaRPr>
            </a:p>
          </p:txBody>
        </p:sp>
      </p:grpSp>
      <p:grpSp>
        <p:nvGrpSpPr>
          <p:cNvPr id="5" name="Group 4">
            <a:extLst>
              <a:ext uri="{FF2B5EF4-FFF2-40B4-BE49-F238E27FC236}">
                <a16:creationId xmlns:a16="http://schemas.microsoft.com/office/drawing/2014/main" id="{B4FB9765-F164-44C0-D016-CE19C2F80FC6}"/>
              </a:ext>
            </a:extLst>
          </p:cNvPr>
          <p:cNvGrpSpPr/>
          <p:nvPr/>
        </p:nvGrpSpPr>
        <p:grpSpPr>
          <a:xfrm>
            <a:off x="1447800" y="4694499"/>
            <a:ext cx="9296400" cy="1538882"/>
            <a:chOff x="1447800" y="973017"/>
            <a:chExt cx="9296400" cy="1538882"/>
          </a:xfrm>
        </p:grpSpPr>
        <p:sp>
          <p:nvSpPr>
            <p:cNvPr id="7" name="TextBox 6">
              <a:extLst>
                <a:ext uri="{FF2B5EF4-FFF2-40B4-BE49-F238E27FC236}">
                  <a16:creationId xmlns:a16="http://schemas.microsoft.com/office/drawing/2014/main" id="{59D83028-4054-E853-54E5-FDF5FF74B735}"/>
                </a:ext>
              </a:extLst>
            </p:cNvPr>
            <p:cNvSpPr txBox="1"/>
            <p:nvPr/>
          </p:nvSpPr>
          <p:spPr>
            <a:xfrm>
              <a:off x="1447800" y="973017"/>
              <a:ext cx="9296400" cy="584775"/>
            </a:xfrm>
            <a:prstGeom prst="rect">
              <a:avLst/>
            </a:prstGeom>
            <a:noFill/>
          </p:spPr>
          <p:txBody>
            <a:bodyPr wrap="square" rtlCol="0">
              <a:spAutoFit/>
            </a:bodyPr>
            <a:lstStyle/>
            <a:p>
              <a:r>
                <a:rPr lang="en-US" sz="3200" b="1" dirty="0">
                  <a:solidFill>
                    <a:srgbClr val="113A6A"/>
                  </a:solidFill>
                  <a:latin typeface="Helvetica" pitchFamily="2" charset="0"/>
                </a:rPr>
                <a:t>Part 3: Event-Keyed Summarization</a:t>
              </a:r>
            </a:p>
          </p:txBody>
        </p:sp>
        <p:sp>
          <p:nvSpPr>
            <p:cNvPr id="10" name="TextBox 9">
              <a:extLst>
                <a:ext uri="{FF2B5EF4-FFF2-40B4-BE49-F238E27FC236}">
                  <a16:creationId xmlns:a16="http://schemas.microsoft.com/office/drawing/2014/main" id="{C7454B05-35F1-0586-137E-7BA17F25DE16}"/>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Use semantic parse to propose events of interest and synthesize info about those events across documents.</a:t>
              </a:r>
              <a:endParaRPr lang="en-US" sz="2800" dirty="0">
                <a:latin typeface="Helvetica" pitchFamily="2" charset="0"/>
              </a:endParaRPr>
            </a:p>
          </p:txBody>
        </p:sp>
      </p:grpSp>
    </p:spTree>
    <p:extLst>
      <p:ext uri="{BB962C8B-B14F-4D97-AF65-F5344CB8AC3E}">
        <p14:creationId xmlns:p14="http://schemas.microsoft.com/office/powerpoint/2010/main" val="28191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B13FC-FE6D-5483-93AD-FACBBD647531}"/>
              </a:ext>
            </a:extLst>
          </p:cNvPr>
          <p:cNvPicPr>
            <a:picLocks noChangeAspect="1"/>
          </p:cNvPicPr>
          <p:nvPr/>
        </p:nvPicPr>
        <p:blipFill>
          <a:blip r:embed="rId2"/>
          <a:stretch>
            <a:fillRect/>
          </a:stretch>
        </p:blipFill>
        <p:spPr>
          <a:xfrm>
            <a:off x="1194122" y="804493"/>
            <a:ext cx="9803756" cy="5249014"/>
          </a:xfrm>
          <a:prstGeom prst="rect">
            <a:avLst/>
          </a:prstGeom>
        </p:spPr>
      </p:pic>
      <p:sp>
        <p:nvSpPr>
          <p:cNvPr id="5" name="Rounded Rectangle 4">
            <a:extLst>
              <a:ext uri="{FF2B5EF4-FFF2-40B4-BE49-F238E27FC236}">
                <a16:creationId xmlns:a16="http://schemas.microsoft.com/office/drawing/2014/main" id="{E70E37E1-64DC-6A01-14B5-A47B5C1AA497}"/>
              </a:ext>
            </a:extLst>
          </p:cNvPr>
          <p:cNvSpPr/>
          <p:nvPr/>
        </p:nvSpPr>
        <p:spPr>
          <a:xfrm>
            <a:off x="1063257" y="2785731"/>
            <a:ext cx="2998382" cy="3349256"/>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F0C227C-8CDE-3BAB-799D-636F6F5C447A}"/>
              </a:ext>
            </a:extLst>
          </p:cNvPr>
          <p:cNvSpPr/>
          <p:nvPr/>
        </p:nvSpPr>
        <p:spPr>
          <a:xfrm>
            <a:off x="4061639" y="2785731"/>
            <a:ext cx="7067104" cy="3349256"/>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FAF88DD-EA39-96F8-9E07-AF8E511D45D0}"/>
              </a:ext>
            </a:extLst>
          </p:cNvPr>
          <p:cNvSpPr/>
          <p:nvPr/>
        </p:nvSpPr>
        <p:spPr>
          <a:xfrm>
            <a:off x="1935125" y="4380613"/>
            <a:ext cx="808075" cy="297713"/>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55B9876-80EA-C1A5-1DFA-711F5863AF08}"/>
              </a:ext>
            </a:extLst>
          </p:cNvPr>
          <p:cNvSpPr/>
          <p:nvPr/>
        </p:nvSpPr>
        <p:spPr>
          <a:xfrm>
            <a:off x="4061639" y="1648047"/>
            <a:ext cx="7067104" cy="1137684"/>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249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9"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Natural Language Inference</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2115471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140526"/>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Inferences relevant to mapping from concepts to linguistic structure tend to be inferences humans really care about. </a:t>
              </a:r>
            </a:p>
          </p:txBody>
        </p:sp>
      </p:grpSp>
      <p:sp>
        <p:nvSpPr>
          <p:cNvPr id="4" name="TextBox 3">
            <a:extLst>
              <a:ext uri="{FF2B5EF4-FFF2-40B4-BE49-F238E27FC236}">
                <a16:creationId xmlns:a16="http://schemas.microsoft.com/office/drawing/2014/main" id="{10EE472A-C065-F183-E028-76B7E1B869EE}"/>
              </a:ext>
            </a:extLst>
          </p:cNvPr>
          <p:cNvSpPr txBox="1"/>
          <p:nvPr/>
        </p:nvSpPr>
        <p:spPr>
          <a:xfrm>
            <a:off x="1447800" y="3264182"/>
            <a:ext cx="9296400" cy="584775"/>
          </a:xfrm>
          <a:prstGeom prst="rect">
            <a:avLst/>
          </a:prstGeom>
          <a:noFill/>
        </p:spPr>
        <p:txBody>
          <a:bodyPr wrap="square" rtlCol="0">
            <a:spAutoFit/>
          </a:bodyPr>
          <a:lstStyle/>
          <a:p>
            <a:r>
              <a:rPr lang="en-US" sz="3200" b="1" dirty="0">
                <a:latin typeface="Helvetica" pitchFamily="2" charset="0"/>
              </a:rPr>
              <a:t>Example #1: Linking Theory</a:t>
            </a:r>
          </a:p>
        </p:txBody>
      </p:sp>
      <p:grpSp>
        <p:nvGrpSpPr>
          <p:cNvPr id="22" name="Group 21">
            <a:extLst>
              <a:ext uri="{FF2B5EF4-FFF2-40B4-BE49-F238E27FC236}">
                <a16:creationId xmlns:a16="http://schemas.microsoft.com/office/drawing/2014/main" id="{E8949218-6999-E97E-285F-23BE36A11280}"/>
              </a:ext>
            </a:extLst>
          </p:cNvPr>
          <p:cNvGrpSpPr/>
          <p:nvPr/>
        </p:nvGrpSpPr>
        <p:grpSpPr>
          <a:xfrm>
            <a:off x="1447800" y="3946629"/>
            <a:ext cx="4059621" cy="2239211"/>
            <a:chOff x="1447800" y="4403834"/>
            <a:chExt cx="4059621" cy="2239211"/>
          </a:xfrm>
        </p:grpSpPr>
        <p:sp>
          <p:nvSpPr>
            <p:cNvPr id="20" name="Rounded Rectangle 19">
              <a:extLst>
                <a:ext uri="{FF2B5EF4-FFF2-40B4-BE49-F238E27FC236}">
                  <a16:creationId xmlns:a16="http://schemas.microsoft.com/office/drawing/2014/main" id="{A86ACFCC-9E8E-9307-63EA-71D1A83696CB}"/>
                </a:ext>
              </a:extLst>
            </p:cNvPr>
            <p:cNvSpPr/>
            <p:nvPr/>
          </p:nvSpPr>
          <p:spPr>
            <a:xfrm>
              <a:off x="1447800" y="4403834"/>
              <a:ext cx="4059621" cy="208104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C1C25E4-512C-0773-C4D0-342CC7244DC2}"/>
                </a:ext>
              </a:extLst>
            </p:cNvPr>
            <p:cNvSpPr/>
            <p:nvPr/>
          </p:nvSpPr>
          <p:spPr>
            <a:xfrm>
              <a:off x="1608083" y="5188120"/>
              <a:ext cx="1460937" cy="515007"/>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SITUATION</a:t>
              </a:r>
            </a:p>
          </p:txBody>
        </p:sp>
        <p:sp>
          <p:nvSpPr>
            <p:cNvPr id="7" name="Rounded Rectangle 6">
              <a:extLst>
                <a:ext uri="{FF2B5EF4-FFF2-40B4-BE49-F238E27FC236}">
                  <a16:creationId xmlns:a16="http://schemas.microsoft.com/office/drawing/2014/main" id="{567F3E38-3F2F-049C-0023-AD331484A2C9}"/>
                </a:ext>
              </a:extLst>
            </p:cNvPr>
            <p:cNvSpPr/>
            <p:nvPr/>
          </p:nvSpPr>
          <p:spPr>
            <a:xfrm>
              <a:off x="3473668" y="4487758"/>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1</a:t>
              </a:r>
              <a:endParaRPr lang="en-US" b="1" dirty="0">
                <a:solidFill>
                  <a:schemeClr val="bg1"/>
                </a:solidFill>
                <a:latin typeface="Consolas" panose="020B0609020204030204" pitchFamily="49" charset="0"/>
                <a:cs typeface="Consolas" panose="020B0609020204030204" pitchFamily="49" charset="0"/>
              </a:endParaRPr>
            </a:p>
          </p:txBody>
        </p:sp>
        <p:sp>
          <p:nvSpPr>
            <p:cNvPr id="10" name="Rounded Rectangle 9">
              <a:extLst>
                <a:ext uri="{FF2B5EF4-FFF2-40B4-BE49-F238E27FC236}">
                  <a16:creationId xmlns:a16="http://schemas.microsoft.com/office/drawing/2014/main" id="{57E1BB07-4CE9-2B17-8545-31766B98EBF6}"/>
                </a:ext>
              </a:extLst>
            </p:cNvPr>
            <p:cNvSpPr/>
            <p:nvPr/>
          </p:nvSpPr>
          <p:spPr>
            <a:xfrm>
              <a:off x="3473668" y="5184361"/>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2</a:t>
              </a:r>
            </a:p>
          </p:txBody>
        </p:sp>
        <p:sp>
          <p:nvSpPr>
            <p:cNvPr id="11" name="Rounded Rectangle 10">
              <a:extLst>
                <a:ext uri="{FF2B5EF4-FFF2-40B4-BE49-F238E27FC236}">
                  <a16:creationId xmlns:a16="http://schemas.microsoft.com/office/drawing/2014/main" id="{4134E492-F011-D726-0839-D6C31887F9E8}"/>
                </a:ext>
              </a:extLst>
            </p:cNvPr>
            <p:cNvSpPr/>
            <p:nvPr/>
          </p:nvSpPr>
          <p:spPr>
            <a:xfrm>
              <a:off x="3473668" y="5880964"/>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3</a:t>
              </a:r>
            </a:p>
          </p:txBody>
        </p:sp>
        <p:cxnSp>
          <p:nvCxnSpPr>
            <p:cNvPr id="13" name="Straight Connector 12">
              <a:extLst>
                <a:ext uri="{FF2B5EF4-FFF2-40B4-BE49-F238E27FC236}">
                  <a16:creationId xmlns:a16="http://schemas.microsoft.com/office/drawing/2014/main" id="{5EDF7FBC-F44C-BECE-C9C0-0A3751FAE7DC}"/>
                </a:ext>
              </a:extLst>
            </p:cNvPr>
            <p:cNvCxnSpPr>
              <a:cxnSpLocks/>
              <a:stCxn id="5" idx="3"/>
              <a:endCxn id="7" idx="1"/>
            </p:cNvCxnSpPr>
            <p:nvPr/>
          </p:nvCxnSpPr>
          <p:spPr>
            <a:xfrm flipV="1">
              <a:off x="3069020" y="4745262"/>
              <a:ext cx="404648" cy="700362"/>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CA45C89-1849-A098-4A70-5A00C152D925}"/>
                </a:ext>
              </a:extLst>
            </p:cNvPr>
            <p:cNvCxnSpPr>
              <a:cxnSpLocks/>
              <a:stCxn id="5" idx="3"/>
              <a:endCxn id="10" idx="1"/>
            </p:cNvCxnSpPr>
            <p:nvPr/>
          </p:nvCxnSpPr>
          <p:spPr>
            <a:xfrm flipV="1">
              <a:off x="3069020" y="5441865"/>
              <a:ext cx="404648" cy="3759"/>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2F29A77-541B-8FC5-E2CC-52281C092A66}"/>
                </a:ext>
              </a:extLst>
            </p:cNvPr>
            <p:cNvCxnSpPr>
              <a:cxnSpLocks/>
              <a:stCxn id="5" idx="3"/>
              <a:endCxn id="11" idx="1"/>
            </p:cNvCxnSpPr>
            <p:nvPr/>
          </p:nvCxnSpPr>
          <p:spPr>
            <a:xfrm>
              <a:off x="3069020" y="5445624"/>
              <a:ext cx="404648" cy="692844"/>
            </a:xfrm>
            <a:prstGeom prst="line">
              <a:avLst/>
            </a:prstGeom>
            <a:ln w="28575"/>
          </p:spPr>
          <p:style>
            <a:lnRef idx="1">
              <a:schemeClr val="dk1"/>
            </a:lnRef>
            <a:fillRef idx="0">
              <a:schemeClr val="dk1"/>
            </a:fillRef>
            <a:effectRef idx="0">
              <a:schemeClr val="dk1"/>
            </a:effectRef>
            <a:fontRef idx="minor">
              <a:schemeClr val="tx1"/>
            </a:fontRef>
          </p:style>
        </p:cxnSp>
        <p:sp>
          <p:nvSpPr>
            <p:cNvPr id="21" name="Rounded Rectangle 20">
              <a:extLst>
                <a:ext uri="{FF2B5EF4-FFF2-40B4-BE49-F238E27FC236}">
                  <a16:creationId xmlns:a16="http://schemas.microsoft.com/office/drawing/2014/main" id="{FC4F76CE-CF40-CE58-C571-3D5AD6C3260C}"/>
                </a:ext>
              </a:extLst>
            </p:cNvPr>
            <p:cNvSpPr/>
            <p:nvPr/>
          </p:nvSpPr>
          <p:spPr>
            <a:xfrm>
              <a:off x="1697420" y="6254588"/>
              <a:ext cx="1355835"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concept</a:t>
              </a:r>
            </a:p>
          </p:txBody>
        </p:sp>
      </p:grpSp>
      <p:grpSp>
        <p:nvGrpSpPr>
          <p:cNvPr id="47" name="Group 46">
            <a:extLst>
              <a:ext uri="{FF2B5EF4-FFF2-40B4-BE49-F238E27FC236}">
                <a16:creationId xmlns:a16="http://schemas.microsoft.com/office/drawing/2014/main" id="{7844B02E-CA1A-8CE9-1B2B-B0754EDEB4D1}"/>
              </a:ext>
            </a:extLst>
          </p:cNvPr>
          <p:cNvGrpSpPr/>
          <p:nvPr/>
        </p:nvGrpSpPr>
        <p:grpSpPr>
          <a:xfrm>
            <a:off x="5507421" y="3940961"/>
            <a:ext cx="5236780" cy="2244878"/>
            <a:chOff x="5507421" y="4398166"/>
            <a:chExt cx="5236780" cy="2244878"/>
          </a:xfrm>
        </p:grpSpPr>
        <p:grpSp>
          <p:nvGrpSpPr>
            <p:cNvPr id="23" name="Group 22">
              <a:extLst>
                <a:ext uri="{FF2B5EF4-FFF2-40B4-BE49-F238E27FC236}">
                  <a16:creationId xmlns:a16="http://schemas.microsoft.com/office/drawing/2014/main" id="{76AE393A-356B-70B4-0040-0121CE34CBED}"/>
                </a:ext>
              </a:extLst>
            </p:cNvPr>
            <p:cNvGrpSpPr/>
            <p:nvPr/>
          </p:nvGrpSpPr>
          <p:grpSpPr>
            <a:xfrm>
              <a:off x="6684581" y="4398166"/>
              <a:ext cx="4059620" cy="2244878"/>
              <a:chOff x="1447801" y="4403834"/>
              <a:chExt cx="3703356" cy="2244878"/>
            </a:xfrm>
          </p:grpSpPr>
          <p:sp>
            <p:nvSpPr>
              <p:cNvPr id="24" name="Rounded Rectangle 23">
                <a:extLst>
                  <a:ext uri="{FF2B5EF4-FFF2-40B4-BE49-F238E27FC236}">
                    <a16:creationId xmlns:a16="http://schemas.microsoft.com/office/drawing/2014/main" id="{67C03184-1709-74AB-999C-BAC2642F3ABC}"/>
                  </a:ext>
                </a:extLst>
              </p:cNvPr>
              <p:cNvSpPr/>
              <p:nvPr/>
            </p:nvSpPr>
            <p:spPr>
              <a:xfrm>
                <a:off x="1447801" y="4403834"/>
                <a:ext cx="3703356" cy="20810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E3E5F91-9DCE-FD4A-7688-8C228DFA9CFC}"/>
                  </a:ext>
                </a:extLst>
              </p:cNvPr>
              <p:cNvSpPr/>
              <p:nvPr/>
            </p:nvSpPr>
            <p:spPr>
              <a:xfrm>
                <a:off x="1608083" y="5185351"/>
                <a:ext cx="1460937"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PREDICATE</a:t>
                </a:r>
              </a:p>
            </p:txBody>
          </p:sp>
          <p:sp>
            <p:nvSpPr>
              <p:cNvPr id="26" name="Rounded Rectangle 25">
                <a:extLst>
                  <a:ext uri="{FF2B5EF4-FFF2-40B4-BE49-F238E27FC236}">
                    <a16:creationId xmlns:a16="http://schemas.microsoft.com/office/drawing/2014/main" id="{4882E11D-95E5-4605-DD63-3F46523A5D0B}"/>
                  </a:ext>
                </a:extLst>
              </p:cNvPr>
              <p:cNvSpPr/>
              <p:nvPr/>
            </p:nvSpPr>
            <p:spPr>
              <a:xfrm>
                <a:off x="3313028" y="4487758"/>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SUBJECT</a:t>
                </a:r>
              </a:p>
            </p:txBody>
          </p:sp>
          <p:sp>
            <p:nvSpPr>
              <p:cNvPr id="27" name="Rounded Rectangle 26">
                <a:extLst>
                  <a:ext uri="{FF2B5EF4-FFF2-40B4-BE49-F238E27FC236}">
                    <a16:creationId xmlns:a16="http://schemas.microsoft.com/office/drawing/2014/main" id="{76537222-BCC3-9D7C-4872-939BFEBDA34A}"/>
                  </a:ext>
                </a:extLst>
              </p:cNvPr>
              <p:cNvSpPr/>
              <p:nvPr/>
            </p:nvSpPr>
            <p:spPr>
              <a:xfrm>
                <a:off x="3313028" y="5184361"/>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OBJECT</a:t>
                </a:r>
              </a:p>
            </p:txBody>
          </p:sp>
          <p:sp>
            <p:nvSpPr>
              <p:cNvPr id="28" name="Rounded Rectangle 27">
                <a:extLst>
                  <a:ext uri="{FF2B5EF4-FFF2-40B4-BE49-F238E27FC236}">
                    <a16:creationId xmlns:a16="http://schemas.microsoft.com/office/drawing/2014/main" id="{5D2CF54C-AECD-EC9C-4218-058D89A1E514}"/>
                  </a:ext>
                </a:extLst>
              </p:cNvPr>
              <p:cNvSpPr/>
              <p:nvPr/>
            </p:nvSpPr>
            <p:spPr>
              <a:xfrm>
                <a:off x="3313028" y="5880964"/>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OBLIQUE</a:t>
                </a:r>
              </a:p>
            </p:txBody>
          </p:sp>
          <p:cxnSp>
            <p:nvCxnSpPr>
              <p:cNvPr id="29" name="Straight Connector 28">
                <a:extLst>
                  <a:ext uri="{FF2B5EF4-FFF2-40B4-BE49-F238E27FC236}">
                    <a16:creationId xmlns:a16="http://schemas.microsoft.com/office/drawing/2014/main" id="{E6F4C0F8-BCE2-FACC-7D70-A0E4999FBA10}"/>
                  </a:ext>
                </a:extLst>
              </p:cNvPr>
              <p:cNvCxnSpPr>
                <a:cxnSpLocks/>
                <a:stCxn id="25" idx="3"/>
                <a:endCxn id="26" idx="1"/>
              </p:cNvCxnSpPr>
              <p:nvPr/>
            </p:nvCxnSpPr>
            <p:spPr>
              <a:xfrm flipV="1">
                <a:off x="3069020" y="4745262"/>
                <a:ext cx="244007" cy="697593"/>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EECD2379-C9E5-0B80-2079-B8AD96962D88}"/>
                  </a:ext>
                </a:extLst>
              </p:cNvPr>
              <p:cNvCxnSpPr>
                <a:cxnSpLocks/>
                <a:stCxn id="25" idx="3"/>
                <a:endCxn id="27" idx="1"/>
              </p:cNvCxnSpPr>
              <p:nvPr/>
            </p:nvCxnSpPr>
            <p:spPr>
              <a:xfrm flipV="1">
                <a:off x="3069020" y="5441865"/>
                <a:ext cx="244007" cy="99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D885E16-3A7E-507C-1742-919112A685F5}"/>
                  </a:ext>
                </a:extLst>
              </p:cNvPr>
              <p:cNvCxnSpPr>
                <a:cxnSpLocks/>
                <a:stCxn id="25" idx="3"/>
                <a:endCxn id="28" idx="1"/>
              </p:cNvCxnSpPr>
              <p:nvPr/>
            </p:nvCxnSpPr>
            <p:spPr>
              <a:xfrm>
                <a:off x="3069020" y="5442855"/>
                <a:ext cx="244007" cy="695613"/>
              </a:xfrm>
              <a:prstGeom prst="line">
                <a:avLst/>
              </a:prstGeom>
              <a:ln w="28575"/>
            </p:spPr>
            <p:style>
              <a:lnRef idx="1">
                <a:schemeClr val="dk1"/>
              </a:lnRef>
              <a:fillRef idx="0">
                <a:schemeClr val="dk1"/>
              </a:fillRef>
              <a:effectRef idx="0">
                <a:schemeClr val="dk1"/>
              </a:effectRef>
              <a:fontRef idx="minor">
                <a:schemeClr val="tx1"/>
              </a:fontRef>
            </p:style>
          </p:cxnSp>
          <p:sp>
            <p:nvSpPr>
              <p:cNvPr id="32" name="Rounded Rectangle 31">
                <a:extLst>
                  <a:ext uri="{FF2B5EF4-FFF2-40B4-BE49-F238E27FC236}">
                    <a16:creationId xmlns:a16="http://schemas.microsoft.com/office/drawing/2014/main" id="{BBE904E7-F233-C469-8B4A-4C23AF775694}"/>
                  </a:ext>
                </a:extLst>
              </p:cNvPr>
              <p:cNvSpPr/>
              <p:nvPr/>
            </p:nvSpPr>
            <p:spPr>
              <a:xfrm>
                <a:off x="1761927" y="6260255"/>
                <a:ext cx="1153249"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structure</a:t>
                </a:r>
              </a:p>
            </p:txBody>
          </p:sp>
        </p:grpSp>
        <p:cxnSp>
          <p:nvCxnSpPr>
            <p:cNvPr id="46" name="Straight Arrow Connector 45">
              <a:extLst>
                <a:ext uri="{FF2B5EF4-FFF2-40B4-BE49-F238E27FC236}">
                  <a16:creationId xmlns:a16="http://schemas.microsoft.com/office/drawing/2014/main" id="{8CA3232F-E9D4-9B1E-3F13-A6B19DFF894F}"/>
                </a:ext>
              </a:extLst>
            </p:cNvPr>
            <p:cNvCxnSpPr>
              <a:cxnSpLocks/>
              <a:stCxn id="20" idx="3"/>
              <a:endCxn id="24" idx="1"/>
            </p:cNvCxnSpPr>
            <p:nvPr/>
          </p:nvCxnSpPr>
          <p:spPr>
            <a:xfrm>
              <a:off x="5507421" y="5433726"/>
              <a:ext cx="1177160" cy="496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364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5F2D0B22-ECF2-252F-B3AB-7BFC303AC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A020A-F2D2-00A1-B784-2034935072CD}"/>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Natural Language Inference</a:t>
            </a:r>
          </a:p>
        </p:txBody>
      </p:sp>
      <p:pic>
        <p:nvPicPr>
          <p:cNvPr id="3" name="Graphic 5">
            <a:extLst>
              <a:ext uri="{FF2B5EF4-FFF2-40B4-BE49-F238E27FC236}">
                <a16:creationId xmlns:a16="http://schemas.microsoft.com/office/drawing/2014/main" id="{5A01F8AE-EAFA-B9AB-0EDC-A4B006E62F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5D470D32-4CBB-9EF9-9283-8AAE1D57F72F}"/>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Sentence-Level Descriptions</a:t>
            </a:r>
          </a:p>
        </p:txBody>
      </p:sp>
    </p:spTree>
    <p:extLst>
      <p:ext uri="{BB962C8B-B14F-4D97-AF65-F5344CB8AC3E}">
        <p14:creationId xmlns:p14="http://schemas.microsoft.com/office/powerpoint/2010/main" val="173717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85396A2-362B-A7C1-7057-54947FB0989A}"/>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865E04B-92BD-7F2D-4B47-8DA5FCEBD9FA}"/>
              </a:ext>
            </a:extLst>
          </p:cNvPr>
          <p:cNvGrpSpPr/>
          <p:nvPr/>
        </p:nvGrpSpPr>
        <p:grpSpPr>
          <a:xfrm>
            <a:off x="4423719" y="967426"/>
            <a:ext cx="4580238" cy="855591"/>
            <a:chOff x="4423719" y="973209"/>
            <a:chExt cx="4580238" cy="855591"/>
          </a:xfrm>
        </p:grpSpPr>
        <p:grpSp>
          <p:nvGrpSpPr>
            <p:cNvPr id="20" name="Group 19">
              <a:extLst>
                <a:ext uri="{FF2B5EF4-FFF2-40B4-BE49-F238E27FC236}">
                  <a16:creationId xmlns:a16="http://schemas.microsoft.com/office/drawing/2014/main" id="{0E4508F5-7EC5-3337-7C07-0C693F65A8DF}"/>
                </a:ext>
              </a:extLst>
            </p:cNvPr>
            <p:cNvGrpSpPr/>
            <p:nvPr/>
          </p:nvGrpSpPr>
          <p:grpSpPr>
            <a:xfrm>
              <a:off x="4423719" y="973209"/>
              <a:ext cx="2203622" cy="855591"/>
              <a:chOff x="4423719" y="973209"/>
              <a:chExt cx="2203622" cy="855591"/>
            </a:xfrm>
          </p:grpSpPr>
          <p:cxnSp>
            <p:nvCxnSpPr>
              <p:cNvPr id="21" name="Straight Arrow Connector 20">
                <a:extLst>
                  <a:ext uri="{FF2B5EF4-FFF2-40B4-BE49-F238E27FC236}">
                    <a16:creationId xmlns:a16="http://schemas.microsoft.com/office/drawing/2014/main" id="{4130E6F0-2B08-FA39-35DD-49B10F4D2C07}"/>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E79ED39E-31D6-9ADB-490B-36BC7AEC6CC8}"/>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24" name="Straight Arrow Connector 23">
              <a:extLst>
                <a:ext uri="{FF2B5EF4-FFF2-40B4-BE49-F238E27FC236}">
                  <a16:creationId xmlns:a16="http://schemas.microsoft.com/office/drawing/2014/main" id="{105FD812-866B-E1CE-56E5-9F28CD4006AD}"/>
                </a:ext>
              </a:extLst>
            </p:cNvPr>
            <p:cNvCxnSpPr>
              <a:cxnSpLocks/>
            </p:cNvCxnSpPr>
            <p:nvPr/>
          </p:nvCxnSpPr>
          <p:spPr>
            <a:xfrm flipV="1">
              <a:off x="9003957"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63CC856E-5465-8FD7-8250-419D0B51D3EB}"/>
              </a:ext>
            </a:extLst>
          </p:cNvPr>
          <p:cNvGrpSpPr/>
          <p:nvPr/>
        </p:nvGrpSpPr>
        <p:grpSpPr>
          <a:xfrm>
            <a:off x="6627341" y="958306"/>
            <a:ext cx="2376616" cy="855591"/>
            <a:chOff x="6627341" y="973209"/>
            <a:chExt cx="2376616" cy="855591"/>
          </a:xfrm>
        </p:grpSpPr>
        <p:cxnSp>
          <p:nvCxnSpPr>
            <p:cNvPr id="30" name="Straight Arrow Connector 29">
              <a:extLst>
                <a:ext uri="{FF2B5EF4-FFF2-40B4-BE49-F238E27FC236}">
                  <a16:creationId xmlns:a16="http://schemas.microsoft.com/office/drawing/2014/main" id="{D030637F-3C00-8F65-A12D-AEB90F416D6B}"/>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2E7D42DE-3F6B-8112-5691-124CDEBB2130}"/>
                </a:ext>
              </a:extLst>
            </p:cNvPr>
            <p:cNvCxnSpPr>
              <a:cxnSpLocks/>
            </p:cNvCxnSpPr>
            <p:nvPr/>
          </p:nvCxnSpPr>
          <p:spPr>
            <a:xfrm flipV="1">
              <a:off x="9003957"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6" name="TextBox 5">
            <a:extLst>
              <a:ext uri="{FF2B5EF4-FFF2-40B4-BE49-F238E27FC236}">
                <a16:creationId xmlns:a16="http://schemas.microsoft.com/office/drawing/2014/main" id="{90B97D5D-94BC-2806-8AFB-71B291BA5648}"/>
              </a:ext>
            </a:extLst>
          </p:cNvPr>
          <p:cNvSpPr txBox="1"/>
          <p:nvPr/>
        </p:nvSpPr>
        <p:spPr>
          <a:xfrm>
            <a:off x="3763927" y="2660367"/>
            <a:ext cx="5029903"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7" name="TextBox 6">
            <a:extLst>
              <a:ext uri="{FF2B5EF4-FFF2-40B4-BE49-F238E27FC236}">
                <a16:creationId xmlns:a16="http://schemas.microsoft.com/office/drawing/2014/main" id="{4317C2F5-3711-982E-2E60-756B7C0B84DD}"/>
              </a:ext>
            </a:extLst>
          </p:cNvPr>
          <p:cNvSpPr txBox="1"/>
          <p:nvPr/>
        </p:nvSpPr>
        <p:spPr>
          <a:xfrm>
            <a:off x="4539819" y="3394562"/>
            <a:ext cx="3478120"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a:t>
            </a:r>
          </a:p>
        </p:txBody>
      </p:sp>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sp>
        <p:nvSpPr>
          <p:cNvPr id="5" name="TextBox 4">
            <a:extLst>
              <a:ext uri="{FF2B5EF4-FFF2-40B4-BE49-F238E27FC236}">
                <a16:creationId xmlns:a16="http://schemas.microsoft.com/office/drawing/2014/main" id="{DE36DF03-05C5-E20D-9159-7675C2C215DC}"/>
              </a:ext>
            </a:extLst>
          </p:cNvPr>
          <p:cNvSpPr txBox="1"/>
          <p:nvPr/>
        </p:nvSpPr>
        <p:spPr>
          <a:xfrm>
            <a:off x="2806241" y="4914017"/>
            <a:ext cx="6706939" cy="584775"/>
          </a:xfrm>
          <a:prstGeom prst="rect">
            <a:avLst/>
          </a:prstGeom>
          <a:solidFill>
            <a:schemeClr val="bg1"/>
          </a:solidFill>
        </p:spPr>
        <p:txBody>
          <a:bodyPr wrap="square" rtlCol="0">
            <a:spAutoFit/>
          </a:bodyPr>
          <a:lstStyle/>
          <a:p>
            <a:pPr algn="ctr"/>
            <a:r>
              <a:rPr lang="en-US" sz="3200" dirty="0">
                <a:solidFill>
                  <a:srgbClr val="C00000"/>
                </a:solidFill>
                <a:latin typeface="Helvetica" pitchFamily="2" charset="0"/>
              </a:rPr>
              <a:t>A steady low heat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12" name="TextBox 11">
            <a:extLst>
              <a:ext uri="{FF2B5EF4-FFF2-40B4-BE49-F238E27FC236}">
                <a16:creationId xmlns:a16="http://schemas.microsoft.com/office/drawing/2014/main" id="{25E50A89-15AD-E43A-408E-442960EAD9EE}"/>
              </a:ext>
            </a:extLst>
          </p:cNvPr>
          <p:cNvSpPr txBox="1"/>
          <p:nvPr/>
        </p:nvSpPr>
        <p:spPr>
          <a:xfrm>
            <a:off x="1513033" y="4128757"/>
            <a:ext cx="9165934"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 </a:t>
            </a:r>
            <a:r>
              <a:rPr lang="en-US" sz="3200" dirty="0">
                <a:latin typeface="Helvetica" pitchFamily="2" charset="0"/>
              </a:rPr>
              <a:t>with</a:t>
            </a:r>
            <a:r>
              <a:rPr lang="en-US" sz="3200" dirty="0">
                <a:solidFill>
                  <a:schemeClr val="accent4">
                    <a:lumMod val="75000"/>
                  </a:schemeClr>
                </a:solidFill>
                <a:latin typeface="Helvetica" pitchFamily="2" charset="0"/>
              </a:rPr>
              <a:t> </a:t>
            </a:r>
            <a:r>
              <a:rPr lang="en-US" sz="3200" dirty="0">
                <a:solidFill>
                  <a:srgbClr val="C00000"/>
                </a:solidFill>
                <a:latin typeface="Helvetica" pitchFamily="2" charset="0"/>
              </a:rPr>
              <a:t>a steady low heat</a:t>
            </a:r>
            <a:r>
              <a:rPr lang="en-US" sz="3200" dirty="0">
                <a:latin typeface="Helvetica" pitchFamily="2" charset="0"/>
              </a:rPr>
              <a:t>.</a:t>
            </a:r>
          </a:p>
        </p:txBody>
      </p:sp>
      <p:sp>
        <p:nvSpPr>
          <p:cNvPr id="13" name="TextBox 12">
            <a:extLst>
              <a:ext uri="{FF2B5EF4-FFF2-40B4-BE49-F238E27FC236}">
                <a16:creationId xmlns:a16="http://schemas.microsoft.com/office/drawing/2014/main" id="{816A9186-3E1E-5622-5235-97727135A279}"/>
              </a:ext>
            </a:extLst>
          </p:cNvPr>
          <p:cNvSpPr txBox="1"/>
          <p:nvPr/>
        </p:nvSpPr>
        <p:spPr>
          <a:xfrm>
            <a:off x="3608801" y="5736837"/>
            <a:ext cx="5101818"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 </a:t>
            </a:r>
            <a:r>
              <a:rPr lang="en-US" sz="3200" dirty="0">
                <a:solidFill>
                  <a:srgbClr val="7030A0"/>
                </a:solidFill>
                <a:latin typeface="Helvetica" pitchFamily="2" charset="0"/>
              </a:rPr>
              <a:t>the chef</a:t>
            </a:r>
            <a:r>
              <a:rPr lang="en-US" sz="3200" dirty="0">
                <a:latin typeface="Helvetica" pitchFamily="2" charset="0"/>
              </a:rPr>
              <a:t>.</a:t>
            </a:r>
          </a:p>
        </p:txBody>
      </p:sp>
      <p:grpSp>
        <p:nvGrpSpPr>
          <p:cNvPr id="18" name="Group 17">
            <a:extLst>
              <a:ext uri="{FF2B5EF4-FFF2-40B4-BE49-F238E27FC236}">
                <a16:creationId xmlns:a16="http://schemas.microsoft.com/office/drawing/2014/main" id="{483F701E-6F86-8B31-237F-D261C12828F5}"/>
              </a:ext>
            </a:extLst>
          </p:cNvPr>
          <p:cNvGrpSpPr/>
          <p:nvPr/>
        </p:nvGrpSpPr>
        <p:grpSpPr>
          <a:xfrm>
            <a:off x="4423719" y="973209"/>
            <a:ext cx="2203622" cy="855591"/>
            <a:chOff x="4423719" y="973209"/>
            <a:chExt cx="2203622" cy="855591"/>
          </a:xfrm>
        </p:grpSpPr>
        <p:cxnSp>
          <p:nvCxnSpPr>
            <p:cNvPr id="15" name="Straight Arrow Connector 14">
              <a:extLst>
                <a:ext uri="{FF2B5EF4-FFF2-40B4-BE49-F238E27FC236}">
                  <a16:creationId xmlns:a16="http://schemas.microsoft.com/office/drawing/2014/main" id="{21602740-A0CB-1496-63B6-CBAB83A43628}"/>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EF6EA46B-078D-6994-6224-DBB1712D43FF}"/>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31" name="Group 30">
            <a:extLst>
              <a:ext uri="{FF2B5EF4-FFF2-40B4-BE49-F238E27FC236}">
                <a16:creationId xmlns:a16="http://schemas.microsoft.com/office/drawing/2014/main" id="{3CC326E8-7AD0-0989-D04D-5ED198955222}"/>
              </a:ext>
            </a:extLst>
          </p:cNvPr>
          <p:cNvGrpSpPr/>
          <p:nvPr/>
        </p:nvGrpSpPr>
        <p:grpSpPr>
          <a:xfrm>
            <a:off x="4423719" y="978992"/>
            <a:ext cx="2203622" cy="855591"/>
            <a:chOff x="4423719" y="973209"/>
            <a:chExt cx="2203622" cy="855591"/>
          </a:xfrm>
        </p:grpSpPr>
        <p:cxnSp>
          <p:nvCxnSpPr>
            <p:cNvPr id="32" name="Straight Arrow Connector 31">
              <a:extLst>
                <a:ext uri="{FF2B5EF4-FFF2-40B4-BE49-F238E27FC236}">
                  <a16:creationId xmlns:a16="http://schemas.microsoft.com/office/drawing/2014/main" id="{142709EC-7FC0-8A70-9B0A-040CFFB2808F}"/>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C44DE0B8-FB31-E717-9E32-8054DD1EED49}"/>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34" name="Straight Arrow Connector 33">
            <a:extLst>
              <a:ext uri="{FF2B5EF4-FFF2-40B4-BE49-F238E27FC236}">
                <a16:creationId xmlns:a16="http://schemas.microsoft.com/office/drawing/2014/main" id="{D760F3F1-6160-912A-E5BA-F6128F9C6B61}"/>
              </a:ext>
            </a:extLst>
          </p:cNvPr>
          <p:cNvCxnSpPr>
            <a:cxnSpLocks/>
          </p:cNvCxnSpPr>
          <p:nvPr/>
        </p:nvCxnSpPr>
        <p:spPr>
          <a:xfrm flipV="1">
            <a:off x="6627341" y="967426"/>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CC56FD14-8D9A-41A0-EE15-59DB2441FE41}"/>
              </a:ext>
            </a:extLst>
          </p:cNvPr>
          <p:cNvSpPr txBox="1"/>
          <p:nvPr/>
        </p:nvSpPr>
        <p:spPr>
          <a:xfrm>
            <a:off x="3608801" y="5736837"/>
            <a:ext cx="5101818" cy="584775"/>
          </a:xfrm>
          <a:prstGeom prst="rect">
            <a:avLst/>
          </a:prstGeom>
          <a:solidFill>
            <a:srgbClr val="FFFFFF">
              <a:alpha val="50196"/>
            </a:srgbClr>
          </a:solidFill>
        </p:spPr>
        <p:txBody>
          <a:bodyPr wrap="square" rtlCol="0">
            <a:spAutoFit/>
          </a:bodyPr>
          <a:lstStyle/>
          <a:p>
            <a:pPr algn="ctr"/>
            <a:r>
              <a:rPr lang="en-US" sz="3200" b="1" dirty="0">
                <a:solidFill>
                  <a:srgbClr val="C00000"/>
                </a:solidFill>
                <a:latin typeface="Helvetica" pitchFamily="2" charset="0"/>
              </a:rPr>
              <a:t>???</a:t>
            </a:r>
          </a:p>
        </p:txBody>
      </p:sp>
      <p:sp>
        <p:nvSpPr>
          <p:cNvPr id="38" name="TextBox 37">
            <a:extLst>
              <a:ext uri="{FF2B5EF4-FFF2-40B4-BE49-F238E27FC236}">
                <a16:creationId xmlns:a16="http://schemas.microsoft.com/office/drawing/2014/main" id="{91BFCD9E-EFF9-E566-E329-F0BC58AC63BC}"/>
              </a:ext>
            </a:extLst>
          </p:cNvPr>
          <p:cNvSpPr txBox="1"/>
          <p:nvPr/>
        </p:nvSpPr>
        <p:spPr>
          <a:xfrm>
            <a:off x="10033686" y="6357646"/>
            <a:ext cx="2005914" cy="276999"/>
          </a:xfrm>
          <a:prstGeom prst="rect">
            <a:avLst/>
          </a:prstGeom>
          <a:solidFill>
            <a:schemeClr val="bg1"/>
          </a:solidFill>
        </p:spPr>
        <p:txBody>
          <a:bodyPr wrap="square" rtlCol="0">
            <a:spAutoFit/>
          </a:bodyPr>
          <a:lstStyle/>
          <a:p>
            <a:pPr algn="r"/>
            <a:r>
              <a:rPr lang="en-US" sz="1200" dirty="0">
                <a:latin typeface="Helvetica" pitchFamily="2" charset="0"/>
              </a:rPr>
              <a:t>Fillmore 1970, Levin 1993</a:t>
            </a:r>
          </a:p>
        </p:txBody>
      </p:sp>
    </p:spTree>
    <p:extLst>
      <p:ext uri="{BB962C8B-B14F-4D97-AF65-F5344CB8AC3E}">
        <p14:creationId xmlns:p14="http://schemas.microsoft.com/office/powerpoint/2010/main" val="11101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 grpId="0" animBg="1"/>
      <p:bldP spid="7" grpId="0" animBg="1"/>
      <p:bldP spid="9" grpId="0" animBg="1"/>
      <p:bldP spid="10" grpId="0" animBg="1"/>
      <p:bldP spid="3" grpId="0" animBg="1"/>
      <p:bldP spid="4" grpId="0" animBg="1"/>
      <p:bldP spid="5" grpId="0" animBg="1"/>
      <p:bldP spid="12" grpId="0" animBg="1"/>
      <p:bldP spid="13"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96" name="Rectangle 7195">
            <a:extLst>
              <a:ext uri="{FF2B5EF4-FFF2-40B4-BE49-F238E27FC236}">
                <a16:creationId xmlns:a16="http://schemas.microsoft.com/office/drawing/2014/main" id="{B1C436BB-A7CF-A62F-18AD-9B9625250881}"/>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grpSp>
        <p:nvGrpSpPr>
          <p:cNvPr id="49" name="Group 48">
            <a:extLst>
              <a:ext uri="{FF2B5EF4-FFF2-40B4-BE49-F238E27FC236}">
                <a16:creationId xmlns:a16="http://schemas.microsoft.com/office/drawing/2014/main" id="{1F6D1EF3-3373-FA9D-0A56-581C348FBEEA}"/>
              </a:ext>
            </a:extLst>
          </p:cNvPr>
          <p:cNvGrpSpPr/>
          <p:nvPr/>
        </p:nvGrpSpPr>
        <p:grpSpPr>
          <a:xfrm>
            <a:off x="3763927" y="2671073"/>
            <a:ext cx="5029903" cy="2042457"/>
            <a:chOff x="3763927" y="2671073"/>
            <a:chExt cx="5029903" cy="2042457"/>
          </a:xfrm>
        </p:grpSpPr>
        <p:sp>
          <p:nvSpPr>
            <p:cNvPr id="39" name="TextBox 38">
              <a:extLst>
                <a:ext uri="{FF2B5EF4-FFF2-40B4-BE49-F238E27FC236}">
                  <a16:creationId xmlns:a16="http://schemas.microsoft.com/office/drawing/2014/main" id="{027E9ED7-A520-720A-DA37-EB988978B9A3}"/>
                </a:ext>
              </a:extLst>
            </p:cNvPr>
            <p:cNvSpPr txBox="1"/>
            <p:nvPr/>
          </p:nvSpPr>
          <p:spPr>
            <a:xfrm>
              <a:off x="3763927" y="4128755"/>
              <a:ext cx="5029903"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40" name="Rounded Rectangle 39">
              <a:extLst>
                <a:ext uri="{FF2B5EF4-FFF2-40B4-BE49-F238E27FC236}">
                  <a16:creationId xmlns:a16="http://schemas.microsoft.com/office/drawing/2014/main" id="{3BD1818C-173E-20E1-3878-4BA25B925270}"/>
                </a:ext>
              </a:extLst>
            </p:cNvPr>
            <p:cNvSpPr/>
            <p:nvPr/>
          </p:nvSpPr>
          <p:spPr>
            <a:xfrm>
              <a:off x="4015946"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41" name="Rounded Rectangle 40">
              <a:extLst>
                <a:ext uri="{FF2B5EF4-FFF2-40B4-BE49-F238E27FC236}">
                  <a16:creationId xmlns:a16="http://schemas.microsoft.com/office/drawing/2014/main" id="{4A9B180A-43DD-3112-922A-7BDC3D751642}"/>
                </a:ext>
              </a:extLst>
            </p:cNvPr>
            <p:cNvSpPr/>
            <p:nvPr/>
          </p:nvSpPr>
          <p:spPr>
            <a:xfrm>
              <a:off x="7109571"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42" name="Straight Arrow Connector 41">
              <a:extLst>
                <a:ext uri="{FF2B5EF4-FFF2-40B4-BE49-F238E27FC236}">
                  <a16:creationId xmlns:a16="http://schemas.microsoft.com/office/drawing/2014/main" id="{0716BEC9-BC51-1957-0317-67C2B24260FD}"/>
                </a:ext>
              </a:extLst>
            </p:cNvPr>
            <p:cNvCxnSpPr>
              <a:cxnSpLocks/>
              <a:stCxn id="2" idx="2"/>
              <a:endCxn id="40" idx="0"/>
            </p:cNvCxnSpPr>
            <p:nvPr/>
          </p:nvCxnSpPr>
          <p:spPr>
            <a:xfrm>
              <a:off x="4370157" y="2671073"/>
              <a:ext cx="288140"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207F07F4-DCAF-5983-A574-114676C1AB34}"/>
                </a:ext>
              </a:extLst>
            </p:cNvPr>
            <p:cNvCxnSpPr>
              <a:cxnSpLocks/>
              <a:stCxn id="8" idx="2"/>
              <a:endCxn id="41" idx="0"/>
            </p:cNvCxnSpPr>
            <p:nvPr/>
          </p:nvCxnSpPr>
          <p:spPr>
            <a:xfrm>
              <a:off x="6609440" y="2671073"/>
              <a:ext cx="1142482"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52" name="Group 51">
            <a:extLst>
              <a:ext uri="{FF2B5EF4-FFF2-40B4-BE49-F238E27FC236}">
                <a16:creationId xmlns:a16="http://schemas.microsoft.com/office/drawing/2014/main" id="{80AFAAAD-80B7-21CB-B8B5-A21D2D632728}"/>
              </a:ext>
            </a:extLst>
          </p:cNvPr>
          <p:cNvGrpSpPr/>
          <p:nvPr/>
        </p:nvGrpSpPr>
        <p:grpSpPr>
          <a:xfrm>
            <a:off x="3439666" y="388434"/>
            <a:ext cx="6692306" cy="584775"/>
            <a:chOff x="3439666" y="388434"/>
            <a:chExt cx="6692306" cy="584775"/>
          </a:xfrm>
        </p:grpSpPr>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grpSp>
      <p:grpSp>
        <p:nvGrpSpPr>
          <p:cNvPr id="57" name="Group 56">
            <a:extLst>
              <a:ext uri="{FF2B5EF4-FFF2-40B4-BE49-F238E27FC236}">
                <a16:creationId xmlns:a16="http://schemas.microsoft.com/office/drawing/2014/main" id="{AF608F87-479A-D9CB-6A85-F8327DE188E8}"/>
              </a:ext>
            </a:extLst>
          </p:cNvPr>
          <p:cNvGrpSpPr/>
          <p:nvPr/>
        </p:nvGrpSpPr>
        <p:grpSpPr>
          <a:xfrm>
            <a:off x="4539819" y="2671073"/>
            <a:ext cx="3478120" cy="2042458"/>
            <a:chOff x="4539819" y="2671073"/>
            <a:chExt cx="3478120" cy="2042458"/>
          </a:xfrm>
        </p:grpSpPr>
        <p:sp>
          <p:nvSpPr>
            <p:cNvPr id="38" name="TextBox 37">
              <a:extLst>
                <a:ext uri="{FF2B5EF4-FFF2-40B4-BE49-F238E27FC236}">
                  <a16:creationId xmlns:a16="http://schemas.microsoft.com/office/drawing/2014/main" id="{DADC96CE-8B5C-6B23-4F84-3945DFC1E146}"/>
                </a:ext>
              </a:extLst>
            </p:cNvPr>
            <p:cNvSpPr txBox="1"/>
            <p:nvPr/>
          </p:nvSpPr>
          <p:spPr>
            <a:xfrm>
              <a:off x="4539819" y="4128756"/>
              <a:ext cx="3478120"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a:t>
              </a:r>
            </a:p>
          </p:txBody>
        </p:sp>
        <p:sp>
          <p:nvSpPr>
            <p:cNvPr id="53" name="Rounded Rectangle 52">
              <a:extLst>
                <a:ext uri="{FF2B5EF4-FFF2-40B4-BE49-F238E27FC236}">
                  <a16:creationId xmlns:a16="http://schemas.microsoft.com/office/drawing/2014/main" id="{7E1C60B2-A8C3-E183-251B-5D96A8E037DC}"/>
                </a:ext>
              </a:extLst>
            </p:cNvPr>
            <p:cNvSpPr/>
            <p:nvPr/>
          </p:nvSpPr>
          <p:spPr>
            <a:xfrm>
              <a:off x="4979472"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cxnSp>
          <p:nvCxnSpPr>
            <p:cNvPr id="54" name="Straight Arrow Connector 53">
              <a:extLst>
                <a:ext uri="{FF2B5EF4-FFF2-40B4-BE49-F238E27FC236}">
                  <a16:creationId xmlns:a16="http://schemas.microsoft.com/office/drawing/2014/main" id="{5498E693-0E07-2E3E-BD6B-9861C4E8F4D8}"/>
                </a:ext>
              </a:extLst>
            </p:cNvPr>
            <p:cNvCxnSpPr>
              <a:cxnSpLocks/>
              <a:stCxn id="8" idx="2"/>
              <a:endCxn id="53" idx="0"/>
            </p:cNvCxnSpPr>
            <p:nvPr/>
          </p:nvCxnSpPr>
          <p:spPr>
            <a:xfrm flipH="1">
              <a:off x="5621823" y="2671073"/>
              <a:ext cx="987617"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7175" name="Group 7174">
            <a:extLst>
              <a:ext uri="{FF2B5EF4-FFF2-40B4-BE49-F238E27FC236}">
                <a16:creationId xmlns:a16="http://schemas.microsoft.com/office/drawing/2014/main" id="{7AAF1250-0EE9-85CF-6E76-D912926747DE}"/>
              </a:ext>
            </a:extLst>
          </p:cNvPr>
          <p:cNvGrpSpPr/>
          <p:nvPr/>
        </p:nvGrpSpPr>
        <p:grpSpPr>
          <a:xfrm>
            <a:off x="1532663" y="2662896"/>
            <a:ext cx="9165934" cy="2042459"/>
            <a:chOff x="1513033" y="2671073"/>
            <a:chExt cx="9165934" cy="2042459"/>
          </a:xfrm>
        </p:grpSpPr>
        <p:sp>
          <p:nvSpPr>
            <p:cNvPr id="12" name="TextBox 11">
              <a:extLst>
                <a:ext uri="{FF2B5EF4-FFF2-40B4-BE49-F238E27FC236}">
                  <a16:creationId xmlns:a16="http://schemas.microsoft.com/office/drawing/2014/main" id="{25E50A89-15AD-E43A-408E-442960EAD9EE}"/>
                </a:ext>
              </a:extLst>
            </p:cNvPr>
            <p:cNvSpPr txBox="1"/>
            <p:nvPr/>
          </p:nvSpPr>
          <p:spPr>
            <a:xfrm>
              <a:off x="1513033" y="4128757"/>
              <a:ext cx="9165934"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 </a:t>
              </a:r>
              <a:r>
                <a:rPr lang="en-US" sz="3200" dirty="0">
                  <a:latin typeface="Helvetica" pitchFamily="2" charset="0"/>
                </a:rPr>
                <a:t>with</a:t>
              </a:r>
              <a:r>
                <a:rPr lang="en-US" sz="3200" dirty="0">
                  <a:solidFill>
                    <a:schemeClr val="accent4">
                      <a:lumMod val="75000"/>
                    </a:schemeClr>
                  </a:solidFill>
                  <a:latin typeface="Helvetica" pitchFamily="2" charset="0"/>
                </a:rPr>
                <a:t> </a:t>
              </a:r>
              <a:r>
                <a:rPr lang="en-US" sz="3200" dirty="0">
                  <a:solidFill>
                    <a:srgbClr val="C00000"/>
                  </a:solidFill>
                  <a:latin typeface="Helvetica" pitchFamily="2" charset="0"/>
                </a:rPr>
                <a:t>a steady low heat</a:t>
              </a:r>
              <a:r>
                <a:rPr lang="en-US" sz="3200" dirty="0">
                  <a:latin typeface="Helvetica" pitchFamily="2" charset="0"/>
                </a:rPr>
                <a:t>.</a:t>
              </a:r>
            </a:p>
          </p:txBody>
        </p:sp>
        <p:sp>
          <p:nvSpPr>
            <p:cNvPr id="58" name="Rounded Rectangle 57">
              <a:extLst>
                <a:ext uri="{FF2B5EF4-FFF2-40B4-BE49-F238E27FC236}">
                  <a16:creationId xmlns:a16="http://schemas.microsoft.com/office/drawing/2014/main" id="{8106F658-BE47-5CB2-C0EE-14149AE9DD17}"/>
                </a:ext>
              </a:extLst>
            </p:cNvPr>
            <p:cNvSpPr/>
            <p:nvPr/>
          </p:nvSpPr>
          <p:spPr>
            <a:xfrm>
              <a:off x="1791897"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59" name="Rounded Rectangle 58">
              <a:extLst>
                <a:ext uri="{FF2B5EF4-FFF2-40B4-BE49-F238E27FC236}">
                  <a16:creationId xmlns:a16="http://schemas.microsoft.com/office/drawing/2014/main" id="{C6CE8481-75F0-E453-C4FF-2D7BBEEAE94F}"/>
                </a:ext>
              </a:extLst>
            </p:cNvPr>
            <p:cNvSpPr/>
            <p:nvPr/>
          </p:nvSpPr>
          <p:spPr>
            <a:xfrm>
              <a:off x="4885522"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sp>
          <p:nvSpPr>
            <p:cNvPr id="60" name="Rounded Rectangle 59">
              <a:extLst>
                <a:ext uri="{FF2B5EF4-FFF2-40B4-BE49-F238E27FC236}">
                  <a16:creationId xmlns:a16="http://schemas.microsoft.com/office/drawing/2014/main" id="{CBA9A552-638A-99B9-E325-9486631E580D}"/>
                </a:ext>
              </a:extLst>
            </p:cNvPr>
            <p:cNvSpPr/>
            <p:nvPr/>
          </p:nvSpPr>
          <p:spPr>
            <a:xfrm>
              <a:off x="8448477"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oblique</a:t>
              </a:r>
            </a:p>
          </p:txBody>
        </p:sp>
        <p:cxnSp>
          <p:nvCxnSpPr>
            <p:cNvPr id="61" name="Straight Arrow Connector 60">
              <a:extLst>
                <a:ext uri="{FF2B5EF4-FFF2-40B4-BE49-F238E27FC236}">
                  <a16:creationId xmlns:a16="http://schemas.microsoft.com/office/drawing/2014/main" id="{57AE8C20-2772-F108-94AD-A2F3F0ED9B72}"/>
                </a:ext>
              </a:extLst>
            </p:cNvPr>
            <p:cNvCxnSpPr>
              <a:cxnSpLocks/>
              <a:stCxn id="2" idx="2"/>
              <a:endCxn id="58" idx="0"/>
            </p:cNvCxnSpPr>
            <p:nvPr/>
          </p:nvCxnSpPr>
          <p:spPr>
            <a:xfrm flipH="1">
              <a:off x="2434248" y="2671073"/>
              <a:ext cx="1935909"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68" name="Straight Arrow Connector 7167">
              <a:extLst>
                <a:ext uri="{FF2B5EF4-FFF2-40B4-BE49-F238E27FC236}">
                  <a16:creationId xmlns:a16="http://schemas.microsoft.com/office/drawing/2014/main" id="{7E948F8A-E5F7-87F6-BC60-DE2F34047320}"/>
                </a:ext>
              </a:extLst>
            </p:cNvPr>
            <p:cNvCxnSpPr>
              <a:cxnSpLocks/>
              <a:stCxn id="8" idx="2"/>
              <a:endCxn id="59" idx="0"/>
            </p:cNvCxnSpPr>
            <p:nvPr/>
          </p:nvCxnSpPr>
          <p:spPr>
            <a:xfrm flipH="1">
              <a:off x="5527873" y="2671073"/>
              <a:ext cx="1081567"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72" name="Straight Arrow Connector 7171">
              <a:extLst>
                <a:ext uri="{FF2B5EF4-FFF2-40B4-BE49-F238E27FC236}">
                  <a16:creationId xmlns:a16="http://schemas.microsoft.com/office/drawing/2014/main" id="{53990749-C26B-AF67-955C-638B27460872}"/>
                </a:ext>
              </a:extLst>
            </p:cNvPr>
            <p:cNvCxnSpPr>
              <a:cxnSpLocks/>
              <a:stCxn id="11" idx="2"/>
              <a:endCxn id="60" idx="0"/>
            </p:cNvCxnSpPr>
            <p:nvPr/>
          </p:nvCxnSpPr>
          <p:spPr>
            <a:xfrm flipH="1">
              <a:off x="9090828" y="2671073"/>
              <a:ext cx="45769"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7185" name="Group 7184">
            <a:extLst>
              <a:ext uri="{FF2B5EF4-FFF2-40B4-BE49-F238E27FC236}">
                <a16:creationId xmlns:a16="http://schemas.microsoft.com/office/drawing/2014/main" id="{55A780B1-551C-7494-9909-CAC68E6AE29A}"/>
              </a:ext>
            </a:extLst>
          </p:cNvPr>
          <p:cNvGrpSpPr/>
          <p:nvPr/>
        </p:nvGrpSpPr>
        <p:grpSpPr>
          <a:xfrm>
            <a:off x="2762161" y="2668091"/>
            <a:ext cx="6706939" cy="2042456"/>
            <a:chOff x="2762161" y="2671073"/>
            <a:chExt cx="6706939" cy="2042456"/>
          </a:xfrm>
        </p:grpSpPr>
        <p:sp>
          <p:nvSpPr>
            <p:cNvPr id="7176" name="TextBox 7175">
              <a:extLst>
                <a:ext uri="{FF2B5EF4-FFF2-40B4-BE49-F238E27FC236}">
                  <a16:creationId xmlns:a16="http://schemas.microsoft.com/office/drawing/2014/main" id="{87E7E7DB-A2B2-E6BC-A6E6-D9ACD33A33A4}"/>
                </a:ext>
              </a:extLst>
            </p:cNvPr>
            <p:cNvSpPr txBox="1"/>
            <p:nvPr/>
          </p:nvSpPr>
          <p:spPr>
            <a:xfrm>
              <a:off x="2762161" y="4128754"/>
              <a:ext cx="6706939" cy="584775"/>
            </a:xfrm>
            <a:prstGeom prst="rect">
              <a:avLst/>
            </a:prstGeom>
            <a:solidFill>
              <a:schemeClr val="bg1"/>
            </a:solidFill>
          </p:spPr>
          <p:txBody>
            <a:bodyPr wrap="square" rtlCol="0">
              <a:spAutoFit/>
            </a:bodyPr>
            <a:lstStyle/>
            <a:p>
              <a:pPr algn="ctr"/>
              <a:r>
                <a:rPr lang="en-US" sz="3200" dirty="0">
                  <a:solidFill>
                    <a:srgbClr val="C00000"/>
                  </a:solidFill>
                  <a:latin typeface="Helvetica" pitchFamily="2" charset="0"/>
                </a:rPr>
                <a:t>A steady low heat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7177" name="Rounded Rectangle 7176">
              <a:extLst>
                <a:ext uri="{FF2B5EF4-FFF2-40B4-BE49-F238E27FC236}">
                  <a16:creationId xmlns:a16="http://schemas.microsoft.com/office/drawing/2014/main" id="{0A2289AC-1ABB-084F-7FBB-892884831324}"/>
                </a:ext>
              </a:extLst>
            </p:cNvPr>
            <p:cNvSpPr/>
            <p:nvPr/>
          </p:nvSpPr>
          <p:spPr>
            <a:xfrm>
              <a:off x="4033683" y="3894536"/>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7178" name="Rounded Rectangle 7177">
              <a:extLst>
                <a:ext uri="{FF2B5EF4-FFF2-40B4-BE49-F238E27FC236}">
                  <a16:creationId xmlns:a16="http://schemas.microsoft.com/office/drawing/2014/main" id="{41C68677-24BF-B1EC-501D-659929809AD9}"/>
                </a:ext>
              </a:extLst>
            </p:cNvPr>
            <p:cNvSpPr/>
            <p:nvPr/>
          </p:nvSpPr>
          <p:spPr>
            <a:xfrm>
              <a:off x="7733969" y="3900753"/>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7179" name="Straight Arrow Connector 7178">
              <a:extLst>
                <a:ext uri="{FF2B5EF4-FFF2-40B4-BE49-F238E27FC236}">
                  <a16:creationId xmlns:a16="http://schemas.microsoft.com/office/drawing/2014/main" id="{68C2FE1A-A1C8-6FAA-1EFB-6F53895A9582}"/>
                </a:ext>
              </a:extLst>
            </p:cNvPr>
            <p:cNvCxnSpPr>
              <a:cxnSpLocks/>
              <a:stCxn id="8" idx="2"/>
              <a:endCxn id="7178" idx="0"/>
            </p:cNvCxnSpPr>
            <p:nvPr/>
          </p:nvCxnSpPr>
          <p:spPr>
            <a:xfrm>
              <a:off x="6609440" y="2671073"/>
              <a:ext cx="1766880" cy="122968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82" name="Straight Arrow Connector 7181">
              <a:extLst>
                <a:ext uri="{FF2B5EF4-FFF2-40B4-BE49-F238E27FC236}">
                  <a16:creationId xmlns:a16="http://schemas.microsoft.com/office/drawing/2014/main" id="{89AAA711-655C-44F1-3554-A1C7D8541D15}"/>
                </a:ext>
              </a:extLst>
            </p:cNvPr>
            <p:cNvCxnSpPr>
              <a:cxnSpLocks/>
              <a:stCxn id="11" idx="2"/>
              <a:endCxn id="7177" idx="0"/>
            </p:cNvCxnSpPr>
            <p:nvPr/>
          </p:nvCxnSpPr>
          <p:spPr>
            <a:xfrm flipH="1">
              <a:off x="4676034" y="2671073"/>
              <a:ext cx="4460563" cy="122346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51" name="Group 50">
            <a:extLst>
              <a:ext uri="{FF2B5EF4-FFF2-40B4-BE49-F238E27FC236}">
                <a16:creationId xmlns:a16="http://schemas.microsoft.com/office/drawing/2014/main" id="{DE001F85-40A5-FABA-77F6-3DCCC9B0A86C}"/>
              </a:ext>
            </a:extLst>
          </p:cNvPr>
          <p:cNvGrpSpPr/>
          <p:nvPr/>
        </p:nvGrpSpPr>
        <p:grpSpPr>
          <a:xfrm>
            <a:off x="3439666" y="973209"/>
            <a:ext cx="6915296" cy="1697864"/>
            <a:chOff x="3439666" y="973209"/>
            <a:chExt cx="6915296" cy="1697864"/>
          </a:xfrm>
        </p:grpSpPr>
        <p:sp>
          <p:nvSpPr>
            <p:cNvPr id="2" name="TextBox 1">
              <a:extLst>
                <a:ext uri="{FF2B5EF4-FFF2-40B4-BE49-F238E27FC236}">
                  <a16:creationId xmlns:a16="http://schemas.microsoft.com/office/drawing/2014/main" id="{6D7C0711-B385-F957-E3DB-31EF852B1BB8}"/>
                </a:ext>
              </a:extLst>
            </p:cNvPr>
            <p:cNvSpPr txBox="1"/>
            <p:nvPr/>
          </p:nvSpPr>
          <p:spPr>
            <a:xfrm>
              <a:off x="3439666" y="2086298"/>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AGENT</a:t>
              </a:r>
            </a:p>
          </p:txBody>
        </p:sp>
        <p:sp>
          <p:nvSpPr>
            <p:cNvPr id="8" name="TextBox 7">
              <a:extLst>
                <a:ext uri="{FF2B5EF4-FFF2-40B4-BE49-F238E27FC236}">
                  <a16:creationId xmlns:a16="http://schemas.microsoft.com/office/drawing/2014/main" id="{8DD91BA3-0558-F565-331A-93C3AA81718F}"/>
                </a:ext>
              </a:extLst>
            </p:cNvPr>
            <p:cNvSpPr txBox="1"/>
            <p:nvPr/>
          </p:nvSpPr>
          <p:spPr>
            <a:xfrm>
              <a:off x="5678949" y="2086298"/>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PATIENT</a:t>
              </a:r>
            </a:p>
          </p:txBody>
        </p:sp>
        <p:sp>
          <p:nvSpPr>
            <p:cNvPr id="11" name="TextBox 10">
              <a:extLst>
                <a:ext uri="{FF2B5EF4-FFF2-40B4-BE49-F238E27FC236}">
                  <a16:creationId xmlns:a16="http://schemas.microsoft.com/office/drawing/2014/main" id="{4E7D0518-BC88-9546-B8BF-F538E3493446}"/>
                </a:ext>
              </a:extLst>
            </p:cNvPr>
            <p:cNvSpPr txBox="1"/>
            <p:nvPr/>
          </p:nvSpPr>
          <p:spPr>
            <a:xfrm>
              <a:off x="7918232" y="2086298"/>
              <a:ext cx="243673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INSTRUMENT</a:t>
              </a:r>
            </a:p>
          </p:txBody>
        </p:sp>
        <p:grpSp>
          <p:nvGrpSpPr>
            <p:cNvPr id="50" name="Group 49">
              <a:extLst>
                <a:ext uri="{FF2B5EF4-FFF2-40B4-BE49-F238E27FC236}">
                  <a16:creationId xmlns:a16="http://schemas.microsoft.com/office/drawing/2014/main" id="{6AF67B03-26D3-42C0-E04A-024F5E375187}"/>
                </a:ext>
              </a:extLst>
            </p:cNvPr>
            <p:cNvGrpSpPr/>
            <p:nvPr/>
          </p:nvGrpSpPr>
          <p:grpSpPr>
            <a:xfrm>
              <a:off x="4370157" y="973209"/>
              <a:ext cx="4766440" cy="1113089"/>
              <a:chOff x="4370157" y="973209"/>
              <a:chExt cx="4766440" cy="1113089"/>
            </a:xfrm>
          </p:grpSpPr>
          <p:cxnSp>
            <p:nvCxnSpPr>
              <p:cNvPr id="16" name="Straight Arrow Connector 15">
                <a:extLst>
                  <a:ext uri="{FF2B5EF4-FFF2-40B4-BE49-F238E27FC236}">
                    <a16:creationId xmlns:a16="http://schemas.microsoft.com/office/drawing/2014/main" id="{6A21F9A5-31E5-2233-D5FC-A09226BD4DB9}"/>
                  </a:ext>
                </a:extLst>
              </p:cNvPr>
              <p:cNvCxnSpPr>
                <a:cxnSpLocks/>
                <a:stCxn id="9" idx="2"/>
                <a:endCxn id="2" idx="0"/>
              </p:cNvCxnSpPr>
              <p:nvPr/>
            </p:nvCxnSpPr>
            <p:spPr>
              <a:xfrm>
                <a:off x="4370157"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9C1A3B01-AEBF-BD1D-3D9B-7D2459485AE5}"/>
                  </a:ext>
                </a:extLst>
              </p:cNvPr>
              <p:cNvCxnSpPr>
                <a:cxnSpLocks/>
                <a:stCxn id="10" idx="2"/>
                <a:endCxn id="8" idx="0"/>
              </p:cNvCxnSpPr>
              <p:nvPr/>
            </p:nvCxnSpPr>
            <p:spPr>
              <a:xfrm>
                <a:off x="6609440"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EEB4612-D029-E62A-1115-A5000A461027}"/>
                  </a:ext>
                </a:extLst>
              </p:cNvPr>
              <p:cNvCxnSpPr>
                <a:cxnSpLocks/>
                <a:stCxn id="4" idx="2"/>
                <a:endCxn id="11" idx="0"/>
              </p:cNvCxnSpPr>
              <p:nvPr/>
            </p:nvCxnSpPr>
            <p:spPr>
              <a:xfrm>
                <a:off x="9025102" y="973209"/>
                <a:ext cx="111495"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grpSp>
        <p:nvGrpSpPr>
          <p:cNvPr id="7195" name="Group 7194">
            <a:extLst>
              <a:ext uri="{FF2B5EF4-FFF2-40B4-BE49-F238E27FC236}">
                <a16:creationId xmlns:a16="http://schemas.microsoft.com/office/drawing/2014/main" id="{51EE9BF6-1C5E-B0A9-75ED-0D51CC87B8AE}"/>
              </a:ext>
            </a:extLst>
          </p:cNvPr>
          <p:cNvGrpSpPr/>
          <p:nvPr/>
        </p:nvGrpSpPr>
        <p:grpSpPr>
          <a:xfrm>
            <a:off x="3638944" y="2671073"/>
            <a:ext cx="5101818" cy="2042457"/>
            <a:chOff x="3638944" y="2671073"/>
            <a:chExt cx="5101818" cy="2042457"/>
          </a:xfrm>
        </p:grpSpPr>
        <p:sp>
          <p:nvSpPr>
            <p:cNvPr id="7186" name="TextBox 7185">
              <a:extLst>
                <a:ext uri="{FF2B5EF4-FFF2-40B4-BE49-F238E27FC236}">
                  <a16:creationId xmlns:a16="http://schemas.microsoft.com/office/drawing/2014/main" id="{F9415527-06FD-B109-7F56-B236FA95DE7A}"/>
                </a:ext>
              </a:extLst>
            </p:cNvPr>
            <p:cNvSpPr txBox="1"/>
            <p:nvPr/>
          </p:nvSpPr>
          <p:spPr>
            <a:xfrm>
              <a:off x="3638944" y="4128755"/>
              <a:ext cx="5101818"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 </a:t>
              </a:r>
              <a:r>
                <a:rPr lang="en-US" sz="3200" dirty="0">
                  <a:solidFill>
                    <a:srgbClr val="7030A0"/>
                  </a:solidFill>
                  <a:latin typeface="Helvetica" pitchFamily="2" charset="0"/>
                </a:rPr>
                <a:t>the chef</a:t>
              </a:r>
              <a:r>
                <a:rPr lang="en-US" sz="3200" dirty="0">
                  <a:latin typeface="Helvetica" pitchFamily="2" charset="0"/>
                </a:rPr>
                <a:t>.</a:t>
              </a:r>
            </a:p>
          </p:txBody>
        </p:sp>
        <p:sp>
          <p:nvSpPr>
            <p:cNvPr id="7187" name="Rounded Rectangle 7186">
              <a:extLst>
                <a:ext uri="{FF2B5EF4-FFF2-40B4-BE49-F238E27FC236}">
                  <a16:creationId xmlns:a16="http://schemas.microsoft.com/office/drawing/2014/main" id="{970A9BC6-96CF-CBA9-01C3-839D06FD6FC7}"/>
                </a:ext>
              </a:extLst>
            </p:cNvPr>
            <p:cNvSpPr/>
            <p:nvPr/>
          </p:nvSpPr>
          <p:spPr>
            <a:xfrm>
              <a:off x="4149078" y="3893575"/>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7188" name="Rounded Rectangle 7187">
              <a:extLst>
                <a:ext uri="{FF2B5EF4-FFF2-40B4-BE49-F238E27FC236}">
                  <a16:creationId xmlns:a16="http://schemas.microsoft.com/office/drawing/2014/main" id="{C00E51EA-1025-376F-B9C9-FE5FB9935857}"/>
                </a:ext>
              </a:extLst>
            </p:cNvPr>
            <p:cNvSpPr/>
            <p:nvPr/>
          </p:nvSpPr>
          <p:spPr>
            <a:xfrm>
              <a:off x="7122445" y="3886985"/>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7189" name="Straight Arrow Connector 7188">
              <a:extLst>
                <a:ext uri="{FF2B5EF4-FFF2-40B4-BE49-F238E27FC236}">
                  <a16:creationId xmlns:a16="http://schemas.microsoft.com/office/drawing/2014/main" id="{2CE0DCB2-B31A-FDF9-FB2E-6F7B1C6782AF}"/>
                </a:ext>
              </a:extLst>
            </p:cNvPr>
            <p:cNvCxnSpPr>
              <a:cxnSpLocks/>
              <a:stCxn id="2" idx="2"/>
              <a:endCxn id="7188" idx="0"/>
            </p:cNvCxnSpPr>
            <p:nvPr/>
          </p:nvCxnSpPr>
          <p:spPr>
            <a:xfrm>
              <a:off x="4370157" y="2671073"/>
              <a:ext cx="3394639" cy="121591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92" name="Straight Arrow Connector 7191">
              <a:extLst>
                <a:ext uri="{FF2B5EF4-FFF2-40B4-BE49-F238E27FC236}">
                  <a16:creationId xmlns:a16="http://schemas.microsoft.com/office/drawing/2014/main" id="{1719C5FF-841D-965C-0B3F-0B9FB7953B6B}"/>
                </a:ext>
              </a:extLst>
            </p:cNvPr>
            <p:cNvCxnSpPr>
              <a:cxnSpLocks/>
              <a:stCxn id="8" idx="2"/>
              <a:endCxn id="7187" idx="0"/>
            </p:cNvCxnSpPr>
            <p:nvPr/>
          </p:nvCxnSpPr>
          <p:spPr>
            <a:xfrm flipH="1">
              <a:off x="4791429" y="2671073"/>
              <a:ext cx="1818011" cy="122250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7198" name="TextBox 7197">
            <a:extLst>
              <a:ext uri="{FF2B5EF4-FFF2-40B4-BE49-F238E27FC236}">
                <a16:creationId xmlns:a16="http://schemas.microsoft.com/office/drawing/2014/main" id="{76EF76F6-F88F-7DED-4697-05EF61BF1C1D}"/>
              </a:ext>
            </a:extLst>
          </p:cNvPr>
          <p:cNvSpPr txBox="1"/>
          <p:nvPr/>
        </p:nvSpPr>
        <p:spPr>
          <a:xfrm>
            <a:off x="10033686" y="6357646"/>
            <a:ext cx="2005914" cy="276999"/>
          </a:xfrm>
          <a:prstGeom prst="rect">
            <a:avLst/>
          </a:prstGeom>
          <a:solidFill>
            <a:schemeClr val="bg1"/>
          </a:solidFill>
        </p:spPr>
        <p:txBody>
          <a:bodyPr wrap="square" rtlCol="0">
            <a:spAutoFit/>
          </a:bodyPr>
          <a:lstStyle/>
          <a:p>
            <a:pPr algn="r"/>
            <a:r>
              <a:rPr lang="en-US" sz="1200" dirty="0">
                <a:latin typeface="Helvetica" pitchFamily="2" charset="0"/>
              </a:rPr>
              <a:t>Fillmore 1970, Levin 1993</a:t>
            </a:r>
          </a:p>
        </p:txBody>
      </p:sp>
    </p:spTree>
    <p:extLst>
      <p:ext uri="{BB962C8B-B14F-4D97-AF65-F5344CB8AC3E}">
        <p14:creationId xmlns:p14="http://schemas.microsoft.com/office/powerpoint/2010/main" val="37004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7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1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18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628587" y="139893"/>
            <a:ext cx="8934825" cy="584775"/>
          </a:xfrm>
          <a:prstGeom prst="rect">
            <a:avLst/>
          </a:prstGeom>
          <a:noFill/>
        </p:spPr>
        <p:txBody>
          <a:bodyPr wrap="square" rtlCol="0">
            <a:spAutoFit/>
          </a:bodyPr>
          <a:lstStyle/>
          <a:p>
            <a:pPr algn="ctr"/>
            <a:r>
              <a:rPr lang="en-US" sz="3200" dirty="0">
                <a:latin typeface="Helvetica" pitchFamily="2" charset="0"/>
              </a:rPr>
              <a:t>I traveled from Rochester to Bochum yesterday.</a:t>
            </a:r>
          </a:p>
        </p:txBody>
      </p:sp>
      <p:pic>
        <p:nvPicPr>
          <p:cNvPr id="3" name="Picture 2" descr="A map of the world&#10;&#10;Description automatically generated">
            <a:extLst>
              <a:ext uri="{FF2B5EF4-FFF2-40B4-BE49-F238E27FC236}">
                <a16:creationId xmlns:a16="http://schemas.microsoft.com/office/drawing/2014/main" id="{B93A21E3-34CC-AC39-CC8E-3FFB983FE06A}"/>
              </a:ext>
            </a:extLst>
          </p:cNvPr>
          <p:cNvPicPr>
            <a:picLocks noChangeAspect="1"/>
          </p:cNvPicPr>
          <p:nvPr/>
        </p:nvPicPr>
        <p:blipFill>
          <a:blip r:embed="rId2"/>
          <a:stretch>
            <a:fillRect/>
          </a:stretch>
        </p:blipFill>
        <p:spPr>
          <a:xfrm>
            <a:off x="1135998" y="803971"/>
            <a:ext cx="9920004" cy="5969032"/>
          </a:xfrm>
          <a:prstGeom prst="rect">
            <a:avLst/>
          </a:prstGeom>
        </p:spPr>
      </p:pic>
      <p:cxnSp>
        <p:nvCxnSpPr>
          <p:cNvPr id="12" name="Straight Arrow Connector 11">
            <a:extLst>
              <a:ext uri="{FF2B5EF4-FFF2-40B4-BE49-F238E27FC236}">
                <a16:creationId xmlns:a16="http://schemas.microsoft.com/office/drawing/2014/main" id="{C49EBD80-321A-5B73-5202-3A58CD42F109}"/>
              </a:ext>
            </a:extLst>
          </p:cNvPr>
          <p:cNvCxnSpPr>
            <a:cxnSpLocks/>
            <a:stCxn id="9" idx="6"/>
            <a:endCxn id="10" idx="2"/>
          </p:cNvCxnSpPr>
          <p:nvPr/>
        </p:nvCxnSpPr>
        <p:spPr>
          <a:xfrm flipV="1">
            <a:off x="2202128" y="2622454"/>
            <a:ext cx="7913508" cy="116603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FBBC392-778F-5A2A-796D-7625A66BFF7F}"/>
              </a:ext>
            </a:extLst>
          </p:cNvPr>
          <p:cNvSpPr/>
          <p:nvPr/>
        </p:nvSpPr>
        <p:spPr>
          <a:xfrm>
            <a:off x="10115636" y="2511084"/>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183004-2EE2-0E75-B4D7-6978A1ADC2FC}"/>
              </a:ext>
            </a:extLst>
          </p:cNvPr>
          <p:cNvSpPr/>
          <p:nvPr/>
        </p:nvSpPr>
        <p:spPr>
          <a:xfrm>
            <a:off x="1979389" y="3682979"/>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24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5811A01-0FA8-DB6C-C47C-6C60BAD1894F}"/>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grpSp>
        <p:nvGrpSpPr>
          <p:cNvPr id="52" name="Group 51">
            <a:extLst>
              <a:ext uri="{FF2B5EF4-FFF2-40B4-BE49-F238E27FC236}">
                <a16:creationId xmlns:a16="http://schemas.microsoft.com/office/drawing/2014/main" id="{80AFAAAD-80B7-21CB-B8B5-A21D2D632728}"/>
              </a:ext>
            </a:extLst>
          </p:cNvPr>
          <p:cNvGrpSpPr/>
          <p:nvPr/>
        </p:nvGrpSpPr>
        <p:grpSpPr>
          <a:xfrm>
            <a:off x="3439666" y="388434"/>
            <a:ext cx="6692306" cy="584775"/>
            <a:chOff x="3439666" y="388434"/>
            <a:chExt cx="6692306" cy="584775"/>
          </a:xfrm>
        </p:grpSpPr>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grpSp>
      <p:grpSp>
        <p:nvGrpSpPr>
          <p:cNvPr id="51" name="Group 50">
            <a:extLst>
              <a:ext uri="{FF2B5EF4-FFF2-40B4-BE49-F238E27FC236}">
                <a16:creationId xmlns:a16="http://schemas.microsoft.com/office/drawing/2014/main" id="{DE001F85-40A5-FABA-77F6-3DCCC9B0A86C}"/>
              </a:ext>
            </a:extLst>
          </p:cNvPr>
          <p:cNvGrpSpPr/>
          <p:nvPr/>
        </p:nvGrpSpPr>
        <p:grpSpPr>
          <a:xfrm>
            <a:off x="3439666" y="973209"/>
            <a:ext cx="6915296" cy="1697864"/>
            <a:chOff x="3439666" y="973209"/>
            <a:chExt cx="6915296" cy="1697864"/>
          </a:xfrm>
        </p:grpSpPr>
        <p:sp>
          <p:nvSpPr>
            <p:cNvPr id="2" name="TextBox 1">
              <a:extLst>
                <a:ext uri="{FF2B5EF4-FFF2-40B4-BE49-F238E27FC236}">
                  <a16:creationId xmlns:a16="http://schemas.microsoft.com/office/drawing/2014/main" id="{6D7C0711-B385-F957-E3DB-31EF852B1BB8}"/>
                </a:ext>
              </a:extLst>
            </p:cNvPr>
            <p:cNvSpPr txBox="1"/>
            <p:nvPr/>
          </p:nvSpPr>
          <p:spPr>
            <a:xfrm>
              <a:off x="3439666" y="2086298"/>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AGENT</a:t>
              </a:r>
            </a:p>
          </p:txBody>
        </p:sp>
        <p:sp>
          <p:nvSpPr>
            <p:cNvPr id="8" name="TextBox 7">
              <a:extLst>
                <a:ext uri="{FF2B5EF4-FFF2-40B4-BE49-F238E27FC236}">
                  <a16:creationId xmlns:a16="http://schemas.microsoft.com/office/drawing/2014/main" id="{8DD91BA3-0558-F565-331A-93C3AA81718F}"/>
                </a:ext>
              </a:extLst>
            </p:cNvPr>
            <p:cNvSpPr txBox="1"/>
            <p:nvPr/>
          </p:nvSpPr>
          <p:spPr>
            <a:xfrm>
              <a:off x="5678949" y="2086298"/>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PATIENT</a:t>
              </a:r>
            </a:p>
          </p:txBody>
        </p:sp>
        <p:sp>
          <p:nvSpPr>
            <p:cNvPr id="11" name="TextBox 10">
              <a:extLst>
                <a:ext uri="{FF2B5EF4-FFF2-40B4-BE49-F238E27FC236}">
                  <a16:creationId xmlns:a16="http://schemas.microsoft.com/office/drawing/2014/main" id="{4E7D0518-BC88-9546-B8BF-F538E3493446}"/>
                </a:ext>
              </a:extLst>
            </p:cNvPr>
            <p:cNvSpPr txBox="1"/>
            <p:nvPr/>
          </p:nvSpPr>
          <p:spPr>
            <a:xfrm>
              <a:off x="7918232" y="2086298"/>
              <a:ext cx="243673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INSTRUMENT</a:t>
              </a:r>
            </a:p>
          </p:txBody>
        </p:sp>
        <p:grpSp>
          <p:nvGrpSpPr>
            <p:cNvPr id="50" name="Group 49">
              <a:extLst>
                <a:ext uri="{FF2B5EF4-FFF2-40B4-BE49-F238E27FC236}">
                  <a16:creationId xmlns:a16="http://schemas.microsoft.com/office/drawing/2014/main" id="{6AF67B03-26D3-42C0-E04A-024F5E375187}"/>
                </a:ext>
              </a:extLst>
            </p:cNvPr>
            <p:cNvGrpSpPr/>
            <p:nvPr/>
          </p:nvGrpSpPr>
          <p:grpSpPr>
            <a:xfrm>
              <a:off x="4370157" y="973209"/>
              <a:ext cx="4766440" cy="1113089"/>
              <a:chOff x="4370157" y="973209"/>
              <a:chExt cx="4766440" cy="1113089"/>
            </a:xfrm>
          </p:grpSpPr>
          <p:cxnSp>
            <p:nvCxnSpPr>
              <p:cNvPr id="16" name="Straight Arrow Connector 15">
                <a:extLst>
                  <a:ext uri="{FF2B5EF4-FFF2-40B4-BE49-F238E27FC236}">
                    <a16:creationId xmlns:a16="http://schemas.microsoft.com/office/drawing/2014/main" id="{6A21F9A5-31E5-2233-D5FC-A09226BD4DB9}"/>
                  </a:ext>
                </a:extLst>
              </p:cNvPr>
              <p:cNvCxnSpPr>
                <a:cxnSpLocks/>
                <a:stCxn id="9" idx="2"/>
                <a:endCxn id="2" idx="0"/>
              </p:cNvCxnSpPr>
              <p:nvPr/>
            </p:nvCxnSpPr>
            <p:spPr>
              <a:xfrm>
                <a:off x="4370157"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9C1A3B01-AEBF-BD1D-3D9B-7D2459485AE5}"/>
                  </a:ext>
                </a:extLst>
              </p:cNvPr>
              <p:cNvCxnSpPr>
                <a:cxnSpLocks/>
                <a:stCxn id="10" idx="2"/>
                <a:endCxn id="8" idx="0"/>
              </p:cNvCxnSpPr>
              <p:nvPr/>
            </p:nvCxnSpPr>
            <p:spPr>
              <a:xfrm>
                <a:off x="6609440"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EEB4612-D029-E62A-1115-A5000A461027}"/>
                  </a:ext>
                </a:extLst>
              </p:cNvPr>
              <p:cNvCxnSpPr>
                <a:cxnSpLocks/>
                <a:stCxn id="4" idx="2"/>
                <a:endCxn id="11" idx="0"/>
              </p:cNvCxnSpPr>
              <p:nvPr/>
            </p:nvCxnSpPr>
            <p:spPr>
              <a:xfrm>
                <a:off x="9025102" y="973209"/>
                <a:ext cx="111495"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cxnSp>
        <p:nvCxnSpPr>
          <p:cNvPr id="7" name="Straight Arrow Connector 6">
            <a:extLst>
              <a:ext uri="{FF2B5EF4-FFF2-40B4-BE49-F238E27FC236}">
                <a16:creationId xmlns:a16="http://schemas.microsoft.com/office/drawing/2014/main" id="{4A07CB1C-99B1-C758-E77C-6B2887E63234}"/>
              </a:ext>
            </a:extLst>
          </p:cNvPr>
          <p:cNvCxnSpPr/>
          <p:nvPr/>
        </p:nvCxnSpPr>
        <p:spPr>
          <a:xfrm>
            <a:off x="2224216" y="1495168"/>
            <a:ext cx="1717589" cy="0"/>
          </a:xfrm>
          <a:prstGeom prst="straightConnector1">
            <a:avLst/>
          </a:prstGeom>
          <a:ln w="196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A1812F-0A16-4A86-4624-4EA30D9488EC}"/>
              </a:ext>
            </a:extLst>
          </p:cNvPr>
          <p:cNvSpPr txBox="1"/>
          <p:nvPr/>
        </p:nvSpPr>
        <p:spPr>
          <a:xfrm>
            <a:off x="3439666" y="3305600"/>
            <a:ext cx="6915296"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 </a:t>
            </a:r>
            <a:r>
              <a:rPr lang="en-US" sz="3200" dirty="0">
                <a:latin typeface="Helvetica" pitchFamily="2" charset="0"/>
                <a:cs typeface="Consolas" panose="020B0609020204030204" pitchFamily="49" charset="0"/>
              </a:rPr>
              <a:t>is volitional in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5" name="TextBox 14">
            <a:extLst>
              <a:ext uri="{FF2B5EF4-FFF2-40B4-BE49-F238E27FC236}">
                <a16:creationId xmlns:a16="http://schemas.microsoft.com/office/drawing/2014/main" id="{147691D3-A721-AB7D-F8B1-17D00F55E5C7}"/>
              </a:ext>
            </a:extLst>
          </p:cNvPr>
          <p:cNvSpPr txBox="1"/>
          <p:nvPr/>
        </p:nvSpPr>
        <p:spPr>
          <a:xfrm>
            <a:off x="3439666" y="4126301"/>
            <a:ext cx="6915296"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r>
              <a:rPr lang="en-US" sz="3200" dirty="0">
                <a:solidFill>
                  <a:srgbClr val="7030A0"/>
                </a:solidFill>
                <a:latin typeface="Consolas" panose="020B0609020204030204" pitchFamily="49" charset="0"/>
                <a:cs typeface="Consolas" panose="020B0609020204030204" pitchFamily="49" charset="0"/>
              </a:rPr>
              <a:t> </a:t>
            </a:r>
            <a:r>
              <a:rPr lang="en-US" sz="3200" dirty="0">
                <a:latin typeface="Helvetica" pitchFamily="2" charset="0"/>
                <a:cs typeface="Consolas" panose="020B0609020204030204" pitchFamily="49" charset="0"/>
              </a:rPr>
              <a:t>changes in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8" name="TextBox 17">
            <a:extLst>
              <a:ext uri="{FF2B5EF4-FFF2-40B4-BE49-F238E27FC236}">
                <a16:creationId xmlns:a16="http://schemas.microsoft.com/office/drawing/2014/main" id="{A50ED8E2-0250-C0FA-4389-165ABDD15298}"/>
              </a:ext>
            </a:extLst>
          </p:cNvPr>
          <p:cNvSpPr txBox="1"/>
          <p:nvPr/>
        </p:nvSpPr>
        <p:spPr>
          <a:xfrm>
            <a:off x="3439666" y="4947002"/>
            <a:ext cx="6915296"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r>
              <a:rPr lang="en-US" sz="3200" dirty="0">
                <a:solidFill>
                  <a:srgbClr val="7030A0"/>
                </a:solidFill>
                <a:latin typeface="Consolas" panose="020B0609020204030204" pitchFamily="49" charset="0"/>
                <a:cs typeface="Consolas" panose="020B0609020204030204" pitchFamily="49" charset="0"/>
              </a:rPr>
              <a:t> </a:t>
            </a:r>
            <a:r>
              <a:rPr lang="en-US" sz="3200" dirty="0">
                <a:latin typeface="Helvetica" pitchFamily="2" charset="0"/>
                <a:cs typeface="Consolas" panose="020B0609020204030204" pitchFamily="49" charset="0"/>
              </a:rPr>
              <a:t>is used to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9" name="TextBox 18">
            <a:extLst>
              <a:ext uri="{FF2B5EF4-FFF2-40B4-BE49-F238E27FC236}">
                <a16:creationId xmlns:a16="http://schemas.microsoft.com/office/drawing/2014/main" id="{74384B44-B77E-7631-966F-446BCAFD375A}"/>
              </a:ext>
            </a:extLst>
          </p:cNvPr>
          <p:cNvSpPr txBox="1"/>
          <p:nvPr/>
        </p:nvSpPr>
        <p:spPr>
          <a:xfrm>
            <a:off x="11046940" y="6357646"/>
            <a:ext cx="992659" cy="277932"/>
          </a:xfrm>
          <a:prstGeom prst="rect">
            <a:avLst/>
          </a:prstGeom>
          <a:solidFill>
            <a:schemeClr val="bg1"/>
          </a:solidFill>
        </p:spPr>
        <p:txBody>
          <a:bodyPr wrap="square" rtlCol="0">
            <a:spAutoFit/>
          </a:bodyPr>
          <a:lstStyle/>
          <a:p>
            <a:pPr algn="r"/>
            <a:r>
              <a:rPr lang="en-US" sz="1200" dirty="0">
                <a:latin typeface="Helvetica" pitchFamily="2" charset="0"/>
                <a:hlinkClick r:id="rId4"/>
              </a:rPr>
              <a:t>Dowty 1991</a:t>
            </a:r>
            <a:endParaRPr lang="en-US" sz="1200" dirty="0">
              <a:latin typeface="Helvetica" pitchFamily="2" charset="0"/>
            </a:endParaRPr>
          </a:p>
        </p:txBody>
      </p:sp>
    </p:spTree>
    <p:extLst>
      <p:ext uri="{BB962C8B-B14F-4D97-AF65-F5344CB8AC3E}">
        <p14:creationId xmlns:p14="http://schemas.microsoft.com/office/powerpoint/2010/main" val="1511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err="1">
                  <a:solidFill>
                    <a:schemeClr val="accent1">
                      <a:lumMod val="75000"/>
                    </a:schemeClr>
                  </a:solidFill>
                  <a:latin typeface="Helvetica" pitchFamily="2" charset="0"/>
                </a:rPr>
                <a:t>Dowty’s</a:t>
              </a:r>
              <a:r>
                <a:rPr lang="en-US" sz="3200" b="1" dirty="0">
                  <a:solidFill>
                    <a:schemeClr val="accent1">
                      <a:lumMod val="75000"/>
                    </a:schemeClr>
                  </a:solidFill>
                  <a:latin typeface="Helvetica" pitchFamily="2" charset="0"/>
                </a:rPr>
                <a:t> 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Having more prototypically agentive properties compared to other roles makes a role more likely to map to </a:t>
              </a:r>
              <a:r>
                <a:rPr lang="en-US" sz="2800" dirty="0">
                  <a:latin typeface="Consolas" panose="020B0609020204030204" pitchFamily="49" charset="0"/>
                  <a:cs typeface="Consolas" panose="020B0609020204030204" pitchFamily="49" charset="0"/>
                </a:rPr>
                <a:t>SUBJ</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Inferences relevant to linking theory are probably ones humans tend to care a lot about.</a:t>
              </a:r>
            </a:p>
          </p:txBody>
        </p:sp>
      </p:grpSp>
    </p:spTree>
    <p:extLst>
      <p:ext uri="{BB962C8B-B14F-4D97-AF65-F5344CB8AC3E}">
        <p14:creationId xmlns:p14="http://schemas.microsoft.com/office/powerpoint/2010/main" val="18080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97F8B-34D3-3293-949D-BF334EA64CD3}"/>
              </a:ext>
            </a:extLst>
          </p:cNvPr>
          <p:cNvSpPr txBox="1"/>
          <p:nvPr/>
        </p:nvSpPr>
        <p:spPr>
          <a:xfrm>
            <a:off x="2455899" y="1304315"/>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caused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to happen.</a:t>
            </a:r>
          </a:p>
        </p:txBody>
      </p:sp>
      <p:sp>
        <p:nvSpPr>
          <p:cNvPr id="4" name="TextBox 3">
            <a:extLst>
              <a:ext uri="{FF2B5EF4-FFF2-40B4-BE49-F238E27FC236}">
                <a16:creationId xmlns:a16="http://schemas.microsoft.com/office/drawing/2014/main" id="{369019EB-FF7B-441E-BF72-F102C7E2E0B5}"/>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5" name="TextBox 4">
            <a:extLst>
              <a:ext uri="{FF2B5EF4-FFF2-40B4-BE49-F238E27FC236}">
                <a16:creationId xmlns:a16="http://schemas.microsoft.com/office/drawing/2014/main" id="{18D6C9B4-F988-D6B3-77A3-F59DBC92C1F1}"/>
              </a:ext>
            </a:extLst>
          </p:cNvPr>
          <p:cNvSpPr txBox="1"/>
          <p:nvPr/>
        </p:nvSpPr>
        <p:spPr>
          <a:xfrm>
            <a:off x="2460017" y="1673647"/>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aware of being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6" name="TextBox 5">
            <a:extLst>
              <a:ext uri="{FF2B5EF4-FFF2-40B4-BE49-F238E27FC236}">
                <a16:creationId xmlns:a16="http://schemas.microsoft.com/office/drawing/2014/main" id="{8815192A-5316-B73A-4F2E-483BD5CE8975}"/>
              </a:ext>
            </a:extLst>
          </p:cNvPr>
          <p:cNvSpPr txBox="1"/>
          <p:nvPr/>
        </p:nvSpPr>
        <p:spPr>
          <a:xfrm>
            <a:off x="2447663" y="2042979"/>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changed location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8" name="TextBox 7">
            <a:extLst>
              <a:ext uri="{FF2B5EF4-FFF2-40B4-BE49-F238E27FC236}">
                <a16:creationId xmlns:a16="http://schemas.microsoft.com/office/drawing/2014/main" id="{D24D5414-0B88-F605-AA1B-98B3DEA419B6}"/>
              </a:ext>
            </a:extLst>
          </p:cNvPr>
          <p:cNvSpPr txBox="1"/>
          <p:nvPr/>
        </p:nvSpPr>
        <p:spPr>
          <a:xfrm>
            <a:off x="2447663" y="2409360"/>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before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began</a:t>
            </a:r>
            <a:r>
              <a:rPr lang="en-US" dirty="0">
                <a:latin typeface="Helvetica" pitchFamily="2" charset="0"/>
              </a:rPr>
              <a:t>.</a:t>
            </a:r>
          </a:p>
        </p:txBody>
      </p:sp>
      <p:sp>
        <p:nvSpPr>
          <p:cNvPr id="9" name="TextBox 8">
            <a:extLst>
              <a:ext uri="{FF2B5EF4-FFF2-40B4-BE49-F238E27FC236}">
                <a16:creationId xmlns:a16="http://schemas.microsoft.com/office/drawing/2014/main" id="{23A62FC1-4F3F-7973-3D28-5D7A75C761B0}"/>
              </a:ext>
            </a:extLst>
          </p:cNvPr>
          <p:cNvSpPr txBox="1"/>
          <p:nvPr/>
        </p:nvSpPr>
        <p:spPr>
          <a:xfrm>
            <a:off x="2447663" y="2778692"/>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a:t>
            </a:r>
          </a:p>
        </p:txBody>
      </p:sp>
      <p:sp>
        <p:nvSpPr>
          <p:cNvPr id="10" name="TextBox 9">
            <a:extLst>
              <a:ext uri="{FF2B5EF4-FFF2-40B4-BE49-F238E27FC236}">
                <a16:creationId xmlns:a16="http://schemas.microsoft.com/office/drawing/2014/main" id="{31FEC9F2-0A63-5F3A-2E6F-399885F062A7}"/>
              </a:ext>
            </a:extLst>
          </p:cNvPr>
          <p:cNvSpPr txBox="1"/>
          <p:nvPr/>
        </p:nvSpPr>
        <p:spPr>
          <a:xfrm>
            <a:off x="2447663" y="3161096"/>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after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stopped.</a:t>
            </a:r>
            <a:endParaRPr lang="en-US" dirty="0">
              <a:latin typeface="Helvetica" pitchFamily="2" charset="0"/>
            </a:endParaRPr>
          </a:p>
        </p:txBody>
      </p:sp>
      <p:sp>
        <p:nvSpPr>
          <p:cNvPr id="11" name="TextBox 10">
            <a:extLst>
              <a:ext uri="{FF2B5EF4-FFF2-40B4-BE49-F238E27FC236}">
                <a16:creationId xmlns:a16="http://schemas.microsoft.com/office/drawing/2014/main" id="{5F11DD0F-FA6D-5019-4C8B-51D88ACF0252}"/>
              </a:ext>
            </a:extLst>
          </p:cNvPr>
          <p:cNvSpPr txBox="1"/>
          <p:nvPr/>
        </p:nvSpPr>
        <p:spPr>
          <a:xfrm>
            <a:off x="2447663" y="3529124"/>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changed possession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2" name="TextBox 11">
            <a:extLst>
              <a:ext uri="{FF2B5EF4-FFF2-40B4-BE49-F238E27FC236}">
                <a16:creationId xmlns:a16="http://schemas.microsoft.com/office/drawing/2014/main" id="{478EE595-2232-567E-38BA-F997877BF765}"/>
              </a:ext>
            </a:extLst>
          </p:cNvPr>
          <p:cNvSpPr txBox="1"/>
          <p:nvPr/>
        </p:nvSpPr>
        <p:spPr>
          <a:xfrm>
            <a:off x="2447663" y="3885250"/>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used in carrying out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3" name="TextBox 12">
            <a:extLst>
              <a:ext uri="{FF2B5EF4-FFF2-40B4-BE49-F238E27FC236}">
                <a16:creationId xmlns:a16="http://schemas.microsoft.com/office/drawing/2014/main" id="{3BF2E961-D756-308A-5E22-740474AC3AA4}"/>
              </a:ext>
            </a:extLst>
          </p:cNvPr>
          <p:cNvSpPr txBox="1"/>
          <p:nvPr/>
        </p:nvSpPr>
        <p:spPr>
          <a:xfrm>
            <a:off x="2447662" y="4266980"/>
            <a:ext cx="8685769"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changed or somehow altered during or by the end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4" name="TextBox 13">
            <a:extLst>
              <a:ext uri="{FF2B5EF4-FFF2-40B4-BE49-F238E27FC236}">
                <a16:creationId xmlns:a16="http://schemas.microsoft.com/office/drawing/2014/main" id="{3AD66A59-E3FF-98F2-C815-A78F04B1F26F}"/>
              </a:ext>
            </a:extLst>
          </p:cNvPr>
          <p:cNvSpPr txBox="1"/>
          <p:nvPr/>
        </p:nvSpPr>
        <p:spPr>
          <a:xfrm>
            <a:off x="2447661" y="4634941"/>
            <a:ext cx="7178249"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happened for the benefit of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5" name="TextBox 14">
            <a:extLst>
              <a:ext uri="{FF2B5EF4-FFF2-40B4-BE49-F238E27FC236}">
                <a16:creationId xmlns:a16="http://schemas.microsoft.com/office/drawing/2014/main" id="{A3C56518-A8DD-CDA8-8321-23003D1C612E}"/>
              </a:ext>
            </a:extLst>
          </p:cNvPr>
          <p:cNvSpPr txBox="1"/>
          <p:nvPr/>
        </p:nvSpPr>
        <p:spPr>
          <a:xfrm>
            <a:off x="2447660" y="5356943"/>
            <a:ext cx="7178249" cy="369332"/>
          </a:xfrm>
          <a:prstGeom prst="rect">
            <a:avLst/>
          </a:prstGeom>
          <a:noFill/>
        </p:spPr>
        <p:txBody>
          <a:bodyPr wrap="square">
            <a:spAutoFit/>
          </a:bodyPr>
          <a:lstStyle/>
          <a:p>
            <a:r>
              <a:rPr lang="en-US" dirty="0">
                <a:latin typeface="Helvetica" pitchFamily="2" charset="0"/>
              </a:rPr>
              <a:t>Only a part or portion of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cs typeface="Consolas" panose="020B0609020204030204" pitchFamily="49" charset="0"/>
              </a:rPr>
              <a:t> </a:t>
            </a:r>
            <a:r>
              <a:rPr lang="en-US" dirty="0">
                <a:latin typeface="Helvetica" pitchFamily="2" charset="0"/>
              </a:rPr>
              <a:t>was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6" name="TextBox 15">
            <a:extLst>
              <a:ext uri="{FF2B5EF4-FFF2-40B4-BE49-F238E27FC236}">
                <a16:creationId xmlns:a16="http://schemas.microsoft.com/office/drawing/2014/main" id="{409A51FB-2A18-AE0E-D0FA-29E7499F78F4}"/>
              </a:ext>
            </a:extLst>
          </p:cNvPr>
          <p:cNvSpPr txBox="1"/>
          <p:nvPr/>
        </p:nvSpPr>
        <p:spPr>
          <a:xfrm>
            <a:off x="2941933" y="5002902"/>
            <a:ext cx="7178249" cy="369332"/>
          </a:xfrm>
          <a:prstGeom prst="rect">
            <a:avLst/>
          </a:prstGeom>
          <a:noFill/>
        </p:spPr>
        <p:txBody>
          <a:bodyPr wrap="square">
            <a:spAutoFit/>
          </a:bodyPr>
          <a:lstStyle/>
          <a:p>
            <a:r>
              <a:rPr lang="en-US" dirty="0">
                <a:latin typeface="Helvetica" pitchFamily="2" charset="0"/>
              </a:rPr>
              <a:t>The change in</a:t>
            </a:r>
            <a:r>
              <a:rPr lang="en-US" dirty="0">
                <a:solidFill>
                  <a:schemeClr val="accent1">
                    <a:lumMod val="75000"/>
                  </a:schemeClr>
                </a:solidFill>
                <a:latin typeface="Helvetica" pitchFamily="2" charset="0"/>
              </a:rPr>
              <a:t>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solidFill>
                  <a:schemeClr val="accent1">
                    <a:lumMod val="75000"/>
                  </a:schemeClr>
                </a:solidFill>
                <a:latin typeface="Helvetica" pitchFamily="2" charset="0"/>
                <a:cs typeface="Consolas" panose="020B0609020204030204" pitchFamily="49" charset="0"/>
              </a:rPr>
              <a:t> </a:t>
            </a:r>
            <a:r>
              <a:rPr lang="en-US" dirty="0">
                <a:latin typeface="Helvetica" pitchFamily="2" charset="0"/>
              </a:rPr>
              <a:t>happened throughout the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7" name="TextBox 16">
            <a:extLst>
              <a:ext uri="{FF2B5EF4-FFF2-40B4-BE49-F238E27FC236}">
                <a16:creationId xmlns:a16="http://schemas.microsoft.com/office/drawing/2014/main" id="{F0295F18-6ABF-F73A-460F-B44F71BF6222}"/>
              </a:ext>
            </a:extLst>
          </p:cNvPr>
          <p:cNvSpPr txBox="1"/>
          <p:nvPr/>
        </p:nvSpPr>
        <p:spPr>
          <a:xfrm>
            <a:off x="8229601" y="6382361"/>
            <a:ext cx="3810000" cy="276999"/>
          </a:xfrm>
          <a:prstGeom prst="rect">
            <a:avLst/>
          </a:prstGeom>
          <a:noFill/>
        </p:spPr>
        <p:txBody>
          <a:bodyPr wrap="square" rtlCol="0">
            <a:spAutoFit/>
          </a:bodyPr>
          <a:lstStyle/>
          <a:p>
            <a:pPr algn="r"/>
            <a:r>
              <a:rPr lang="en-US" sz="1200" dirty="0">
                <a:latin typeface="Helvetica" pitchFamily="2" charset="0"/>
                <a:hlinkClick r:id="rId2"/>
              </a:rPr>
              <a:t>Dowty 1991</a:t>
            </a:r>
            <a:r>
              <a:rPr lang="en-US" sz="1200" dirty="0">
                <a:latin typeface="Helvetica" pitchFamily="2" charset="0"/>
              </a:rPr>
              <a:t>, </a:t>
            </a:r>
            <a:r>
              <a:rPr lang="en-US" sz="1200" dirty="0">
                <a:latin typeface="Helvetica" pitchFamily="2" charset="0"/>
                <a:hlinkClick r:id="rId3"/>
              </a:rPr>
              <a:t>Reisinger et al. 2015</a:t>
            </a:r>
            <a:r>
              <a:rPr lang="en-US" sz="1200" dirty="0">
                <a:latin typeface="Helvetica" pitchFamily="2" charset="0"/>
              </a:rPr>
              <a:t>, </a:t>
            </a:r>
            <a:r>
              <a:rPr lang="en-US" sz="1200" dirty="0">
                <a:latin typeface="Helvetica" pitchFamily="2" charset="0"/>
                <a:hlinkClick r:id="rId4"/>
              </a:rPr>
              <a:t>White et al. 2016</a:t>
            </a:r>
            <a:endParaRPr lang="en-US" sz="1200" dirty="0">
              <a:latin typeface="Helvetica" pitchFamily="2" charset="0"/>
            </a:endParaRPr>
          </a:p>
        </p:txBody>
      </p:sp>
      <p:grpSp>
        <p:nvGrpSpPr>
          <p:cNvPr id="20" name="Group 19">
            <a:extLst>
              <a:ext uri="{FF2B5EF4-FFF2-40B4-BE49-F238E27FC236}">
                <a16:creationId xmlns:a16="http://schemas.microsoft.com/office/drawing/2014/main" id="{9EFBBD7B-767A-ED90-F8BF-2E0655F0DE3A}"/>
              </a:ext>
            </a:extLst>
          </p:cNvPr>
          <p:cNvGrpSpPr/>
          <p:nvPr/>
        </p:nvGrpSpPr>
        <p:grpSpPr>
          <a:xfrm>
            <a:off x="773844" y="970681"/>
            <a:ext cx="1586297" cy="1829389"/>
            <a:chOff x="773844" y="970681"/>
            <a:chExt cx="1586297" cy="1829389"/>
          </a:xfrm>
        </p:grpSpPr>
        <p:sp>
          <p:nvSpPr>
            <p:cNvPr id="18" name="Left Brace 17">
              <a:extLst>
                <a:ext uri="{FF2B5EF4-FFF2-40B4-BE49-F238E27FC236}">
                  <a16:creationId xmlns:a16="http://schemas.microsoft.com/office/drawing/2014/main" id="{71F63891-9F56-78E5-AF6A-6D2A3D686337}"/>
                </a:ext>
              </a:extLst>
            </p:cNvPr>
            <p:cNvSpPr/>
            <p:nvPr/>
          </p:nvSpPr>
          <p:spPr>
            <a:xfrm>
              <a:off x="2236573" y="970681"/>
              <a:ext cx="123568" cy="1829389"/>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363EFD3-03A5-437B-454D-71D8367E81D6}"/>
                </a:ext>
              </a:extLst>
            </p:cNvPr>
            <p:cNvSpPr txBox="1"/>
            <p:nvPr/>
          </p:nvSpPr>
          <p:spPr>
            <a:xfrm>
              <a:off x="773844" y="1688352"/>
              <a:ext cx="1371089" cy="369332"/>
            </a:xfrm>
            <a:prstGeom prst="rect">
              <a:avLst/>
            </a:prstGeom>
            <a:noFill/>
          </p:spPr>
          <p:txBody>
            <a:bodyPr wrap="square" rtlCol="0">
              <a:spAutoFit/>
            </a:bodyPr>
            <a:lstStyle/>
            <a:p>
              <a:r>
                <a:rPr lang="en-US" dirty="0" err="1">
                  <a:latin typeface="Helvetica" pitchFamily="2" charset="0"/>
                </a:rPr>
                <a:t>Protoagent</a:t>
              </a:r>
              <a:endParaRPr lang="en-US" dirty="0">
                <a:latin typeface="Helvetica" pitchFamily="2" charset="0"/>
              </a:endParaRPr>
            </a:p>
          </p:txBody>
        </p:sp>
      </p:grpSp>
      <p:grpSp>
        <p:nvGrpSpPr>
          <p:cNvPr id="21" name="Group 20">
            <a:extLst>
              <a:ext uri="{FF2B5EF4-FFF2-40B4-BE49-F238E27FC236}">
                <a16:creationId xmlns:a16="http://schemas.microsoft.com/office/drawing/2014/main" id="{B3DD4E77-E387-346E-FEBC-1D843D94268A}"/>
              </a:ext>
            </a:extLst>
          </p:cNvPr>
          <p:cNvGrpSpPr/>
          <p:nvPr/>
        </p:nvGrpSpPr>
        <p:grpSpPr>
          <a:xfrm>
            <a:off x="782085" y="3620529"/>
            <a:ext cx="1586297" cy="2105745"/>
            <a:chOff x="773844" y="1048365"/>
            <a:chExt cx="1586297" cy="2105745"/>
          </a:xfrm>
        </p:grpSpPr>
        <p:sp>
          <p:nvSpPr>
            <p:cNvPr id="22" name="Left Brace 21">
              <a:extLst>
                <a:ext uri="{FF2B5EF4-FFF2-40B4-BE49-F238E27FC236}">
                  <a16:creationId xmlns:a16="http://schemas.microsoft.com/office/drawing/2014/main" id="{CFF87927-4DE9-EFEF-6CD4-B082A91F51F9}"/>
                </a:ext>
              </a:extLst>
            </p:cNvPr>
            <p:cNvSpPr/>
            <p:nvPr/>
          </p:nvSpPr>
          <p:spPr>
            <a:xfrm>
              <a:off x="2241709" y="1048365"/>
              <a:ext cx="118432" cy="210574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C774A05-B415-F661-E9B6-617DC84249AD}"/>
                </a:ext>
              </a:extLst>
            </p:cNvPr>
            <p:cNvSpPr txBox="1"/>
            <p:nvPr/>
          </p:nvSpPr>
          <p:spPr>
            <a:xfrm>
              <a:off x="773844" y="1887434"/>
              <a:ext cx="1467864" cy="369332"/>
            </a:xfrm>
            <a:prstGeom prst="rect">
              <a:avLst/>
            </a:prstGeom>
            <a:noFill/>
          </p:spPr>
          <p:txBody>
            <a:bodyPr wrap="square" rtlCol="0">
              <a:spAutoFit/>
            </a:bodyPr>
            <a:lstStyle/>
            <a:p>
              <a:r>
                <a:rPr lang="en-US" dirty="0" err="1">
                  <a:latin typeface="Helvetica" pitchFamily="2" charset="0"/>
                </a:rPr>
                <a:t>Protopatient</a:t>
              </a:r>
              <a:endParaRPr lang="en-US" dirty="0">
                <a:latin typeface="Helvetica" pitchFamily="2" charset="0"/>
              </a:endParaRPr>
            </a:p>
          </p:txBody>
        </p:sp>
      </p:grpSp>
    </p:spTree>
    <p:extLst>
      <p:ext uri="{BB962C8B-B14F-4D97-AF65-F5344CB8AC3E}">
        <p14:creationId xmlns:p14="http://schemas.microsoft.com/office/powerpoint/2010/main" val="224283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94C09C-BDE6-89F5-D2ED-C6D05153C7C0}"/>
              </a:ext>
            </a:extLst>
          </p:cNvPr>
          <p:cNvGrpSpPr/>
          <p:nvPr/>
        </p:nvGrpSpPr>
        <p:grpSpPr>
          <a:xfrm>
            <a:off x="1447800" y="1597731"/>
            <a:ext cx="9296400" cy="1107995"/>
            <a:chOff x="1447800" y="1597731"/>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523220"/>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p:txBody>
        </p:sp>
      </p:grpSp>
    </p:spTree>
    <p:extLst>
      <p:ext uri="{BB962C8B-B14F-4D97-AF65-F5344CB8AC3E}">
        <p14:creationId xmlns:p14="http://schemas.microsoft.com/office/powerpoint/2010/main" val="1696468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6048"/>
            <a:ext cx="12192000" cy="380374"/>
          </a:xfrm>
          <a:prstGeom prst="rect">
            <a:avLst/>
          </a:prstGeom>
        </p:spPr>
      </p:pic>
      <p:sp>
        <p:nvSpPr>
          <p:cNvPr id="2" name="TextBox 1">
            <a:extLst>
              <a:ext uri="{FF2B5EF4-FFF2-40B4-BE49-F238E27FC236}">
                <a16:creationId xmlns:a16="http://schemas.microsoft.com/office/drawing/2014/main" id="{E8CC70AA-B69E-F434-4B5F-697BEA76F244}"/>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
        <p:nvSpPr>
          <p:cNvPr id="29" name="TextBox 28">
            <a:extLst>
              <a:ext uri="{FF2B5EF4-FFF2-40B4-BE49-F238E27FC236}">
                <a16:creationId xmlns:a16="http://schemas.microsoft.com/office/drawing/2014/main" id="{4F5695AD-3B2D-AB7D-8786-E41E358DBAF2}"/>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1" name="TextBox 30">
            <a:extLst>
              <a:ext uri="{FF2B5EF4-FFF2-40B4-BE49-F238E27FC236}">
                <a16:creationId xmlns:a16="http://schemas.microsoft.com/office/drawing/2014/main" id="{69BD1F24-A0E2-FF03-7F4C-5CCF103DE5DD}"/>
              </a:ext>
            </a:extLst>
          </p:cNvPr>
          <p:cNvSpPr txBox="1"/>
          <p:nvPr/>
        </p:nvSpPr>
        <p:spPr>
          <a:xfrm>
            <a:off x="2451781" y="2123980"/>
            <a:ext cx="4468003"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Bush</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0" name="TextBox 29">
            <a:extLst>
              <a:ext uri="{FF2B5EF4-FFF2-40B4-BE49-F238E27FC236}">
                <a16:creationId xmlns:a16="http://schemas.microsoft.com/office/drawing/2014/main" id="{8C5E8638-FC0E-FF7D-7A02-5A627AA26EF2}"/>
              </a:ext>
            </a:extLst>
          </p:cNvPr>
          <p:cNvSpPr txBox="1"/>
          <p:nvPr/>
        </p:nvSpPr>
        <p:spPr>
          <a:xfrm>
            <a:off x="2451781" y="1754648"/>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Hiller</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grpSp>
        <p:nvGrpSpPr>
          <p:cNvPr id="48" name="Group 47">
            <a:extLst>
              <a:ext uri="{FF2B5EF4-FFF2-40B4-BE49-F238E27FC236}">
                <a16:creationId xmlns:a16="http://schemas.microsoft.com/office/drawing/2014/main" id="{B1B27838-D6EF-0964-510B-54CD143EACD2}"/>
              </a:ext>
            </a:extLst>
          </p:cNvPr>
          <p:cNvGrpSpPr/>
          <p:nvPr/>
        </p:nvGrpSpPr>
        <p:grpSpPr>
          <a:xfrm>
            <a:off x="284205" y="1939314"/>
            <a:ext cx="6932142" cy="3756943"/>
            <a:chOff x="284205" y="1939314"/>
            <a:chExt cx="6932142" cy="3756943"/>
          </a:xfrm>
        </p:grpSpPr>
        <p:grpSp>
          <p:nvGrpSpPr>
            <p:cNvPr id="43" name="Group 42">
              <a:extLst>
                <a:ext uri="{FF2B5EF4-FFF2-40B4-BE49-F238E27FC236}">
                  <a16:creationId xmlns:a16="http://schemas.microsoft.com/office/drawing/2014/main" id="{8E2B467C-37F7-7590-125C-4BE2B5F0A84D}"/>
                </a:ext>
              </a:extLst>
            </p:cNvPr>
            <p:cNvGrpSpPr/>
            <p:nvPr/>
          </p:nvGrpSpPr>
          <p:grpSpPr>
            <a:xfrm>
              <a:off x="284205" y="1939315"/>
              <a:ext cx="2167575" cy="3747107"/>
              <a:chOff x="284205" y="1939315"/>
              <a:chExt cx="2167575" cy="3747107"/>
            </a:xfrm>
          </p:grpSpPr>
          <p:sp>
            <p:nvSpPr>
              <p:cNvPr id="32" name="Rounded Rectangle 31">
                <a:extLst>
                  <a:ext uri="{FF2B5EF4-FFF2-40B4-BE49-F238E27FC236}">
                    <a16:creationId xmlns:a16="http://schemas.microsoft.com/office/drawing/2014/main" id="{ADEDC681-EA5F-C99E-9060-EB2FD53F0056}"/>
                  </a:ext>
                </a:extLst>
              </p:cNvPr>
              <p:cNvSpPr/>
              <p:nvPr/>
            </p:nvSpPr>
            <p:spPr>
              <a:xfrm>
                <a:off x="284205" y="5306048"/>
                <a:ext cx="877330" cy="380374"/>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a:extLst>
                  <a:ext uri="{FF2B5EF4-FFF2-40B4-BE49-F238E27FC236}">
                    <a16:creationId xmlns:a16="http://schemas.microsoft.com/office/drawing/2014/main" id="{480B6012-4D24-A8CE-27FE-492D8540B0B4}"/>
                  </a:ext>
                </a:extLst>
              </p:cNvPr>
              <p:cNvCxnSpPr>
                <a:cxnSpLocks/>
                <a:stCxn id="32" idx="0"/>
                <a:endCxn id="30" idx="1"/>
              </p:cNvCxnSpPr>
              <p:nvPr/>
            </p:nvCxnSpPr>
            <p:spPr>
              <a:xfrm rot="5400000" flipH="1" flipV="1">
                <a:off x="-96042" y="2758226"/>
                <a:ext cx="3366734" cy="172891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B4510CCC-5C20-5E61-B93F-DB238D3AF082}"/>
                </a:ext>
              </a:extLst>
            </p:cNvPr>
            <p:cNvGrpSpPr/>
            <p:nvPr/>
          </p:nvGrpSpPr>
          <p:grpSpPr>
            <a:xfrm>
              <a:off x="1198606" y="1939314"/>
              <a:ext cx="6017741" cy="3756943"/>
              <a:chOff x="1198606" y="1939314"/>
              <a:chExt cx="6017741" cy="3756943"/>
            </a:xfrm>
          </p:grpSpPr>
          <p:sp>
            <p:nvSpPr>
              <p:cNvPr id="34" name="Rounded Rectangle 33">
                <a:extLst>
                  <a:ext uri="{FF2B5EF4-FFF2-40B4-BE49-F238E27FC236}">
                    <a16:creationId xmlns:a16="http://schemas.microsoft.com/office/drawing/2014/main" id="{992090F3-575B-4AF6-EC4A-8C8269F53155}"/>
                  </a:ext>
                </a:extLst>
              </p:cNvPr>
              <p:cNvSpPr/>
              <p:nvPr/>
            </p:nvSpPr>
            <p:spPr>
              <a:xfrm>
                <a:off x="1198606" y="5315883"/>
                <a:ext cx="779511" cy="380374"/>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37" name="Elbow Connector 36">
                <a:extLst>
                  <a:ext uri="{FF2B5EF4-FFF2-40B4-BE49-F238E27FC236}">
                    <a16:creationId xmlns:a16="http://schemas.microsoft.com/office/drawing/2014/main" id="{69C2F51B-DB11-F2B0-4315-F6A66B01FE2D}"/>
                  </a:ext>
                </a:extLst>
              </p:cNvPr>
              <p:cNvCxnSpPr>
                <a:cxnSpLocks/>
                <a:stCxn id="34" idx="0"/>
                <a:endCxn id="30" idx="3"/>
              </p:cNvCxnSpPr>
              <p:nvPr/>
            </p:nvCxnSpPr>
            <p:spPr>
              <a:xfrm rot="5400000" flipH="1" flipV="1">
                <a:off x="2714070" y="813607"/>
                <a:ext cx="3376569" cy="5627984"/>
              </a:xfrm>
              <a:prstGeom prst="bentConnector4">
                <a:avLst>
                  <a:gd name="adj1" fmla="val 47265"/>
                  <a:gd name="adj2" fmla="val 10406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grpSp>
      <p:grpSp>
        <p:nvGrpSpPr>
          <p:cNvPr id="53" name="Group 52">
            <a:extLst>
              <a:ext uri="{FF2B5EF4-FFF2-40B4-BE49-F238E27FC236}">
                <a16:creationId xmlns:a16="http://schemas.microsoft.com/office/drawing/2014/main" id="{A842EF42-9501-6D95-4930-265964306FF1}"/>
              </a:ext>
            </a:extLst>
          </p:cNvPr>
          <p:cNvGrpSpPr/>
          <p:nvPr/>
        </p:nvGrpSpPr>
        <p:grpSpPr>
          <a:xfrm>
            <a:off x="1198606" y="2308646"/>
            <a:ext cx="5721178" cy="3377776"/>
            <a:chOff x="1198606" y="2308646"/>
            <a:chExt cx="5721178" cy="3377776"/>
          </a:xfrm>
        </p:grpSpPr>
        <p:grpSp>
          <p:nvGrpSpPr>
            <p:cNvPr id="44" name="Group 43">
              <a:extLst>
                <a:ext uri="{FF2B5EF4-FFF2-40B4-BE49-F238E27FC236}">
                  <a16:creationId xmlns:a16="http://schemas.microsoft.com/office/drawing/2014/main" id="{FCA8BC26-2D54-FFC1-4331-051AAD1559E0}"/>
                </a:ext>
              </a:extLst>
            </p:cNvPr>
            <p:cNvGrpSpPr/>
            <p:nvPr/>
          </p:nvGrpSpPr>
          <p:grpSpPr>
            <a:xfrm>
              <a:off x="1198606" y="2308646"/>
              <a:ext cx="5721178" cy="3377776"/>
              <a:chOff x="1198606" y="2318481"/>
              <a:chExt cx="5721178" cy="3377776"/>
            </a:xfrm>
          </p:grpSpPr>
          <p:sp>
            <p:nvSpPr>
              <p:cNvPr id="45" name="Rounded Rectangle 44">
                <a:extLst>
                  <a:ext uri="{FF2B5EF4-FFF2-40B4-BE49-F238E27FC236}">
                    <a16:creationId xmlns:a16="http://schemas.microsoft.com/office/drawing/2014/main" id="{22D0295C-41E3-ACBE-DD33-2B49EBC71FC1}"/>
                  </a:ext>
                </a:extLst>
              </p:cNvPr>
              <p:cNvSpPr/>
              <p:nvPr/>
            </p:nvSpPr>
            <p:spPr>
              <a:xfrm>
                <a:off x="1198606" y="5315883"/>
                <a:ext cx="779511" cy="380374"/>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46" name="Elbow Connector 45">
                <a:extLst>
                  <a:ext uri="{FF2B5EF4-FFF2-40B4-BE49-F238E27FC236}">
                    <a16:creationId xmlns:a16="http://schemas.microsoft.com/office/drawing/2014/main" id="{7C444069-861A-1260-6B60-622316557A0F}"/>
                  </a:ext>
                </a:extLst>
              </p:cNvPr>
              <p:cNvCxnSpPr>
                <a:cxnSpLocks/>
                <a:stCxn id="45" idx="0"/>
                <a:endCxn id="31" idx="3"/>
              </p:cNvCxnSpPr>
              <p:nvPr/>
            </p:nvCxnSpPr>
            <p:spPr>
              <a:xfrm rot="5400000" flipH="1" flipV="1">
                <a:off x="2755372" y="1151471"/>
                <a:ext cx="2997402" cy="5331422"/>
              </a:xfrm>
              <a:prstGeom prst="bentConnector4">
                <a:avLst>
                  <a:gd name="adj1" fmla="val 46920"/>
                  <a:gd name="adj2" fmla="val 104288"/>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grpSp>
          <p:nvGrpSpPr>
            <p:cNvPr id="52" name="Group 51">
              <a:extLst>
                <a:ext uri="{FF2B5EF4-FFF2-40B4-BE49-F238E27FC236}">
                  <a16:creationId xmlns:a16="http://schemas.microsoft.com/office/drawing/2014/main" id="{F8982DD1-CFE9-BA3F-6998-B1B708C2A7FC}"/>
                </a:ext>
              </a:extLst>
            </p:cNvPr>
            <p:cNvGrpSpPr/>
            <p:nvPr/>
          </p:nvGrpSpPr>
          <p:grpSpPr>
            <a:xfrm>
              <a:off x="2074901" y="2308646"/>
              <a:ext cx="779511" cy="3377776"/>
              <a:chOff x="2074901" y="2308646"/>
              <a:chExt cx="779511" cy="3377776"/>
            </a:xfrm>
          </p:grpSpPr>
          <p:sp>
            <p:nvSpPr>
              <p:cNvPr id="33" name="Rounded Rectangle 32">
                <a:extLst>
                  <a:ext uri="{FF2B5EF4-FFF2-40B4-BE49-F238E27FC236}">
                    <a16:creationId xmlns:a16="http://schemas.microsoft.com/office/drawing/2014/main" id="{C5692BA2-F840-6F17-644A-3EA35BF1100C}"/>
                  </a:ext>
                </a:extLst>
              </p:cNvPr>
              <p:cNvSpPr/>
              <p:nvPr/>
            </p:nvSpPr>
            <p:spPr>
              <a:xfrm>
                <a:off x="2074901" y="5306048"/>
                <a:ext cx="779511" cy="380374"/>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Elbow Connector 48">
                <a:extLst>
                  <a:ext uri="{FF2B5EF4-FFF2-40B4-BE49-F238E27FC236}">
                    <a16:creationId xmlns:a16="http://schemas.microsoft.com/office/drawing/2014/main" id="{F168411C-7A5A-62A3-3E46-BF176E3348F4}"/>
                  </a:ext>
                </a:extLst>
              </p:cNvPr>
              <p:cNvCxnSpPr>
                <a:cxnSpLocks/>
                <a:stCxn id="33" idx="0"/>
                <a:endCxn id="31" idx="1"/>
              </p:cNvCxnSpPr>
              <p:nvPr/>
            </p:nvCxnSpPr>
            <p:spPr>
              <a:xfrm rot="16200000" flipV="1">
                <a:off x="959518" y="3800909"/>
                <a:ext cx="2997402" cy="12876"/>
              </a:xfrm>
              <a:prstGeom prst="bentConnector4">
                <a:avLst>
                  <a:gd name="adj1" fmla="val 46920"/>
                  <a:gd name="adj2" fmla="val 4802392"/>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69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94C09C-BDE6-89F5-D2ED-C6D05153C7C0}"/>
              </a:ext>
            </a:extLst>
          </p:cNvPr>
          <p:cNvGrpSpPr/>
          <p:nvPr/>
        </p:nvGrpSpPr>
        <p:grpSpPr>
          <a:xfrm>
            <a:off x="1447800" y="1597731"/>
            <a:ext cx="9296400" cy="1107995"/>
            <a:chOff x="1447800" y="1597731"/>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523220"/>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p:txBody>
        </p:sp>
      </p:grpSp>
      <p:grpSp>
        <p:nvGrpSpPr>
          <p:cNvPr id="7" name="Group 6">
            <a:extLst>
              <a:ext uri="{FF2B5EF4-FFF2-40B4-BE49-F238E27FC236}">
                <a16:creationId xmlns:a16="http://schemas.microsoft.com/office/drawing/2014/main" id="{9B0DE226-7AB5-493C-8876-535D0EF6CC43}"/>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3EEC8AB0-FDFD-87D3-5020-0ACC0E252F7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C00000"/>
                  </a:solidFill>
                  <a:latin typeface="Helvetica" pitchFamily="2" charset="0"/>
                </a:rPr>
                <a:t>Requirement</a:t>
              </a:r>
            </a:p>
          </p:txBody>
        </p:sp>
        <p:sp>
          <p:nvSpPr>
            <p:cNvPr id="11" name="TextBox 10">
              <a:extLst>
                <a:ext uri="{FF2B5EF4-FFF2-40B4-BE49-F238E27FC236}">
                  <a16:creationId xmlns:a16="http://schemas.microsoft.com/office/drawing/2014/main" id="{F13CDC1E-44EF-BA88-02C9-6A5B8EBE7464}"/>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Very light scaffolding ontology including at least </a:t>
              </a:r>
              <a:r>
                <a:rPr lang="en-US" sz="2800" dirty="0">
                  <a:latin typeface="Consolas" panose="020B0609020204030204" pitchFamily="49" charset="0"/>
                  <a:cs typeface="Consolas" panose="020B0609020204030204" pitchFamily="49" charset="0"/>
                </a:rPr>
                <a:t>SITUATION</a:t>
              </a:r>
              <a:r>
                <a:rPr lang="en-US" sz="2800" dirty="0">
                  <a:latin typeface="Helvetica" pitchFamily="2" charset="0"/>
                  <a:cs typeface="Consolas" panose="020B0609020204030204" pitchFamily="49" charset="0"/>
                </a:rPr>
                <a:t>,</a:t>
              </a:r>
              <a:r>
                <a:rPr lang="en-US" sz="2800" dirty="0">
                  <a:latin typeface="Consolas" panose="020B0609020204030204" pitchFamily="49" charset="0"/>
                  <a:cs typeface="Consolas" panose="020B0609020204030204" pitchFamily="49" charset="0"/>
                </a:rPr>
                <a:t> PARTICIPANT</a:t>
              </a:r>
              <a:r>
                <a:rPr lang="en-US" sz="2800" dirty="0">
                  <a:latin typeface="Helvetica" pitchFamily="2" charset="0"/>
                  <a:cs typeface="Consolas" panose="020B0609020204030204" pitchFamily="49" charset="0"/>
                </a:rPr>
                <a:t>, and </a:t>
              </a:r>
              <a:r>
                <a:rPr lang="en-US" sz="2800" dirty="0">
                  <a:latin typeface="Consolas" panose="020B0609020204030204" pitchFamily="49" charset="0"/>
                  <a:cs typeface="Consolas" panose="020B0609020204030204" pitchFamily="49" charset="0"/>
                </a:rPr>
                <a:t>RELATION</a:t>
              </a:r>
              <a:r>
                <a:rPr lang="en-US" sz="2800" dirty="0">
                  <a:latin typeface="Helvetica" pitchFamily="2" charset="0"/>
                  <a:cs typeface="Consolas" panose="020B0609020204030204" pitchFamily="49" charset="0"/>
                </a:rPr>
                <a:t>.</a:t>
              </a:r>
            </a:p>
          </p:txBody>
        </p:sp>
      </p:grpSp>
    </p:spTree>
    <p:extLst>
      <p:ext uri="{BB962C8B-B14F-4D97-AF65-F5344CB8AC3E}">
        <p14:creationId xmlns:p14="http://schemas.microsoft.com/office/powerpoint/2010/main" val="135171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214688"/>
            <a:ext cx="12189417" cy="2842196"/>
          </a:xfrm>
          <a:prstGeom prst="rect">
            <a:avLst/>
          </a:prstGeom>
        </p:spPr>
      </p:pic>
      <p:pic>
        <p:nvPicPr>
          <p:cNvPr id="34" name="Picture 33">
            <a:extLst>
              <a:ext uri="{FF2B5EF4-FFF2-40B4-BE49-F238E27FC236}">
                <a16:creationId xmlns:a16="http://schemas.microsoft.com/office/drawing/2014/main" id="{90BB2C41-6EA2-572F-4FEC-29FFFC2E3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3" y="3214688"/>
            <a:ext cx="12186827" cy="2841591"/>
          </a:xfrm>
          <a:prstGeom prst="rect">
            <a:avLst/>
          </a:prstGeom>
        </p:spPr>
      </p:pic>
      <p:grpSp>
        <p:nvGrpSpPr>
          <p:cNvPr id="31" name="Group 30"/>
          <p:cNvGrpSpPr/>
          <p:nvPr/>
        </p:nvGrpSpPr>
        <p:grpSpPr>
          <a:xfrm>
            <a:off x="159545" y="2040093"/>
            <a:ext cx="1888330" cy="1966247"/>
            <a:chOff x="159545" y="2040093"/>
            <a:chExt cx="1888330" cy="1966247"/>
          </a:xfrm>
        </p:grpSpPr>
        <p:cxnSp>
          <p:nvCxnSpPr>
            <p:cNvPr id="3" name="Straight Arrow Connector 2"/>
            <p:cNvCxnSpPr>
              <a:cxnSpLocks/>
              <a:stCxn id="5" idx="2"/>
            </p:cNvCxnSpPr>
            <p:nvPr/>
          </p:nvCxnSpPr>
          <p:spPr>
            <a:xfrm>
              <a:off x="1103710" y="2686424"/>
              <a:ext cx="490312" cy="131991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9545" y="2040093"/>
              <a:ext cx="188833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situation</a:t>
              </a:r>
            </a:p>
          </p:txBody>
        </p:sp>
      </p:grpSp>
      <p:grpSp>
        <p:nvGrpSpPr>
          <p:cNvPr id="32" name="Group 31"/>
          <p:cNvGrpSpPr/>
          <p:nvPr/>
        </p:nvGrpSpPr>
        <p:grpSpPr>
          <a:xfrm>
            <a:off x="2402686" y="1792953"/>
            <a:ext cx="2724150" cy="2213387"/>
            <a:chOff x="2402686" y="1792953"/>
            <a:chExt cx="2724150" cy="2213387"/>
          </a:xfrm>
        </p:grpSpPr>
        <p:cxnSp>
          <p:nvCxnSpPr>
            <p:cNvPr id="9" name="Straight Arrow Connector 8"/>
            <p:cNvCxnSpPr>
              <a:cxnSpLocks/>
            </p:cNvCxnSpPr>
            <p:nvPr/>
          </p:nvCxnSpPr>
          <p:spPr>
            <a:xfrm flipH="1">
              <a:off x="2452114" y="2439284"/>
              <a:ext cx="1362075" cy="156705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02686" y="1792953"/>
              <a:ext cx="272415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participant</a:t>
              </a:r>
            </a:p>
          </p:txBody>
        </p:sp>
      </p:grpSp>
      <p:grpSp>
        <p:nvGrpSpPr>
          <p:cNvPr id="33" name="Group 32"/>
          <p:cNvGrpSpPr/>
          <p:nvPr/>
        </p:nvGrpSpPr>
        <p:grpSpPr>
          <a:xfrm>
            <a:off x="984250" y="1326572"/>
            <a:ext cx="2724150" cy="1966247"/>
            <a:chOff x="984250" y="1326572"/>
            <a:chExt cx="2724150" cy="1966247"/>
          </a:xfrm>
        </p:grpSpPr>
        <p:sp>
          <p:nvSpPr>
            <p:cNvPr id="14" name="TextBox 13"/>
            <p:cNvSpPr txBox="1"/>
            <p:nvPr/>
          </p:nvSpPr>
          <p:spPr>
            <a:xfrm>
              <a:off x="984250" y="1326572"/>
              <a:ext cx="272415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relation</a:t>
              </a:r>
            </a:p>
          </p:txBody>
        </p:sp>
        <p:cxnSp>
          <p:nvCxnSpPr>
            <p:cNvPr id="17" name="Straight Arrow Connector 16"/>
            <p:cNvCxnSpPr>
              <a:cxnSpLocks/>
              <a:stCxn id="14" idx="2"/>
            </p:cNvCxnSpPr>
            <p:nvPr/>
          </p:nvCxnSpPr>
          <p:spPr>
            <a:xfrm>
              <a:off x="2346325" y="1972903"/>
              <a:ext cx="191862" cy="131991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F835417B-8263-962B-18C5-44946AE2CFE1}"/>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4"/>
              </a:rPr>
              <a:t>White et al. 2016</a:t>
            </a:r>
            <a:r>
              <a:rPr lang="en-US" sz="1200" dirty="0">
                <a:latin typeface="Helvetica" pitchFamily="2" charset="0"/>
              </a:rPr>
              <a:t>, </a:t>
            </a:r>
            <a:r>
              <a:rPr lang="en-US" sz="1200" dirty="0">
                <a:latin typeface="Helvetica" pitchFamily="2" charset="0"/>
                <a:hlinkClick r:id="rId5"/>
              </a:rPr>
              <a:t>2020</a:t>
            </a:r>
            <a:r>
              <a:rPr lang="en-US" sz="1200" dirty="0">
                <a:latin typeface="Helvetica" pitchFamily="2" charset="0"/>
              </a:rPr>
              <a:t>, </a:t>
            </a:r>
            <a:r>
              <a:rPr lang="en-US" sz="1200" dirty="0">
                <a:latin typeface="Helvetica" pitchFamily="2" charset="0"/>
                <a:hlinkClick r:id="rId6"/>
              </a:rPr>
              <a:t>Zhang et al. 2017</a:t>
            </a:r>
            <a:endParaRPr lang="en-US" sz="1200" dirty="0">
              <a:latin typeface="Helvetica" pitchFamily="2" charset="0"/>
            </a:endParaRPr>
          </a:p>
        </p:txBody>
      </p:sp>
      <p:grpSp>
        <p:nvGrpSpPr>
          <p:cNvPr id="19" name="Group 18">
            <a:extLst>
              <a:ext uri="{FF2B5EF4-FFF2-40B4-BE49-F238E27FC236}">
                <a16:creationId xmlns:a16="http://schemas.microsoft.com/office/drawing/2014/main" id="{FE23B7E2-B644-D404-502A-C04AE498ECEE}"/>
              </a:ext>
            </a:extLst>
          </p:cNvPr>
          <p:cNvGrpSpPr/>
          <p:nvPr/>
        </p:nvGrpSpPr>
        <p:grpSpPr>
          <a:xfrm>
            <a:off x="383853" y="6290028"/>
            <a:ext cx="3718590" cy="369332"/>
            <a:chOff x="383853" y="6290028"/>
            <a:chExt cx="3718590" cy="369332"/>
          </a:xfrm>
        </p:grpSpPr>
        <p:sp>
          <p:nvSpPr>
            <p:cNvPr id="20" name="TextBox 19">
              <a:extLst>
                <a:ext uri="{FF2B5EF4-FFF2-40B4-BE49-F238E27FC236}">
                  <a16:creationId xmlns:a16="http://schemas.microsoft.com/office/drawing/2014/main" id="{36FCF654-7FC4-D1F2-7427-E52D28BD8FFE}"/>
                </a:ext>
              </a:extLst>
            </p:cNvPr>
            <p:cNvSpPr txBox="1"/>
            <p:nvPr/>
          </p:nvSpPr>
          <p:spPr>
            <a:xfrm>
              <a:off x="383853" y="6290028"/>
              <a:ext cx="3718590" cy="369332"/>
            </a:xfrm>
            <a:prstGeom prst="rect">
              <a:avLst/>
            </a:prstGeom>
            <a:noFill/>
          </p:spPr>
          <p:txBody>
            <a:bodyPr wrap="square" rtlCol="0">
              <a:spAutoFit/>
            </a:bodyPr>
            <a:lstStyle/>
            <a:p>
              <a:r>
                <a:rPr lang="en-US" dirty="0">
                  <a:latin typeface="Helvetica" pitchFamily="2" charset="0"/>
                </a:rPr>
                <a:t>Similar to </a:t>
              </a:r>
              <a:r>
                <a:rPr lang="en-US" dirty="0" err="1">
                  <a:latin typeface="Helvetica" pitchFamily="2" charset="0"/>
                </a:rPr>
                <a:t>OpenIE</a:t>
              </a:r>
              <a:endParaRPr lang="en-US" dirty="0">
                <a:latin typeface="Helvetica" pitchFamily="2" charset="0"/>
              </a:endParaRPr>
            </a:p>
          </p:txBody>
        </p:sp>
        <p:sp>
          <p:nvSpPr>
            <p:cNvPr id="21" name="TextBox 20">
              <a:extLst>
                <a:ext uri="{FF2B5EF4-FFF2-40B4-BE49-F238E27FC236}">
                  <a16:creationId xmlns:a16="http://schemas.microsoft.com/office/drawing/2014/main" id="{ED2CFCB0-A01A-73B4-B9FB-C26C68889397}"/>
                </a:ext>
              </a:extLst>
            </p:cNvPr>
            <p:cNvSpPr txBox="1"/>
            <p:nvPr/>
          </p:nvSpPr>
          <p:spPr>
            <a:xfrm>
              <a:off x="2206077" y="6382361"/>
              <a:ext cx="1429264" cy="276999"/>
            </a:xfrm>
            <a:prstGeom prst="rect">
              <a:avLst/>
            </a:prstGeom>
            <a:noFill/>
          </p:spPr>
          <p:txBody>
            <a:bodyPr wrap="square" rtlCol="0">
              <a:spAutoFit/>
            </a:bodyPr>
            <a:lstStyle/>
            <a:p>
              <a:pPr algn="r"/>
              <a:r>
                <a:rPr lang="en-US" sz="1200" dirty="0">
                  <a:latin typeface="Helvetica" pitchFamily="2" charset="0"/>
                  <a:hlinkClick r:id="rId7"/>
                </a:rPr>
                <a:t>Banko et al. 2007</a:t>
              </a:r>
              <a:endParaRPr lang="en-US" sz="1200" dirty="0">
                <a:latin typeface="Helvetica" pitchFamily="2" charset="0"/>
              </a:endParaRPr>
            </a:p>
          </p:txBody>
        </p:sp>
      </p:grpSp>
    </p:spTree>
    <p:extLst>
      <p:ext uri="{BB962C8B-B14F-4D97-AF65-F5344CB8AC3E}">
        <p14:creationId xmlns:p14="http://schemas.microsoft.com/office/powerpoint/2010/main" val="14454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30941-830B-DD5B-26FF-49BC0D394B29}"/>
              </a:ext>
            </a:extLst>
          </p:cNvPr>
          <p:cNvGrpSpPr/>
          <p:nvPr/>
        </p:nvGrpSpPr>
        <p:grpSpPr>
          <a:xfrm>
            <a:off x="1447800" y="1609228"/>
            <a:ext cx="9296400" cy="1538882"/>
            <a:chOff x="1447800" y="2659559"/>
            <a:chExt cx="9296400" cy="1538882"/>
          </a:xfrm>
        </p:grpSpPr>
        <p:grpSp>
          <p:nvGrpSpPr>
            <p:cNvPr id="8" name="Group 7">
              <a:extLst>
                <a:ext uri="{FF2B5EF4-FFF2-40B4-BE49-F238E27FC236}">
                  <a16:creationId xmlns:a16="http://schemas.microsoft.com/office/drawing/2014/main" id="{A0FCF064-3D11-3DDB-C5EC-93B2C5077376}"/>
                </a:ext>
              </a:extLst>
            </p:cNvPr>
            <p:cNvGrpSpPr/>
            <p:nvPr/>
          </p:nvGrpSpPr>
          <p:grpSpPr>
            <a:xfrm>
              <a:off x="1447800" y="2659559"/>
              <a:ext cx="9296400" cy="1538882"/>
              <a:chOff x="1447800" y="2727343"/>
              <a:chExt cx="9296400" cy="1538882"/>
            </a:xfrm>
          </p:grpSpPr>
          <p:sp>
            <p:nvSpPr>
              <p:cNvPr id="11" name="TextBox 10">
                <a:extLst>
                  <a:ext uri="{FF2B5EF4-FFF2-40B4-BE49-F238E27FC236}">
                    <a16:creationId xmlns:a16="http://schemas.microsoft.com/office/drawing/2014/main" id="{20F95818-4B8A-40A6-D7C2-9C8F735E2B7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Rule-based approach</a:t>
                </a:r>
              </a:p>
            </p:txBody>
          </p:sp>
          <p:sp>
            <p:nvSpPr>
              <p:cNvPr id="12" name="TextBox 11">
                <a:extLst>
                  <a:ext uri="{FF2B5EF4-FFF2-40B4-BE49-F238E27FC236}">
                    <a16:creationId xmlns:a16="http://schemas.microsoft.com/office/drawing/2014/main" id="{FB179264-9698-6435-8BEC-14AB067F323D}"/>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A set of rules defined on top of Universal Dependencies syntactic annotations.</a:t>
                </a:r>
                <a:endParaRPr lang="en-US" sz="2800" dirty="0">
                  <a:latin typeface="Helvetica" pitchFamily="2" charset="0"/>
                </a:endParaRPr>
              </a:p>
            </p:txBody>
          </p:sp>
        </p:grpSp>
        <p:sp>
          <p:nvSpPr>
            <p:cNvPr id="10" name="TextBox 9">
              <a:extLst>
                <a:ext uri="{FF2B5EF4-FFF2-40B4-BE49-F238E27FC236}">
                  <a16:creationId xmlns:a16="http://schemas.microsoft.com/office/drawing/2014/main" id="{A6C38ACF-F94D-83B0-DD0B-5B6C00E4D4E0}"/>
                </a:ext>
              </a:extLst>
            </p:cNvPr>
            <p:cNvSpPr txBox="1"/>
            <p:nvPr/>
          </p:nvSpPr>
          <p:spPr>
            <a:xfrm>
              <a:off x="5782961" y="2723742"/>
              <a:ext cx="3126259" cy="461665"/>
            </a:xfrm>
            <a:prstGeom prst="rect">
              <a:avLst/>
            </a:prstGeom>
            <a:noFill/>
          </p:spPr>
          <p:txBody>
            <a:bodyPr wrap="square" rtlCol="0">
              <a:spAutoFit/>
            </a:bodyPr>
            <a:lstStyle/>
            <a:p>
              <a:r>
                <a:rPr lang="en-US" sz="1200" dirty="0">
                  <a:latin typeface="Helvetica" pitchFamily="2" charset="0"/>
                  <a:hlinkClick r:id="rId2"/>
                </a:rPr>
                <a:t>White et al. 2016</a:t>
              </a:r>
              <a:r>
                <a:rPr lang="en-US" sz="1200" dirty="0">
                  <a:latin typeface="Helvetica" pitchFamily="2" charset="0"/>
                </a:rPr>
                <a:t>, </a:t>
              </a:r>
              <a:r>
                <a:rPr lang="en-US" sz="1200" dirty="0">
                  <a:latin typeface="Helvetica" pitchFamily="2" charset="0"/>
                  <a:hlinkClick r:id="rId3"/>
                </a:rPr>
                <a:t>Zhang et al. 2017</a:t>
              </a:r>
              <a:r>
                <a:rPr lang="en-US" sz="1200" dirty="0">
                  <a:latin typeface="Helvetica" pitchFamily="2" charset="0"/>
                </a:rPr>
                <a:t> </a:t>
              </a:r>
            </a:p>
            <a:p>
              <a:r>
                <a:rPr lang="en-US" sz="1200" dirty="0">
                  <a:latin typeface="Helvetica" pitchFamily="2" charset="0"/>
                </a:rPr>
                <a:t>based on </a:t>
              </a:r>
              <a:r>
                <a:rPr lang="en-US" sz="1200" dirty="0">
                  <a:latin typeface="Helvetica" pitchFamily="2" charset="0"/>
                  <a:hlinkClick r:id="rId4"/>
                </a:rPr>
                <a:t>Rudinger and Van </a:t>
              </a:r>
              <a:r>
                <a:rPr lang="en-US" sz="1200" dirty="0" err="1">
                  <a:latin typeface="Helvetica" pitchFamily="2" charset="0"/>
                  <a:hlinkClick r:id="rId4"/>
                </a:rPr>
                <a:t>Durme</a:t>
              </a:r>
              <a:r>
                <a:rPr lang="en-US" sz="1200" dirty="0">
                  <a:latin typeface="Helvetica" pitchFamily="2" charset="0"/>
                  <a:hlinkClick r:id="rId4"/>
                </a:rPr>
                <a:t> 2014</a:t>
              </a:r>
              <a:endParaRPr lang="en-US" sz="1200" dirty="0">
                <a:latin typeface="Helvetica" pitchFamily="2" charset="0"/>
              </a:endParaRPr>
            </a:p>
          </p:txBody>
        </p:sp>
      </p:grpSp>
    </p:spTree>
    <p:extLst>
      <p:ext uri="{BB962C8B-B14F-4D97-AF65-F5344CB8AC3E}">
        <p14:creationId xmlns:p14="http://schemas.microsoft.com/office/powerpoint/2010/main" val="17837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2B41A134-7F61-EAF8-9A77-85EF0B2C2C3C}"/>
              </a:ext>
            </a:extLst>
          </p:cNvPr>
          <p:cNvPicPr>
            <a:picLocks noChangeAspect="1"/>
          </p:cNvPicPr>
          <p:nvPr/>
        </p:nvPicPr>
        <p:blipFill>
          <a:blip r:embed="rId2"/>
          <a:stretch>
            <a:fillRect/>
          </a:stretch>
        </p:blipFill>
        <p:spPr>
          <a:xfrm>
            <a:off x="2209800" y="747797"/>
            <a:ext cx="7772400" cy="5362406"/>
          </a:xfrm>
          <a:prstGeom prst="rect">
            <a:avLst/>
          </a:prstGeom>
        </p:spPr>
      </p:pic>
      <p:pic>
        <p:nvPicPr>
          <p:cNvPr id="8" name="Picture 7">
            <a:extLst>
              <a:ext uri="{FF2B5EF4-FFF2-40B4-BE49-F238E27FC236}">
                <a16:creationId xmlns:a16="http://schemas.microsoft.com/office/drawing/2014/main" id="{BADC6BA1-BF84-C7E0-2005-32DF30775755}"/>
              </a:ext>
            </a:extLst>
          </p:cNvPr>
          <p:cNvPicPr>
            <a:picLocks noChangeAspect="1"/>
          </p:cNvPicPr>
          <p:nvPr/>
        </p:nvPicPr>
        <p:blipFill>
          <a:blip r:embed="rId3"/>
          <a:stretch>
            <a:fillRect/>
          </a:stretch>
        </p:blipFill>
        <p:spPr>
          <a:xfrm>
            <a:off x="544225" y="4924701"/>
            <a:ext cx="1609852" cy="1609852"/>
          </a:xfrm>
          <a:prstGeom prst="rect">
            <a:avLst/>
          </a:prstGeom>
        </p:spPr>
      </p:pic>
      <p:sp>
        <p:nvSpPr>
          <p:cNvPr id="9" name="TextBox 8">
            <a:extLst>
              <a:ext uri="{FF2B5EF4-FFF2-40B4-BE49-F238E27FC236}">
                <a16:creationId xmlns:a16="http://schemas.microsoft.com/office/drawing/2014/main" id="{CD7DB71F-56F4-C213-ED4D-2EABADE676AD}"/>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4"/>
              </a:rPr>
              <a:t>White et al. 2020</a:t>
            </a:r>
            <a:endParaRPr lang="en-US" sz="1200" dirty="0"/>
          </a:p>
        </p:txBody>
      </p:sp>
      <p:sp>
        <p:nvSpPr>
          <p:cNvPr id="11" name="TextBox 10">
            <a:extLst>
              <a:ext uri="{FF2B5EF4-FFF2-40B4-BE49-F238E27FC236}">
                <a16:creationId xmlns:a16="http://schemas.microsoft.com/office/drawing/2014/main" id="{D7629F9E-58AC-89A5-5541-9206312FD06B}"/>
              </a:ext>
            </a:extLst>
          </p:cNvPr>
          <p:cNvSpPr txBox="1"/>
          <p:nvPr/>
        </p:nvSpPr>
        <p:spPr>
          <a:xfrm>
            <a:off x="2606040" y="6148790"/>
            <a:ext cx="6979920" cy="369332"/>
          </a:xfrm>
          <a:prstGeom prst="rect">
            <a:avLst/>
          </a:prstGeom>
          <a:noFill/>
        </p:spPr>
        <p:txBody>
          <a:bodyPr wrap="square">
            <a:spAutoFit/>
          </a:bodyPr>
          <a:lstStyle/>
          <a:p>
            <a:r>
              <a:rPr lang="en-US" dirty="0">
                <a:latin typeface="Helvetica" pitchFamily="2" charset="0"/>
                <a:hlinkClick r:id="rId5"/>
              </a:rPr>
              <a:t>https://</a:t>
            </a:r>
            <a:r>
              <a:rPr lang="en-US" dirty="0" err="1">
                <a:latin typeface="Helvetica" pitchFamily="2" charset="0"/>
                <a:hlinkClick r:id="rId5"/>
              </a:rPr>
              <a:t>github.com</a:t>
            </a:r>
            <a:r>
              <a:rPr lang="en-US" dirty="0">
                <a:latin typeface="Helvetica" pitchFamily="2" charset="0"/>
                <a:hlinkClick r:id="rId5"/>
              </a:rPr>
              <a:t>/</a:t>
            </a:r>
            <a:r>
              <a:rPr lang="en-US" dirty="0" err="1">
                <a:latin typeface="Helvetica" pitchFamily="2" charset="0"/>
                <a:hlinkClick r:id="rId5"/>
              </a:rPr>
              <a:t>decompositional</a:t>
            </a:r>
            <a:r>
              <a:rPr lang="en-US" dirty="0">
                <a:latin typeface="Helvetica" pitchFamily="2" charset="0"/>
                <a:hlinkClick r:id="rId5"/>
              </a:rPr>
              <a:t>-semantics-initiative/decomp/</a:t>
            </a:r>
            <a:endParaRPr lang="en-US" dirty="0">
              <a:latin typeface="Helvetica" pitchFamily="2" charset="0"/>
            </a:endParaRPr>
          </a:p>
        </p:txBody>
      </p:sp>
    </p:spTree>
    <p:extLst>
      <p:ext uri="{BB962C8B-B14F-4D97-AF65-F5344CB8AC3E}">
        <p14:creationId xmlns:p14="http://schemas.microsoft.com/office/powerpoint/2010/main" val="3311299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A842E-419A-B471-CCFA-33C111710EF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94DBFB5-9946-2A44-31F5-024FB187A584}"/>
              </a:ext>
            </a:extLst>
          </p:cNvPr>
          <p:cNvGrpSpPr/>
          <p:nvPr/>
        </p:nvGrpSpPr>
        <p:grpSpPr>
          <a:xfrm>
            <a:off x="1447800" y="1609228"/>
            <a:ext cx="9296400" cy="1538882"/>
            <a:chOff x="1447800" y="2659559"/>
            <a:chExt cx="9296400" cy="1538882"/>
          </a:xfrm>
        </p:grpSpPr>
        <p:grpSp>
          <p:nvGrpSpPr>
            <p:cNvPr id="8" name="Group 7">
              <a:extLst>
                <a:ext uri="{FF2B5EF4-FFF2-40B4-BE49-F238E27FC236}">
                  <a16:creationId xmlns:a16="http://schemas.microsoft.com/office/drawing/2014/main" id="{66622C98-13C4-2FF6-0756-802EB1C0DADA}"/>
                </a:ext>
              </a:extLst>
            </p:cNvPr>
            <p:cNvGrpSpPr/>
            <p:nvPr/>
          </p:nvGrpSpPr>
          <p:grpSpPr>
            <a:xfrm>
              <a:off x="1447800" y="2659559"/>
              <a:ext cx="9296400" cy="1538882"/>
              <a:chOff x="1447800" y="2727343"/>
              <a:chExt cx="9296400" cy="1538882"/>
            </a:xfrm>
          </p:grpSpPr>
          <p:sp>
            <p:nvSpPr>
              <p:cNvPr id="11" name="TextBox 10">
                <a:extLst>
                  <a:ext uri="{FF2B5EF4-FFF2-40B4-BE49-F238E27FC236}">
                    <a16:creationId xmlns:a16="http://schemas.microsoft.com/office/drawing/2014/main" id="{8E34F8D1-59B4-8445-40B5-F63F9464905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Rule-based approach</a:t>
                </a:r>
              </a:p>
            </p:txBody>
          </p:sp>
          <p:sp>
            <p:nvSpPr>
              <p:cNvPr id="12" name="TextBox 11">
                <a:extLst>
                  <a:ext uri="{FF2B5EF4-FFF2-40B4-BE49-F238E27FC236}">
                    <a16:creationId xmlns:a16="http://schemas.microsoft.com/office/drawing/2014/main" id="{203D57DC-5504-16B5-81F0-E38FC78AF54B}"/>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A set of rules defined on top of Universal Dependencies syntactic annotations.</a:t>
                </a:r>
                <a:endParaRPr lang="en-US" sz="2800" dirty="0">
                  <a:latin typeface="Helvetica" pitchFamily="2" charset="0"/>
                </a:endParaRPr>
              </a:p>
            </p:txBody>
          </p:sp>
        </p:grpSp>
        <p:sp>
          <p:nvSpPr>
            <p:cNvPr id="10" name="TextBox 9">
              <a:extLst>
                <a:ext uri="{FF2B5EF4-FFF2-40B4-BE49-F238E27FC236}">
                  <a16:creationId xmlns:a16="http://schemas.microsoft.com/office/drawing/2014/main" id="{084142CA-10DF-09E9-8009-FE8302CFE7AF}"/>
                </a:ext>
              </a:extLst>
            </p:cNvPr>
            <p:cNvSpPr txBox="1"/>
            <p:nvPr/>
          </p:nvSpPr>
          <p:spPr>
            <a:xfrm>
              <a:off x="5782961" y="2723742"/>
              <a:ext cx="3126259" cy="461665"/>
            </a:xfrm>
            <a:prstGeom prst="rect">
              <a:avLst/>
            </a:prstGeom>
            <a:noFill/>
          </p:spPr>
          <p:txBody>
            <a:bodyPr wrap="square" rtlCol="0">
              <a:spAutoFit/>
            </a:bodyPr>
            <a:lstStyle/>
            <a:p>
              <a:r>
                <a:rPr lang="en-US" sz="1200" dirty="0">
                  <a:latin typeface="Helvetica" pitchFamily="2" charset="0"/>
                  <a:hlinkClick r:id="rId2"/>
                </a:rPr>
                <a:t>White et al. 2016</a:t>
              </a:r>
              <a:r>
                <a:rPr lang="en-US" sz="1200" dirty="0">
                  <a:latin typeface="Helvetica" pitchFamily="2" charset="0"/>
                </a:rPr>
                <a:t>, </a:t>
              </a:r>
              <a:r>
                <a:rPr lang="en-US" sz="1200" dirty="0">
                  <a:latin typeface="Helvetica" pitchFamily="2" charset="0"/>
                  <a:hlinkClick r:id="rId3"/>
                </a:rPr>
                <a:t>Zhang et al. 2017</a:t>
              </a:r>
              <a:r>
                <a:rPr lang="en-US" sz="1200" dirty="0">
                  <a:latin typeface="Helvetica" pitchFamily="2" charset="0"/>
                </a:rPr>
                <a:t> </a:t>
              </a:r>
            </a:p>
            <a:p>
              <a:r>
                <a:rPr lang="en-US" sz="1200" dirty="0">
                  <a:latin typeface="Helvetica" pitchFamily="2" charset="0"/>
                </a:rPr>
                <a:t>based on </a:t>
              </a:r>
              <a:r>
                <a:rPr lang="en-US" sz="1200" dirty="0">
                  <a:latin typeface="Helvetica" pitchFamily="2" charset="0"/>
                  <a:hlinkClick r:id="rId4"/>
                </a:rPr>
                <a:t>Rudinger and Van </a:t>
              </a:r>
              <a:r>
                <a:rPr lang="en-US" sz="1200" dirty="0" err="1">
                  <a:latin typeface="Helvetica" pitchFamily="2" charset="0"/>
                  <a:hlinkClick r:id="rId4"/>
                </a:rPr>
                <a:t>Durme</a:t>
              </a:r>
              <a:r>
                <a:rPr lang="en-US" sz="1200" dirty="0">
                  <a:latin typeface="Helvetica" pitchFamily="2" charset="0"/>
                  <a:hlinkClick r:id="rId4"/>
                </a:rPr>
                <a:t> 2014</a:t>
              </a:r>
              <a:endParaRPr lang="en-US" sz="1200" dirty="0">
                <a:latin typeface="Helvetica" pitchFamily="2" charset="0"/>
              </a:endParaRPr>
            </a:p>
          </p:txBody>
        </p:sp>
      </p:grpSp>
      <p:grpSp>
        <p:nvGrpSpPr>
          <p:cNvPr id="13" name="Group 12">
            <a:extLst>
              <a:ext uri="{FF2B5EF4-FFF2-40B4-BE49-F238E27FC236}">
                <a16:creationId xmlns:a16="http://schemas.microsoft.com/office/drawing/2014/main" id="{49B6B6F9-2B41-F420-8C6B-7A60057E78F8}"/>
              </a:ext>
            </a:extLst>
          </p:cNvPr>
          <p:cNvGrpSpPr/>
          <p:nvPr/>
        </p:nvGrpSpPr>
        <p:grpSpPr>
          <a:xfrm>
            <a:off x="1447800" y="3724704"/>
            <a:ext cx="9296400" cy="1538882"/>
            <a:chOff x="1447800" y="4490828"/>
            <a:chExt cx="9296400" cy="1538882"/>
          </a:xfrm>
        </p:grpSpPr>
        <p:grpSp>
          <p:nvGrpSpPr>
            <p:cNvPr id="14" name="Group 13">
              <a:extLst>
                <a:ext uri="{FF2B5EF4-FFF2-40B4-BE49-F238E27FC236}">
                  <a16:creationId xmlns:a16="http://schemas.microsoft.com/office/drawing/2014/main" id="{DB67BBA7-381E-00E8-4987-807E03841DD5}"/>
                </a:ext>
              </a:extLst>
            </p:cNvPr>
            <p:cNvGrpSpPr/>
            <p:nvPr/>
          </p:nvGrpSpPr>
          <p:grpSpPr>
            <a:xfrm>
              <a:off x="1447800" y="4490828"/>
              <a:ext cx="9296400" cy="1538882"/>
              <a:chOff x="1447800" y="4481669"/>
              <a:chExt cx="9296400" cy="1538882"/>
            </a:xfrm>
          </p:grpSpPr>
          <p:sp>
            <p:nvSpPr>
              <p:cNvPr id="16" name="TextBox 15">
                <a:extLst>
                  <a:ext uri="{FF2B5EF4-FFF2-40B4-BE49-F238E27FC236}">
                    <a16:creationId xmlns:a16="http://schemas.microsoft.com/office/drawing/2014/main" id="{5068F97E-0356-C88C-E5B9-D3F41925A52A}"/>
                  </a:ext>
                </a:extLst>
              </p:cNvPr>
              <p:cNvSpPr txBox="1"/>
              <p:nvPr/>
            </p:nvSpPr>
            <p:spPr>
              <a:xfrm>
                <a:off x="1447800" y="4481669"/>
                <a:ext cx="9296400" cy="584775"/>
              </a:xfrm>
              <a:prstGeom prst="rect">
                <a:avLst/>
              </a:prstGeom>
              <a:noFill/>
            </p:spPr>
            <p:txBody>
              <a:bodyPr wrap="square" rtlCol="0">
                <a:spAutoFit/>
              </a:bodyPr>
              <a:lstStyle/>
              <a:p>
                <a:r>
                  <a:rPr lang="en-US" sz="3200" b="1" dirty="0" err="1">
                    <a:latin typeface="Helvetica" pitchFamily="2" charset="0"/>
                  </a:rPr>
                  <a:t>Transductive</a:t>
                </a:r>
                <a:r>
                  <a:rPr lang="en-US" sz="3200" b="1" dirty="0">
                    <a:latin typeface="Helvetica" pitchFamily="2" charset="0"/>
                  </a:rPr>
                  <a:t> parsing approach </a:t>
                </a:r>
              </a:p>
            </p:txBody>
          </p:sp>
          <p:sp>
            <p:nvSpPr>
              <p:cNvPr id="17" name="TextBox 16">
                <a:extLst>
                  <a:ext uri="{FF2B5EF4-FFF2-40B4-BE49-F238E27FC236}">
                    <a16:creationId xmlns:a16="http://schemas.microsoft.com/office/drawing/2014/main" id="{A23F36E9-7FC2-719F-7914-DAFA97AAC8D4}"/>
                  </a:ext>
                </a:extLst>
              </p:cNvPr>
              <p:cNvSpPr txBox="1"/>
              <p:nvPr/>
            </p:nvSpPr>
            <p:spPr>
              <a:xfrm>
                <a:off x="1447800" y="5066444"/>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Encoder-decoder networks that take raw sentence and produce semantic graph on the decoder side.</a:t>
                </a:r>
                <a:endParaRPr lang="en-US" sz="2800" dirty="0">
                  <a:latin typeface="Helvetica" pitchFamily="2" charset="0"/>
                </a:endParaRPr>
              </a:p>
            </p:txBody>
          </p:sp>
        </p:grpSp>
        <p:sp>
          <p:nvSpPr>
            <p:cNvPr id="15" name="TextBox 14">
              <a:extLst>
                <a:ext uri="{FF2B5EF4-FFF2-40B4-BE49-F238E27FC236}">
                  <a16:creationId xmlns:a16="http://schemas.microsoft.com/office/drawing/2014/main" id="{05E004D5-F79A-E162-F5A7-00735EFB4229}"/>
                </a:ext>
              </a:extLst>
            </p:cNvPr>
            <p:cNvSpPr txBox="1"/>
            <p:nvPr/>
          </p:nvSpPr>
          <p:spPr>
            <a:xfrm>
              <a:off x="7617941" y="4552383"/>
              <a:ext cx="3126259" cy="461665"/>
            </a:xfrm>
            <a:prstGeom prst="rect">
              <a:avLst/>
            </a:prstGeom>
            <a:noFill/>
          </p:spPr>
          <p:txBody>
            <a:bodyPr wrap="square" rtlCol="0">
              <a:spAutoFit/>
            </a:bodyPr>
            <a:lstStyle/>
            <a:p>
              <a:r>
                <a:rPr lang="en-US" sz="1200" dirty="0">
                  <a:latin typeface="Helvetica" pitchFamily="2" charset="0"/>
                  <a:hlinkClick r:id="rId5"/>
                </a:rPr>
                <a:t>Stengel-</a:t>
              </a:r>
              <a:r>
                <a:rPr lang="en-US" sz="1200" dirty="0" err="1">
                  <a:latin typeface="Helvetica" pitchFamily="2" charset="0"/>
                  <a:hlinkClick r:id="rId5"/>
                </a:rPr>
                <a:t>Eskin</a:t>
              </a:r>
              <a:r>
                <a:rPr lang="en-US" sz="1200" dirty="0">
                  <a:latin typeface="Helvetica" pitchFamily="2" charset="0"/>
                  <a:hlinkClick r:id="rId5"/>
                </a:rPr>
                <a:t> 2020</a:t>
              </a:r>
              <a:r>
                <a:rPr lang="en-US" sz="1200" dirty="0">
                  <a:latin typeface="Helvetica" pitchFamily="2" charset="0"/>
                </a:rPr>
                <a:t>, </a:t>
              </a:r>
              <a:r>
                <a:rPr lang="en-US" sz="1200" dirty="0">
                  <a:latin typeface="Helvetica" pitchFamily="2" charset="0"/>
                  <a:hlinkClick r:id="rId6"/>
                </a:rPr>
                <a:t>2021</a:t>
              </a:r>
              <a:endParaRPr lang="en-US" sz="1200" dirty="0">
                <a:latin typeface="Helvetica" pitchFamily="2" charset="0"/>
              </a:endParaRPr>
            </a:p>
            <a:p>
              <a:r>
                <a:rPr lang="en-US" sz="1200" dirty="0">
                  <a:latin typeface="Helvetica" pitchFamily="2" charset="0"/>
                </a:rPr>
                <a:t>based on </a:t>
              </a:r>
              <a:r>
                <a:rPr lang="en-US" sz="1200" dirty="0">
                  <a:latin typeface="Helvetica" pitchFamily="2" charset="0"/>
                  <a:hlinkClick r:id="rId7"/>
                </a:rPr>
                <a:t>Zhang et al. 2019</a:t>
              </a:r>
              <a:endParaRPr lang="en-US" sz="1200" dirty="0">
                <a:latin typeface="Helvetica" pitchFamily="2" charset="0"/>
              </a:endParaRPr>
            </a:p>
          </p:txBody>
        </p:sp>
      </p:grpSp>
    </p:spTree>
    <p:extLst>
      <p:ext uri="{BB962C8B-B14F-4D97-AF65-F5344CB8AC3E}">
        <p14:creationId xmlns:p14="http://schemas.microsoft.com/office/powerpoint/2010/main" val="75054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How we do this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S</a:t>
              </a:r>
              <a:r>
                <a:rPr lang="en-US" sz="2800" dirty="0">
                  <a:effectLst/>
                  <a:latin typeface="Helvetica" pitchFamily="2" charset="0"/>
                  <a:ea typeface="Calibri" panose="020F0502020204030204" pitchFamily="34" charset="0"/>
                  <a:cs typeface="Times New Roman" panose="02020603050405020304" pitchFamily="18" charset="0"/>
                </a:rPr>
                <a:t>ystematic relationships between the way we conceptualize situations and the way we describe them.</a:t>
              </a:r>
              <a:r>
                <a:rPr lang="en-US" sz="2800" dirty="0">
                  <a:effectLst/>
                  <a:latin typeface="Helvetica" pitchFamily="2" charset="0"/>
                </a:rPr>
                <a:t> </a:t>
              </a:r>
              <a:endParaRPr lang="en-US" sz="2800" dirty="0">
                <a:latin typeface="Helvetica" pitchFamily="2" charset="0"/>
              </a:endParaRPr>
            </a:p>
          </p:txBody>
        </p:sp>
      </p:grpSp>
    </p:spTree>
    <p:extLst>
      <p:ext uri="{BB962C8B-B14F-4D97-AF65-F5344CB8AC3E}">
        <p14:creationId xmlns:p14="http://schemas.microsoft.com/office/powerpoint/2010/main" val="198110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D75F2C-4260-0915-985C-2B802E0DA950}"/>
              </a:ext>
            </a:extLst>
          </p:cNvPr>
          <p:cNvGrpSpPr/>
          <p:nvPr/>
        </p:nvGrpSpPr>
        <p:grpSpPr>
          <a:xfrm>
            <a:off x="1447800" y="1597731"/>
            <a:ext cx="9296400" cy="1538882"/>
            <a:chOff x="1447800" y="1597731"/>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a:p>
              <a:pPr marL="514350" indent="-514350">
                <a:buAutoNum type="arabicPeriod"/>
              </a:pPr>
              <a:r>
                <a:rPr lang="en-US" sz="2800" dirty="0">
                  <a:latin typeface="Helvetica" pitchFamily="2" charset="0"/>
                </a:rPr>
                <a:t>Figure out which inferences hold of which pairs.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C00000"/>
                  </a:solidFill>
                  <a:latin typeface="Helvetica" pitchFamily="2" charset="0"/>
                </a:rPr>
                <a:t>Requirement</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Very light scaffolding ontology including at least </a:t>
              </a:r>
              <a:r>
                <a:rPr lang="en-US" sz="2800" dirty="0">
                  <a:latin typeface="Consolas" panose="020B0609020204030204" pitchFamily="49" charset="0"/>
                  <a:cs typeface="Consolas" panose="020B0609020204030204" pitchFamily="49" charset="0"/>
                </a:rPr>
                <a:t>SITUATION</a:t>
              </a:r>
              <a:r>
                <a:rPr lang="en-US" sz="2800" dirty="0">
                  <a:latin typeface="Helvetica" pitchFamily="2" charset="0"/>
                  <a:cs typeface="Consolas" panose="020B0609020204030204" pitchFamily="49" charset="0"/>
                </a:rPr>
                <a:t>,</a:t>
              </a:r>
              <a:r>
                <a:rPr lang="en-US" sz="2800" dirty="0">
                  <a:latin typeface="Consolas" panose="020B0609020204030204" pitchFamily="49" charset="0"/>
                  <a:cs typeface="Consolas" panose="020B0609020204030204" pitchFamily="49" charset="0"/>
                </a:rPr>
                <a:t> PARTICIPANT</a:t>
              </a:r>
              <a:r>
                <a:rPr lang="en-US" sz="2800" dirty="0">
                  <a:latin typeface="Helvetica" pitchFamily="2" charset="0"/>
                  <a:cs typeface="Consolas" panose="020B0609020204030204" pitchFamily="49" charset="0"/>
                </a:rPr>
                <a:t>, and </a:t>
              </a:r>
              <a:r>
                <a:rPr lang="en-US" sz="2800" dirty="0">
                  <a:latin typeface="Consolas" panose="020B0609020204030204" pitchFamily="49" charset="0"/>
                  <a:cs typeface="Consolas" panose="020B0609020204030204" pitchFamily="49" charset="0"/>
                </a:rPr>
                <a:t>RELATION</a:t>
              </a:r>
              <a:r>
                <a:rPr lang="en-US" sz="2800" dirty="0">
                  <a:latin typeface="Helvetica" pitchFamily="2" charset="0"/>
                  <a:cs typeface="Consolas" panose="020B0609020204030204" pitchFamily="49" charset="0"/>
                </a:rPr>
                <a:t>.</a:t>
              </a:r>
            </a:p>
          </p:txBody>
        </p:sp>
      </p:grpSp>
    </p:spTree>
    <p:extLst>
      <p:ext uri="{BB962C8B-B14F-4D97-AF65-F5344CB8AC3E}">
        <p14:creationId xmlns:p14="http://schemas.microsoft.com/office/powerpoint/2010/main" val="310783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6048"/>
            <a:ext cx="12192000" cy="380374"/>
          </a:xfrm>
          <a:prstGeom prst="rect">
            <a:avLst/>
          </a:prstGeom>
        </p:spPr>
      </p:pic>
      <p:sp>
        <p:nvSpPr>
          <p:cNvPr id="2" name="TextBox 1">
            <a:extLst>
              <a:ext uri="{FF2B5EF4-FFF2-40B4-BE49-F238E27FC236}">
                <a16:creationId xmlns:a16="http://schemas.microsoft.com/office/drawing/2014/main" id="{E8CC70AA-B69E-F434-4B5F-697BEA76F244}"/>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
        <p:nvSpPr>
          <p:cNvPr id="29" name="TextBox 28">
            <a:extLst>
              <a:ext uri="{FF2B5EF4-FFF2-40B4-BE49-F238E27FC236}">
                <a16:creationId xmlns:a16="http://schemas.microsoft.com/office/drawing/2014/main" id="{4F5695AD-3B2D-AB7D-8786-E41E358DBAF2}"/>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1" name="TextBox 30">
            <a:extLst>
              <a:ext uri="{FF2B5EF4-FFF2-40B4-BE49-F238E27FC236}">
                <a16:creationId xmlns:a16="http://schemas.microsoft.com/office/drawing/2014/main" id="{69BD1F24-A0E2-FF03-7F4C-5CCF103DE5DD}"/>
              </a:ext>
            </a:extLst>
          </p:cNvPr>
          <p:cNvSpPr txBox="1"/>
          <p:nvPr/>
        </p:nvSpPr>
        <p:spPr>
          <a:xfrm>
            <a:off x="2451781" y="2123980"/>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Bush</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0" name="TextBox 29">
            <a:extLst>
              <a:ext uri="{FF2B5EF4-FFF2-40B4-BE49-F238E27FC236}">
                <a16:creationId xmlns:a16="http://schemas.microsoft.com/office/drawing/2014/main" id="{8C5E8638-FC0E-FF7D-7A02-5A627AA26EF2}"/>
              </a:ext>
            </a:extLst>
          </p:cNvPr>
          <p:cNvSpPr txBox="1"/>
          <p:nvPr/>
        </p:nvSpPr>
        <p:spPr>
          <a:xfrm>
            <a:off x="2451781" y="1754648"/>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Hiller</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 name="Plus 2">
            <a:extLst>
              <a:ext uri="{FF2B5EF4-FFF2-40B4-BE49-F238E27FC236}">
                <a16:creationId xmlns:a16="http://schemas.microsoft.com/office/drawing/2014/main" id="{84974724-A0D2-9BE6-CD5E-A5342C475A10}"/>
              </a:ext>
            </a:extLst>
          </p:cNvPr>
          <p:cNvSpPr/>
          <p:nvPr/>
        </p:nvSpPr>
        <p:spPr>
          <a:xfrm>
            <a:off x="2100646" y="1729934"/>
            <a:ext cx="369332" cy="369332"/>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7BE851-0E31-1E60-5DC8-1D10199DA561}"/>
              </a:ext>
            </a:extLst>
          </p:cNvPr>
          <p:cNvSpPr/>
          <p:nvPr/>
        </p:nvSpPr>
        <p:spPr>
          <a:xfrm>
            <a:off x="2163719" y="2245480"/>
            <a:ext cx="267900" cy="12633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7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66ADD-7951-CE74-1360-F5C7F5C137A7}"/>
              </a:ext>
            </a:extLst>
          </p:cNvPr>
          <p:cNvSpPr txBox="1"/>
          <p:nvPr/>
        </p:nvSpPr>
        <p:spPr>
          <a:xfrm>
            <a:off x="603421" y="1705234"/>
            <a:ext cx="10985157" cy="1077218"/>
          </a:xfrm>
          <a:prstGeom prst="rect">
            <a:avLst/>
          </a:prstGeom>
          <a:noFill/>
        </p:spPr>
        <p:txBody>
          <a:bodyPr wrap="square" rtlCol="0">
            <a:spAutoFit/>
          </a:bodyPr>
          <a:lstStyle/>
          <a:p>
            <a:pPr algn="ctr"/>
            <a:r>
              <a:rPr lang="en-US" sz="3200" dirty="0">
                <a:latin typeface="Helvetica" pitchFamily="2" charset="0"/>
              </a:rPr>
              <a:t>Hiller asked Bush to name the leaders of Chechnya, Taiwan, India, and Pakistan. </a:t>
            </a:r>
          </a:p>
        </p:txBody>
      </p:sp>
      <p:sp>
        <p:nvSpPr>
          <p:cNvPr id="4" name="TextBox 3">
            <a:extLst>
              <a:ext uri="{FF2B5EF4-FFF2-40B4-BE49-F238E27FC236}">
                <a16:creationId xmlns:a16="http://schemas.microsoft.com/office/drawing/2014/main" id="{96690C14-33CD-0B22-50C6-028EF6A6EE81}"/>
              </a:ext>
            </a:extLst>
          </p:cNvPr>
          <p:cNvSpPr txBox="1"/>
          <p:nvPr/>
        </p:nvSpPr>
        <p:spPr>
          <a:xfrm>
            <a:off x="603421" y="3277170"/>
            <a:ext cx="10985157" cy="461665"/>
          </a:xfrm>
          <a:prstGeom prst="rect">
            <a:avLst/>
          </a:prstGeom>
          <a:noFill/>
        </p:spPr>
        <p:txBody>
          <a:bodyPr wrap="square" rtlCol="0">
            <a:spAutoFit/>
          </a:bodyPr>
          <a:lstStyle/>
          <a:p>
            <a:pPr algn="ctr"/>
            <a:r>
              <a:rPr lang="en-US" sz="2400" dirty="0">
                <a:latin typeface="Helvetica" pitchFamily="2" charset="0"/>
              </a:rPr>
              <a:t>How likely is it that Hiller chose to be involved in the asking?</a:t>
            </a:r>
          </a:p>
        </p:txBody>
      </p:sp>
      <p:grpSp>
        <p:nvGrpSpPr>
          <p:cNvPr id="11" name="Group 10">
            <a:extLst>
              <a:ext uri="{FF2B5EF4-FFF2-40B4-BE49-F238E27FC236}">
                <a16:creationId xmlns:a16="http://schemas.microsoft.com/office/drawing/2014/main" id="{FD324578-D1E6-C82D-9BAD-335C02A3395B}"/>
              </a:ext>
            </a:extLst>
          </p:cNvPr>
          <p:cNvGrpSpPr/>
          <p:nvPr/>
        </p:nvGrpSpPr>
        <p:grpSpPr>
          <a:xfrm>
            <a:off x="603417" y="4625322"/>
            <a:ext cx="10985161" cy="389476"/>
            <a:chOff x="603417" y="4044553"/>
            <a:chExt cx="10985161" cy="389476"/>
          </a:xfrm>
        </p:grpSpPr>
        <p:sp>
          <p:nvSpPr>
            <p:cNvPr id="5" name="TextBox 4">
              <a:extLst>
                <a:ext uri="{FF2B5EF4-FFF2-40B4-BE49-F238E27FC236}">
                  <a16:creationId xmlns:a16="http://schemas.microsoft.com/office/drawing/2014/main" id="{62B98F1C-23AB-06B3-CD24-BC1AF4C53EDA}"/>
                </a:ext>
              </a:extLst>
            </p:cNvPr>
            <p:cNvSpPr txBox="1"/>
            <p:nvPr/>
          </p:nvSpPr>
          <p:spPr>
            <a:xfrm>
              <a:off x="603417" y="4064697"/>
              <a:ext cx="2572265" cy="369332"/>
            </a:xfrm>
            <a:prstGeom prst="rect">
              <a:avLst/>
            </a:prstGeom>
            <a:noFill/>
          </p:spPr>
          <p:txBody>
            <a:bodyPr wrap="square" rtlCol="0">
              <a:spAutoFit/>
            </a:bodyPr>
            <a:lstStyle/>
            <a:p>
              <a:pPr algn="ctr"/>
              <a:r>
                <a:rPr lang="en-US" dirty="0">
                  <a:solidFill>
                    <a:srgbClr val="C00000"/>
                  </a:solidFill>
                  <a:latin typeface="Helvetica" pitchFamily="2" charset="0"/>
                </a:rPr>
                <a:t>very unlikely</a:t>
              </a:r>
            </a:p>
          </p:txBody>
        </p:sp>
        <p:sp>
          <p:nvSpPr>
            <p:cNvPr id="6" name="TextBox 5">
              <a:extLst>
                <a:ext uri="{FF2B5EF4-FFF2-40B4-BE49-F238E27FC236}">
                  <a16:creationId xmlns:a16="http://schemas.microsoft.com/office/drawing/2014/main" id="{9CEEB1E5-3DDD-77CD-7B9E-47E1D56462C0}"/>
                </a:ext>
              </a:extLst>
            </p:cNvPr>
            <p:cNvSpPr txBox="1"/>
            <p:nvPr/>
          </p:nvSpPr>
          <p:spPr>
            <a:xfrm>
              <a:off x="2427583" y="4060803"/>
              <a:ext cx="2572265" cy="369332"/>
            </a:xfrm>
            <a:prstGeom prst="rect">
              <a:avLst/>
            </a:prstGeom>
            <a:noFill/>
          </p:spPr>
          <p:txBody>
            <a:bodyPr wrap="square" rtlCol="0">
              <a:spAutoFit/>
            </a:bodyPr>
            <a:lstStyle/>
            <a:p>
              <a:pPr algn="ctr"/>
              <a:r>
                <a:rPr lang="en-US" dirty="0">
                  <a:solidFill>
                    <a:srgbClr val="FF0000"/>
                  </a:solidFill>
                  <a:latin typeface="Helvetica" pitchFamily="2" charset="0"/>
                </a:rPr>
                <a:t>somewhat unlikely</a:t>
              </a:r>
            </a:p>
          </p:txBody>
        </p:sp>
        <p:sp>
          <p:nvSpPr>
            <p:cNvPr id="7" name="TextBox 6">
              <a:extLst>
                <a:ext uri="{FF2B5EF4-FFF2-40B4-BE49-F238E27FC236}">
                  <a16:creationId xmlns:a16="http://schemas.microsoft.com/office/drawing/2014/main" id="{813A643A-9AA1-6C52-0D74-4013294AA874}"/>
                </a:ext>
              </a:extLst>
            </p:cNvPr>
            <p:cNvSpPr txBox="1"/>
            <p:nvPr/>
          </p:nvSpPr>
          <p:spPr>
            <a:xfrm>
              <a:off x="4809865" y="4060803"/>
              <a:ext cx="2572265" cy="369332"/>
            </a:xfrm>
            <a:prstGeom prst="rect">
              <a:avLst/>
            </a:prstGeom>
            <a:noFill/>
          </p:spPr>
          <p:txBody>
            <a:bodyPr wrap="square" rtlCol="0">
              <a:spAutoFit/>
            </a:bodyPr>
            <a:lstStyle/>
            <a:p>
              <a:pPr algn="ctr"/>
              <a:r>
                <a:rPr lang="en-US" dirty="0">
                  <a:solidFill>
                    <a:schemeClr val="accent4">
                      <a:lumMod val="75000"/>
                    </a:schemeClr>
                  </a:solidFill>
                  <a:latin typeface="Helvetica" pitchFamily="2" charset="0"/>
                </a:rPr>
                <a:t>not enough information</a:t>
              </a:r>
            </a:p>
          </p:txBody>
        </p:sp>
        <p:sp>
          <p:nvSpPr>
            <p:cNvPr id="9" name="TextBox 8">
              <a:extLst>
                <a:ext uri="{FF2B5EF4-FFF2-40B4-BE49-F238E27FC236}">
                  <a16:creationId xmlns:a16="http://schemas.microsoft.com/office/drawing/2014/main" id="{18A9DD1A-9F99-8C66-D22E-7AEE077D5FE5}"/>
                </a:ext>
              </a:extLst>
            </p:cNvPr>
            <p:cNvSpPr txBox="1"/>
            <p:nvPr/>
          </p:nvSpPr>
          <p:spPr>
            <a:xfrm>
              <a:off x="7192154" y="4060803"/>
              <a:ext cx="2572265" cy="369332"/>
            </a:xfrm>
            <a:prstGeom prst="rect">
              <a:avLst/>
            </a:prstGeom>
            <a:noFill/>
          </p:spPr>
          <p:txBody>
            <a:bodyPr wrap="square" rtlCol="0">
              <a:spAutoFit/>
            </a:bodyPr>
            <a:lstStyle/>
            <a:p>
              <a:pPr algn="ctr"/>
              <a:r>
                <a:rPr lang="en-US" dirty="0">
                  <a:solidFill>
                    <a:schemeClr val="accent6">
                      <a:lumMod val="75000"/>
                    </a:schemeClr>
                  </a:solidFill>
                  <a:latin typeface="Helvetica" pitchFamily="2" charset="0"/>
                </a:rPr>
                <a:t>somewhat likely</a:t>
              </a:r>
            </a:p>
          </p:txBody>
        </p:sp>
        <p:sp>
          <p:nvSpPr>
            <p:cNvPr id="10" name="TextBox 9">
              <a:extLst>
                <a:ext uri="{FF2B5EF4-FFF2-40B4-BE49-F238E27FC236}">
                  <a16:creationId xmlns:a16="http://schemas.microsoft.com/office/drawing/2014/main" id="{465223E7-2973-C47B-06F6-BE47352A76D8}"/>
                </a:ext>
              </a:extLst>
            </p:cNvPr>
            <p:cNvSpPr txBox="1"/>
            <p:nvPr/>
          </p:nvSpPr>
          <p:spPr>
            <a:xfrm>
              <a:off x="9016313" y="4044553"/>
              <a:ext cx="2572265" cy="369332"/>
            </a:xfrm>
            <a:prstGeom prst="rect">
              <a:avLst/>
            </a:prstGeom>
            <a:noFill/>
          </p:spPr>
          <p:txBody>
            <a:bodyPr wrap="square" rtlCol="0">
              <a:spAutoFit/>
            </a:bodyPr>
            <a:lstStyle/>
            <a:p>
              <a:pPr algn="ctr"/>
              <a:r>
                <a:rPr lang="en-US" dirty="0">
                  <a:solidFill>
                    <a:schemeClr val="accent6">
                      <a:lumMod val="50000"/>
                    </a:schemeClr>
                  </a:solidFill>
                  <a:latin typeface="Helvetica" pitchFamily="2" charset="0"/>
                </a:rPr>
                <a:t>very likely</a:t>
              </a:r>
            </a:p>
          </p:txBody>
        </p:sp>
      </p:grpSp>
      <p:cxnSp>
        <p:nvCxnSpPr>
          <p:cNvPr id="13" name="Straight Arrow Connector 12">
            <a:extLst>
              <a:ext uri="{FF2B5EF4-FFF2-40B4-BE49-F238E27FC236}">
                <a16:creationId xmlns:a16="http://schemas.microsoft.com/office/drawing/2014/main" id="{F6D0AF35-29CF-0E41-93F6-5F09B08451DE}"/>
              </a:ext>
            </a:extLst>
          </p:cNvPr>
          <p:cNvCxnSpPr/>
          <p:nvPr/>
        </p:nvCxnSpPr>
        <p:spPr>
          <a:xfrm>
            <a:off x="10305535" y="3970414"/>
            <a:ext cx="0" cy="65490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EDACC08-B7C2-71D2-550A-9DC46E451689}"/>
              </a:ext>
            </a:extLst>
          </p:cNvPr>
          <p:cNvSpPr txBox="1"/>
          <p:nvPr/>
        </p:nvSpPr>
        <p:spPr>
          <a:xfrm>
            <a:off x="6005384" y="6382361"/>
            <a:ext cx="6034217" cy="276999"/>
          </a:xfrm>
          <a:prstGeom prst="rect">
            <a:avLst/>
          </a:prstGeom>
          <a:noFill/>
        </p:spPr>
        <p:txBody>
          <a:bodyPr wrap="square" rtlCol="0">
            <a:spAutoFit/>
          </a:bodyPr>
          <a:lstStyle/>
          <a:p>
            <a:pPr algn="r"/>
            <a:r>
              <a:rPr lang="en-US" sz="1200" dirty="0">
                <a:latin typeface="Helvetica" pitchFamily="2" charset="0"/>
                <a:hlinkClick r:id="rId2"/>
              </a:rPr>
              <a:t>Reisinger et al. 2015</a:t>
            </a:r>
            <a:r>
              <a:rPr lang="en-US" sz="1200" dirty="0">
                <a:latin typeface="Helvetica" pitchFamily="2" charset="0"/>
              </a:rPr>
              <a:t>, </a:t>
            </a: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Tree>
    <p:extLst>
      <p:ext uri="{BB962C8B-B14F-4D97-AF65-F5344CB8AC3E}">
        <p14:creationId xmlns:p14="http://schemas.microsoft.com/office/powerpoint/2010/main" val="16124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66ADD-7951-CE74-1360-F5C7F5C137A7}"/>
              </a:ext>
            </a:extLst>
          </p:cNvPr>
          <p:cNvSpPr txBox="1"/>
          <p:nvPr/>
        </p:nvSpPr>
        <p:spPr>
          <a:xfrm>
            <a:off x="603421" y="1705234"/>
            <a:ext cx="10985157" cy="1077218"/>
          </a:xfrm>
          <a:prstGeom prst="rect">
            <a:avLst/>
          </a:prstGeom>
          <a:noFill/>
        </p:spPr>
        <p:txBody>
          <a:bodyPr wrap="square" rtlCol="0">
            <a:spAutoFit/>
          </a:bodyPr>
          <a:lstStyle/>
          <a:p>
            <a:pPr algn="ctr"/>
            <a:r>
              <a:rPr lang="en-US" sz="3200" dirty="0">
                <a:latin typeface="Helvetica" pitchFamily="2" charset="0"/>
              </a:rPr>
              <a:t>Hiller asked Bush to name the leaders of Chechnya, Taiwan, India, and Pakistan. </a:t>
            </a:r>
          </a:p>
        </p:txBody>
      </p:sp>
      <p:sp>
        <p:nvSpPr>
          <p:cNvPr id="4" name="TextBox 3">
            <a:extLst>
              <a:ext uri="{FF2B5EF4-FFF2-40B4-BE49-F238E27FC236}">
                <a16:creationId xmlns:a16="http://schemas.microsoft.com/office/drawing/2014/main" id="{96690C14-33CD-0B22-50C6-028EF6A6EE81}"/>
              </a:ext>
            </a:extLst>
          </p:cNvPr>
          <p:cNvSpPr txBox="1"/>
          <p:nvPr/>
        </p:nvSpPr>
        <p:spPr>
          <a:xfrm>
            <a:off x="603421" y="3277170"/>
            <a:ext cx="10985157" cy="461665"/>
          </a:xfrm>
          <a:prstGeom prst="rect">
            <a:avLst/>
          </a:prstGeom>
          <a:noFill/>
        </p:spPr>
        <p:txBody>
          <a:bodyPr wrap="square" rtlCol="0">
            <a:spAutoFit/>
          </a:bodyPr>
          <a:lstStyle/>
          <a:p>
            <a:pPr algn="ctr"/>
            <a:r>
              <a:rPr lang="en-US" sz="2400" dirty="0">
                <a:latin typeface="Helvetica" pitchFamily="2" charset="0"/>
              </a:rPr>
              <a:t>How likely is it that Bush chose to be involved in the asking?</a:t>
            </a:r>
          </a:p>
        </p:txBody>
      </p:sp>
      <p:grpSp>
        <p:nvGrpSpPr>
          <p:cNvPr id="11" name="Group 10">
            <a:extLst>
              <a:ext uri="{FF2B5EF4-FFF2-40B4-BE49-F238E27FC236}">
                <a16:creationId xmlns:a16="http://schemas.microsoft.com/office/drawing/2014/main" id="{FD324578-D1E6-C82D-9BAD-335C02A3395B}"/>
              </a:ext>
            </a:extLst>
          </p:cNvPr>
          <p:cNvGrpSpPr/>
          <p:nvPr/>
        </p:nvGrpSpPr>
        <p:grpSpPr>
          <a:xfrm>
            <a:off x="603417" y="4625322"/>
            <a:ext cx="10985161" cy="389476"/>
            <a:chOff x="603417" y="4044553"/>
            <a:chExt cx="10985161" cy="389476"/>
          </a:xfrm>
        </p:grpSpPr>
        <p:sp>
          <p:nvSpPr>
            <p:cNvPr id="5" name="TextBox 4">
              <a:extLst>
                <a:ext uri="{FF2B5EF4-FFF2-40B4-BE49-F238E27FC236}">
                  <a16:creationId xmlns:a16="http://schemas.microsoft.com/office/drawing/2014/main" id="{62B98F1C-23AB-06B3-CD24-BC1AF4C53EDA}"/>
                </a:ext>
              </a:extLst>
            </p:cNvPr>
            <p:cNvSpPr txBox="1"/>
            <p:nvPr/>
          </p:nvSpPr>
          <p:spPr>
            <a:xfrm>
              <a:off x="603417" y="4064697"/>
              <a:ext cx="2572265" cy="369332"/>
            </a:xfrm>
            <a:prstGeom prst="rect">
              <a:avLst/>
            </a:prstGeom>
            <a:noFill/>
          </p:spPr>
          <p:txBody>
            <a:bodyPr wrap="square" rtlCol="0">
              <a:spAutoFit/>
            </a:bodyPr>
            <a:lstStyle/>
            <a:p>
              <a:pPr algn="ctr"/>
              <a:r>
                <a:rPr lang="en-US" dirty="0">
                  <a:solidFill>
                    <a:srgbClr val="C00000"/>
                  </a:solidFill>
                  <a:latin typeface="Helvetica" pitchFamily="2" charset="0"/>
                </a:rPr>
                <a:t>very unlikely</a:t>
              </a:r>
            </a:p>
          </p:txBody>
        </p:sp>
        <p:sp>
          <p:nvSpPr>
            <p:cNvPr id="6" name="TextBox 5">
              <a:extLst>
                <a:ext uri="{FF2B5EF4-FFF2-40B4-BE49-F238E27FC236}">
                  <a16:creationId xmlns:a16="http://schemas.microsoft.com/office/drawing/2014/main" id="{9CEEB1E5-3DDD-77CD-7B9E-47E1D56462C0}"/>
                </a:ext>
              </a:extLst>
            </p:cNvPr>
            <p:cNvSpPr txBox="1"/>
            <p:nvPr/>
          </p:nvSpPr>
          <p:spPr>
            <a:xfrm>
              <a:off x="2427583" y="4060803"/>
              <a:ext cx="2572265" cy="369332"/>
            </a:xfrm>
            <a:prstGeom prst="rect">
              <a:avLst/>
            </a:prstGeom>
            <a:noFill/>
          </p:spPr>
          <p:txBody>
            <a:bodyPr wrap="square" rtlCol="0">
              <a:spAutoFit/>
            </a:bodyPr>
            <a:lstStyle/>
            <a:p>
              <a:pPr algn="ctr"/>
              <a:r>
                <a:rPr lang="en-US" dirty="0">
                  <a:solidFill>
                    <a:srgbClr val="FF0000"/>
                  </a:solidFill>
                  <a:latin typeface="Helvetica" pitchFamily="2" charset="0"/>
                </a:rPr>
                <a:t>somewhat unlikely</a:t>
              </a:r>
            </a:p>
          </p:txBody>
        </p:sp>
        <p:sp>
          <p:nvSpPr>
            <p:cNvPr id="7" name="TextBox 6">
              <a:extLst>
                <a:ext uri="{FF2B5EF4-FFF2-40B4-BE49-F238E27FC236}">
                  <a16:creationId xmlns:a16="http://schemas.microsoft.com/office/drawing/2014/main" id="{813A643A-9AA1-6C52-0D74-4013294AA874}"/>
                </a:ext>
              </a:extLst>
            </p:cNvPr>
            <p:cNvSpPr txBox="1"/>
            <p:nvPr/>
          </p:nvSpPr>
          <p:spPr>
            <a:xfrm>
              <a:off x="4809865" y="4060803"/>
              <a:ext cx="2572265" cy="369332"/>
            </a:xfrm>
            <a:prstGeom prst="rect">
              <a:avLst/>
            </a:prstGeom>
            <a:noFill/>
          </p:spPr>
          <p:txBody>
            <a:bodyPr wrap="square" rtlCol="0">
              <a:spAutoFit/>
            </a:bodyPr>
            <a:lstStyle/>
            <a:p>
              <a:pPr algn="ctr"/>
              <a:r>
                <a:rPr lang="en-US" dirty="0">
                  <a:solidFill>
                    <a:schemeClr val="accent4">
                      <a:lumMod val="75000"/>
                    </a:schemeClr>
                  </a:solidFill>
                  <a:latin typeface="Helvetica" pitchFamily="2" charset="0"/>
                </a:rPr>
                <a:t>not enough information</a:t>
              </a:r>
            </a:p>
          </p:txBody>
        </p:sp>
        <p:sp>
          <p:nvSpPr>
            <p:cNvPr id="9" name="TextBox 8">
              <a:extLst>
                <a:ext uri="{FF2B5EF4-FFF2-40B4-BE49-F238E27FC236}">
                  <a16:creationId xmlns:a16="http://schemas.microsoft.com/office/drawing/2014/main" id="{18A9DD1A-9F99-8C66-D22E-7AEE077D5FE5}"/>
                </a:ext>
              </a:extLst>
            </p:cNvPr>
            <p:cNvSpPr txBox="1"/>
            <p:nvPr/>
          </p:nvSpPr>
          <p:spPr>
            <a:xfrm>
              <a:off x="7192154" y="4060803"/>
              <a:ext cx="2572265" cy="369332"/>
            </a:xfrm>
            <a:prstGeom prst="rect">
              <a:avLst/>
            </a:prstGeom>
            <a:noFill/>
          </p:spPr>
          <p:txBody>
            <a:bodyPr wrap="square" rtlCol="0">
              <a:spAutoFit/>
            </a:bodyPr>
            <a:lstStyle/>
            <a:p>
              <a:pPr algn="ctr"/>
              <a:r>
                <a:rPr lang="en-US" dirty="0">
                  <a:solidFill>
                    <a:schemeClr val="accent6">
                      <a:lumMod val="75000"/>
                    </a:schemeClr>
                  </a:solidFill>
                  <a:latin typeface="Helvetica" pitchFamily="2" charset="0"/>
                </a:rPr>
                <a:t>somewhat likely</a:t>
              </a:r>
            </a:p>
          </p:txBody>
        </p:sp>
        <p:sp>
          <p:nvSpPr>
            <p:cNvPr id="10" name="TextBox 9">
              <a:extLst>
                <a:ext uri="{FF2B5EF4-FFF2-40B4-BE49-F238E27FC236}">
                  <a16:creationId xmlns:a16="http://schemas.microsoft.com/office/drawing/2014/main" id="{465223E7-2973-C47B-06F6-BE47352A76D8}"/>
                </a:ext>
              </a:extLst>
            </p:cNvPr>
            <p:cNvSpPr txBox="1"/>
            <p:nvPr/>
          </p:nvSpPr>
          <p:spPr>
            <a:xfrm>
              <a:off x="9016313" y="4044553"/>
              <a:ext cx="2572265" cy="369332"/>
            </a:xfrm>
            <a:prstGeom prst="rect">
              <a:avLst/>
            </a:prstGeom>
            <a:noFill/>
          </p:spPr>
          <p:txBody>
            <a:bodyPr wrap="square" rtlCol="0">
              <a:spAutoFit/>
            </a:bodyPr>
            <a:lstStyle/>
            <a:p>
              <a:pPr algn="ctr"/>
              <a:r>
                <a:rPr lang="en-US" dirty="0">
                  <a:solidFill>
                    <a:schemeClr val="accent6">
                      <a:lumMod val="50000"/>
                    </a:schemeClr>
                  </a:solidFill>
                  <a:latin typeface="Helvetica" pitchFamily="2" charset="0"/>
                </a:rPr>
                <a:t>very likely</a:t>
              </a:r>
            </a:p>
          </p:txBody>
        </p:sp>
      </p:grpSp>
      <p:cxnSp>
        <p:nvCxnSpPr>
          <p:cNvPr id="13" name="Straight Arrow Connector 12">
            <a:extLst>
              <a:ext uri="{FF2B5EF4-FFF2-40B4-BE49-F238E27FC236}">
                <a16:creationId xmlns:a16="http://schemas.microsoft.com/office/drawing/2014/main" id="{F6D0AF35-29CF-0E41-93F6-5F09B08451DE}"/>
              </a:ext>
            </a:extLst>
          </p:cNvPr>
          <p:cNvCxnSpPr/>
          <p:nvPr/>
        </p:nvCxnSpPr>
        <p:spPr>
          <a:xfrm>
            <a:off x="1915297" y="3970414"/>
            <a:ext cx="0" cy="65490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806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969770"/>
            <a:chOff x="1447800" y="973017"/>
            <a:chExt cx="9296400" cy="196977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Data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rPr>
                <a:t>~10k predicate-argument pairs from Penn </a:t>
              </a:r>
              <a:r>
                <a:rPr lang="en-US" sz="2800" dirty="0" err="1">
                  <a:latin typeface="Helvetica" pitchFamily="2" charset="0"/>
                </a:rPr>
                <a:t>TreeBank</a:t>
              </a:r>
              <a:r>
                <a:rPr lang="en-US" sz="2800" dirty="0">
                  <a:latin typeface="Helvetica" pitchFamily="2" charset="0"/>
                </a:rPr>
                <a:t> +</a:t>
              </a:r>
            </a:p>
            <a:p>
              <a:r>
                <a:rPr lang="en-US" sz="2800" dirty="0">
                  <a:latin typeface="Helvetica" pitchFamily="2" charset="0"/>
                </a:rPr>
                <a:t>~6k predicate-argument pairs from Universal Dependencies English Web Treebank.</a:t>
              </a:r>
            </a:p>
          </p:txBody>
        </p:sp>
      </p:grpSp>
      <p:sp>
        <p:nvSpPr>
          <p:cNvPr id="5" name="TextBox 4">
            <a:extLst>
              <a:ext uri="{FF2B5EF4-FFF2-40B4-BE49-F238E27FC236}">
                <a16:creationId xmlns:a16="http://schemas.microsoft.com/office/drawing/2014/main" id="{77D7663F-84A7-1BFE-E5FE-2139C254BA26}"/>
              </a:ext>
            </a:extLst>
          </p:cNvPr>
          <p:cNvSpPr txBox="1"/>
          <p:nvPr/>
        </p:nvSpPr>
        <p:spPr>
          <a:xfrm>
            <a:off x="2535936" y="2878271"/>
            <a:ext cx="6096000" cy="276999"/>
          </a:xfrm>
          <a:prstGeom prst="rect">
            <a:avLst/>
          </a:prstGeom>
          <a:noFill/>
        </p:spPr>
        <p:txBody>
          <a:bodyPr wrap="square">
            <a:spAutoFit/>
          </a:bodyPr>
          <a:lstStyle/>
          <a:p>
            <a:r>
              <a:rPr lang="en-US" sz="1200" dirty="0">
                <a:latin typeface="Helvetica" pitchFamily="2" charset="0"/>
                <a:hlinkClick r:id="rId2"/>
              </a:rPr>
              <a:t>White et al. 2016</a:t>
            </a:r>
            <a:endParaRPr lang="en-US" sz="1200" dirty="0"/>
          </a:p>
        </p:txBody>
      </p:sp>
    </p:spTree>
    <p:extLst>
      <p:ext uri="{BB962C8B-B14F-4D97-AF65-F5344CB8AC3E}">
        <p14:creationId xmlns:p14="http://schemas.microsoft.com/office/powerpoint/2010/main" val="3902992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Semantic parses are sentence-bound, meaning it’s hard to capture information about complex situations.</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Augment light scaffolding with cross-sentential relations and construct inference templates for those relations.  </a:t>
              </a:r>
            </a:p>
          </p:txBody>
        </p:sp>
      </p:grpSp>
      <p:sp>
        <p:nvSpPr>
          <p:cNvPr id="7" name="TextBox 6">
            <a:extLst>
              <a:ext uri="{FF2B5EF4-FFF2-40B4-BE49-F238E27FC236}">
                <a16:creationId xmlns:a16="http://schemas.microsoft.com/office/drawing/2014/main" id="{4AD62B19-9EF7-E298-35A6-A462D3CE63F5}"/>
              </a:ext>
            </a:extLst>
          </p:cNvPr>
          <p:cNvSpPr txBox="1"/>
          <p:nvPr/>
        </p:nvSpPr>
        <p:spPr>
          <a:xfrm>
            <a:off x="3481516" y="3912346"/>
            <a:ext cx="2955860" cy="276999"/>
          </a:xfrm>
          <a:prstGeom prst="rect">
            <a:avLst/>
          </a:prstGeom>
          <a:noFill/>
        </p:spPr>
        <p:txBody>
          <a:bodyPr wrap="square">
            <a:spAutoFit/>
          </a:bodyPr>
          <a:lstStyle/>
          <a:p>
            <a:r>
              <a:rPr lang="en-US" sz="1200" dirty="0">
                <a:latin typeface="Helvetica" pitchFamily="2" charset="0"/>
                <a:hlinkClick r:id="rId2"/>
              </a:rPr>
              <a:t>Vashishtha et al. 2019</a:t>
            </a:r>
            <a:r>
              <a:rPr lang="en-US" sz="1200" dirty="0">
                <a:latin typeface="Helvetica" pitchFamily="2" charset="0"/>
              </a:rPr>
              <a:t>, </a:t>
            </a:r>
            <a:r>
              <a:rPr lang="en-US" sz="1200" dirty="0">
                <a:latin typeface="Helvetica" pitchFamily="2" charset="0"/>
                <a:hlinkClick r:id="rId3"/>
              </a:rPr>
              <a:t>Gantt et al. 2022</a:t>
            </a:r>
            <a:endParaRPr lang="en-US" sz="1200" dirty="0"/>
          </a:p>
        </p:txBody>
      </p:sp>
    </p:spTree>
    <p:extLst>
      <p:ext uri="{BB962C8B-B14F-4D97-AF65-F5344CB8AC3E}">
        <p14:creationId xmlns:p14="http://schemas.microsoft.com/office/powerpoint/2010/main" val="302577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131EF3B4-A716-490D-62E2-EE293B6A5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43A52-92F7-286A-01F2-8567B10D3122}"/>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Natural Language Inference</a:t>
            </a:r>
          </a:p>
        </p:txBody>
      </p:sp>
      <p:pic>
        <p:nvPicPr>
          <p:cNvPr id="3" name="Graphic 5">
            <a:extLst>
              <a:ext uri="{FF2B5EF4-FFF2-40B4-BE49-F238E27FC236}">
                <a16:creationId xmlns:a16="http://schemas.microsoft.com/office/drawing/2014/main" id="{7932DD87-1AF1-05C4-CDE0-B3EB64B7FD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0E7B5DE-F315-8F94-68AF-69B99DA9D8DF}"/>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Document-Level Descriptions</a:t>
            </a:r>
          </a:p>
        </p:txBody>
      </p:sp>
    </p:spTree>
    <p:extLst>
      <p:ext uri="{BB962C8B-B14F-4D97-AF65-F5344CB8AC3E}">
        <p14:creationId xmlns:p14="http://schemas.microsoft.com/office/powerpoint/2010/main" val="335048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Inferences relevant to mapping from concepts to linguistic structure tend to be inferences humans really care about. </a:t>
              </a:r>
            </a:p>
          </p:txBody>
        </p:sp>
      </p:grpSp>
      <p:sp>
        <p:nvSpPr>
          <p:cNvPr id="4" name="TextBox 3">
            <a:extLst>
              <a:ext uri="{FF2B5EF4-FFF2-40B4-BE49-F238E27FC236}">
                <a16:creationId xmlns:a16="http://schemas.microsoft.com/office/drawing/2014/main" id="{10EE472A-C065-F183-E028-76B7E1B869EE}"/>
              </a:ext>
            </a:extLst>
          </p:cNvPr>
          <p:cNvSpPr txBox="1"/>
          <p:nvPr/>
        </p:nvSpPr>
        <p:spPr>
          <a:xfrm>
            <a:off x="1447800" y="3721387"/>
            <a:ext cx="9296400" cy="584775"/>
          </a:xfrm>
          <a:prstGeom prst="rect">
            <a:avLst/>
          </a:prstGeom>
          <a:noFill/>
        </p:spPr>
        <p:txBody>
          <a:bodyPr wrap="square" rtlCol="0">
            <a:spAutoFit/>
          </a:bodyPr>
          <a:lstStyle/>
          <a:p>
            <a:r>
              <a:rPr lang="en-US" sz="3200" b="1" dirty="0">
                <a:latin typeface="Helvetica" pitchFamily="2" charset="0"/>
              </a:rPr>
              <a:t>Example #2: Event Structure</a:t>
            </a:r>
          </a:p>
        </p:txBody>
      </p:sp>
      <p:grpSp>
        <p:nvGrpSpPr>
          <p:cNvPr id="12" name="Group 11">
            <a:extLst>
              <a:ext uri="{FF2B5EF4-FFF2-40B4-BE49-F238E27FC236}">
                <a16:creationId xmlns:a16="http://schemas.microsoft.com/office/drawing/2014/main" id="{9E1E791B-0174-386C-B29C-D81EB6595467}"/>
              </a:ext>
            </a:extLst>
          </p:cNvPr>
          <p:cNvGrpSpPr/>
          <p:nvPr/>
        </p:nvGrpSpPr>
        <p:grpSpPr>
          <a:xfrm>
            <a:off x="1447800" y="4403834"/>
            <a:ext cx="4059621" cy="2239211"/>
            <a:chOff x="1447800" y="4403834"/>
            <a:chExt cx="4059621" cy="2239211"/>
          </a:xfrm>
        </p:grpSpPr>
        <p:sp>
          <p:nvSpPr>
            <p:cNvPr id="15" name="Rounded Rectangle 14">
              <a:extLst>
                <a:ext uri="{FF2B5EF4-FFF2-40B4-BE49-F238E27FC236}">
                  <a16:creationId xmlns:a16="http://schemas.microsoft.com/office/drawing/2014/main" id="{CA7DD77D-1A98-BE8E-7010-3038E02B3E17}"/>
                </a:ext>
              </a:extLst>
            </p:cNvPr>
            <p:cNvSpPr/>
            <p:nvPr/>
          </p:nvSpPr>
          <p:spPr>
            <a:xfrm>
              <a:off x="1447800" y="4403834"/>
              <a:ext cx="4059621" cy="208104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6DF8FBD-C868-DF27-3CBE-C859B29265E9}"/>
                </a:ext>
              </a:extLst>
            </p:cNvPr>
            <p:cNvSpPr/>
            <p:nvPr/>
          </p:nvSpPr>
          <p:spPr>
            <a:xfrm>
              <a:off x="1608083" y="5188120"/>
              <a:ext cx="1460937" cy="515007"/>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SITUATION</a:t>
              </a:r>
            </a:p>
          </p:txBody>
        </p:sp>
        <p:sp>
          <p:nvSpPr>
            <p:cNvPr id="18" name="Rounded Rectangle 17">
              <a:extLst>
                <a:ext uri="{FF2B5EF4-FFF2-40B4-BE49-F238E27FC236}">
                  <a16:creationId xmlns:a16="http://schemas.microsoft.com/office/drawing/2014/main" id="{E0156814-3CF7-7BD3-E95B-1A67936AE34C}"/>
                </a:ext>
              </a:extLst>
            </p:cNvPr>
            <p:cNvSpPr/>
            <p:nvPr/>
          </p:nvSpPr>
          <p:spPr>
            <a:xfrm>
              <a:off x="3473668" y="4487758"/>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1</a:t>
              </a:r>
            </a:p>
          </p:txBody>
        </p:sp>
        <p:sp>
          <p:nvSpPr>
            <p:cNvPr id="19" name="Rounded Rectangle 18">
              <a:extLst>
                <a:ext uri="{FF2B5EF4-FFF2-40B4-BE49-F238E27FC236}">
                  <a16:creationId xmlns:a16="http://schemas.microsoft.com/office/drawing/2014/main" id="{926DBFCD-F5EB-18D3-DE56-185FC97D6C05}"/>
                </a:ext>
              </a:extLst>
            </p:cNvPr>
            <p:cNvSpPr/>
            <p:nvPr/>
          </p:nvSpPr>
          <p:spPr>
            <a:xfrm>
              <a:off x="3473668" y="5184361"/>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2</a:t>
              </a:r>
            </a:p>
          </p:txBody>
        </p:sp>
        <p:sp>
          <p:nvSpPr>
            <p:cNvPr id="33" name="Rounded Rectangle 32">
              <a:extLst>
                <a:ext uri="{FF2B5EF4-FFF2-40B4-BE49-F238E27FC236}">
                  <a16:creationId xmlns:a16="http://schemas.microsoft.com/office/drawing/2014/main" id="{B1CB2529-0EDE-5121-4266-E6E6EC98EFA6}"/>
                </a:ext>
              </a:extLst>
            </p:cNvPr>
            <p:cNvSpPr/>
            <p:nvPr/>
          </p:nvSpPr>
          <p:spPr>
            <a:xfrm>
              <a:off x="3473668" y="5880964"/>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3</a:t>
              </a:r>
            </a:p>
          </p:txBody>
        </p:sp>
        <p:cxnSp>
          <p:nvCxnSpPr>
            <p:cNvPr id="34" name="Straight Connector 33">
              <a:extLst>
                <a:ext uri="{FF2B5EF4-FFF2-40B4-BE49-F238E27FC236}">
                  <a16:creationId xmlns:a16="http://schemas.microsoft.com/office/drawing/2014/main" id="{97FB1878-21FE-C372-C080-3B9ACED67D9D}"/>
                </a:ext>
              </a:extLst>
            </p:cNvPr>
            <p:cNvCxnSpPr>
              <a:cxnSpLocks/>
              <a:stCxn id="16" idx="3"/>
              <a:endCxn id="18" idx="1"/>
            </p:cNvCxnSpPr>
            <p:nvPr/>
          </p:nvCxnSpPr>
          <p:spPr>
            <a:xfrm flipV="1">
              <a:off x="3069020" y="4745262"/>
              <a:ext cx="404648" cy="700362"/>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0AD58A-5421-0240-0BF8-A9614C6B055D}"/>
                </a:ext>
              </a:extLst>
            </p:cNvPr>
            <p:cNvCxnSpPr>
              <a:cxnSpLocks/>
              <a:stCxn id="16" idx="3"/>
              <a:endCxn id="19" idx="1"/>
            </p:cNvCxnSpPr>
            <p:nvPr/>
          </p:nvCxnSpPr>
          <p:spPr>
            <a:xfrm flipV="1">
              <a:off x="3069020" y="5441865"/>
              <a:ext cx="404648" cy="3759"/>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B6EBE34-7D89-04C2-2378-AA32741B60D0}"/>
                </a:ext>
              </a:extLst>
            </p:cNvPr>
            <p:cNvCxnSpPr>
              <a:cxnSpLocks/>
              <a:stCxn id="16" idx="3"/>
              <a:endCxn id="33" idx="1"/>
            </p:cNvCxnSpPr>
            <p:nvPr/>
          </p:nvCxnSpPr>
          <p:spPr>
            <a:xfrm>
              <a:off x="3069020" y="5445624"/>
              <a:ext cx="404648" cy="692844"/>
            </a:xfrm>
            <a:prstGeom prst="line">
              <a:avLst/>
            </a:prstGeom>
            <a:ln w="28575"/>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328B6919-3869-2CA7-25E2-07E47C2FB68B}"/>
                </a:ext>
              </a:extLst>
            </p:cNvPr>
            <p:cNvSpPr/>
            <p:nvPr/>
          </p:nvSpPr>
          <p:spPr>
            <a:xfrm>
              <a:off x="1697420" y="6254588"/>
              <a:ext cx="1355835"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concept</a:t>
              </a:r>
            </a:p>
          </p:txBody>
        </p:sp>
      </p:grpSp>
      <p:grpSp>
        <p:nvGrpSpPr>
          <p:cNvPr id="38" name="Group 37">
            <a:extLst>
              <a:ext uri="{FF2B5EF4-FFF2-40B4-BE49-F238E27FC236}">
                <a16:creationId xmlns:a16="http://schemas.microsoft.com/office/drawing/2014/main" id="{BD5151AD-83A2-2C7E-4FB3-F196C84D9223}"/>
              </a:ext>
            </a:extLst>
          </p:cNvPr>
          <p:cNvGrpSpPr/>
          <p:nvPr/>
        </p:nvGrpSpPr>
        <p:grpSpPr>
          <a:xfrm>
            <a:off x="5507421" y="4398166"/>
            <a:ext cx="5236780" cy="2244878"/>
            <a:chOff x="5507421" y="4398166"/>
            <a:chExt cx="5236780" cy="2244878"/>
          </a:xfrm>
        </p:grpSpPr>
        <p:grpSp>
          <p:nvGrpSpPr>
            <p:cNvPr id="39" name="Group 38">
              <a:extLst>
                <a:ext uri="{FF2B5EF4-FFF2-40B4-BE49-F238E27FC236}">
                  <a16:creationId xmlns:a16="http://schemas.microsoft.com/office/drawing/2014/main" id="{6824D04B-DB4A-ECDA-91C0-931F3D9DEA4A}"/>
                </a:ext>
              </a:extLst>
            </p:cNvPr>
            <p:cNvGrpSpPr/>
            <p:nvPr/>
          </p:nvGrpSpPr>
          <p:grpSpPr>
            <a:xfrm>
              <a:off x="6684581" y="4398166"/>
              <a:ext cx="4059620" cy="2244878"/>
              <a:chOff x="1447801" y="4403834"/>
              <a:chExt cx="3703356" cy="2244878"/>
            </a:xfrm>
          </p:grpSpPr>
          <p:sp>
            <p:nvSpPr>
              <p:cNvPr id="41" name="Rounded Rectangle 40">
                <a:extLst>
                  <a:ext uri="{FF2B5EF4-FFF2-40B4-BE49-F238E27FC236}">
                    <a16:creationId xmlns:a16="http://schemas.microsoft.com/office/drawing/2014/main" id="{254282E2-348F-25D7-38C7-B1EA48F0BC3D}"/>
                  </a:ext>
                </a:extLst>
              </p:cNvPr>
              <p:cNvSpPr/>
              <p:nvPr/>
            </p:nvSpPr>
            <p:spPr>
              <a:xfrm>
                <a:off x="1447801" y="4403834"/>
                <a:ext cx="3703356" cy="20810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69CDDE74-BCDA-788A-5CEB-27EEBF98347A}"/>
                  </a:ext>
                </a:extLst>
              </p:cNvPr>
              <p:cNvSpPr/>
              <p:nvPr/>
            </p:nvSpPr>
            <p:spPr>
              <a:xfrm>
                <a:off x="1567590" y="5591011"/>
                <a:ext cx="1541923"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CONTAINER</a:t>
                </a:r>
              </a:p>
            </p:txBody>
          </p:sp>
          <p:sp>
            <p:nvSpPr>
              <p:cNvPr id="43" name="Rounded Rectangle 42">
                <a:extLst>
                  <a:ext uri="{FF2B5EF4-FFF2-40B4-BE49-F238E27FC236}">
                    <a16:creationId xmlns:a16="http://schemas.microsoft.com/office/drawing/2014/main" id="{450BB935-BE71-89E1-10C1-A36D9A2457CC}"/>
                  </a:ext>
                </a:extLst>
              </p:cNvPr>
              <p:cNvSpPr/>
              <p:nvPr/>
            </p:nvSpPr>
            <p:spPr>
              <a:xfrm>
                <a:off x="3313028" y="4487758"/>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1</a:t>
                </a:r>
                <a:endParaRPr lang="en-US" b="1" dirty="0">
                  <a:solidFill>
                    <a:schemeClr val="bg1"/>
                  </a:solidFill>
                  <a:latin typeface="Consolas" panose="020B0609020204030204" pitchFamily="49" charset="0"/>
                  <a:cs typeface="Consolas" panose="020B0609020204030204" pitchFamily="49" charset="0"/>
                </a:endParaRPr>
              </a:p>
            </p:txBody>
          </p:sp>
          <p:sp>
            <p:nvSpPr>
              <p:cNvPr id="44" name="Rounded Rectangle 43">
                <a:extLst>
                  <a:ext uri="{FF2B5EF4-FFF2-40B4-BE49-F238E27FC236}">
                    <a16:creationId xmlns:a16="http://schemas.microsoft.com/office/drawing/2014/main" id="{800CA8ED-F5BE-8825-A698-4A39B25489D6}"/>
                  </a:ext>
                </a:extLst>
              </p:cNvPr>
              <p:cNvSpPr/>
              <p:nvPr/>
            </p:nvSpPr>
            <p:spPr>
              <a:xfrm>
                <a:off x="3313028" y="5184361"/>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2</a:t>
                </a:r>
                <a:endParaRPr lang="en-US" b="1" dirty="0">
                  <a:solidFill>
                    <a:schemeClr val="bg1"/>
                  </a:solidFill>
                  <a:latin typeface="Consolas" panose="020B0609020204030204" pitchFamily="49" charset="0"/>
                  <a:cs typeface="Consolas" panose="020B0609020204030204" pitchFamily="49" charset="0"/>
                </a:endParaRPr>
              </a:p>
            </p:txBody>
          </p:sp>
          <p:sp>
            <p:nvSpPr>
              <p:cNvPr id="45" name="Rounded Rectangle 44">
                <a:extLst>
                  <a:ext uri="{FF2B5EF4-FFF2-40B4-BE49-F238E27FC236}">
                    <a16:creationId xmlns:a16="http://schemas.microsoft.com/office/drawing/2014/main" id="{B6CE34D6-2788-9B30-0883-C5BFD7FD2CA3}"/>
                  </a:ext>
                </a:extLst>
              </p:cNvPr>
              <p:cNvSpPr/>
              <p:nvPr/>
            </p:nvSpPr>
            <p:spPr>
              <a:xfrm>
                <a:off x="3313028" y="5880964"/>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3</a:t>
                </a:r>
                <a:endParaRPr lang="en-US" b="1" dirty="0">
                  <a:solidFill>
                    <a:schemeClr val="bg1"/>
                  </a:solidFill>
                  <a:latin typeface="Consolas" panose="020B0609020204030204" pitchFamily="49" charset="0"/>
                  <a:cs typeface="Consolas" panose="020B0609020204030204" pitchFamily="49" charset="0"/>
                </a:endParaRPr>
              </a:p>
            </p:txBody>
          </p:sp>
          <p:cxnSp>
            <p:nvCxnSpPr>
              <p:cNvPr id="48" name="Straight Connector 47">
                <a:extLst>
                  <a:ext uri="{FF2B5EF4-FFF2-40B4-BE49-F238E27FC236}">
                    <a16:creationId xmlns:a16="http://schemas.microsoft.com/office/drawing/2014/main" id="{0BA38207-638C-98B5-C4F8-318F6491675F}"/>
                  </a:ext>
                </a:extLst>
              </p:cNvPr>
              <p:cNvCxnSpPr>
                <a:cxnSpLocks/>
                <a:stCxn id="42" idx="3"/>
                <a:endCxn id="43" idx="1"/>
              </p:cNvCxnSpPr>
              <p:nvPr/>
            </p:nvCxnSpPr>
            <p:spPr>
              <a:xfrm flipV="1">
                <a:off x="3109513" y="4745262"/>
                <a:ext cx="203515" cy="1103253"/>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C79A301-56F5-AA9A-B0C8-1E28060FCED0}"/>
                  </a:ext>
                </a:extLst>
              </p:cNvPr>
              <p:cNvCxnSpPr>
                <a:cxnSpLocks/>
                <a:stCxn id="42" idx="3"/>
                <a:endCxn id="44" idx="1"/>
              </p:cNvCxnSpPr>
              <p:nvPr/>
            </p:nvCxnSpPr>
            <p:spPr>
              <a:xfrm flipV="1">
                <a:off x="3109513" y="5441865"/>
                <a:ext cx="203515" cy="40665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A36DEE2-B5D1-D941-BD7E-EE9685339CE6}"/>
                  </a:ext>
                </a:extLst>
              </p:cNvPr>
              <p:cNvCxnSpPr>
                <a:cxnSpLocks/>
                <a:stCxn id="42" idx="3"/>
                <a:endCxn id="45" idx="1"/>
              </p:cNvCxnSpPr>
              <p:nvPr/>
            </p:nvCxnSpPr>
            <p:spPr>
              <a:xfrm>
                <a:off x="3109513" y="5848515"/>
                <a:ext cx="203515" cy="289953"/>
              </a:xfrm>
              <a:prstGeom prst="line">
                <a:avLst/>
              </a:prstGeom>
              <a:ln w="28575"/>
            </p:spPr>
            <p:style>
              <a:lnRef idx="1">
                <a:schemeClr val="dk1"/>
              </a:lnRef>
              <a:fillRef idx="0">
                <a:schemeClr val="dk1"/>
              </a:fillRef>
              <a:effectRef idx="0">
                <a:schemeClr val="dk1"/>
              </a:effectRef>
              <a:fontRef idx="minor">
                <a:schemeClr val="tx1"/>
              </a:fontRef>
            </p:style>
          </p:cxnSp>
          <p:sp>
            <p:nvSpPr>
              <p:cNvPr id="51" name="Rounded Rectangle 50">
                <a:extLst>
                  <a:ext uri="{FF2B5EF4-FFF2-40B4-BE49-F238E27FC236}">
                    <a16:creationId xmlns:a16="http://schemas.microsoft.com/office/drawing/2014/main" id="{21C15048-A22C-178A-B3BC-663628FFEDAF}"/>
                  </a:ext>
                </a:extLst>
              </p:cNvPr>
              <p:cNvSpPr/>
              <p:nvPr/>
            </p:nvSpPr>
            <p:spPr>
              <a:xfrm>
                <a:off x="1761927" y="6260255"/>
                <a:ext cx="1153249"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structure</a:t>
                </a:r>
              </a:p>
            </p:txBody>
          </p:sp>
        </p:grpSp>
        <p:cxnSp>
          <p:nvCxnSpPr>
            <p:cNvPr id="40" name="Straight Arrow Connector 39">
              <a:extLst>
                <a:ext uri="{FF2B5EF4-FFF2-40B4-BE49-F238E27FC236}">
                  <a16:creationId xmlns:a16="http://schemas.microsoft.com/office/drawing/2014/main" id="{86936678-826F-9E02-FBAE-5465273AC974}"/>
                </a:ext>
              </a:extLst>
            </p:cNvPr>
            <p:cNvCxnSpPr>
              <a:cxnSpLocks/>
              <a:stCxn id="15" idx="3"/>
              <a:endCxn id="41" idx="1"/>
            </p:cNvCxnSpPr>
            <p:nvPr/>
          </p:nvCxnSpPr>
          <p:spPr>
            <a:xfrm flipV="1">
              <a:off x="5507421" y="5438691"/>
              <a:ext cx="1177160" cy="566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
        <p:nvSpPr>
          <p:cNvPr id="64" name="Rounded Rectangle 63">
            <a:extLst>
              <a:ext uri="{FF2B5EF4-FFF2-40B4-BE49-F238E27FC236}">
                <a16:creationId xmlns:a16="http://schemas.microsoft.com/office/drawing/2014/main" id="{27E106B6-B72D-E6B9-19F2-41591BBD2FB8}"/>
              </a:ext>
            </a:extLst>
          </p:cNvPr>
          <p:cNvSpPr/>
          <p:nvPr/>
        </p:nvSpPr>
        <p:spPr>
          <a:xfrm>
            <a:off x="6815894" y="4723921"/>
            <a:ext cx="1690256"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PREDICATE</a:t>
            </a:r>
          </a:p>
        </p:txBody>
      </p:sp>
    </p:spTree>
    <p:extLst>
      <p:ext uri="{BB962C8B-B14F-4D97-AF65-F5344CB8AC3E}">
        <p14:creationId xmlns:p14="http://schemas.microsoft.com/office/powerpoint/2010/main" val="1886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75806B-1F98-9736-5FEC-C89F170D1DAD}"/>
              </a:ext>
            </a:extLst>
          </p:cNvPr>
          <p:cNvSpPr txBox="1"/>
          <p:nvPr/>
        </p:nvSpPr>
        <p:spPr>
          <a:xfrm>
            <a:off x="2961311" y="572076"/>
            <a:ext cx="6261139" cy="584775"/>
          </a:xfrm>
          <a:prstGeom prst="rect">
            <a:avLst/>
          </a:prstGeom>
          <a:solidFill>
            <a:schemeClr val="bg1"/>
          </a:solidFill>
        </p:spPr>
        <p:txBody>
          <a:bodyPr wrap="square" rtlCol="0">
            <a:spAutoFit/>
          </a:bodyPr>
          <a:lstStyle/>
          <a:p>
            <a:pPr algn="ctr"/>
            <a:r>
              <a:rPr lang="en-US" sz="3200" dirty="0">
                <a:latin typeface="Helvetica" pitchFamily="2" charset="0"/>
              </a:rPr>
              <a:t>The chef began to make the roux.</a:t>
            </a:r>
          </a:p>
        </p:txBody>
      </p:sp>
      <p:sp>
        <p:nvSpPr>
          <p:cNvPr id="11" name="TextBox 10">
            <a:extLst>
              <a:ext uri="{FF2B5EF4-FFF2-40B4-BE49-F238E27FC236}">
                <a16:creationId xmlns:a16="http://schemas.microsoft.com/office/drawing/2014/main" id="{F24A50F1-CFF9-4371-D8D7-0897CA4FF6C4}"/>
              </a:ext>
            </a:extLst>
          </p:cNvPr>
          <p:cNvSpPr txBox="1"/>
          <p:nvPr/>
        </p:nvSpPr>
        <p:spPr>
          <a:xfrm>
            <a:off x="1556950" y="3519669"/>
            <a:ext cx="9069859" cy="584775"/>
          </a:xfrm>
          <a:prstGeom prst="rect">
            <a:avLst/>
          </a:prstGeom>
          <a:solidFill>
            <a:schemeClr val="bg1"/>
          </a:solidFill>
        </p:spPr>
        <p:txBody>
          <a:bodyPr wrap="square" rtlCol="0">
            <a:spAutoFit/>
          </a:bodyPr>
          <a:lstStyle/>
          <a:p>
            <a:pPr algn="ctr"/>
            <a:r>
              <a:rPr lang="en-US" sz="3200" dirty="0">
                <a:latin typeface="Helvetica" pitchFamily="2" charset="0"/>
              </a:rPr>
              <a:t>Before adding the flour, she melted the butter.</a:t>
            </a:r>
          </a:p>
        </p:txBody>
      </p:sp>
      <p:grpSp>
        <p:nvGrpSpPr>
          <p:cNvPr id="7179" name="Group 7178">
            <a:extLst>
              <a:ext uri="{FF2B5EF4-FFF2-40B4-BE49-F238E27FC236}">
                <a16:creationId xmlns:a16="http://schemas.microsoft.com/office/drawing/2014/main" id="{2CD63D2E-A260-66B9-CD52-468030AE06F2}"/>
              </a:ext>
            </a:extLst>
          </p:cNvPr>
          <p:cNvGrpSpPr/>
          <p:nvPr/>
        </p:nvGrpSpPr>
        <p:grpSpPr>
          <a:xfrm>
            <a:off x="3985052" y="572076"/>
            <a:ext cx="5188296" cy="2434470"/>
            <a:chOff x="3985052" y="572076"/>
            <a:chExt cx="5188296" cy="2434470"/>
          </a:xfrm>
        </p:grpSpPr>
        <p:grpSp>
          <p:nvGrpSpPr>
            <p:cNvPr id="7168" name="Group 7167">
              <a:extLst>
                <a:ext uri="{FF2B5EF4-FFF2-40B4-BE49-F238E27FC236}">
                  <a16:creationId xmlns:a16="http://schemas.microsoft.com/office/drawing/2014/main" id="{1F687FF3-F4AA-51B1-E3A3-608F56FC2D7C}"/>
                </a:ext>
              </a:extLst>
            </p:cNvPr>
            <p:cNvGrpSpPr/>
            <p:nvPr/>
          </p:nvGrpSpPr>
          <p:grpSpPr>
            <a:xfrm>
              <a:off x="3985052" y="1728927"/>
              <a:ext cx="4213654" cy="1277619"/>
              <a:chOff x="4782065" y="1836286"/>
              <a:chExt cx="4213654" cy="1277619"/>
            </a:xfrm>
          </p:grpSpPr>
          <p:cxnSp>
            <p:nvCxnSpPr>
              <p:cNvPr id="42" name="Straight Arrow Connector 41">
                <a:extLst>
                  <a:ext uri="{FF2B5EF4-FFF2-40B4-BE49-F238E27FC236}">
                    <a16:creationId xmlns:a16="http://schemas.microsoft.com/office/drawing/2014/main" id="{103852AD-65CC-880F-B7E5-6DEF3BFC84B8}"/>
                  </a:ext>
                </a:extLst>
              </p:cNvPr>
              <p:cNvCxnSpPr>
                <a:stCxn id="23" idx="6"/>
                <a:endCxn id="2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D90E62BE-F83A-B6D3-7CA6-F9907027D4D7}"/>
                  </a:ext>
                </a:extLst>
              </p:cNvPr>
              <p:cNvSpPr/>
              <p:nvPr/>
            </p:nvSpPr>
            <p:spPr>
              <a:xfrm>
                <a:off x="4782065" y="2025491"/>
                <a:ext cx="4213654" cy="108841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A93FED6-5C3F-7517-F151-E4199A6D7CDE}"/>
                  </a:ext>
                </a:extLst>
              </p:cNvPr>
              <p:cNvSpPr/>
              <p:nvPr/>
            </p:nvSpPr>
            <p:spPr>
              <a:xfrm>
                <a:off x="7006281" y="1836286"/>
                <a:ext cx="1659924" cy="40467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ROUX-MAKING</a:t>
                </a:r>
              </a:p>
            </p:txBody>
          </p:sp>
          <p:sp>
            <p:nvSpPr>
              <p:cNvPr id="23" name="Oval 22">
                <a:extLst>
                  <a:ext uri="{FF2B5EF4-FFF2-40B4-BE49-F238E27FC236}">
                    <a16:creationId xmlns:a16="http://schemas.microsoft.com/office/drawing/2014/main" id="{08788EE4-1ED2-55CE-0651-7BA359B62F73}"/>
                  </a:ext>
                </a:extLst>
              </p:cNvPr>
              <p:cNvSpPr/>
              <p:nvPr/>
            </p:nvSpPr>
            <p:spPr>
              <a:xfrm>
                <a:off x="5154827" y="2445624"/>
                <a:ext cx="387178" cy="387178"/>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39C89C2-ED9F-EC78-A8FC-8D8CF0EF740D}"/>
                  </a:ext>
                </a:extLst>
              </p:cNvPr>
              <p:cNvSpPr/>
              <p:nvPr/>
            </p:nvSpPr>
            <p:spPr>
              <a:xfrm>
                <a:off x="6129987"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A3FE47E-7E61-63F0-59EF-2E873CC5773A}"/>
                  </a:ext>
                </a:extLst>
              </p:cNvPr>
              <p:cNvSpPr/>
              <p:nvPr/>
            </p:nvSpPr>
            <p:spPr>
              <a:xfrm>
                <a:off x="7105148"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9014733-4EED-607D-B6D5-B2686A350BD6}"/>
                  </a:ext>
                </a:extLst>
              </p:cNvPr>
              <p:cNvSpPr/>
              <p:nvPr/>
            </p:nvSpPr>
            <p:spPr>
              <a:xfrm>
                <a:off x="8080309"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DA9D4642-D337-52E9-7801-C2026665DDC8}"/>
                  </a:ext>
                </a:extLst>
              </p:cNvPr>
              <p:cNvCxnSpPr>
                <a:cxnSpLocks/>
                <a:stCxn id="27" idx="6"/>
                <a:endCxn id="39" idx="2"/>
              </p:cNvCxnSpPr>
              <p:nvPr/>
            </p:nvCxnSpPr>
            <p:spPr>
              <a:xfrm>
                <a:off x="6517165"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0AB7C2E2-04DC-3E93-A730-B4348A164F8C}"/>
                  </a:ext>
                </a:extLst>
              </p:cNvPr>
              <p:cNvCxnSpPr>
                <a:cxnSpLocks/>
                <a:stCxn id="39" idx="6"/>
                <a:endCxn id="40" idx="2"/>
              </p:cNvCxnSpPr>
              <p:nvPr/>
            </p:nvCxnSpPr>
            <p:spPr>
              <a:xfrm>
                <a:off x="7492326"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8A49704F-5D83-5191-2039-1D6EF7F4EF57}"/>
                  </a:ext>
                </a:extLst>
              </p:cNvPr>
              <p:cNvCxnSpPr>
                <a:cxnSpLocks/>
                <a:stCxn id="23" idx="6"/>
                <a:endCxn id="2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178" name="Group 7177">
              <a:extLst>
                <a:ext uri="{FF2B5EF4-FFF2-40B4-BE49-F238E27FC236}">
                  <a16:creationId xmlns:a16="http://schemas.microsoft.com/office/drawing/2014/main" id="{4287A255-C3F2-9131-1C42-A32B8ABE9C40}"/>
                </a:ext>
              </a:extLst>
            </p:cNvPr>
            <p:cNvGrpSpPr/>
            <p:nvPr/>
          </p:nvGrpSpPr>
          <p:grpSpPr>
            <a:xfrm>
              <a:off x="4688291" y="573094"/>
              <a:ext cx="1230596" cy="1821872"/>
              <a:chOff x="4688291" y="573094"/>
              <a:chExt cx="1230596" cy="1821872"/>
            </a:xfrm>
          </p:grpSpPr>
          <p:sp>
            <p:nvSpPr>
              <p:cNvPr id="7171" name="Rounded Rectangle 7170">
                <a:extLst>
                  <a:ext uri="{FF2B5EF4-FFF2-40B4-BE49-F238E27FC236}">
                    <a16:creationId xmlns:a16="http://schemas.microsoft.com/office/drawing/2014/main" id="{B7E8515D-DF9A-4E4D-7A17-0970210A773E}"/>
                  </a:ext>
                </a:extLst>
              </p:cNvPr>
              <p:cNvSpPr/>
              <p:nvPr/>
            </p:nvSpPr>
            <p:spPr>
              <a:xfrm>
                <a:off x="4695833" y="573094"/>
                <a:ext cx="1223054"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3" name="Straight Arrow Connector 7172">
                <a:extLst>
                  <a:ext uri="{FF2B5EF4-FFF2-40B4-BE49-F238E27FC236}">
                    <a16:creationId xmlns:a16="http://schemas.microsoft.com/office/drawing/2014/main" id="{FA51EF8E-AC3A-0891-F20F-3329C1318259}"/>
                  </a:ext>
                </a:extLst>
              </p:cNvPr>
              <p:cNvCxnSpPr>
                <a:endCxn id="23" idx="7"/>
              </p:cNvCxnSpPr>
              <p:nvPr/>
            </p:nvCxnSpPr>
            <p:spPr>
              <a:xfrm flipH="1">
                <a:off x="4688291" y="1156851"/>
                <a:ext cx="644683" cy="123811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7177" name="Group 7176">
              <a:extLst>
                <a:ext uri="{FF2B5EF4-FFF2-40B4-BE49-F238E27FC236}">
                  <a16:creationId xmlns:a16="http://schemas.microsoft.com/office/drawing/2014/main" id="{CABF5FEA-92F1-7DDE-26A6-F4D461C757FA}"/>
                </a:ext>
              </a:extLst>
            </p:cNvPr>
            <p:cNvGrpSpPr/>
            <p:nvPr/>
          </p:nvGrpSpPr>
          <p:grpSpPr>
            <a:xfrm>
              <a:off x="6413157" y="572076"/>
              <a:ext cx="2760191" cy="1156851"/>
              <a:chOff x="6413157" y="572076"/>
              <a:chExt cx="2760191" cy="1156851"/>
            </a:xfrm>
          </p:grpSpPr>
          <p:sp>
            <p:nvSpPr>
              <p:cNvPr id="7169" name="Rounded Rectangle 7168">
                <a:extLst>
                  <a:ext uri="{FF2B5EF4-FFF2-40B4-BE49-F238E27FC236}">
                    <a16:creationId xmlns:a16="http://schemas.microsoft.com/office/drawing/2014/main" id="{1AB58071-EFB7-68F1-6AB3-1533FE1C7B99}"/>
                  </a:ext>
                </a:extLst>
              </p:cNvPr>
              <p:cNvSpPr/>
              <p:nvPr/>
            </p:nvSpPr>
            <p:spPr>
              <a:xfrm>
                <a:off x="6413157" y="572076"/>
                <a:ext cx="2760191"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4" name="Straight Arrow Connector 7173">
                <a:extLst>
                  <a:ext uri="{FF2B5EF4-FFF2-40B4-BE49-F238E27FC236}">
                    <a16:creationId xmlns:a16="http://schemas.microsoft.com/office/drawing/2014/main" id="{90C64202-1374-6105-5608-B76A2B65B625}"/>
                  </a:ext>
                </a:extLst>
              </p:cNvPr>
              <p:cNvCxnSpPr>
                <a:cxnSpLocks/>
                <a:stCxn id="7169" idx="2"/>
                <a:endCxn id="19" idx="0"/>
              </p:cNvCxnSpPr>
              <p:nvPr/>
            </p:nvCxnSpPr>
            <p:spPr>
              <a:xfrm flipH="1">
                <a:off x="7039230" y="1156851"/>
                <a:ext cx="754023" cy="57207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grpSp>
        <p:nvGrpSpPr>
          <p:cNvPr id="7189" name="Group 7188">
            <a:extLst>
              <a:ext uri="{FF2B5EF4-FFF2-40B4-BE49-F238E27FC236}">
                <a16:creationId xmlns:a16="http://schemas.microsoft.com/office/drawing/2014/main" id="{ED89B58F-68B1-36E1-3424-F7BC44E04B2C}"/>
              </a:ext>
            </a:extLst>
          </p:cNvPr>
          <p:cNvGrpSpPr/>
          <p:nvPr/>
        </p:nvGrpSpPr>
        <p:grpSpPr>
          <a:xfrm>
            <a:off x="3223046" y="2668742"/>
            <a:ext cx="5105408" cy="1435702"/>
            <a:chOff x="3223046" y="2668742"/>
            <a:chExt cx="5105408" cy="1435702"/>
          </a:xfrm>
        </p:grpSpPr>
        <p:grpSp>
          <p:nvGrpSpPr>
            <p:cNvPr id="7184" name="Group 7183">
              <a:extLst>
                <a:ext uri="{FF2B5EF4-FFF2-40B4-BE49-F238E27FC236}">
                  <a16:creationId xmlns:a16="http://schemas.microsoft.com/office/drawing/2014/main" id="{2B49E40A-B8C3-A4FD-77F2-CE633C2A43B0}"/>
                </a:ext>
              </a:extLst>
            </p:cNvPr>
            <p:cNvGrpSpPr/>
            <p:nvPr/>
          </p:nvGrpSpPr>
          <p:grpSpPr>
            <a:xfrm>
              <a:off x="5663451" y="2668742"/>
              <a:ext cx="2665003" cy="1435702"/>
              <a:chOff x="5663451" y="2668742"/>
              <a:chExt cx="2665003" cy="1435702"/>
            </a:xfrm>
          </p:grpSpPr>
          <p:sp>
            <p:nvSpPr>
              <p:cNvPr id="7180" name="Rounded Rectangle 7179">
                <a:extLst>
                  <a:ext uri="{FF2B5EF4-FFF2-40B4-BE49-F238E27FC236}">
                    <a16:creationId xmlns:a16="http://schemas.microsoft.com/office/drawing/2014/main" id="{9ADBE4F4-A9DA-2487-016A-4489B06DEB54}"/>
                  </a:ext>
                </a:extLst>
              </p:cNvPr>
              <p:cNvSpPr/>
              <p:nvPr/>
            </p:nvSpPr>
            <p:spPr>
              <a:xfrm>
                <a:off x="7000097" y="3519669"/>
                <a:ext cx="1328357"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Arrow Connector 7180">
                <a:extLst>
                  <a:ext uri="{FF2B5EF4-FFF2-40B4-BE49-F238E27FC236}">
                    <a16:creationId xmlns:a16="http://schemas.microsoft.com/office/drawing/2014/main" id="{CCE71E60-7385-96FA-A7FF-85212436E9AB}"/>
                  </a:ext>
                </a:extLst>
              </p:cNvPr>
              <p:cNvCxnSpPr>
                <a:cxnSpLocks/>
                <a:stCxn id="7180" idx="0"/>
                <a:endCxn id="27" idx="5"/>
              </p:cNvCxnSpPr>
              <p:nvPr/>
            </p:nvCxnSpPr>
            <p:spPr>
              <a:xfrm flipH="1" flipV="1">
                <a:off x="5663451" y="2668742"/>
                <a:ext cx="2000825" cy="8509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7185" name="Group 7184">
              <a:extLst>
                <a:ext uri="{FF2B5EF4-FFF2-40B4-BE49-F238E27FC236}">
                  <a16:creationId xmlns:a16="http://schemas.microsoft.com/office/drawing/2014/main" id="{3318A655-F241-0EE4-3ECA-810012CA6F5C}"/>
                </a:ext>
              </a:extLst>
            </p:cNvPr>
            <p:cNvGrpSpPr/>
            <p:nvPr/>
          </p:nvGrpSpPr>
          <p:grpSpPr>
            <a:xfrm>
              <a:off x="3223046" y="2668742"/>
              <a:ext cx="3141790" cy="1435702"/>
              <a:chOff x="7000097" y="2668742"/>
              <a:chExt cx="3141790" cy="1435702"/>
            </a:xfrm>
          </p:grpSpPr>
          <p:sp>
            <p:nvSpPr>
              <p:cNvPr id="7186" name="Rounded Rectangle 7185">
                <a:extLst>
                  <a:ext uri="{FF2B5EF4-FFF2-40B4-BE49-F238E27FC236}">
                    <a16:creationId xmlns:a16="http://schemas.microsoft.com/office/drawing/2014/main" id="{71903279-546D-6F2C-2034-7CB8548F0823}"/>
                  </a:ext>
                </a:extLst>
              </p:cNvPr>
              <p:cNvSpPr/>
              <p:nvPr/>
            </p:nvSpPr>
            <p:spPr>
              <a:xfrm>
                <a:off x="7000097" y="3519669"/>
                <a:ext cx="1328357"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7" name="Straight Arrow Connector 7186">
                <a:extLst>
                  <a:ext uri="{FF2B5EF4-FFF2-40B4-BE49-F238E27FC236}">
                    <a16:creationId xmlns:a16="http://schemas.microsoft.com/office/drawing/2014/main" id="{4E905D77-70A4-B926-9F8F-ECDA8AF1C133}"/>
                  </a:ext>
                </a:extLst>
              </p:cNvPr>
              <p:cNvCxnSpPr>
                <a:cxnSpLocks/>
                <a:stCxn id="7186" idx="0"/>
                <a:endCxn id="39" idx="3"/>
              </p:cNvCxnSpPr>
              <p:nvPr/>
            </p:nvCxnSpPr>
            <p:spPr>
              <a:xfrm flipV="1">
                <a:off x="7664276" y="2668742"/>
                <a:ext cx="2477611" cy="8509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sp>
        <p:nvSpPr>
          <p:cNvPr id="7193" name="TextBox 7192">
            <a:extLst>
              <a:ext uri="{FF2B5EF4-FFF2-40B4-BE49-F238E27FC236}">
                <a16:creationId xmlns:a16="http://schemas.microsoft.com/office/drawing/2014/main" id="{FBE4F14C-E685-800C-E749-E11BF16B3FA9}"/>
              </a:ext>
            </a:extLst>
          </p:cNvPr>
          <p:cNvSpPr txBox="1"/>
          <p:nvPr/>
        </p:nvSpPr>
        <p:spPr>
          <a:xfrm>
            <a:off x="1556949" y="5369379"/>
            <a:ext cx="9069859" cy="584775"/>
          </a:xfrm>
          <a:prstGeom prst="rect">
            <a:avLst/>
          </a:prstGeom>
          <a:solidFill>
            <a:schemeClr val="bg1"/>
          </a:solidFill>
        </p:spPr>
        <p:txBody>
          <a:bodyPr wrap="square" rtlCol="0">
            <a:spAutoFit/>
          </a:bodyPr>
          <a:lstStyle/>
          <a:p>
            <a:pPr algn="ctr"/>
            <a:r>
              <a:rPr lang="en-US" sz="3200" dirty="0">
                <a:latin typeface="Helvetica" pitchFamily="2" charset="0"/>
              </a:rPr>
              <a:t>Adding the flour was part of making the roux.</a:t>
            </a:r>
          </a:p>
        </p:txBody>
      </p:sp>
      <p:sp>
        <p:nvSpPr>
          <p:cNvPr id="7194" name="TextBox 7193">
            <a:extLst>
              <a:ext uri="{FF2B5EF4-FFF2-40B4-BE49-F238E27FC236}">
                <a16:creationId xmlns:a16="http://schemas.microsoft.com/office/drawing/2014/main" id="{5F4B4950-6A24-73D1-76AD-01B61A0C53AD}"/>
              </a:ext>
            </a:extLst>
          </p:cNvPr>
          <p:cNvSpPr txBox="1"/>
          <p:nvPr/>
        </p:nvSpPr>
        <p:spPr>
          <a:xfrm>
            <a:off x="959708" y="6175059"/>
            <a:ext cx="10272584" cy="584775"/>
          </a:xfrm>
          <a:prstGeom prst="rect">
            <a:avLst/>
          </a:prstGeom>
          <a:solidFill>
            <a:schemeClr val="bg1"/>
          </a:solidFill>
        </p:spPr>
        <p:txBody>
          <a:bodyPr wrap="square" rtlCol="0">
            <a:spAutoFit/>
          </a:bodyPr>
          <a:lstStyle/>
          <a:p>
            <a:pPr algn="ctr"/>
            <a:r>
              <a:rPr lang="en-US" sz="3200" dirty="0">
                <a:latin typeface="Helvetica" pitchFamily="2" charset="0"/>
              </a:rPr>
              <a:t>Melting the butter ended before adding the flour started.</a:t>
            </a:r>
          </a:p>
        </p:txBody>
      </p:sp>
      <p:sp>
        <p:nvSpPr>
          <p:cNvPr id="7195" name="TextBox 7194">
            <a:extLst>
              <a:ext uri="{FF2B5EF4-FFF2-40B4-BE49-F238E27FC236}">
                <a16:creationId xmlns:a16="http://schemas.microsoft.com/office/drawing/2014/main" id="{2B667D22-5127-4DBE-BB04-4B23C50833F7}"/>
              </a:ext>
            </a:extLst>
          </p:cNvPr>
          <p:cNvSpPr txBox="1"/>
          <p:nvPr/>
        </p:nvSpPr>
        <p:spPr>
          <a:xfrm>
            <a:off x="1556949" y="4631272"/>
            <a:ext cx="9069859" cy="584775"/>
          </a:xfrm>
          <a:prstGeom prst="rect">
            <a:avLst/>
          </a:prstGeom>
          <a:solidFill>
            <a:schemeClr val="bg1"/>
          </a:solidFill>
        </p:spPr>
        <p:txBody>
          <a:bodyPr wrap="square" rtlCol="0">
            <a:spAutoFit/>
          </a:bodyPr>
          <a:lstStyle/>
          <a:p>
            <a:pPr algn="ctr"/>
            <a:r>
              <a:rPr lang="en-US" sz="3200" dirty="0">
                <a:latin typeface="Helvetica" pitchFamily="2" charset="0"/>
              </a:rPr>
              <a:t>Making the roux took some amount of time.</a:t>
            </a:r>
          </a:p>
        </p:txBody>
      </p:sp>
    </p:spTree>
    <p:extLst>
      <p:ext uri="{BB962C8B-B14F-4D97-AF65-F5344CB8AC3E}">
        <p14:creationId xmlns:p14="http://schemas.microsoft.com/office/powerpoint/2010/main" val="10967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7193" grpId="0" animBg="1"/>
      <p:bldP spid="7194" grpId="0" animBg="1"/>
      <p:bldP spid="719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B03B60-BFFE-7AF4-3070-C67170C7DD91}"/>
              </a:ext>
            </a:extLst>
          </p:cNvPr>
          <p:cNvGrpSpPr/>
          <p:nvPr/>
        </p:nvGrpSpPr>
        <p:grpSpPr>
          <a:xfrm>
            <a:off x="1447800" y="1597731"/>
            <a:ext cx="9296400" cy="1538882"/>
            <a:chOff x="1447800" y="1597731"/>
            <a:chExt cx="9296400" cy="1538882"/>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Idea #1</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Situations fall into classes based on their temporal progression.</a:t>
                </a:r>
              </a:p>
            </p:txBody>
          </p:sp>
        </p:grpSp>
        <p:sp>
          <p:nvSpPr>
            <p:cNvPr id="7" name="TextBox 6">
              <a:extLst>
                <a:ext uri="{FF2B5EF4-FFF2-40B4-BE49-F238E27FC236}">
                  <a16:creationId xmlns:a16="http://schemas.microsoft.com/office/drawing/2014/main" id="{7E09922F-C184-1E29-72E1-FADD9766931D}"/>
                </a:ext>
              </a:extLst>
            </p:cNvPr>
            <p:cNvSpPr txBox="1"/>
            <p:nvPr/>
          </p:nvSpPr>
          <p:spPr>
            <a:xfrm>
              <a:off x="2895601" y="1828333"/>
              <a:ext cx="1186250" cy="276999"/>
            </a:xfrm>
            <a:prstGeom prst="rect">
              <a:avLst/>
            </a:prstGeom>
            <a:solidFill>
              <a:schemeClr val="bg1"/>
            </a:solidFill>
          </p:spPr>
          <p:txBody>
            <a:bodyPr wrap="square" rtlCol="0">
              <a:spAutoFit/>
            </a:bodyPr>
            <a:lstStyle/>
            <a:p>
              <a:pPr algn="r"/>
              <a:r>
                <a:rPr lang="en-US" sz="1200" dirty="0" err="1">
                  <a:latin typeface="Helvetica" pitchFamily="2" charset="0"/>
                </a:rPr>
                <a:t>Vendler</a:t>
              </a:r>
              <a:r>
                <a:rPr lang="en-US" sz="1200" dirty="0">
                  <a:latin typeface="Helvetica" pitchFamily="2" charset="0"/>
                </a:rPr>
                <a:t> 1957</a:t>
              </a:r>
            </a:p>
          </p:txBody>
        </p:sp>
      </p:grpSp>
      <p:grpSp>
        <p:nvGrpSpPr>
          <p:cNvPr id="12" name="Group 11">
            <a:extLst>
              <a:ext uri="{FF2B5EF4-FFF2-40B4-BE49-F238E27FC236}">
                <a16:creationId xmlns:a16="http://schemas.microsoft.com/office/drawing/2014/main" id="{789760F7-A8CC-3FE0-61F0-346F89416EA2}"/>
              </a:ext>
            </a:extLst>
          </p:cNvPr>
          <p:cNvGrpSpPr/>
          <p:nvPr/>
        </p:nvGrpSpPr>
        <p:grpSpPr>
          <a:xfrm>
            <a:off x="1447800" y="3721387"/>
            <a:ext cx="9296400" cy="2431435"/>
            <a:chOff x="1447800" y="3721387"/>
            <a:chExt cx="9296400" cy="2431435"/>
          </a:xfrm>
        </p:grpSpPr>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969770"/>
              <a:chOff x="1447800" y="2727343"/>
              <a:chExt cx="9296400" cy="196977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 #2</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These classes can be decomposed in terms of the inferences they trigger about their temporal progression and the relations among their subevents.</a:t>
                </a:r>
              </a:p>
            </p:txBody>
          </p:sp>
        </p:grpSp>
        <p:sp>
          <p:nvSpPr>
            <p:cNvPr id="11" name="TextBox 10">
              <a:extLst>
                <a:ext uri="{FF2B5EF4-FFF2-40B4-BE49-F238E27FC236}">
                  <a16:creationId xmlns:a16="http://schemas.microsoft.com/office/drawing/2014/main" id="{2149C27B-3E78-A9AE-FC12-ADB863DED6FE}"/>
                </a:ext>
              </a:extLst>
            </p:cNvPr>
            <p:cNvSpPr txBox="1"/>
            <p:nvPr/>
          </p:nvSpPr>
          <p:spPr>
            <a:xfrm>
              <a:off x="4646140" y="5691157"/>
              <a:ext cx="5128055" cy="461665"/>
            </a:xfrm>
            <a:prstGeom prst="rect">
              <a:avLst/>
            </a:prstGeom>
            <a:noFill/>
          </p:spPr>
          <p:txBody>
            <a:bodyPr wrap="square">
              <a:spAutoFit/>
            </a:bodyPr>
            <a:lstStyle/>
            <a:p>
              <a:r>
                <a:rPr lang="en-US" sz="1200" dirty="0">
                  <a:latin typeface="Helvetica" pitchFamily="2" charset="0"/>
                </a:rPr>
                <a:t>Kenny 1963, Lakoff 1965, </a:t>
              </a:r>
              <a:r>
                <a:rPr lang="en-US" sz="1200" dirty="0" err="1">
                  <a:latin typeface="Helvetica" pitchFamily="2" charset="0"/>
                </a:rPr>
                <a:t>Verkuyl</a:t>
              </a:r>
              <a:r>
                <a:rPr lang="en-US" sz="1200" dirty="0">
                  <a:latin typeface="Helvetica" pitchFamily="2" charset="0"/>
                </a:rPr>
                <a:t> 1972, Bennett and Partee 1978, </a:t>
              </a:r>
              <a:r>
                <a:rPr lang="en-US" sz="1200" dirty="0" err="1">
                  <a:latin typeface="Helvetica" pitchFamily="2" charset="0"/>
                </a:rPr>
                <a:t>Mourelatos</a:t>
              </a:r>
              <a:r>
                <a:rPr lang="en-US" sz="1200" dirty="0">
                  <a:latin typeface="Helvetica" pitchFamily="2" charset="0"/>
                </a:rPr>
                <a:t> 1978, Dowty 1979, </a:t>
              </a:r>
              <a:r>
                <a:rPr lang="en-US" sz="1200" dirty="0" err="1">
                  <a:latin typeface="Helvetica" pitchFamily="2" charset="0"/>
                </a:rPr>
                <a:t>Jackendoff</a:t>
              </a:r>
              <a:r>
                <a:rPr lang="en-US" sz="1200" dirty="0">
                  <a:latin typeface="Helvetica" pitchFamily="2" charset="0"/>
                </a:rPr>
                <a:t> 1990, Pustejovsky 1995, </a:t>
              </a:r>
              <a:r>
                <a:rPr lang="en-US" sz="1200" dirty="0" err="1">
                  <a:latin typeface="Helvetica" pitchFamily="2" charset="0"/>
                </a:rPr>
                <a:t>i.a.</a:t>
              </a:r>
              <a:endParaRPr lang="en-US" sz="1200" dirty="0">
                <a:latin typeface="Helvetica" pitchFamily="2" charset="0"/>
              </a:endParaRPr>
            </a:p>
          </p:txBody>
        </p:sp>
      </p:grpSp>
    </p:spTree>
    <p:extLst>
      <p:ext uri="{BB962C8B-B14F-4D97-AF65-F5344CB8AC3E}">
        <p14:creationId xmlns:p14="http://schemas.microsoft.com/office/powerpoint/2010/main" val="31519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B139-98BA-F872-58A9-570446F32E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D53B21-C61F-7766-8D0D-2DC6FB526CC9}"/>
              </a:ext>
            </a:extLst>
          </p:cNvPr>
          <p:cNvSpPr txBox="1"/>
          <p:nvPr/>
        </p:nvSpPr>
        <p:spPr>
          <a:xfrm>
            <a:off x="1628587" y="139892"/>
            <a:ext cx="8934825" cy="584775"/>
          </a:xfrm>
          <a:prstGeom prst="rect">
            <a:avLst/>
          </a:prstGeom>
          <a:noFill/>
        </p:spPr>
        <p:txBody>
          <a:bodyPr wrap="square" rtlCol="0">
            <a:spAutoFit/>
          </a:bodyPr>
          <a:lstStyle/>
          <a:p>
            <a:pPr algn="ctr"/>
            <a:r>
              <a:rPr lang="en-US" sz="3200" dirty="0">
                <a:latin typeface="Helvetica" pitchFamily="2" charset="0"/>
              </a:rPr>
              <a:t>I traveled from Rochester to Bochum yesterday.</a:t>
            </a:r>
          </a:p>
        </p:txBody>
      </p:sp>
      <p:pic>
        <p:nvPicPr>
          <p:cNvPr id="3" name="Picture 2" descr="A map of the world&#10;&#10;Description automatically generated">
            <a:extLst>
              <a:ext uri="{FF2B5EF4-FFF2-40B4-BE49-F238E27FC236}">
                <a16:creationId xmlns:a16="http://schemas.microsoft.com/office/drawing/2014/main" id="{3A72B503-B3D9-2F61-8248-B49B774242EE}"/>
              </a:ext>
            </a:extLst>
          </p:cNvPr>
          <p:cNvPicPr>
            <a:picLocks noChangeAspect="1"/>
          </p:cNvPicPr>
          <p:nvPr/>
        </p:nvPicPr>
        <p:blipFill>
          <a:blip r:embed="rId2"/>
          <a:stretch>
            <a:fillRect/>
          </a:stretch>
        </p:blipFill>
        <p:spPr>
          <a:xfrm>
            <a:off x="1135998" y="803970"/>
            <a:ext cx="9920004" cy="5969032"/>
          </a:xfrm>
          <a:prstGeom prst="rect">
            <a:avLst/>
          </a:prstGeom>
        </p:spPr>
      </p:pic>
      <p:cxnSp>
        <p:nvCxnSpPr>
          <p:cNvPr id="12" name="Straight Arrow Connector 11">
            <a:extLst>
              <a:ext uri="{FF2B5EF4-FFF2-40B4-BE49-F238E27FC236}">
                <a16:creationId xmlns:a16="http://schemas.microsoft.com/office/drawing/2014/main" id="{57BED07E-1967-3A17-9C20-62A295A30F5A}"/>
              </a:ext>
            </a:extLst>
          </p:cNvPr>
          <p:cNvCxnSpPr>
            <a:cxnSpLocks/>
            <a:stCxn id="9" idx="6"/>
            <a:endCxn id="10" idx="2"/>
          </p:cNvCxnSpPr>
          <p:nvPr/>
        </p:nvCxnSpPr>
        <p:spPr>
          <a:xfrm flipV="1">
            <a:off x="2202128" y="2622453"/>
            <a:ext cx="7913508" cy="116603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8CB4B04-1CF6-915A-056E-8EFFAFB427D5}"/>
              </a:ext>
            </a:extLst>
          </p:cNvPr>
          <p:cNvSpPr/>
          <p:nvPr/>
        </p:nvSpPr>
        <p:spPr>
          <a:xfrm>
            <a:off x="10115636" y="251108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2F2428-5450-CCA2-18B1-E03592814806}"/>
              </a:ext>
            </a:extLst>
          </p:cNvPr>
          <p:cNvSpPr/>
          <p:nvPr/>
        </p:nvSpPr>
        <p:spPr>
          <a:xfrm>
            <a:off x="1979389" y="3682978"/>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8749E9-5096-7BAA-8EEB-21383518B1B8}"/>
              </a:ext>
            </a:extLst>
          </p:cNvPr>
          <p:cNvGrpSpPr/>
          <p:nvPr/>
        </p:nvGrpSpPr>
        <p:grpSpPr>
          <a:xfrm>
            <a:off x="1628587" y="139892"/>
            <a:ext cx="8934825" cy="3471526"/>
            <a:chOff x="1903378" y="139892"/>
            <a:chExt cx="8934825" cy="3471526"/>
          </a:xfrm>
        </p:grpSpPr>
        <p:sp>
          <p:nvSpPr>
            <p:cNvPr id="4" name="TextBox 3">
              <a:extLst>
                <a:ext uri="{FF2B5EF4-FFF2-40B4-BE49-F238E27FC236}">
                  <a16:creationId xmlns:a16="http://schemas.microsoft.com/office/drawing/2014/main" id="{9CC1BCB7-1C97-C4C2-D72C-A4CAA7F2D21C}"/>
                </a:ext>
              </a:extLst>
            </p:cNvPr>
            <p:cNvSpPr txBox="1"/>
            <p:nvPr/>
          </p:nvSpPr>
          <p:spPr>
            <a:xfrm>
              <a:off x="1903378" y="139892"/>
              <a:ext cx="8934825" cy="584775"/>
            </a:xfrm>
            <a:prstGeom prst="rect">
              <a:avLst/>
            </a:prstGeom>
            <a:noFill/>
          </p:spPr>
          <p:txBody>
            <a:bodyPr wrap="square" rtlCol="0">
              <a:spAutoFit/>
            </a:bodyPr>
            <a:lstStyle/>
            <a:p>
              <a:pPr algn="ctr"/>
              <a:r>
                <a:rPr lang="en-US" sz="3200" dirty="0">
                  <a:latin typeface="Helvetica" pitchFamily="2" charset="0"/>
                </a:rPr>
                <a:t>I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Bochum</a:t>
              </a:r>
              <a:r>
                <a:rPr lang="en-US" sz="3200" dirty="0">
                  <a:latin typeface="Helvetica" pitchFamily="2" charset="0"/>
                </a:rPr>
                <a:t> yesterday.</a:t>
              </a:r>
            </a:p>
          </p:txBody>
        </p:sp>
        <p:grpSp>
          <p:nvGrpSpPr>
            <p:cNvPr id="7" name="Group 6">
              <a:extLst>
                <a:ext uri="{FF2B5EF4-FFF2-40B4-BE49-F238E27FC236}">
                  <a16:creationId xmlns:a16="http://schemas.microsoft.com/office/drawing/2014/main" id="{D9BDF1BB-7F70-1EA5-9FC5-6E3BCD430780}"/>
                </a:ext>
              </a:extLst>
            </p:cNvPr>
            <p:cNvGrpSpPr/>
            <p:nvPr/>
          </p:nvGrpSpPr>
          <p:grpSpPr>
            <a:xfrm>
              <a:off x="2476919" y="724667"/>
              <a:ext cx="7913508" cy="2886751"/>
              <a:chOff x="2476919" y="724667"/>
              <a:chExt cx="7913508" cy="2886751"/>
            </a:xfrm>
          </p:grpSpPr>
          <p:cxnSp>
            <p:nvCxnSpPr>
              <p:cNvPr id="8" name="Straight Arrow Connector 7">
                <a:extLst>
                  <a:ext uri="{FF2B5EF4-FFF2-40B4-BE49-F238E27FC236}">
                    <a16:creationId xmlns:a16="http://schemas.microsoft.com/office/drawing/2014/main" id="{EFFC67A7-31CA-48C2-501E-0A78422B6738}"/>
                  </a:ext>
                </a:extLst>
              </p:cNvPr>
              <p:cNvCxnSpPr>
                <a:cxnSpLocks/>
              </p:cNvCxnSpPr>
              <p:nvPr/>
            </p:nvCxnSpPr>
            <p:spPr>
              <a:xfrm flipV="1">
                <a:off x="2476919" y="725453"/>
                <a:ext cx="3337727" cy="2885965"/>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6FA931F1-E261-E934-F281-AB93D21E593B}"/>
                  </a:ext>
                </a:extLst>
              </p:cNvPr>
              <p:cNvCxnSpPr>
                <a:cxnSpLocks/>
              </p:cNvCxnSpPr>
              <p:nvPr/>
            </p:nvCxnSpPr>
            <p:spPr>
              <a:xfrm>
                <a:off x="7989455" y="724667"/>
                <a:ext cx="2400972" cy="1713733"/>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0F3D58C-B282-5CD4-DA81-67BA32A84EAE}"/>
                  </a:ext>
                </a:extLst>
              </p:cNvPr>
              <p:cNvCxnSpPr>
                <a:cxnSpLocks/>
              </p:cNvCxnSpPr>
              <p:nvPr/>
            </p:nvCxnSpPr>
            <p:spPr>
              <a:xfrm>
                <a:off x="3598985" y="725453"/>
                <a:ext cx="3014251" cy="2211711"/>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3812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took some amount of time.</a:t>
            </a:r>
          </a:p>
        </p:txBody>
      </p:sp>
      <p:sp>
        <p:nvSpPr>
          <p:cNvPr id="7" name="TextBox 6">
            <a:extLst>
              <a:ext uri="{FF2B5EF4-FFF2-40B4-BE49-F238E27FC236}">
                <a16:creationId xmlns:a16="http://schemas.microsoft.com/office/drawing/2014/main" id="{8B34EF4A-B9AE-2BA4-8B79-B96E7B3CD671}"/>
              </a:ext>
            </a:extLst>
          </p:cNvPr>
          <p:cNvSpPr txBox="1"/>
          <p:nvPr/>
        </p:nvSpPr>
        <p:spPr>
          <a:xfrm>
            <a:off x="1556949" y="4639660"/>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2">
                    <a:lumMod val="75000"/>
                  </a:schemeClr>
                </a:solidFill>
                <a:latin typeface="Helvetica" pitchFamily="2" charset="0"/>
              </a:rPr>
              <a:t>stirring</a:t>
            </a:r>
            <a:r>
              <a:rPr lang="en-US" sz="3200" dirty="0">
                <a:latin typeface="Helvetica" pitchFamily="2" charset="0"/>
              </a:rPr>
              <a:t> took some amount of time.</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was instantaneous.</a:t>
            </a:r>
          </a:p>
        </p:txBody>
      </p:sp>
      <p:sp>
        <p:nvSpPr>
          <p:cNvPr id="17" name="TextBox 16">
            <a:extLst>
              <a:ext uri="{FF2B5EF4-FFF2-40B4-BE49-F238E27FC236}">
                <a16:creationId xmlns:a16="http://schemas.microsoft.com/office/drawing/2014/main" id="{698A9D4D-B97D-4740-D9BD-24D4090875D0}"/>
              </a:ext>
            </a:extLst>
          </p:cNvPr>
          <p:cNvSpPr txBox="1"/>
          <p:nvPr/>
        </p:nvSpPr>
        <p:spPr>
          <a:xfrm>
            <a:off x="1556949" y="6062107"/>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4">
                    <a:lumMod val="75000"/>
                  </a:schemeClr>
                </a:solidFill>
                <a:latin typeface="Helvetica" pitchFamily="2" charset="0"/>
              </a:rPr>
              <a:t>standing</a:t>
            </a:r>
            <a:r>
              <a:rPr lang="en-US" sz="3200" dirty="0">
                <a:latin typeface="Helvetica" pitchFamily="2" charset="0"/>
              </a:rPr>
              <a:t> took some amount of time.</a:t>
            </a:r>
          </a:p>
        </p:txBody>
      </p:sp>
    </p:spTree>
    <p:extLst>
      <p:ext uri="{BB962C8B-B14F-4D97-AF65-F5344CB8AC3E}">
        <p14:creationId xmlns:p14="http://schemas.microsoft.com/office/powerpoint/2010/main" val="24779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12"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had a natural endpoint.</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had a natural endpoint.</a:t>
            </a:r>
          </a:p>
        </p:txBody>
      </p:sp>
    </p:spTree>
    <p:extLst>
      <p:ext uri="{BB962C8B-B14F-4D97-AF65-F5344CB8AC3E}">
        <p14:creationId xmlns:p14="http://schemas.microsoft.com/office/powerpoint/2010/main" val="3000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was dynamic.</a:t>
            </a:r>
          </a:p>
        </p:txBody>
      </p:sp>
      <p:sp>
        <p:nvSpPr>
          <p:cNvPr id="7" name="TextBox 6">
            <a:extLst>
              <a:ext uri="{FF2B5EF4-FFF2-40B4-BE49-F238E27FC236}">
                <a16:creationId xmlns:a16="http://schemas.microsoft.com/office/drawing/2014/main" id="{8B34EF4A-B9AE-2BA4-8B79-B96E7B3CD671}"/>
              </a:ext>
            </a:extLst>
          </p:cNvPr>
          <p:cNvSpPr txBox="1"/>
          <p:nvPr/>
        </p:nvSpPr>
        <p:spPr>
          <a:xfrm>
            <a:off x="1556949" y="4639660"/>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2">
                    <a:lumMod val="75000"/>
                  </a:schemeClr>
                </a:solidFill>
                <a:latin typeface="Helvetica" pitchFamily="2" charset="0"/>
              </a:rPr>
              <a:t>stirring</a:t>
            </a:r>
            <a:r>
              <a:rPr lang="en-US" sz="3200" dirty="0">
                <a:latin typeface="Helvetica" pitchFamily="2" charset="0"/>
              </a:rPr>
              <a:t> was dynamic.</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was dynamic.</a:t>
            </a:r>
          </a:p>
        </p:txBody>
      </p:sp>
    </p:spTree>
    <p:extLst>
      <p:ext uri="{BB962C8B-B14F-4D97-AF65-F5344CB8AC3E}">
        <p14:creationId xmlns:p14="http://schemas.microsoft.com/office/powerpoint/2010/main" val="26090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06C955B-968D-F9FC-CF2A-4D0AD5AFB0D9}"/>
              </a:ext>
            </a:extLst>
          </p:cNvPr>
          <p:cNvSpPr txBox="1"/>
          <p:nvPr/>
        </p:nvSpPr>
        <p:spPr>
          <a:xfrm>
            <a:off x="6882714" y="6382361"/>
            <a:ext cx="5156887" cy="276999"/>
          </a:xfrm>
          <a:prstGeom prst="rect">
            <a:avLst/>
          </a:prstGeom>
          <a:noFill/>
        </p:spPr>
        <p:txBody>
          <a:bodyPr wrap="square" rtlCol="0">
            <a:spAutoFit/>
          </a:bodyPr>
          <a:lstStyle/>
          <a:p>
            <a:pPr algn="r"/>
            <a:r>
              <a:rPr lang="en-US" sz="1200" dirty="0">
                <a:latin typeface="Helvetica" pitchFamily="2" charset="0"/>
              </a:rPr>
              <a:t>Govindarajan et al. 2019, Vashishtha et al. 2019, 2020, Gantt et al. 2022</a:t>
            </a:r>
          </a:p>
        </p:txBody>
      </p:sp>
      <p:grpSp>
        <p:nvGrpSpPr>
          <p:cNvPr id="52" name="Group 51">
            <a:extLst>
              <a:ext uri="{FF2B5EF4-FFF2-40B4-BE49-F238E27FC236}">
                <a16:creationId xmlns:a16="http://schemas.microsoft.com/office/drawing/2014/main" id="{A3BE883A-087C-5A06-7F5D-16D92E6CD416}"/>
              </a:ext>
            </a:extLst>
          </p:cNvPr>
          <p:cNvGrpSpPr/>
          <p:nvPr/>
        </p:nvGrpSpPr>
        <p:grpSpPr>
          <a:xfrm>
            <a:off x="986225" y="4419978"/>
            <a:ext cx="7571853" cy="1428833"/>
            <a:chOff x="986225" y="4419978"/>
            <a:chExt cx="7571853" cy="1428833"/>
          </a:xfrm>
        </p:grpSpPr>
        <p:grpSp>
          <p:nvGrpSpPr>
            <p:cNvPr id="50" name="Group 49">
              <a:extLst>
                <a:ext uri="{FF2B5EF4-FFF2-40B4-BE49-F238E27FC236}">
                  <a16:creationId xmlns:a16="http://schemas.microsoft.com/office/drawing/2014/main" id="{D4164588-3906-D0CA-5459-40164D3F3821}"/>
                </a:ext>
              </a:extLst>
            </p:cNvPr>
            <p:cNvGrpSpPr/>
            <p:nvPr/>
          </p:nvGrpSpPr>
          <p:grpSpPr>
            <a:xfrm>
              <a:off x="2230910" y="4419978"/>
              <a:ext cx="6327168" cy="1428833"/>
              <a:chOff x="2230907" y="3133704"/>
              <a:chExt cx="6327168" cy="1428833"/>
            </a:xfrm>
          </p:grpSpPr>
          <p:sp>
            <p:nvSpPr>
              <p:cNvPr id="31" name="TextBox 30">
                <a:extLst>
                  <a:ext uri="{FF2B5EF4-FFF2-40B4-BE49-F238E27FC236}">
                    <a16:creationId xmlns:a16="http://schemas.microsoft.com/office/drawing/2014/main" id="{3BEF028A-622C-C393-0C20-CF2DBE28BC2A}"/>
                  </a:ext>
                </a:extLst>
              </p:cNvPr>
              <p:cNvSpPr txBox="1"/>
              <p:nvPr/>
            </p:nvSpPr>
            <p:spPr>
              <a:xfrm>
                <a:off x="2447663" y="3133704"/>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started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started.</a:t>
                </a:r>
                <a:endParaRPr lang="en-US" dirty="0">
                  <a:latin typeface="Helvetica" pitchFamily="2" charset="0"/>
                </a:endParaRPr>
              </a:p>
            </p:txBody>
          </p:sp>
          <p:sp>
            <p:nvSpPr>
              <p:cNvPr id="32" name="TextBox 31">
                <a:extLst>
                  <a:ext uri="{FF2B5EF4-FFF2-40B4-BE49-F238E27FC236}">
                    <a16:creationId xmlns:a16="http://schemas.microsoft.com/office/drawing/2014/main" id="{23555FAA-8E33-7B89-F03E-31859B7D76CC}"/>
                  </a:ext>
                </a:extLst>
              </p:cNvPr>
              <p:cNvSpPr txBox="1"/>
              <p:nvPr/>
            </p:nvSpPr>
            <p:spPr>
              <a:xfrm>
                <a:off x="2447663" y="3489830"/>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ended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started.</a:t>
                </a:r>
                <a:endParaRPr lang="en-US" dirty="0">
                  <a:latin typeface="Helvetica" pitchFamily="2" charset="0"/>
                </a:endParaRPr>
              </a:p>
            </p:txBody>
          </p:sp>
          <p:sp>
            <p:nvSpPr>
              <p:cNvPr id="41" name="TextBox 40">
                <a:extLst>
                  <a:ext uri="{FF2B5EF4-FFF2-40B4-BE49-F238E27FC236}">
                    <a16:creationId xmlns:a16="http://schemas.microsoft.com/office/drawing/2014/main" id="{5A48A826-225C-7435-F761-2A82F5516060}"/>
                  </a:ext>
                </a:extLst>
              </p:cNvPr>
              <p:cNvSpPr txBox="1"/>
              <p:nvPr/>
            </p:nvSpPr>
            <p:spPr>
              <a:xfrm>
                <a:off x="2460017" y="3837078"/>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started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ended.</a:t>
                </a:r>
                <a:endParaRPr lang="en-US" dirty="0">
                  <a:latin typeface="Helvetica" pitchFamily="2" charset="0"/>
                </a:endParaRPr>
              </a:p>
            </p:txBody>
          </p:sp>
          <p:sp>
            <p:nvSpPr>
              <p:cNvPr id="42" name="TextBox 41">
                <a:extLst>
                  <a:ext uri="{FF2B5EF4-FFF2-40B4-BE49-F238E27FC236}">
                    <a16:creationId xmlns:a16="http://schemas.microsoft.com/office/drawing/2014/main" id="{CCFC3C50-7270-9A10-C3FC-65D3D03B6432}"/>
                  </a:ext>
                </a:extLst>
              </p:cNvPr>
              <p:cNvSpPr txBox="1"/>
              <p:nvPr/>
            </p:nvSpPr>
            <p:spPr>
              <a:xfrm>
                <a:off x="2460017" y="4193204"/>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ended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ended.</a:t>
                </a:r>
                <a:endParaRPr lang="en-US" dirty="0">
                  <a:latin typeface="Helvetica" pitchFamily="2" charset="0"/>
                </a:endParaRPr>
              </a:p>
            </p:txBody>
          </p:sp>
          <p:sp>
            <p:nvSpPr>
              <p:cNvPr id="48" name="Left Brace 47">
                <a:extLst>
                  <a:ext uri="{FF2B5EF4-FFF2-40B4-BE49-F238E27FC236}">
                    <a16:creationId xmlns:a16="http://schemas.microsoft.com/office/drawing/2014/main" id="{53967060-7E85-A73E-7687-B2D47B502D3E}"/>
                  </a:ext>
                </a:extLst>
              </p:cNvPr>
              <p:cNvSpPr/>
              <p:nvPr/>
            </p:nvSpPr>
            <p:spPr>
              <a:xfrm>
                <a:off x="2230907" y="3142583"/>
                <a:ext cx="123568" cy="141995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1" name="TextBox 50">
              <a:extLst>
                <a:ext uri="{FF2B5EF4-FFF2-40B4-BE49-F238E27FC236}">
                  <a16:creationId xmlns:a16="http://schemas.microsoft.com/office/drawing/2014/main" id="{AF1DA60A-A131-9B05-5C75-AE02601C22D8}"/>
                </a:ext>
              </a:extLst>
            </p:cNvPr>
            <p:cNvSpPr txBox="1"/>
            <p:nvPr/>
          </p:nvSpPr>
          <p:spPr>
            <a:xfrm>
              <a:off x="986225" y="4758636"/>
              <a:ext cx="1408670" cy="646331"/>
            </a:xfrm>
            <a:prstGeom prst="rect">
              <a:avLst/>
            </a:prstGeom>
            <a:noFill/>
          </p:spPr>
          <p:txBody>
            <a:bodyPr wrap="square" rtlCol="0">
              <a:spAutoFit/>
            </a:bodyPr>
            <a:lstStyle/>
            <a:p>
              <a:r>
                <a:rPr lang="en-US" dirty="0">
                  <a:latin typeface="Helvetica" pitchFamily="2" charset="0"/>
                </a:rPr>
                <a:t>Temporal relations</a:t>
              </a:r>
            </a:p>
          </p:txBody>
        </p:sp>
      </p:grpSp>
      <p:grpSp>
        <p:nvGrpSpPr>
          <p:cNvPr id="56" name="Group 55">
            <a:extLst>
              <a:ext uri="{FF2B5EF4-FFF2-40B4-BE49-F238E27FC236}">
                <a16:creationId xmlns:a16="http://schemas.microsoft.com/office/drawing/2014/main" id="{9AC5DB0E-2364-5C65-EC80-8202B3473BCB}"/>
              </a:ext>
            </a:extLst>
          </p:cNvPr>
          <p:cNvGrpSpPr/>
          <p:nvPr/>
        </p:nvGrpSpPr>
        <p:grpSpPr>
          <a:xfrm>
            <a:off x="889687" y="3452131"/>
            <a:ext cx="7668388" cy="749100"/>
            <a:chOff x="889687" y="3452131"/>
            <a:chExt cx="7668388" cy="749100"/>
          </a:xfrm>
        </p:grpSpPr>
        <p:sp>
          <p:nvSpPr>
            <p:cNvPr id="43" name="TextBox 42">
              <a:extLst>
                <a:ext uri="{FF2B5EF4-FFF2-40B4-BE49-F238E27FC236}">
                  <a16:creationId xmlns:a16="http://schemas.microsoft.com/office/drawing/2014/main" id="{8F5A6380-C093-D7B8-DE4A-02E2538B5188}"/>
                </a:ext>
              </a:extLst>
            </p:cNvPr>
            <p:cNvSpPr txBox="1"/>
            <p:nvPr/>
          </p:nvSpPr>
          <p:spPr>
            <a:xfrm>
              <a:off x="2447663" y="3452131"/>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was part of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44" name="TextBox 43">
              <a:extLst>
                <a:ext uri="{FF2B5EF4-FFF2-40B4-BE49-F238E27FC236}">
                  <a16:creationId xmlns:a16="http://schemas.microsoft.com/office/drawing/2014/main" id="{45AE7593-CE72-A980-F857-BB296F7099B2}"/>
                </a:ext>
              </a:extLst>
            </p:cNvPr>
            <p:cNvSpPr txBox="1"/>
            <p:nvPr/>
          </p:nvSpPr>
          <p:spPr>
            <a:xfrm>
              <a:off x="2460017" y="3831899"/>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SITUATION2 </a:t>
              </a:r>
              <a:r>
                <a:rPr lang="en-US" dirty="0">
                  <a:latin typeface="Helvetica" pitchFamily="2" charset="0"/>
                  <a:cs typeface="Consolas" panose="020B0609020204030204" pitchFamily="49" charset="0"/>
                </a:rPr>
                <a:t>was part of </a:t>
              </a:r>
              <a:r>
                <a:rPr lang="en-US" dirty="0">
                  <a:solidFill>
                    <a:schemeClr val="accent2">
                      <a:lumMod val="75000"/>
                    </a:schemeClr>
                  </a:solidFill>
                  <a:latin typeface="Consolas" panose="020B0609020204030204" pitchFamily="49" charset="0"/>
                  <a:cs typeface="Consolas" panose="020B0609020204030204" pitchFamily="49" charset="0"/>
                </a:rPr>
                <a:t>SITUATION1</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49" name="Left Brace 48">
              <a:extLst>
                <a:ext uri="{FF2B5EF4-FFF2-40B4-BE49-F238E27FC236}">
                  <a16:creationId xmlns:a16="http://schemas.microsoft.com/office/drawing/2014/main" id="{11181CF4-BDC6-4B19-5DE5-5E3CAF3A1C39}"/>
                </a:ext>
              </a:extLst>
            </p:cNvPr>
            <p:cNvSpPr/>
            <p:nvPr/>
          </p:nvSpPr>
          <p:spPr>
            <a:xfrm>
              <a:off x="2230907" y="3483519"/>
              <a:ext cx="111214" cy="63934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B9F8CD73-6F98-8B4D-F54B-F3DA940FD1D1}"/>
                </a:ext>
              </a:extLst>
            </p:cNvPr>
            <p:cNvSpPr txBox="1"/>
            <p:nvPr/>
          </p:nvSpPr>
          <p:spPr>
            <a:xfrm>
              <a:off x="889687" y="3493115"/>
              <a:ext cx="1408670" cy="646331"/>
            </a:xfrm>
            <a:prstGeom prst="rect">
              <a:avLst/>
            </a:prstGeom>
            <a:noFill/>
          </p:spPr>
          <p:txBody>
            <a:bodyPr wrap="square" rtlCol="0">
              <a:spAutoFit/>
            </a:bodyPr>
            <a:lstStyle/>
            <a:p>
              <a:r>
                <a:rPr lang="en-US" dirty="0">
                  <a:latin typeface="Helvetica" pitchFamily="2" charset="0"/>
                </a:rPr>
                <a:t>Event mereology</a:t>
              </a:r>
            </a:p>
          </p:txBody>
        </p:sp>
      </p:grpSp>
      <p:grpSp>
        <p:nvGrpSpPr>
          <p:cNvPr id="55" name="Group 54">
            <a:extLst>
              <a:ext uri="{FF2B5EF4-FFF2-40B4-BE49-F238E27FC236}">
                <a16:creationId xmlns:a16="http://schemas.microsoft.com/office/drawing/2014/main" id="{08AC7E5A-B871-4876-AC85-BC6D04E32FB8}"/>
              </a:ext>
            </a:extLst>
          </p:cNvPr>
          <p:cNvGrpSpPr/>
          <p:nvPr/>
        </p:nvGrpSpPr>
        <p:grpSpPr>
          <a:xfrm>
            <a:off x="1198605" y="1304315"/>
            <a:ext cx="10466173" cy="1838267"/>
            <a:chOff x="1198605" y="1304315"/>
            <a:chExt cx="10466173" cy="1838267"/>
          </a:xfrm>
        </p:grpSpPr>
        <p:sp>
          <p:nvSpPr>
            <p:cNvPr id="24" name="TextBox 23">
              <a:extLst>
                <a:ext uri="{FF2B5EF4-FFF2-40B4-BE49-F238E27FC236}">
                  <a16:creationId xmlns:a16="http://schemas.microsoft.com/office/drawing/2014/main" id="{EACA8A96-B39C-5AE5-CB62-8A2543CC9C20}"/>
                </a:ext>
              </a:extLst>
            </p:cNvPr>
            <p:cNvSpPr txBox="1"/>
            <p:nvPr/>
          </p:nvSpPr>
          <p:spPr>
            <a:xfrm>
              <a:off x="2455898" y="1304315"/>
              <a:ext cx="9208880"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lasted </a:t>
              </a:r>
              <a:r>
                <a:rPr lang="en-US" dirty="0">
                  <a:latin typeface="Consolas" panose="020B0609020204030204" pitchFamily="49" charset="0"/>
                  <a:cs typeface="Consolas" panose="020B0609020204030204" pitchFamily="49" charset="0"/>
                </a:rPr>
                <a:t>TIME-UNIT</a:t>
              </a:r>
              <a:r>
                <a:rPr lang="en-US" dirty="0">
                  <a:latin typeface="Helvetica" pitchFamily="2" charset="0"/>
                </a:rPr>
                <a:t>.</a:t>
              </a:r>
            </a:p>
          </p:txBody>
        </p:sp>
        <p:sp>
          <p:nvSpPr>
            <p:cNvPr id="26" name="TextBox 25">
              <a:extLst>
                <a:ext uri="{FF2B5EF4-FFF2-40B4-BE49-F238E27FC236}">
                  <a16:creationId xmlns:a16="http://schemas.microsoft.com/office/drawing/2014/main" id="{B860003F-8891-896A-85F5-45483D725D6D}"/>
                </a:ext>
              </a:extLst>
            </p:cNvPr>
            <p:cNvSpPr txBox="1"/>
            <p:nvPr/>
          </p:nvSpPr>
          <p:spPr>
            <a:xfrm>
              <a:off x="2460017" y="1673647"/>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 </a:t>
              </a:r>
              <a:r>
                <a:rPr lang="en-US" dirty="0">
                  <a:latin typeface="Helvetica" pitchFamily="2" charset="0"/>
                  <a:cs typeface="Consolas" panose="020B0609020204030204" pitchFamily="49" charset="0"/>
                </a:rPr>
                <a:t>was dynamic.</a:t>
              </a:r>
              <a:endParaRPr lang="en-US" dirty="0">
                <a:latin typeface="Helvetica" pitchFamily="2" charset="0"/>
              </a:endParaRPr>
            </a:p>
          </p:txBody>
        </p:sp>
        <p:sp>
          <p:nvSpPr>
            <p:cNvPr id="27" name="TextBox 26">
              <a:extLst>
                <a:ext uri="{FF2B5EF4-FFF2-40B4-BE49-F238E27FC236}">
                  <a16:creationId xmlns:a16="http://schemas.microsoft.com/office/drawing/2014/main" id="{9B833649-243E-7D73-091B-7646FCA3ED18}"/>
                </a:ext>
              </a:extLst>
            </p:cNvPr>
            <p:cNvSpPr txBox="1"/>
            <p:nvPr/>
          </p:nvSpPr>
          <p:spPr>
            <a:xfrm>
              <a:off x="2447663" y="2042979"/>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 </a:t>
              </a:r>
              <a:r>
                <a:rPr lang="en-US" dirty="0">
                  <a:latin typeface="Helvetica" pitchFamily="2" charset="0"/>
                  <a:cs typeface="Consolas" panose="020B0609020204030204" pitchFamily="49" charset="0"/>
                </a:rPr>
                <a:t>had natural parts.</a:t>
              </a:r>
              <a:endParaRPr lang="en-US" dirty="0">
                <a:latin typeface="Helvetica" pitchFamily="2" charset="0"/>
              </a:endParaRPr>
            </a:p>
          </p:txBody>
        </p:sp>
        <p:sp>
          <p:nvSpPr>
            <p:cNvPr id="28" name="TextBox 27">
              <a:extLst>
                <a:ext uri="{FF2B5EF4-FFF2-40B4-BE49-F238E27FC236}">
                  <a16:creationId xmlns:a16="http://schemas.microsoft.com/office/drawing/2014/main" id="{222E8A0A-C99E-4A54-98C9-C09C72E46298}"/>
                </a:ext>
              </a:extLst>
            </p:cNvPr>
            <p:cNvSpPr txBox="1"/>
            <p:nvPr/>
          </p:nvSpPr>
          <p:spPr>
            <a:xfrm>
              <a:off x="2756582" y="2423130"/>
              <a:ext cx="6098058" cy="369332"/>
            </a:xfrm>
            <a:prstGeom prst="rect">
              <a:avLst/>
            </a:prstGeom>
            <a:noFill/>
          </p:spPr>
          <p:txBody>
            <a:bodyPr wrap="square">
              <a:spAutoFit/>
            </a:bodyPr>
            <a:lstStyle/>
            <a:p>
              <a:r>
                <a:rPr lang="en-US" dirty="0">
                  <a:latin typeface="Helvetica" pitchFamily="2" charset="0"/>
                  <a:cs typeface="Consolas" panose="020B0609020204030204" pitchFamily="49" charset="0"/>
                </a:rPr>
                <a:t>Parts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solidFill>
                    <a:schemeClr val="accent2">
                      <a:lumMod val="75000"/>
                    </a:schemeClr>
                  </a:solidFill>
                  <a:latin typeface="Helvetica" pitchFamily="2" charset="0"/>
                  <a:cs typeface="Consolas" panose="020B0609020204030204" pitchFamily="49" charset="0"/>
                </a:rPr>
                <a:t> </a:t>
              </a:r>
              <a:r>
                <a:rPr lang="en-US" dirty="0">
                  <a:latin typeface="Helvetica" pitchFamily="2" charset="0"/>
                  <a:cs typeface="Consolas" panose="020B0609020204030204" pitchFamily="49" charset="0"/>
                </a:rPr>
                <a:t>are similar to each other</a:t>
              </a:r>
              <a:r>
                <a:rPr lang="en-US" dirty="0">
                  <a:latin typeface="Helvetica" pitchFamily="2" charset="0"/>
                </a:rPr>
                <a:t>.</a:t>
              </a:r>
            </a:p>
          </p:txBody>
        </p:sp>
        <p:sp>
          <p:nvSpPr>
            <p:cNvPr id="38" name="TextBox 37">
              <a:extLst>
                <a:ext uri="{FF2B5EF4-FFF2-40B4-BE49-F238E27FC236}">
                  <a16:creationId xmlns:a16="http://schemas.microsoft.com/office/drawing/2014/main" id="{BD80FDB7-B402-3FBF-668C-C6A58176DEC4}"/>
                </a:ext>
              </a:extLst>
            </p:cNvPr>
            <p:cNvSpPr txBox="1"/>
            <p:nvPr/>
          </p:nvSpPr>
          <p:spPr>
            <a:xfrm>
              <a:off x="2756582" y="2773250"/>
              <a:ext cx="6098058" cy="369332"/>
            </a:xfrm>
            <a:prstGeom prst="rect">
              <a:avLst/>
            </a:prstGeom>
            <a:noFill/>
          </p:spPr>
          <p:txBody>
            <a:bodyPr wrap="square">
              <a:spAutoFit/>
            </a:bodyPr>
            <a:lstStyle/>
            <a:p>
              <a:r>
                <a:rPr lang="en-US" dirty="0">
                  <a:latin typeface="Helvetica" pitchFamily="2" charset="0"/>
                  <a:cs typeface="Consolas" panose="020B0609020204030204" pitchFamily="49" charset="0"/>
                </a:rPr>
                <a:t>Parts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lasted </a:t>
              </a:r>
              <a:r>
                <a:rPr lang="en-US" dirty="0">
                  <a:latin typeface="Consolas" panose="020B0609020204030204" pitchFamily="49" charset="0"/>
                  <a:cs typeface="Consolas" panose="020B0609020204030204" pitchFamily="49" charset="0"/>
                </a:rPr>
                <a:t>TIME-UNIT </a:t>
              </a:r>
              <a:r>
                <a:rPr lang="en-US" dirty="0">
                  <a:latin typeface="Helvetica" pitchFamily="2" charset="0"/>
                  <a:cs typeface="Consolas" panose="020B0609020204030204" pitchFamily="49" charset="0"/>
                </a:rPr>
                <a:t>on average</a:t>
              </a:r>
              <a:r>
                <a:rPr lang="en-US" dirty="0">
                  <a:latin typeface="Helvetica" pitchFamily="2" charset="0"/>
                </a:rPr>
                <a:t>.</a:t>
              </a:r>
            </a:p>
          </p:txBody>
        </p:sp>
        <p:sp>
          <p:nvSpPr>
            <p:cNvPr id="47" name="Left Brace 46">
              <a:extLst>
                <a:ext uri="{FF2B5EF4-FFF2-40B4-BE49-F238E27FC236}">
                  <a16:creationId xmlns:a16="http://schemas.microsoft.com/office/drawing/2014/main" id="{E60C1023-A550-7A06-C2DF-ED5A298DEED4}"/>
                </a:ext>
              </a:extLst>
            </p:cNvPr>
            <p:cNvSpPr/>
            <p:nvPr/>
          </p:nvSpPr>
          <p:spPr>
            <a:xfrm>
              <a:off x="2236573" y="1304315"/>
              <a:ext cx="123568" cy="1829389"/>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883693FC-D805-AF30-E23C-B21D974D222D}"/>
                </a:ext>
              </a:extLst>
            </p:cNvPr>
            <p:cNvSpPr txBox="1"/>
            <p:nvPr/>
          </p:nvSpPr>
          <p:spPr>
            <a:xfrm>
              <a:off x="1198605" y="1901645"/>
              <a:ext cx="988030" cy="646331"/>
            </a:xfrm>
            <a:prstGeom prst="rect">
              <a:avLst/>
            </a:prstGeom>
            <a:noFill/>
          </p:spPr>
          <p:txBody>
            <a:bodyPr wrap="square" rtlCol="0">
              <a:spAutoFit/>
            </a:bodyPr>
            <a:lstStyle/>
            <a:p>
              <a:r>
                <a:rPr lang="en-US" dirty="0">
                  <a:latin typeface="Helvetica" pitchFamily="2" charset="0"/>
                </a:rPr>
                <a:t>Event internal</a:t>
              </a:r>
            </a:p>
          </p:txBody>
        </p:sp>
      </p:grpSp>
    </p:spTree>
    <p:extLst>
      <p:ext uri="{BB962C8B-B14F-4D97-AF65-F5344CB8AC3E}">
        <p14:creationId xmlns:p14="http://schemas.microsoft.com/office/powerpoint/2010/main" val="37856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F62AE-5B0B-67A5-05FE-CECF618C2A4F}"/>
              </a:ext>
            </a:extLst>
          </p:cNvPr>
          <p:cNvPicPr>
            <a:picLocks noChangeAspect="1"/>
          </p:cNvPicPr>
          <p:nvPr/>
        </p:nvPicPr>
        <p:blipFill>
          <a:blip r:embed="rId2"/>
          <a:stretch>
            <a:fillRect/>
          </a:stretch>
        </p:blipFill>
        <p:spPr>
          <a:xfrm>
            <a:off x="1874920" y="1328201"/>
            <a:ext cx="8442159" cy="4201597"/>
          </a:xfrm>
          <a:prstGeom prst="rect">
            <a:avLst/>
          </a:prstGeom>
        </p:spPr>
      </p:pic>
      <p:sp>
        <p:nvSpPr>
          <p:cNvPr id="5" name="Rectangle 4">
            <a:extLst>
              <a:ext uri="{FF2B5EF4-FFF2-40B4-BE49-F238E27FC236}">
                <a16:creationId xmlns:a16="http://schemas.microsoft.com/office/drawing/2014/main" id="{AB7E5772-64E8-0FE0-AF59-0E1F6FAEFBEF}"/>
              </a:ext>
            </a:extLst>
          </p:cNvPr>
          <p:cNvSpPr/>
          <p:nvPr/>
        </p:nvSpPr>
        <p:spPr>
          <a:xfrm>
            <a:off x="2113005" y="1865870"/>
            <a:ext cx="2397211" cy="10626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AC4CA05-E07C-E877-197A-E13DB8584207}"/>
              </a:ext>
            </a:extLst>
          </p:cNvPr>
          <p:cNvSpPr/>
          <p:nvPr/>
        </p:nvSpPr>
        <p:spPr>
          <a:xfrm>
            <a:off x="4613189" y="1334529"/>
            <a:ext cx="3068597" cy="14828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B02C8F66-34AE-1CB3-9504-7B88A79363DA}"/>
              </a:ext>
            </a:extLst>
          </p:cNvPr>
          <p:cNvSpPr/>
          <p:nvPr/>
        </p:nvSpPr>
        <p:spPr>
          <a:xfrm rot="20446811">
            <a:off x="2914134" y="2360142"/>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B4D3036-0DE8-A021-CE43-474D02A6D6AA}"/>
              </a:ext>
            </a:extLst>
          </p:cNvPr>
          <p:cNvSpPr/>
          <p:nvPr/>
        </p:nvSpPr>
        <p:spPr>
          <a:xfrm>
            <a:off x="7663742" y="1544594"/>
            <a:ext cx="2653337" cy="12727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D49797E-29AE-B4AF-31EF-A1BBC7F44198}"/>
              </a:ext>
            </a:extLst>
          </p:cNvPr>
          <p:cNvSpPr/>
          <p:nvPr/>
        </p:nvSpPr>
        <p:spPr>
          <a:xfrm rot="912731">
            <a:off x="8773885" y="2207206"/>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20167FD1-04DC-F17F-31BF-F35A1CA5A619}"/>
              </a:ext>
            </a:extLst>
          </p:cNvPr>
          <p:cNvGrpSpPr/>
          <p:nvPr/>
        </p:nvGrpSpPr>
        <p:grpSpPr>
          <a:xfrm>
            <a:off x="4905633" y="1846937"/>
            <a:ext cx="2203621" cy="871549"/>
            <a:chOff x="4905633" y="1846937"/>
            <a:chExt cx="2203621" cy="871549"/>
          </a:xfrm>
        </p:grpSpPr>
        <p:cxnSp>
          <p:nvCxnSpPr>
            <p:cNvPr id="11" name="Straight Arrow Connector 10">
              <a:extLst>
                <a:ext uri="{FF2B5EF4-FFF2-40B4-BE49-F238E27FC236}">
                  <a16:creationId xmlns:a16="http://schemas.microsoft.com/office/drawing/2014/main" id="{23A7BBE6-8FEB-9969-9312-8C269B9923D7}"/>
                </a:ext>
              </a:extLst>
            </p:cNvPr>
            <p:cNvCxnSpPr/>
            <p:nvPr/>
          </p:nvCxnSpPr>
          <p:spPr>
            <a:xfrm>
              <a:off x="4905633" y="1865870"/>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16DBC5-EBF3-235B-ED03-9F5D2C016DA4}"/>
                </a:ext>
              </a:extLst>
            </p:cNvPr>
            <p:cNvCxnSpPr/>
            <p:nvPr/>
          </p:nvCxnSpPr>
          <p:spPr>
            <a:xfrm>
              <a:off x="7109254" y="1846937"/>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58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Data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~32k predicates from UD-EWT for </a:t>
              </a:r>
            </a:p>
            <a:p>
              <a:r>
                <a:rPr lang="en-US" sz="2800" dirty="0">
                  <a:latin typeface="Helvetica" pitchFamily="2" charset="0"/>
                </a:rPr>
                <a:t>~70k predicate-predicate pairs from UD-EWT</a:t>
              </a:r>
            </a:p>
          </p:txBody>
        </p:sp>
      </p:grpSp>
    </p:spTree>
    <p:extLst>
      <p:ext uri="{BB962C8B-B14F-4D97-AF65-F5344CB8AC3E}">
        <p14:creationId xmlns:p14="http://schemas.microsoft.com/office/powerpoint/2010/main" val="3516736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Natural Language Inference</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0AE0082-333B-2F7E-41DE-3433A42AFCAD}"/>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Interim Discussion</a:t>
            </a:r>
          </a:p>
        </p:txBody>
      </p:sp>
    </p:spTree>
    <p:extLst>
      <p:ext uri="{BB962C8B-B14F-4D97-AF65-F5344CB8AC3E}">
        <p14:creationId xmlns:p14="http://schemas.microsoft.com/office/powerpoint/2010/main" val="1780212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Find a set of inference templates that are both interesting  and broadly applicable across many situations.</a:t>
              </a:r>
            </a:p>
          </p:txBody>
        </p:sp>
      </p:grpSp>
    </p:spTree>
    <p:extLst>
      <p:ext uri="{BB962C8B-B14F-4D97-AF65-F5344CB8AC3E}">
        <p14:creationId xmlns:p14="http://schemas.microsoft.com/office/powerpoint/2010/main" val="476595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all situation descriptions are anchored by a predicate; yet, we can draw inferences about that situation.</a:t>
              </a:r>
            </a:p>
          </p:txBody>
        </p:sp>
      </p:grpSp>
    </p:spTree>
    <p:extLst>
      <p:ext uri="{BB962C8B-B14F-4D97-AF65-F5344CB8AC3E}">
        <p14:creationId xmlns:p14="http://schemas.microsoft.com/office/powerpoint/2010/main" val="1505587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9408AF-A8D3-50C6-5C65-A9BCAD94B503}"/>
              </a:ext>
            </a:extLst>
          </p:cNvPr>
          <p:cNvSpPr txBox="1"/>
          <p:nvPr/>
        </p:nvSpPr>
        <p:spPr>
          <a:xfrm>
            <a:off x="1556948" y="430480"/>
            <a:ext cx="9069859" cy="1077218"/>
          </a:xfrm>
          <a:prstGeom prst="rect">
            <a:avLst/>
          </a:prstGeom>
          <a:solidFill>
            <a:schemeClr val="bg1"/>
          </a:solidFill>
        </p:spPr>
        <p:txBody>
          <a:bodyPr wrap="square" rtlCol="0">
            <a:spAutoFit/>
          </a:bodyPr>
          <a:lstStyle/>
          <a:p>
            <a:pPr algn="ctr"/>
            <a:r>
              <a:rPr lang="en-US" sz="3200" dirty="0">
                <a:latin typeface="Helvetica" pitchFamily="2" charset="0"/>
              </a:rPr>
              <a:t>She melted the butter, then added the flour and stirred the mixture gently.</a:t>
            </a:r>
          </a:p>
        </p:txBody>
      </p:sp>
      <p:grpSp>
        <p:nvGrpSpPr>
          <p:cNvPr id="23" name="Group 22">
            <a:extLst>
              <a:ext uri="{FF2B5EF4-FFF2-40B4-BE49-F238E27FC236}">
                <a16:creationId xmlns:a16="http://schemas.microsoft.com/office/drawing/2014/main" id="{76847BAA-0D47-C2FD-4795-FB69AACB4271}"/>
              </a:ext>
            </a:extLst>
          </p:cNvPr>
          <p:cNvGrpSpPr/>
          <p:nvPr/>
        </p:nvGrpSpPr>
        <p:grpSpPr>
          <a:xfrm>
            <a:off x="2644612" y="430479"/>
            <a:ext cx="5554094" cy="2576067"/>
            <a:chOff x="2644612" y="430479"/>
            <a:chExt cx="5554094" cy="2576067"/>
          </a:xfrm>
        </p:grpSpPr>
        <p:grpSp>
          <p:nvGrpSpPr>
            <p:cNvPr id="5" name="Group 4">
              <a:extLst>
                <a:ext uri="{FF2B5EF4-FFF2-40B4-BE49-F238E27FC236}">
                  <a16:creationId xmlns:a16="http://schemas.microsoft.com/office/drawing/2014/main" id="{290EF664-F166-6EEF-0631-0560C56729F1}"/>
                </a:ext>
              </a:extLst>
            </p:cNvPr>
            <p:cNvGrpSpPr/>
            <p:nvPr/>
          </p:nvGrpSpPr>
          <p:grpSpPr>
            <a:xfrm>
              <a:off x="2644612" y="430479"/>
              <a:ext cx="5554094" cy="2576067"/>
              <a:chOff x="2644612" y="430479"/>
              <a:chExt cx="5554094" cy="2576067"/>
            </a:xfrm>
          </p:grpSpPr>
          <p:grpSp>
            <p:nvGrpSpPr>
              <p:cNvPr id="6" name="Group 5">
                <a:extLst>
                  <a:ext uri="{FF2B5EF4-FFF2-40B4-BE49-F238E27FC236}">
                    <a16:creationId xmlns:a16="http://schemas.microsoft.com/office/drawing/2014/main" id="{D756AF6C-D4E6-57F1-6E68-1FDA82ACF4C8}"/>
                  </a:ext>
                </a:extLst>
              </p:cNvPr>
              <p:cNvGrpSpPr/>
              <p:nvPr/>
            </p:nvGrpSpPr>
            <p:grpSpPr>
              <a:xfrm>
                <a:off x="3985052" y="1728927"/>
                <a:ext cx="4213654" cy="1277619"/>
                <a:chOff x="4782065" y="1836286"/>
                <a:chExt cx="4213654" cy="1277619"/>
              </a:xfrm>
            </p:grpSpPr>
            <p:cxnSp>
              <p:nvCxnSpPr>
                <p:cNvPr id="13" name="Straight Arrow Connector 12">
                  <a:extLst>
                    <a:ext uri="{FF2B5EF4-FFF2-40B4-BE49-F238E27FC236}">
                      <a16:creationId xmlns:a16="http://schemas.microsoft.com/office/drawing/2014/main" id="{CD9571EE-B097-29C5-92BB-4E866D1163FF}"/>
                    </a:ext>
                  </a:extLst>
                </p:cNvPr>
                <p:cNvCxnSpPr>
                  <a:stCxn id="16" idx="6"/>
                  <a:endCxn id="1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E5C4461F-BB90-7E54-4390-1149C24A32F2}"/>
                    </a:ext>
                  </a:extLst>
                </p:cNvPr>
                <p:cNvSpPr/>
                <p:nvPr/>
              </p:nvSpPr>
              <p:spPr>
                <a:xfrm>
                  <a:off x="4782065" y="2025491"/>
                  <a:ext cx="4213654" cy="108841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FE1AD8D-99A0-90FB-0222-EF1F34A8F1EC}"/>
                    </a:ext>
                  </a:extLst>
                </p:cNvPr>
                <p:cNvSpPr/>
                <p:nvPr/>
              </p:nvSpPr>
              <p:spPr>
                <a:xfrm>
                  <a:off x="7006281" y="1836286"/>
                  <a:ext cx="1659924" cy="40467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ROUX-MAKING</a:t>
                  </a:r>
                </a:p>
              </p:txBody>
            </p:sp>
            <p:sp>
              <p:nvSpPr>
                <p:cNvPr id="16" name="Oval 15">
                  <a:extLst>
                    <a:ext uri="{FF2B5EF4-FFF2-40B4-BE49-F238E27FC236}">
                      <a16:creationId xmlns:a16="http://schemas.microsoft.com/office/drawing/2014/main" id="{F638BC65-F823-80B3-5961-80284E91ADC9}"/>
                    </a:ext>
                  </a:extLst>
                </p:cNvPr>
                <p:cNvSpPr/>
                <p:nvPr/>
              </p:nvSpPr>
              <p:spPr>
                <a:xfrm>
                  <a:off x="5154827" y="2445624"/>
                  <a:ext cx="387178" cy="387178"/>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4A5CA2-C0CD-C35D-DE95-8507CE5A8D1E}"/>
                    </a:ext>
                  </a:extLst>
                </p:cNvPr>
                <p:cNvSpPr/>
                <p:nvPr/>
              </p:nvSpPr>
              <p:spPr>
                <a:xfrm>
                  <a:off x="6129987"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9F7F49-42D6-999C-EEDF-E8CBA9372C6D}"/>
                    </a:ext>
                  </a:extLst>
                </p:cNvPr>
                <p:cNvSpPr/>
                <p:nvPr/>
              </p:nvSpPr>
              <p:spPr>
                <a:xfrm>
                  <a:off x="7105148"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DAA0C72-4CE8-09F8-6393-386F8F860591}"/>
                    </a:ext>
                  </a:extLst>
                </p:cNvPr>
                <p:cNvSpPr/>
                <p:nvPr/>
              </p:nvSpPr>
              <p:spPr>
                <a:xfrm>
                  <a:off x="8080309"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B370A2C-693C-4345-1B54-0B796C76A82C}"/>
                    </a:ext>
                  </a:extLst>
                </p:cNvPr>
                <p:cNvCxnSpPr>
                  <a:cxnSpLocks/>
                  <a:stCxn id="17" idx="6"/>
                  <a:endCxn id="18" idx="2"/>
                </p:cNvCxnSpPr>
                <p:nvPr/>
              </p:nvCxnSpPr>
              <p:spPr>
                <a:xfrm>
                  <a:off x="6517165"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A133F4E-66C1-6343-BD21-48E35D6FC4BD}"/>
                    </a:ext>
                  </a:extLst>
                </p:cNvPr>
                <p:cNvCxnSpPr>
                  <a:cxnSpLocks/>
                  <a:stCxn id="18" idx="6"/>
                  <a:endCxn id="19" idx="2"/>
                </p:cNvCxnSpPr>
                <p:nvPr/>
              </p:nvCxnSpPr>
              <p:spPr>
                <a:xfrm>
                  <a:off x="7492326"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AE742BA-83F2-77F3-4A53-278CAB0B9188}"/>
                    </a:ext>
                  </a:extLst>
                </p:cNvPr>
                <p:cNvCxnSpPr>
                  <a:cxnSpLocks/>
                  <a:stCxn id="16" idx="6"/>
                  <a:endCxn id="1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CDA219BB-C2EA-FA13-AAAC-137F9BFB0ABB}"/>
                  </a:ext>
                </a:extLst>
              </p:cNvPr>
              <p:cNvGrpSpPr/>
              <p:nvPr/>
            </p:nvGrpSpPr>
            <p:grpSpPr>
              <a:xfrm>
                <a:off x="2644612" y="430480"/>
                <a:ext cx="2745063" cy="1964486"/>
                <a:chOff x="2644612" y="430480"/>
                <a:chExt cx="2745063" cy="1964486"/>
              </a:xfrm>
            </p:grpSpPr>
            <p:sp>
              <p:nvSpPr>
                <p:cNvPr id="11" name="Rounded Rectangle 10">
                  <a:extLst>
                    <a:ext uri="{FF2B5EF4-FFF2-40B4-BE49-F238E27FC236}">
                      <a16:creationId xmlns:a16="http://schemas.microsoft.com/office/drawing/2014/main" id="{72A9B262-C7FE-B6B2-2E14-58BAC9788550}"/>
                    </a:ext>
                  </a:extLst>
                </p:cNvPr>
                <p:cNvSpPr/>
                <p:nvPr/>
              </p:nvSpPr>
              <p:spPr>
                <a:xfrm>
                  <a:off x="2644612" y="430480"/>
                  <a:ext cx="1340440"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F586B82-BECC-204E-DAC5-B51C13FC90EF}"/>
                    </a:ext>
                  </a:extLst>
                </p:cNvPr>
                <p:cNvCxnSpPr>
                  <a:cxnSpLocks/>
                  <a:stCxn id="11" idx="2"/>
                  <a:endCxn id="17" idx="1"/>
                </p:cNvCxnSpPr>
                <p:nvPr/>
              </p:nvCxnSpPr>
              <p:spPr>
                <a:xfrm>
                  <a:off x="3314832" y="1015255"/>
                  <a:ext cx="2074843" cy="137971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8" name="Group 7">
                <a:extLst>
                  <a:ext uri="{FF2B5EF4-FFF2-40B4-BE49-F238E27FC236}">
                    <a16:creationId xmlns:a16="http://schemas.microsoft.com/office/drawing/2014/main" id="{5AA9233C-1FD6-071D-C3E9-076F0263C548}"/>
                  </a:ext>
                </a:extLst>
              </p:cNvPr>
              <p:cNvGrpSpPr/>
              <p:nvPr/>
            </p:nvGrpSpPr>
            <p:grpSpPr>
              <a:xfrm>
                <a:off x="6638612" y="430479"/>
                <a:ext cx="1356211" cy="1964487"/>
                <a:chOff x="6638612" y="430479"/>
                <a:chExt cx="1356211" cy="1964487"/>
              </a:xfrm>
            </p:grpSpPr>
            <p:sp>
              <p:nvSpPr>
                <p:cNvPr id="9" name="Rounded Rectangle 8">
                  <a:extLst>
                    <a:ext uri="{FF2B5EF4-FFF2-40B4-BE49-F238E27FC236}">
                      <a16:creationId xmlns:a16="http://schemas.microsoft.com/office/drawing/2014/main" id="{532B54BE-1614-92A7-2FAB-29A372AA4ADF}"/>
                    </a:ext>
                  </a:extLst>
                </p:cNvPr>
                <p:cNvSpPr/>
                <p:nvPr/>
              </p:nvSpPr>
              <p:spPr>
                <a:xfrm>
                  <a:off x="6764987" y="430479"/>
                  <a:ext cx="1229836"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78CA82E-E566-8BC6-F8F6-99CE8619157D}"/>
                    </a:ext>
                  </a:extLst>
                </p:cNvPr>
                <p:cNvCxnSpPr>
                  <a:cxnSpLocks/>
                  <a:stCxn id="9" idx="2"/>
                  <a:endCxn id="18" idx="7"/>
                </p:cNvCxnSpPr>
                <p:nvPr/>
              </p:nvCxnSpPr>
              <p:spPr>
                <a:xfrm flipH="1">
                  <a:off x="6638612" y="1015254"/>
                  <a:ext cx="741293" cy="137971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grpSp>
          <p:nvGrpSpPr>
            <p:cNvPr id="4" name="Group 3">
              <a:extLst>
                <a:ext uri="{FF2B5EF4-FFF2-40B4-BE49-F238E27FC236}">
                  <a16:creationId xmlns:a16="http://schemas.microsoft.com/office/drawing/2014/main" id="{528E142D-543D-60A8-369E-29931AFBD45D}"/>
                </a:ext>
              </a:extLst>
            </p:cNvPr>
            <p:cNvGrpSpPr/>
            <p:nvPr/>
          </p:nvGrpSpPr>
          <p:grpSpPr>
            <a:xfrm>
              <a:off x="3743725" y="922923"/>
              <a:ext cx="3596272" cy="1472043"/>
              <a:chOff x="3743725" y="922923"/>
              <a:chExt cx="3596272" cy="1472043"/>
            </a:xfrm>
          </p:grpSpPr>
          <p:sp>
            <p:nvSpPr>
              <p:cNvPr id="25" name="Rounded Rectangle 24">
                <a:extLst>
                  <a:ext uri="{FF2B5EF4-FFF2-40B4-BE49-F238E27FC236}">
                    <a16:creationId xmlns:a16="http://schemas.microsoft.com/office/drawing/2014/main" id="{F5EB0BA8-CC02-222E-E0E8-BF2D1FA079FE}"/>
                  </a:ext>
                </a:extLst>
              </p:cNvPr>
              <p:cNvSpPr/>
              <p:nvPr/>
            </p:nvSpPr>
            <p:spPr>
              <a:xfrm>
                <a:off x="3743725" y="922923"/>
                <a:ext cx="1229836"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CE295B1B-0A79-5752-CD25-46A1CE67A638}"/>
                  </a:ext>
                </a:extLst>
              </p:cNvPr>
              <p:cNvCxnSpPr>
                <a:cxnSpLocks/>
                <a:stCxn id="25" idx="2"/>
                <a:endCxn id="19" idx="1"/>
              </p:cNvCxnSpPr>
              <p:nvPr/>
            </p:nvCxnSpPr>
            <p:spPr>
              <a:xfrm>
                <a:off x="4358643" y="1507698"/>
                <a:ext cx="2981354" cy="8872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37694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How we do this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S</a:t>
              </a:r>
              <a:r>
                <a:rPr lang="en-US" sz="2800" dirty="0">
                  <a:effectLst/>
                  <a:latin typeface="Helvetica" pitchFamily="2" charset="0"/>
                  <a:ea typeface="Calibri" panose="020F0502020204030204" pitchFamily="34" charset="0"/>
                  <a:cs typeface="Times New Roman" panose="02020603050405020304" pitchFamily="18" charset="0"/>
                </a:rPr>
                <a:t>ystematic relationships between the way we conceptualize situations and the way we describe them.</a:t>
              </a:r>
              <a:r>
                <a:rPr lang="en-US" sz="2800" dirty="0">
                  <a:effectLst/>
                  <a:latin typeface="Helvetica" pitchFamily="2" charset="0"/>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E21C07D9-64D1-E6A8-70E9-DBD4802294A5}"/>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5DDE7786-5828-85E8-CCEE-D2B19458046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What this allows us to do</a:t>
              </a:r>
            </a:p>
          </p:txBody>
        </p:sp>
        <p:sp>
          <p:nvSpPr>
            <p:cNvPr id="7" name="TextBox 6">
              <a:extLst>
                <a:ext uri="{FF2B5EF4-FFF2-40B4-BE49-F238E27FC236}">
                  <a16:creationId xmlns:a16="http://schemas.microsoft.com/office/drawing/2014/main" id="{72A04A45-0C32-3898-64AE-EE6F69945A25}"/>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Draw inferences that go beyond what one strictly says in describing a situation.</a:t>
              </a:r>
              <a:r>
                <a:rPr lang="en-US" sz="2800" dirty="0">
                  <a:effectLst/>
                </a:rPr>
                <a:t> </a:t>
              </a:r>
              <a:endParaRPr lang="en-US" sz="2800" dirty="0">
                <a:latin typeface="Helvetica" pitchFamily="2" charset="0"/>
              </a:endParaRPr>
            </a:p>
          </p:txBody>
        </p:sp>
      </p:grpSp>
    </p:spTree>
    <p:extLst>
      <p:ext uri="{BB962C8B-B14F-4D97-AF65-F5344CB8AC3E}">
        <p14:creationId xmlns:p14="http://schemas.microsoft.com/office/powerpoint/2010/main" val="3541710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all situation descriptions are anchored by a predicate; yet, we can draw inferences about that situation.</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Lift the requirement that a situation needs to be anchored by a predicate.</a:t>
              </a:r>
            </a:p>
          </p:txBody>
        </p:sp>
      </p:grpSp>
    </p:spTree>
    <p:extLst>
      <p:ext uri="{BB962C8B-B14F-4D97-AF65-F5344CB8AC3E}">
        <p14:creationId xmlns:p14="http://schemas.microsoft.com/office/powerpoint/2010/main" val="1167284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107995"/>
            <a:chOff x="1447800" y="973017"/>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Task</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523220"/>
            </a:xfrm>
            <a:prstGeom prst="rect">
              <a:avLst/>
            </a:prstGeom>
            <a:noFill/>
          </p:spPr>
          <p:txBody>
            <a:bodyPr wrap="square" rtlCol="0">
              <a:spAutoFit/>
            </a:bodyPr>
            <a:lstStyle/>
            <a:p>
              <a:r>
                <a:rPr lang="en-US" sz="2800" dirty="0">
                  <a:latin typeface="Helvetica" pitchFamily="2" charset="0"/>
                </a:rPr>
                <a:t>Generalized template extraction</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Similar to</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Event argument extraction, which extends semantic role labeling from the sentence level to the document level.</a:t>
              </a:r>
            </a:p>
          </p:txBody>
        </p:sp>
      </p:grpSp>
    </p:spTree>
    <p:extLst>
      <p:ext uri="{BB962C8B-B14F-4D97-AF65-F5344CB8AC3E}">
        <p14:creationId xmlns:p14="http://schemas.microsoft.com/office/powerpoint/2010/main" val="2134764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CB0821-EAC6-74DB-10B2-48DAAFFFBBD6}"/>
              </a:ext>
            </a:extLst>
          </p:cNvPr>
          <p:cNvSpPr txBox="1"/>
          <p:nvPr/>
        </p:nvSpPr>
        <p:spPr>
          <a:xfrm>
            <a:off x="1482814" y="2526788"/>
            <a:ext cx="3818237" cy="2585323"/>
          </a:xfrm>
          <a:prstGeom prst="rect">
            <a:avLst/>
          </a:prstGeom>
          <a:noFill/>
          <a:ln>
            <a:solidFill>
              <a:schemeClr val="tx1"/>
            </a:solidFill>
          </a:ln>
        </p:spPr>
        <p:txBody>
          <a:bodyPr wrap="square" rtlCol="0">
            <a:spAutoFit/>
          </a:bodyPr>
          <a:lstStyle/>
          <a:p>
            <a:r>
              <a:rPr lang="en-US" b="1" dirty="0">
                <a:latin typeface="Helvetica" pitchFamily="2" charset="0"/>
              </a:rPr>
              <a:t>Template 1: </a:t>
            </a:r>
            <a:r>
              <a:rPr lang="en-US" dirty="0">
                <a:latin typeface="Consolas" panose="020B0609020204030204" pitchFamily="49" charset="0"/>
                <a:cs typeface="Consolas" panose="020B0609020204030204" pitchFamily="49" charset="0"/>
              </a:rPr>
              <a:t>MAKE-ROUX</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MAKER</a:t>
            </a:r>
            <a:r>
              <a:rPr lang="en-US" dirty="0">
                <a:latin typeface="Helvetica" pitchFamily="2" charset="0"/>
              </a:rPr>
              <a:t>: {“She”}</a:t>
            </a:r>
          </a:p>
          <a:p>
            <a:r>
              <a:rPr lang="en-US" dirty="0">
                <a:latin typeface="Consolas" panose="020B0609020204030204" pitchFamily="49" charset="0"/>
                <a:cs typeface="Consolas" panose="020B0609020204030204" pitchFamily="49" charset="0"/>
              </a:rPr>
              <a:t>FAT</a:t>
            </a:r>
            <a:r>
              <a:rPr lang="en-US" dirty="0">
                <a:latin typeface="Helvetica" pitchFamily="2" charset="0"/>
              </a:rPr>
              <a:t>: {“the butter”}</a:t>
            </a:r>
          </a:p>
          <a:p>
            <a:r>
              <a:rPr lang="en-US" dirty="0">
                <a:latin typeface="Consolas" panose="020B0609020204030204" pitchFamily="49" charset="0"/>
                <a:cs typeface="Consolas" panose="020B0609020204030204" pitchFamily="49" charset="0"/>
              </a:rPr>
              <a:t>THICKENER</a:t>
            </a:r>
            <a:r>
              <a:rPr lang="en-US" dirty="0">
                <a:latin typeface="Helvetica" pitchFamily="2" charset="0"/>
              </a:rPr>
              <a:t>: {“the flour”}</a:t>
            </a:r>
          </a:p>
          <a:p>
            <a:r>
              <a:rPr lang="en-US" dirty="0">
                <a:latin typeface="Consolas" panose="020B0609020204030204" pitchFamily="49" charset="0"/>
                <a:cs typeface="Consolas" panose="020B0609020204030204" pitchFamily="49" charset="0"/>
              </a:rPr>
              <a:t>ROUX: </a:t>
            </a:r>
            <a:r>
              <a:rPr lang="en-US" dirty="0">
                <a:latin typeface="Helvetica" pitchFamily="2" charset="0"/>
              </a:rPr>
              <a:t>{“the mixture”}</a:t>
            </a:r>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HEATING-SURFACE</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HEATING-METHOD</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STIRRING-IMPLEMENT</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p:txBody>
      </p:sp>
      <p:sp>
        <p:nvSpPr>
          <p:cNvPr id="2" name="TextBox 1">
            <a:extLst>
              <a:ext uri="{FF2B5EF4-FFF2-40B4-BE49-F238E27FC236}">
                <a16:creationId xmlns:a16="http://schemas.microsoft.com/office/drawing/2014/main" id="{05D6CE45-0601-4183-0AC1-418DC92F5DAC}"/>
              </a:ext>
            </a:extLst>
          </p:cNvPr>
          <p:cNvSpPr txBox="1"/>
          <p:nvPr/>
        </p:nvSpPr>
        <p:spPr>
          <a:xfrm>
            <a:off x="1807175" y="509930"/>
            <a:ext cx="8577650" cy="1077218"/>
          </a:xfrm>
          <a:prstGeom prst="rect">
            <a:avLst/>
          </a:prstGeom>
          <a:solidFill>
            <a:schemeClr val="bg1"/>
          </a:solidFill>
        </p:spPr>
        <p:txBody>
          <a:bodyPr wrap="square" rtlCol="0">
            <a:spAutoFit/>
          </a:bodyPr>
          <a:lstStyle/>
          <a:p>
            <a:r>
              <a:rPr lang="en-US" sz="3200" dirty="0">
                <a:latin typeface="Helvetica" pitchFamily="2" charset="0"/>
              </a:rPr>
              <a:t>She melted the butter. Then, she added the flour. And finally, she stirred the mixture gently.</a:t>
            </a:r>
          </a:p>
        </p:txBody>
      </p:sp>
      <p:sp>
        <p:nvSpPr>
          <p:cNvPr id="6" name="TextBox 5">
            <a:extLst>
              <a:ext uri="{FF2B5EF4-FFF2-40B4-BE49-F238E27FC236}">
                <a16:creationId xmlns:a16="http://schemas.microsoft.com/office/drawing/2014/main" id="{BAD37A57-2F9C-227C-E147-12670F528DA2}"/>
              </a:ext>
            </a:extLst>
          </p:cNvPr>
          <p:cNvSpPr txBox="1"/>
          <p:nvPr/>
        </p:nvSpPr>
        <p:spPr>
          <a:xfrm>
            <a:off x="5955958" y="4096448"/>
            <a:ext cx="5251622" cy="1754326"/>
          </a:xfrm>
          <a:prstGeom prst="rect">
            <a:avLst/>
          </a:prstGeom>
          <a:noFill/>
          <a:ln>
            <a:solidFill>
              <a:schemeClr val="tx1"/>
            </a:solidFill>
          </a:ln>
        </p:spPr>
        <p:txBody>
          <a:bodyPr wrap="square" rtlCol="0">
            <a:spAutoFit/>
          </a:bodyPr>
          <a:lstStyle/>
          <a:p>
            <a:r>
              <a:rPr lang="en-US" b="1" dirty="0">
                <a:latin typeface="Helvetica" pitchFamily="2" charset="0"/>
              </a:rPr>
              <a:t>Template 3: </a:t>
            </a:r>
            <a:r>
              <a:rPr lang="en-US" dirty="0">
                <a:latin typeface="Helvetica" pitchFamily="2" charset="0"/>
              </a:rPr>
              <a:t>MIX</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MIXER</a:t>
            </a:r>
            <a:r>
              <a:rPr lang="en-US" dirty="0">
                <a:latin typeface="Helvetica" pitchFamily="2" charset="0"/>
              </a:rPr>
              <a:t>: {“She”}</a:t>
            </a:r>
          </a:p>
          <a:p>
            <a:r>
              <a:rPr lang="en-US" dirty="0">
                <a:latin typeface="Consolas" panose="020B0609020204030204" pitchFamily="49" charset="0"/>
                <a:cs typeface="Consolas" panose="020B0609020204030204" pitchFamily="49" charset="0"/>
              </a:rPr>
              <a:t>MIXING-IMPLEMENT</a:t>
            </a:r>
            <a:r>
              <a:rPr lang="en-US" dirty="0">
                <a:latin typeface="Helvetica" pitchFamily="2" charset="0"/>
              </a:rPr>
              <a:t>: NULL</a:t>
            </a:r>
          </a:p>
          <a:p>
            <a:r>
              <a:rPr lang="en-US" dirty="0">
                <a:latin typeface="Consolas" panose="020B0609020204030204" pitchFamily="49" charset="0"/>
                <a:cs typeface="Consolas" panose="020B0609020204030204" pitchFamily="49" charset="0"/>
              </a:rPr>
              <a:t>INGREDIENTS</a:t>
            </a:r>
            <a:r>
              <a:rPr lang="en-US" dirty="0">
                <a:latin typeface="Helvetica" pitchFamily="2" charset="0"/>
              </a:rPr>
              <a:t>: {“the butter”, “the flour”}</a:t>
            </a:r>
          </a:p>
          <a:p>
            <a:r>
              <a:rPr lang="en-US" dirty="0">
                <a:latin typeface="Consolas" panose="020B0609020204030204" pitchFamily="49" charset="0"/>
                <a:cs typeface="Consolas" panose="020B0609020204030204" pitchFamily="49" charset="0"/>
              </a:rPr>
              <a:t>RESULT: </a:t>
            </a:r>
            <a:r>
              <a:rPr lang="en-US" dirty="0">
                <a:latin typeface="Helvetica" pitchFamily="2" charset="0"/>
              </a:rPr>
              <a:t>{“the mixture”}</a:t>
            </a:r>
            <a:endParaRPr lang="en-US" dirty="0">
              <a:latin typeface="Consolas" panose="020B0609020204030204" pitchFamily="49" charset="0"/>
              <a:cs typeface="Consolas" panose="020B0609020204030204" pitchFamily="49" charset="0"/>
            </a:endParaRPr>
          </a:p>
        </p:txBody>
      </p:sp>
      <p:sp>
        <p:nvSpPr>
          <p:cNvPr id="7" name="TextBox 6">
            <a:extLst>
              <a:ext uri="{FF2B5EF4-FFF2-40B4-BE49-F238E27FC236}">
                <a16:creationId xmlns:a16="http://schemas.microsoft.com/office/drawing/2014/main" id="{3A072D10-C84F-6C93-1B2B-ED85C10D9434}"/>
              </a:ext>
            </a:extLst>
          </p:cNvPr>
          <p:cNvSpPr txBox="1"/>
          <p:nvPr/>
        </p:nvSpPr>
        <p:spPr>
          <a:xfrm>
            <a:off x="5955958" y="2166551"/>
            <a:ext cx="5251622" cy="1754326"/>
          </a:xfrm>
          <a:prstGeom prst="rect">
            <a:avLst/>
          </a:prstGeom>
          <a:noFill/>
          <a:ln>
            <a:solidFill>
              <a:schemeClr val="tx1"/>
            </a:solidFill>
          </a:ln>
        </p:spPr>
        <p:txBody>
          <a:bodyPr wrap="square" rtlCol="0">
            <a:spAutoFit/>
          </a:bodyPr>
          <a:lstStyle/>
          <a:p>
            <a:r>
              <a:rPr lang="en-US" b="1" dirty="0">
                <a:latin typeface="Helvetica" pitchFamily="2" charset="0"/>
              </a:rPr>
              <a:t>Template 2: </a:t>
            </a:r>
            <a:r>
              <a:rPr lang="en-US" dirty="0">
                <a:latin typeface="Helvetica" pitchFamily="2" charset="0"/>
              </a:rPr>
              <a:t>MELT</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MELTER</a:t>
            </a:r>
            <a:r>
              <a:rPr lang="en-US" dirty="0">
                <a:latin typeface="Helvetica" pitchFamily="2" charset="0"/>
              </a:rPr>
              <a:t>: {“She”}</a:t>
            </a:r>
          </a:p>
          <a:p>
            <a:r>
              <a:rPr lang="en-US" dirty="0">
                <a:latin typeface="Consolas" panose="020B0609020204030204" pitchFamily="49" charset="0"/>
                <a:cs typeface="Consolas" panose="020B0609020204030204" pitchFamily="49" charset="0"/>
              </a:rPr>
              <a:t>MELTEE: </a:t>
            </a:r>
            <a:r>
              <a:rPr lang="en-US" dirty="0">
                <a:latin typeface="Helvetica" pitchFamily="2" charset="0"/>
                <a:cs typeface="Consolas" panose="020B0609020204030204" pitchFamily="49" charset="0"/>
              </a:rPr>
              <a:t>{“the butter”}</a:t>
            </a:r>
          </a:p>
          <a:p>
            <a:r>
              <a:rPr lang="en-US" dirty="0">
                <a:latin typeface="Consolas" panose="020B0609020204030204" pitchFamily="49" charset="0"/>
                <a:cs typeface="Consolas" panose="020B0609020204030204" pitchFamily="49" charset="0"/>
              </a:rPr>
              <a:t>HEATING-SURFACE</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HEATING-METHOD</a:t>
            </a:r>
            <a:r>
              <a:rPr lang="en-US" dirty="0">
                <a:latin typeface="Helvetica" pitchFamily="2" charset="0"/>
              </a:rPr>
              <a:t>: </a:t>
            </a:r>
            <a:r>
              <a:rPr lang="en-US" dirty="0">
                <a:latin typeface="Consolas" panose="020B0609020204030204" pitchFamily="49" charset="0"/>
                <a:cs typeface="Consolas" panose="020B0609020204030204" pitchFamily="49" charset="0"/>
              </a:rPr>
              <a:t>NULL</a:t>
            </a:r>
            <a:endParaRPr lang="en-US" dirty="0">
              <a:latin typeface="Helvetica" pitchFamily="2" charset="0"/>
            </a:endParaRPr>
          </a:p>
        </p:txBody>
      </p:sp>
      <p:sp>
        <p:nvSpPr>
          <p:cNvPr id="8" name="Rounded Rectangle 7">
            <a:extLst>
              <a:ext uri="{FF2B5EF4-FFF2-40B4-BE49-F238E27FC236}">
                <a16:creationId xmlns:a16="http://schemas.microsoft.com/office/drawing/2014/main" id="{8AA6FECE-184D-A81A-41D7-14A56FC2945F}"/>
              </a:ext>
            </a:extLst>
          </p:cNvPr>
          <p:cNvSpPr/>
          <p:nvPr/>
        </p:nvSpPr>
        <p:spPr>
          <a:xfrm>
            <a:off x="1807175" y="509930"/>
            <a:ext cx="4148783"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8115D3F-4237-1CE1-621A-F7C76B3651CE}"/>
              </a:ext>
            </a:extLst>
          </p:cNvPr>
          <p:cNvGrpSpPr/>
          <p:nvPr/>
        </p:nvGrpSpPr>
        <p:grpSpPr>
          <a:xfrm>
            <a:off x="1807174" y="505613"/>
            <a:ext cx="8448934" cy="1062878"/>
            <a:chOff x="1807174" y="505613"/>
            <a:chExt cx="8448934" cy="1062878"/>
          </a:xfrm>
        </p:grpSpPr>
        <p:sp>
          <p:nvSpPr>
            <p:cNvPr id="10" name="Rounded Rectangle 9">
              <a:extLst>
                <a:ext uri="{FF2B5EF4-FFF2-40B4-BE49-F238E27FC236}">
                  <a16:creationId xmlns:a16="http://schemas.microsoft.com/office/drawing/2014/main" id="{94429387-4E2A-AA42-0F86-DD8FB9AAD7F5}"/>
                </a:ext>
              </a:extLst>
            </p:cNvPr>
            <p:cNvSpPr/>
            <p:nvPr/>
          </p:nvSpPr>
          <p:spPr>
            <a:xfrm>
              <a:off x="5955959" y="505613"/>
              <a:ext cx="3867664"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4B27216-3E23-AAF2-6098-3E7ED13DA8F5}"/>
                </a:ext>
              </a:extLst>
            </p:cNvPr>
            <p:cNvSpPr/>
            <p:nvPr/>
          </p:nvSpPr>
          <p:spPr>
            <a:xfrm>
              <a:off x="1807174" y="1029882"/>
              <a:ext cx="8448934"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53C430F5-DE11-422D-D3E9-13815874E882}"/>
              </a:ext>
            </a:extLst>
          </p:cNvPr>
          <p:cNvSpPr/>
          <p:nvPr/>
        </p:nvSpPr>
        <p:spPr>
          <a:xfrm>
            <a:off x="1807174" y="495591"/>
            <a:ext cx="8448934" cy="1077217"/>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1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8" grpId="1"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Template Filling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2950984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Leverage ontology structure to fill natural language templates across documents describing same event. </a:t>
            </a:r>
            <a:endParaRPr lang="en-US" sz="2800" dirty="0">
              <a:latin typeface="Helvetica" pitchFamily="2" charset="0"/>
            </a:endParaRPr>
          </a:p>
        </p:txBody>
      </p:sp>
    </p:spTree>
    <p:extLst>
      <p:ext uri="{BB962C8B-B14F-4D97-AF65-F5344CB8AC3E}">
        <p14:creationId xmlns:p14="http://schemas.microsoft.com/office/powerpoint/2010/main" val="580266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2F1BCE03-2C2D-9441-DA00-F989B7540D8D}"/>
              </a:ext>
            </a:extLst>
          </p:cNvPr>
          <p:cNvSpPr txBox="1"/>
          <p:nvPr/>
        </p:nvSpPr>
        <p:spPr>
          <a:xfrm>
            <a:off x="855785" y="536448"/>
            <a:ext cx="3484567" cy="584775"/>
          </a:xfrm>
          <a:prstGeom prst="rect">
            <a:avLst/>
          </a:prstGeom>
          <a:noFill/>
        </p:spPr>
        <p:txBody>
          <a:bodyPr wrap="square" rtlCol="0">
            <a:spAutoFit/>
          </a:bodyPr>
          <a:lstStyle/>
          <a:p>
            <a:r>
              <a:rPr lang="en-US" sz="3200" b="1" dirty="0" err="1">
                <a:latin typeface="Helvetica" pitchFamily="2" charset="0"/>
                <a:cs typeface="Consolas" panose="020B0609020204030204" pitchFamily="49" charset="0"/>
              </a:rPr>
              <a:t>FrameNet</a:t>
            </a:r>
            <a:r>
              <a:rPr lang="en-US" sz="3200" dirty="0">
                <a:latin typeface="Helvetica" pitchFamily="2" charset="0"/>
                <a:cs typeface="Consolas" panose="020B0609020204030204" pitchFamily="49" charset="0"/>
              </a:rPr>
              <a:t> </a:t>
            </a:r>
            <a:r>
              <a:rPr lang="en-US" sz="1200" dirty="0">
                <a:latin typeface="Helvetica" pitchFamily="2" charset="0"/>
                <a:cs typeface="Consolas" panose="020B0609020204030204" pitchFamily="49" charset="0"/>
                <a:hlinkClick r:id="rId2"/>
              </a:rPr>
              <a:t>Baker et al. 1998</a:t>
            </a:r>
            <a:endParaRPr lang="en-US" sz="1200" dirty="0">
              <a:latin typeface="Helvetica" pitchFamily="2" charset="0"/>
              <a:cs typeface="Consolas" panose="020B0609020204030204" pitchFamily="49" charset="0"/>
            </a:endParaRPr>
          </a:p>
        </p:txBody>
      </p:sp>
      <p:cxnSp>
        <p:nvCxnSpPr>
          <p:cNvPr id="15" name="Straight Arrow Connector 14">
            <a:extLst>
              <a:ext uri="{FF2B5EF4-FFF2-40B4-BE49-F238E27FC236}">
                <a16:creationId xmlns:a16="http://schemas.microsoft.com/office/drawing/2014/main" id="{9EA5CBDF-0C02-F561-4231-AD4D41308919}"/>
              </a:ext>
            </a:extLst>
          </p:cNvPr>
          <p:cNvCxnSpPr>
            <a:cxnSpLocks/>
            <a:stCxn id="3" idx="2"/>
            <a:endCxn id="12" idx="0"/>
          </p:cNvCxnSpPr>
          <p:nvPr/>
        </p:nvCxnSpPr>
        <p:spPr>
          <a:xfrm>
            <a:off x="1586051" y="3062340"/>
            <a:ext cx="0" cy="5783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F1FA0FE-1B5B-604E-6A0D-A46583AB8508}"/>
              </a:ext>
            </a:extLst>
          </p:cNvPr>
          <p:cNvSpPr txBox="1"/>
          <p:nvPr/>
        </p:nvSpPr>
        <p:spPr>
          <a:xfrm>
            <a:off x="2051539" y="165295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Employment_scenario</a:t>
            </a:r>
            <a:endParaRPr lang="en-US" sz="1400" dirty="0">
              <a:latin typeface="Consolas" panose="020B0609020204030204" pitchFamily="49" charset="0"/>
              <a:cs typeface="Consolas" panose="020B0609020204030204" pitchFamily="49" charset="0"/>
            </a:endParaRPr>
          </a:p>
        </p:txBody>
      </p:sp>
      <p:sp>
        <p:nvSpPr>
          <p:cNvPr id="3" name="TextBox 2">
            <a:extLst>
              <a:ext uri="{FF2B5EF4-FFF2-40B4-BE49-F238E27FC236}">
                <a16:creationId xmlns:a16="http://schemas.microsoft.com/office/drawing/2014/main" id="{B00A252B-9DB9-9E5A-4704-95B04672680D}"/>
              </a:ext>
            </a:extLst>
          </p:cNvPr>
          <p:cNvSpPr txBox="1"/>
          <p:nvPr/>
        </p:nvSpPr>
        <p:spPr>
          <a:xfrm>
            <a:off x="54855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Employment_start</a:t>
            </a:r>
            <a:endParaRPr lang="en-US" sz="1400" dirty="0">
              <a:latin typeface="Consolas" panose="020B0609020204030204" pitchFamily="49" charset="0"/>
              <a:cs typeface="Consolas" panose="020B0609020204030204" pitchFamily="49" charset="0"/>
            </a:endParaRPr>
          </a:p>
        </p:txBody>
      </p:sp>
      <p:cxnSp>
        <p:nvCxnSpPr>
          <p:cNvPr id="5" name="Straight Arrow Connector 4">
            <a:extLst>
              <a:ext uri="{FF2B5EF4-FFF2-40B4-BE49-F238E27FC236}">
                <a16:creationId xmlns:a16="http://schemas.microsoft.com/office/drawing/2014/main" id="{39595731-E204-5A75-8EC9-CDE27F9D2C8F}"/>
              </a:ext>
            </a:extLst>
          </p:cNvPr>
          <p:cNvCxnSpPr>
            <a:stCxn id="2" idx="2"/>
            <a:endCxn id="3" idx="0"/>
          </p:cNvCxnSpPr>
          <p:nvPr/>
        </p:nvCxnSpPr>
        <p:spPr>
          <a:xfrm flipH="1">
            <a:off x="1586051" y="1960729"/>
            <a:ext cx="1502981" cy="7938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AAC5603-5296-1546-BF43-C45382A0FC48}"/>
              </a:ext>
            </a:extLst>
          </p:cNvPr>
          <p:cNvSpPr txBox="1"/>
          <p:nvPr/>
        </p:nvSpPr>
        <p:spPr>
          <a:xfrm rot="1324314">
            <a:off x="1705206" y="225864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10" name="TextBox 9">
            <a:extLst>
              <a:ext uri="{FF2B5EF4-FFF2-40B4-BE49-F238E27FC236}">
                <a16:creationId xmlns:a16="http://schemas.microsoft.com/office/drawing/2014/main" id="{10381760-82E8-B0E0-C95B-C2477286F33F}"/>
              </a:ext>
            </a:extLst>
          </p:cNvPr>
          <p:cNvSpPr txBox="1"/>
          <p:nvPr/>
        </p:nvSpPr>
        <p:spPr>
          <a:xfrm>
            <a:off x="266599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Employment_continue</a:t>
            </a:r>
            <a:endParaRPr lang="en-US" sz="14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3EDE52B5-9DA0-6351-C20C-2196579A3055}"/>
              </a:ext>
            </a:extLst>
          </p:cNvPr>
          <p:cNvSpPr txBox="1"/>
          <p:nvPr/>
        </p:nvSpPr>
        <p:spPr>
          <a:xfrm>
            <a:off x="4740983"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Employment_end</a:t>
            </a:r>
            <a:endParaRPr lang="en-US" sz="1400" dirty="0">
              <a:latin typeface="Consolas" panose="020B0609020204030204" pitchFamily="49" charset="0"/>
              <a:cs typeface="Consolas" panose="020B0609020204030204" pitchFamily="49" charset="0"/>
            </a:endParaRPr>
          </a:p>
        </p:txBody>
      </p:sp>
      <p:sp>
        <p:nvSpPr>
          <p:cNvPr id="12" name="TextBox 11">
            <a:extLst>
              <a:ext uri="{FF2B5EF4-FFF2-40B4-BE49-F238E27FC236}">
                <a16:creationId xmlns:a16="http://schemas.microsoft.com/office/drawing/2014/main" id="{0A86B328-94A8-2278-D14A-F1170CC25F7D}"/>
              </a:ext>
            </a:extLst>
          </p:cNvPr>
          <p:cNvSpPr txBox="1"/>
          <p:nvPr/>
        </p:nvSpPr>
        <p:spPr>
          <a:xfrm>
            <a:off x="548558" y="3640691"/>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Get_a_job</a:t>
            </a:r>
            <a:endParaRPr lang="en-US" sz="14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156D5A02-6EDB-2C52-AF52-03E4FFD31D13}"/>
              </a:ext>
            </a:extLst>
          </p:cNvPr>
          <p:cNvSpPr txBox="1"/>
          <p:nvPr/>
        </p:nvSpPr>
        <p:spPr>
          <a:xfrm>
            <a:off x="2623543" y="366044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Being_employed</a:t>
            </a:r>
            <a:endParaRPr lang="en-US" sz="1400" dirty="0">
              <a:latin typeface="Consolas" panose="020B0609020204030204" pitchFamily="49" charset="0"/>
              <a:cs typeface="Consolas" panose="020B0609020204030204" pitchFamily="49" charset="0"/>
            </a:endParaRPr>
          </a:p>
        </p:txBody>
      </p:sp>
      <p:sp>
        <p:nvSpPr>
          <p:cNvPr id="14" name="TextBox 13">
            <a:extLst>
              <a:ext uri="{FF2B5EF4-FFF2-40B4-BE49-F238E27FC236}">
                <a16:creationId xmlns:a16="http://schemas.microsoft.com/office/drawing/2014/main" id="{0CCC72B8-FA90-202D-9555-025C65363A80}"/>
              </a:ext>
            </a:extLst>
          </p:cNvPr>
          <p:cNvSpPr txBox="1"/>
          <p:nvPr/>
        </p:nvSpPr>
        <p:spPr>
          <a:xfrm>
            <a:off x="4740982" y="3660443"/>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Quitting</a:t>
            </a:r>
          </a:p>
        </p:txBody>
      </p:sp>
      <p:sp>
        <p:nvSpPr>
          <p:cNvPr id="16" name="TextBox 15">
            <a:extLst>
              <a:ext uri="{FF2B5EF4-FFF2-40B4-BE49-F238E27FC236}">
                <a16:creationId xmlns:a16="http://schemas.microsoft.com/office/drawing/2014/main" id="{CCCD6673-2D94-AFCC-885F-5EBAB717CE6F}"/>
              </a:ext>
            </a:extLst>
          </p:cNvPr>
          <p:cNvSpPr txBox="1"/>
          <p:nvPr/>
        </p:nvSpPr>
        <p:spPr>
          <a:xfrm>
            <a:off x="649125" y="3189570"/>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cxnSp>
        <p:nvCxnSpPr>
          <p:cNvPr id="26" name="Curved Connector 25">
            <a:extLst>
              <a:ext uri="{FF2B5EF4-FFF2-40B4-BE49-F238E27FC236}">
                <a16:creationId xmlns:a16="http://schemas.microsoft.com/office/drawing/2014/main" id="{C261EA84-F978-83FE-7BF3-14086D8CB478}"/>
              </a:ext>
            </a:extLst>
          </p:cNvPr>
          <p:cNvCxnSpPr>
            <a:stCxn id="12" idx="2"/>
            <a:endCxn id="13" idx="2"/>
          </p:cNvCxnSpPr>
          <p:nvPr/>
        </p:nvCxnSpPr>
        <p:spPr>
          <a:xfrm rot="16200000" flipH="1">
            <a:off x="2613667" y="2920851"/>
            <a:ext cx="19752" cy="2074985"/>
          </a:xfrm>
          <a:prstGeom prst="curvedConnector3">
            <a:avLst>
              <a:gd name="adj1" fmla="val 2088270"/>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50CF1504-6EA2-9390-C0BF-C0645F14C23D}"/>
              </a:ext>
            </a:extLst>
          </p:cNvPr>
          <p:cNvCxnSpPr>
            <a:cxnSpLocks/>
            <a:stCxn id="13" idx="2"/>
            <a:endCxn id="14" idx="2"/>
          </p:cNvCxnSpPr>
          <p:nvPr/>
        </p:nvCxnSpPr>
        <p:spPr>
          <a:xfrm rot="16200000" flipH="1">
            <a:off x="4719755" y="290950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468268C-6551-B4EC-E8E3-3FF8E898C4DD}"/>
              </a:ext>
            </a:extLst>
          </p:cNvPr>
          <p:cNvSpPr txBox="1"/>
          <p:nvPr/>
        </p:nvSpPr>
        <p:spPr>
          <a:xfrm rot="19294710">
            <a:off x="2028033" y="4232944"/>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3" name="TextBox 32">
            <a:extLst>
              <a:ext uri="{FF2B5EF4-FFF2-40B4-BE49-F238E27FC236}">
                <a16:creationId xmlns:a16="http://schemas.microsoft.com/office/drawing/2014/main" id="{E8B68FCF-3761-72ED-506F-7389D40EE63E}"/>
              </a:ext>
            </a:extLst>
          </p:cNvPr>
          <p:cNvSpPr txBox="1"/>
          <p:nvPr/>
        </p:nvSpPr>
        <p:spPr>
          <a:xfrm rot="19317532">
            <a:off x="4216504" y="4232812"/>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34" name="Curved Connector 33">
            <a:extLst>
              <a:ext uri="{FF2B5EF4-FFF2-40B4-BE49-F238E27FC236}">
                <a16:creationId xmlns:a16="http://schemas.microsoft.com/office/drawing/2014/main" id="{83467E23-DEC9-1271-0E89-598DA4479AA1}"/>
              </a:ext>
            </a:extLst>
          </p:cNvPr>
          <p:cNvCxnSpPr>
            <a:cxnSpLocks/>
            <a:stCxn id="3" idx="2"/>
            <a:endCxn id="10" idx="2"/>
          </p:cNvCxnSpPr>
          <p:nvPr/>
        </p:nvCxnSpPr>
        <p:spPr>
          <a:xfrm rot="16200000" flipH="1">
            <a:off x="2644771" y="2003620"/>
            <a:ext cx="12700" cy="2117440"/>
          </a:xfrm>
          <a:prstGeom prst="curvedConnector3">
            <a:avLst>
              <a:gd name="adj1" fmla="val 18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Curved Connector 34">
            <a:extLst>
              <a:ext uri="{FF2B5EF4-FFF2-40B4-BE49-F238E27FC236}">
                <a16:creationId xmlns:a16="http://schemas.microsoft.com/office/drawing/2014/main" id="{7901797E-2B42-F3FC-7629-B023A8F223B5}"/>
              </a:ext>
            </a:extLst>
          </p:cNvPr>
          <p:cNvCxnSpPr>
            <a:cxnSpLocks/>
          </p:cNvCxnSpPr>
          <p:nvPr/>
        </p:nvCxnSpPr>
        <p:spPr>
          <a:xfrm rot="16200000" flipH="1">
            <a:off x="4984542" y="206495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62AF016-A693-608D-DAFA-2EBEF1DC49EB}"/>
              </a:ext>
            </a:extLst>
          </p:cNvPr>
          <p:cNvSpPr txBox="1"/>
          <p:nvPr/>
        </p:nvSpPr>
        <p:spPr>
          <a:xfrm rot="19294710">
            <a:off x="2093927" y="331188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7" name="TextBox 36">
            <a:extLst>
              <a:ext uri="{FF2B5EF4-FFF2-40B4-BE49-F238E27FC236}">
                <a16:creationId xmlns:a16="http://schemas.microsoft.com/office/drawing/2014/main" id="{5326918E-3139-D3A3-0E11-061864EF52B6}"/>
              </a:ext>
            </a:extLst>
          </p:cNvPr>
          <p:cNvSpPr txBox="1"/>
          <p:nvPr/>
        </p:nvSpPr>
        <p:spPr>
          <a:xfrm rot="19317532">
            <a:off x="4481291" y="3295553"/>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42" name="TextBox 41">
            <a:extLst>
              <a:ext uri="{FF2B5EF4-FFF2-40B4-BE49-F238E27FC236}">
                <a16:creationId xmlns:a16="http://schemas.microsoft.com/office/drawing/2014/main" id="{6E8260CA-EC41-DBF5-A067-68E3D816FA53}"/>
              </a:ext>
            </a:extLst>
          </p:cNvPr>
          <p:cNvSpPr txBox="1"/>
          <p:nvPr/>
        </p:nvSpPr>
        <p:spPr>
          <a:xfrm>
            <a:off x="7430426"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Employer_scenario</a:t>
            </a:r>
            <a:endParaRPr lang="en-US" sz="1400" dirty="0">
              <a:latin typeface="Consolas" panose="020B0609020204030204" pitchFamily="49" charset="0"/>
              <a:cs typeface="Consolas" panose="020B0609020204030204" pitchFamily="49" charset="0"/>
            </a:endParaRPr>
          </a:p>
        </p:txBody>
      </p:sp>
      <p:cxnSp>
        <p:nvCxnSpPr>
          <p:cNvPr id="43" name="Straight Arrow Connector 42">
            <a:extLst>
              <a:ext uri="{FF2B5EF4-FFF2-40B4-BE49-F238E27FC236}">
                <a16:creationId xmlns:a16="http://schemas.microsoft.com/office/drawing/2014/main" id="{77A8F0A5-8C66-AAEF-AF87-6AE720949A32}"/>
              </a:ext>
            </a:extLst>
          </p:cNvPr>
          <p:cNvCxnSpPr>
            <a:cxnSpLocks/>
            <a:stCxn id="2" idx="2"/>
            <a:endCxn id="42" idx="0"/>
          </p:cNvCxnSpPr>
          <p:nvPr/>
        </p:nvCxnSpPr>
        <p:spPr>
          <a:xfrm>
            <a:off x="3089032" y="1960729"/>
            <a:ext cx="5378887" cy="793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51F8231-20AF-06D7-FDBA-A1569BDD28BD}"/>
              </a:ext>
            </a:extLst>
          </p:cNvPr>
          <p:cNvSpPr txBox="1"/>
          <p:nvPr/>
        </p:nvSpPr>
        <p:spPr>
          <a:xfrm rot="20107464">
            <a:off x="4670147" y="2145305"/>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sp>
        <p:nvSpPr>
          <p:cNvPr id="48" name="TextBox 47">
            <a:extLst>
              <a:ext uri="{FF2B5EF4-FFF2-40B4-BE49-F238E27FC236}">
                <a16:creationId xmlns:a16="http://schemas.microsoft.com/office/drawing/2014/main" id="{E6E7A043-676F-8F02-EC44-DD2A3018B89A}"/>
              </a:ext>
            </a:extLst>
          </p:cNvPr>
          <p:cNvSpPr txBox="1"/>
          <p:nvPr/>
        </p:nvSpPr>
        <p:spPr>
          <a:xfrm>
            <a:off x="5149700" y="5448701"/>
            <a:ext cx="966367"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Hiring</a:t>
            </a:r>
          </a:p>
        </p:txBody>
      </p:sp>
      <p:sp>
        <p:nvSpPr>
          <p:cNvPr id="49" name="TextBox 48">
            <a:extLst>
              <a:ext uri="{FF2B5EF4-FFF2-40B4-BE49-F238E27FC236}">
                <a16:creationId xmlns:a16="http://schemas.microsoft.com/office/drawing/2014/main" id="{7E9DDC14-572E-046A-125E-7C8A6168168D}"/>
              </a:ext>
            </a:extLst>
          </p:cNvPr>
          <p:cNvSpPr txBox="1"/>
          <p:nvPr/>
        </p:nvSpPr>
        <p:spPr>
          <a:xfrm>
            <a:off x="6579184"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Employing</a:t>
            </a:r>
          </a:p>
        </p:txBody>
      </p:sp>
      <p:sp>
        <p:nvSpPr>
          <p:cNvPr id="50" name="TextBox 49">
            <a:extLst>
              <a:ext uri="{FF2B5EF4-FFF2-40B4-BE49-F238E27FC236}">
                <a16:creationId xmlns:a16="http://schemas.microsoft.com/office/drawing/2014/main" id="{92DA5F58-8DCB-DE5D-B98D-548F8C3ADF74}"/>
              </a:ext>
            </a:extLst>
          </p:cNvPr>
          <p:cNvSpPr txBox="1"/>
          <p:nvPr/>
        </p:nvSpPr>
        <p:spPr>
          <a:xfrm>
            <a:off x="8696623"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Firing</a:t>
            </a:r>
          </a:p>
        </p:txBody>
      </p:sp>
      <p:cxnSp>
        <p:nvCxnSpPr>
          <p:cNvPr id="51" name="Curved Connector 50">
            <a:extLst>
              <a:ext uri="{FF2B5EF4-FFF2-40B4-BE49-F238E27FC236}">
                <a16:creationId xmlns:a16="http://schemas.microsoft.com/office/drawing/2014/main" id="{0B4DE679-4419-1532-EDF9-3C7DDE1BD95F}"/>
              </a:ext>
            </a:extLst>
          </p:cNvPr>
          <p:cNvCxnSpPr>
            <a:cxnSpLocks/>
            <a:stCxn id="48" idx="2"/>
            <a:endCxn id="49" idx="2"/>
          </p:cNvCxnSpPr>
          <p:nvPr/>
        </p:nvCxnSpPr>
        <p:spPr>
          <a:xfrm rot="5400000" flipH="1" flipV="1">
            <a:off x="6621605" y="4761406"/>
            <a:ext cx="6350" cy="1983793"/>
          </a:xfrm>
          <a:prstGeom prst="curvedConnector3">
            <a:avLst>
              <a:gd name="adj1" fmla="val -36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Curved Connector 51">
            <a:extLst>
              <a:ext uri="{FF2B5EF4-FFF2-40B4-BE49-F238E27FC236}">
                <a16:creationId xmlns:a16="http://schemas.microsoft.com/office/drawing/2014/main" id="{96C9352A-3F23-93DC-25E3-E692CEDBD95C}"/>
              </a:ext>
            </a:extLst>
          </p:cNvPr>
          <p:cNvCxnSpPr>
            <a:cxnSpLocks/>
            <a:stCxn id="49" idx="2"/>
            <a:endCxn id="50" idx="2"/>
          </p:cNvCxnSpPr>
          <p:nvPr/>
        </p:nvCxnSpPr>
        <p:spPr>
          <a:xfrm rot="16200000" flipH="1">
            <a:off x="8675396" y="4691408"/>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986D6E74-E2B9-DCB8-4A70-B1B7B0D62C9D}"/>
              </a:ext>
            </a:extLst>
          </p:cNvPr>
          <p:cNvSpPr txBox="1"/>
          <p:nvPr/>
        </p:nvSpPr>
        <p:spPr>
          <a:xfrm rot="19294710">
            <a:off x="5983674" y="601485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54" name="TextBox 53">
            <a:extLst>
              <a:ext uri="{FF2B5EF4-FFF2-40B4-BE49-F238E27FC236}">
                <a16:creationId xmlns:a16="http://schemas.microsoft.com/office/drawing/2014/main" id="{5A1D7831-D65B-1315-08A5-E36A6DC43404}"/>
              </a:ext>
            </a:extLst>
          </p:cNvPr>
          <p:cNvSpPr txBox="1"/>
          <p:nvPr/>
        </p:nvSpPr>
        <p:spPr>
          <a:xfrm rot="19317532">
            <a:off x="8172145" y="6014720"/>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55" name="Straight Arrow Connector 54">
            <a:extLst>
              <a:ext uri="{FF2B5EF4-FFF2-40B4-BE49-F238E27FC236}">
                <a16:creationId xmlns:a16="http://schemas.microsoft.com/office/drawing/2014/main" id="{DE5D84E3-EB50-71CF-2F24-19951034FB41}"/>
              </a:ext>
            </a:extLst>
          </p:cNvPr>
          <p:cNvCxnSpPr>
            <a:cxnSpLocks/>
            <a:stCxn id="42" idx="2"/>
            <a:endCxn id="48" idx="0"/>
          </p:cNvCxnSpPr>
          <p:nvPr/>
        </p:nvCxnSpPr>
        <p:spPr>
          <a:xfrm flipH="1">
            <a:off x="5632884" y="3062339"/>
            <a:ext cx="2835035" cy="2386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CB6C2D85-251B-2A11-2B5C-AE09EA19242B}"/>
              </a:ext>
            </a:extLst>
          </p:cNvPr>
          <p:cNvSpPr txBox="1"/>
          <p:nvPr/>
        </p:nvSpPr>
        <p:spPr>
          <a:xfrm rot="1324314">
            <a:off x="6321765" y="4106836"/>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59" name="Straight Arrow Connector 58">
            <a:extLst>
              <a:ext uri="{FF2B5EF4-FFF2-40B4-BE49-F238E27FC236}">
                <a16:creationId xmlns:a16="http://schemas.microsoft.com/office/drawing/2014/main" id="{F8A908C3-39FC-5595-2197-642AE5D3EB5C}"/>
              </a:ext>
            </a:extLst>
          </p:cNvPr>
          <p:cNvCxnSpPr>
            <a:cxnSpLocks/>
            <a:stCxn id="42" idx="2"/>
            <a:endCxn id="49" idx="0"/>
          </p:cNvCxnSpPr>
          <p:nvPr/>
        </p:nvCxnSpPr>
        <p:spPr>
          <a:xfrm flipH="1">
            <a:off x="7616677" y="3062339"/>
            <a:ext cx="851242"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B85A635-82FA-FD9C-1CB4-2931442FC125}"/>
              </a:ext>
            </a:extLst>
          </p:cNvPr>
          <p:cNvSpPr txBox="1"/>
          <p:nvPr/>
        </p:nvSpPr>
        <p:spPr>
          <a:xfrm rot="365262">
            <a:off x="7354786" y="4258925"/>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63" name="Straight Arrow Connector 62">
            <a:extLst>
              <a:ext uri="{FF2B5EF4-FFF2-40B4-BE49-F238E27FC236}">
                <a16:creationId xmlns:a16="http://schemas.microsoft.com/office/drawing/2014/main" id="{0C1B20A6-95A6-0E6A-EF11-71A0CEDBDC44}"/>
              </a:ext>
            </a:extLst>
          </p:cNvPr>
          <p:cNvCxnSpPr>
            <a:cxnSpLocks/>
            <a:stCxn id="42" idx="2"/>
            <a:endCxn id="50" idx="0"/>
          </p:cNvCxnSpPr>
          <p:nvPr/>
        </p:nvCxnSpPr>
        <p:spPr>
          <a:xfrm>
            <a:off x="8467919" y="3062339"/>
            <a:ext cx="1266197"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EA244-5339-8A13-4E92-95CE294469CF}"/>
              </a:ext>
            </a:extLst>
          </p:cNvPr>
          <p:cNvSpPr txBox="1"/>
          <p:nvPr/>
        </p:nvSpPr>
        <p:spPr>
          <a:xfrm rot="20241634">
            <a:off x="8631023" y="436159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67" name="TextBox 66">
            <a:extLst>
              <a:ext uri="{FF2B5EF4-FFF2-40B4-BE49-F238E27FC236}">
                <a16:creationId xmlns:a16="http://schemas.microsoft.com/office/drawing/2014/main" id="{3956D9C9-6F10-2DEC-F83E-D0809ED730AF}"/>
              </a:ext>
            </a:extLst>
          </p:cNvPr>
          <p:cNvSpPr txBox="1"/>
          <p:nvPr/>
        </p:nvSpPr>
        <p:spPr>
          <a:xfrm>
            <a:off x="8914413" y="1704373"/>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Intentionally_affect</a:t>
            </a:r>
            <a:endParaRPr lang="en-US" sz="1400" dirty="0">
              <a:latin typeface="Consolas" panose="020B0609020204030204" pitchFamily="49" charset="0"/>
              <a:cs typeface="Consolas" panose="020B0609020204030204" pitchFamily="49" charset="0"/>
            </a:endParaRPr>
          </a:p>
        </p:txBody>
      </p:sp>
      <p:cxnSp>
        <p:nvCxnSpPr>
          <p:cNvPr id="68" name="Straight Arrow Connector 67">
            <a:extLst>
              <a:ext uri="{FF2B5EF4-FFF2-40B4-BE49-F238E27FC236}">
                <a16:creationId xmlns:a16="http://schemas.microsoft.com/office/drawing/2014/main" id="{928769EF-C759-7445-D39C-2F395A5CA226}"/>
              </a:ext>
            </a:extLst>
          </p:cNvPr>
          <p:cNvCxnSpPr>
            <a:cxnSpLocks/>
            <a:stCxn id="67" idx="2"/>
            <a:endCxn id="42" idx="0"/>
          </p:cNvCxnSpPr>
          <p:nvPr/>
        </p:nvCxnSpPr>
        <p:spPr>
          <a:xfrm flipH="1">
            <a:off x="8467919" y="2012150"/>
            <a:ext cx="1588998" cy="7424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26A9E538-8DAF-A34C-19FF-4C4E8AA303E6}"/>
              </a:ext>
            </a:extLst>
          </p:cNvPr>
          <p:cNvSpPr txBox="1"/>
          <p:nvPr/>
        </p:nvSpPr>
        <p:spPr>
          <a:xfrm rot="1324314">
            <a:off x="8712071" y="2264994"/>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2" name="TextBox 71">
            <a:extLst>
              <a:ext uri="{FF2B5EF4-FFF2-40B4-BE49-F238E27FC236}">
                <a16:creationId xmlns:a16="http://schemas.microsoft.com/office/drawing/2014/main" id="{E2978043-46A9-4F1D-E8CF-18B2BABDC834}"/>
              </a:ext>
            </a:extLst>
          </p:cNvPr>
          <p:cNvSpPr txBox="1"/>
          <p:nvPr/>
        </p:nvSpPr>
        <p:spPr>
          <a:xfrm>
            <a:off x="5922178" y="854411"/>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Transitive_action</a:t>
            </a:r>
            <a:endParaRPr lang="en-US" sz="1400" dirty="0">
              <a:latin typeface="Consolas" panose="020B0609020204030204" pitchFamily="49" charset="0"/>
              <a:cs typeface="Consolas" panose="020B0609020204030204" pitchFamily="49" charset="0"/>
            </a:endParaRPr>
          </a:p>
        </p:txBody>
      </p:sp>
      <p:cxnSp>
        <p:nvCxnSpPr>
          <p:cNvPr id="73" name="Straight Arrow Connector 72">
            <a:extLst>
              <a:ext uri="{FF2B5EF4-FFF2-40B4-BE49-F238E27FC236}">
                <a16:creationId xmlns:a16="http://schemas.microsoft.com/office/drawing/2014/main" id="{EEC5A4A9-59F1-B4FF-FECB-F5FBE8CFAE92}"/>
              </a:ext>
            </a:extLst>
          </p:cNvPr>
          <p:cNvCxnSpPr>
            <a:cxnSpLocks/>
            <a:stCxn id="72" idx="2"/>
            <a:endCxn id="67" idx="0"/>
          </p:cNvCxnSpPr>
          <p:nvPr/>
        </p:nvCxnSpPr>
        <p:spPr>
          <a:xfrm>
            <a:off x="7064682" y="1162188"/>
            <a:ext cx="2992235" cy="5421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FE86D32C-434D-D18C-9A6C-337DD157C2D6}"/>
              </a:ext>
            </a:extLst>
          </p:cNvPr>
          <p:cNvSpPr txBox="1"/>
          <p:nvPr/>
        </p:nvSpPr>
        <p:spPr>
          <a:xfrm rot="18874809">
            <a:off x="8104492" y="1322485"/>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6" name="TextBox 75">
            <a:extLst>
              <a:ext uri="{FF2B5EF4-FFF2-40B4-BE49-F238E27FC236}">
                <a16:creationId xmlns:a16="http://schemas.microsoft.com/office/drawing/2014/main" id="{B7E8EBD0-8768-14B8-85BA-D07C6B18CB03}"/>
              </a:ext>
            </a:extLst>
          </p:cNvPr>
          <p:cNvSpPr txBox="1"/>
          <p:nvPr/>
        </p:nvSpPr>
        <p:spPr>
          <a:xfrm>
            <a:off x="9385126" y="772387"/>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Intentionally_act</a:t>
            </a:r>
            <a:endParaRPr lang="en-US" sz="1400" dirty="0">
              <a:latin typeface="Consolas" panose="020B0609020204030204" pitchFamily="49" charset="0"/>
              <a:cs typeface="Consolas" panose="020B0609020204030204" pitchFamily="49" charset="0"/>
            </a:endParaRPr>
          </a:p>
        </p:txBody>
      </p:sp>
      <p:cxnSp>
        <p:nvCxnSpPr>
          <p:cNvPr id="77" name="Straight Arrow Connector 76">
            <a:extLst>
              <a:ext uri="{FF2B5EF4-FFF2-40B4-BE49-F238E27FC236}">
                <a16:creationId xmlns:a16="http://schemas.microsoft.com/office/drawing/2014/main" id="{E2581527-3F5F-C6A0-9086-7833AD689C65}"/>
              </a:ext>
            </a:extLst>
          </p:cNvPr>
          <p:cNvCxnSpPr>
            <a:cxnSpLocks/>
            <a:stCxn id="76" idx="2"/>
            <a:endCxn id="67" idx="0"/>
          </p:cNvCxnSpPr>
          <p:nvPr/>
        </p:nvCxnSpPr>
        <p:spPr>
          <a:xfrm flipH="1">
            <a:off x="10056917" y="1080164"/>
            <a:ext cx="470713" cy="6242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483E3D1-15F7-6C21-20FE-41C5EBEF0601}"/>
              </a:ext>
            </a:extLst>
          </p:cNvPr>
          <p:cNvSpPr txBox="1"/>
          <p:nvPr/>
        </p:nvSpPr>
        <p:spPr>
          <a:xfrm rot="488507">
            <a:off x="9623496" y="1216552"/>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grpSp>
        <p:nvGrpSpPr>
          <p:cNvPr id="90" name="Group 89">
            <a:extLst>
              <a:ext uri="{FF2B5EF4-FFF2-40B4-BE49-F238E27FC236}">
                <a16:creationId xmlns:a16="http://schemas.microsoft.com/office/drawing/2014/main" id="{2722D687-1F28-CED5-0D76-EE1C0322CCD4}"/>
              </a:ext>
            </a:extLst>
          </p:cNvPr>
          <p:cNvGrpSpPr/>
          <p:nvPr/>
        </p:nvGrpSpPr>
        <p:grpSpPr>
          <a:xfrm>
            <a:off x="667632" y="3404756"/>
            <a:ext cx="5448435" cy="2197834"/>
            <a:chOff x="667632" y="3404756"/>
            <a:chExt cx="5448435" cy="2197834"/>
          </a:xfrm>
        </p:grpSpPr>
        <p:pic>
          <p:nvPicPr>
            <p:cNvPr id="81" name="Picture 80" descr="A screenshot of a computer&#10;&#10;Description automatically generated">
              <a:extLst>
                <a:ext uri="{FF2B5EF4-FFF2-40B4-BE49-F238E27FC236}">
                  <a16:creationId xmlns:a16="http://schemas.microsoft.com/office/drawing/2014/main" id="{A0B16425-4508-1AC5-D983-02EE34BBF56F}"/>
                </a:ext>
              </a:extLst>
            </p:cNvPr>
            <p:cNvPicPr>
              <a:picLocks noChangeAspect="1"/>
            </p:cNvPicPr>
            <p:nvPr/>
          </p:nvPicPr>
          <p:blipFill rotWithShape="1">
            <a:blip r:embed="rId3"/>
            <a:srcRect b="69131"/>
            <a:stretch/>
          </p:blipFill>
          <p:spPr>
            <a:xfrm>
              <a:off x="667632" y="3404756"/>
              <a:ext cx="5448435" cy="1492852"/>
            </a:xfrm>
            <a:prstGeom prst="rect">
              <a:avLst/>
            </a:prstGeom>
            <a:ln w="28575">
              <a:solidFill>
                <a:schemeClr val="tx1"/>
              </a:solidFill>
            </a:ln>
          </p:spPr>
        </p:pic>
        <p:cxnSp>
          <p:nvCxnSpPr>
            <p:cNvPr id="89" name="Elbow Connector 88">
              <a:extLst>
                <a:ext uri="{FF2B5EF4-FFF2-40B4-BE49-F238E27FC236}">
                  <a16:creationId xmlns:a16="http://schemas.microsoft.com/office/drawing/2014/main" id="{CF0819CB-7B6C-C2D4-BDB2-9AD5E18C54CD}"/>
                </a:ext>
              </a:extLst>
            </p:cNvPr>
            <p:cNvCxnSpPr>
              <a:stCxn id="48" idx="1"/>
              <a:endCxn id="81" idx="2"/>
            </p:cNvCxnSpPr>
            <p:nvPr/>
          </p:nvCxnSpPr>
          <p:spPr>
            <a:xfrm rot="10800000">
              <a:off x="3391850" y="4897608"/>
              <a:ext cx="1757850" cy="704982"/>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5B19B77B-23C4-822F-453A-C01E8C37311A}"/>
              </a:ext>
            </a:extLst>
          </p:cNvPr>
          <p:cNvSpPr/>
          <p:nvPr/>
        </p:nvSpPr>
        <p:spPr>
          <a:xfrm>
            <a:off x="855785" y="3466569"/>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32CD7EE-89CD-ECEE-9E2B-EDBC9CF22FAC}"/>
              </a:ext>
            </a:extLst>
          </p:cNvPr>
          <p:cNvSpPr/>
          <p:nvPr/>
        </p:nvSpPr>
        <p:spPr>
          <a:xfrm>
            <a:off x="162947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C56D02-97EE-51CD-3D1D-115D12A49004}"/>
              </a:ext>
            </a:extLst>
          </p:cNvPr>
          <p:cNvSpPr/>
          <p:nvPr/>
        </p:nvSpPr>
        <p:spPr>
          <a:xfrm>
            <a:off x="352186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C4A0672-A0C5-3B9C-7145-6E3FC63C4AE1}"/>
              </a:ext>
            </a:extLst>
          </p:cNvPr>
          <p:cNvSpPr/>
          <p:nvPr/>
        </p:nvSpPr>
        <p:spPr>
          <a:xfrm>
            <a:off x="2560404" y="3559980"/>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A52BB3D-F59A-2818-FF6E-9B8A9A8D4B04}"/>
              </a:ext>
            </a:extLst>
          </p:cNvPr>
          <p:cNvSpPr/>
          <p:nvPr/>
        </p:nvSpPr>
        <p:spPr>
          <a:xfrm>
            <a:off x="2115925" y="3561701"/>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BAEF2E08-EF99-9CD1-C6D2-B128D6C002A4}"/>
              </a:ext>
            </a:extLst>
          </p:cNvPr>
          <p:cNvGrpSpPr/>
          <p:nvPr/>
        </p:nvGrpSpPr>
        <p:grpSpPr>
          <a:xfrm>
            <a:off x="649125" y="374938"/>
            <a:ext cx="7748348" cy="3359164"/>
            <a:chOff x="649125" y="374938"/>
            <a:chExt cx="7748348" cy="3359164"/>
          </a:xfrm>
        </p:grpSpPr>
        <p:pic>
          <p:nvPicPr>
            <p:cNvPr id="91" name="Picture 90" descr="A screenshot of a computer&#10;&#10;Description automatically generated">
              <a:extLst>
                <a:ext uri="{FF2B5EF4-FFF2-40B4-BE49-F238E27FC236}">
                  <a16:creationId xmlns:a16="http://schemas.microsoft.com/office/drawing/2014/main" id="{55A99D3B-476D-E007-AD65-5A88738AFEB7}"/>
                </a:ext>
              </a:extLst>
            </p:cNvPr>
            <p:cNvPicPr>
              <a:picLocks noChangeAspect="1"/>
            </p:cNvPicPr>
            <p:nvPr/>
          </p:nvPicPr>
          <p:blipFill rotWithShape="1">
            <a:blip r:embed="rId3"/>
            <a:srcRect t="46234" b="42856"/>
            <a:stretch/>
          </p:blipFill>
          <p:spPr>
            <a:xfrm>
              <a:off x="649125" y="374938"/>
              <a:ext cx="5448435" cy="527666"/>
            </a:xfrm>
            <a:prstGeom prst="rect">
              <a:avLst/>
            </a:prstGeom>
            <a:ln w="28575">
              <a:solidFill>
                <a:schemeClr val="tx1"/>
              </a:solidFill>
            </a:ln>
          </p:spPr>
        </p:pic>
        <p:pic>
          <p:nvPicPr>
            <p:cNvPr id="92" name="Picture 91" descr="A screenshot of a computer&#10;&#10;Description automatically generated">
              <a:extLst>
                <a:ext uri="{FF2B5EF4-FFF2-40B4-BE49-F238E27FC236}">
                  <a16:creationId xmlns:a16="http://schemas.microsoft.com/office/drawing/2014/main" id="{2B54C67E-AFB0-AC29-DBA8-C33604B58B4F}"/>
                </a:ext>
              </a:extLst>
            </p:cNvPr>
            <p:cNvPicPr>
              <a:picLocks noChangeAspect="1"/>
            </p:cNvPicPr>
            <p:nvPr/>
          </p:nvPicPr>
          <p:blipFill rotWithShape="1">
            <a:blip r:embed="rId3"/>
            <a:srcRect l="-56" t="59499" r="56" b="31014"/>
            <a:stretch/>
          </p:blipFill>
          <p:spPr>
            <a:xfrm>
              <a:off x="1140223" y="1018417"/>
              <a:ext cx="5448435" cy="458797"/>
            </a:xfrm>
            <a:prstGeom prst="rect">
              <a:avLst/>
            </a:prstGeom>
            <a:ln w="28575">
              <a:solidFill>
                <a:schemeClr val="tx1"/>
              </a:solidFill>
            </a:ln>
          </p:spPr>
        </p:pic>
        <p:pic>
          <p:nvPicPr>
            <p:cNvPr id="93" name="Picture 92" descr="A screenshot of a computer&#10;&#10;Description automatically generated">
              <a:extLst>
                <a:ext uri="{FF2B5EF4-FFF2-40B4-BE49-F238E27FC236}">
                  <a16:creationId xmlns:a16="http://schemas.microsoft.com/office/drawing/2014/main" id="{11F2A946-6565-E66F-A33D-EFEF4FC5F465}"/>
                </a:ext>
              </a:extLst>
            </p:cNvPr>
            <p:cNvPicPr>
              <a:picLocks noChangeAspect="1"/>
            </p:cNvPicPr>
            <p:nvPr/>
          </p:nvPicPr>
          <p:blipFill rotWithShape="1">
            <a:blip r:embed="rId3"/>
            <a:srcRect l="-129" t="81440" r="129" b="10697"/>
            <a:stretch/>
          </p:blipFill>
          <p:spPr>
            <a:xfrm>
              <a:off x="1639224" y="1591177"/>
              <a:ext cx="5448435" cy="380279"/>
            </a:xfrm>
            <a:prstGeom prst="rect">
              <a:avLst/>
            </a:prstGeom>
            <a:ln w="28575">
              <a:solidFill>
                <a:schemeClr val="tx1"/>
              </a:solidFill>
            </a:ln>
          </p:spPr>
        </p:pic>
        <p:pic>
          <p:nvPicPr>
            <p:cNvPr id="96" name="Picture 95">
              <a:extLst>
                <a:ext uri="{FF2B5EF4-FFF2-40B4-BE49-F238E27FC236}">
                  <a16:creationId xmlns:a16="http://schemas.microsoft.com/office/drawing/2014/main" id="{8FBDA8E1-5405-8995-8600-729C1F1066FB}"/>
                </a:ext>
              </a:extLst>
            </p:cNvPr>
            <p:cNvPicPr>
              <a:picLocks noChangeAspect="1"/>
            </p:cNvPicPr>
            <p:nvPr/>
          </p:nvPicPr>
          <p:blipFill>
            <a:blip r:embed="rId4"/>
            <a:stretch>
              <a:fillRect/>
            </a:stretch>
          </p:blipFill>
          <p:spPr>
            <a:xfrm>
              <a:off x="2516660" y="2578556"/>
              <a:ext cx="5880813" cy="517140"/>
            </a:xfrm>
            <a:prstGeom prst="rect">
              <a:avLst/>
            </a:prstGeom>
            <a:ln w="28575">
              <a:solidFill>
                <a:schemeClr val="tx1"/>
              </a:solidFill>
            </a:ln>
          </p:spPr>
        </p:pic>
        <p:pic>
          <p:nvPicPr>
            <p:cNvPr id="102" name="Picture 101" descr="A screenshot of a computer&#10;&#10;Description automatically generated">
              <a:extLst>
                <a:ext uri="{FF2B5EF4-FFF2-40B4-BE49-F238E27FC236}">
                  <a16:creationId xmlns:a16="http://schemas.microsoft.com/office/drawing/2014/main" id="{505928B7-8A6A-13C2-60FE-29072C1FBA5F}"/>
                </a:ext>
              </a:extLst>
            </p:cNvPr>
            <p:cNvPicPr>
              <a:picLocks noChangeAspect="1"/>
            </p:cNvPicPr>
            <p:nvPr/>
          </p:nvPicPr>
          <p:blipFill rotWithShape="1">
            <a:blip r:embed="rId3"/>
            <a:srcRect l="260" t="91565" r="-260" b="572"/>
            <a:stretch/>
          </p:blipFill>
          <p:spPr>
            <a:xfrm>
              <a:off x="2113077" y="2096007"/>
              <a:ext cx="5448435" cy="380279"/>
            </a:xfrm>
            <a:prstGeom prst="rect">
              <a:avLst/>
            </a:prstGeom>
            <a:ln w="28575">
              <a:solidFill>
                <a:schemeClr val="tx1"/>
              </a:solidFill>
            </a:ln>
          </p:spPr>
        </p:pic>
        <p:cxnSp>
          <p:nvCxnSpPr>
            <p:cNvPr id="103" name="Elbow Connector 102">
              <a:extLst>
                <a:ext uri="{FF2B5EF4-FFF2-40B4-BE49-F238E27FC236}">
                  <a16:creationId xmlns:a16="http://schemas.microsoft.com/office/drawing/2014/main" id="{ABDBFD7A-6907-C991-1480-CEBB97B462FE}"/>
                </a:ext>
              </a:extLst>
            </p:cNvPr>
            <p:cNvCxnSpPr>
              <a:cxnSpLocks/>
              <a:stCxn id="105" idx="1"/>
              <a:endCxn id="92" idx="1"/>
            </p:cNvCxnSpPr>
            <p:nvPr/>
          </p:nvCxnSpPr>
          <p:spPr>
            <a:xfrm rot="10800000" flipH="1">
              <a:off x="855785" y="1247817"/>
              <a:ext cx="284437" cy="2291859"/>
            </a:xfrm>
            <a:prstGeom prst="bentConnector3">
              <a:avLst>
                <a:gd name="adj1" fmla="val -8036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4710F2F1-452C-454F-ED5B-B2BCB621007D}"/>
                </a:ext>
              </a:extLst>
            </p:cNvPr>
            <p:cNvSpPr/>
            <p:nvPr/>
          </p:nvSpPr>
          <p:spPr>
            <a:xfrm>
              <a:off x="855786" y="3485551"/>
              <a:ext cx="410306" cy="1082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B34B1E4-0CC5-C014-AE0D-A8B23C019A65}"/>
                </a:ext>
              </a:extLst>
            </p:cNvPr>
            <p:cNvSpPr/>
            <p:nvPr/>
          </p:nvSpPr>
          <p:spPr>
            <a:xfrm>
              <a:off x="1617209" y="3485551"/>
              <a:ext cx="410307" cy="1205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B6054A-274E-7A61-74F0-1C4615C431DD}"/>
                </a:ext>
              </a:extLst>
            </p:cNvPr>
            <p:cNvSpPr/>
            <p:nvPr/>
          </p:nvSpPr>
          <p:spPr>
            <a:xfrm>
              <a:off x="3453391" y="3489525"/>
              <a:ext cx="577934" cy="969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EF0A994-98B6-EC58-DD57-2DADE6C3FB2E}"/>
                </a:ext>
              </a:extLst>
            </p:cNvPr>
            <p:cNvSpPr/>
            <p:nvPr/>
          </p:nvSpPr>
          <p:spPr>
            <a:xfrm>
              <a:off x="2199447" y="3579030"/>
              <a:ext cx="211245" cy="155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A1719F8-E411-D7A6-9EF8-8E82D326BFE0}"/>
                </a:ext>
              </a:extLst>
            </p:cNvPr>
            <p:cNvSpPr/>
            <p:nvPr/>
          </p:nvSpPr>
          <p:spPr>
            <a:xfrm>
              <a:off x="2606033" y="3594259"/>
              <a:ext cx="351537" cy="1192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Elbow Connector 111">
              <a:extLst>
                <a:ext uri="{FF2B5EF4-FFF2-40B4-BE49-F238E27FC236}">
                  <a16:creationId xmlns:a16="http://schemas.microsoft.com/office/drawing/2014/main" id="{2C2E991F-7825-ACFE-EA8C-6DBD2FF9728E}"/>
                </a:ext>
              </a:extLst>
            </p:cNvPr>
            <p:cNvCxnSpPr>
              <a:cxnSpLocks/>
              <a:stCxn id="106" idx="0"/>
              <a:endCxn id="91" idx="1"/>
            </p:cNvCxnSpPr>
            <p:nvPr/>
          </p:nvCxnSpPr>
          <p:spPr>
            <a:xfrm rot="16200000" flipV="1">
              <a:off x="-187646" y="1475542"/>
              <a:ext cx="2846780" cy="1173238"/>
            </a:xfrm>
            <a:prstGeom prst="bentConnector4">
              <a:avLst>
                <a:gd name="adj1" fmla="val 45366"/>
                <a:gd name="adj2" fmla="val 1194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E49A176-2DA5-68B1-746A-DC05F15D2A68}"/>
                </a:ext>
              </a:extLst>
            </p:cNvPr>
            <p:cNvCxnSpPr>
              <a:cxnSpLocks/>
              <a:stCxn id="108" idx="0"/>
              <a:endCxn id="102" idx="1"/>
            </p:cNvCxnSpPr>
            <p:nvPr/>
          </p:nvCxnSpPr>
          <p:spPr>
            <a:xfrm rot="16200000" flipV="1">
              <a:off x="1562633" y="2836592"/>
              <a:ext cx="1292883" cy="191993"/>
            </a:xfrm>
            <a:prstGeom prst="bentConnector4">
              <a:avLst>
                <a:gd name="adj1" fmla="val 42647"/>
                <a:gd name="adj2" fmla="val 21906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8F8778E8-A0B9-6E48-288D-33BD5A90AD1B}"/>
                </a:ext>
              </a:extLst>
            </p:cNvPr>
            <p:cNvCxnSpPr>
              <a:cxnSpLocks/>
              <a:stCxn id="107" idx="3"/>
              <a:endCxn id="37" idx="3"/>
            </p:cNvCxnSpPr>
            <p:nvPr/>
          </p:nvCxnSpPr>
          <p:spPr>
            <a:xfrm flipV="1">
              <a:off x="4031325" y="3120023"/>
              <a:ext cx="1360912" cy="417995"/>
            </a:xfrm>
            <a:prstGeom prst="bentConnector5">
              <a:avLst>
                <a:gd name="adj1" fmla="val 16532"/>
                <a:gd name="adj2" fmla="val 60787"/>
                <a:gd name="adj3" fmla="val 1002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B898345-053C-CA80-51AE-F7257E80918B}"/>
                </a:ext>
              </a:extLst>
            </p:cNvPr>
            <p:cNvCxnSpPr>
              <a:cxnSpLocks/>
              <a:stCxn id="109" idx="2"/>
              <a:endCxn id="93" idx="1"/>
            </p:cNvCxnSpPr>
            <p:nvPr/>
          </p:nvCxnSpPr>
          <p:spPr>
            <a:xfrm rot="5400000" flipH="1">
              <a:off x="1244410" y="2176131"/>
              <a:ext cx="1932206" cy="1142578"/>
            </a:xfrm>
            <a:prstGeom prst="bentConnector4">
              <a:avLst>
                <a:gd name="adj1" fmla="val -11831"/>
                <a:gd name="adj2" fmla="val 12000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8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Leverage ontology structure to fill natural language templates across documents describing same event. </a:t>
            </a:r>
            <a:endParaRPr lang="en-US" sz="2800" dirty="0">
              <a:latin typeface="Helvetica" pitchFamily="2" charset="0"/>
            </a:endParaRP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Datasets annotated with broad-coverage ontologies provide guidance about candidate inferences.</a:t>
              </a:r>
            </a:p>
          </p:txBody>
        </p:sp>
      </p:grpSp>
    </p:spTree>
    <p:extLst>
      <p:ext uri="{BB962C8B-B14F-4D97-AF65-F5344CB8AC3E}">
        <p14:creationId xmlns:p14="http://schemas.microsoft.com/office/powerpoint/2010/main" val="3025105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2B89-E2FC-644C-1787-629D83AABB5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AF5BE2E-7E53-3253-3BD9-56E6DE6FC8F1}"/>
              </a:ext>
            </a:extLst>
          </p:cNvPr>
          <p:cNvPicPr>
            <a:picLocks noChangeAspect="1"/>
          </p:cNvPicPr>
          <p:nvPr/>
        </p:nvPicPr>
        <p:blipFill>
          <a:blip r:embed="rId2"/>
          <a:stretch>
            <a:fillRect/>
          </a:stretch>
        </p:blipFill>
        <p:spPr>
          <a:xfrm>
            <a:off x="482637" y="1520456"/>
            <a:ext cx="10945277" cy="3721394"/>
          </a:xfrm>
          <a:prstGeom prst="rect">
            <a:avLst/>
          </a:prstGeom>
        </p:spPr>
      </p:pic>
      <p:sp>
        <p:nvSpPr>
          <p:cNvPr id="4" name="TextBox 3">
            <a:extLst>
              <a:ext uri="{FF2B5EF4-FFF2-40B4-BE49-F238E27FC236}">
                <a16:creationId xmlns:a16="http://schemas.microsoft.com/office/drawing/2014/main" id="{82D3B3B2-09E9-600F-A859-64E3FEFE6B4A}"/>
              </a:ext>
            </a:extLst>
          </p:cNvPr>
          <p:cNvSpPr txBox="1"/>
          <p:nvPr/>
        </p:nvSpPr>
        <p:spPr>
          <a:xfrm>
            <a:off x="10410977" y="6358269"/>
            <a:ext cx="1339702" cy="276999"/>
          </a:xfrm>
          <a:prstGeom prst="rect">
            <a:avLst/>
          </a:prstGeom>
          <a:noFill/>
        </p:spPr>
        <p:txBody>
          <a:bodyPr wrap="square" rtlCol="0">
            <a:spAutoFit/>
          </a:bodyPr>
          <a:lstStyle/>
          <a:p>
            <a:r>
              <a:rPr lang="en-US" sz="1200" dirty="0">
                <a:latin typeface="Helvetica" pitchFamily="2" charset="0"/>
                <a:hlinkClick r:id="rId3"/>
              </a:rPr>
              <a:t>Chen et al. 2020</a:t>
            </a:r>
            <a:endParaRPr lang="en-US" sz="1200" dirty="0">
              <a:latin typeface="Helvetica" pitchFamily="2" charset="0"/>
            </a:endParaRPr>
          </a:p>
        </p:txBody>
      </p:sp>
    </p:spTree>
    <p:extLst>
      <p:ext uri="{BB962C8B-B14F-4D97-AF65-F5344CB8AC3E}">
        <p14:creationId xmlns:p14="http://schemas.microsoft.com/office/powerpoint/2010/main" val="2999360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463619"/>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048394"/>
            <a:ext cx="9296400" cy="954107"/>
          </a:xfrm>
          <a:prstGeom prst="rect">
            <a:avLst/>
          </a:prstGeom>
          <a:noFill/>
        </p:spPr>
        <p:txBody>
          <a:bodyPr wrap="square" rtlCol="0">
            <a:spAutoFit/>
          </a:bodyPr>
          <a:lstStyle/>
          <a:p>
            <a:r>
              <a:rPr lang="en-US" sz="2800" dirty="0">
                <a:latin typeface="Helvetica" pitchFamily="2" charset="0"/>
              </a:rPr>
              <a:t>Datasets annotated with broad-coverage ontologies* tend to be annotated at the sentence level.</a:t>
            </a:r>
          </a:p>
        </p:txBody>
      </p:sp>
      <p:sp>
        <p:nvSpPr>
          <p:cNvPr id="7" name="TextBox 6">
            <a:extLst>
              <a:ext uri="{FF2B5EF4-FFF2-40B4-BE49-F238E27FC236}">
                <a16:creationId xmlns:a16="http://schemas.microsoft.com/office/drawing/2014/main" id="{F352CB2F-6247-69A6-7805-CA9E53A29D99}"/>
              </a:ext>
            </a:extLst>
          </p:cNvPr>
          <p:cNvSpPr txBox="1"/>
          <p:nvPr/>
        </p:nvSpPr>
        <p:spPr>
          <a:xfrm>
            <a:off x="1865376" y="2915037"/>
            <a:ext cx="9296400" cy="276999"/>
          </a:xfrm>
          <a:prstGeom prst="rect">
            <a:avLst/>
          </a:prstGeom>
          <a:noFill/>
        </p:spPr>
        <p:txBody>
          <a:bodyPr wrap="square">
            <a:spAutoFit/>
          </a:bodyPr>
          <a:lstStyle/>
          <a:p>
            <a:r>
              <a:rPr lang="en-US" sz="1200" dirty="0">
                <a:latin typeface="Helvetica" pitchFamily="2" charset="0"/>
              </a:rPr>
              <a:t>*that anchor to the text and have the sorts of rich glosses we need: MS-AMR (</a:t>
            </a:r>
            <a:r>
              <a:rPr lang="en-US" sz="1200" dirty="0">
                <a:latin typeface="Helvetica" pitchFamily="2" charset="0"/>
                <a:hlinkClick r:id="rId2"/>
              </a:rPr>
              <a:t>O’Gorman et al., 2018</a:t>
            </a:r>
            <a:r>
              <a:rPr lang="en-US" sz="1200" dirty="0">
                <a:latin typeface="Helvetica" pitchFamily="2" charset="0"/>
              </a:rPr>
              <a:t>), UMR (</a:t>
            </a:r>
            <a:r>
              <a:rPr lang="en-US" sz="1200" dirty="0">
                <a:latin typeface="Helvetica" pitchFamily="2" charset="0"/>
                <a:hlinkClick r:id="rId3"/>
              </a:rPr>
              <a:t>Van Gysel et al. 2021</a:t>
            </a:r>
            <a:r>
              <a:rPr lang="en-US" sz="1200" dirty="0">
                <a:latin typeface="Helvetica" pitchFamily="2" charset="0"/>
              </a:rPr>
              <a:t>)  </a:t>
            </a:r>
            <a:endParaRPr lang="en-US" sz="1200" dirty="0"/>
          </a:p>
        </p:txBody>
      </p:sp>
      <p:grpSp>
        <p:nvGrpSpPr>
          <p:cNvPr id="10" name="Group 9">
            <a:extLst>
              <a:ext uri="{FF2B5EF4-FFF2-40B4-BE49-F238E27FC236}">
                <a16:creationId xmlns:a16="http://schemas.microsoft.com/office/drawing/2014/main" id="{DCA6D0F0-E8E4-C2F0-E8A9-BA99CD9862E6}"/>
              </a:ext>
            </a:extLst>
          </p:cNvPr>
          <p:cNvGrpSpPr/>
          <p:nvPr/>
        </p:nvGrpSpPr>
        <p:grpSpPr>
          <a:xfrm>
            <a:off x="1447800" y="3685032"/>
            <a:ext cx="9296400" cy="1538882"/>
            <a:chOff x="1447800" y="3429000"/>
            <a:chExt cx="9296400" cy="1538882"/>
          </a:xfrm>
        </p:grpSpPr>
        <p:sp>
          <p:nvSpPr>
            <p:cNvPr id="4" name="TextBox 3">
              <a:extLst>
                <a:ext uri="{FF2B5EF4-FFF2-40B4-BE49-F238E27FC236}">
                  <a16:creationId xmlns:a16="http://schemas.microsoft.com/office/drawing/2014/main" id="{45FB1ED6-19EF-B154-652B-0052F9EC7ABF}"/>
                </a:ext>
              </a:extLst>
            </p:cNvPr>
            <p:cNvSpPr txBox="1"/>
            <p:nvPr/>
          </p:nvSpPr>
          <p:spPr>
            <a:xfrm>
              <a:off x="1447800" y="3429000"/>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a:t>
              </a:r>
            </a:p>
          </p:txBody>
        </p:sp>
        <p:sp>
          <p:nvSpPr>
            <p:cNvPr id="5" name="TextBox 4">
              <a:extLst>
                <a:ext uri="{FF2B5EF4-FFF2-40B4-BE49-F238E27FC236}">
                  <a16:creationId xmlns:a16="http://schemas.microsoft.com/office/drawing/2014/main" id="{AA94D6AA-847B-2F48-97E8-6700FDF6D200}"/>
                </a:ext>
              </a:extLst>
            </p:cNvPr>
            <p:cNvSpPr txBox="1"/>
            <p:nvPr/>
          </p:nvSpPr>
          <p:spPr>
            <a:xfrm>
              <a:off x="1447800" y="4013775"/>
              <a:ext cx="9296400" cy="954107"/>
            </a:xfrm>
            <a:prstGeom prst="rect">
              <a:avLst/>
            </a:prstGeom>
            <a:noFill/>
          </p:spPr>
          <p:txBody>
            <a:bodyPr wrap="square" rtlCol="0">
              <a:spAutoFit/>
            </a:bodyPr>
            <a:lstStyle/>
            <a:p>
              <a:r>
                <a:rPr lang="en-US" sz="2800" dirty="0">
                  <a:latin typeface="Helvetica" pitchFamily="2" charset="0"/>
                </a:rPr>
                <a:t>Datasets annotated at the document-level tend to be annotated with narrow ontologies.</a:t>
              </a:r>
            </a:p>
          </p:txBody>
        </p:sp>
        <p:sp>
          <p:nvSpPr>
            <p:cNvPr id="8" name="TextBox 7">
              <a:extLst>
                <a:ext uri="{FF2B5EF4-FFF2-40B4-BE49-F238E27FC236}">
                  <a16:creationId xmlns:a16="http://schemas.microsoft.com/office/drawing/2014/main" id="{ED144341-5A27-93CB-99D4-506FEC331EA9}"/>
                </a:ext>
              </a:extLst>
            </p:cNvPr>
            <p:cNvSpPr txBox="1"/>
            <p:nvPr/>
          </p:nvSpPr>
          <p:spPr>
            <a:xfrm>
              <a:off x="4157472" y="3634704"/>
              <a:ext cx="6096000" cy="276999"/>
            </a:xfrm>
            <a:prstGeom prst="rect">
              <a:avLst/>
            </a:prstGeom>
            <a:noFill/>
          </p:spPr>
          <p:txBody>
            <a:bodyPr wrap="square">
              <a:spAutoFit/>
            </a:bodyPr>
            <a:lstStyle/>
            <a:p>
              <a:r>
                <a:rPr lang="en-US" sz="1200" dirty="0">
                  <a:latin typeface="Helvetica" pitchFamily="2" charset="0"/>
                </a:rPr>
                <a:t>RAMS (</a:t>
              </a:r>
              <a:r>
                <a:rPr lang="en-US" sz="1200" dirty="0">
                  <a:latin typeface="Helvetica" pitchFamily="2" charset="0"/>
                  <a:hlinkClick r:id="rId4"/>
                </a:rPr>
                <a:t>Ebner et al., 2020</a:t>
              </a:r>
              <a:r>
                <a:rPr lang="en-US" sz="1200" dirty="0">
                  <a:latin typeface="Helvetica" pitchFamily="2" charset="0"/>
                </a:rPr>
                <a:t>), </a:t>
              </a:r>
              <a:r>
                <a:rPr lang="en-US" sz="1200" dirty="0" err="1">
                  <a:latin typeface="Helvetica" pitchFamily="2" charset="0"/>
                </a:rPr>
                <a:t>WikiEvents</a:t>
              </a:r>
              <a:r>
                <a:rPr lang="en-US" sz="1200" dirty="0">
                  <a:latin typeface="Helvetica" pitchFamily="2" charset="0"/>
                </a:rPr>
                <a:t> (</a:t>
              </a:r>
              <a:r>
                <a:rPr lang="en-US" sz="1200" dirty="0">
                  <a:latin typeface="Helvetica" pitchFamily="2" charset="0"/>
                  <a:hlinkClick r:id="rId5"/>
                </a:rPr>
                <a:t>Li et al., 2021</a:t>
              </a:r>
              <a:r>
                <a:rPr lang="en-US" sz="1200" dirty="0">
                  <a:latin typeface="Helvetica" pitchFamily="2" charset="0"/>
                </a:rPr>
                <a:t>), </a:t>
              </a:r>
              <a:r>
                <a:rPr lang="en-US" sz="1200" dirty="0" err="1">
                  <a:latin typeface="Helvetica" pitchFamily="2" charset="0"/>
                </a:rPr>
                <a:t>DocEE</a:t>
              </a:r>
              <a:r>
                <a:rPr lang="en-US" sz="1200" dirty="0">
                  <a:latin typeface="Helvetica" pitchFamily="2" charset="0"/>
                </a:rPr>
                <a:t> (</a:t>
              </a:r>
              <a:r>
                <a:rPr lang="en-US" sz="1200" dirty="0">
                  <a:latin typeface="Helvetica" pitchFamily="2" charset="0"/>
                  <a:hlinkClick r:id="rId6"/>
                </a:rPr>
                <a:t>Tong et al., 2022</a:t>
              </a:r>
              <a:r>
                <a:rPr lang="en-US" sz="1200" dirty="0">
                  <a:latin typeface="Helvetica" pitchFamily="2" charset="0"/>
                </a:rPr>
                <a:t>)</a:t>
              </a:r>
              <a:endParaRPr lang="en-US" sz="1200" dirty="0"/>
            </a:p>
          </p:txBody>
        </p:sp>
      </p:grpSp>
      <p:sp>
        <p:nvSpPr>
          <p:cNvPr id="9" name="TextBox 8">
            <a:extLst>
              <a:ext uri="{FF2B5EF4-FFF2-40B4-BE49-F238E27FC236}">
                <a16:creationId xmlns:a16="http://schemas.microsoft.com/office/drawing/2014/main" id="{5F8CB9E0-0DE0-EB9C-1C09-57C26FFDD793}"/>
              </a:ext>
            </a:extLst>
          </p:cNvPr>
          <p:cNvSpPr txBox="1"/>
          <p:nvPr/>
        </p:nvSpPr>
        <p:spPr>
          <a:xfrm>
            <a:off x="4157472" y="1689659"/>
            <a:ext cx="6096000" cy="276999"/>
          </a:xfrm>
          <a:prstGeom prst="rect">
            <a:avLst/>
          </a:prstGeom>
          <a:noFill/>
        </p:spPr>
        <p:txBody>
          <a:bodyPr wrap="square">
            <a:spAutoFit/>
          </a:bodyPr>
          <a:lstStyle/>
          <a:p>
            <a:r>
              <a:rPr lang="en-US" sz="1200" dirty="0" err="1">
                <a:latin typeface="Helvetica" pitchFamily="2" charset="0"/>
              </a:rPr>
              <a:t>FrameNet</a:t>
            </a:r>
            <a:r>
              <a:rPr lang="en-US" sz="1200" dirty="0">
                <a:latin typeface="Helvetica" pitchFamily="2" charset="0"/>
              </a:rPr>
              <a:t> (Baker et al. 1998), </a:t>
            </a:r>
            <a:r>
              <a:rPr lang="en-US" sz="1200" dirty="0" err="1">
                <a:latin typeface="Helvetica" pitchFamily="2" charset="0"/>
              </a:rPr>
              <a:t>PropBank</a:t>
            </a:r>
            <a:r>
              <a:rPr lang="en-US" sz="1200" dirty="0">
                <a:latin typeface="Helvetica" pitchFamily="2" charset="0"/>
              </a:rPr>
              <a:t> (</a:t>
            </a:r>
            <a:r>
              <a:rPr lang="en-US" sz="1200" dirty="0">
                <a:latin typeface="Helvetica" pitchFamily="2" charset="0"/>
                <a:hlinkClick r:id="rId7"/>
              </a:rPr>
              <a:t>Palmer et al. 2005</a:t>
            </a:r>
            <a:r>
              <a:rPr lang="en-US" sz="1200" dirty="0">
                <a:latin typeface="Helvetica" pitchFamily="2" charset="0"/>
              </a:rPr>
              <a:t>)</a:t>
            </a:r>
          </a:p>
        </p:txBody>
      </p:sp>
    </p:spTree>
    <p:extLst>
      <p:ext uri="{BB962C8B-B14F-4D97-AF65-F5344CB8AC3E}">
        <p14:creationId xmlns:p14="http://schemas.microsoft.com/office/powerpoint/2010/main" val="2824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A6DF6-DA14-98FA-1965-C72D7745FA90}"/>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2"/>
              </a:rPr>
              <a:t>Chen et </a:t>
            </a:r>
            <a:r>
              <a:rPr lang="en-US" sz="1200" dirty="0">
                <a:latin typeface="Helvetica" pitchFamily="2" charset="0"/>
                <a:hlinkClick r:id="rId3"/>
              </a:rPr>
              <a:t>al</a:t>
            </a:r>
            <a:r>
              <a:rPr lang="en-US" sz="1200" dirty="0">
                <a:latin typeface="Helvetica" pitchFamily="2" charset="0"/>
                <a:hlinkClick r:id="rId2"/>
              </a:rPr>
              <a:t>. 2023</a:t>
            </a:r>
            <a:endParaRPr lang="en-US" sz="1200" dirty="0"/>
          </a:p>
        </p:txBody>
      </p:sp>
      <p:pic>
        <p:nvPicPr>
          <p:cNvPr id="6" name="Picture 5">
            <a:extLst>
              <a:ext uri="{FF2B5EF4-FFF2-40B4-BE49-F238E27FC236}">
                <a16:creationId xmlns:a16="http://schemas.microsoft.com/office/drawing/2014/main" id="{79790DA4-2AE7-C09D-826D-530E5ABB9A22}"/>
              </a:ext>
            </a:extLst>
          </p:cNvPr>
          <p:cNvPicPr>
            <a:picLocks noChangeAspect="1"/>
          </p:cNvPicPr>
          <p:nvPr/>
        </p:nvPicPr>
        <p:blipFill>
          <a:blip r:embed="rId4"/>
          <a:stretch>
            <a:fillRect/>
          </a:stretch>
        </p:blipFill>
        <p:spPr>
          <a:xfrm>
            <a:off x="6060768" y="3893964"/>
            <a:ext cx="5752290" cy="2478170"/>
          </a:xfrm>
          <a:prstGeom prst="rect">
            <a:avLst/>
          </a:prstGeom>
        </p:spPr>
      </p:pic>
      <p:sp>
        <p:nvSpPr>
          <p:cNvPr id="10" name="TextBox 9">
            <a:extLst>
              <a:ext uri="{FF2B5EF4-FFF2-40B4-BE49-F238E27FC236}">
                <a16:creationId xmlns:a16="http://schemas.microsoft.com/office/drawing/2014/main" id="{55B48A1C-C2DD-843F-58F5-7262A63DF1D3}"/>
              </a:ext>
            </a:extLst>
          </p:cNvPr>
          <p:cNvSpPr txBox="1"/>
          <p:nvPr/>
        </p:nvSpPr>
        <p:spPr>
          <a:xfrm>
            <a:off x="6506098" y="1087359"/>
            <a:ext cx="3970638" cy="2031325"/>
          </a:xfrm>
          <a:prstGeom prst="rect">
            <a:avLst/>
          </a:prstGeom>
          <a:noFill/>
        </p:spPr>
        <p:txBody>
          <a:bodyPr wrap="square">
            <a:spAutoFit/>
          </a:bodyPr>
          <a:lstStyle/>
          <a:p>
            <a:pPr algn="l"/>
            <a:r>
              <a:rPr lang="en-US" b="1" i="0" dirty="0">
                <a:effectLst/>
                <a:latin typeface="Helvetica" pitchFamily="2" charset="0"/>
                <a:hlinkClick r:id="rId5"/>
              </a:rPr>
              <a:t>IARPA BETTER Granular Ontology</a:t>
            </a:r>
            <a:endParaRPr lang="en-US" b="1" i="0" dirty="0">
              <a:effectLst/>
              <a:latin typeface="Helvetica" pitchFamily="2" charset="0"/>
            </a:endParaRPr>
          </a:p>
          <a:p>
            <a:pPr marL="285750" indent="-285750" algn="l">
              <a:buFont typeface="Arial" panose="020B0604020202020204" pitchFamily="34" charset="0"/>
              <a:buChar char="•"/>
            </a:pPr>
            <a:r>
              <a:rPr lang="en-US" b="0" i="0" dirty="0">
                <a:effectLst/>
                <a:latin typeface="Helvetica" pitchFamily="2" charset="0"/>
              </a:rPr>
              <a:t>incidents of corruption</a:t>
            </a:r>
          </a:p>
          <a:p>
            <a:pPr marL="285750" indent="-285750" algn="l">
              <a:buFont typeface="Arial" panose="020B0604020202020204" pitchFamily="34" charset="0"/>
              <a:buChar char="•"/>
            </a:pPr>
            <a:r>
              <a:rPr lang="en-US" b="0" i="0" dirty="0">
                <a:effectLst/>
                <a:latin typeface="Helvetica" pitchFamily="2" charset="0"/>
              </a:rPr>
              <a:t>natural disasters</a:t>
            </a:r>
          </a:p>
          <a:p>
            <a:pPr marL="285750" indent="-285750" algn="l">
              <a:buFont typeface="Arial" panose="020B0604020202020204" pitchFamily="34" charset="0"/>
              <a:buChar char="•"/>
            </a:pPr>
            <a:r>
              <a:rPr lang="en-US" b="0" i="0" dirty="0">
                <a:effectLst/>
                <a:latin typeface="Helvetica" pitchFamily="2" charset="0"/>
              </a:rPr>
              <a:t>human migration events</a:t>
            </a:r>
          </a:p>
          <a:p>
            <a:pPr marL="285750" indent="-285750" algn="l">
              <a:buFont typeface="Arial" panose="020B0604020202020204" pitchFamily="34" charset="0"/>
              <a:buChar char="•"/>
            </a:pPr>
            <a:r>
              <a:rPr lang="en-US" b="0" i="0" dirty="0">
                <a:effectLst/>
                <a:latin typeface="Helvetica" pitchFamily="2" charset="0"/>
              </a:rPr>
              <a:t>disease outbreaks or epidemics</a:t>
            </a:r>
          </a:p>
          <a:p>
            <a:pPr marL="285750" indent="-285750" algn="l">
              <a:buFont typeface="Arial" panose="020B0604020202020204" pitchFamily="34" charset="0"/>
              <a:buChar char="•"/>
            </a:pPr>
            <a:r>
              <a:rPr lang="en-US" b="0" i="0" dirty="0">
                <a:effectLst/>
                <a:latin typeface="Helvetica" pitchFamily="2" charset="0"/>
              </a:rPr>
              <a:t>protests or demonstrations</a:t>
            </a:r>
          </a:p>
          <a:p>
            <a:pPr marL="285750" indent="-285750" algn="l">
              <a:buFont typeface="Arial" panose="020B0604020202020204" pitchFamily="34" charset="0"/>
              <a:buChar char="•"/>
            </a:pPr>
            <a:r>
              <a:rPr lang="en-US" b="0" i="0" dirty="0">
                <a:effectLst/>
                <a:latin typeface="Helvetica" pitchFamily="2" charset="0"/>
              </a:rPr>
              <a:t>acts of terrorism</a:t>
            </a:r>
          </a:p>
        </p:txBody>
      </p:sp>
      <p:pic>
        <p:nvPicPr>
          <p:cNvPr id="13" name="Picture 12" descr="A screenshot of a text&#10;&#10;Description automatically generated">
            <a:extLst>
              <a:ext uri="{FF2B5EF4-FFF2-40B4-BE49-F238E27FC236}">
                <a16:creationId xmlns:a16="http://schemas.microsoft.com/office/drawing/2014/main" id="{5932ABD6-CE38-0E32-472D-0ED77A9CD5AC}"/>
              </a:ext>
            </a:extLst>
          </p:cNvPr>
          <p:cNvPicPr>
            <a:picLocks noChangeAspect="1"/>
          </p:cNvPicPr>
          <p:nvPr/>
        </p:nvPicPr>
        <p:blipFill>
          <a:blip r:embed="rId6"/>
          <a:stretch>
            <a:fillRect/>
          </a:stretch>
        </p:blipFill>
        <p:spPr>
          <a:xfrm>
            <a:off x="270133" y="3781960"/>
            <a:ext cx="4827756" cy="2478170"/>
          </a:xfrm>
          <a:prstGeom prst="rect">
            <a:avLst/>
          </a:prstGeom>
        </p:spPr>
      </p:pic>
      <p:sp>
        <p:nvSpPr>
          <p:cNvPr id="14" name="TextBox 13">
            <a:extLst>
              <a:ext uri="{FF2B5EF4-FFF2-40B4-BE49-F238E27FC236}">
                <a16:creationId xmlns:a16="http://schemas.microsoft.com/office/drawing/2014/main" id="{3C87176D-6DE8-8627-0043-29478E879F8B}"/>
              </a:ext>
            </a:extLst>
          </p:cNvPr>
          <p:cNvSpPr txBox="1"/>
          <p:nvPr/>
        </p:nvSpPr>
        <p:spPr>
          <a:xfrm>
            <a:off x="1390670" y="1087359"/>
            <a:ext cx="3970638" cy="2031325"/>
          </a:xfrm>
          <a:prstGeom prst="rect">
            <a:avLst/>
          </a:prstGeom>
          <a:noFill/>
        </p:spPr>
        <p:txBody>
          <a:bodyPr wrap="square">
            <a:spAutoFit/>
          </a:bodyPr>
          <a:lstStyle/>
          <a:p>
            <a:pPr algn="l"/>
            <a:r>
              <a:rPr lang="en-US" b="1" i="0" dirty="0">
                <a:effectLst/>
                <a:latin typeface="Helvetica" pitchFamily="2" charset="0"/>
              </a:rPr>
              <a:t>MUC-4 Ontology</a:t>
            </a:r>
          </a:p>
          <a:p>
            <a:pPr marL="285750" indent="-285750" algn="l">
              <a:buFont typeface="Arial" panose="020B0604020202020204" pitchFamily="34" charset="0"/>
              <a:buChar char="•"/>
            </a:pPr>
            <a:r>
              <a:rPr lang="en-US" dirty="0">
                <a:latin typeface="Helvetica" pitchFamily="2" charset="0"/>
              </a:rPr>
              <a:t>arson</a:t>
            </a:r>
            <a:endParaRPr lang="en-US" b="0" i="0" dirty="0">
              <a:effectLst/>
              <a:latin typeface="Helvetica" pitchFamily="2" charset="0"/>
            </a:endParaRPr>
          </a:p>
          <a:p>
            <a:pPr marL="285750" indent="-285750" algn="l">
              <a:buFont typeface="Arial" panose="020B0604020202020204" pitchFamily="34" charset="0"/>
              <a:buChar char="•"/>
            </a:pPr>
            <a:r>
              <a:rPr lang="en-US" b="0" i="0" dirty="0">
                <a:effectLst/>
                <a:latin typeface="Helvetica" pitchFamily="2" charset="0"/>
              </a:rPr>
              <a:t>attack</a:t>
            </a:r>
          </a:p>
          <a:p>
            <a:pPr marL="285750" indent="-285750" algn="l">
              <a:buFont typeface="Arial" panose="020B0604020202020204" pitchFamily="34" charset="0"/>
              <a:buChar char="•"/>
            </a:pPr>
            <a:r>
              <a:rPr lang="en-US" b="0" i="0" dirty="0">
                <a:effectLst/>
                <a:latin typeface="Helvetica" pitchFamily="2" charset="0"/>
              </a:rPr>
              <a:t>bombing</a:t>
            </a:r>
          </a:p>
          <a:p>
            <a:pPr marL="285750" indent="-285750" algn="l">
              <a:buFont typeface="Arial" panose="020B0604020202020204" pitchFamily="34" charset="0"/>
              <a:buChar char="•"/>
            </a:pPr>
            <a:r>
              <a:rPr lang="en-US" b="0" i="0" dirty="0">
                <a:effectLst/>
                <a:latin typeface="Helvetica" pitchFamily="2" charset="0"/>
              </a:rPr>
              <a:t>kidnapping</a:t>
            </a:r>
          </a:p>
          <a:p>
            <a:pPr marL="285750" indent="-285750" algn="l">
              <a:buFont typeface="Arial" panose="020B0604020202020204" pitchFamily="34" charset="0"/>
              <a:buChar char="•"/>
            </a:pPr>
            <a:r>
              <a:rPr lang="en-US" b="0" i="0" dirty="0">
                <a:effectLst/>
                <a:latin typeface="Helvetica" pitchFamily="2" charset="0"/>
              </a:rPr>
              <a:t>murder</a:t>
            </a:r>
          </a:p>
          <a:p>
            <a:pPr marL="285750" indent="-285750" algn="l">
              <a:buFont typeface="Arial" panose="020B0604020202020204" pitchFamily="34" charset="0"/>
              <a:buChar char="•"/>
            </a:pPr>
            <a:r>
              <a:rPr lang="en-US" b="0" i="0" dirty="0">
                <a:effectLst/>
                <a:latin typeface="Helvetica" pitchFamily="2" charset="0"/>
              </a:rPr>
              <a:t>robbery</a:t>
            </a:r>
          </a:p>
        </p:txBody>
      </p:sp>
    </p:spTree>
    <p:extLst>
      <p:ext uri="{BB962C8B-B14F-4D97-AF65-F5344CB8AC3E}">
        <p14:creationId xmlns:p14="http://schemas.microsoft.com/office/powerpoint/2010/main" val="1121582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B3B4D-6F63-B555-8C74-CBA1A13EB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4E1550-C061-8801-0BD3-8FD223E7352E}"/>
              </a:ext>
            </a:extLst>
          </p:cNvPr>
          <p:cNvSpPr txBox="1"/>
          <p:nvPr/>
        </p:nvSpPr>
        <p:spPr>
          <a:xfrm>
            <a:off x="1628587" y="139892"/>
            <a:ext cx="8934825" cy="584775"/>
          </a:xfrm>
          <a:prstGeom prst="rect">
            <a:avLst/>
          </a:prstGeom>
          <a:noFill/>
        </p:spPr>
        <p:txBody>
          <a:bodyPr wrap="square" rtlCol="0">
            <a:spAutoFit/>
          </a:bodyPr>
          <a:lstStyle/>
          <a:p>
            <a:pPr algn="ctr"/>
            <a:r>
              <a:rPr lang="en-US" sz="3200" dirty="0">
                <a:latin typeface="Helvetica" pitchFamily="2" charset="0"/>
              </a:rPr>
              <a:t>I traveled from Rochester to Bochum yesterday.</a:t>
            </a:r>
          </a:p>
        </p:txBody>
      </p:sp>
      <p:pic>
        <p:nvPicPr>
          <p:cNvPr id="3" name="Picture 2" descr="A map of the world&#10;&#10;Description automatically generated">
            <a:extLst>
              <a:ext uri="{FF2B5EF4-FFF2-40B4-BE49-F238E27FC236}">
                <a16:creationId xmlns:a16="http://schemas.microsoft.com/office/drawing/2014/main" id="{06EF42B7-2933-9E47-B112-C8470A326B5F}"/>
              </a:ext>
            </a:extLst>
          </p:cNvPr>
          <p:cNvPicPr>
            <a:picLocks noChangeAspect="1"/>
          </p:cNvPicPr>
          <p:nvPr/>
        </p:nvPicPr>
        <p:blipFill>
          <a:blip r:embed="rId2"/>
          <a:stretch>
            <a:fillRect/>
          </a:stretch>
        </p:blipFill>
        <p:spPr>
          <a:xfrm>
            <a:off x="1135998" y="803970"/>
            <a:ext cx="9920004" cy="5969032"/>
          </a:xfrm>
          <a:prstGeom prst="rect">
            <a:avLst/>
          </a:prstGeom>
        </p:spPr>
      </p:pic>
      <p:cxnSp>
        <p:nvCxnSpPr>
          <p:cNvPr id="12" name="Straight Arrow Connector 11">
            <a:extLst>
              <a:ext uri="{FF2B5EF4-FFF2-40B4-BE49-F238E27FC236}">
                <a16:creationId xmlns:a16="http://schemas.microsoft.com/office/drawing/2014/main" id="{053FBCDD-C5D4-ABCE-D439-6CEA7D5FFB89}"/>
              </a:ext>
            </a:extLst>
          </p:cNvPr>
          <p:cNvCxnSpPr>
            <a:cxnSpLocks/>
            <a:stCxn id="9" idx="6"/>
            <a:endCxn id="10" idx="2"/>
          </p:cNvCxnSpPr>
          <p:nvPr/>
        </p:nvCxnSpPr>
        <p:spPr>
          <a:xfrm flipV="1">
            <a:off x="2202128" y="2622453"/>
            <a:ext cx="7913508" cy="116603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27422BC-4AFA-615E-AB4D-59125914A019}"/>
              </a:ext>
            </a:extLst>
          </p:cNvPr>
          <p:cNvSpPr/>
          <p:nvPr/>
        </p:nvSpPr>
        <p:spPr>
          <a:xfrm>
            <a:off x="10115636" y="251108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0FD78C-7264-CDAA-C733-6653BA58E4B3}"/>
              </a:ext>
            </a:extLst>
          </p:cNvPr>
          <p:cNvSpPr/>
          <p:nvPr/>
        </p:nvSpPr>
        <p:spPr>
          <a:xfrm>
            <a:off x="1979389" y="3682978"/>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4BE5C4D-B981-68B2-7A97-562F061F6AE4}"/>
              </a:ext>
            </a:extLst>
          </p:cNvPr>
          <p:cNvGrpSpPr/>
          <p:nvPr/>
        </p:nvGrpSpPr>
        <p:grpSpPr>
          <a:xfrm>
            <a:off x="1628587" y="139892"/>
            <a:ext cx="8934825" cy="3471526"/>
            <a:chOff x="1903378" y="139892"/>
            <a:chExt cx="8934825" cy="3471526"/>
          </a:xfrm>
        </p:grpSpPr>
        <p:sp>
          <p:nvSpPr>
            <p:cNvPr id="4" name="TextBox 3">
              <a:extLst>
                <a:ext uri="{FF2B5EF4-FFF2-40B4-BE49-F238E27FC236}">
                  <a16:creationId xmlns:a16="http://schemas.microsoft.com/office/drawing/2014/main" id="{DC754A01-9A31-191E-6FE9-95074611007C}"/>
                </a:ext>
              </a:extLst>
            </p:cNvPr>
            <p:cNvSpPr txBox="1"/>
            <p:nvPr/>
          </p:nvSpPr>
          <p:spPr>
            <a:xfrm>
              <a:off x="1903378" y="139892"/>
              <a:ext cx="8934825" cy="584775"/>
            </a:xfrm>
            <a:prstGeom prst="rect">
              <a:avLst/>
            </a:prstGeom>
            <a:noFill/>
          </p:spPr>
          <p:txBody>
            <a:bodyPr wrap="square" rtlCol="0">
              <a:spAutoFit/>
            </a:bodyPr>
            <a:lstStyle/>
            <a:p>
              <a:pPr algn="ctr"/>
              <a:r>
                <a:rPr lang="en-US" sz="3200" dirty="0">
                  <a:solidFill>
                    <a:srgbClr val="7030A0"/>
                  </a:solidFill>
                  <a:latin typeface="Helvetica" pitchFamily="2" charset="0"/>
                </a:rPr>
                <a:t>I</a:t>
              </a:r>
              <a:r>
                <a:rPr lang="en-US" sz="3200" dirty="0">
                  <a:latin typeface="Helvetica" pitchFamily="2" charset="0"/>
                </a:rPr>
                <a:t>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Bochum</a:t>
              </a:r>
              <a:r>
                <a:rPr lang="en-US" sz="3200" dirty="0">
                  <a:latin typeface="Helvetica" pitchFamily="2" charset="0"/>
                </a:rPr>
                <a:t> yesterday.</a:t>
              </a:r>
            </a:p>
          </p:txBody>
        </p:sp>
        <p:grpSp>
          <p:nvGrpSpPr>
            <p:cNvPr id="7" name="Group 6">
              <a:extLst>
                <a:ext uri="{FF2B5EF4-FFF2-40B4-BE49-F238E27FC236}">
                  <a16:creationId xmlns:a16="http://schemas.microsoft.com/office/drawing/2014/main" id="{CE2F666E-6D35-56CC-A51C-3AB8050345B7}"/>
                </a:ext>
              </a:extLst>
            </p:cNvPr>
            <p:cNvGrpSpPr/>
            <p:nvPr/>
          </p:nvGrpSpPr>
          <p:grpSpPr>
            <a:xfrm>
              <a:off x="2476919" y="724667"/>
              <a:ext cx="7913508" cy="2886751"/>
              <a:chOff x="2476919" y="724667"/>
              <a:chExt cx="7913508" cy="2886751"/>
            </a:xfrm>
          </p:grpSpPr>
          <p:cxnSp>
            <p:nvCxnSpPr>
              <p:cNvPr id="8" name="Straight Arrow Connector 7">
                <a:extLst>
                  <a:ext uri="{FF2B5EF4-FFF2-40B4-BE49-F238E27FC236}">
                    <a16:creationId xmlns:a16="http://schemas.microsoft.com/office/drawing/2014/main" id="{C49242A2-6627-B041-D6AB-F5AF95DDF3E0}"/>
                  </a:ext>
                </a:extLst>
              </p:cNvPr>
              <p:cNvCxnSpPr>
                <a:cxnSpLocks/>
              </p:cNvCxnSpPr>
              <p:nvPr/>
            </p:nvCxnSpPr>
            <p:spPr>
              <a:xfrm flipV="1">
                <a:off x="2476919" y="725453"/>
                <a:ext cx="3337727" cy="2885965"/>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0324F40-11BD-3007-1B94-A5B7D76CDE59}"/>
                  </a:ext>
                </a:extLst>
              </p:cNvPr>
              <p:cNvCxnSpPr>
                <a:cxnSpLocks/>
              </p:cNvCxnSpPr>
              <p:nvPr/>
            </p:nvCxnSpPr>
            <p:spPr>
              <a:xfrm>
                <a:off x="7989455" y="724667"/>
                <a:ext cx="2400972" cy="1713733"/>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645E49C-001F-9464-F03A-8113EB9D29A5}"/>
                  </a:ext>
                </a:extLst>
              </p:cNvPr>
              <p:cNvCxnSpPr>
                <a:cxnSpLocks/>
              </p:cNvCxnSpPr>
              <p:nvPr/>
            </p:nvCxnSpPr>
            <p:spPr>
              <a:xfrm>
                <a:off x="3598985" y="725453"/>
                <a:ext cx="3014251" cy="2211711"/>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grpSp>
      </p:grpSp>
      <p:sp>
        <p:nvSpPr>
          <p:cNvPr id="6" name="TextBox 5">
            <a:extLst>
              <a:ext uri="{FF2B5EF4-FFF2-40B4-BE49-F238E27FC236}">
                <a16:creationId xmlns:a16="http://schemas.microsoft.com/office/drawing/2014/main" id="{0578379F-445C-A8B9-9E45-91F259BFC88E}"/>
              </a:ext>
            </a:extLst>
          </p:cNvPr>
          <p:cNvSpPr txBox="1"/>
          <p:nvPr/>
        </p:nvSpPr>
        <p:spPr>
          <a:xfrm>
            <a:off x="3849004" y="758670"/>
            <a:ext cx="4619756"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was in </a:t>
            </a:r>
            <a:r>
              <a:rPr lang="en-US" sz="2800" dirty="0">
                <a:solidFill>
                  <a:schemeClr val="accent2">
                    <a:lumMod val="75000"/>
                  </a:schemeClr>
                </a:solidFill>
                <a:latin typeface="Helvetica" pitchFamily="2" charset="0"/>
              </a:rPr>
              <a:t>Bochum</a:t>
            </a:r>
            <a:r>
              <a:rPr lang="en-US" sz="2800" dirty="0">
                <a:latin typeface="Helvetica" pitchFamily="2" charset="0"/>
              </a:rPr>
              <a:t> yesterday.</a:t>
            </a:r>
          </a:p>
        </p:txBody>
      </p:sp>
      <p:sp>
        <p:nvSpPr>
          <p:cNvPr id="14" name="TextBox 13">
            <a:extLst>
              <a:ext uri="{FF2B5EF4-FFF2-40B4-BE49-F238E27FC236}">
                <a16:creationId xmlns:a16="http://schemas.microsoft.com/office/drawing/2014/main" id="{CBAEAEC7-0D3A-5F1E-6364-0ED45FD9B75D}"/>
              </a:ext>
            </a:extLst>
          </p:cNvPr>
          <p:cNvSpPr txBox="1"/>
          <p:nvPr/>
        </p:nvSpPr>
        <p:spPr>
          <a:xfrm>
            <a:off x="2596957" y="1366148"/>
            <a:ext cx="7362642"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was in </a:t>
            </a:r>
            <a:r>
              <a:rPr lang="en-US" sz="2800" dirty="0">
                <a:solidFill>
                  <a:schemeClr val="accent1">
                    <a:lumMod val="75000"/>
                  </a:schemeClr>
                </a:solidFill>
                <a:latin typeface="Helvetica" pitchFamily="2" charset="0"/>
              </a:rPr>
              <a:t>Rochester</a:t>
            </a:r>
            <a:r>
              <a:rPr lang="en-US" sz="2800" dirty="0">
                <a:latin typeface="Helvetica" pitchFamily="2" charset="0"/>
              </a:rPr>
              <a:t> before </a:t>
            </a:r>
            <a:r>
              <a:rPr lang="en-US" sz="2800" dirty="0">
                <a:solidFill>
                  <a:srgbClr val="7030A0"/>
                </a:solidFill>
                <a:latin typeface="Helvetica" pitchFamily="2" charset="0"/>
              </a:rPr>
              <a:t>I</a:t>
            </a:r>
            <a:r>
              <a:rPr lang="en-US" sz="2800" dirty="0">
                <a:latin typeface="Helvetica" pitchFamily="2" charset="0"/>
              </a:rPr>
              <a:t> was in </a:t>
            </a:r>
            <a:r>
              <a:rPr lang="en-US" sz="2800" dirty="0">
                <a:solidFill>
                  <a:schemeClr val="accent2">
                    <a:lumMod val="75000"/>
                  </a:schemeClr>
                </a:solidFill>
                <a:latin typeface="Helvetica" pitchFamily="2" charset="0"/>
              </a:rPr>
              <a:t>Bochum</a:t>
            </a:r>
            <a:r>
              <a:rPr lang="en-US" sz="2800" dirty="0">
                <a:latin typeface="Helvetica" pitchFamily="2" charset="0"/>
              </a:rPr>
              <a:t>. </a:t>
            </a:r>
          </a:p>
        </p:txBody>
      </p:sp>
      <p:sp>
        <p:nvSpPr>
          <p:cNvPr id="15" name="TextBox 14">
            <a:extLst>
              <a:ext uri="{FF2B5EF4-FFF2-40B4-BE49-F238E27FC236}">
                <a16:creationId xmlns:a16="http://schemas.microsoft.com/office/drawing/2014/main" id="{22A51133-7ED8-59D5-E9A1-2F8E0E39F101}"/>
              </a:ext>
            </a:extLst>
          </p:cNvPr>
          <p:cNvSpPr txBox="1"/>
          <p:nvPr/>
        </p:nvSpPr>
        <p:spPr>
          <a:xfrm>
            <a:off x="2281611" y="1974458"/>
            <a:ext cx="7816031"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changed location over the course of the </a:t>
            </a:r>
            <a:r>
              <a:rPr lang="en-US" sz="2800" dirty="0">
                <a:solidFill>
                  <a:schemeClr val="accent4">
                    <a:lumMod val="75000"/>
                  </a:schemeClr>
                </a:solidFill>
                <a:latin typeface="Helvetica" pitchFamily="2" charset="0"/>
              </a:rPr>
              <a:t>travel</a:t>
            </a:r>
            <a:r>
              <a:rPr lang="en-US" sz="2800" dirty="0">
                <a:latin typeface="Helvetica" pitchFamily="2" charset="0"/>
              </a:rPr>
              <a:t>. </a:t>
            </a:r>
          </a:p>
        </p:txBody>
      </p:sp>
    </p:spTree>
    <p:extLst>
      <p:ext uri="{BB962C8B-B14F-4D97-AF65-F5344CB8AC3E}">
        <p14:creationId xmlns:p14="http://schemas.microsoft.com/office/powerpoint/2010/main" val="36181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#3</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Even for datasets annotated with highly constrained ontologies, it is hard to predict templates.</a:t>
            </a:r>
          </a:p>
        </p:txBody>
      </p:sp>
    </p:spTree>
    <p:extLst>
      <p:ext uri="{BB962C8B-B14F-4D97-AF65-F5344CB8AC3E}">
        <p14:creationId xmlns:p14="http://schemas.microsoft.com/office/powerpoint/2010/main" val="2501830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4CBFD9-394E-01FC-A011-E72BAF636FE0}"/>
              </a:ext>
            </a:extLst>
          </p:cNvPr>
          <p:cNvPicPr>
            <a:picLocks noChangeAspect="1"/>
          </p:cNvPicPr>
          <p:nvPr/>
        </p:nvPicPr>
        <p:blipFill>
          <a:blip r:embed="rId2"/>
          <a:stretch>
            <a:fillRect/>
          </a:stretch>
        </p:blipFill>
        <p:spPr>
          <a:xfrm>
            <a:off x="967310" y="2012663"/>
            <a:ext cx="10257380" cy="2832674"/>
          </a:xfrm>
          <a:prstGeom prst="rect">
            <a:avLst/>
          </a:prstGeom>
        </p:spPr>
      </p:pic>
      <p:sp>
        <p:nvSpPr>
          <p:cNvPr id="7" name="TextBox 6">
            <a:extLst>
              <a:ext uri="{FF2B5EF4-FFF2-40B4-BE49-F238E27FC236}">
                <a16:creationId xmlns:a16="http://schemas.microsoft.com/office/drawing/2014/main" id="{2CCB7958-03FC-3860-4C91-1A294EFD86FE}"/>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3"/>
              </a:rPr>
              <a:t>Chen et </a:t>
            </a:r>
            <a:r>
              <a:rPr lang="en-US" sz="1200" dirty="0">
                <a:latin typeface="Helvetica" pitchFamily="2" charset="0"/>
                <a:hlinkClick r:id="rId4"/>
              </a:rPr>
              <a:t>al</a:t>
            </a:r>
            <a:r>
              <a:rPr lang="en-US" sz="1200" dirty="0">
                <a:latin typeface="Helvetica" pitchFamily="2" charset="0"/>
                <a:hlinkClick r:id="rId3"/>
              </a:rPr>
              <a:t>. 2023a</a:t>
            </a:r>
            <a:endParaRPr lang="en-US" sz="1200" dirty="0"/>
          </a:p>
        </p:txBody>
      </p:sp>
      <p:sp>
        <p:nvSpPr>
          <p:cNvPr id="8" name="TextBox 7">
            <a:extLst>
              <a:ext uri="{FF2B5EF4-FFF2-40B4-BE49-F238E27FC236}">
                <a16:creationId xmlns:a16="http://schemas.microsoft.com/office/drawing/2014/main" id="{79C4049C-8F96-3A4C-F7A3-EB359551F224}"/>
              </a:ext>
            </a:extLst>
          </p:cNvPr>
          <p:cNvSpPr txBox="1"/>
          <p:nvPr/>
        </p:nvSpPr>
        <p:spPr>
          <a:xfrm>
            <a:off x="3354114" y="3044279"/>
            <a:ext cx="5483771" cy="769441"/>
          </a:xfrm>
          <a:prstGeom prst="rect">
            <a:avLst/>
          </a:prstGeom>
          <a:solidFill>
            <a:schemeClr val="bg1"/>
          </a:solidFill>
        </p:spPr>
        <p:txBody>
          <a:bodyPr wrap="square" rtlCol="0">
            <a:spAutoFit/>
          </a:bodyPr>
          <a:lstStyle/>
          <a:p>
            <a:pPr algn="ctr"/>
            <a:r>
              <a:rPr lang="en-US" sz="4400" b="1" dirty="0">
                <a:solidFill>
                  <a:srgbClr val="C00000"/>
                </a:solidFill>
                <a:latin typeface="Helvetica" pitchFamily="2" charset="0"/>
              </a:rPr>
              <a:t>This is a hard task!</a:t>
            </a:r>
          </a:p>
        </p:txBody>
      </p:sp>
      <p:grpSp>
        <p:nvGrpSpPr>
          <p:cNvPr id="16" name="Group 15">
            <a:extLst>
              <a:ext uri="{FF2B5EF4-FFF2-40B4-BE49-F238E27FC236}">
                <a16:creationId xmlns:a16="http://schemas.microsoft.com/office/drawing/2014/main" id="{C94B93F1-CC6C-F94C-AE72-35D78C8B5996}"/>
              </a:ext>
            </a:extLst>
          </p:cNvPr>
          <p:cNvGrpSpPr/>
          <p:nvPr/>
        </p:nvGrpSpPr>
        <p:grpSpPr>
          <a:xfrm>
            <a:off x="4423719" y="4845336"/>
            <a:ext cx="6363729" cy="621211"/>
            <a:chOff x="4423719" y="4845336"/>
            <a:chExt cx="6363729" cy="621211"/>
          </a:xfrm>
        </p:grpSpPr>
        <p:cxnSp>
          <p:nvCxnSpPr>
            <p:cNvPr id="11" name="Straight Arrow Connector 10">
              <a:extLst>
                <a:ext uri="{FF2B5EF4-FFF2-40B4-BE49-F238E27FC236}">
                  <a16:creationId xmlns:a16="http://schemas.microsoft.com/office/drawing/2014/main" id="{D985478D-4847-B75E-F943-345647FAB3C3}"/>
                </a:ext>
              </a:extLst>
            </p:cNvPr>
            <p:cNvCxnSpPr/>
            <p:nvPr/>
          </p:nvCxnSpPr>
          <p:spPr>
            <a:xfrm flipV="1">
              <a:off x="4423719" y="4845337"/>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F3CF637-1101-FDDA-F55B-29B9AD9797F7}"/>
                </a:ext>
              </a:extLst>
            </p:cNvPr>
            <p:cNvCxnSpPr/>
            <p:nvPr/>
          </p:nvCxnSpPr>
          <p:spPr>
            <a:xfrm flipV="1">
              <a:off x="5960075" y="4845336"/>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5CF2151-2FD2-E3BB-9300-0B6FFD00384A}"/>
                </a:ext>
              </a:extLst>
            </p:cNvPr>
            <p:cNvCxnSpPr/>
            <p:nvPr/>
          </p:nvCxnSpPr>
          <p:spPr>
            <a:xfrm flipV="1">
              <a:off x="7603524" y="4850198"/>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B20A62-BD90-EF58-F9F6-A2F569CF2465}"/>
                </a:ext>
              </a:extLst>
            </p:cNvPr>
            <p:cNvCxnSpPr/>
            <p:nvPr/>
          </p:nvCxnSpPr>
          <p:spPr>
            <a:xfrm flipV="1">
              <a:off x="9164594" y="4850197"/>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966BFC5-1D02-0C90-3A37-BF15CAE1DC5C}"/>
                </a:ext>
              </a:extLst>
            </p:cNvPr>
            <p:cNvCxnSpPr/>
            <p:nvPr/>
          </p:nvCxnSpPr>
          <p:spPr>
            <a:xfrm flipV="1">
              <a:off x="10787448" y="4845336"/>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 name="Straight Arrow Connector 1">
            <a:extLst>
              <a:ext uri="{FF2B5EF4-FFF2-40B4-BE49-F238E27FC236}">
                <a16:creationId xmlns:a16="http://schemas.microsoft.com/office/drawing/2014/main" id="{34721105-A8D6-268C-FFAC-191D9DA940BC}"/>
              </a:ext>
            </a:extLst>
          </p:cNvPr>
          <p:cNvCxnSpPr>
            <a:cxnSpLocks/>
          </p:cNvCxnSpPr>
          <p:nvPr/>
        </p:nvCxnSpPr>
        <p:spPr>
          <a:xfrm flipH="1">
            <a:off x="11039338" y="2629751"/>
            <a:ext cx="566928"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7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CA1B020-6BC9-6E49-E998-7C80D9FE9315}"/>
              </a:ext>
            </a:extLst>
          </p:cNvPr>
          <p:cNvPicPr>
            <a:picLocks noChangeAspect="1"/>
          </p:cNvPicPr>
          <p:nvPr/>
        </p:nvPicPr>
        <p:blipFill>
          <a:blip r:embed="rId2"/>
          <a:stretch>
            <a:fillRect/>
          </a:stretch>
        </p:blipFill>
        <p:spPr>
          <a:xfrm>
            <a:off x="2209800" y="666851"/>
            <a:ext cx="7772400" cy="5524298"/>
          </a:xfrm>
          <a:prstGeom prst="rect">
            <a:avLst/>
          </a:prstGeom>
        </p:spPr>
      </p:pic>
      <p:sp>
        <p:nvSpPr>
          <p:cNvPr id="4" name="TextBox 3">
            <a:extLst>
              <a:ext uri="{FF2B5EF4-FFF2-40B4-BE49-F238E27FC236}">
                <a16:creationId xmlns:a16="http://schemas.microsoft.com/office/drawing/2014/main" id="{269370C8-EC02-652D-D1BD-51126CED9382}"/>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3"/>
              </a:rPr>
              <a:t>Chen et </a:t>
            </a:r>
            <a:r>
              <a:rPr lang="en-US" sz="1200" dirty="0">
                <a:latin typeface="Helvetica" pitchFamily="2" charset="0"/>
                <a:hlinkClick r:id="rId4"/>
              </a:rPr>
              <a:t>al</a:t>
            </a:r>
            <a:r>
              <a:rPr lang="en-US" sz="1200" dirty="0">
                <a:latin typeface="Helvetica" pitchFamily="2" charset="0"/>
                <a:hlinkClick r:id="rId5"/>
              </a:rPr>
              <a:t>. 2023b</a:t>
            </a:r>
            <a:endParaRPr lang="en-US" sz="1200" dirty="0"/>
          </a:p>
        </p:txBody>
      </p:sp>
      <p:pic>
        <p:nvPicPr>
          <p:cNvPr id="5" name="Picture 4">
            <a:extLst>
              <a:ext uri="{FF2B5EF4-FFF2-40B4-BE49-F238E27FC236}">
                <a16:creationId xmlns:a16="http://schemas.microsoft.com/office/drawing/2014/main" id="{6855761F-3D6B-5F9E-AFA7-16B9D9D95644}"/>
              </a:ext>
            </a:extLst>
          </p:cNvPr>
          <p:cNvPicPr>
            <a:picLocks noChangeAspect="1"/>
          </p:cNvPicPr>
          <p:nvPr/>
        </p:nvPicPr>
        <p:blipFill>
          <a:blip r:embed="rId6"/>
          <a:stretch>
            <a:fillRect/>
          </a:stretch>
        </p:blipFill>
        <p:spPr>
          <a:xfrm>
            <a:off x="444500" y="4630754"/>
            <a:ext cx="1765300" cy="1765300"/>
          </a:xfrm>
          <a:prstGeom prst="rect">
            <a:avLst/>
          </a:prstGeom>
        </p:spPr>
      </p:pic>
      <p:sp>
        <p:nvSpPr>
          <p:cNvPr id="7" name="TextBox 6">
            <a:extLst>
              <a:ext uri="{FF2B5EF4-FFF2-40B4-BE49-F238E27FC236}">
                <a16:creationId xmlns:a16="http://schemas.microsoft.com/office/drawing/2014/main" id="{6783AD1E-1E6B-468C-D0C8-720B0B0822B9}"/>
              </a:ext>
            </a:extLst>
          </p:cNvPr>
          <p:cNvSpPr txBox="1"/>
          <p:nvPr/>
        </p:nvSpPr>
        <p:spPr>
          <a:xfrm>
            <a:off x="3002280" y="6303721"/>
            <a:ext cx="6187440" cy="369332"/>
          </a:xfrm>
          <a:prstGeom prst="rect">
            <a:avLst/>
          </a:prstGeom>
          <a:noFill/>
        </p:spPr>
        <p:txBody>
          <a:bodyPr wrap="square">
            <a:spAutoFit/>
          </a:bodyPr>
          <a:lstStyle/>
          <a:p>
            <a:pPr algn="ctr"/>
            <a:r>
              <a:rPr lang="en-US" dirty="0">
                <a:latin typeface="Helvetica" pitchFamily="2" charset="0"/>
                <a:hlinkClick r:id="rId7"/>
              </a:rPr>
              <a:t>https://</a:t>
            </a:r>
            <a:r>
              <a:rPr lang="en-US" dirty="0" err="1">
                <a:latin typeface="Helvetica" pitchFamily="2" charset="0"/>
                <a:hlinkClick r:id="rId7"/>
              </a:rPr>
              <a:t>github.com</a:t>
            </a:r>
            <a:r>
              <a:rPr lang="en-US" dirty="0">
                <a:latin typeface="Helvetica" pitchFamily="2" charset="0"/>
                <a:hlinkClick r:id="rId7"/>
              </a:rPr>
              <a:t>/</a:t>
            </a:r>
            <a:r>
              <a:rPr lang="en-US" dirty="0" err="1">
                <a:latin typeface="Helvetica" pitchFamily="2" charset="0"/>
                <a:hlinkClick r:id="rId7"/>
              </a:rPr>
              <a:t>wanmok</a:t>
            </a:r>
            <a:r>
              <a:rPr lang="en-US" dirty="0">
                <a:latin typeface="Helvetica" pitchFamily="2" charset="0"/>
                <a:hlinkClick r:id="rId7"/>
              </a:rPr>
              <a:t>/</a:t>
            </a:r>
            <a:r>
              <a:rPr lang="en-US" dirty="0" err="1">
                <a:latin typeface="Helvetica" pitchFamily="2" charset="0"/>
                <a:hlinkClick r:id="rId7"/>
              </a:rPr>
              <a:t>metametric</a:t>
            </a:r>
            <a:endParaRPr lang="en-US" dirty="0">
              <a:latin typeface="Helvetica" pitchFamily="2" charset="0"/>
            </a:endParaRPr>
          </a:p>
        </p:txBody>
      </p:sp>
    </p:spTree>
    <p:extLst>
      <p:ext uri="{BB962C8B-B14F-4D97-AF65-F5344CB8AC3E}">
        <p14:creationId xmlns:p14="http://schemas.microsoft.com/office/powerpoint/2010/main" val="4121751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#3</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Even for datasets annotated with highly constrained ontologies, it is hard to predict templates.</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Need template extraction systems on broad-coverage ontologies to generate interesting candidate inferences. </a:t>
              </a:r>
            </a:p>
          </p:txBody>
        </p:sp>
      </p:grpSp>
    </p:spTree>
    <p:extLst>
      <p:ext uri="{BB962C8B-B14F-4D97-AF65-F5344CB8AC3E}">
        <p14:creationId xmlns:p14="http://schemas.microsoft.com/office/powerpoint/2010/main" val="2438945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Template Filling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33C77BBC-89BE-497C-F8AA-413EAB753AB1}"/>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Event individuation</a:t>
            </a:r>
          </a:p>
        </p:txBody>
      </p:sp>
    </p:spTree>
    <p:extLst>
      <p:ext uri="{BB962C8B-B14F-4D97-AF65-F5344CB8AC3E}">
        <p14:creationId xmlns:p14="http://schemas.microsoft.com/office/powerpoint/2010/main" val="2818651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Difficult for annotators to agree on how many instances of a particular complex situation type are described by text.</a:t>
              </a:r>
            </a:p>
          </p:txBody>
        </p:sp>
      </p:grpSp>
    </p:spTree>
    <p:extLst>
      <p:ext uri="{BB962C8B-B14F-4D97-AF65-F5344CB8AC3E}">
        <p14:creationId xmlns:p14="http://schemas.microsoft.com/office/powerpoint/2010/main" val="1715630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D882F68F-DBCD-369E-0FC5-4BAC74E7AAAE}"/>
              </a:ext>
            </a:extLst>
          </p:cNvPr>
          <p:cNvPicPr>
            <a:picLocks noChangeAspect="1"/>
          </p:cNvPicPr>
          <p:nvPr/>
        </p:nvPicPr>
        <p:blipFill>
          <a:blip r:embed="rId2"/>
          <a:stretch>
            <a:fillRect/>
          </a:stretch>
        </p:blipFill>
        <p:spPr>
          <a:xfrm>
            <a:off x="3144144" y="2743199"/>
            <a:ext cx="5903712" cy="3767213"/>
          </a:xfrm>
          <a:prstGeom prst="rect">
            <a:avLst/>
          </a:prstGeom>
        </p:spPr>
      </p:pic>
      <p:sp>
        <p:nvSpPr>
          <p:cNvPr id="4" name="TextBox 3">
            <a:extLst>
              <a:ext uri="{FF2B5EF4-FFF2-40B4-BE49-F238E27FC236}">
                <a16:creationId xmlns:a16="http://schemas.microsoft.com/office/drawing/2014/main" id="{BD940EBE-196B-5153-29C3-6E03DBB619F2}"/>
              </a:ext>
            </a:extLst>
          </p:cNvPr>
          <p:cNvSpPr txBox="1"/>
          <p:nvPr/>
        </p:nvSpPr>
        <p:spPr>
          <a:xfrm>
            <a:off x="630195" y="698323"/>
            <a:ext cx="11084010" cy="1938992"/>
          </a:xfrm>
          <a:prstGeom prst="rect">
            <a:avLst/>
          </a:prstGeom>
          <a:noFill/>
        </p:spPr>
        <p:txBody>
          <a:bodyPr wrap="square">
            <a:spAutoFit/>
          </a:bodyPr>
          <a:lstStyle/>
          <a:p>
            <a:r>
              <a:rPr lang="en-US" sz="2400" dirty="0">
                <a:latin typeface="Helvetica" pitchFamily="2" charset="0"/>
              </a:rPr>
              <a:t>A bomb exploded today in a Lima restaurant, and a second device that had been placed in the same establishment was deactivated by the Peruvian National Police. There were no victims, and the explosion caused very little damage to the restaurant…Guerrillas of the Tupac </a:t>
            </a:r>
            <a:r>
              <a:rPr lang="en-US" sz="2400" dirty="0" err="1">
                <a:latin typeface="Helvetica" pitchFamily="2" charset="0"/>
              </a:rPr>
              <a:t>Amaru</a:t>
            </a:r>
            <a:r>
              <a:rPr lang="en-US" sz="2400" dirty="0">
                <a:latin typeface="Helvetica" pitchFamily="2" charset="0"/>
              </a:rPr>
              <a:t> Revolutionary Movement (MRTA) have claimed credit for the terrorist act….</a:t>
            </a:r>
          </a:p>
        </p:txBody>
      </p:sp>
      <p:sp>
        <p:nvSpPr>
          <p:cNvPr id="5" name="TextBox 4">
            <a:extLst>
              <a:ext uri="{FF2B5EF4-FFF2-40B4-BE49-F238E27FC236}">
                <a16:creationId xmlns:a16="http://schemas.microsoft.com/office/drawing/2014/main" id="{7009416F-9C0F-6060-76BF-A079C10E2F8C}"/>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3"/>
              </a:rPr>
              <a:t>Gantt et </a:t>
            </a:r>
            <a:r>
              <a:rPr lang="en-US" sz="1200" dirty="0">
                <a:latin typeface="Helvetica" pitchFamily="2" charset="0"/>
                <a:hlinkClick r:id="rId4"/>
              </a:rPr>
              <a:t>al</a:t>
            </a:r>
            <a:r>
              <a:rPr lang="en-US" sz="1200" dirty="0">
                <a:latin typeface="Helvetica" pitchFamily="2" charset="0"/>
                <a:hlinkClick r:id="rId5"/>
              </a:rPr>
              <a:t>. 2023</a:t>
            </a:r>
            <a:endParaRPr lang="en-US" sz="1200" dirty="0"/>
          </a:p>
        </p:txBody>
      </p:sp>
    </p:spTree>
    <p:extLst>
      <p:ext uri="{BB962C8B-B14F-4D97-AF65-F5344CB8AC3E}">
        <p14:creationId xmlns:p14="http://schemas.microsoft.com/office/powerpoint/2010/main" val="5617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Have three experts reannotate portions of the MUC-4 and BETTER data for number of instances of a template.</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Evaluation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Compare agreement among experts annotations and with gold annotation.</a:t>
              </a:r>
            </a:p>
          </p:txBody>
        </p:sp>
      </p:grpSp>
    </p:spTree>
    <p:extLst>
      <p:ext uri="{BB962C8B-B14F-4D97-AF65-F5344CB8AC3E}">
        <p14:creationId xmlns:p14="http://schemas.microsoft.com/office/powerpoint/2010/main" val="1312792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10BF5-A42F-766B-C9FA-A8987A66FE58}"/>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2"/>
              </a:rPr>
              <a:t>Gantt et </a:t>
            </a:r>
            <a:r>
              <a:rPr lang="en-US" sz="1200" dirty="0">
                <a:latin typeface="Helvetica" pitchFamily="2" charset="0"/>
                <a:hlinkClick r:id="rId3"/>
              </a:rPr>
              <a:t>al</a:t>
            </a:r>
            <a:r>
              <a:rPr lang="en-US" sz="1200" dirty="0">
                <a:latin typeface="Helvetica" pitchFamily="2" charset="0"/>
                <a:hlinkClick r:id="rId4"/>
              </a:rPr>
              <a:t>. 2023</a:t>
            </a:r>
            <a:endParaRPr lang="en-US" sz="1200" dirty="0"/>
          </a:p>
        </p:txBody>
      </p:sp>
      <p:pic>
        <p:nvPicPr>
          <p:cNvPr id="6" name="Picture 5" descr="A graph with blue bars&#10;&#10;Description automatically generated">
            <a:extLst>
              <a:ext uri="{FF2B5EF4-FFF2-40B4-BE49-F238E27FC236}">
                <a16:creationId xmlns:a16="http://schemas.microsoft.com/office/drawing/2014/main" id="{8A7BF57C-B066-A079-AC06-9342DAB7C023}"/>
              </a:ext>
            </a:extLst>
          </p:cNvPr>
          <p:cNvPicPr>
            <a:picLocks noChangeAspect="1"/>
          </p:cNvPicPr>
          <p:nvPr/>
        </p:nvPicPr>
        <p:blipFill>
          <a:blip r:embed="rId5"/>
          <a:stretch>
            <a:fillRect/>
          </a:stretch>
        </p:blipFill>
        <p:spPr>
          <a:xfrm>
            <a:off x="3020489" y="476565"/>
            <a:ext cx="6135867" cy="5919489"/>
          </a:xfrm>
          <a:prstGeom prst="rect">
            <a:avLst/>
          </a:prstGeom>
        </p:spPr>
      </p:pic>
      <p:sp>
        <p:nvSpPr>
          <p:cNvPr id="7" name="Rectangle 6">
            <a:extLst>
              <a:ext uri="{FF2B5EF4-FFF2-40B4-BE49-F238E27FC236}">
                <a16:creationId xmlns:a16="http://schemas.microsoft.com/office/drawing/2014/main" id="{52B7398D-1A0F-36F1-6B0C-A14178E575EC}"/>
              </a:ext>
            </a:extLst>
          </p:cNvPr>
          <p:cNvSpPr/>
          <p:nvPr/>
        </p:nvSpPr>
        <p:spPr>
          <a:xfrm>
            <a:off x="3818238" y="1569308"/>
            <a:ext cx="5325762" cy="31139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14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Difficult for annotators to agree on how many instances of a particular complex situation type are described by text.</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 Cross-doc argument extraction*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Explicitly point to a complex situation description in one document and fill a template for it in another.</a:t>
              </a:r>
            </a:p>
          </p:txBody>
        </p:sp>
      </p:grpSp>
      <p:sp>
        <p:nvSpPr>
          <p:cNvPr id="8" name="TextBox 7">
            <a:extLst>
              <a:ext uri="{FF2B5EF4-FFF2-40B4-BE49-F238E27FC236}">
                <a16:creationId xmlns:a16="http://schemas.microsoft.com/office/drawing/2014/main" id="{874CC3A3-14E2-7F75-5460-0C54DDD745AC}"/>
              </a:ext>
            </a:extLst>
          </p:cNvPr>
          <p:cNvSpPr txBox="1"/>
          <p:nvPr/>
        </p:nvSpPr>
        <p:spPr>
          <a:xfrm>
            <a:off x="1447800" y="5260269"/>
            <a:ext cx="9659112" cy="461665"/>
          </a:xfrm>
          <a:prstGeom prst="rect">
            <a:avLst/>
          </a:prstGeom>
          <a:noFill/>
        </p:spPr>
        <p:txBody>
          <a:bodyPr wrap="square">
            <a:spAutoFit/>
          </a:bodyPr>
          <a:lstStyle/>
          <a:p>
            <a:pPr algn="r"/>
            <a:r>
              <a:rPr lang="en-US" sz="1200" dirty="0">
                <a:latin typeface="Helvetica" pitchFamily="2" charset="0"/>
              </a:rPr>
              <a:t>*Related to but distinct from similar tasks like Event Linking (</a:t>
            </a:r>
            <a:r>
              <a:rPr lang="en-US" sz="1200" dirty="0" err="1">
                <a:latin typeface="Helvetica" pitchFamily="2" charset="0"/>
              </a:rPr>
              <a:t>Nothman</a:t>
            </a:r>
            <a:r>
              <a:rPr lang="en-US" sz="1200" dirty="0">
                <a:latin typeface="Helvetica" pitchFamily="2" charset="0"/>
              </a:rPr>
              <a:t> 2012), Cross-Document Event Coreference (</a:t>
            </a:r>
            <a:r>
              <a:rPr lang="en-US" sz="1200" dirty="0" err="1">
                <a:latin typeface="Helvetica" pitchFamily="2" charset="0"/>
              </a:rPr>
              <a:t>Bagga</a:t>
            </a:r>
            <a:r>
              <a:rPr lang="en-US" sz="1200" dirty="0">
                <a:latin typeface="Helvetica" pitchFamily="2" charset="0"/>
              </a:rPr>
              <a:t> and Baldwin 1999, </a:t>
            </a:r>
            <a:r>
              <a:rPr lang="en-US" sz="1200" dirty="0" err="1">
                <a:latin typeface="Helvetica" pitchFamily="2" charset="0"/>
              </a:rPr>
              <a:t>Cybulska</a:t>
            </a:r>
            <a:r>
              <a:rPr lang="en-US" sz="1200" dirty="0">
                <a:latin typeface="Helvetica" pitchFamily="2" charset="0"/>
              </a:rPr>
              <a:t> and </a:t>
            </a:r>
            <a:r>
              <a:rPr lang="en-US" sz="1200" dirty="0" err="1">
                <a:latin typeface="Helvetica" pitchFamily="2" charset="0"/>
              </a:rPr>
              <a:t>Vossen</a:t>
            </a:r>
            <a:r>
              <a:rPr lang="en-US" sz="1200" dirty="0">
                <a:latin typeface="Helvetica" pitchFamily="2" charset="0"/>
              </a:rPr>
              <a:t> 2014, (</a:t>
            </a:r>
            <a:r>
              <a:rPr lang="en-US" sz="1200" dirty="0" err="1">
                <a:latin typeface="Helvetica" pitchFamily="2" charset="0"/>
              </a:rPr>
              <a:t>Eirewetal</a:t>
            </a:r>
            <a:r>
              <a:rPr lang="en-US" sz="1200" dirty="0">
                <a:latin typeface="Helvetica" pitchFamily="2" charset="0"/>
              </a:rPr>
              <a:t>. 2021,2022), and Predicate-Argument Alignment (Roth and Franke 2012, Wolfe et al. 2013, 2015). </a:t>
            </a:r>
          </a:p>
        </p:txBody>
      </p:sp>
    </p:spTree>
    <p:extLst>
      <p:ext uri="{BB962C8B-B14F-4D97-AF65-F5344CB8AC3E}">
        <p14:creationId xmlns:p14="http://schemas.microsoft.com/office/powerpoint/2010/main" val="13429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AF18-8B78-EFFF-59D3-34D0E1097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C636ED-3151-301C-EB37-79553BF754A8}"/>
              </a:ext>
            </a:extLst>
          </p:cNvPr>
          <p:cNvSpPr txBox="1"/>
          <p:nvPr/>
        </p:nvSpPr>
        <p:spPr>
          <a:xfrm>
            <a:off x="1628587" y="139892"/>
            <a:ext cx="8934825" cy="584775"/>
          </a:xfrm>
          <a:prstGeom prst="rect">
            <a:avLst/>
          </a:prstGeom>
          <a:noFill/>
        </p:spPr>
        <p:txBody>
          <a:bodyPr wrap="square" rtlCol="0">
            <a:spAutoFit/>
          </a:bodyPr>
          <a:lstStyle/>
          <a:p>
            <a:pPr algn="ctr"/>
            <a:r>
              <a:rPr lang="en-US" sz="3200" dirty="0">
                <a:latin typeface="Helvetica" pitchFamily="2" charset="0"/>
              </a:rPr>
              <a:t>I traveled from Rochester to Bochum yesterday.</a:t>
            </a:r>
          </a:p>
        </p:txBody>
      </p:sp>
      <p:pic>
        <p:nvPicPr>
          <p:cNvPr id="3" name="Picture 2" descr="A map of the world&#10;&#10;Description automatically generated">
            <a:extLst>
              <a:ext uri="{FF2B5EF4-FFF2-40B4-BE49-F238E27FC236}">
                <a16:creationId xmlns:a16="http://schemas.microsoft.com/office/drawing/2014/main" id="{132A5CD0-F4D1-EAED-C482-AAA30FAF5290}"/>
              </a:ext>
            </a:extLst>
          </p:cNvPr>
          <p:cNvPicPr>
            <a:picLocks noChangeAspect="1"/>
          </p:cNvPicPr>
          <p:nvPr/>
        </p:nvPicPr>
        <p:blipFill>
          <a:blip r:embed="rId2"/>
          <a:stretch>
            <a:fillRect/>
          </a:stretch>
        </p:blipFill>
        <p:spPr>
          <a:xfrm>
            <a:off x="1135998" y="803970"/>
            <a:ext cx="9920004" cy="5969032"/>
          </a:xfrm>
          <a:prstGeom prst="rect">
            <a:avLst/>
          </a:prstGeom>
        </p:spPr>
      </p:pic>
      <p:cxnSp>
        <p:nvCxnSpPr>
          <p:cNvPr id="12" name="Straight Arrow Connector 11">
            <a:extLst>
              <a:ext uri="{FF2B5EF4-FFF2-40B4-BE49-F238E27FC236}">
                <a16:creationId xmlns:a16="http://schemas.microsoft.com/office/drawing/2014/main" id="{1797F5C9-1228-B794-E2A7-618680422FE6}"/>
              </a:ext>
            </a:extLst>
          </p:cNvPr>
          <p:cNvCxnSpPr>
            <a:cxnSpLocks/>
            <a:stCxn id="9" idx="6"/>
            <a:endCxn id="10" idx="2"/>
          </p:cNvCxnSpPr>
          <p:nvPr/>
        </p:nvCxnSpPr>
        <p:spPr>
          <a:xfrm flipV="1">
            <a:off x="2202128" y="2622453"/>
            <a:ext cx="7913508" cy="116603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DD01397-89CA-7B4A-7C87-27E969F1DA6F}"/>
              </a:ext>
            </a:extLst>
          </p:cNvPr>
          <p:cNvSpPr/>
          <p:nvPr/>
        </p:nvSpPr>
        <p:spPr>
          <a:xfrm>
            <a:off x="10115636" y="251108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45A4062-3D5D-88EB-4CD9-D2CC319275B6}"/>
              </a:ext>
            </a:extLst>
          </p:cNvPr>
          <p:cNvSpPr/>
          <p:nvPr/>
        </p:nvSpPr>
        <p:spPr>
          <a:xfrm>
            <a:off x="1979389" y="3682978"/>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807BB896-5AAA-42BB-ADF9-8A4FD7BE0F3A}"/>
              </a:ext>
            </a:extLst>
          </p:cNvPr>
          <p:cNvPicPr>
            <a:picLocks noChangeAspect="1"/>
          </p:cNvPicPr>
          <p:nvPr/>
        </p:nvPicPr>
        <p:blipFill>
          <a:blip r:embed="rId3"/>
          <a:stretch>
            <a:fillRect/>
          </a:stretch>
        </p:blipFill>
        <p:spPr>
          <a:xfrm rot="2186435">
            <a:off x="6558586" y="2637092"/>
            <a:ext cx="876521" cy="876521"/>
          </a:xfrm>
          <a:prstGeom prst="rect">
            <a:avLst/>
          </a:prstGeom>
        </p:spPr>
      </p:pic>
      <p:grpSp>
        <p:nvGrpSpPr>
          <p:cNvPr id="19" name="Group 18">
            <a:extLst>
              <a:ext uri="{FF2B5EF4-FFF2-40B4-BE49-F238E27FC236}">
                <a16:creationId xmlns:a16="http://schemas.microsoft.com/office/drawing/2014/main" id="{6C89DFFE-39AD-AA85-F2C7-9BF716824754}"/>
              </a:ext>
            </a:extLst>
          </p:cNvPr>
          <p:cNvGrpSpPr/>
          <p:nvPr/>
        </p:nvGrpSpPr>
        <p:grpSpPr>
          <a:xfrm>
            <a:off x="1628587" y="139892"/>
            <a:ext cx="8934825" cy="3471526"/>
            <a:chOff x="1903378" y="139892"/>
            <a:chExt cx="8934825" cy="3471526"/>
          </a:xfrm>
        </p:grpSpPr>
        <p:sp>
          <p:nvSpPr>
            <p:cNvPr id="4" name="TextBox 3">
              <a:extLst>
                <a:ext uri="{FF2B5EF4-FFF2-40B4-BE49-F238E27FC236}">
                  <a16:creationId xmlns:a16="http://schemas.microsoft.com/office/drawing/2014/main" id="{3D0D028F-CC8C-88BC-BBC2-8D07AB0FDE50}"/>
                </a:ext>
              </a:extLst>
            </p:cNvPr>
            <p:cNvSpPr txBox="1"/>
            <p:nvPr/>
          </p:nvSpPr>
          <p:spPr>
            <a:xfrm>
              <a:off x="1903378" y="139892"/>
              <a:ext cx="8934825" cy="584775"/>
            </a:xfrm>
            <a:prstGeom prst="rect">
              <a:avLst/>
            </a:prstGeom>
            <a:noFill/>
          </p:spPr>
          <p:txBody>
            <a:bodyPr wrap="square" rtlCol="0">
              <a:spAutoFit/>
            </a:bodyPr>
            <a:lstStyle/>
            <a:p>
              <a:pPr algn="ctr"/>
              <a:r>
                <a:rPr lang="en-US" sz="3200" dirty="0">
                  <a:solidFill>
                    <a:srgbClr val="7030A0"/>
                  </a:solidFill>
                  <a:latin typeface="Helvetica" pitchFamily="2" charset="0"/>
                </a:rPr>
                <a:t>I</a:t>
              </a:r>
              <a:r>
                <a:rPr lang="en-US" sz="3200" dirty="0">
                  <a:latin typeface="Helvetica" pitchFamily="2" charset="0"/>
                </a:rPr>
                <a:t>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Bochum</a:t>
              </a:r>
              <a:r>
                <a:rPr lang="en-US" sz="3200" dirty="0">
                  <a:latin typeface="Helvetica" pitchFamily="2" charset="0"/>
                </a:rPr>
                <a:t> yesterday.</a:t>
              </a:r>
            </a:p>
          </p:txBody>
        </p:sp>
        <p:grpSp>
          <p:nvGrpSpPr>
            <p:cNvPr id="7" name="Group 6">
              <a:extLst>
                <a:ext uri="{FF2B5EF4-FFF2-40B4-BE49-F238E27FC236}">
                  <a16:creationId xmlns:a16="http://schemas.microsoft.com/office/drawing/2014/main" id="{B2526289-1378-4F37-A4DC-C7290379FC87}"/>
                </a:ext>
              </a:extLst>
            </p:cNvPr>
            <p:cNvGrpSpPr/>
            <p:nvPr/>
          </p:nvGrpSpPr>
          <p:grpSpPr>
            <a:xfrm>
              <a:off x="2476919" y="724667"/>
              <a:ext cx="7913508" cy="2886751"/>
              <a:chOff x="2476919" y="724667"/>
              <a:chExt cx="7913508" cy="2886751"/>
            </a:xfrm>
          </p:grpSpPr>
          <p:cxnSp>
            <p:nvCxnSpPr>
              <p:cNvPr id="8" name="Straight Arrow Connector 7">
                <a:extLst>
                  <a:ext uri="{FF2B5EF4-FFF2-40B4-BE49-F238E27FC236}">
                    <a16:creationId xmlns:a16="http://schemas.microsoft.com/office/drawing/2014/main" id="{CF62B39A-74B6-A4DC-9513-A95553E4C808}"/>
                  </a:ext>
                </a:extLst>
              </p:cNvPr>
              <p:cNvCxnSpPr>
                <a:cxnSpLocks/>
              </p:cNvCxnSpPr>
              <p:nvPr/>
            </p:nvCxnSpPr>
            <p:spPr>
              <a:xfrm flipV="1">
                <a:off x="2476919" y="725453"/>
                <a:ext cx="3337727" cy="2885965"/>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C528FF74-C8A6-964F-958C-3AA796D2EF6E}"/>
                  </a:ext>
                </a:extLst>
              </p:cNvPr>
              <p:cNvCxnSpPr>
                <a:cxnSpLocks/>
              </p:cNvCxnSpPr>
              <p:nvPr/>
            </p:nvCxnSpPr>
            <p:spPr>
              <a:xfrm>
                <a:off x="7989455" y="724667"/>
                <a:ext cx="2400972" cy="1713733"/>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1C1BC70-F452-5091-94AC-4155794A8398}"/>
                  </a:ext>
                </a:extLst>
              </p:cNvPr>
              <p:cNvCxnSpPr>
                <a:cxnSpLocks/>
              </p:cNvCxnSpPr>
              <p:nvPr/>
            </p:nvCxnSpPr>
            <p:spPr>
              <a:xfrm>
                <a:off x="3598985" y="725453"/>
                <a:ext cx="3014251" cy="2211711"/>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grpSp>
      </p:grpSp>
      <p:grpSp>
        <p:nvGrpSpPr>
          <p:cNvPr id="60" name="Group 59">
            <a:extLst>
              <a:ext uri="{FF2B5EF4-FFF2-40B4-BE49-F238E27FC236}">
                <a16:creationId xmlns:a16="http://schemas.microsoft.com/office/drawing/2014/main" id="{F67FD4B2-EA6F-591E-759C-204EE0F7F3DF}"/>
              </a:ext>
            </a:extLst>
          </p:cNvPr>
          <p:cNvGrpSpPr/>
          <p:nvPr/>
        </p:nvGrpSpPr>
        <p:grpSpPr>
          <a:xfrm>
            <a:off x="1135993" y="764317"/>
            <a:ext cx="9920004" cy="6048335"/>
            <a:chOff x="292607" y="1100011"/>
            <a:chExt cx="9920004" cy="6048335"/>
          </a:xfrm>
        </p:grpSpPr>
        <p:sp>
          <p:nvSpPr>
            <p:cNvPr id="26" name="Rectangle 25">
              <a:extLst>
                <a:ext uri="{FF2B5EF4-FFF2-40B4-BE49-F238E27FC236}">
                  <a16:creationId xmlns:a16="http://schemas.microsoft.com/office/drawing/2014/main" id="{DD301E45-8110-7BC7-EF62-B00C7C06F942}"/>
                </a:ext>
              </a:extLst>
            </p:cNvPr>
            <p:cNvSpPr/>
            <p:nvPr/>
          </p:nvSpPr>
          <p:spPr>
            <a:xfrm>
              <a:off x="292607" y="1100011"/>
              <a:ext cx="9920004" cy="6048335"/>
            </a:xfrm>
            <a:prstGeom prst="rect">
              <a:avLst/>
            </a:prstGeom>
            <a:solidFill>
              <a:srgbClr val="FFFFFF">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885C4375-B697-2519-BE4C-38F1053BEC77}"/>
                </a:ext>
              </a:extLst>
            </p:cNvPr>
            <p:cNvGrpSpPr/>
            <p:nvPr/>
          </p:nvGrpSpPr>
          <p:grpSpPr>
            <a:xfrm>
              <a:off x="1247372" y="3166373"/>
              <a:ext cx="4307414" cy="3315931"/>
              <a:chOff x="1247372" y="3166373"/>
              <a:chExt cx="4307414" cy="3315931"/>
            </a:xfrm>
          </p:grpSpPr>
          <p:cxnSp>
            <p:nvCxnSpPr>
              <p:cNvPr id="36" name="Straight Connector 35">
                <a:extLst>
                  <a:ext uri="{FF2B5EF4-FFF2-40B4-BE49-F238E27FC236}">
                    <a16:creationId xmlns:a16="http://schemas.microsoft.com/office/drawing/2014/main" id="{F0223404-F0DE-CF30-9712-FB667A35F56F}"/>
                  </a:ext>
                </a:extLst>
              </p:cNvPr>
              <p:cNvCxnSpPr>
                <a:cxnSpLocks/>
                <a:endCxn id="52" idx="1"/>
              </p:cNvCxnSpPr>
              <p:nvPr/>
            </p:nvCxnSpPr>
            <p:spPr>
              <a:xfrm>
                <a:off x="1247372" y="4145843"/>
                <a:ext cx="285409" cy="67849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2" name="Picture 51" descr="A map of a city&#10;&#10;Description automatically generated">
                <a:extLst>
                  <a:ext uri="{FF2B5EF4-FFF2-40B4-BE49-F238E27FC236}">
                    <a16:creationId xmlns:a16="http://schemas.microsoft.com/office/drawing/2014/main" id="{BF226D07-4C0C-0B20-1EB1-1D930E773F9C}"/>
                  </a:ext>
                </a:extLst>
              </p:cNvPr>
              <p:cNvPicPr>
                <a:picLocks noChangeAspect="1"/>
              </p:cNvPicPr>
              <p:nvPr/>
            </p:nvPicPr>
            <p:blipFill>
              <a:blip r:embed="rId4"/>
              <a:stretch>
                <a:fillRect/>
              </a:stretch>
            </p:blipFill>
            <p:spPr>
              <a:xfrm>
                <a:off x="1532781" y="3166373"/>
                <a:ext cx="4022005" cy="3315931"/>
              </a:xfrm>
              <a:prstGeom prst="rect">
                <a:avLst/>
              </a:prstGeom>
              <a:ln w="38100">
                <a:solidFill>
                  <a:schemeClr val="tx1"/>
                </a:solidFill>
              </a:ln>
            </p:spPr>
          </p:pic>
        </p:grpSp>
      </p:grpSp>
      <p:sp>
        <p:nvSpPr>
          <p:cNvPr id="43" name="TextBox 42">
            <a:extLst>
              <a:ext uri="{FF2B5EF4-FFF2-40B4-BE49-F238E27FC236}">
                <a16:creationId xmlns:a16="http://schemas.microsoft.com/office/drawing/2014/main" id="{1244D9AB-52D2-F84B-B958-1F79C16E374E}"/>
              </a:ext>
            </a:extLst>
          </p:cNvPr>
          <p:cNvSpPr txBox="1"/>
          <p:nvPr/>
        </p:nvSpPr>
        <p:spPr>
          <a:xfrm>
            <a:off x="3896946" y="783659"/>
            <a:ext cx="4141904"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took a flight yesterday.</a:t>
            </a:r>
          </a:p>
        </p:txBody>
      </p:sp>
      <p:sp>
        <p:nvSpPr>
          <p:cNvPr id="44" name="TextBox 43">
            <a:extLst>
              <a:ext uri="{FF2B5EF4-FFF2-40B4-BE49-F238E27FC236}">
                <a16:creationId xmlns:a16="http://schemas.microsoft.com/office/drawing/2014/main" id="{405DC0D7-31B4-720C-CC6D-1E13C4A18604}"/>
              </a:ext>
            </a:extLst>
          </p:cNvPr>
          <p:cNvSpPr txBox="1"/>
          <p:nvPr/>
        </p:nvSpPr>
        <p:spPr>
          <a:xfrm>
            <a:off x="2380662" y="1383144"/>
            <a:ext cx="7328105"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traveled to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sp>
        <p:nvSpPr>
          <p:cNvPr id="45" name="TextBox 44">
            <a:extLst>
              <a:ext uri="{FF2B5EF4-FFF2-40B4-BE49-F238E27FC236}">
                <a16:creationId xmlns:a16="http://schemas.microsoft.com/office/drawing/2014/main" id="{12E62202-136C-2A72-1DE2-D3202A2077DF}"/>
              </a:ext>
            </a:extLst>
          </p:cNvPr>
          <p:cNvSpPr txBox="1"/>
          <p:nvPr/>
        </p:nvSpPr>
        <p:spPr>
          <a:xfrm>
            <a:off x="864379" y="1986086"/>
            <a:ext cx="10463242"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7030A0"/>
                </a:solidFill>
                <a:latin typeface="Helvetica" pitchFamily="2" charset="0"/>
              </a:rPr>
              <a:t>I</a:t>
            </a:r>
            <a:r>
              <a:rPr lang="en-US" sz="2800" dirty="0">
                <a:latin typeface="Helvetica" pitchFamily="2" charset="0"/>
              </a:rPr>
              <a:t> went through airport security at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grpSp>
        <p:nvGrpSpPr>
          <p:cNvPr id="38" name="Group 37">
            <a:extLst>
              <a:ext uri="{FF2B5EF4-FFF2-40B4-BE49-F238E27FC236}">
                <a16:creationId xmlns:a16="http://schemas.microsoft.com/office/drawing/2014/main" id="{7522A8D0-68E9-6911-F50C-38BED6DEF438}"/>
              </a:ext>
            </a:extLst>
          </p:cNvPr>
          <p:cNvGrpSpPr/>
          <p:nvPr/>
        </p:nvGrpSpPr>
        <p:grpSpPr>
          <a:xfrm>
            <a:off x="2424867" y="2777216"/>
            <a:ext cx="9347885" cy="3812444"/>
            <a:chOff x="2424867" y="2777216"/>
            <a:chExt cx="9347885" cy="3812444"/>
          </a:xfrm>
        </p:grpSpPr>
        <p:grpSp>
          <p:nvGrpSpPr>
            <p:cNvPr id="40" name="Group 39">
              <a:extLst>
                <a:ext uri="{FF2B5EF4-FFF2-40B4-BE49-F238E27FC236}">
                  <a16:creationId xmlns:a16="http://schemas.microsoft.com/office/drawing/2014/main" id="{5ACEA09D-E212-B4C4-2E5D-21599BD372A0}"/>
                </a:ext>
              </a:extLst>
            </p:cNvPr>
            <p:cNvGrpSpPr/>
            <p:nvPr/>
          </p:nvGrpSpPr>
          <p:grpSpPr>
            <a:xfrm>
              <a:off x="3870991" y="3762245"/>
              <a:ext cx="7901761" cy="2827415"/>
              <a:chOff x="3870991" y="3762245"/>
              <a:chExt cx="7901761" cy="2827415"/>
            </a:xfrm>
          </p:grpSpPr>
          <p:pic>
            <p:nvPicPr>
              <p:cNvPr id="42" name="Picture 2" descr="Map - Upper Level">
                <a:extLst>
                  <a:ext uri="{FF2B5EF4-FFF2-40B4-BE49-F238E27FC236}">
                    <a16:creationId xmlns:a16="http://schemas.microsoft.com/office/drawing/2014/main" id="{BDD8A01B-DF0D-990B-7C23-0E5519983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838" y="3762245"/>
                <a:ext cx="4574914" cy="282741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C5A485FB-8979-B975-327F-5666E454F961}"/>
                  </a:ext>
                </a:extLst>
              </p:cNvPr>
              <p:cNvCxnSpPr>
                <a:cxnSpLocks/>
                <a:stCxn id="42" idx="1"/>
              </p:cNvCxnSpPr>
              <p:nvPr/>
            </p:nvCxnSpPr>
            <p:spPr>
              <a:xfrm flipH="1" flipV="1">
                <a:off x="3870991" y="4488644"/>
                <a:ext cx="3326847" cy="6873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E1F935EA-87C2-18B0-3CB1-6E2392BC646B}"/>
                </a:ext>
              </a:extLst>
            </p:cNvPr>
            <p:cNvSpPr/>
            <p:nvPr/>
          </p:nvSpPr>
          <p:spPr>
            <a:xfrm>
              <a:off x="2424867" y="2777216"/>
              <a:ext cx="4022005" cy="3330530"/>
            </a:xfrm>
            <a:prstGeom prst="rect">
              <a:avLst/>
            </a:prstGeom>
            <a:solidFill>
              <a:schemeClr val="bg1">
                <a:alpha val="372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2476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Template Filling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33C77BBC-89BE-497C-F8AA-413EAB753AB1}"/>
              </a:ext>
            </a:extLst>
          </p:cNvPr>
          <p:cNvSpPr txBox="1">
            <a:spLocks/>
          </p:cNvSpPr>
          <p:nvPr/>
        </p:nvSpPr>
        <p:spPr>
          <a:xfrm>
            <a:off x="831850" y="4186175"/>
            <a:ext cx="6442253" cy="13743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Cross-document argument extraction</a:t>
            </a:r>
          </a:p>
        </p:txBody>
      </p:sp>
    </p:spTree>
    <p:extLst>
      <p:ext uri="{BB962C8B-B14F-4D97-AF65-F5344CB8AC3E}">
        <p14:creationId xmlns:p14="http://schemas.microsoft.com/office/powerpoint/2010/main" val="1763142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EAAE63D-2F80-940C-2A8B-47154022AD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253"/>
          <a:stretch/>
        </p:blipFill>
        <p:spPr bwMode="auto">
          <a:xfrm>
            <a:off x="321700" y="409932"/>
            <a:ext cx="5436778" cy="20980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621B8273-ABFE-11B6-CB68-B9804C0C6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278" y="804943"/>
            <a:ext cx="4111334" cy="7854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E20DE6-673A-13BF-E73D-39A605F81BD2}"/>
              </a:ext>
            </a:extLst>
          </p:cNvPr>
          <p:cNvGrpSpPr/>
          <p:nvPr/>
        </p:nvGrpSpPr>
        <p:grpSpPr>
          <a:xfrm>
            <a:off x="7299918" y="1513922"/>
            <a:ext cx="3454576" cy="994083"/>
            <a:chOff x="7299918" y="1513922"/>
            <a:chExt cx="3454576" cy="994083"/>
          </a:xfrm>
        </p:grpSpPr>
        <p:pic>
          <p:nvPicPr>
            <p:cNvPr id="4100" name="Picture 4">
              <a:extLst>
                <a:ext uri="{FF2B5EF4-FFF2-40B4-BE49-F238E27FC236}">
                  <a16:creationId xmlns:a16="http://schemas.microsoft.com/office/drawing/2014/main" id="{869AD5D9-348D-6D0A-508F-EAC216F80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324" y="1594709"/>
              <a:ext cx="1988170" cy="3681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533DCA0B-33CA-8E6E-BD29-7F4685BAE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918" y="1513922"/>
              <a:ext cx="2172256" cy="994083"/>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a:extLst>
              <a:ext uri="{FF2B5EF4-FFF2-40B4-BE49-F238E27FC236}">
                <a16:creationId xmlns:a16="http://schemas.microsoft.com/office/drawing/2014/main" id="{90EA7D56-C959-9760-740A-B0A4D4539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142" y="2599529"/>
            <a:ext cx="4651330" cy="3767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9AB082A-79D1-8D0E-0594-FEAD8A5EA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47"/>
          <a:stretch/>
        </p:blipFill>
        <p:spPr bwMode="auto">
          <a:xfrm>
            <a:off x="347094" y="2508005"/>
            <a:ext cx="5436778" cy="3940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A85047-EE70-02B6-F8F4-94ACB9F7074F}"/>
              </a:ext>
            </a:extLst>
          </p:cNvPr>
          <p:cNvSpPr txBox="1"/>
          <p:nvPr/>
        </p:nvSpPr>
        <p:spPr>
          <a:xfrm>
            <a:off x="9384429" y="6458753"/>
            <a:ext cx="2460477" cy="276999"/>
          </a:xfrm>
          <a:prstGeom prst="rect">
            <a:avLst/>
          </a:prstGeom>
          <a:noFill/>
        </p:spPr>
        <p:txBody>
          <a:bodyPr wrap="square" rtlCol="0">
            <a:spAutoFit/>
          </a:bodyPr>
          <a:lstStyle/>
          <a:p>
            <a:pPr algn="r"/>
            <a:r>
              <a:rPr lang="en-US" sz="1200" dirty="0">
                <a:hlinkClick r:id="rId7"/>
              </a:rPr>
              <a:t>Vashishtha et al. 2023</a:t>
            </a:r>
            <a:endParaRPr lang="en-US" sz="1200" dirty="0"/>
          </a:p>
        </p:txBody>
      </p:sp>
      <p:sp>
        <p:nvSpPr>
          <p:cNvPr id="5" name="TextBox 4">
            <a:extLst>
              <a:ext uri="{FF2B5EF4-FFF2-40B4-BE49-F238E27FC236}">
                <a16:creationId xmlns:a16="http://schemas.microsoft.com/office/drawing/2014/main" id="{4811EC4E-E11D-75D3-8A33-C7DACEBF25F0}"/>
              </a:ext>
            </a:extLst>
          </p:cNvPr>
          <p:cNvSpPr txBox="1"/>
          <p:nvPr/>
        </p:nvSpPr>
        <p:spPr>
          <a:xfrm>
            <a:off x="1783492" y="2855422"/>
            <a:ext cx="8625016" cy="1323439"/>
          </a:xfrm>
          <a:prstGeom prst="rect">
            <a:avLst/>
          </a:prstGeom>
          <a:solidFill>
            <a:schemeClr val="bg1"/>
          </a:solidFill>
          <a:ln w="38100">
            <a:solidFill>
              <a:schemeClr val="tx1"/>
            </a:solidFill>
          </a:ln>
        </p:spPr>
        <p:txBody>
          <a:bodyPr wrap="square">
            <a:spAutoFit/>
          </a:bodyPr>
          <a:lstStyle/>
          <a:p>
            <a:pPr algn="ctr"/>
            <a:r>
              <a:rPr lang="en-US" sz="4000" dirty="0">
                <a:latin typeface="Helvetica" pitchFamily="2" charset="0"/>
              </a:rPr>
              <a:t>Data available at: </a:t>
            </a:r>
            <a:r>
              <a:rPr lang="en-US" sz="4000" dirty="0">
                <a:latin typeface="Helvetica" pitchFamily="2" charset="0"/>
                <a:hlinkClick r:id="rId8"/>
              </a:rPr>
              <a:t>https://github.com/</a:t>
            </a:r>
            <a:r>
              <a:rPr lang="en-US" sz="4000" dirty="0" err="1">
                <a:latin typeface="Helvetica" pitchFamily="2" charset="0"/>
                <a:hlinkClick r:id="rId8"/>
              </a:rPr>
              <a:t>FACTSlab</a:t>
            </a:r>
            <a:r>
              <a:rPr lang="en-US" sz="4000" dirty="0">
                <a:latin typeface="Helvetica" pitchFamily="2" charset="0"/>
                <a:hlinkClick r:id="rId8"/>
              </a:rPr>
              <a:t>/</a:t>
            </a:r>
            <a:r>
              <a:rPr lang="en-US" sz="4000" dirty="0" err="1">
                <a:latin typeface="Helvetica" pitchFamily="2" charset="0"/>
                <a:hlinkClick r:id="rId8"/>
              </a:rPr>
              <a:t>FAMuS</a:t>
            </a:r>
            <a:endParaRPr lang="en-US" sz="4000" dirty="0">
              <a:latin typeface="Helvetica" pitchFamily="2" charset="0"/>
            </a:endParaRPr>
          </a:p>
        </p:txBody>
      </p:sp>
    </p:spTree>
    <p:extLst>
      <p:ext uri="{BB962C8B-B14F-4D97-AF65-F5344CB8AC3E}">
        <p14:creationId xmlns:p14="http://schemas.microsoft.com/office/powerpoint/2010/main" val="86281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Base Corpus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MegaWika: &gt;71 million source-report pairs over 50 diverse languages</a:t>
            </a:r>
          </a:p>
        </p:txBody>
      </p:sp>
      <p:sp>
        <p:nvSpPr>
          <p:cNvPr id="7" name="TextBox 6">
            <a:extLst>
              <a:ext uri="{FF2B5EF4-FFF2-40B4-BE49-F238E27FC236}">
                <a16:creationId xmlns:a16="http://schemas.microsoft.com/office/drawing/2014/main" id="{673ECD35-6A27-E8AC-0EF1-F0ED78808473}"/>
              </a:ext>
            </a:extLst>
          </p:cNvPr>
          <p:cNvSpPr txBox="1"/>
          <p:nvPr/>
        </p:nvSpPr>
        <p:spPr>
          <a:xfrm>
            <a:off x="4046758" y="1830795"/>
            <a:ext cx="1524000" cy="276999"/>
          </a:xfrm>
          <a:prstGeom prst="rect">
            <a:avLst/>
          </a:prstGeom>
          <a:noFill/>
        </p:spPr>
        <p:txBody>
          <a:bodyPr wrap="square" rtlCol="0">
            <a:spAutoFit/>
          </a:bodyPr>
          <a:lstStyle/>
          <a:p>
            <a:pPr algn="r"/>
            <a:r>
              <a:rPr lang="en-US" sz="1200" dirty="0">
                <a:latin typeface="Helvetica" pitchFamily="2" charset="0"/>
                <a:hlinkClick r:id="rId2"/>
              </a:rPr>
              <a:t>Barham et al. 2023</a:t>
            </a:r>
            <a:endParaRPr lang="en-US" sz="1200" dirty="0">
              <a:latin typeface="Helvetica" pitchFamily="2" charset="0"/>
            </a:endParaRPr>
          </a:p>
        </p:txBody>
      </p:sp>
      <p:pic>
        <p:nvPicPr>
          <p:cNvPr id="10" name="Picture 9" descr="A screenshot of a computer&#10;&#10;Description automatically generated">
            <a:extLst>
              <a:ext uri="{FF2B5EF4-FFF2-40B4-BE49-F238E27FC236}">
                <a16:creationId xmlns:a16="http://schemas.microsoft.com/office/drawing/2014/main" id="{B1873DF1-D163-7374-451C-1E2030B3D834}"/>
              </a:ext>
            </a:extLst>
          </p:cNvPr>
          <p:cNvPicPr>
            <a:picLocks noChangeAspect="1"/>
          </p:cNvPicPr>
          <p:nvPr/>
        </p:nvPicPr>
        <p:blipFill>
          <a:blip r:embed="rId3"/>
          <a:stretch>
            <a:fillRect/>
          </a:stretch>
        </p:blipFill>
        <p:spPr>
          <a:xfrm>
            <a:off x="2594919" y="3136613"/>
            <a:ext cx="7772400" cy="3545957"/>
          </a:xfrm>
          <a:prstGeom prst="rect">
            <a:avLst/>
          </a:prstGeom>
          <a:ln w="38100">
            <a:solidFill>
              <a:schemeClr val="tx1"/>
            </a:solidFill>
          </a:ln>
        </p:spPr>
      </p:pic>
      <p:sp>
        <p:nvSpPr>
          <p:cNvPr id="4" name="TextBox 3">
            <a:extLst>
              <a:ext uri="{FF2B5EF4-FFF2-40B4-BE49-F238E27FC236}">
                <a16:creationId xmlns:a16="http://schemas.microsoft.com/office/drawing/2014/main" id="{96A91276-8DBD-8393-4914-1C2F2D2A2533}"/>
              </a:ext>
            </a:extLst>
          </p:cNvPr>
          <p:cNvSpPr txBox="1"/>
          <p:nvPr/>
        </p:nvSpPr>
        <p:spPr>
          <a:xfrm>
            <a:off x="1045779" y="4059940"/>
            <a:ext cx="10100441" cy="1200329"/>
          </a:xfrm>
          <a:prstGeom prst="rect">
            <a:avLst/>
          </a:prstGeom>
          <a:solidFill>
            <a:schemeClr val="bg1"/>
          </a:solidFill>
          <a:ln w="38100">
            <a:solidFill>
              <a:schemeClr val="tx1"/>
            </a:solidFill>
          </a:ln>
        </p:spPr>
        <p:txBody>
          <a:bodyPr wrap="square" rtlCol="0">
            <a:spAutoFit/>
          </a:bodyPr>
          <a:lstStyle/>
          <a:p>
            <a:pPr algn="ctr"/>
            <a:r>
              <a:rPr lang="en-US" sz="3600" dirty="0">
                <a:latin typeface="Helvetica" pitchFamily="2" charset="0"/>
              </a:rPr>
              <a:t>Available at </a:t>
            </a:r>
            <a:r>
              <a:rPr lang="en-US" sz="3600" dirty="0">
                <a:latin typeface="Helvetica" pitchFamily="2" charset="0"/>
                <a:hlinkClick r:id="rId4"/>
              </a:rPr>
              <a:t>https://</a:t>
            </a:r>
            <a:r>
              <a:rPr lang="en-US" sz="3600" dirty="0" err="1">
                <a:latin typeface="Helvetica" pitchFamily="2" charset="0"/>
                <a:hlinkClick r:id="rId4"/>
              </a:rPr>
              <a:t>huggingface.co</a:t>
            </a:r>
            <a:r>
              <a:rPr lang="en-US" sz="3600" dirty="0">
                <a:latin typeface="Helvetica" pitchFamily="2" charset="0"/>
                <a:hlinkClick r:id="rId4"/>
              </a:rPr>
              <a:t>/datasets/</a:t>
            </a:r>
            <a:r>
              <a:rPr lang="en-US" sz="3600" dirty="0" err="1">
                <a:latin typeface="Helvetica" pitchFamily="2" charset="0"/>
                <a:hlinkClick r:id="rId4"/>
              </a:rPr>
              <a:t>hltcoe</a:t>
            </a:r>
            <a:r>
              <a:rPr lang="en-US" sz="3600" dirty="0">
                <a:latin typeface="Helvetica" pitchFamily="2" charset="0"/>
                <a:hlinkClick r:id="rId4"/>
              </a:rPr>
              <a:t>/</a:t>
            </a:r>
            <a:r>
              <a:rPr lang="en-US" sz="3600" dirty="0" err="1">
                <a:latin typeface="Helvetica" pitchFamily="2" charset="0"/>
                <a:hlinkClick r:id="rId4"/>
              </a:rPr>
              <a:t>megawika</a:t>
            </a:r>
            <a:endParaRPr lang="en-US" sz="3600" dirty="0">
              <a:latin typeface="Helvetica" pitchFamily="2" charset="0"/>
            </a:endParaRPr>
          </a:p>
        </p:txBody>
      </p:sp>
    </p:spTree>
    <p:extLst>
      <p:ext uri="{BB962C8B-B14F-4D97-AF65-F5344CB8AC3E}">
        <p14:creationId xmlns:p14="http://schemas.microsoft.com/office/powerpoint/2010/main" val="421870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cument&#10;&#10;Description automatically generated">
            <a:extLst>
              <a:ext uri="{FF2B5EF4-FFF2-40B4-BE49-F238E27FC236}">
                <a16:creationId xmlns:a16="http://schemas.microsoft.com/office/drawing/2014/main" id="{F5B00EF9-DA82-CDCA-6D98-F0D4C2039D14}"/>
              </a:ext>
            </a:extLst>
          </p:cNvPr>
          <p:cNvPicPr>
            <a:picLocks noChangeAspect="1"/>
          </p:cNvPicPr>
          <p:nvPr/>
        </p:nvPicPr>
        <p:blipFill>
          <a:blip r:embed="rId2"/>
          <a:stretch>
            <a:fillRect/>
          </a:stretch>
        </p:blipFill>
        <p:spPr>
          <a:xfrm>
            <a:off x="246666" y="0"/>
            <a:ext cx="2877057" cy="6858000"/>
          </a:xfrm>
          <a:prstGeom prst="rect">
            <a:avLst/>
          </a:prstGeom>
        </p:spPr>
      </p:pic>
      <p:grpSp>
        <p:nvGrpSpPr>
          <p:cNvPr id="12" name="Group 11">
            <a:extLst>
              <a:ext uri="{FF2B5EF4-FFF2-40B4-BE49-F238E27FC236}">
                <a16:creationId xmlns:a16="http://schemas.microsoft.com/office/drawing/2014/main" id="{72BC7301-C29B-F0C9-819B-6996CCC6682F}"/>
              </a:ext>
            </a:extLst>
          </p:cNvPr>
          <p:cNvGrpSpPr/>
          <p:nvPr/>
        </p:nvGrpSpPr>
        <p:grpSpPr>
          <a:xfrm>
            <a:off x="246666" y="0"/>
            <a:ext cx="11137836" cy="1901952"/>
            <a:chOff x="246666" y="0"/>
            <a:chExt cx="11137836" cy="1901952"/>
          </a:xfrm>
        </p:grpSpPr>
        <p:pic>
          <p:nvPicPr>
            <p:cNvPr id="3" name="Picture 2">
              <a:extLst>
                <a:ext uri="{FF2B5EF4-FFF2-40B4-BE49-F238E27FC236}">
                  <a16:creationId xmlns:a16="http://schemas.microsoft.com/office/drawing/2014/main" id="{537BC8AD-512B-1A45-C715-EFC32A6A7E75}"/>
                </a:ext>
              </a:extLst>
            </p:cNvPr>
            <p:cNvPicPr>
              <a:picLocks noChangeAspect="1"/>
            </p:cNvPicPr>
            <p:nvPr/>
          </p:nvPicPr>
          <p:blipFill rotWithShape="1">
            <a:blip r:embed="rId3"/>
            <a:srcRect b="70005"/>
            <a:stretch/>
          </p:blipFill>
          <p:spPr>
            <a:xfrm>
              <a:off x="3612102" y="146304"/>
              <a:ext cx="7772400" cy="1755648"/>
            </a:xfrm>
            <a:prstGeom prst="rect">
              <a:avLst/>
            </a:prstGeom>
            <a:ln w="28575">
              <a:solidFill>
                <a:schemeClr val="tx1"/>
              </a:solidFill>
            </a:ln>
          </p:spPr>
        </p:pic>
        <p:sp>
          <p:nvSpPr>
            <p:cNvPr id="8" name="Rectangle 7">
              <a:extLst>
                <a:ext uri="{FF2B5EF4-FFF2-40B4-BE49-F238E27FC236}">
                  <a16:creationId xmlns:a16="http://schemas.microsoft.com/office/drawing/2014/main" id="{144F5A51-A4B1-A98C-6719-FC660B0E05BD}"/>
                </a:ext>
              </a:extLst>
            </p:cNvPr>
            <p:cNvSpPr/>
            <p:nvPr/>
          </p:nvSpPr>
          <p:spPr>
            <a:xfrm>
              <a:off x="246666" y="0"/>
              <a:ext cx="2877057" cy="65836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7DB8143-F3E9-8242-193A-26CD57AEE61E}"/>
                </a:ext>
              </a:extLst>
            </p:cNvPr>
            <p:cNvCxnSpPr>
              <a:cxnSpLocks/>
              <a:stCxn id="8" idx="3"/>
              <a:endCxn id="3" idx="1"/>
            </p:cNvCxnSpPr>
            <p:nvPr/>
          </p:nvCxnSpPr>
          <p:spPr>
            <a:xfrm>
              <a:off x="3123723" y="329184"/>
              <a:ext cx="488379" cy="69494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DDE9901-C04A-1591-1E38-7B2139356336}"/>
              </a:ext>
            </a:extLst>
          </p:cNvPr>
          <p:cNvGrpSpPr/>
          <p:nvPr/>
        </p:nvGrpSpPr>
        <p:grpSpPr>
          <a:xfrm>
            <a:off x="246665" y="2058308"/>
            <a:ext cx="11137837" cy="4097943"/>
            <a:chOff x="246665" y="2058308"/>
            <a:chExt cx="11137837" cy="4097943"/>
          </a:xfrm>
        </p:grpSpPr>
        <p:pic>
          <p:nvPicPr>
            <p:cNvPr id="5" name="Picture 4" descr="A screenshot of a document&#10;&#10;Description automatically generated">
              <a:extLst>
                <a:ext uri="{FF2B5EF4-FFF2-40B4-BE49-F238E27FC236}">
                  <a16:creationId xmlns:a16="http://schemas.microsoft.com/office/drawing/2014/main" id="{E78944CF-A8B8-A8F1-4265-BCE7394FF948}"/>
                </a:ext>
              </a:extLst>
            </p:cNvPr>
            <p:cNvPicPr>
              <a:picLocks noChangeAspect="1"/>
            </p:cNvPicPr>
            <p:nvPr/>
          </p:nvPicPr>
          <p:blipFill rotWithShape="1">
            <a:blip r:embed="rId4"/>
            <a:srcRect b="43355"/>
            <a:stretch/>
          </p:blipFill>
          <p:spPr>
            <a:xfrm>
              <a:off x="3612102" y="2058308"/>
              <a:ext cx="7772400" cy="2477116"/>
            </a:xfrm>
            <a:prstGeom prst="rect">
              <a:avLst/>
            </a:prstGeom>
            <a:ln w="28575">
              <a:solidFill>
                <a:schemeClr val="tx1"/>
              </a:solidFill>
            </a:ln>
          </p:spPr>
        </p:pic>
        <p:sp>
          <p:nvSpPr>
            <p:cNvPr id="13" name="Rectangle 12">
              <a:extLst>
                <a:ext uri="{FF2B5EF4-FFF2-40B4-BE49-F238E27FC236}">
                  <a16:creationId xmlns:a16="http://schemas.microsoft.com/office/drawing/2014/main" id="{9A749FB8-B466-ECBE-D29E-AE2F519AF741}"/>
                </a:ext>
              </a:extLst>
            </p:cNvPr>
            <p:cNvSpPr/>
            <p:nvPr/>
          </p:nvSpPr>
          <p:spPr>
            <a:xfrm>
              <a:off x="246665" y="5248656"/>
              <a:ext cx="2877057" cy="907595"/>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59BB199-C8CE-8452-EAB7-44972BC8F26C}"/>
                </a:ext>
              </a:extLst>
            </p:cNvPr>
            <p:cNvCxnSpPr>
              <a:cxnSpLocks/>
              <a:stCxn id="13" idx="3"/>
              <a:endCxn id="5" idx="1"/>
            </p:cNvCxnSpPr>
            <p:nvPr/>
          </p:nvCxnSpPr>
          <p:spPr>
            <a:xfrm flipV="1">
              <a:off x="3123722" y="3296866"/>
              <a:ext cx="488380" cy="24055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C6A6312-15AD-6769-DD11-07BE8BEE241D}"/>
              </a:ext>
            </a:extLst>
          </p:cNvPr>
          <p:cNvGrpSpPr/>
          <p:nvPr/>
        </p:nvGrpSpPr>
        <p:grpSpPr>
          <a:xfrm>
            <a:off x="3612102" y="142462"/>
            <a:ext cx="7772400" cy="4389121"/>
            <a:chOff x="3612102" y="142462"/>
            <a:chExt cx="7772400" cy="4389121"/>
          </a:xfrm>
        </p:grpSpPr>
        <p:grpSp>
          <p:nvGrpSpPr>
            <p:cNvPr id="20" name="Group 19">
              <a:extLst>
                <a:ext uri="{FF2B5EF4-FFF2-40B4-BE49-F238E27FC236}">
                  <a16:creationId xmlns:a16="http://schemas.microsoft.com/office/drawing/2014/main" id="{4F8C9BCD-0939-29E3-7B0B-723873885125}"/>
                </a:ext>
              </a:extLst>
            </p:cNvPr>
            <p:cNvGrpSpPr/>
            <p:nvPr/>
          </p:nvGrpSpPr>
          <p:grpSpPr>
            <a:xfrm>
              <a:off x="3612102" y="2058308"/>
              <a:ext cx="7772400" cy="2473275"/>
              <a:chOff x="3612102" y="2058308"/>
              <a:chExt cx="7772400" cy="2473275"/>
            </a:xfrm>
          </p:grpSpPr>
          <p:sp>
            <p:nvSpPr>
              <p:cNvPr id="18" name="Rectangle 17">
                <a:extLst>
                  <a:ext uri="{FF2B5EF4-FFF2-40B4-BE49-F238E27FC236}">
                    <a16:creationId xmlns:a16="http://schemas.microsoft.com/office/drawing/2014/main" id="{BD4273FE-DC93-F9C8-6C96-6AE6F9EE47FF}"/>
                  </a:ext>
                </a:extLst>
              </p:cNvPr>
              <p:cNvSpPr/>
              <p:nvPr/>
            </p:nvSpPr>
            <p:spPr>
              <a:xfrm>
                <a:off x="3612102" y="2058308"/>
                <a:ext cx="7772400" cy="940924"/>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32B122-492F-7394-47D8-0DEFBF975B83}"/>
                  </a:ext>
                </a:extLst>
              </p:cNvPr>
              <p:cNvSpPr/>
              <p:nvPr/>
            </p:nvSpPr>
            <p:spPr>
              <a:xfrm>
                <a:off x="3612102" y="3590659"/>
                <a:ext cx="7772400" cy="940924"/>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F42A697D-311C-FB00-2812-7C45F38D54B5}"/>
                </a:ext>
              </a:extLst>
            </p:cNvPr>
            <p:cNvSpPr/>
            <p:nvPr/>
          </p:nvSpPr>
          <p:spPr>
            <a:xfrm>
              <a:off x="3612102" y="142462"/>
              <a:ext cx="7772400" cy="1755647"/>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a:extLst>
              <a:ext uri="{FF2B5EF4-FFF2-40B4-BE49-F238E27FC236}">
                <a16:creationId xmlns:a16="http://schemas.microsoft.com/office/drawing/2014/main" id="{789ADA71-F07A-9BB7-9677-E5CBB35DC543}"/>
              </a:ext>
            </a:extLst>
          </p:cNvPr>
          <p:cNvSpPr/>
          <p:nvPr/>
        </p:nvSpPr>
        <p:spPr>
          <a:xfrm>
            <a:off x="7302138" y="2997491"/>
            <a:ext cx="536448" cy="24372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FDC30781-05F9-A281-0F5B-D05364F513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t="4275"/>
          <a:stretch/>
        </p:blipFill>
        <p:spPr bwMode="auto">
          <a:xfrm>
            <a:off x="3612102" y="4679777"/>
            <a:ext cx="6644418" cy="20850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5C0DF130-97FD-DBDF-DEC5-2C5D2B2E40A5}"/>
              </a:ext>
            </a:extLst>
          </p:cNvPr>
          <p:cNvSpPr/>
          <p:nvPr/>
        </p:nvSpPr>
        <p:spPr>
          <a:xfrm>
            <a:off x="4100481" y="3341793"/>
            <a:ext cx="252063" cy="20912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a:extLst>
              <a:ext uri="{FF2B5EF4-FFF2-40B4-BE49-F238E27FC236}">
                <a16:creationId xmlns:a16="http://schemas.microsoft.com/office/drawing/2014/main" id="{E1513952-702D-D61A-C1F4-9F9DA67F8513}"/>
              </a:ext>
            </a:extLst>
          </p:cNvPr>
          <p:cNvCxnSpPr>
            <a:stCxn id="25" idx="1"/>
            <a:endCxn id="5122" idx="1"/>
          </p:cNvCxnSpPr>
          <p:nvPr/>
        </p:nvCxnSpPr>
        <p:spPr>
          <a:xfrm rot="10800000" flipV="1">
            <a:off x="3612103" y="3446356"/>
            <a:ext cx="488379" cy="2275967"/>
          </a:xfrm>
          <a:prstGeom prst="bentConnector3">
            <a:avLst>
              <a:gd name="adj1" fmla="val 146808"/>
            </a:avLst>
          </a:prstGeom>
          <a:ln w="28575">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33907FC2-0E4B-9D99-5421-DEF57EBB4841}"/>
              </a:ext>
            </a:extLst>
          </p:cNvPr>
          <p:cNvSpPr txBox="1"/>
          <p:nvPr/>
        </p:nvSpPr>
        <p:spPr>
          <a:xfrm>
            <a:off x="10521696" y="6449569"/>
            <a:ext cx="1524000" cy="276999"/>
          </a:xfrm>
          <a:prstGeom prst="rect">
            <a:avLst/>
          </a:prstGeom>
          <a:noFill/>
        </p:spPr>
        <p:txBody>
          <a:bodyPr wrap="square" rtlCol="0">
            <a:spAutoFit/>
          </a:bodyPr>
          <a:lstStyle/>
          <a:p>
            <a:pPr algn="r"/>
            <a:r>
              <a:rPr lang="en-US" sz="1200" dirty="0">
                <a:latin typeface="Helvetica" pitchFamily="2" charset="0"/>
                <a:hlinkClick r:id="rId6"/>
              </a:rPr>
              <a:t>Barham et al. 2023</a:t>
            </a:r>
            <a:endParaRPr lang="en-US" sz="1200" dirty="0">
              <a:latin typeface="Helvetica" pitchFamily="2" charset="0"/>
            </a:endParaRPr>
          </a:p>
        </p:txBody>
      </p:sp>
    </p:spTree>
    <p:extLst>
      <p:ext uri="{BB962C8B-B14F-4D97-AF65-F5344CB8AC3E}">
        <p14:creationId xmlns:p14="http://schemas.microsoft.com/office/powerpoint/2010/main" val="24285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Corpus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MegaWika: &gt;71 million source-report pairs over 50 diverse languages</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pPr rtl="0" fontAlgn="base">
                <a:spcBef>
                  <a:spcPts val="0"/>
                </a:spcBef>
                <a:spcAft>
                  <a:spcPts val="0"/>
                </a:spcAft>
              </a:pPr>
              <a:r>
                <a:rPr lang="en-US" sz="2800" b="0" i="0" u="none" strike="noStrike" dirty="0" err="1">
                  <a:solidFill>
                    <a:srgbClr val="000000"/>
                  </a:solidFill>
                  <a:effectLst/>
                  <a:latin typeface="Arial" panose="020B0604020202020204" pitchFamily="34" charset="0"/>
                </a:rPr>
                <a:t>FrameNet</a:t>
              </a:r>
              <a:r>
                <a:rPr lang="en-US" sz="2800" b="0" i="0" u="none" strike="noStrike" dirty="0">
                  <a:solidFill>
                    <a:srgbClr val="000000"/>
                  </a:solidFill>
                  <a:effectLst/>
                  <a:latin typeface="Arial" panose="020B0604020202020204" pitchFamily="34" charset="0"/>
                </a:rPr>
                <a:t> as the underlying event ontology for broad-coverage of situation types (events, states, processes).</a:t>
              </a:r>
            </a:p>
          </p:txBody>
        </p:sp>
      </p:grpSp>
      <p:sp>
        <p:nvSpPr>
          <p:cNvPr id="8" name="TextBox 7">
            <a:extLst>
              <a:ext uri="{FF2B5EF4-FFF2-40B4-BE49-F238E27FC236}">
                <a16:creationId xmlns:a16="http://schemas.microsoft.com/office/drawing/2014/main" id="{874CC3A3-14E2-7F75-5460-0C54DDD745AC}"/>
              </a:ext>
            </a:extLst>
          </p:cNvPr>
          <p:cNvSpPr txBox="1"/>
          <p:nvPr/>
        </p:nvSpPr>
        <p:spPr>
          <a:xfrm>
            <a:off x="506628" y="6302244"/>
            <a:ext cx="11479426" cy="461665"/>
          </a:xfrm>
          <a:prstGeom prst="rect">
            <a:avLst/>
          </a:prstGeom>
          <a:noFill/>
        </p:spPr>
        <p:txBody>
          <a:bodyPr wrap="square">
            <a:spAutoFit/>
          </a:bodyPr>
          <a:lstStyle/>
          <a:p>
            <a:pPr algn="r"/>
            <a:r>
              <a:rPr lang="en-US" sz="1200" dirty="0"/>
              <a:t>*Related to but distinct from similar tasks like Event Linking (</a:t>
            </a:r>
            <a:r>
              <a:rPr lang="en-US" sz="1200" dirty="0" err="1"/>
              <a:t>Nothman</a:t>
            </a:r>
            <a:r>
              <a:rPr lang="en-US" sz="1200" dirty="0"/>
              <a:t> 2012), Cross-Document Event Coreference (</a:t>
            </a:r>
            <a:r>
              <a:rPr lang="en-US" sz="1200" dirty="0" err="1"/>
              <a:t>Bagga</a:t>
            </a:r>
            <a:r>
              <a:rPr lang="en-US" sz="1200" dirty="0"/>
              <a:t> and Baldwin 1999, </a:t>
            </a:r>
            <a:r>
              <a:rPr lang="en-US" sz="1200" dirty="0" err="1"/>
              <a:t>Cybulska</a:t>
            </a:r>
            <a:r>
              <a:rPr lang="en-US" sz="1200" dirty="0"/>
              <a:t> and </a:t>
            </a:r>
            <a:r>
              <a:rPr lang="en-US" sz="1200" dirty="0" err="1"/>
              <a:t>Vossen</a:t>
            </a:r>
            <a:r>
              <a:rPr lang="en-US" sz="1200" dirty="0"/>
              <a:t> 2014, (Eirewetal.,2021,2022), and Predicate-Argument Alignment (Roth and Franke 2012, Wolfe et al. 2013, 2015). </a:t>
            </a:r>
          </a:p>
        </p:txBody>
      </p:sp>
      <p:sp>
        <p:nvSpPr>
          <p:cNvPr id="7" name="TextBox 6">
            <a:extLst>
              <a:ext uri="{FF2B5EF4-FFF2-40B4-BE49-F238E27FC236}">
                <a16:creationId xmlns:a16="http://schemas.microsoft.com/office/drawing/2014/main" id="{673ECD35-6A27-E8AC-0EF1-F0ED78808473}"/>
              </a:ext>
            </a:extLst>
          </p:cNvPr>
          <p:cNvSpPr txBox="1"/>
          <p:nvPr/>
        </p:nvSpPr>
        <p:spPr>
          <a:xfrm>
            <a:off x="3021145" y="1830795"/>
            <a:ext cx="1524000" cy="276999"/>
          </a:xfrm>
          <a:prstGeom prst="rect">
            <a:avLst/>
          </a:prstGeom>
          <a:noFill/>
        </p:spPr>
        <p:txBody>
          <a:bodyPr wrap="square" rtlCol="0">
            <a:spAutoFit/>
          </a:bodyPr>
          <a:lstStyle/>
          <a:p>
            <a:pPr algn="r"/>
            <a:r>
              <a:rPr lang="en-US" sz="1200" dirty="0">
                <a:latin typeface="Helvetica" pitchFamily="2" charset="0"/>
                <a:hlinkClick r:id="rId2"/>
              </a:rPr>
              <a:t>Barham et al. 2023</a:t>
            </a:r>
            <a:endParaRPr lang="en-US" sz="1200" dirty="0">
              <a:latin typeface="Helvetica" pitchFamily="2" charset="0"/>
            </a:endParaRPr>
          </a:p>
        </p:txBody>
      </p:sp>
    </p:spTree>
    <p:extLst>
      <p:ext uri="{BB962C8B-B14F-4D97-AF65-F5344CB8AC3E}">
        <p14:creationId xmlns:p14="http://schemas.microsoft.com/office/powerpoint/2010/main" val="1692966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24D80-DADE-C58C-C9E8-BA810F28D552}"/>
              </a:ext>
            </a:extLst>
          </p:cNvPr>
          <p:cNvSpPr txBox="1"/>
          <p:nvPr/>
        </p:nvSpPr>
        <p:spPr>
          <a:xfrm>
            <a:off x="5883877" y="1920011"/>
            <a:ext cx="6098058" cy="2031325"/>
          </a:xfrm>
          <a:prstGeom prst="rect">
            <a:avLst/>
          </a:prstGeom>
          <a:noFill/>
        </p:spPr>
        <p:txBody>
          <a:bodyPr wrap="square">
            <a:spAutoFit/>
          </a:bodyPr>
          <a:lstStyle/>
          <a:p>
            <a:pPr fontAlgn="base"/>
            <a:r>
              <a:rPr lang="en-US" sz="1800" b="0" i="0" u="none" strike="noStrike" dirty="0">
                <a:solidFill>
                  <a:srgbClr val="000000"/>
                </a:solidFill>
                <a:effectLst/>
                <a:latin typeface="Helvetica" pitchFamily="2" charset="0"/>
              </a:rPr>
              <a:t>255 situation types from </a:t>
            </a:r>
            <a:r>
              <a:rPr lang="en-US" sz="1800" b="0" i="0" u="none" strike="noStrike" dirty="0" err="1">
                <a:solidFill>
                  <a:srgbClr val="000000"/>
                </a:solidFill>
                <a:effectLst/>
                <a:latin typeface="Helvetica" pitchFamily="2" charset="0"/>
              </a:rPr>
              <a:t>FrameNet</a:t>
            </a:r>
            <a:endParaRPr lang="en-US" sz="1800" i="0" u="none" strike="noStrike" dirty="0">
              <a:solidFill>
                <a:srgbClr val="000000"/>
              </a:solidFill>
              <a:latin typeface="Helvetica" pitchFamily="2" charset="0"/>
            </a:endParaRPr>
          </a:p>
          <a:p>
            <a:pPr fontAlgn="base"/>
            <a:endParaRPr lang="en-US" b="0" dirty="0">
              <a:effectLst/>
              <a:latin typeface="Helvetica" pitchFamily="2" charset="0"/>
            </a:endParaRPr>
          </a:p>
          <a:p>
            <a:pPr fontAlgn="base"/>
            <a:r>
              <a:rPr lang="en-US" sz="1800" b="1" i="0" u="none" strike="noStrike" dirty="0">
                <a:solidFill>
                  <a:srgbClr val="000000"/>
                </a:solidFill>
                <a:effectLst/>
                <a:latin typeface="Helvetica" pitchFamily="2" charset="0"/>
              </a:rPr>
              <a:t>- 5 positive source validation (SV)</a:t>
            </a:r>
            <a:r>
              <a:rPr lang="en-US" sz="1800" b="0" i="0" u="none" strike="noStrike" dirty="0">
                <a:solidFill>
                  <a:srgbClr val="000000"/>
                </a:solidFill>
                <a:effectLst/>
                <a:latin typeface="Helvetica" pitchFamily="2" charset="0"/>
              </a:rPr>
              <a:t> examples for each event type</a:t>
            </a:r>
            <a:br>
              <a:rPr lang="en-US" b="0" dirty="0">
                <a:effectLst/>
                <a:latin typeface="Helvetica" pitchFamily="2" charset="0"/>
              </a:rPr>
            </a:br>
            <a:r>
              <a:rPr lang="en-US" b="0" dirty="0">
                <a:effectLst/>
                <a:latin typeface="Helvetica" pitchFamily="2" charset="0"/>
              </a:rPr>
              <a:t>- </a:t>
            </a:r>
            <a:r>
              <a:rPr lang="en-US" sz="1800" b="1" i="0" u="none" strike="noStrike" dirty="0">
                <a:solidFill>
                  <a:srgbClr val="000000"/>
                </a:solidFill>
                <a:effectLst/>
                <a:latin typeface="Helvetica" pitchFamily="2" charset="0"/>
              </a:rPr>
              <a:t>5 negative source validation (SV)</a:t>
            </a:r>
            <a:r>
              <a:rPr lang="en-US" sz="1800" b="0" i="0" u="none" strike="noStrike" dirty="0">
                <a:solidFill>
                  <a:srgbClr val="000000"/>
                </a:solidFill>
                <a:effectLst/>
                <a:latin typeface="Helvetica" pitchFamily="2" charset="0"/>
              </a:rPr>
              <a:t> examples for each event type</a:t>
            </a:r>
            <a:br>
              <a:rPr lang="en-US" b="0" dirty="0">
                <a:effectLst/>
                <a:latin typeface="Helvetica" pitchFamily="2" charset="0"/>
              </a:rPr>
            </a:br>
            <a:endParaRPr lang="en-US" dirty="0">
              <a:latin typeface="Helvetica" pitchFamily="2" charset="0"/>
            </a:endParaRPr>
          </a:p>
        </p:txBody>
      </p:sp>
      <p:pic>
        <p:nvPicPr>
          <p:cNvPr id="6" name="Picture 7">
            <a:extLst>
              <a:ext uri="{FF2B5EF4-FFF2-40B4-BE49-F238E27FC236}">
                <a16:creationId xmlns:a16="http://schemas.microsoft.com/office/drawing/2014/main" id="{A72C9D61-8E04-C642-B040-1B80ECCC0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08" y="652624"/>
            <a:ext cx="3775099" cy="5552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313B50-D2D5-CE1A-3FDC-90A998E1BFFC}"/>
              </a:ext>
            </a:extLst>
          </p:cNvPr>
          <p:cNvSpPr txBox="1"/>
          <p:nvPr/>
        </p:nvSpPr>
        <p:spPr>
          <a:xfrm>
            <a:off x="5883877" y="1248033"/>
            <a:ext cx="4036541" cy="523220"/>
          </a:xfrm>
          <a:prstGeom prst="rect">
            <a:avLst/>
          </a:prstGeom>
          <a:noFill/>
        </p:spPr>
        <p:txBody>
          <a:bodyPr wrap="square" rtlCol="0">
            <a:spAutoFit/>
          </a:bodyPr>
          <a:lstStyle/>
          <a:p>
            <a:r>
              <a:rPr lang="en-US" sz="2800" b="1" dirty="0">
                <a:latin typeface="Helvetica" pitchFamily="2" charset="0"/>
              </a:rPr>
              <a:t>Source Validation</a:t>
            </a:r>
          </a:p>
        </p:txBody>
      </p:sp>
    </p:spTree>
    <p:extLst>
      <p:ext uri="{BB962C8B-B14F-4D97-AF65-F5344CB8AC3E}">
        <p14:creationId xmlns:p14="http://schemas.microsoft.com/office/powerpoint/2010/main" val="3073831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98531F7-E61A-ABDE-961C-12A278CAC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80" y="452378"/>
            <a:ext cx="6257796" cy="5953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2C8A76-083F-5C23-3F3A-2C764BAC920B}"/>
              </a:ext>
            </a:extLst>
          </p:cNvPr>
          <p:cNvSpPr txBox="1"/>
          <p:nvPr/>
        </p:nvSpPr>
        <p:spPr>
          <a:xfrm>
            <a:off x="6857999" y="2202140"/>
            <a:ext cx="5123935" cy="923330"/>
          </a:xfrm>
          <a:prstGeom prst="rect">
            <a:avLst/>
          </a:prstGeom>
          <a:noFill/>
        </p:spPr>
        <p:txBody>
          <a:bodyPr wrap="square">
            <a:spAutoFit/>
          </a:bodyPr>
          <a:lstStyle/>
          <a:p>
            <a:pPr fontAlgn="base"/>
            <a:r>
              <a:rPr lang="en-US" sz="1800" b="0" i="0" u="none" strike="noStrike" dirty="0">
                <a:solidFill>
                  <a:srgbClr val="000000"/>
                </a:solidFill>
                <a:effectLst/>
                <a:latin typeface="Helvetica" pitchFamily="2" charset="0"/>
              </a:rPr>
              <a:t>For each positive source validation, annotate roles in report and source.</a:t>
            </a:r>
            <a:br>
              <a:rPr lang="en-US" b="0" dirty="0">
                <a:effectLst/>
                <a:latin typeface="Helvetica" pitchFamily="2" charset="0"/>
              </a:rPr>
            </a:br>
            <a:endParaRPr lang="en-US" dirty="0">
              <a:latin typeface="Helvetica" pitchFamily="2" charset="0"/>
            </a:endParaRPr>
          </a:p>
        </p:txBody>
      </p:sp>
      <p:sp>
        <p:nvSpPr>
          <p:cNvPr id="3" name="TextBox 2">
            <a:extLst>
              <a:ext uri="{FF2B5EF4-FFF2-40B4-BE49-F238E27FC236}">
                <a16:creationId xmlns:a16="http://schemas.microsoft.com/office/drawing/2014/main" id="{9B80C658-75C3-5A62-37BB-1F4B56ABAC59}"/>
              </a:ext>
            </a:extLst>
          </p:cNvPr>
          <p:cNvSpPr txBox="1"/>
          <p:nvPr/>
        </p:nvSpPr>
        <p:spPr>
          <a:xfrm>
            <a:off x="6857999" y="1248033"/>
            <a:ext cx="4036541" cy="954107"/>
          </a:xfrm>
          <a:prstGeom prst="rect">
            <a:avLst/>
          </a:prstGeom>
          <a:noFill/>
        </p:spPr>
        <p:txBody>
          <a:bodyPr wrap="square" rtlCol="0">
            <a:spAutoFit/>
          </a:bodyPr>
          <a:lstStyle/>
          <a:p>
            <a:r>
              <a:rPr lang="en-US" sz="2800" b="1" dirty="0">
                <a:latin typeface="Helvetica" pitchFamily="2" charset="0"/>
              </a:rPr>
              <a:t>Cross-Document Argument Extraction</a:t>
            </a:r>
          </a:p>
        </p:txBody>
      </p:sp>
    </p:spTree>
    <p:extLst>
      <p:ext uri="{BB962C8B-B14F-4D97-AF65-F5344CB8AC3E}">
        <p14:creationId xmlns:p14="http://schemas.microsoft.com/office/powerpoint/2010/main" val="881919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B13C4289-73A1-C42E-B0BE-DBC5F8CE9D87}"/>
              </a:ext>
            </a:extLst>
          </p:cNvPr>
          <p:cNvPicPr>
            <a:picLocks noChangeAspect="1"/>
          </p:cNvPicPr>
          <p:nvPr/>
        </p:nvPicPr>
        <p:blipFill>
          <a:blip r:embed="rId2"/>
          <a:stretch>
            <a:fillRect/>
          </a:stretch>
        </p:blipFill>
        <p:spPr>
          <a:xfrm>
            <a:off x="3305044" y="0"/>
            <a:ext cx="5581911" cy="6858000"/>
          </a:xfrm>
          <a:prstGeom prst="rect">
            <a:avLst/>
          </a:prstGeom>
        </p:spPr>
      </p:pic>
      <p:pic>
        <p:nvPicPr>
          <p:cNvPr id="13" name="Picture 12">
            <a:extLst>
              <a:ext uri="{FF2B5EF4-FFF2-40B4-BE49-F238E27FC236}">
                <a16:creationId xmlns:a16="http://schemas.microsoft.com/office/drawing/2014/main" id="{CE1CB702-A024-4DFA-5978-1D4C8CDBCC7A}"/>
              </a:ext>
            </a:extLst>
          </p:cNvPr>
          <p:cNvPicPr>
            <a:picLocks noChangeAspect="1"/>
          </p:cNvPicPr>
          <p:nvPr/>
        </p:nvPicPr>
        <p:blipFill>
          <a:blip r:embed="rId3"/>
          <a:stretch>
            <a:fillRect/>
          </a:stretch>
        </p:blipFill>
        <p:spPr>
          <a:xfrm>
            <a:off x="9814559" y="4571996"/>
            <a:ext cx="1859283" cy="1859283"/>
          </a:xfrm>
          <a:prstGeom prst="rect">
            <a:avLst/>
          </a:prstGeom>
        </p:spPr>
      </p:pic>
      <p:sp>
        <p:nvSpPr>
          <p:cNvPr id="15" name="TextBox 14">
            <a:extLst>
              <a:ext uri="{FF2B5EF4-FFF2-40B4-BE49-F238E27FC236}">
                <a16:creationId xmlns:a16="http://schemas.microsoft.com/office/drawing/2014/main" id="{2FAABF32-24CD-A778-555B-07C2AD6115BA}"/>
              </a:ext>
            </a:extLst>
          </p:cNvPr>
          <p:cNvSpPr txBox="1"/>
          <p:nvPr/>
        </p:nvSpPr>
        <p:spPr>
          <a:xfrm rot="16200000">
            <a:off x="-86624" y="3244334"/>
            <a:ext cx="6096000" cy="369332"/>
          </a:xfrm>
          <a:prstGeom prst="rect">
            <a:avLst/>
          </a:prstGeom>
          <a:noFill/>
        </p:spPr>
        <p:txBody>
          <a:bodyPr wrap="square">
            <a:spAutoFit/>
          </a:bodyPr>
          <a:lstStyle/>
          <a:p>
            <a:pPr algn="ctr"/>
            <a:r>
              <a:rPr lang="en-US" dirty="0">
                <a:latin typeface="Helvetica" pitchFamily="2" charset="0"/>
                <a:hlinkClick r:id="rId4"/>
              </a:rPr>
              <a:t>https://</a:t>
            </a:r>
            <a:r>
              <a:rPr lang="en-US" dirty="0" err="1">
                <a:latin typeface="Helvetica" pitchFamily="2" charset="0"/>
                <a:hlinkClick r:id="rId4"/>
              </a:rPr>
              <a:t>staramus.github.io</a:t>
            </a:r>
            <a:r>
              <a:rPr lang="en-US" dirty="0">
                <a:latin typeface="Helvetica" pitchFamily="2" charset="0"/>
                <a:hlinkClick r:id="rId4"/>
              </a:rPr>
              <a:t>/</a:t>
            </a:r>
            <a:endParaRPr lang="en-US" dirty="0">
              <a:latin typeface="Helvetica" pitchFamily="2" charset="0"/>
            </a:endParaRPr>
          </a:p>
        </p:txBody>
      </p:sp>
    </p:spTree>
    <p:extLst>
      <p:ext uri="{BB962C8B-B14F-4D97-AF65-F5344CB8AC3E}">
        <p14:creationId xmlns:p14="http://schemas.microsoft.com/office/powerpoint/2010/main" val="2762750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Baselines: Source Validation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1815882"/>
          </a:xfrm>
          <a:prstGeom prst="rect">
            <a:avLst/>
          </a:prstGeom>
          <a:noFill/>
        </p:spPr>
        <p:txBody>
          <a:bodyPr wrap="square" rtlCol="0">
            <a:spAutoFit/>
          </a:bodyPr>
          <a:lstStyle/>
          <a:p>
            <a:pPr marL="514350" indent="-514350">
              <a:buAutoNum type="arabicPeriod"/>
            </a:pPr>
            <a:r>
              <a:rPr lang="en-US" sz="2800" dirty="0">
                <a:latin typeface="Consolas" panose="020B0609020204030204" pitchFamily="49" charset="0"/>
                <a:cs typeface="Consolas" panose="020B0609020204030204" pitchFamily="49" charset="0"/>
              </a:rPr>
              <a:t>Lemma</a:t>
            </a:r>
            <a:r>
              <a:rPr lang="en-US" sz="2800" dirty="0">
                <a:latin typeface="Helvetica" pitchFamily="2" charset="0"/>
              </a:rPr>
              <a:t>: target lemma is found in the source.</a:t>
            </a:r>
          </a:p>
          <a:p>
            <a:pPr marL="514350" indent="-514350">
              <a:buFontTx/>
              <a:buAutoNum type="arabicPeriod"/>
            </a:pPr>
            <a:r>
              <a:rPr lang="en-US" sz="2800" dirty="0" err="1">
                <a:latin typeface="Consolas" panose="020B0609020204030204" pitchFamily="49" charset="0"/>
                <a:cs typeface="Consolas" panose="020B0609020204030204" pitchFamily="49" charset="0"/>
              </a:rPr>
              <a:t>Longformer</a:t>
            </a:r>
            <a:r>
              <a:rPr lang="en-US" sz="2800" dirty="0">
                <a:latin typeface="Helvetica" pitchFamily="2" charset="0"/>
              </a:rPr>
              <a:t>: document pair classifier</a:t>
            </a:r>
          </a:p>
          <a:p>
            <a:pPr marL="514350" indent="-514350">
              <a:buFontTx/>
              <a:buAutoNum type="arabicPeriod"/>
            </a:pPr>
            <a:r>
              <a:rPr lang="en-US" sz="2800" dirty="0" err="1">
                <a:latin typeface="Consolas" panose="020B0609020204030204" pitchFamily="49" charset="0"/>
                <a:cs typeface="Consolas" panose="020B0609020204030204" pitchFamily="49" charset="0"/>
              </a:rPr>
              <a:t>ChatGPT</a:t>
            </a:r>
            <a:r>
              <a:rPr lang="en-US" sz="2800" dirty="0">
                <a:latin typeface="Helvetica" pitchFamily="2" charset="0"/>
              </a:rPr>
              <a:t>: prompt-based</a:t>
            </a:r>
          </a:p>
          <a:p>
            <a:pPr marL="514350" indent="-514350">
              <a:buAutoNum type="arabicPeriod"/>
            </a:pPr>
            <a:endParaRPr lang="en-US" sz="2800" dirty="0">
              <a:latin typeface="Helvetica" pitchFamily="2" charset="0"/>
            </a:endParaRPr>
          </a:p>
        </p:txBody>
      </p:sp>
      <p:sp>
        <p:nvSpPr>
          <p:cNvPr id="9" name="TextBox 8">
            <a:extLst>
              <a:ext uri="{FF2B5EF4-FFF2-40B4-BE49-F238E27FC236}">
                <a16:creationId xmlns:a16="http://schemas.microsoft.com/office/drawing/2014/main" id="{CE2BE61B-AB22-6385-DECE-9A1869C6F2E4}"/>
              </a:ext>
            </a:extLst>
          </p:cNvPr>
          <p:cNvSpPr txBox="1"/>
          <p:nvPr/>
        </p:nvSpPr>
        <p:spPr>
          <a:xfrm>
            <a:off x="9384429" y="6458753"/>
            <a:ext cx="2460477" cy="276999"/>
          </a:xfrm>
          <a:prstGeom prst="rect">
            <a:avLst/>
          </a:prstGeom>
          <a:noFill/>
        </p:spPr>
        <p:txBody>
          <a:bodyPr wrap="square" rtlCol="0">
            <a:spAutoFit/>
          </a:bodyPr>
          <a:lstStyle/>
          <a:p>
            <a:pPr algn="r"/>
            <a:r>
              <a:rPr lang="en-US" sz="1200" dirty="0">
                <a:hlinkClick r:id="rId2"/>
              </a:rPr>
              <a:t>Vashishtha et al. 2023</a:t>
            </a:r>
            <a:endParaRPr lang="en-US" sz="1200" dirty="0"/>
          </a:p>
        </p:txBody>
      </p:sp>
    </p:spTree>
    <p:extLst>
      <p:ext uri="{BB962C8B-B14F-4D97-AF65-F5344CB8AC3E}">
        <p14:creationId xmlns:p14="http://schemas.microsoft.com/office/powerpoint/2010/main" val="2595671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6EA6C5-6129-708A-4376-0DE74D035872}"/>
              </a:ext>
            </a:extLst>
          </p:cNvPr>
          <p:cNvPicPr>
            <a:picLocks noChangeAspect="1"/>
          </p:cNvPicPr>
          <p:nvPr/>
        </p:nvPicPr>
        <p:blipFill>
          <a:blip r:embed="rId2"/>
          <a:stretch>
            <a:fillRect/>
          </a:stretch>
        </p:blipFill>
        <p:spPr>
          <a:xfrm>
            <a:off x="2209800" y="334231"/>
            <a:ext cx="7772400" cy="6189537"/>
          </a:xfrm>
          <a:prstGeom prst="rect">
            <a:avLst/>
          </a:prstGeom>
        </p:spPr>
      </p:pic>
    </p:spTree>
    <p:extLst>
      <p:ext uri="{BB962C8B-B14F-4D97-AF65-F5344CB8AC3E}">
        <p14:creationId xmlns:p14="http://schemas.microsoft.com/office/powerpoint/2010/main" val="356866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spTree>
    <p:extLst>
      <p:ext uri="{BB962C8B-B14F-4D97-AF65-F5344CB8AC3E}">
        <p14:creationId xmlns:p14="http://schemas.microsoft.com/office/powerpoint/2010/main" val="325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Baselines: Source Validation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1815882"/>
          </a:xfrm>
          <a:prstGeom prst="rect">
            <a:avLst/>
          </a:prstGeom>
          <a:noFill/>
        </p:spPr>
        <p:txBody>
          <a:bodyPr wrap="square" rtlCol="0">
            <a:spAutoFit/>
          </a:bodyPr>
          <a:lstStyle/>
          <a:p>
            <a:pPr marL="514350" indent="-514350">
              <a:buAutoNum type="arabicPeriod"/>
            </a:pPr>
            <a:r>
              <a:rPr lang="en-US" sz="2800" dirty="0">
                <a:latin typeface="Consolas" panose="020B0609020204030204" pitchFamily="49" charset="0"/>
                <a:cs typeface="Consolas" panose="020B0609020204030204" pitchFamily="49" charset="0"/>
              </a:rPr>
              <a:t>Lemma</a:t>
            </a:r>
            <a:r>
              <a:rPr lang="en-US" sz="2800" dirty="0">
                <a:latin typeface="Helvetica" pitchFamily="2" charset="0"/>
              </a:rPr>
              <a:t>: target lemma is found in the source.</a:t>
            </a:r>
          </a:p>
          <a:p>
            <a:pPr marL="514350" indent="-514350">
              <a:buFontTx/>
              <a:buAutoNum type="arabicPeriod"/>
            </a:pPr>
            <a:r>
              <a:rPr lang="en-US" sz="2800" dirty="0" err="1">
                <a:latin typeface="Consolas" panose="020B0609020204030204" pitchFamily="49" charset="0"/>
                <a:cs typeface="Consolas" panose="020B0609020204030204" pitchFamily="49" charset="0"/>
              </a:rPr>
              <a:t>Longformer</a:t>
            </a:r>
            <a:r>
              <a:rPr lang="en-US" sz="2800" dirty="0">
                <a:latin typeface="Helvetica" pitchFamily="2" charset="0"/>
              </a:rPr>
              <a:t>: document pair classifier</a:t>
            </a:r>
          </a:p>
          <a:p>
            <a:pPr marL="514350" indent="-514350">
              <a:buFontTx/>
              <a:buAutoNum type="arabicPeriod"/>
            </a:pPr>
            <a:r>
              <a:rPr lang="en-US" sz="2800" dirty="0" err="1">
                <a:latin typeface="Consolas" panose="020B0609020204030204" pitchFamily="49" charset="0"/>
                <a:cs typeface="Consolas" panose="020B0609020204030204" pitchFamily="49" charset="0"/>
              </a:rPr>
              <a:t>ChatGPT</a:t>
            </a:r>
            <a:r>
              <a:rPr lang="en-US" sz="2800" dirty="0">
                <a:latin typeface="Helvetica" pitchFamily="2" charset="0"/>
              </a:rPr>
              <a:t>: prompt-based</a:t>
            </a:r>
          </a:p>
          <a:p>
            <a:pPr marL="514350" indent="-514350">
              <a:buAutoNum type="arabicPeriod"/>
            </a:pPr>
            <a:endParaRPr lang="en-US" sz="2800" dirty="0">
              <a:latin typeface="Helvetica" pitchFamily="2" charset="0"/>
            </a:endParaRP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4124205"/>
            <a:chOff x="1447800" y="2727343"/>
            <a:chExt cx="9296400" cy="4124205"/>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Baselines: Cross-Doc Argument Extraction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3539430"/>
            </a:xfrm>
            <a:prstGeom prst="rect">
              <a:avLst/>
            </a:prstGeom>
            <a:noFill/>
          </p:spPr>
          <p:txBody>
            <a:bodyPr wrap="square" rtlCol="0">
              <a:spAutoFit/>
            </a:bodyPr>
            <a:lstStyle/>
            <a:p>
              <a:pPr marL="514350" indent="-514350" rtl="0" fontAlgn="base">
                <a:spcBef>
                  <a:spcPts val="0"/>
                </a:spcBef>
                <a:spcAft>
                  <a:spcPts val="0"/>
                </a:spcAft>
                <a:buAutoNum type="arabicPeriod"/>
              </a:pPr>
              <a:r>
                <a:rPr lang="en-US" sz="2800" b="0" i="0" u="none" strike="noStrike" dirty="0">
                  <a:solidFill>
                    <a:srgbClr val="000000"/>
                  </a:solidFill>
                  <a:effectLst/>
                  <a:latin typeface="Consolas" panose="020B0609020204030204" pitchFamily="49" charset="0"/>
                  <a:cs typeface="Consolas" panose="020B0609020204030204" pitchFamily="49" charset="0"/>
                </a:rPr>
                <a:t>Report: </a:t>
              </a:r>
              <a:r>
                <a:rPr lang="en-US" sz="2800" b="0" i="0" u="none" strike="noStrike" dirty="0">
                  <a:solidFill>
                    <a:srgbClr val="000000"/>
                  </a:solidFill>
                  <a:effectLst/>
                  <a:latin typeface="Helvetica" pitchFamily="2" charset="0"/>
                  <a:cs typeface="Consolas" panose="020B0609020204030204" pitchFamily="49" charset="0"/>
                </a:rPr>
                <a:t>ignore the source and use spans from report</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IterX</a:t>
              </a:r>
              <a:r>
                <a:rPr lang="en-US" sz="2800" b="0" i="0" u="none" strike="noStrike" dirty="0">
                  <a:solidFill>
                    <a:srgbClr val="000000"/>
                  </a:solidFill>
                  <a:effectLst/>
                  <a:latin typeface="Consolas" panose="020B0609020204030204" pitchFamily="49" charset="0"/>
                  <a:cs typeface="Consolas" panose="020B0609020204030204" pitchFamily="49" charset="0"/>
                </a:rPr>
                <a:t>: </a:t>
              </a:r>
              <a:r>
                <a:rPr lang="en-US" sz="2800" b="0" i="0" u="none" strike="noStrike" dirty="0">
                  <a:solidFill>
                    <a:srgbClr val="000000"/>
                  </a:solidFill>
                  <a:effectLst/>
                  <a:latin typeface="Helvetica" pitchFamily="2" charset="0"/>
                  <a:cs typeface="Consolas" panose="020B0609020204030204" pitchFamily="49" charset="0"/>
                </a:rPr>
                <a:t>structured prediction model</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Longformer</a:t>
              </a:r>
              <a:r>
                <a:rPr lang="en-US" sz="2800" b="0" i="0" u="none" strike="noStrike" dirty="0">
                  <a:solidFill>
                    <a:srgbClr val="000000"/>
                  </a:solidFill>
                  <a:effectLst/>
                  <a:latin typeface="Consolas" panose="020B0609020204030204" pitchFamily="49" charset="0"/>
                  <a:cs typeface="Consolas" panose="020B0609020204030204" pitchFamily="49" charset="0"/>
                </a:rPr>
                <a:t>-QA: </a:t>
              </a:r>
              <a:r>
                <a:rPr lang="en-US" sz="2800" b="0" i="0" u="none" strike="noStrike" dirty="0">
                  <a:solidFill>
                    <a:srgbClr val="000000"/>
                  </a:solidFill>
                  <a:effectLst/>
                  <a:latin typeface="Helvetica" pitchFamily="2" charset="0"/>
                  <a:cs typeface="Consolas" panose="020B0609020204030204" pitchFamily="49" charset="0"/>
                </a:rPr>
                <a:t>fine-tuned </a:t>
              </a:r>
              <a:r>
                <a:rPr lang="en-US" sz="2800" dirty="0">
                  <a:solidFill>
                    <a:srgbClr val="000000"/>
                  </a:solidFill>
                  <a:latin typeface="Helvetica" pitchFamily="2" charset="0"/>
                  <a:cs typeface="Consolas" panose="020B0609020204030204" pitchFamily="49" charset="0"/>
                </a:rPr>
                <a:t>QA model</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ChatGPT</a:t>
              </a:r>
              <a:r>
                <a:rPr lang="en-US" sz="2800" b="0" i="0" u="none" strike="noStrike" dirty="0">
                  <a:solidFill>
                    <a:srgbClr val="000000"/>
                  </a:solidFill>
                  <a:effectLst/>
                  <a:latin typeface="Helvetica" pitchFamily="2" charset="0"/>
                  <a:cs typeface="Consolas" panose="020B0609020204030204" pitchFamily="49" charset="0"/>
                </a:rPr>
                <a:t> and </a:t>
              </a:r>
              <a:r>
                <a:rPr lang="en-US" sz="2800" b="0" i="0" u="none" strike="noStrike" dirty="0">
                  <a:solidFill>
                    <a:srgbClr val="000000"/>
                  </a:solidFill>
                  <a:effectLst/>
                  <a:latin typeface="Consolas" panose="020B0609020204030204" pitchFamily="49" charset="0"/>
                  <a:cs typeface="Consolas" panose="020B0609020204030204" pitchFamily="49" charset="0"/>
                </a:rPr>
                <a:t>Llama2</a:t>
              </a:r>
              <a:r>
                <a:rPr lang="en-US" sz="2800" b="0" i="0" u="none" strike="noStrike" dirty="0">
                  <a:solidFill>
                    <a:srgbClr val="000000"/>
                  </a:solidFill>
                  <a:effectLst/>
                  <a:latin typeface="Helvetica" pitchFamily="2" charset="0"/>
                  <a:cs typeface="Consolas" panose="020B0609020204030204" pitchFamily="49" charset="0"/>
                </a:rPr>
                <a:t>: few-shot prompting models</a:t>
              </a:r>
            </a:p>
            <a:p>
              <a:pPr marL="514350" indent="-514350" fontAlgn="base">
                <a:buFontTx/>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Consolas" panose="020B0609020204030204" pitchFamily="49" charset="0"/>
                <a:cs typeface="Consolas" panose="020B0609020204030204" pitchFamily="49" charset="0"/>
              </a:endParaRPr>
            </a:p>
          </p:txBody>
        </p:sp>
      </p:grpSp>
      <p:sp>
        <p:nvSpPr>
          <p:cNvPr id="9" name="TextBox 8">
            <a:extLst>
              <a:ext uri="{FF2B5EF4-FFF2-40B4-BE49-F238E27FC236}">
                <a16:creationId xmlns:a16="http://schemas.microsoft.com/office/drawing/2014/main" id="{CE2BE61B-AB22-6385-DECE-9A1869C6F2E4}"/>
              </a:ext>
            </a:extLst>
          </p:cNvPr>
          <p:cNvSpPr txBox="1"/>
          <p:nvPr/>
        </p:nvSpPr>
        <p:spPr>
          <a:xfrm>
            <a:off x="9384429" y="6458753"/>
            <a:ext cx="2460477" cy="276999"/>
          </a:xfrm>
          <a:prstGeom prst="rect">
            <a:avLst/>
          </a:prstGeom>
          <a:noFill/>
        </p:spPr>
        <p:txBody>
          <a:bodyPr wrap="square" rtlCol="0">
            <a:spAutoFit/>
          </a:bodyPr>
          <a:lstStyle/>
          <a:p>
            <a:pPr algn="r"/>
            <a:r>
              <a:rPr lang="en-US" sz="1200" dirty="0">
                <a:latin typeface="Helvetica" pitchFamily="2" charset="0"/>
                <a:hlinkClick r:id="rId2"/>
              </a:rPr>
              <a:t>Vashishtha et al. 2023</a:t>
            </a:r>
            <a:endParaRPr lang="en-US" sz="1200" dirty="0">
              <a:latin typeface="Helvetica" pitchFamily="2" charset="0"/>
            </a:endParaRPr>
          </a:p>
        </p:txBody>
      </p:sp>
    </p:spTree>
    <p:extLst>
      <p:ext uri="{BB962C8B-B14F-4D97-AF65-F5344CB8AC3E}">
        <p14:creationId xmlns:p14="http://schemas.microsoft.com/office/powerpoint/2010/main" val="1356694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blue and orange bars&#10;&#10;Description automatically generated">
            <a:extLst>
              <a:ext uri="{FF2B5EF4-FFF2-40B4-BE49-F238E27FC236}">
                <a16:creationId xmlns:a16="http://schemas.microsoft.com/office/drawing/2014/main" id="{C99F3B28-63A4-1948-693C-A989FCE8A4D9}"/>
              </a:ext>
            </a:extLst>
          </p:cNvPr>
          <p:cNvPicPr>
            <a:picLocks noChangeAspect="1"/>
          </p:cNvPicPr>
          <p:nvPr/>
        </p:nvPicPr>
        <p:blipFill>
          <a:blip r:embed="rId2"/>
          <a:stretch>
            <a:fillRect/>
          </a:stretch>
        </p:blipFill>
        <p:spPr>
          <a:xfrm>
            <a:off x="1700054" y="512065"/>
            <a:ext cx="8833834" cy="5861702"/>
          </a:xfrm>
          <a:prstGeom prst="rect">
            <a:avLst/>
          </a:prstGeom>
        </p:spPr>
      </p:pic>
      <p:sp>
        <p:nvSpPr>
          <p:cNvPr id="12" name="Rectangle 11">
            <a:extLst>
              <a:ext uri="{FF2B5EF4-FFF2-40B4-BE49-F238E27FC236}">
                <a16:creationId xmlns:a16="http://schemas.microsoft.com/office/drawing/2014/main" id="{6CCDF7C8-3B76-2259-C553-86892E49A3A9}"/>
              </a:ext>
            </a:extLst>
          </p:cNvPr>
          <p:cNvSpPr/>
          <p:nvPr/>
        </p:nvSpPr>
        <p:spPr>
          <a:xfrm>
            <a:off x="2255520" y="841248"/>
            <a:ext cx="1219200" cy="4486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A01CE-EACB-1091-6C7F-8BEFC5B8966C}"/>
              </a:ext>
            </a:extLst>
          </p:cNvPr>
          <p:cNvSpPr/>
          <p:nvPr/>
        </p:nvSpPr>
        <p:spPr>
          <a:xfrm>
            <a:off x="3474720" y="1530096"/>
            <a:ext cx="6656832" cy="379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4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4C69-74E0-3955-DC8B-B6461ABD28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24A232-6937-BC99-EB9D-CE4566135762}"/>
              </a:ext>
            </a:extLst>
          </p:cNvPr>
          <p:cNvPicPr>
            <a:picLocks noChangeAspect="1"/>
          </p:cNvPicPr>
          <p:nvPr/>
        </p:nvPicPr>
        <p:blipFill>
          <a:blip r:embed="rId2"/>
          <a:srcRect/>
          <a:stretch/>
        </p:blipFill>
        <p:spPr>
          <a:xfrm>
            <a:off x="1700055" y="512065"/>
            <a:ext cx="8833832" cy="5861701"/>
          </a:xfrm>
          <a:prstGeom prst="rect">
            <a:avLst/>
          </a:prstGeom>
        </p:spPr>
      </p:pic>
    </p:spTree>
    <p:extLst>
      <p:ext uri="{BB962C8B-B14F-4D97-AF65-F5344CB8AC3E}">
        <p14:creationId xmlns:p14="http://schemas.microsoft.com/office/powerpoint/2010/main" val="18879871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D59806FE-DA99-CB8C-11DE-0B7897356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D45A3-1DDA-83C9-BB39-311F598CA56C}"/>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Template Filling</a:t>
            </a:r>
          </a:p>
        </p:txBody>
      </p:sp>
      <p:pic>
        <p:nvPicPr>
          <p:cNvPr id="3" name="Graphic 5">
            <a:extLst>
              <a:ext uri="{FF2B5EF4-FFF2-40B4-BE49-F238E27FC236}">
                <a16:creationId xmlns:a16="http://schemas.microsoft.com/office/drawing/2014/main" id="{2DC69F6B-DBA1-0E81-F395-ACD5AF5D56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86CC550-8468-425A-59F4-1C9D2EBBCD60}"/>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Interim Discussion</a:t>
            </a:r>
          </a:p>
        </p:txBody>
      </p:sp>
    </p:spTree>
    <p:extLst>
      <p:ext uri="{BB962C8B-B14F-4D97-AF65-F5344CB8AC3E}">
        <p14:creationId xmlns:p14="http://schemas.microsoft.com/office/powerpoint/2010/main" val="20438456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68058-F72F-E810-DC41-4E4E29ED9A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7A123A-4F48-3AA8-CB82-D53E681E12B3}"/>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Finding #1</a:t>
            </a:r>
          </a:p>
        </p:txBody>
      </p:sp>
      <p:sp>
        <p:nvSpPr>
          <p:cNvPr id="2" name="TextBox 1">
            <a:extLst>
              <a:ext uri="{FF2B5EF4-FFF2-40B4-BE49-F238E27FC236}">
                <a16:creationId xmlns:a16="http://schemas.microsoft.com/office/drawing/2014/main" id="{0DBF2BDD-7A5A-727A-9957-C3087F4ABA0C}"/>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We can do broad-coverage template extraction on short documents (e.g. Wikipedia snippets) reasonably well.</a:t>
            </a:r>
          </a:p>
        </p:txBody>
      </p:sp>
      <p:grpSp>
        <p:nvGrpSpPr>
          <p:cNvPr id="4" name="Group 3">
            <a:extLst>
              <a:ext uri="{FF2B5EF4-FFF2-40B4-BE49-F238E27FC236}">
                <a16:creationId xmlns:a16="http://schemas.microsoft.com/office/drawing/2014/main" id="{97BE9691-4A51-096F-015D-C7EB0B928A1F}"/>
              </a:ext>
            </a:extLst>
          </p:cNvPr>
          <p:cNvGrpSpPr/>
          <p:nvPr/>
        </p:nvGrpSpPr>
        <p:grpSpPr>
          <a:xfrm>
            <a:off x="1447800" y="3721387"/>
            <a:ext cx="9296400" cy="1969770"/>
            <a:chOff x="1447800" y="2727343"/>
            <a:chExt cx="9296400" cy="1969770"/>
          </a:xfrm>
        </p:grpSpPr>
        <p:sp>
          <p:nvSpPr>
            <p:cNvPr id="5" name="TextBox 4">
              <a:extLst>
                <a:ext uri="{FF2B5EF4-FFF2-40B4-BE49-F238E27FC236}">
                  <a16:creationId xmlns:a16="http://schemas.microsoft.com/office/drawing/2014/main" id="{0079FE7B-D2E9-DDC7-0696-91041FC2C743}"/>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Finding #2</a:t>
              </a:r>
            </a:p>
          </p:txBody>
        </p:sp>
        <p:sp>
          <p:nvSpPr>
            <p:cNvPr id="6" name="TextBox 5">
              <a:extLst>
                <a:ext uri="{FF2B5EF4-FFF2-40B4-BE49-F238E27FC236}">
                  <a16:creationId xmlns:a16="http://schemas.microsoft.com/office/drawing/2014/main" id="{7EEFFE11-442F-BE9A-DA50-57B77138D93D}"/>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Long-document, broad-coverage template extraction is still very hard and the better you are at short documents, the worse you are on long ones. </a:t>
              </a:r>
            </a:p>
          </p:txBody>
        </p:sp>
      </p:grpSp>
    </p:spTree>
    <p:extLst>
      <p:ext uri="{BB962C8B-B14F-4D97-AF65-F5344CB8AC3E}">
        <p14:creationId xmlns:p14="http://schemas.microsoft.com/office/powerpoint/2010/main" val="108555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1EAEE-2DBB-B66C-6145-F8A1515231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E37860-7427-0862-1C4A-FAF34539FA5F}"/>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endParaRPr lang="en-US" sz="3200" b="1" dirty="0">
              <a:latin typeface="Helvetica" pitchFamily="2" charset="0"/>
            </a:endParaRPr>
          </a:p>
        </p:txBody>
      </p:sp>
      <p:sp>
        <p:nvSpPr>
          <p:cNvPr id="2" name="TextBox 1">
            <a:extLst>
              <a:ext uri="{FF2B5EF4-FFF2-40B4-BE49-F238E27FC236}">
                <a16:creationId xmlns:a16="http://schemas.microsoft.com/office/drawing/2014/main" id="{6D8D22FC-565D-A107-046C-95A183994271}"/>
              </a:ext>
            </a:extLst>
          </p:cNvPr>
          <p:cNvSpPr txBox="1"/>
          <p:nvPr/>
        </p:nvSpPr>
        <p:spPr>
          <a:xfrm>
            <a:off x="1447800" y="2182506"/>
            <a:ext cx="9296400" cy="1384995"/>
          </a:xfrm>
          <a:prstGeom prst="rect">
            <a:avLst/>
          </a:prstGeom>
          <a:noFill/>
        </p:spPr>
        <p:txBody>
          <a:bodyPr wrap="square" rtlCol="0">
            <a:spAutoFit/>
          </a:bodyPr>
          <a:lstStyle/>
          <a:p>
            <a:r>
              <a:rPr lang="en-US" sz="2800" dirty="0">
                <a:latin typeface="Helvetica" pitchFamily="2" charset="0"/>
              </a:rPr>
              <a:t>Inferences are interesting and specific but lack sensitivity to the context of the situation description.</a:t>
            </a:r>
          </a:p>
          <a:p>
            <a:endParaRPr lang="en-US" sz="2800" dirty="0">
              <a:latin typeface="Helvetica" pitchFamily="2" charset="0"/>
            </a:endParaRPr>
          </a:p>
        </p:txBody>
      </p:sp>
      <p:grpSp>
        <p:nvGrpSpPr>
          <p:cNvPr id="4" name="Group 3">
            <a:extLst>
              <a:ext uri="{FF2B5EF4-FFF2-40B4-BE49-F238E27FC236}">
                <a16:creationId xmlns:a16="http://schemas.microsoft.com/office/drawing/2014/main" id="{EF43A3EB-2F20-302E-7F08-1AAE6C95ECD1}"/>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DEA3A6C5-1DA2-69A6-B986-8F9967A90FC1}"/>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6" name="TextBox 5">
              <a:extLst>
                <a:ext uri="{FF2B5EF4-FFF2-40B4-BE49-F238E27FC236}">
                  <a16:creationId xmlns:a16="http://schemas.microsoft.com/office/drawing/2014/main" id="{DAF8E3E2-3F6F-C44C-5A35-C3C5A7E0998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Generate an inference that captures the information captured by the template in a more context-sensitive way. </a:t>
              </a:r>
            </a:p>
          </p:txBody>
        </p:sp>
      </p:grpSp>
    </p:spTree>
    <p:extLst>
      <p:ext uri="{BB962C8B-B14F-4D97-AF65-F5344CB8AC3E}">
        <p14:creationId xmlns:p14="http://schemas.microsoft.com/office/powerpoint/2010/main" val="36761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01843F92-C496-27E9-ED1A-305856368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12700-CCC6-F6A8-6E3D-43AF56B325BC}"/>
              </a:ext>
            </a:extLst>
          </p:cNvPr>
          <p:cNvSpPr>
            <a:spLocks noGrp="1"/>
          </p:cNvSpPr>
          <p:nvPr>
            <p:ph type="title"/>
          </p:nvPr>
        </p:nvSpPr>
        <p:spPr>
          <a:xfrm>
            <a:off x="831850" y="1713401"/>
            <a:ext cx="6727899" cy="2849074"/>
          </a:xfrm>
        </p:spPr>
        <p:txBody>
          <a:bodyPr>
            <a:normAutofit/>
          </a:bodyPr>
          <a:lstStyle/>
          <a:p>
            <a:r>
              <a:rPr lang="en-US" b="1" dirty="0">
                <a:solidFill>
                  <a:schemeClr val="bg1"/>
                </a:solidFill>
                <a:latin typeface="Verdana" charset="0"/>
                <a:ea typeface="Verdana" charset="0"/>
                <a:cs typeface="Verdana" charset="0"/>
              </a:rPr>
              <a:t>Event-Keyed Summarization</a:t>
            </a:r>
          </a:p>
        </p:txBody>
      </p:sp>
      <p:pic>
        <p:nvPicPr>
          <p:cNvPr id="3" name="Graphic 5">
            <a:extLst>
              <a:ext uri="{FF2B5EF4-FFF2-40B4-BE49-F238E27FC236}">
                <a16:creationId xmlns:a16="http://schemas.microsoft.com/office/drawing/2014/main" id="{F78A04CC-100E-0D81-F7DB-080B976797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7799005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5AB8-42C5-8204-EBCE-17B2B2D09D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4518B2-F09C-4927-CD27-B652D7005F76}"/>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B436A5E5-7E51-BB1F-755B-637130442435}"/>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Leverage source-report relations to draw an inference capturing all available information relative to a template.</a:t>
            </a:r>
            <a:endParaRPr lang="en-US" sz="2800" dirty="0">
              <a:latin typeface="Helvetica" pitchFamily="2" charset="0"/>
            </a:endParaRPr>
          </a:p>
        </p:txBody>
      </p:sp>
      <p:grpSp>
        <p:nvGrpSpPr>
          <p:cNvPr id="4" name="Group 3">
            <a:extLst>
              <a:ext uri="{FF2B5EF4-FFF2-40B4-BE49-F238E27FC236}">
                <a16:creationId xmlns:a16="http://schemas.microsoft.com/office/drawing/2014/main" id="{D686178D-39C3-E0FE-88ED-A7F5DF81A3F3}"/>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6059686F-BBBD-B301-3F07-9A57AEBA12BB}"/>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6" name="TextBox 5">
              <a:extLst>
                <a:ext uri="{FF2B5EF4-FFF2-40B4-BE49-F238E27FC236}">
                  <a16:creationId xmlns:a16="http://schemas.microsoft.com/office/drawing/2014/main" id="{953229BC-2423-498A-F897-7E3913637AB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The template–in this case, a complex event type–is a complex query that guides inference.</a:t>
              </a:r>
            </a:p>
          </p:txBody>
        </p:sp>
      </p:grpSp>
    </p:spTree>
    <p:extLst>
      <p:ext uri="{BB962C8B-B14F-4D97-AF65-F5344CB8AC3E}">
        <p14:creationId xmlns:p14="http://schemas.microsoft.com/office/powerpoint/2010/main" val="42058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E161C-EA58-FC6F-224C-9AD2492121CB}"/>
              </a:ext>
            </a:extLst>
          </p:cNvPr>
          <p:cNvPicPr>
            <a:picLocks noChangeAspect="1"/>
          </p:cNvPicPr>
          <p:nvPr/>
        </p:nvPicPr>
        <p:blipFill rotWithShape="1">
          <a:blip r:embed="rId2"/>
          <a:srcRect l="4447" t="9066" r="5137" b="17434"/>
          <a:stretch/>
        </p:blipFill>
        <p:spPr>
          <a:xfrm>
            <a:off x="3194304" y="63380"/>
            <a:ext cx="6266688" cy="6592676"/>
          </a:xfrm>
          <a:prstGeom prst="rect">
            <a:avLst/>
          </a:prstGeom>
        </p:spPr>
      </p:pic>
      <p:cxnSp>
        <p:nvCxnSpPr>
          <p:cNvPr id="5" name="Straight Arrow Connector 4">
            <a:extLst>
              <a:ext uri="{FF2B5EF4-FFF2-40B4-BE49-F238E27FC236}">
                <a16:creationId xmlns:a16="http://schemas.microsoft.com/office/drawing/2014/main" id="{914CCF3E-77EE-4EE8-E26A-AF0605402EB5}"/>
              </a:ext>
            </a:extLst>
          </p:cNvPr>
          <p:cNvCxnSpPr/>
          <p:nvPr/>
        </p:nvCxnSpPr>
        <p:spPr>
          <a:xfrm flipH="1">
            <a:off x="9022080" y="2535936"/>
            <a:ext cx="79248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7A1910-7D8F-5FC3-51BE-FE99A0693F12}"/>
              </a:ext>
            </a:extLst>
          </p:cNvPr>
          <p:cNvCxnSpPr/>
          <p:nvPr/>
        </p:nvCxnSpPr>
        <p:spPr>
          <a:xfrm flipH="1">
            <a:off x="9034272" y="3102864"/>
            <a:ext cx="79248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3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6D0C-1956-8A42-5E86-1F89FBAFBF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748FCD-52FE-967C-2DF6-D02092D1071E}"/>
              </a:ext>
            </a:extLst>
          </p:cNvPr>
          <p:cNvPicPr>
            <a:picLocks noChangeAspect="1"/>
          </p:cNvPicPr>
          <p:nvPr/>
        </p:nvPicPr>
        <p:blipFill>
          <a:blip r:embed="rId2"/>
          <a:stretch>
            <a:fillRect/>
          </a:stretch>
        </p:blipFill>
        <p:spPr>
          <a:xfrm>
            <a:off x="1194122" y="804493"/>
            <a:ext cx="9803756" cy="5249014"/>
          </a:xfrm>
          <a:prstGeom prst="rect">
            <a:avLst/>
          </a:prstGeom>
        </p:spPr>
      </p:pic>
      <p:sp>
        <p:nvSpPr>
          <p:cNvPr id="9" name="Rounded Rectangle 8">
            <a:extLst>
              <a:ext uri="{FF2B5EF4-FFF2-40B4-BE49-F238E27FC236}">
                <a16:creationId xmlns:a16="http://schemas.microsoft.com/office/drawing/2014/main" id="{FB4EA8DE-DA5F-90D9-8638-5CE6A5E47046}"/>
              </a:ext>
            </a:extLst>
          </p:cNvPr>
          <p:cNvSpPr/>
          <p:nvPr/>
        </p:nvSpPr>
        <p:spPr>
          <a:xfrm>
            <a:off x="1106069" y="1283845"/>
            <a:ext cx="2929483" cy="1495931"/>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1216FD52-3A1D-7752-C7B3-C3247014C8A4}"/>
              </a:ext>
            </a:extLst>
          </p:cNvPr>
          <p:cNvGrpSpPr/>
          <p:nvPr/>
        </p:nvGrpSpPr>
        <p:grpSpPr>
          <a:xfrm>
            <a:off x="1783492" y="2855422"/>
            <a:ext cx="10227901" cy="3838494"/>
            <a:chOff x="1783492" y="2855422"/>
            <a:chExt cx="10227901" cy="3838494"/>
          </a:xfrm>
        </p:grpSpPr>
        <p:sp>
          <p:nvSpPr>
            <p:cNvPr id="2" name="TextBox 1">
              <a:extLst>
                <a:ext uri="{FF2B5EF4-FFF2-40B4-BE49-F238E27FC236}">
                  <a16:creationId xmlns:a16="http://schemas.microsoft.com/office/drawing/2014/main" id="{BB25E3D3-4FF7-81CB-B553-BCE619E800AA}"/>
                </a:ext>
              </a:extLst>
            </p:cNvPr>
            <p:cNvSpPr txBox="1"/>
            <p:nvPr/>
          </p:nvSpPr>
          <p:spPr>
            <a:xfrm>
              <a:off x="1783492" y="2855422"/>
              <a:ext cx="8625016" cy="1323439"/>
            </a:xfrm>
            <a:prstGeom prst="rect">
              <a:avLst/>
            </a:prstGeom>
            <a:solidFill>
              <a:schemeClr val="bg1"/>
            </a:solidFill>
            <a:ln w="38100">
              <a:solidFill>
                <a:schemeClr val="tx1"/>
              </a:solidFill>
            </a:ln>
          </p:spPr>
          <p:txBody>
            <a:bodyPr wrap="square">
              <a:spAutoFit/>
            </a:bodyPr>
            <a:lstStyle/>
            <a:p>
              <a:pPr algn="ctr"/>
              <a:r>
                <a:rPr lang="en-US" sz="4000" dirty="0">
                  <a:latin typeface="Helvetica" pitchFamily="2" charset="0"/>
                </a:rPr>
                <a:t>Data available at: </a:t>
              </a:r>
              <a:r>
                <a:rPr lang="en-US" sz="4000" dirty="0">
                  <a:latin typeface="Helvetica" pitchFamily="2" charset="0"/>
                  <a:hlinkClick r:id="rId3"/>
                </a:rPr>
                <a:t>https://</a:t>
              </a:r>
              <a:r>
                <a:rPr lang="en-US" sz="4000" dirty="0" err="1">
                  <a:latin typeface="Helvetica" pitchFamily="2" charset="0"/>
                  <a:hlinkClick r:id="rId3"/>
                </a:rPr>
                <a:t>github.com</a:t>
              </a:r>
              <a:r>
                <a:rPr lang="en-US" sz="4000" dirty="0">
                  <a:latin typeface="Helvetica" pitchFamily="2" charset="0"/>
                  <a:hlinkClick r:id="rId3"/>
                </a:rPr>
                <a:t>/</a:t>
              </a:r>
              <a:r>
                <a:rPr lang="en-US" sz="4000" dirty="0" err="1">
                  <a:latin typeface="Helvetica" pitchFamily="2" charset="0"/>
                  <a:hlinkClick r:id="rId3"/>
                </a:rPr>
                <a:t>wgantt</a:t>
              </a:r>
              <a:r>
                <a:rPr lang="en-US" sz="4000" dirty="0">
                  <a:latin typeface="Helvetica" pitchFamily="2" charset="0"/>
                  <a:hlinkClick r:id="rId3"/>
                </a:rPr>
                <a:t>/</a:t>
              </a:r>
              <a:r>
                <a:rPr lang="en-US" sz="4000" dirty="0" err="1">
                  <a:latin typeface="Helvetica" pitchFamily="2" charset="0"/>
                  <a:hlinkClick r:id="rId3"/>
                </a:rPr>
                <a:t>SEAMuS</a:t>
              </a:r>
              <a:endParaRPr lang="en-US" sz="4000" dirty="0">
                <a:latin typeface="Helvetica" pitchFamily="2" charset="0"/>
              </a:endParaRPr>
            </a:p>
          </p:txBody>
        </p:sp>
        <p:pic>
          <p:nvPicPr>
            <p:cNvPr id="4" name="Picture 3">
              <a:extLst>
                <a:ext uri="{FF2B5EF4-FFF2-40B4-BE49-F238E27FC236}">
                  <a16:creationId xmlns:a16="http://schemas.microsoft.com/office/drawing/2014/main" id="{2E691C7B-882C-31D6-6FD6-6D24B6761BC3}"/>
                </a:ext>
              </a:extLst>
            </p:cNvPr>
            <p:cNvPicPr>
              <a:picLocks noChangeAspect="1"/>
            </p:cNvPicPr>
            <p:nvPr/>
          </p:nvPicPr>
          <p:blipFill>
            <a:blip r:embed="rId4"/>
            <a:stretch>
              <a:fillRect/>
            </a:stretch>
          </p:blipFill>
          <p:spPr>
            <a:xfrm>
              <a:off x="10246093" y="4928616"/>
              <a:ext cx="1765300" cy="1765300"/>
            </a:xfrm>
            <a:prstGeom prst="rect">
              <a:avLst/>
            </a:prstGeom>
          </p:spPr>
        </p:pic>
      </p:grpSp>
      <p:sp>
        <p:nvSpPr>
          <p:cNvPr id="8" name="Rounded Rectangle 7">
            <a:extLst>
              <a:ext uri="{FF2B5EF4-FFF2-40B4-BE49-F238E27FC236}">
                <a16:creationId xmlns:a16="http://schemas.microsoft.com/office/drawing/2014/main" id="{F83AC02D-E315-7037-E7C7-F2B0A526F468}"/>
              </a:ext>
            </a:extLst>
          </p:cNvPr>
          <p:cNvSpPr/>
          <p:nvPr/>
        </p:nvSpPr>
        <p:spPr>
          <a:xfrm>
            <a:off x="4160181" y="1645920"/>
            <a:ext cx="6837697" cy="1171679"/>
          </a:xfrm>
          <a:prstGeom prst="roundRect">
            <a:avLst/>
          </a:prstGeom>
          <a:no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5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45497</TotalTime>
  <Words>3660</Words>
  <Application>Microsoft Macintosh PowerPoint</Application>
  <PresentationFormat>Widescreen</PresentationFormat>
  <Paragraphs>617</Paragraphs>
  <Slides>111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Consolas</vt:lpstr>
      <vt:lpstr>Helvetica</vt:lpstr>
      <vt:lpstr>Helvetica Neue Medium</vt:lpstr>
      <vt:lpstr>Helvetica Neue Thin</vt:lpstr>
      <vt:lpstr>Verdana</vt:lpstr>
      <vt:lpstr>Office Theme</vt:lpstr>
      <vt:lpstr>Understanding complex situation descriptions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Language Inference</vt:lpstr>
      <vt:lpstr>PowerPoint Presentation</vt:lpstr>
      <vt:lpstr>Natural Language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Language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Language Inference</vt:lpstr>
      <vt:lpstr>PowerPoint Presentation</vt:lpstr>
      <vt:lpstr>PowerPoint Presentation</vt:lpstr>
      <vt:lpstr>PowerPoint Presentation</vt:lpstr>
      <vt:lpstr>PowerPoint Presentation</vt:lpstr>
      <vt:lpstr>PowerPoint Presentation</vt:lpstr>
      <vt:lpstr>PowerPoint Presentation</vt:lpstr>
      <vt:lpstr>Template Filling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 Filling</vt:lpstr>
      <vt:lpstr>PowerPoint Presentation</vt:lpstr>
      <vt:lpstr>PowerPoint Presentation</vt:lpstr>
      <vt:lpstr>PowerPoint Presentation</vt:lpstr>
      <vt:lpstr>PowerPoint Presentation</vt:lpstr>
      <vt:lpstr>PowerPoint Presentation</vt:lpstr>
      <vt:lpstr>Template Filling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 Filling</vt:lpstr>
      <vt:lpstr>PowerPoint Presentation</vt:lpstr>
      <vt:lpstr>PowerPoint Presentation</vt:lpstr>
      <vt:lpstr>Event-Keyed Summarization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White</dc:creator>
  <cp:lastModifiedBy>Aaron White</cp:lastModifiedBy>
  <cp:revision>315</cp:revision>
  <dcterms:created xsi:type="dcterms:W3CDTF">2023-10-21T17:24:11Z</dcterms:created>
  <dcterms:modified xsi:type="dcterms:W3CDTF">2025-08-04T14:38:10Z</dcterms:modified>
</cp:coreProperties>
</file>