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8"/>
  </p:notesMasterIdLst>
  <p:sldIdLst>
    <p:sldId id="256" r:id="rId5"/>
    <p:sldId id="891" r:id="rId6"/>
    <p:sldId id="550" r:id="rId7"/>
    <p:sldId id="828" r:id="rId8"/>
    <p:sldId id="829" r:id="rId9"/>
    <p:sldId id="835" r:id="rId10"/>
    <p:sldId id="834" r:id="rId11"/>
    <p:sldId id="836" r:id="rId12"/>
    <p:sldId id="837" r:id="rId13"/>
    <p:sldId id="840" r:id="rId14"/>
    <p:sldId id="841" r:id="rId15"/>
    <p:sldId id="833" r:id="rId16"/>
    <p:sldId id="842" r:id="rId17"/>
    <p:sldId id="843" r:id="rId18"/>
    <p:sldId id="847" r:id="rId19"/>
    <p:sldId id="846" r:id="rId20"/>
    <p:sldId id="852" r:id="rId21"/>
    <p:sldId id="853" r:id="rId22"/>
    <p:sldId id="849" r:id="rId23"/>
    <p:sldId id="851" r:id="rId24"/>
    <p:sldId id="854" r:id="rId25"/>
    <p:sldId id="860" r:id="rId26"/>
    <p:sldId id="856" r:id="rId27"/>
    <p:sldId id="857" r:id="rId28"/>
    <p:sldId id="858" r:id="rId29"/>
    <p:sldId id="855" r:id="rId30"/>
    <p:sldId id="859" r:id="rId31"/>
    <p:sldId id="868" r:id="rId32"/>
    <p:sldId id="1066" r:id="rId33"/>
    <p:sldId id="1078" r:id="rId34"/>
    <p:sldId id="976" r:id="rId35"/>
    <p:sldId id="989" r:id="rId36"/>
    <p:sldId id="990" r:id="rId37"/>
    <p:sldId id="975" r:id="rId38"/>
    <p:sldId id="1084" r:id="rId39"/>
    <p:sldId id="564" r:id="rId40"/>
    <p:sldId id="696" r:id="rId41"/>
    <p:sldId id="604" r:id="rId42"/>
    <p:sldId id="871" r:id="rId43"/>
    <p:sldId id="565" r:id="rId44"/>
    <p:sldId id="872" r:id="rId45"/>
    <p:sldId id="1079" r:id="rId46"/>
    <p:sldId id="568" r:id="rId47"/>
    <p:sldId id="969" r:id="rId48"/>
    <p:sldId id="948" r:id="rId49"/>
    <p:sldId id="570" r:id="rId50"/>
    <p:sldId id="581" r:id="rId51"/>
    <p:sldId id="686" r:id="rId52"/>
    <p:sldId id="687" r:id="rId53"/>
    <p:sldId id="605" r:id="rId54"/>
    <p:sldId id="685" r:id="rId55"/>
    <p:sldId id="715" r:id="rId56"/>
    <p:sldId id="603" r:id="rId57"/>
    <p:sldId id="583" r:id="rId58"/>
    <p:sldId id="1087" r:id="rId59"/>
    <p:sldId id="682" r:id="rId60"/>
    <p:sldId id="681" r:id="rId61"/>
    <p:sldId id="680" r:id="rId62"/>
    <p:sldId id="679" r:id="rId63"/>
    <p:sldId id="678" r:id="rId64"/>
    <p:sldId id="677" r:id="rId65"/>
    <p:sldId id="676" r:id="rId66"/>
    <p:sldId id="675" r:id="rId67"/>
    <p:sldId id="674" r:id="rId68"/>
    <p:sldId id="673" r:id="rId69"/>
    <p:sldId id="672" r:id="rId70"/>
    <p:sldId id="778" r:id="rId71"/>
    <p:sldId id="671" r:id="rId72"/>
    <p:sldId id="670" r:id="rId73"/>
    <p:sldId id="669" r:id="rId74"/>
    <p:sldId id="668" r:id="rId75"/>
    <p:sldId id="667" r:id="rId76"/>
    <p:sldId id="666" r:id="rId77"/>
    <p:sldId id="665" r:id="rId78"/>
    <p:sldId id="779" r:id="rId79"/>
    <p:sldId id="571" r:id="rId80"/>
    <p:sldId id="970" r:id="rId81"/>
    <p:sldId id="584" r:id="rId82"/>
    <p:sldId id="608" r:id="rId83"/>
    <p:sldId id="609" r:id="rId84"/>
    <p:sldId id="950" r:id="rId85"/>
    <p:sldId id="949" r:id="rId86"/>
    <p:sldId id="659" r:id="rId87"/>
    <p:sldId id="951" r:id="rId88"/>
    <p:sldId id="952" r:id="rId89"/>
    <p:sldId id="610" r:id="rId90"/>
    <p:sldId id="719" r:id="rId91"/>
    <p:sldId id="611" r:id="rId92"/>
    <p:sldId id="731" r:id="rId93"/>
    <p:sldId id="612" r:id="rId94"/>
    <p:sldId id="732" r:id="rId95"/>
    <p:sldId id="660" r:id="rId96"/>
    <p:sldId id="691" r:id="rId97"/>
    <p:sldId id="689" r:id="rId98"/>
    <p:sldId id="692" r:id="rId99"/>
    <p:sldId id="615" r:id="rId100"/>
    <p:sldId id="733" r:id="rId101"/>
    <p:sldId id="693" r:id="rId102"/>
    <p:sldId id="616" r:id="rId103"/>
    <p:sldId id="734" r:id="rId104"/>
    <p:sldId id="721" r:id="rId105"/>
    <p:sldId id="722" r:id="rId106"/>
    <p:sldId id="777" r:id="rId107"/>
    <p:sldId id="971" r:id="rId108"/>
    <p:sldId id="617" r:id="rId109"/>
    <p:sldId id="740" r:id="rId110"/>
    <p:sldId id="621" r:id="rId111"/>
    <p:sldId id="729" r:id="rId112"/>
    <p:sldId id="695" r:id="rId113"/>
    <p:sldId id="698" r:id="rId114"/>
    <p:sldId id="741" r:id="rId115"/>
    <p:sldId id="742" r:id="rId116"/>
    <p:sldId id="743" r:id="rId117"/>
    <p:sldId id="633" r:id="rId118"/>
    <p:sldId id="639" r:id="rId119"/>
    <p:sldId id="756" r:id="rId120"/>
    <p:sldId id="757" r:id="rId121"/>
    <p:sldId id="1082" r:id="rId122"/>
    <p:sldId id="1091" r:id="rId123"/>
    <p:sldId id="1092" r:id="rId124"/>
    <p:sldId id="1088" r:id="rId125"/>
    <p:sldId id="1085" r:id="rId126"/>
    <p:sldId id="1089" r:id="rId127"/>
    <p:sldId id="1090" r:id="rId128"/>
    <p:sldId id="716" r:id="rId129"/>
    <p:sldId id="972" r:id="rId130"/>
    <p:sldId id="744" r:id="rId131"/>
    <p:sldId id="770" r:id="rId132"/>
    <p:sldId id="618" r:id="rId133"/>
    <p:sldId id="626" r:id="rId134"/>
    <p:sldId id="702" r:id="rId135"/>
    <p:sldId id="769" r:id="rId136"/>
    <p:sldId id="768" r:id="rId137"/>
    <p:sldId id="627" r:id="rId138"/>
    <p:sldId id="700" r:id="rId139"/>
    <p:sldId id="772" r:id="rId140"/>
    <p:sldId id="771" r:id="rId141"/>
    <p:sldId id="646" r:id="rId142"/>
    <p:sldId id="701" r:id="rId143"/>
    <p:sldId id="773" r:id="rId144"/>
    <p:sldId id="745" r:id="rId145"/>
    <p:sldId id="619" r:id="rId146"/>
    <p:sldId id="644" r:id="rId147"/>
    <p:sldId id="703" r:id="rId148"/>
    <p:sldId id="642" r:id="rId149"/>
    <p:sldId id="705" r:id="rId150"/>
    <p:sldId id="706" r:id="rId151"/>
    <p:sldId id="704" r:id="rId152"/>
    <p:sldId id="708" r:id="rId153"/>
    <p:sldId id="707" r:id="rId154"/>
    <p:sldId id="620" r:id="rId155"/>
    <p:sldId id="774" r:id="rId156"/>
    <p:sldId id="775" r:id="rId157"/>
    <p:sldId id="974" r:id="rId158"/>
    <p:sldId id="1093" r:id="rId159"/>
    <p:sldId id="1096" r:id="rId160"/>
    <p:sldId id="999" r:id="rId161"/>
    <p:sldId id="1099" r:id="rId162"/>
    <p:sldId id="1098" r:id="rId163"/>
    <p:sldId id="1037" r:id="rId164"/>
    <p:sldId id="1134" r:id="rId165"/>
    <p:sldId id="1135" r:id="rId166"/>
    <p:sldId id="1136" r:id="rId167"/>
    <p:sldId id="657" r:id="rId168"/>
    <p:sldId id="1049" r:id="rId169"/>
    <p:sldId id="752" r:id="rId170"/>
    <p:sldId id="751" r:id="rId171"/>
    <p:sldId id="750" r:id="rId172"/>
    <p:sldId id="1050" r:id="rId173"/>
    <p:sldId id="759" r:id="rId174"/>
    <p:sldId id="760" r:id="rId175"/>
    <p:sldId id="762" r:id="rId176"/>
    <p:sldId id="761" r:id="rId177"/>
    <p:sldId id="764" r:id="rId178"/>
    <p:sldId id="753" r:id="rId179"/>
    <p:sldId id="763" r:id="rId180"/>
    <p:sldId id="765" r:id="rId181"/>
    <p:sldId id="766" r:id="rId182"/>
    <p:sldId id="767" r:id="rId183"/>
    <p:sldId id="754" r:id="rId184"/>
    <p:sldId id="1052" r:id="rId185"/>
    <p:sldId id="748" r:id="rId186"/>
    <p:sldId id="776" r:id="rId1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400"/>
    <a:srgbClr val="F7D348"/>
    <a:srgbClr val="FFC000"/>
    <a:srgbClr val="113A6B"/>
    <a:srgbClr val="FFFFFF"/>
    <a:srgbClr val="70AD47"/>
    <a:srgbClr val="2F7ACD"/>
    <a:srgbClr val="C55A11"/>
    <a:srgbClr val="FF40FF"/>
    <a:srgbClr val="F35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692"/>
  </p:normalViewPr>
  <p:slideViewPr>
    <p:cSldViewPr snapToGrid="0">
      <p:cViewPr varScale="1">
        <p:scale>
          <a:sx n="118" d="100"/>
          <a:sy n="118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theme" Target="theme/theme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tableStyles" Target="tableStyle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0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FCC2C-C41F-0F4C-838F-0BE6DD846C26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09250-5A54-7F49-A6CF-FAB5A3327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3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765/sp.14.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g"/><Relationship Id="rId3" Type="http://schemas.openxmlformats.org/officeDocument/2006/relationships/image" Target="../media/image11.jpeg"/><Relationship Id="rId7" Type="http://schemas.openxmlformats.org/officeDocument/2006/relationships/image" Target="../media/image6.jpeg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3.jpeg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microsoft.com/office/2007/relationships/hdphoto" Target="../media/hdphoto1.wdp"/><Relationship Id="rId1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770" y="78638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Identifying lexical semantic categories from noisy inference judgments</a:t>
            </a:r>
            <a:endParaRPr lang="en-US" sz="4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860483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LEAP Workshop Talk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University of Chicago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23 February 2024</a:t>
            </a: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BC545-139A-EC69-2F9E-2403D3B09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314" y="3860482"/>
            <a:ext cx="2383885" cy="23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and I’m now realizing I forgot </a:t>
              </a:r>
              <a:r>
                <a:rPr lang="en-US" sz="3200">
                  <a:solidFill>
                    <a:srgbClr val="7030A0"/>
                  </a:solidFill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that I even grabbed beer already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8283D7-C1B3-8B49-A79A-9AA7E086E74C}"/>
              </a:ext>
            </a:extLst>
          </p:cNvPr>
          <p:cNvSpPr/>
          <p:nvPr/>
        </p:nvSpPr>
        <p:spPr>
          <a:xfrm>
            <a:off x="8676064" y="3689901"/>
            <a:ext cx="1539500" cy="50439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1D4AAD-91C2-3A44-9CFF-75D3F04D310E}"/>
              </a:ext>
            </a:extLst>
          </p:cNvPr>
          <p:cNvGrpSpPr/>
          <p:nvPr/>
        </p:nvGrpSpPr>
        <p:grpSpPr>
          <a:xfrm>
            <a:off x="4300536" y="6043837"/>
            <a:ext cx="3543302" cy="504395"/>
            <a:chOff x="4300536" y="6043837"/>
            <a:chExt cx="3543302" cy="5043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F08055-D282-5A41-93B5-A8DBD3596EF3}"/>
                </a:ext>
              </a:extLst>
            </p:cNvPr>
            <p:cNvCxnSpPr>
              <a:cxnSpLocks/>
            </p:cNvCxnSpPr>
            <p:nvPr/>
          </p:nvCxnSpPr>
          <p:spPr>
            <a:xfrm>
              <a:off x="5472114" y="6297438"/>
              <a:ext cx="542925" cy="0"/>
            </a:xfrm>
            <a:prstGeom prst="line">
              <a:avLst/>
            </a:prstGeom>
            <a:ln w="38100">
              <a:solidFill>
                <a:srgbClr val="CD54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6FF68E0-A036-F44B-96AE-3A5E2A060915}"/>
                </a:ext>
              </a:extLst>
            </p:cNvPr>
            <p:cNvSpPr/>
            <p:nvPr/>
          </p:nvSpPr>
          <p:spPr>
            <a:xfrm>
              <a:off x="4300536" y="6043837"/>
              <a:ext cx="3543302" cy="504395"/>
            </a:xfrm>
            <a:prstGeom prst="roundRect">
              <a:avLst/>
            </a:prstGeom>
            <a:noFill/>
            <a:ln w="76200">
              <a:solidFill>
                <a:srgbClr val="CD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37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1000844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#1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judgments for bleached items against judgments from trained linguists.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2695175"/>
            <a:ext cx="10516364" cy="156754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#2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judgments for bleached items to judgments for more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contentful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items.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4448298"/>
            <a:ext cx="10516364" cy="184993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#3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inference judgments for bleached items to acceptability judgments for established distributional diagnostic.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360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D5F4-C360-410C-92FD-5C10F8B4533E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40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8AD93ED-36E1-46AB-9570-2F0B28FE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9F22C-9DD8-48E6-A2FC-1BFC07BD4755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D33-4E09-4395-8F20-6241851AF8EE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9ACF0-1D9E-45A1-A07C-95875853862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27EDE-DA2A-4DE9-94E9-4771F7EE16D6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87495" y="1932347"/>
            <a:ext cx="10516364" cy="162637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Conclusion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Safe to use bleaching to collect at least these types of inference judgments.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87495" y="3899647"/>
            <a:ext cx="10516364" cy="162637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(again)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Be cautious in using this dataset to investigate individual predicates.</a:t>
            </a:r>
          </a:p>
          <a:p>
            <a:pPr marL="742950" indent="-742950">
              <a:buAutoNum type="arabicPeriod"/>
            </a:pP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Discovering Inference Patterns</a:t>
            </a: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22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Approach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Cluster predicate-frame pairs in inference space using a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multiview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mixed effects mixture model.</a:t>
            </a:r>
          </a:p>
        </p:txBody>
      </p:sp>
    </p:spTree>
    <p:extLst>
      <p:ext uri="{BB962C8B-B14F-4D97-AF65-F5344CB8AC3E}">
        <p14:creationId xmlns:p14="http://schemas.microsoft.com/office/powerpoint/2010/main" val="5504534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7AB5D2-60A3-40FF-A58B-53CE9BC45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932871"/>
              </p:ext>
            </p:extLst>
          </p:nvPr>
        </p:nvGraphicFramePr>
        <p:xfrm>
          <a:off x="188259" y="2260934"/>
          <a:ext cx="11887200" cy="2264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922">
                  <a:extLst>
                    <a:ext uri="{9D8B030D-6E8A-4147-A177-3AD203B41FA5}">
                      <a16:colId xmlns:a16="http://schemas.microsoft.com/office/drawing/2014/main" val="4091305416"/>
                    </a:ext>
                  </a:extLst>
                </a:gridCol>
                <a:gridCol w="1999054">
                  <a:extLst>
                    <a:ext uri="{9D8B030D-6E8A-4147-A177-3AD203B41FA5}">
                      <a16:colId xmlns:a16="http://schemas.microsoft.com/office/drawing/2014/main" val="3811421235"/>
                    </a:ext>
                  </a:extLst>
                </a:gridCol>
                <a:gridCol w="3902432">
                  <a:extLst>
                    <a:ext uri="{9D8B030D-6E8A-4147-A177-3AD203B41FA5}">
                      <a16:colId xmlns:a16="http://schemas.microsoft.com/office/drawing/2014/main" val="810764414"/>
                    </a:ext>
                  </a:extLst>
                </a:gridCol>
                <a:gridCol w="3533792">
                  <a:extLst>
                    <a:ext uri="{9D8B030D-6E8A-4147-A177-3AD203B41FA5}">
                      <a16:colId xmlns:a16="http://schemas.microsoft.com/office/drawing/2014/main" val="3869550111"/>
                    </a:ext>
                  </a:extLst>
                </a:gridCol>
              </a:tblGrid>
              <a:tr h="4060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charset="0"/>
                          <a:ea typeface="Verdana" charset="0"/>
                          <a:cs typeface="Verdana" charset="0"/>
                        </a:rPr>
                        <a:t>Predicate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charset="0"/>
                          <a:ea typeface="Verdana" charset="0"/>
                          <a:cs typeface="Verdana" charset="0"/>
                        </a:rPr>
                        <a:t>NP V S </a:t>
                      </a:r>
                      <a:r>
                        <a:rPr lang="en-US" sz="2000" b="1" i="0" u="none" strike="noStrike" noProof="0" dirty="0">
                          <a:latin typeface="Verdana" charset="0"/>
                          <a:ea typeface="Verdana" charset="0"/>
                          <a:cs typeface="Verdana" charset="0"/>
                        </a:rPr>
                        <a:t>⇝ S</a:t>
                      </a:r>
                      <a:endParaRPr lang="en-US" sz="2000" b="1" i="0" dirty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 dirty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believe S</a:t>
                      </a:r>
                      <a:endParaRPr lang="en-US" sz="2000" b="1" i="0" dirty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 dirty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want S</a:t>
                      </a:r>
                      <a:endParaRPr lang="en-US" sz="2000" b="1" i="0" dirty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11504"/>
                  </a:ext>
                </a:extLst>
              </a:tr>
              <a:tr h="378994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think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5744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doubt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692835"/>
                  </a:ext>
                </a:extLst>
              </a:tr>
              <a:tr h="369971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408739"/>
                  </a:ext>
                </a:extLst>
              </a:tr>
              <a:tr h="487278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0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9104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1CAB4-C9C2-42B4-800E-BE6592D24225}"/>
              </a:ext>
            </a:extLst>
          </p:cNvPr>
          <p:cNvGrpSpPr/>
          <p:nvPr/>
        </p:nvGrpSpPr>
        <p:grpSpPr>
          <a:xfrm>
            <a:off x="2152650" y="923926"/>
            <a:ext cx="7604776" cy="1655417"/>
            <a:chOff x="2152650" y="923926"/>
            <a:chExt cx="7604776" cy="16554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CA56538-B708-4E85-8289-45974AB9ACE6}"/>
                </a:ext>
              </a:extLst>
            </p:cNvPr>
            <p:cNvGrpSpPr/>
            <p:nvPr/>
          </p:nvGrpSpPr>
          <p:grpSpPr>
            <a:xfrm>
              <a:off x="2152650" y="923926"/>
              <a:ext cx="6969285" cy="1655417"/>
              <a:chOff x="2152650" y="923926"/>
              <a:chExt cx="6969285" cy="165541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C2136-0758-49F6-A170-425A7AA12826}"/>
                  </a:ext>
                </a:extLst>
              </p:cNvPr>
              <p:cNvSpPr txBox="1"/>
              <p:nvPr/>
            </p:nvSpPr>
            <p:spPr>
              <a:xfrm>
                <a:off x="2152650" y="1405690"/>
                <a:ext cx="333976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CD5400"/>
                    </a:solidFill>
                    <a:latin typeface="Consolas"/>
                  </a:rPr>
                  <a:t>know</a:t>
                </a:r>
                <a:r>
                  <a:rPr lang="en-US" sz="2400">
                    <a:latin typeface="Consolas"/>
                  </a:rPr>
                  <a:t> + </a:t>
                </a:r>
                <a:r>
                  <a:rPr lang="en-US" sz="2400">
                    <a:solidFill>
                      <a:srgbClr val="113A6B"/>
                    </a:solidFill>
                    <a:latin typeface="Consolas"/>
                  </a:rPr>
                  <a:t>NP _ that S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3FDDB3C-AF19-4199-BC4E-404496E1EAD7}"/>
                  </a:ext>
                </a:extLst>
              </p:cNvPr>
              <p:cNvCxnSpPr/>
              <p:nvPr/>
            </p:nvCxnSpPr>
            <p:spPr>
              <a:xfrm>
                <a:off x="5408195" y="1628274"/>
                <a:ext cx="1365584" cy="70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73692C4-D661-4BB4-B38A-C9BB4725D606}"/>
                  </a:ext>
                </a:extLst>
              </p:cNvPr>
              <p:cNvGrpSpPr/>
              <p:nvPr/>
            </p:nvGrpSpPr>
            <p:grpSpPr>
              <a:xfrm>
                <a:off x="6774281" y="923926"/>
                <a:ext cx="2347654" cy="1655417"/>
                <a:chOff x="6774281" y="1064294"/>
                <a:chExt cx="2347654" cy="1655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E9F06E6-C7B6-4DD9-8EF2-87DDC1F0EAE6}"/>
                    </a:ext>
                  </a:extLst>
                </p:cNvPr>
                <p:cNvSpPr/>
                <p:nvPr/>
              </p:nvSpPr>
              <p:spPr>
                <a:xfrm>
                  <a:off x="6774281" y="1064294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CC2758-BD2F-4FCD-8A0A-9C80D5E867A1}"/>
                    </a:ext>
                  </a:extLst>
                </p:cNvPr>
                <p:cNvSpPr/>
                <p:nvPr/>
              </p:nvSpPr>
              <p:spPr>
                <a:xfrm>
                  <a:off x="6914648" y="2081964"/>
                  <a:ext cx="100263" cy="40606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209ED8A-0469-49E1-AE1E-B2398F1E6BD8}"/>
                    </a:ext>
                  </a:extLst>
                </p:cNvPr>
                <p:cNvSpPr/>
                <p:nvPr/>
              </p:nvSpPr>
              <p:spPr>
                <a:xfrm>
                  <a:off x="7095121" y="2287503"/>
                  <a:ext cx="100263" cy="20052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4B1A97-B3E5-4F4F-A6CC-36782B947F7A}"/>
                    </a:ext>
                  </a:extLst>
                </p:cNvPr>
                <p:cNvSpPr/>
                <p:nvPr/>
              </p:nvSpPr>
              <p:spPr>
                <a:xfrm>
                  <a:off x="7275594" y="1259806"/>
                  <a:ext cx="100263" cy="122822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B2A6BE-34CE-4E80-ADBA-4AACD81F6DAB}"/>
                    </a:ext>
                  </a:extLst>
                </p:cNvPr>
                <p:cNvSpPr/>
                <p:nvPr/>
              </p:nvSpPr>
              <p:spPr>
                <a:xfrm>
                  <a:off x="7456068" y="2137109"/>
                  <a:ext cx="100263" cy="35092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76DC0A9-248A-4779-BC29-8B708E21BB3F}"/>
                    </a:ext>
                  </a:extLst>
                </p:cNvPr>
                <p:cNvSpPr/>
                <p:nvPr/>
              </p:nvSpPr>
              <p:spPr>
                <a:xfrm>
                  <a:off x="7636541" y="2006766"/>
                  <a:ext cx="100263" cy="4812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5121402-01D6-4B13-803B-705A87430B5F}"/>
                    </a:ext>
                  </a:extLst>
                </p:cNvPr>
                <p:cNvSpPr/>
                <p:nvPr/>
              </p:nvSpPr>
              <p:spPr>
                <a:xfrm>
                  <a:off x="7817014" y="2342647"/>
                  <a:ext cx="90237" cy="145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AEF70F-9861-48EB-9617-53D1A0FA16FD}"/>
                    </a:ext>
                  </a:extLst>
                </p:cNvPr>
                <p:cNvSpPr/>
                <p:nvPr/>
              </p:nvSpPr>
              <p:spPr>
                <a:xfrm>
                  <a:off x="7982450" y="2312570"/>
                  <a:ext cx="100263" cy="17546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8EBA34-E886-42CD-ACCC-0032721E2771}"/>
                    </a:ext>
                  </a:extLst>
                </p:cNvPr>
                <p:cNvSpPr/>
                <p:nvPr/>
              </p:nvSpPr>
              <p:spPr>
                <a:xfrm>
                  <a:off x="8162923" y="1951621"/>
                  <a:ext cx="100263" cy="5364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06678BD-C509-46F9-8B3C-8364F1C64AFD}"/>
                    </a:ext>
                  </a:extLst>
                </p:cNvPr>
                <p:cNvSpPr/>
                <p:nvPr/>
              </p:nvSpPr>
              <p:spPr>
                <a:xfrm>
                  <a:off x="8343396" y="2307554"/>
                  <a:ext cx="100263" cy="1804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886390-BB7F-4920-BC3B-4544FA4C8557}"/>
                    </a:ext>
                  </a:extLst>
                </p:cNvPr>
                <p:cNvSpPr/>
                <p:nvPr/>
              </p:nvSpPr>
              <p:spPr>
                <a:xfrm>
                  <a:off x="8523870" y="2132095"/>
                  <a:ext cx="100263" cy="35593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B5B7DA1-6C7E-40BA-B1E4-59FD5F276616}"/>
                    </a:ext>
                  </a:extLst>
                </p:cNvPr>
                <p:cNvSpPr/>
                <p:nvPr/>
              </p:nvSpPr>
              <p:spPr>
                <a:xfrm>
                  <a:off x="8704343" y="1580647"/>
                  <a:ext cx="100263" cy="907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565E5ED-0421-4E5D-8877-0A3883B82E4A}"/>
                    </a:ext>
                  </a:extLst>
                </p:cNvPr>
                <p:cNvSpPr/>
                <p:nvPr/>
              </p:nvSpPr>
              <p:spPr>
                <a:xfrm>
                  <a:off x="8884816" y="2142119"/>
                  <a:ext cx="100263" cy="3459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DE2C2E-CE80-44FD-9C4B-4BD0B6041106}"/>
                    </a:ext>
                  </a:extLst>
                </p:cNvPr>
                <p:cNvSpPr txBox="1"/>
                <p:nvPr/>
              </p:nvSpPr>
              <p:spPr>
                <a:xfrm>
                  <a:off x="6829926" y="245344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BE9E2A-7B00-4C11-94BC-609B6E7653F6}"/>
                    </a:ext>
                  </a:extLst>
                </p:cNvPr>
                <p:cNvSpPr txBox="1"/>
                <p:nvPr/>
              </p:nvSpPr>
              <p:spPr>
                <a:xfrm>
                  <a:off x="7005386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331B1-71F3-4AA8-A6A2-E69129EA136E}"/>
                    </a:ext>
                  </a:extLst>
                </p:cNvPr>
                <p:cNvSpPr txBox="1"/>
                <p:nvPr/>
              </p:nvSpPr>
              <p:spPr>
                <a:xfrm>
                  <a:off x="719087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94AE134-BC2A-465B-B1AA-995E9F90F952}"/>
                    </a:ext>
                  </a:extLst>
                </p:cNvPr>
                <p:cNvSpPr txBox="1"/>
                <p:nvPr/>
              </p:nvSpPr>
              <p:spPr>
                <a:xfrm>
                  <a:off x="7366333" y="2463466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01B7C9-A091-40C9-ACC2-78B29BD8D19A}"/>
                    </a:ext>
                  </a:extLst>
                </p:cNvPr>
                <p:cNvSpPr txBox="1"/>
                <p:nvPr/>
              </p:nvSpPr>
              <p:spPr>
                <a:xfrm>
                  <a:off x="754179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8A9376-6BFC-4CA7-BA86-4AF8A6E572EC}"/>
                    </a:ext>
                  </a:extLst>
                </p:cNvPr>
                <p:cNvSpPr txBox="1"/>
                <p:nvPr/>
              </p:nvSpPr>
              <p:spPr>
                <a:xfrm>
                  <a:off x="7727279" y="246346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1BF574-9FBE-4840-8005-C2BD610FE0CA}"/>
                    </a:ext>
                  </a:extLst>
                </p:cNvPr>
                <p:cNvSpPr txBox="1"/>
                <p:nvPr/>
              </p:nvSpPr>
              <p:spPr>
                <a:xfrm>
                  <a:off x="789271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60DD7D-23CB-4537-83FE-E78A4430B8E2}"/>
                    </a:ext>
                  </a:extLst>
                </p:cNvPr>
                <p:cNvSpPr txBox="1"/>
                <p:nvPr/>
              </p:nvSpPr>
              <p:spPr>
                <a:xfrm>
                  <a:off x="806817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C05B29-8AF6-4364-B155-E0014600EFD5}"/>
                    </a:ext>
                  </a:extLst>
                </p:cNvPr>
                <p:cNvSpPr txBox="1"/>
                <p:nvPr/>
              </p:nvSpPr>
              <p:spPr>
                <a:xfrm>
                  <a:off x="8253659" y="247349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0ECB93C-8233-4AAE-9171-6AFE6E1B6F95}"/>
                    </a:ext>
                  </a:extLst>
                </p:cNvPr>
                <p:cNvSpPr txBox="1"/>
                <p:nvPr/>
              </p:nvSpPr>
              <p:spPr>
                <a:xfrm>
                  <a:off x="8384001" y="2458450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50C9B76-6A46-42F3-8D31-1A719613C050}"/>
                    </a:ext>
                  </a:extLst>
                </p:cNvPr>
                <p:cNvSpPr txBox="1"/>
                <p:nvPr/>
              </p:nvSpPr>
              <p:spPr>
                <a:xfrm>
                  <a:off x="8579513" y="2463463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BE45F0-7D9E-4CA4-9881-7807DE7E9AF5}"/>
                    </a:ext>
                  </a:extLst>
                </p:cNvPr>
                <p:cNvSpPr txBox="1"/>
                <p:nvPr/>
              </p:nvSpPr>
              <p:spPr>
                <a:xfrm>
                  <a:off x="8754973" y="2468476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12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-5400000">
              <a:off x="8716878" y="1316819"/>
              <a:ext cx="1424740" cy="6563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Inference patterns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29966" y="2509982"/>
            <a:ext cx="10177711" cy="3544880"/>
            <a:chOff x="1129966" y="2509982"/>
            <a:chExt cx="10177711" cy="354488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C5CF5-3E3F-489D-8078-E0CF1A3A4368}"/>
                </a:ext>
              </a:extLst>
            </p:cNvPr>
            <p:cNvGrpSpPr/>
            <p:nvPr/>
          </p:nvGrpSpPr>
          <p:grpSpPr>
            <a:xfrm>
              <a:off x="1129966" y="2564306"/>
              <a:ext cx="10177711" cy="3490556"/>
              <a:chOff x="1129966" y="2564306"/>
              <a:chExt cx="10177711" cy="3490556"/>
            </a:xfrm>
          </p:grpSpPr>
          <p:pic>
            <p:nvPicPr>
              <p:cNvPr id="39" name="Picture 39" descr="Shape, rectangle&#10;&#10;Description automatically generated">
                <a:extLst>
                  <a:ext uri="{FF2B5EF4-FFF2-40B4-BE49-F238E27FC236}">
                    <a16:creationId xmlns:a16="http://schemas.microsoft.com/office/drawing/2014/main" id="{58513A94-5AE2-4428-AC6C-EB848EA8E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08295" y="3991508"/>
                <a:ext cx="2567738" cy="2063353"/>
              </a:xfrm>
              <a:prstGeom prst="rect">
                <a:avLst/>
              </a:prstGeom>
            </p:spPr>
          </p:pic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6624" y="3991507"/>
                <a:ext cx="2532648" cy="2063355"/>
              </a:xfrm>
              <a:prstGeom prst="rect">
                <a:avLst/>
              </a:prstGeom>
            </p:spPr>
          </p:pic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9966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42A1A39-30C2-4CCF-A9CC-2B47DC00BC90}"/>
                  </a:ext>
                </a:extLst>
              </p:cNvPr>
              <p:cNvGrpSpPr/>
              <p:nvPr/>
            </p:nvGrpSpPr>
            <p:grpSpPr>
              <a:xfrm>
                <a:off x="1312443" y="2564306"/>
                <a:ext cx="9995234" cy="3392902"/>
                <a:chOff x="1312443" y="2564306"/>
                <a:chExt cx="9995234" cy="3392902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F92CBAC-AB10-4B7E-896A-02C00925B55D}"/>
                    </a:ext>
                  </a:extLst>
                </p:cNvPr>
                <p:cNvGrpSpPr/>
                <p:nvPr/>
              </p:nvGrpSpPr>
              <p:grpSpPr>
                <a:xfrm>
                  <a:off x="1312443" y="3907252"/>
                  <a:ext cx="9995234" cy="2049956"/>
                  <a:chOff x="1312443" y="3907252"/>
                  <a:chExt cx="9995234" cy="2049956"/>
                </a:xfrm>
              </p:grpSpPr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0D618055-6EAE-41C0-B03C-63578AA90642}"/>
                      </a:ext>
                    </a:extLst>
                  </p:cNvPr>
                  <p:cNvGrpSpPr/>
                  <p:nvPr/>
                </p:nvGrpSpPr>
                <p:grpSpPr>
                  <a:xfrm>
                    <a:off x="1312443" y="5708984"/>
                    <a:ext cx="2297030" cy="246222"/>
                    <a:chOff x="2505575" y="4565984"/>
                    <a:chExt cx="2297030" cy="246222"/>
                  </a:xfrm>
                </p:grpSpPr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F7A59886-3851-458E-9BE2-85D372DCAB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20865" y="4565985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1</a:t>
                      </a:r>
                    </a:p>
                  </p:txBody>
                </p: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BFB65CC-CDFF-43D8-B4D3-3FA4CD20AD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5575" y="4565984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0</a:t>
                      </a:r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EAED00C0-8D13-41DA-846D-6CBF2D2A0B4B}"/>
                      </a:ext>
                    </a:extLst>
                  </p:cNvPr>
                  <p:cNvGrpSpPr/>
                  <p:nvPr/>
                </p:nvGrpSpPr>
                <p:grpSpPr>
                  <a:xfrm>
                    <a:off x="3849100" y="5708983"/>
                    <a:ext cx="2297030" cy="246222"/>
                    <a:chOff x="2485522" y="4565984"/>
                    <a:chExt cx="2297030" cy="246222"/>
                  </a:xfrm>
                </p:grpSpPr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BD6ED673-6BBF-4AE4-BC56-DFA1549A35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0812" y="4565985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1</a:t>
                      </a:r>
                    </a:p>
                  </p:txBody>
                </p:sp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AF11B57C-B9DF-433E-8C72-2D49251FC9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5522" y="4565984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0</a:t>
                      </a:r>
                    </a:p>
                  </p:txBody>
                </p: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B1F9151D-5E21-4331-982F-E652AE93C60D}"/>
                      </a:ext>
                    </a:extLst>
                  </p:cNvPr>
                  <p:cNvGrpSpPr/>
                  <p:nvPr/>
                </p:nvGrpSpPr>
                <p:grpSpPr>
                  <a:xfrm>
                    <a:off x="6410825" y="5703970"/>
                    <a:ext cx="2297030" cy="246222"/>
                    <a:chOff x="2495549" y="4565984"/>
                    <a:chExt cx="2297030" cy="246222"/>
                  </a:xfrm>
                </p:grpSpPr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1DA1378A-3280-4E53-9218-3A97071E69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0839" y="4565985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1</a:t>
                      </a:r>
                    </a:p>
                  </p:txBody>
                </p: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B4C16BE5-D02C-48E2-9C79-B94CED2C72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5549" y="4565984"/>
                      <a:ext cx="281740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0</a:t>
                      </a:r>
                    </a:p>
                  </p:txBody>
                </p:sp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C691F1D6-EA05-460B-9625-A0FF62CCE3FF}"/>
                      </a:ext>
                    </a:extLst>
                  </p:cNvPr>
                  <p:cNvSpPr txBox="1"/>
                  <p:nvPr/>
                </p:nvSpPr>
                <p:spPr>
                  <a:xfrm>
                    <a:off x="3847097" y="3917280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Doxastic</a:t>
                    </a:r>
                  </a:p>
                </p:txBody>
              </p: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10D2E6F-80C2-4D78-BA51-ADE7B9A65C93}"/>
                      </a:ext>
                    </a:extLst>
                  </p:cNvPr>
                  <p:cNvSpPr txBox="1"/>
                  <p:nvPr/>
                </p:nvSpPr>
                <p:spPr>
                  <a:xfrm>
                    <a:off x="6408820" y="3917279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Bouletic</a:t>
                    </a:r>
                  </a:p>
                </p:txBody>
              </p:sp>
              <p:grpSp>
                <p:nvGrpSpPr>
                  <p:cNvPr id="3" name="Group 2">
                    <a:extLst>
                      <a:ext uri="{FF2B5EF4-FFF2-40B4-BE49-F238E27FC236}">
                        <a16:creationId xmlns:a16="http://schemas.microsoft.com/office/drawing/2014/main" id="{8F734001-2C19-40DC-B51C-CEA9516AD614}"/>
                      </a:ext>
                    </a:extLst>
                  </p:cNvPr>
                  <p:cNvGrpSpPr/>
                  <p:nvPr/>
                </p:nvGrpSpPr>
                <p:grpSpPr>
                  <a:xfrm>
                    <a:off x="8955003" y="3907252"/>
                    <a:ext cx="2352674" cy="2049956"/>
                    <a:chOff x="8955003" y="3907252"/>
                    <a:chExt cx="2352674" cy="2049956"/>
                  </a:xfrm>
                </p:grpSpPr>
                <p:grpSp>
                  <p:nvGrpSpPr>
                    <p:cNvPr id="88" name="Group 87">
                      <a:extLst>
                        <a:ext uri="{FF2B5EF4-FFF2-40B4-BE49-F238E27FC236}">
                          <a16:creationId xmlns:a16="http://schemas.microsoft.com/office/drawing/2014/main" id="{DA6147A3-8ACF-4F9E-A422-F39E9B0E83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55003" y="4277726"/>
                      <a:ext cx="2346157" cy="1672464"/>
                      <a:chOff x="2483018" y="3139741"/>
                      <a:chExt cx="2346157" cy="1672464"/>
                    </a:xfrm>
                  </p:grpSpPr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97525E89-6CA5-4824-B1BE-98EA2DBF72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85522" y="4565984"/>
                        <a:ext cx="697832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algn="ctr"/>
                        <a:r>
                          <a:rPr lang="en-US" sz="1000">
                            <a:latin typeface="Consolas"/>
                          </a:rPr>
                          <a:t>no</a:t>
                        </a:r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id="{E2E320B9-EB89-46ED-8A41-4322A664F7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3018" y="3139741"/>
                        <a:ext cx="2346157" cy="142373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2A6846F2-8901-4D84-89ED-9558ADBFC9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81670" y="5705974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maybe</a:t>
                      </a:r>
                      <a:endParaRPr lang="en-US"/>
                    </a:p>
                  </p:txBody>
                </p:sp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325EEB41-5333-42F9-BD4B-6908FD9380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03827" y="5710987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yes</a:t>
                      </a:r>
                      <a:endParaRPr lang="en-US"/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41E98060-C85F-44A2-95D6-B8075BCD4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7770" y="5528007"/>
                      <a:ext cx="100263" cy="175461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ECE52817-D5E6-410B-B045-784E8339B7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92084" y="4575508"/>
                      <a:ext cx="100263" cy="1122946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7FFC8208-8E9F-4C61-A3B3-25914461E1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9900" y="5352545"/>
                      <a:ext cx="100263" cy="345908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DA3A1AC1-BC70-479D-AD96-53E7E6E484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65530" y="3907252"/>
                      <a:ext cx="2342147" cy="369332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>
                          <a:latin typeface="Verdana" charset="0"/>
                          <a:ea typeface="Verdana" charset="0"/>
                          <a:cs typeface="Verdana" charset="0"/>
                        </a:rPr>
                        <a:t>Veridicality</a:t>
                      </a:r>
                    </a:p>
                  </p:txBody>
                </p:sp>
              </p:grpSp>
            </p:grp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1513D26-D32F-40C7-9D3D-17EE219A140A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 flipH="1">
                  <a:off x="2466475" y="2564306"/>
                  <a:ext cx="4865268" cy="135297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07A10BDB-C800-4CCC-84C2-0F52170ADD8C}"/>
                    </a:ext>
                  </a:extLst>
                </p:cNvPr>
                <p:cNvCxnSpPr>
                  <a:cxnSpLocks/>
                  <a:stCxn id="21" idx="2"/>
                  <a:endCxn id="96" idx="0"/>
                </p:cNvCxnSpPr>
                <p:nvPr/>
              </p:nvCxnSpPr>
              <p:spPr>
                <a:xfrm flipH="1">
                  <a:off x="5018171" y="2564306"/>
                  <a:ext cx="2313572" cy="135297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301F3F05-D84E-4AD9-8F76-4F3FC241CB23}"/>
                    </a:ext>
                  </a:extLst>
                </p:cNvPr>
                <p:cNvCxnSpPr>
                  <a:cxnSpLocks/>
                  <a:stCxn id="21" idx="2"/>
                  <a:endCxn id="97" idx="0"/>
                </p:cNvCxnSpPr>
                <p:nvPr/>
              </p:nvCxnSpPr>
              <p:spPr>
                <a:xfrm>
                  <a:off x="7331743" y="2564306"/>
                  <a:ext cx="248151" cy="135297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0BED1C6D-6D59-49ED-B9C3-0A959C5AAC2D}"/>
                    </a:ext>
                  </a:extLst>
                </p:cNvPr>
                <p:cNvCxnSpPr>
                  <a:cxnSpLocks/>
                  <a:endCxn id="111" idx="0"/>
                </p:cNvCxnSpPr>
                <p:nvPr/>
              </p:nvCxnSpPr>
              <p:spPr>
                <a:xfrm>
                  <a:off x="7298155" y="2574329"/>
                  <a:ext cx="2838449" cy="13329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1327484" y="3929311"/>
                <a:ext cx="2342147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Verdana" charset="0"/>
                    <a:ea typeface="Verdana" charset="0"/>
                    <a:cs typeface="Verdana" charset="0"/>
                  </a:rPr>
                  <a:t>Neg-raising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4C3C75-E9DC-4DFE-875E-9C290B72A923}"/>
                </a:ext>
              </a:extLst>
            </p:cNvPr>
            <p:cNvSpPr/>
            <p:nvPr/>
          </p:nvSpPr>
          <p:spPr>
            <a:xfrm flipH="1">
              <a:off x="7264400" y="2509982"/>
              <a:ext cx="101599" cy="101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1CAB4-C9C2-42B4-800E-BE6592D24225}"/>
              </a:ext>
            </a:extLst>
          </p:cNvPr>
          <p:cNvGrpSpPr/>
          <p:nvPr/>
        </p:nvGrpSpPr>
        <p:grpSpPr>
          <a:xfrm>
            <a:off x="2152650" y="923926"/>
            <a:ext cx="7604776" cy="1655417"/>
            <a:chOff x="2152650" y="923926"/>
            <a:chExt cx="7604776" cy="16554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CA56538-B708-4E85-8289-45974AB9ACE6}"/>
                </a:ext>
              </a:extLst>
            </p:cNvPr>
            <p:cNvGrpSpPr/>
            <p:nvPr/>
          </p:nvGrpSpPr>
          <p:grpSpPr>
            <a:xfrm>
              <a:off x="2152650" y="923926"/>
              <a:ext cx="6969285" cy="1655417"/>
              <a:chOff x="2152650" y="923926"/>
              <a:chExt cx="6969285" cy="165541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C2136-0758-49F6-A170-425A7AA12826}"/>
                  </a:ext>
                </a:extLst>
              </p:cNvPr>
              <p:cNvSpPr txBox="1"/>
              <p:nvPr/>
            </p:nvSpPr>
            <p:spPr>
              <a:xfrm>
                <a:off x="2152650" y="1405690"/>
                <a:ext cx="333976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CD5400"/>
                    </a:solidFill>
                    <a:latin typeface="Consolas"/>
                  </a:rPr>
                  <a:t>know</a:t>
                </a:r>
                <a:r>
                  <a:rPr lang="en-US" sz="2400">
                    <a:latin typeface="Consolas"/>
                  </a:rPr>
                  <a:t> + </a:t>
                </a:r>
                <a:r>
                  <a:rPr lang="en-US" sz="2400">
                    <a:solidFill>
                      <a:srgbClr val="113A6B"/>
                    </a:solidFill>
                    <a:latin typeface="Consolas"/>
                  </a:rPr>
                  <a:t>NP _ that S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3FDDB3C-AF19-4199-BC4E-404496E1EAD7}"/>
                  </a:ext>
                </a:extLst>
              </p:cNvPr>
              <p:cNvCxnSpPr/>
              <p:nvPr/>
            </p:nvCxnSpPr>
            <p:spPr>
              <a:xfrm>
                <a:off x="5408195" y="1628274"/>
                <a:ext cx="1365584" cy="70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73692C4-D661-4BB4-B38A-C9BB4725D606}"/>
                  </a:ext>
                </a:extLst>
              </p:cNvPr>
              <p:cNvGrpSpPr/>
              <p:nvPr/>
            </p:nvGrpSpPr>
            <p:grpSpPr>
              <a:xfrm>
                <a:off x="6774281" y="923926"/>
                <a:ext cx="2347654" cy="1655417"/>
                <a:chOff x="6774281" y="1064294"/>
                <a:chExt cx="2347654" cy="1655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E9F06E6-C7B6-4DD9-8EF2-87DDC1F0EAE6}"/>
                    </a:ext>
                  </a:extLst>
                </p:cNvPr>
                <p:cNvSpPr/>
                <p:nvPr/>
              </p:nvSpPr>
              <p:spPr>
                <a:xfrm>
                  <a:off x="6774281" y="1064294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CC2758-BD2F-4FCD-8A0A-9C80D5E867A1}"/>
                    </a:ext>
                  </a:extLst>
                </p:cNvPr>
                <p:cNvSpPr/>
                <p:nvPr/>
              </p:nvSpPr>
              <p:spPr>
                <a:xfrm>
                  <a:off x="6914648" y="2081964"/>
                  <a:ext cx="100263" cy="40606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209ED8A-0469-49E1-AE1E-B2398F1E6BD8}"/>
                    </a:ext>
                  </a:extLst>
                </p:cNvPr>
                <p:cNvSpPr/>
                <p:nvPr/>
              </p:nvSpPr>
              <p:spPr>
                <a:xfrm>
                  <a:off x="7095121" y="2287503"/>
                  <a:ext cx="100263" cy="20052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4B1A97-B3E5-4F4F-A6CC-36782B947F7A}"/>
                    </a:ext>
                  </a:extLst>
                </p:cNvPr>
                <p:cNvSpPr/>
                <p:nvPr/>
              </p:nvSpPr>
              <p:spPr>
                <a:xfrm>
                  <a:off x="7275594" y="1259806"/>
                  <a:ext cx="100263" cy="122822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B2A6BE-34CE-4E80-ADBA-4AACD81F6DAB}"/>
                    </a:ext>
                  </a:extLst>
                </p:cNvPr>
                <p:cNvSpPr/>
                <p:nvPr/>
              </p:nvSpPr>
              <p:spPr>
                <a:xfrm>
                  <a:off x="7456068" y="2137109"/>
                  <a:ext cx="100263" cy="35092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76DC0A9-248A-4779-BC29-8B708E21BB3F}"/>
                    </a:ext>
                  </a:extLst>
                </p:cNvPr>
                <p:cNvSpPr/>
                <p:nvPr/>
              </p:nvSpPr>
              <p:spPr>
                <a:xfrm>
                  <a:off x="7636541" y="2006766"/>
                  <a:ext cx="100263" cy="4812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5121402-01D6-4B13-803B-705A87430B5F}"/>
                    </a:ext>
                  </a:extLst>
                </p:cNvPr>
                <p:cNvSpPr/>
                <p:nvPr/>
              </p:nvSpPr>
              <p:spPr>
                <a:xfrm>
                  <a:off x="7817014" y="2342647"/>
                  <a:ext cx="90237" cy="145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AEF70F-9861-48EB-9617-53D1A0FA16FD}"/>
                    </a:ext>
                  </a:extLst>
                </p:cNvPr>
                <p:cNvSpPr/>
                <p:nvPr/>
              </p:nvSpPr>
              <p:spPr>
                <a:xfrm>
                  <a:off x="7982450" y="2312570"/>
                  <a:ext cx="100263" cy="17546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8EBA34-E886-42CD-ACCC-0032721E2771}"/>
                    </a:ext>
                  </a:extLst>
                </p:cNvPr>
                <p:cNvSpPr/>
                <p:nvPr/>
              </p:nvSpPr>
              <p:spPr>
                <a:xfrm>
                  <a:off x="8162923" y="1951621"/>
                  <a:ext cx="100263" cy="5364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06678BD-C509-46F9-8B3C-8364F1C64AFD}"/>
                    </a:ext>
                  </a:extLst>
                </p:cNvPr>
                <p:cNvSpPr/>
                <p:nvPr/>
              </p:nvSpPr>
              <p:spPr>
                <a:xfrm>
                  <a:off x="8343396" y="2307554"/>
                  <a:ext cx="100263" cy="1804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886390-BB7F-4920-BC3B-4544FA4C8557}"/>
                    </a:ext>
                  </a:extLst>
                </p:cNvPr>
                <p:cNvSpPr/>
                <p:nvPr/>
              </p:nvSpPr>
              <p:spPr>
                <a:xfrm>
                  <a:off x="8523870" y="2132095"/>
                  <a:ext cx="100263" cy="35593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B5B7DA1-6C7E-40BA-B1E4-59FD5F276616}"/>
                    </a:ext>
                  </a:extLst>
                </p:cNvPr>
                <p:cNvSpPr/>
                <p:nvPr/>
              </p:nvSpPr>
              <p:spPr>
                <a:xfrm>
                  <a:off x="8704343" y="1580647"/>
                  <a:ext cx="100263" cy="907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565E5ED-0421-4E5D-8877-0A3883B82E4A}"/>
                    </a:ext>
                  </a:extLst>
                </p:cNvPr>
                <p:cNvSpPr/>
                <p:nvPr/>
              </p:nvSpPr>
              <p:spPr>
                <a:xfrm>
                  <a:off x="8884816" y="2142119"/>
                  <a:ext cx="100263" cy="3459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DE2C2E-CE80-44FD-9C4B-4BD0B6041106}"/>
                    </a:ext>
                  </a:extLst>
                </p:cNvPr>
                <p:cNvSpPr txBox="1"/>
                <p:nvPr/>
              </p:nvSpPr>
              <p:spPr>
                <a:xfrm>
                  <a:off x="6829926" y="245344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BE9E2A-7B00-4C11-94BC-609B6E7653F6}"/>
                    </a:ext>
                  </a:extLst>
                </p:cNvPr>
                <p:cNvSpPr txBox="1"/>
                <p:nvPr/>
              </p:nvSpPr>
              <p:spPr>
                <a:xfrm>
                  <a:off x="7005386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331B1-71F3-4AA8-A6A2-E69129EA136E}"/>
                    </a:ext>
                  </a:extLst>
                </p:cNvPr>
                <p:cNvSpPr txBox="1"/>
                <p:nvPr/>
              </p:nvSpPr>
              <p:spPr>
                <a:xfrm>
                  <a:off x="719087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94AE134-BC2A-465B-B1AA-995E9F90F952}"/>
                    </a:ext>
                  </a:extLst>
                </p:cNvPr>
                <p:cNvSpPr txBox="1"/>
                <p:nvPr/>
              </p:nvSpPr>
              <p:spPr>
                <a:xfrm>
                  <a:off x="7366333" y="2463466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01B7C9-A091-40C9-ACC2-78B29BD8D19A}"/>
                    </a:ext>
                  </a:extLst>
                </p:cNvPr>
                <p:cNvSpPr txBox="1"/>
                <p:nvPr/>
              </p:nvSpPr>
              <p:spPr>
                <a:xfrm>
                  <a:off x="754179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8A9376-6BFC-4CA7-BA86-4AF8A6E572EC}"/>
                    </a:ext>
                  </a:extLst>
                </p:cNvPr>
                <p:cNvSpPr txBox="1"/>
                <p:nvPr/>
              </p:nvSpPr>
              <p:spPr>
                <a:xfrm>
                  <a:off x="7727279" y="246346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1BF574-9FBE-4840-8005-C2BD610FE0CA}"/>
                    </a:ext>
                  </a:extLst>
                </p:cNvPr>
                <p:cNvSpPr txBox="1"/>
                <p:nvPr/>
              </p:nvSpPr>
              <p:spPr>
                <a:xfrm>
                  <a:off x="789271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60DD7D-23CB-4537-83FE-E78A4430B8E2}"/>
                    </a:ext>
                  </a:extLst>
                </p:cNvPr>
                <p:cNvSpPr txBox="1"/>
                <p:nvPr/>
              </p:nvSpPr>
              <p:spPr>
                <a:xfrm>
                  <a:off x="806817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C05B29-8AF6-4364-B155-E0014600EFD5}"/>
                    </a:ext>
                  </a:extLst>
                </p:cNvPr>
                <p:cNvSpPr txBox="1"/>
                <p:nvPr/>
              </p:nvSpPr>
              <p:spPr>
                <a:xfrm>
                  <a:off x="8253659" y="247349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0ECB93C-8233-4AAE-9171-6AFE6E1B6F95}"/>
                    </a:ext>
                  </a:extLst>
                </p:cNvPr>
                <p:cNvSpPr txBox="1"/>
                <p:nvPr/>
              </p:nvSpPr>
              <p:spPr>
                <a:xfrm>
                  <a:off x="8384001" y="2458450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50C9B76-6A46-42F3-8D31-1A719613C050}"/>
                    </a:ext>
                  </a:extLst>
                </p:cNvPr>
                <p:cNvSpPr txBox="1"/>
                <p:nvPr/>
              </p:nvSpPr>
              <p:spPr>
                <a:xfrm>
                  <a:off x="8579513" y="2463463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BE45F0-7D9E-4CA4-9881-7807DE7E9AF5}"/>
                    </a:ext>
                  </a:extLst>
                </p:cNvPr>
                <p:cNvSpPr txBox="1"/>
                <p:nvPr/>
              </p:nvSpPr>
              <p:spPr>
                <a:xfrm>
                  <a:off x="8754973" y="2468476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12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-5400000">
              <a:off x="8716878" y="1316819"/>
              <a:ext cx="1424740" cy="6563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Inference patterns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5C5CF5-3E3F-489D-8078-E0CF1A3A4368}"/>
              </a:ext>
            </a:extLst>
          </p:cNvPr>
          <p:cNvGrpSpPr/>
          <p:nvPr/>
        </p:nvGrpSpPr>
        <p:grpSpPr>
          <a:xfrm>
            <a:off x="1129966" y="2564306"/>
            <a:ext cx="10177711" cy="3490555"/>
            <a:chOff x="1129966" y="2564306"/>
            <a:chExt cx="10177711" cy="3490555"/>
          </a:xfrm>
        </p:grpSpPr>
        <p:pic>
          <p:nvPicPr>
            <p:cNvPr id="3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513A94-5AE2-4428-AC6C-EB848EA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5223" y="3991508"/>
              <a:ext cx="2533881" cy="2063353"/>
            </a:xfrm>
            <a:prstGeom prst="rect">
              <a:avLst/>
            </a:prstGeom>
          </p:spPr>
        </p:pic>
        <p:pic>
          <p:nvPicPr>
            <p:cNvPr id="38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FF73C60-08F5-4124-B741-67767E45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624" y="3992010"/>
              <a:ext cx="2532648" cy="2062348"/>
            </a:xfrm>
            <a:prstGeom prst="rect">
              <a:avLst/>
            </a:prstGeom>
          </p:spPr>
        </p:pic>
        <p:pic>
          <p:nvPicPr>
            <p:cNvPr id="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5E3E82C-E290-4A23-9849-44A708CA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966" y="3992010"/>
              <a:ext cx="2532648" cy="206234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2A1A39-30C2-4CCF-A9CC-2B47DC00BC90}"/>
                </a:ext>
              </a:extLst>
            </p:cNvPr>
            <p:cNvGrpSpPr/>
            <p:nvPr/>
          </p:nvGrpSpPr>
          <p:grpSpPr>
            <a:xfrm>
              <a:off x="1312443" y="2564306"/>
              <a:ext cx="9995234" cy="3392902"/>
              <a:chOff x="1312443" y="2564306"/>
              <a:chExt cx="9995234" cy="33929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92CBAC-AB10-4B7E-896A-02C00925B55D}"/>
                  </a:ext>
                </a:extLst>
              </p:cNvPr>
              <p:cNvGrpSpPr/>
              <p:nvPr/>
            </p:nvGrpSpPr>
            <p:grpSpPr>
              <a:xfrm>
                <a:off x="1312443" y="3907252"/>
                <a:ext cx="9995234" cy="2049956"/>
                <a:chOff x="1312443" y="3907252"/>
                <a:chExt cx="9995234" cy="20499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0D618055-6EAE-41C0-B03C-63578AA90642}"/>
                    </a:ext>
                  </a:extLst>
                </p:cNvPr>
                <p:cNvGrpSpPr/>
                <p:nvPr/>
              </p:nvGrpSpPr>
              <p:grpSpPr>
                <a:xfrm>
                  <a:off x="1312443" y="5708984"/>
                  <a:ext cx="2297030" cy="246222"/>
                  <a:chOff x="2505575" y="4565984"/>
                  <a:chExt cx="2297030" cy="246222"/>
                </a:xfrm>
              </p:grpSpPr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7A59886-3851-458E-9BE2-85D372DCABB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0865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5BFB65CC-CDFF-43D8-B4D3-3FA4CD20A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575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AED00C0-8D13-41DA-846D-6CBF2D2A0B4B}"/>
                    </a:ext>
                  </a:extLst>
                </p:cNvPr>
                <p:cNvGrpSpPr/>
                <p:nvPr/>
              </p:nvGrpSpPr>
              <p:grpSpPr>
                <a:xfrm>
                  <a:off x="3849100" y="5708983"/>
                  <a:ext cx="2297030" cy="246222"/>
                  <a:chOff x="2485522" y="4565984"/>
                  <a:chExt cx="2297030" cy="246222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D6ED673-6BBF-4AE4-BC56-DFA1549A351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0812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AF11B57C-B9DF-433E-8C72-2D49251FC985}"/>
                      </a:ext>
                    </a:extLst>
                  </p:cNvPr>
                  <p:cNvSpPr txBox="1"/>
                  <p:nvPr/>
                </p:nvSpPr>
                <p:spPr>
                  <a:xfrm>
                    <a:off x="2485522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6410825" y="5703970"/>
                  <a:ext cx="2297030" cy="246222"/>
                  <a:chOff x="2495549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839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5549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691F1D6-EA05-460B-9625-A0FF62CCE3FF}"/>
                    </a:ext>
                  </a:extLst>
                </p:cNvPr>
                <p:cNvSpPr txBox="1"/>
                <p:nvPr/>
              </p:nvSpPr>
              <p:spPr>
                <a:xfrm>
                  <a:off x="3847097" y="3917280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Doxastic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10D2E6F-80C2-4D78-BA51-ADE7B9A65C93}"/>
                    </a:ext>
                  </a:extLst>
                </p:cNvPr>
                <p:cNvSpPr txBox="1"/>
                <p:nvPr/>
              </p:nvSpPr>
              <p:spPr>
                <a:xfrm>
                  <a:off x="6408820" y="3917279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Bouletic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8F734001-2C19-40DC-B51C-CEA9516AD614}"/>
                    </a:ext>
                  </a:extLst>
                </p:cNvPr>
                <p:cNvGrpSpPr/>
                <p:nvPr/>
              </p:nvGrpSpPr>
              <p:grpSpPr>
                <a:xfrm>
                  <a:off x="8955003" y="3907252"/>
                  <a:ext cx="2352674" cy="2049956"/>
                  <a:chOff x="8955003" y="3907252"/>
                  <a:chExt cx="2352674" cy="2049956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A6147A3-8ACF-4F9E-A422-F39E9B0E83E5}"/>
                      </a:ext>
                    </a:extLst>
                  </p:cNvPr>
                  <p:cNvGrpSpPr/>
                  <p:nvPr/>
                </p:nvGrpSpPr>
                <p:grpSpPr>
                  <a:xfrm>
                    <a:off x="8955003" y="4277726"/>
                    <a:ext cx="2346157" cy="1672464"/>
                    <a:chOff x="2483018" y="3139741"/>
                    <a:chExt cx="2346157" cy="1672464"/>
                  </a:xfrm>
                </p:grpSpPr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97525E89-6CA5-4824-B1BE-98EA2DBF7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5522" y="4565984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no</a:t>
                      </a: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E2E320B9-EB89-46ED-8A41-4322A664F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3018" y="3139741"/>
                      <a:ext cx="2346157" cy="142373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A6846F2-8901-4D84-89ED-9558ADBFC9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81670" y="5705974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maybe</a:t>
                    </a:r>
                    <a:endParaRPr lang="en-US"/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325EEB41-5333-42F9-BD4B-6908FD9380F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3827" y="5710987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yes</a:t>
                    </a:r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1E98060-C85F-44A2-95D6-B8075BCD4462}"/>
                      </a:ext>
                    </a:extLst>
                  </p:cNvPr>
                  <p:cNvSpPr/>
                  <p:nvPr/>
                </p:nvSpPr>
                <p:spPr>
                  <a:xfrm>
                    <a:off x="9247770" y="5528007"/>
                    <a:ext cx="100263" cy="175461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CE52817-D5E6-410B-B045-784E8339B730}"/>
                      </a:ext>
                    </a:extLst>
                  </p:cNvPr>
                  <p:cNvSpPr/>
                  <p:nvPr/>
                </p:nvSpPr>
                <p:spPr>
                  <a:xfrm>
                    <a:off x="10892084" y="4575508"/>
                    <a:ext cx="100263" cy="1122946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FFC8208-8E9F-4C61-A3B3-25914461E195}"/>
                      </a:ext>
                    </a:extLst>
                  </p:cNvPr>
                  <p:cNvSpPr/>
                  <p:nvPr/>
                </p:nvSpPr>
                <p:spPr>
                  <a:xfrm>
                    <a:off x="10059900" y="5352545"/>
                    <a:ext cx="100263" cy="345908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DA3A1AC1-BC70-479D-AD96-53E7E6E484CC}"/>
                      </a:ext>
                    </a:extLst>
                  </p:cNvPr>
                  <p:cNvSpPr txBox="1"/>
                  <p:nvPr/>
                </p:nvSpPr>
                <p:spPr>
                  <a:xfrm>
                    <a:off x="8965530" y="3907252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Veridicality</a:t>
                    </a:r>
                  </a:p>
                </p:txBody>
              </p:sp>
            </p:grp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1513D26-D32F-40C7-9D3D-17EE219A140A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2466475" y="2564306"/>
                <a:ext cx="4865268" cy="13529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7A10BDB-C800-4CCC-84C2-0F52170ADD8C}"/>
                  </a:ext>
                </a:extLst>
              </p:cNvPr>
              <p:cNvCxnSpPr>
                <a:cxnSpLocks/>
                <a:stCxn id="21" idx="2"/>
                <a:endCxn id="96" idx="0"/>
              </p:cNvCxnSpPr>
              <p:nvPr/>
            </p:nvCxnSpPr>
            <p:spPr>
              <a:xfrm flipH="1">
                <a:off x="5018171" y="2564306"/>
                <a:ext cx="2313572" cy="1352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01F3F05-D84E-4AD9-8F76-4F3FC241CB23}"/>
                  </a:ext>
                </a:extLst>
              </p:cNvPr>
              <p:cNvCxnSpPr>
                <a:cxnSpLocks/>
                <a:stCxn id="21" idx="2"/>
                <a:endCxn id="97" idx="0"/>
              </p:cNvCxnSpPr>
              <p:nvPr/>
            </p:nvCxnSpPr>
            <p:spPr>
              <a:xfrm>
                <a:off x="7331743" y="2564306"/>
                <a:ext cx="248151" cy="13529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BED1C6D-6D59-49ED-B9C3-0A959C5AAC2D}"/>
                  </a:ext>
                </a:extLst>
              </p:cNvPr>
              <p:cNvCxnSpPr>
                <a:cxnSpLocks/>
                <a:endCxn id="111" idx="0"/>
              </p:cNvCxnSpPr>
              <p:nvPr/>
            </p:nvCxnSpPr>
            <p:spPr>
              <a:xfrm>
                <a:off x="7298155" y="2574329"/>
                <a:ext cx="2838449" cy="1332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00959B-2FE2-45C6-8E0B-97A69D0B56B9}"/>
                </a:ext>
              </a:extLst>
            </p:cNvPr>
            <p:cNvSpPr txBox="1"/>
            <p:nvPr/>
          </p:nvSpPr>
          <p:spPr>
            <a:xfrm>
              <a:off x="1327484" y="3929311"/>
              <a:ext cx="23421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34C3C75-E9DC-4DFE-875E-9C290B72A923}"/>
              </a:ext>
            </a:extLst>
          </p:cNvPr>
          <p:cNvSpPr/>
          <p:nvPr/>
        </p:nvSpPr>
        <p:spPr>
          <a:xfrm flipH="1">
            <a:off x="7264400" y="2509982"/>
            <a:ext cx="101599" cy="1016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62CA60-31B2-4042-8C80-F3EAD73224CE}"/>
              </a:ext>
            </a:extLst>
          </p:cNvPr>
          <p:cNvCxnSpPr/>
          <p:nvPr/>
        </p:nvCxnSpPr>
        <p:spPr>
          <a:xfrm>
            <a:off x="9425375" y="539595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34A88A-A414-48BE-9E6B-00E67F0E653B}"/>
              </a:ext>
            </a:extLst>
          </p:cNvPr>
          <p:cNvCxnSpPr>
            <a:cxnSpLocks/>
          </p:cNvCxnSpPr>
          <p:nvPr/>
        </p:nvCxnSpPr>
        <p:spPr>
          <a:xfrm>
            <a:off x="10233556" y="521584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6D576A-2AC1-4C1E-9F10-9E08A90AC374}"/>
              </a:ext>
            </a:extLst>
          </p:cNvPr>
          <p:cNvCxnSpPr>
            <a:cxnSpLocks/>
          </p:cNvCxnSpPr>
          <p:nvPr/>
        </p:nvCxnSpPr>
        <p:spPr>
          <a:xfrm>
            <a:off x="11064828" y="444460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936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Finding clusters</a:t>
            </a:r>
          </a:p>
          <a:p>
            <a:r>
              <a:rPr lang="en-US" sz="3200" dirty="0">
                <a:latin typeface="Verdana"/>
                <a:ea typeface="Verdana"/>
                <a:cs typeface="Verdana" charset="0"/>
              </a:rPr>
              <a:t>Fit model to raw </a:t>
            </a:r>
            <a:r>
              <a:rPr lang="en-US" sz="3200" i="1" dirty="0">
                <a:latin typeface="Verdana"/>
                <a:ea typeface="Verdana"/>
                <a:cs typeface="Verdana" charset="0"/>
              </a:rPr>
              <a:t>that</a:t>
            </a:r>
            <a:r>
              <a:rPr lang="en-US" sz="3200" dirty="0">
                <a:latin typeface="Verdana"/>
                <a:ea typeface="Verdana"/>
                <a:cs typeface="Verdana" charset="0"/>
              </a:rPr>
              <a:t>-clause data in </a:t>
            </a:r>
            <a:r>
              <a:rPr lang="en-US" sz="3200" dirty="0" err="1">
                <a:latin typeface="Verdana"/>
                <a:ea typeface="Verdana"/>
                <a:cs typeface="Verdana" charset="0"/>
              </a:rPr>
              <a:t>MegaVeridicality</a:t>
            </a:r>
            <a:r>
              <a:rPr lang="en-US" sz="3200" dirty="0">
                <a:latin typeface="Verdana"/>
                <a:ea typeface="Verdana"/>
                <a:cs typeface="Verdana" charset="0"/>
              </a:rPr>
              <a:t>, </a:t>
            </a:r>
            <a:r>
              <a:rPr lang="en-US" sz="3200" dirty="0" err="1">
                <a:latin typeface="Verdana"/>
                <a:ea typeface="Verdana"/>
                <a:cs typeface="Verdana" charset="0"/>
              </a:rPr>
              <a:t>MegaNegRaising</a:t>
            </a:r>
            <a:r>
              <a:rPr lang="en-US" sz="3200" dirty="0">
                <a:latin typeface="Verdana"/>
                <a:ea typeface="Verdana"/>
                <a:cs typeface="Verdana" charset="0"/>
              </a:rPr>
              <a:t>, and </a:t>
            </a:r>
            <a:r>
              <a:rPr lang="en-US" sz="3200" dirty="0" err="1">
                <a:latin typeface="Verdana"/>
                <a:ea typeface="Verdana"/>
                <a:cs typeface="Verdana" charset="0"/>
              </a:rPr>
              <a:t>MegaIntensionality</a:t>
            </a:r>
            <a:r>
              <a:rPr lang="en-US" sz="3200" dirty="0">
                <a:latin typeface="Verdana"/>
                <a:ea typeface="Verdana"/>
                <a:cs typeface="Verdana" charset="0"/>
              </a:rPr>
              <a:t> using variational inference.</a:t>
            </a:r>
            <a:endParaRPr lang="en-US" sz="3200" b="1" dirty="0">
              <a:latin typeface="Verdana"/>
              <a:ea typeface="Verdana"/>
              <a:cs typeface="Verdana" charset="0"/>
            </a:endParaRPr>
          </a:p>
          <a:p>
            <a:endParaRPr lang="en-US" sz="32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6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515600" cy="26394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What knowledge undergirds what we must mean in using an utterance?</a:t>
            </a:r>
          </a:p>
        </p:txBody>
      </p:sp>
    </p:spTree>
    <p:extLst>
      <p:ext uri="{BB962C8B-B14F-4D97-AF65-F5344CB8AC3E}">
        <p14:creationId xmlns:p14="http://schemas.microsoft.com/office/powerpoint/2010/main" val="21469273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A distribution over inference patterns for each verb-frame pair.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1CAB4-C9C2-42B4-800E-BE6592D24225}"/>
              </a:ext>
            </a:extLst>
          </p:cNvPr>
          <p:cNvGrpSpPr/>
          <p:nvPr/>
        </p:nvGrpSpPr>
        <p:grpSpPr>
          <a:xfrm>
            <a:off x="2152650" y="923926"/>
            <a:ext cx="7604776" cy="1655417"/>
            <a:chOff x="2152650" y="923926"/>
            <a:chExt cx="7604776" cy="16554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CA56538-B708-4E85-8289-45974AB9ACE6}"/>
                </a:ext>
              </a:extLst>
            </p:cNvPr>
            <p:cNvGrpSpPr/>
            <p:nvPr/>
          </p:nvGrpSpPr>
          <p:grpSpPr>
            <a:xfrm>
              <a:off x="2152650" y="923926"/>
              <a:ext cx="6969285" cy="1655417"/>
              <a:chOff x="2152650" y="923926"/>
              <a:chExt cx="6969285" cy="165541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C2136-0758-49F6-A170-425A7AA12826}"/>
                  </a:ext>
                </a:extLst>
              </p:cNvPr>
              <p:cNvSpPr txBox="1"/>
              <p:nvPr/>
            </p:nvSpPr>
            <p:spPr>
              <a:xfrm>
                <a:off x="2152650" y="1405690"/>
                <a:ext cx="333976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CD5400"/>
                    </a:solidFill>
                    <a:latin typeface="Consolas"/>
                  </a:rPr>
                  <a:t>know</a:t>
                </a:r>
                <a:r>
                  <a:rPr lang="en-US" sz="2400">
                    <a:latin typeface="Consolas"/>
                  </a:rPr>
                  <a:t> + </a:t>
                </a:r>
                <a:r>
                  <a:rPr lang="en-US" sz="2400">
                    <a:solidFill>
                      <a:srgbClr val="113A6B"/>
                    </a:solidFill>
                    <a:latin typeface="Consolas"/>
                  </a:rPr>
                  <a:t>NP _ that S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3FDDB3C-AF19-4199-BC4E-404496E1EAD7}"/>
                  </a:ext>
                </a:extLst>
              </p:cNvPr>
              <p:cNvCxnSpPr/>
              <p:nvPr/>
            </p:nvCxnSpPr>
            <p:spPr>
              <a:xfrm>
                <a:off x="5408195" y="1628274"/>
                <a:ext cx="1365584" cy="70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73692C4-D661-4BB4-B38A-C9BB4725D606}"/>
                  </a:ext>
                </a:extLst>
              </p:cNvPr>
              <p:cNvGrpSpPr/>
              <p:nvPr/>
            </p:nvGrpSpPr>
            <p:grpSpPr>
              <a:xfrm>
                <a:off x="6774281" y="923926"/>
                <a:ext cx="2347654" cy="1655417"/>
                <a:chOff x="6774281" y="1064294"/>
                <a:chExt cx="2347654" cy="1655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E9F06E6-C7B6-4DD9-8EF2-87DDC1F0EAE6}"/>
                    </a:ext>
                  </a:extLst>
                </p:cNvPr>
                <p:cNvSpPr/>
                <p:nvPr/>
              </p:nvSpPr>
              <p:spPr>
                <a:xfrm>
                  <a:off x="6774281" y="1064294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CC2758-BD2F-4FCD-8A0A-9C80D5E867A1}"/>
                    </a:ext>
                  </a:extLst>
                </p:cNvPr>
                <p:cNvSpPr/>
                <p:nvPr/>
              </p:nvSpPr>
              <p:spPr>
                <a:xfrm>
                  <a:off x="6914648" y="2081964"/>
                  <a:ext cx="100263" cy="40606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209ED8A-0469-49E1-AE1E-B2398F1E6BD8}"/>
                    </a:ext>
                  </a:extLst>
                </p:cNvPr>
                <p:cNvSpPr/>
                <p:nvPr/>
              </p:nvSpPr>
              <p:spPr>
                <a:xfrm>
                  <a:off x="7095121" y="2287503"/>
                  <a:ext cx="100263" cy="20052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4B1A97-B3E5-4F4F-A6CC-36782B947F7A}"/>
                    </a:ext>
                  </a:extLst>
                </p:cNvPr>
                <p:cNvSpPr/>
                <p:nvPr/>
              </p:nvSpPr>
              <p:spPr>
                <a:xfrm>
                  <a:off x="7275594" y="1259806"/>
                  <a:ext cx="100263" cy="122822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B2A6BE-34CE-4E80-ADBA-4AACD81F6DAB}"/>
                    </a:ext>
                  </a:extLst>
                </p:cNvPr>
                <p:cNvSpPr/>
                <p:nvPr/>
              </p:nvSpPr>
              <p:spPr>
                <a:xfrm>
                  <a:off x="7456068" y="2137109"/>
                  <a:ext cx="100263" cy="35092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76DC0A9-248A-4779-BC29-8B708E21BB3F}"/>
                    </a:ext>
                  </a:extLst>
                </p:cNvPr>
                <p:cNvSpPr/>
                <p:nvPr/>
              </p:nvSpPr>
              <p:spPr>
                <a:xfrm>
                  <a:off x="7636541" y="2006766"/>
                  <a:ext cx="100263" cy="4812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5121402-01D6-4B13-803B-705A87430B5F}"/>
                    </a:ext>
                  </a:extLst>
                </p:cNvPr>
                <p:cNvSpPr/>
                <p:nvPr/>
              </p:nvSpPr>
              <p:spPr>
                <a:xfrm>
                  <a:off x="7817014" y="2342647"/>
                  <a:ext cx="90237" cy="145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AEF70F-9861-48EB-9617-53D1A0FA16FD}"/>
                    </a:ext>
                  </a:extLst>
                </p:cNvPr>
                <p:cNvSpPr/>
                <p:nvPr/>
              </p:nvSpPr>
              <p:spPr>
                <a:xfrm>
                  <a:off x="7982450" y="2312570"/>
                  <a:ext cx="100263" cy="17546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8EBA34-E886-42CD-ACCC-0032721E2771}"/>
                    </a:ext>
                  </a:extLst>
                </p:cNvPr>
                <p:cNvSpPr/>
                <p:nvPr/>
              </p:nvSpPr>
              <p:spPr>
                <a:xfrm>
                  <a:off x="8162923" y="1951621"/>
                  <a:ext cx="100263" cy="5364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06678BD-C509-46F9-8B3C-8364F1C64AFD}"/>
                    </a:ext>
                  </a:extLst>
                </p:cNvPr>
                <p:cNvSpPr/>
                <p:nvPr/>
              </p:nvSpPr>
              <p:spPr>
                <a:xfrm>
                  <a:off x="8343396" y="2307554"/>
                  <a:ext cx="100263" cy="1804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886390-BB7F-4920-BC3B-4544FA4C8557}"/>
                    </a:ext>
                  </a:extLst>
                </p:cNvPr>
                <p:cNvSpPr/>
                <p:nvPr/>
              </p:nvSpPr>
              <p:spPr>
                <a:xfrm>
                  <a:off x="8523870" y="2132095"/>
                  <a:ext cx="100263" cy="35593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B5B7DA1-6C7E-40BA-B1E4-59FD5F276616}"/>
                    </a:ext>
                  </a:extLst>
                </p:cNvPr>
                <p:cNvSpPr/>
                <p:nvPr/>
              </p:nvSpPr>
              <p:spPr>
                <a:xfrm>
                  <a:off x="8704343" y="1580647"/>
                  <a:ext cx="100263" cy="907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565E5ED-0421-4E5D-8877-0A3883B82E4A}"/>
                    </a:ext>
                  </a:extLst>
                </p:cNvPr>
                <p:cNvSpPr/>
                <p:nvPr/>
              </p:nvSpPr>
              <p:spPr>
                <a:xfrm>
                  <a:off x="8884816" y="2142119"/>
                  <a:ext cx="100263" cy="3459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DE2C2E-CE80-44FD-9C4B-4BD0B6041106}"/>
                    </a:ext>
                  </a:extLst>
                </p:cNvPr>
                <p:cNvSpPr txBox="1"/>
                <p:nvPr/>
              </p:nvSpPr>
              <p:spPr>
                <a:xfrm>
                  <a:off x="6829926" y="245344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BE9E2A-7B00-4C11-94BC-609B6E7653F6}"/>
                    </a:ext>
                  </a:extLst>
                </p:cNvPr>
                <p:cNvSpPr txBox="1"/>
                <p:nvPr/>
              </p:nvSpPr>
              <p:spPr>
                <a:xfrm>
                  <a:off x="7005386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331B1-71F3-4AA8-A6A2-E69129EA136E}"/>
                    </a:ext>
                  </a:extLst>
                </p:cNvPr>
                <p:cNvSpPr txBox="1"/>
                <p:nvPr/>
              </p:nvSpPr>
              <p:spPr>
                <a:xfrm>
                  <a:off x="719087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94AE134-BC2A-465B-B1AA-995E9F90F952}"/>
                    </a:ext>
                  </a:extLst>
                </p:cNvPr>
                <p:cNvSpPr txBox="1"/>
                <p:nvPr/>
              </p:nvSpPr>
              <p:spPr>
                <a:xfrm>
                  <a:off x="7366333" y="2463466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01B7C9-A091-40C9-ACC2-78B29BD8D19A}"/>
                    </a:ext>
                  </a:extLst>
                </p:cNvPr>
                <p:cNvSpPr txBox="1"/>
                <p:nvPr/>
              </p:nvSpPr>
              <p:spPr>
                <a:xfrm>
                  <a:off x="754179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8A9376-6BFC-4CA7-BA86-4AF8A6E572EC}"/>
                    </a:ext>
                  </a:extLst>
                </p:cNvPr>
                <p:cNvSpPr txBox="1"/>
                <p:nvPr/>
              </p:nvSpPr>
              <p:spPr>
                <a:xfrm>
                  <a:off x="7727279" y="246346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1BF574-9FBE-4840-8005-C2BD610FE0CA}"/>
                    </a:ext>
                  </a:extLst>
                </p:cNvPr>
                <p:cNvSpPr txBox="1"/>
                <p:nvPr/>
              </p:nvSpPr>
              <p:spPr>
                <a:xfrm>
                  <a:off x="789271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60DD7D-23CB-4537-83FE-E78A4430B8E2}"/>
                    </a:ext>
                  </a:extLst>
                </p:cNvPr>
                <p:cNvSpPr txBox="1"/>
                <p:nvPr/>
              </p:nvSpPr>
              <p:spPr>
                <a:xfrm>
                  <a:off x="806817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C05B29-8AF6-4364-B155-E0014600EFD5}"/>
                    </a:ext>
                  </a:extLst>
                </p:cNvPr>
                <p:cNvSpPr txBox="1"/>
                <p:nvPr/>
              </p:nvSpPr>
              <p:spPr>
                <a:xfrm>
                  <a:off x="8253659" y="247349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0ECB93C-8233-4AAE-9171-6AFE6E1B6F95}"/>
                    </a:ext>
                  </a:extLst>
                </p:cNvPr>
                <p:cNvSpPr txBox="1"/>
                <p:nvPr/>
              </p:nvSpPr>
              <p:spPr>
                <a:xfrm>
                  <a:off x="8384001" y="2458450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50C9B76-6A46-42F3-8D31-1A719613C050}"/>
                    </a:ext>
                  </a:extLst>
                </p:cNvPr>
                <p:cNvSpPr txBox="1"/>
                <p:nvPr/>
              </p:nvSpPr>
              <p:spPr>
                <a:xfrm>
                  <a:off x="8579513" y="2463463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BE45F0-7D9E-4CA4-9881-7807DE7E9AF5}"/>
                    </a:ext>
                  </a:extLst>
                </p:cNvPr>
                <p:cNvSpPr txBox="1"/>
                <p:nvPr/>
              </p:nvSpPr>
              <p:spPr>
                <a:xfrm>
                  <a:off x="8754973" y="2468476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12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-5400000">
              <a:off x="8716878" y="1316819"/>
              <a:ext cx="1424740" cy="6563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Inference patterns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5C5CF5-3E3F-489D-8078-E0CF1A3A4368}"/>
              </a:ext>
            </a:extLst>
          </p:cNvPr>
          <p:cNvGrpSpPr/>
          <p:nvPr/>
        </p:nvGrpSpPr>
        <p:grpSpPr>
          <a:xfrm>
            <a:off x="1129966" y="2564306"/>
            <a:ext cx="10177711" cy="3490555"/>
            <a:chOff x="1129966" y="2564306"/>
            <a:chExt cx="10177711" cy="3490555"/>
          </a:xfrm>
        </p:grpSpPr>
        <p:pic>
          <p:nvPicPr>
            <p:cNvPr id="3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513A94-5AE2-4428-AC6C-EB848EA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5223" y="3991508"/>
              <a:ext cx="2533881" cy="2063353"/>
            </a:xfrm>
            <a:prstGeom prst="rect">
              <a:avLst/>
            </a:prstGeom>
          </p:spPr>
        </p:pic>
        <p:pic>
          <p:nvPicPr>
            <p:cNvPr id="38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FF73C60-08F5-4124-B741-67767E45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624" y="3992010"/>
              <a:ext cx="2532648" cy="2062348"/>
            </a:xfrm>
            <a:prstGeom prst="rect">
              <a:avLst/>
            </a:prstGeom>
          </p:spPr>
        </p:pic>
        <p:pic>
          <p:nvPicPr>
            <p:cNvPr id="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5E3E82C-E290-4A23-9849-44A708CA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966" y="3992010"/>
              <a:ext cx="2532648" cy="206234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2A1A39-30C2-4CCF-A9CC-2B47DC00BC90}"/>
                </a:ext>
              </a:extLst>
            </p:cNvPr>
            <p:cNvGrpSpPr/>
            <p:nvPr/>
          </p:nvGrpSpPr>
          <p:grpSpPr>
            <a:xfrm>
              <a:off x="1312443" y="2564306"/>
              <a:ext cx="9995234" cy="3392902"/>
              <a:chOff x="1312443" y="2564306"/>
              <a:chExt cx="9995234" cy="33929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92CBAC-AB10-4B7E-896A-02C00925B55D}"/>
                  </a:ext>
                </a:extLst>
              </p:cNvPr>
              <p:cNvGrpSpPr/>
              <p:nvPr/>
            </p:nvGrpSpPr>
            <p:grpSpPr>
              <a:xfrm>
                <a:off x="1312443" y="3907252"/>
                <a:ext cx="9995234" cy="2049956"/>
                <a:chOff x="1312443" y="3907252"/>
                <a:chExt cx="9995234" cy="20499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0D618055-6EAE-41C0-B03C-63578AA90642}"/>
                    </a:ext>
                  </a:extLst>
                </p:cNvPr>
                <p:cNvGrpSpPr/>
                <p:nvPr/>
              </p:nvGrpSpPr>
              <p:grpSpPr>
                <a:xfrm>
                  <a:off x="1312443" y="5708984"/>
                  <a:ext cx="2297030" cy="246222"/>
                  <a:chOff x="2505575" y="4565984"/>
                  <a:chExt cx="2297030" cy="246222"/>
                </a:xfrm>
              </p:grpSpPr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7A59886-3851-458E-9BE2-85D372DCABB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0865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5BFB65CC-CDFF-43D8-B4D3-3FA4CD20A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575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AED00C0-8D13-41DA-846D-6CBF2D2A0B4B}"/>
                    </a:ext>
                  </a:extLst>
                </p:cNvPr>
                <p:cNvGrpSpPr/>
                <p:nvPr/>
              </p:nvGrpSpPr>
              <p:grpSpPr>
                <a:xfrm>
                  <a:off x="3849100" y="5708983"/>
                  <a:ext cx="2297030" cy="246222"/>
                  <a:chOff x="2485522" y="4565984"/>
                  <a:chExt cx="2297030" cy="246222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D6ED673-6BBF-4AE4-BC56-DFA1549A351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0812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AF11B57C-B9DF-433E-8C72-2D49251FC985}"/>
                      </a:ext>
                    </a:extLst>
                  </p:cNvPr>
                  <p:cNvSpPr txBox="1"/>
                  <p:nvPr/>
                </p:nvSpPr>
                <p:spPr>
                  <a:xfrm>
                    <a:off x="2485522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6410825" y="5703970"/>
                  <a:ext cx="2297030" cy="246222"/>
                  <a:chOff x="2495549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839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5549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691F1D6-EA05-460B-9625-A0FF62CCE3FF}"/>
                    </a:ext>
                  </a:extLst>
                </p:cNvPr>
                <p:cNvSpPr txBox="1"/>
                <p:nvPr/>
              </p:nvSpPr>
              <p:spPr>
                <a:xfrm>
                  <a:off x="3847097" y="3917280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Doxastic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10D2E6F-80C2-4D78-BA51-ADE7B9A65C93}"/>
                    </a:ext>
                  </a:extLst>
                </p:cNvPr>
                <p:cNvSpPr txBox="1"/>
                <p:nvPr/>
              </p:nvSpPr>
              <p:spPr>
                <a:xfrm>
                  <a:off x="6408820" y="3917279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Bouletic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8F734001-2C19-40DC-B51C-CEA9516AD614}"/>
                    </a:ext>
                  </a:extLst>
                </p:cNvPr>
                <p:cNvGrpSpPr/>
                <p:nvPr/>
              </p:nvGrpSpPr>
              <p:grpSpPr>
                <a:xfrm>
                  <a:off x="8955003" y="3907252"/>
                  <a:ext cx="2352674" cy="2049956"/>
                  <a:chOff x="8955003" y="3907252"/>
                  <a:chExt cx="2352674" cy="2049956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A6147A3-8ACF-4F9E-A422-F39E9B0E83E5}"/>
                      </a:ext>
                    </a:extLst>
                  </p:cNvPr>
                  <p:cNvGrpSpPr/>
                  <p:nvPr/>
                </p:nvGrpSpPr>
                <p:grpSpPr>
                  <a:xfrm>
                    <a:off x="8955003" y="4277726"/>
                    <a:ext cx="2346157" cy="1672464"/>
                    <a:chOff x="2483018" y="3139741"/>
                    <a:chExt cx="2346157" cy="1672464"/>
                  </a:xfrm>
                </p:grpSpPr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97525E89-6CA5-4824-B1BE-98EA2DBF7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5522" y="4565984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no</a:t>
                      </a: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E2E320B9-EB89-46ED-8A41-4322A664F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3018" y="3139741"/>
                      <a:ext cx="2346157" cy="142373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A6846F2-8901-4D84-89ED-9558ADBFC9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81670" y="5705974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maybe</a:t>
                    </a:r>
                    <a:endParaRPr lang="en-US"/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325EEB41-5333-42F9-BD4B-6908FD9380F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3827" y="5710987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yes</a:t>
                    </a:r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1E98060-C85F-44A2-95D6-B8075BCD4462}"/>
                      </a:ext>
                    </a:extLst>
                  </p:cNvPr>
                  <p:cNvSpPr/>
                  <p:nvPr/>
                </p:nvSpPr>
                <p:spPr>
                  <a:xfrm>
                    <a:off x="9247770" y="5528007"/>
                    <a:ext cx="100263" cy="175461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CE52817-D5E6-410B-B045-784E8339B730}"/>
                      </a:ext>
                    </a:extLst>
                  </p:cNvPr>
                  <p:cNvSpPr/>
                  <p:nvPr/>
                </p:nvSpPr>
                <p:spPr>
                  <a:xfrm>
                    <a:off x="10892084" y="4575508"/>
                    <a:ext cx="100263" cy="1122946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FFC8208-8E9F-4C61-A3B3-25914461E195}"/>
                      </a:ext>
                    </a:extLst>
                  </p:cNvPr>
                  <p:cNvSpPr/>
                  <p:nvPr/>
                </p:nvSpPr>
                <p:spPr>
                  <a:xfrm>
                    <a:off x="10059900" y="5352545"/>
                    <a:ext cx="100263" cy="345908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DA3A1AC1-BC70-479D-AD96-53E7E6E484CC}"/>
                      </a:ext>
                    </a:extLst>
                  </p:cNvPr>
                  <p:cNvSpPr txBox="1"/>
                  <p:nvPr/>
                </p:nvSpPr>
                <p:spPr>
                  <a:xfrm>
                    <a:off x="8965530" y="3907252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Veridicality</a:t>
                    </a:r>
                  </a:p>
                </p:txBody>
              </p:sp>
            </p:grp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1513D26-D32F-40C7-9D3D-17EE219A140A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2466475" y="2564306"/>
                <a:ext cx="4865268" cy="13529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7A10BDB-C800-4CCC-84C2-0F52170ADD8C}"/>
                  </a:ext>
                </a:extLst>
              </p:cNvPr>
              <p:cNvCxnSpPr>
                <a:cxnSpLocks/>
                <a:stCxn id="21" idx="2"/>
                <a:endCxn id="96" idx="0"/>
              </p:cNvCxnSpPr>
              <p:nvPr/>
            </p:nvCxnSpPr>
            <p:spPr>
              <a:xfrm flipH="1">
                <a:off x="5018171" y="2564306"/>
                <a:ext cx="2313572" cy="1352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01F3F05-D84E-4AD9-8F76-4F3FC241CB23}"/>
                  </a:ext>
                </a:extLst>
              </p:cNvPr>
              <p:cNvCxnSpPr>
                <a:cxnSpLocks/>
                <a:stCxn id="21" idx="2"/>
                <a:endCxn id="97" idx="0"/>
              </p:cNvCxnSpPr>
              <p:nvPr/>
            </p:nvCxnSpPr>
            <p:spPr>
              <a:xfrm>
                <a:off x="7331743" y="2564306"/>
                <a:ext cx="248151" cy="13529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BED1C6D-6D59-49ED-B9C3-0A959C5AAC2D}"/>
                  </a:ext>
                </a:extLst>
              </p:cNvPr>
              <p:cNvCxnSpPr>
                <a:cxnSpLocks/>
                <a:endCxn id="111" idx="0"/>
              </p:cNvCxnSpPr>
              <p:nvPr/>
            </p:nvCxnSpPr>
            <p:spPr>
              <a:xfrm>
                <a:off x="7298155" y="2574329"/>
                <a:ext cx="2838449" cy="1332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00959B-2FE2-45C6-8E0B-97A69D0B56B9}"/>
                </a:ext>
              </a:extLst>
            </p:cNvPr>
            <p:cNvSpPr txBox="1"/>
            <p:nvPr/>
          </p:nvSpPr>
          <p:spPr>
            <a:xfrm>
              <a:off x="1327484" y="3929311"/>
              <a:ext cx="23421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34C3C75-E9DC-4DFE-875E-9C290B72A923}"/>
              </a:ext>
            </a:extLst>
          </p:cNvPr>
          <p:cNvSpPr/>
          <p:nvPr/>
        </p:nvSpPr>
        <p:spPr>
          <a:xfrm flipH="1">
            <a:off x="7264400" y="2509982"/>
            <a:ext cx="101599" cy="1016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9121935" y="2451219"/>
            <a:ext cx="1038228" cy="8029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1C4FD32-6437-4500-A05F-61AA0F54C467}"/>
              </a:ext>
            </a:extLst>
          </p:cNvPr>
          <p:cNvCxnSpPr/>
          <p:nvPr/>
        </p:nvCxnSpPr>
        <p:spPr>
          <a:xfrm>
            <a:off x="9425375" y="539595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6E9B8CC-859A-4E36-9B08-27245060B8CA}"/>
              </a:ext>
            </a:extLst>
          </p:cNvPr>
          <p:cNvCxnSpPr>
            <a:cxnSpLocks/>
          </p:cNvCxnSpPr>
          <p:nvPr/>
        </p:nvCxnSpPr>
        <p:spPr>
          <a:xfrm>
            <a:off x="10233556" y="521584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6A45842-4CD7-4A9D-B741-D7FC64D96A68}"/>
              </a:ext>
            </a:extLst>
          </p:cNvPr>
          <p:cNvCxnSpPr>
            <a:cxnSpLocks/>
          </p:cNvCxnSpPr>
          <p:nvPr/>
        </p:nvCxnSpPr>
        <p:spPr>
          <a:xfrm>
            <a:off x="11064828" y="444460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1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A distribution over inference patterns for each verb-frame pair.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Distributions over judgments for each inference type and inference pattern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1CAB4-C9C2-42B4-800E-BE6592D24225}"/>
              </a:ext>
            </a:extLst>
          </p:cNvPr>
          <p:cNvGrpSpPr/>
          <p:nvPr/>
        </p:nvGrpSpPr>
        <p:grpSpPr>
          <a:xfrm>
            <a:off x="2152650" y="923926"/>
            <a:ext cx="7604776" cy="1655417"/>
            <a:chOff x="2152650" y="923926"/>
            <a:chExt cx="7604776" cy="16554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CA56538-B708-4E85-8289-45974AB9ACE6}"/>
                </a:ext>
              </a:extLst>
            </p:cNvPr>
            <p:cNvGrpSpPr/>
            <p:nvPr/>
          </p:nvGrpSpPr>
          <p:grpSpPr>
            <a:xfrm>
              <a:off x="2152650" y="923926"/>
              <a:ext cx="6969285" cy="1655417"/>
              <a:chOff x="2152650" y="923926"/>
              <a:chExt cx="6969285" cy="165541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C2136-0758-49F6-A170-425A7AA12826}"/>
                  </a:ext>
                </a:extLst>
              </p:cNvPr>
              <p:cNvSpPr txBox="1"/>
              <p:nvPr/>
            </p:nvSpPr>
            <p:spPr>
              <a:xfrm>
                <a:off x="2152650" y="1405690"/>
                <a:ext cx="333976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CD5400"/>
                    </a:solidFill>
                    <a:latin typeface="Consolas"/>
                  </a:rPr>
                  <a:t>know</a:t>
                </a:r>
                <a:r>
                  <a:rPr lang="en-US" sz="2400">
                    <a:latin typeface="Consolas"/>
                  </a:rPr>
                  <a:t> + </a:t>
                </a:r>
                <a:r>
                  <a:rPr lang="en-US" sz="2400">
                    <a:solidFill>
                      <a:srgbClr val="113A6B"/>
                    </a:solidFill>
                    <a:latin typeface="Consolas"/>
                  </a:rPr>
                  <a:t>NP _ that S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3FDDB3C-AF19-4199-BC4E-404496E1EAD7}"/>
                  </a:ext>
                </a:extLst>
              </p:cNvPr>
              <p:cNvCxnSpPr/>
              <p:nvPr/>
            </p:nvCxnSpPr>
            <p:spPr>
              <a:xfrm>
                <a:off x="5408195" y="1628274"/>
                <a:ext cx="1365584" cy="70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73692C4-D661-4BB4-B38A-C9BB4725D606}"/>
                  </a:ext>
                </a:extLst>
              </p:cNvPr>
              <p:cNvGrpSpPr/>
              <p:nvPr/>
            </p:nvGrpSpPr>
            <p:grpSpPr>
              <a:xfrm>
                <a:off x="6774281" y="923926"/>
                <a:ext cx="2347654" cy="1655417"/>
                <a:chOff x="6774281" y="1064294"/>
                <a:chExt cx="2347654" cy="1655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E9F06E6-C7B6-4DD9-8EF2-87DDC1F0EAE6}"/>
                    </a:ext>
                  </a:extLst>
                </p:cNvPr>
                <p:cNvSpPr/>
                <p:nvPr/>
              </p:nvSpPr>
              <p:spPr>
                <a:xfrm>
                  <a:off x="6774281" y="1064294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CC2758-BD2F-4FCD-8A0A-9C80D5E867A1}"/>
                    </a:ext>
                  </a:extLst>
                </p:cNvPr>
                <p:cNvSpPr/>
                <p:nvPr/>
              </p:nvSpPr>
              <p:spPr>
                <a:xfrm>
                  <a:off x="6914648" y="2081964"/>
                  <a:ext cx="100263" cy="40606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209ED8A-0469-49E1-AE1E-B2398F1E6BD8}"/>
                    </a:ext>
                  </a:extLst>
                </p:cNvPr>
                <p:cNvSpPr/>
                <p:nvPr/>
              </p:nvSpPr>
              <p:spPr>
                <a:xfrm>
                  <a:off x="7095121" y="2287503"/>
                  <a:ext cx="100263" cy="20052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4B1A97-B3E5-4F4F-A6CC-36782B947F7A}"/>
                    </a:ext>
                  </a:extLst>
                </p:cNvPr>
                <p:cNvSpPr/>
                <p:nvPr/>
              </p:nvSpPr>
              <p:spPr>
                <a:xfrm>
                  <a:off x="7275594" y="1259806"/>
                  <a:ext cx="100263" cy="122822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B2A6BE-34CE-4E80-ADBA-4AACD81F6DAB}"/>
                    </a:ext>
                  </a:extLst>
                </p:cNvPr>
                <p:cNvSpPr/>
                <p:nvPr/>
              </p:nvSpPr>
              <p:spPr>
                <a:xfrm>
                  <a:off x="7456068" y="2137109"/>
                  <a:ext cx="100263" cy="35092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76DC0A9-248A-4779-BC29-8B708E21BB3F}"/>
                    </a:ext>
                  </a:extLst>
                </p:cNvPr>
                <p:cNvSpPr/>
                <p:nvPr/>
              </p:nvSpPr>
              <p:spPr>
                <a:xfrm>
                  <a:off x="7636541" y="2006766"/>
                  <a:ext cx="100263" cy="4812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5121402-01D6-4B13-803B-705A87430B5F}"/>
                    </a:ext>
                  </a:extLst>
                </p:cNvPr>
                <p:cNvSpPr/>
                <p:nvPr/>
              </p:nvSpPr>
              <p:spPr>
                <a:xfrm>
                  <a:off x="7817014" y="2342647"/>
                  <a:ext cx="90237" cy="145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AEF70F-9861-48EB-9617-53D1A0FA16FD}"/>
                    </a:ext>
                  </a:extLst>
                </p:cNvPr>
                <p:cNvSpPr/>
                <p:nvPr/>
              </p:nvSpPr>
              <p:spPr>
                <a:xfrm>
                  <a:off x="7982450" y="2312570"/>
                  <a:ext cx="100263" cy="17546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8EBA34-E886-42CD-ACCC-0032721E2771}"/>
                    </a:ext>
                  </a:extLst>
                </p:cNvPr>
                <p:cNvSpPr/>
                <p:nvPr/>
              </p:nvSpPr>
              <p:spPr>
                <a:xfrm>
                  <a:off x="8162923" y="1951621"/>
                  <a:ext cx="100263" cy="5364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06678BD-C509-46F9-8B3C-8364F1C64AFD}"/>
                    </a:ext>
                  </a:extLst>
                </p:cNvPr>
                <p:cNvSpPr/>
                <p:nvPr/>
              </p:nvSpPr>
              <p:spPr>
                <a:xfrm>
                  <a:off x="8343396" y="2307554"/>
                  <a:ext cx="100263" cy="1804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886390-BB7F-4920-BC3B-4544FA4C8557}"/>
                    </a:ext>
                  </a:extLst>
                </p:cNvPr>
                <p:cNvSpPr/>
                <p:nvPr/>
              </p:nvSpPr>
              <p:spPr>
                <a:xfrm>
                  <a:off x="8523870" y="2132095"/>
                  <a:ext cx="100263" cy="35593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B5B7DA1-6C7E-40BA-B1E4-59FD5F276616}"/>
                    </a:ext>
                  </a:extLst>
                </p:cNvPr>
                <p:cNvSpPr/>
                <p:nvPr/>
              </p:nvSpPr>
              <p:spPr>
                <a:xfrm>
                  <a:off x="8704343" y="1580647"/>
                  <a:ext cx="100263" cy="907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565E5ED-0421-4E5D-8877-0A3883B82E4A}"/>
                    </a:ext>
                  </a:extLst>
                </p:cNvPr>
                <p:cNvSpPr/>
                <p:nvPr/>
              </p:nvSpPr>
              <p:spPr>
                <a:xfrm>
                  <a:off x="8884816" y="2142119"/>
                  <a:ext cx="100263" cy="3459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DE2C2E-CE80-44FD-9C4B-4BD0B6041106}"/>
                    </a:ext>
                  </a:extLst>
                </p:cNvPr>
                <p:cNvSpPr txBox="1"/>
                <p:nvPr/>
              </p:nvSpPr>
              <p:spPr>
                <a:xfrm>
                  <a:off x="6829926" y="245344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BE9E2A-7B00-4C11-94BC-609B6E7653F6}"/>
                    </a:ext>
                  </a:extLst>
                </p:cNvPr>
                <p:cNvSpPr txBox="1"/>
                <p:nvPr/>
              </p:nvSpPr>
              <p:spPr>
                <a:xfrm>
                  <a:off x="7005386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331B1-71F3-4AA8-A6A2-E69129EA136E}"/>
                    </a:ext>
                  </a:extLst>
                </p:cNvPr>
                <p:cNvSpPr txBox="1"/>
                <p:nvPr/>
              </p:nvSpPr>
              <p:spPr>
                <a:xfrm>
                  <a:off x="719087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94AE134-BC2A-465B-B1AA-995E9F90F952}"/>
                    </a:ext>
                  </a:extLst>
                </p:cNvPr>
                <p:cNvSpPr txBox="1"/>
                <p:nvPr/>
              </p:nvSpPr>
              <p:spPr>
                <a:xfrm>
                  <a:off x="7366333" y="2463466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01B7C9-A091-40C9-ACC2-78B29BD8D19A}"/>
                    </a:ext>
                  </a:extLst>
                </p:cNvPr>
                <p:cNvSpPr txBox="1"/>
                <p:nvPr/>
              </p:nvSpPr>
              <p:spPr>
                <a:xfrm>
                  <a:off x="754179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8A9376-6BFC-4CA7-BA86-4AF8A6E572EC}"/>
                    </a:ext>
                  </a:extLst>
                </p:cNvPr>
                <p:cNvSpPr txBox="1"/>
                <p:nvPr/>
              </p:nvSpPr>
              <p:spPr>
                <a:xfrm>
                  <a:off x="7727279" y="246346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1BF574-9FBE-4840-8005-C2BD610FE0CA}"/>
                    </a:ext>
                  </a:extLst>
                </p:cNvPr>
                <p:cNvSpPr txBox="1"/>
                <p:nvPr/>
              </p:nvSpPr>
              <p:spPr>
                <a:xfrm>
                  <a:off x="789271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60DD7D-23CB-4537-83FE-E78A4430B8E2}"/>
                    </a:ext>
                  </a:extLst>
                </p:cNvPr>
                <p:cNvSpPr txBox="1"/>
                <p:nvPr/>
              </p:nvSpPr>
              <p:spPr>
                <a:xfrm>
                  <a:off x="806817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C05B29-8AF6-4364-B155-E0014600EFD5}"/>
                    </a:ext>
                  </a:extLst>
                </p:cNvPr>
                <p:cNvSpPr txBox="1"/>
                <p:nvPr/>
              </p:nvSpPr>
              <p:spPr>
                <a:xfrm>
                  <a:off x="8253659" y="247349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0ECB93C-8233-4AAE-9171-6AFE6E1B6F95}"/>
                    </a:ext>
                  </a:extLst>
                </p:cNvPr>
                <p:cNvSpPr txBox="1"/>
                <p:nvPr/>
              </p:nvSpPr>
              <p:spPr>
                <a:xfrm>
                  <a:off x="8384001" y="2458450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50C9B76-6A46-42F3-8D31-1A719613C050}"/>
                    </a:ext>
                  </a:extLst>
                </p:cNvPr>
                <p:cNvSpPr txBox="1"/>
                <p:nvPr/>
              </p:nvSpPr>
              <p:spPr>
                <a:xfrm>
                  <a:off x="8579513" y="2463463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BE45F0-7D9E-4CA4-9881-7807DE7E9AF5}"/>
                    </a:ext>
                  </a:extLst>
                </p:cNvPr>
                <p:cNvSpPr txBox="1"/>
                <p:nvPr/>
              </p:nvSpPr>
              <p:spPr>
                <a:xfrm>
                  <a:off x="8754973" y="2468476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12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-5400000">
              <a:off x="8716878" y="1316819"/>
              <a:ext cx="1424740" cy="6563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Inference patterns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5C5CF5-3E3F-489D-8078-E0CF1A3A4368}"/>
              </a:ext>
            </a:extLst>
          </p:cNvPr>
          <p:cNvGrpSpPr/>
          <p:nvPr/>
        </p:nvGrpSpPr>
        <p:grpSpPr>
          <a:xfrm>
            <a:off x="1129966" y="2564306"/>
            <a:ext cx="10177711" cy="3490555"/>
            <a:chOff x="1129966" y="2564306"/>
            <a:chExt cx="10177711" cy="3490555"/>
          </a:xfrm>
        </p:grpSpPr>
        <p:pic>
          <p:nvPicPr>
            <p:cNvPr id="3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513A94-5AE2-4428-AC6C-EB848EA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5223" y="3991508"/>
              <a:ext cx="2533881" cy="2063353"/>
            </a:xfrm>
            <a:prstGeom prst="rect">
              <a:avLst/>
            </a:prstGeom>
          </p:spPr>
        </p:pic>
        <p:pic>
          <p:nvPicPr>
            <p:cNvPr id="38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FF73C60-08F5-4124-B741-67767E45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624" y="3992010"/>
              <a:ext cx="2532648" cy="2062348"/>
            </a:xfrm>
            <a:prstGeom prst="rect">
              <a:avLst/>
            </a:prstGeom>
          </p:spPr>
        </p:pic>
        <p:pic>
          <p:nvPicPr>
            <p:cNvPr id="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5E3E82C-E290-4A23-9849-44A708CA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966" y="3992010"/>
              <a:ext cx="2532648" cy="206234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2A1A39-30C2-4CCF-A9CC-2B47DC00BC90}"/>
                </a:ext>
              </a:extLst>
            </p:cNvPr>
            <p:cNvGrpSpPr/>
            <p:nvPr/>
          </p:nvGrpSpPr>
          <p:grpSpPr>
            <a:xfrm>
              <a:off x="1312443" y="2564306"/>
              <a:ext cx="9995234" cy="3392902"/>
              <a:chOff x="1312443" y="2564306"/>
              <a:chExt cx="9995234" cy="33929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92CBAC-AB10-4B7E-896A-02C00925B55D}"/>
                  </a:ext>
                </a:extLst>
              </p:cNvPr>
              <p:cNvGrpSpPr/>
              <p:nvPr/>
            </p:nvGrpSpPr>
            <p:grpSpPr>
              <a:xfrm>
                <a:off x="1312443" y="3907252"/>
                <a:ext cx="9995234" cy="2049956"/>
                <a:chOff x="1312443" y="3907252"/>
                <a:chExt cx="9995234" cy="20499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0D618055-6EAE-41C0-B03C-63578AA90642}"/>
                    </a:ext>
                  </a:extLst>
                </p:cNvPr>
                <p:cNvGrpSpPr/>
                <p:nvPr/>
              </p:nvGrpSpPr>
              <p:grpSpPr>
                <a:xfrm>
                  <a:off x="1312443" y="5708984"/>
                  <a:ext cx="2297030" cy="246222"/>
                  <a:chOff x="2505575" y="4565984"/>
                  <a:chExt cx="2297030" cy="246222"/>
                </a:xfrm>
              </p:grpSpPr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7A59886-3851-458E-9BE2-85D372DCABB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0865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5BFB65CC-CDFF-43D8-B4D3-3FA4CD20A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575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AED00C0-8D13-41DA-846D-6CBF2D2A0B4B}"/>
                    </a:ext>
                  </a:extLst>
                </p:cNvPr>
                <p:cNvGrpSpPr/>
                <p:nvPr/>
              </p:nvGrpSpPr>
              <p:grpSpPr>
                <a:xfrm>
                  <a:off x="3849100" y="5708983"/>
                  <a:ext cx="2297030" cy="246222"/>
                  <a:chOff x="2485522" y="4565984"/>
                  <a:chExt cx="2297030" cy="246222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D6ED673-6BBF-4AE4-BC56-DFA1549A351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0812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AF11B57C-B9DF-433E-8C72-2D49251FC985}"/>
                      </a:ext>
                    </a:extLst>
                  </p:cNvPr>
                  <p:cNvSpPr txBox="1"/>
                  <p:nvPr/>
                </p:nvSpPr>
                <p:spPr>
                  <a:xfrm>
                    <a:off x="2485522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6410825" y="5703970"/>
                  <a:ext cx="2297030" cy="246222"/>
                  <a:chOff x="2495549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839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5549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691F1D6-EA05-460B-9625-A0FF62CCE3FF}"/>
                    </a:ext>
                  </a:extLst>
                </p:cNvPr>
                <p:cNvSpPr txBox="1"/>
                <p:nvPr/>
              </p:nvSpPr>
              <p:spPr>
                <a:xfrm>
                  <a:off x="3847097" y="3917280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Doxastic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10D2E6F-80C2-4D78-BA51-ADE7B9A65C93}"/>
                    </a:ext>
                  </a:extLst>
                </p:cNvPr>
                <p:cNvSpPr txBox="1"/>
                <p:nvPr/>
              </p:nvSpPr>
              <p:spPr>
                <a:xfrm>
                  <a:off x="6408820" y="3917279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Bouletic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8F734001-2C19-40DC-B51C-CEA9516AD614}"/>
                    </a:ext>
                  </a:extLst>
                </p:cNvPr>
                <p:cNvGrpSpPr/>
                <p:nvPr/>
              </p:nvGrpSpPr>
              <p:grpSpPr>
                <a:xfrm>
                  <a:off x="8955003" y="3907252"/>
                  <a:ext cx="2352674" cy="2049956"/>
                  <a:chOff x="8955003" y="3907252"/>
                  <a:chExt cx="2352674" cy="2049956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A6147A3-8ACF-4F9E-A422-F39E9B0E83E5}"/>
                      </a:ext>
                    </a:extLst>
                  </p:cNvPr>
                  <p:cNvGrpSpPr/>
                  <p:nvPr/>
                </p:nvGrpSpPr>
                <p:grpSpPr>
                  <a:xfrm>
                    <a:off x="8955003" y="4277726"/>
                    <a:ext cx="2346157" cy="1672464"/>
                    <a:chOff x="2483018" y="3139741"/>
                    <a:chExt cx="2346157" cy="1672464"/>
                  </a:xfrm>
                </p:grpSpPr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97525E89-6CA5-4824-B1BE-98EA2DBF7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5522" y="4565984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no</a:t>
                      </a: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E2E320B9-EB89-46ED-8A41-4322A664F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3018" y="3139741"/>
                      <a:ext cx="2346157" cy="142373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A6846F2-8901-4D84-89ED-9558ADBFC9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81670" y="5705974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maybe</a:t>
                    </a:r>
                    <a:endParaRPr lang="en-US"/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325EEB41-5333-42F9-BD4B-6908FD9380F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3827" y="5710987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yes</a:t>
                    </a:r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1E98060-C85F-44A2-95D6-B8075BCD4462}"/>
                      </a:ext>
                    </a:extLst>
                  </p:cNvPr>
                  <p:cNvSpPr/>
                  <p:nvPr/>
                </p:nvSpPr>
                <p:spPr>
                  <a:xfrm>
                    <a:off x="9247770" y="5528007"/>
                    <a:ext cx="100263" cy="175461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CE52817-D5E6-410B-B045-784E8339B730}"/>
                      </a:ext>
                    </a:extLst>
                  </p:cNvPr>
                  <p:cNvSpPr/>
                  <p:nvPr/>
                </p:nvSpPr>
                <p:spPr>
                  <a:xfrm>
                    <a:off x="10892084" y="4575508"/>
                    <a:ext cx="100263" cy="1122946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FFC8208-8E9F-4C61-A3B3-25914461E195}"/>
                      </a:ext>
                    </a:extLst>
                  </p:cNvPr>
                  <p:cNvSpPr/>
                  <p:nvPr/>
                </p:nvSpPr>
                <p:spPr>
                  <a:xfrm>
                    <a:off x="10059900" y="5352545"/>
                    <a:ext cx="100263" cy="345908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DA3A1AC1-BC70-479D-AD96-53E7E6E484CC}"/>
                      </a:ext>
                    </a:extLst>
                  </p:cNvPr>
                  <p:cNvSpPr txBox="1"/>
                  <p:nvPr/>
                </p:nvSpPr>
                <p:spPr>
                  <a:xfrm>
                    <a:off x="8965530" y="3907252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Veridicality</a:t>
                    </a:r>
                  </a:p>
                </p:txBody>
              </p:sp>
            </p:grp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1513D26-D32F-40C7-9D3D-17EE219A140A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2466475" y="2564306"/>
                <a:ext cx="4865268" cy="13529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7A10BDB-C800-4CCC-84C2-0F52170ADD8C}"/>
                  </a:ext>
                </a:extLst>
              </p:cNvPr>
              <p:cNvCxnSpPr>
                <a:cxnSpLocks/>
                <a:stCxn id="21" idx="2"/>
                <a:endCxn id="96" idx="0"/>
              </p:cNvCxnSpPr>
              <p:nvPr/>
            </p:nvCxnSpPr>
            <p:spPr>
              <a:xfrm flipH="1">
                <a:off x="5018171" y="2564306"/>
                <a:ext cx="2313572" cy="1352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01F3F05-D84E-4AD9-8F76-4F3FC241CB23}"/>
                  </a:ext>
                </a:extLst>
              </p:cNvPr>
              <p:cNvCxnSpPr>
                <a:cxnSpLocks/>
                <a:stCxn id="21" idx="2"/>
                <a:endCxn id="97" idx="0"/>
              </p:cNvCxnSpPr>
              <p:nvPr/>
            </p:nvCxnSpPr>
            <p:spPr>
              <a:xfrm>
                <a:off x="7331743" y="2564306"/>
                <a:ext cx="248151" cy="13529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BED1C6D-6D59-49ED-B9C3-0A959C5AAC2D}"/>
                  </a:ext>
                </a:extLst>
              </p:cNvPr>
              <p:cNvCxnSpPr>
                <a:cxnSpLocks/>
                <a:endCxn id="111" idx="0"/>
              </p:cNvCxnSpPr>
              <p:nvPr/>
            </p:nvCxnSpPr>
            <p:spPr>
              <a:xfrm>
                <a:off x="7298155" y="2574329"/>
                <a:ext cx="2838449" cy="1332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00959B-2FE2-45C6-8E0B-97A69D0B56B9}"/>
                </a:ext>
              </a:extLst>
            </p:cNvPr>
            <p:cNvSpPr txBox="1"/>
            <p:nvPr/>
          </p:nvSpPr>
          <p:spPr>
            <a:xfrm>
              <a:off x="1327484" y="3929311"/>
              <a:ext cx="23421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34C3C75-E9DC-4DFE-875E-9C290B72A923}"/>
              </a:ext>
            </a:extLst>
          </p:cNvPr>
          <p:cNvSpPr/>
          <p:nvPr/>
        </p:nvSpPr>
        <p:spPr>
          <a:xfrm flipH="1">
            <a:off x="7264400" y="2509982"/>
            <a:ext cx="101599" cy="1016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498557" y="2886722"/>
            <a:ext cx="7657098" cy="802498"/>
            <a:chOff x="2498557" y="2886722"/>
            <a:chExt cx="7657098" cy="802498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0155654" y="288672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7598027" y="2887978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22414" y="288672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498557" y="2922738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802BB94-F535-48A9-ABC8-891BA4AC1093}"/>
              </a:ext>
            </a:extLst>
          </p:cNvPr>
          <p:cNvCxnSpPr/>
          <p:nvPr/>
        </p:nvCxnSpPr>
        <p:spPr>
          <a:xfrm>
            <a:off x="9425375" y="539595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470CFD-7AAB-48F5-9A03-EF0E5F14C16E}"/>
              </a:ext>
            </a:extLst>
          </p:cNvPr>
          <p:cNvCxnSpPr>
            <a:cxnSpLocks/>
          </p:cNvCxnSpPr>
          <p:nvPr/>
        </p:nvCxnSpPr>
        <p:spPr>
          <a:xfrm>
            <a:off x="10233556" y="5215842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1B381AD-EFBD-4438-B759-A014A0C77327}"/>
              </a:ext>
            </a:extLst>
          </p:cNvPr>
          <p:cNvCxnSpPr>
            <a:cxnSpLocks/>
          </p:cNvCxnSpPr>
          <p:nvPr/>
        </p:nvCxnSpPr>
        <p:spPr>
          <a:xfrm>
            <a:off x="11064828" y="444460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45888" y="1548633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How many inference patterns should we assume there are?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81C920-75E4-41AE-A5FD-5F6A01B5A0C8}"/>
              </a:ext>
            </a:extLst>
          </p:cNvPr>
          <p:cNvSpPr txBox="1">
            <a:spLocks/>
          </p:cNvSpPr>
          <p:nvPr/>
        </p:nvSpPr>
        <p:spPr>
          <a:xfrm>
            <a:off x="1145888" y="3438419"/>
            <a:ext cx="10516364" cy="270191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Idea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Only as many as we need to explain syntactic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1612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45888" y="1548633"/>
            <a:ext cx="10516364" cy="235099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the smallest clustering for which no larger clustering improves prediction of the judgments in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MegaAcceptability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8743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B3CD1287-2CEF-4EDE-BA5C-D1ABB73A7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7" b="49923"/>
          <a:stretch/>
        </p:blipFill>
        <p:spPr>
          <a:xfrm>
            <a:off x="378691" y="1103747"/>
            <a:ext cx="10321643" cy="25815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EA46D2-63B1-439A-B034-D69620D9A0CC}"/>
              </a:ext>
            </a:extLst>
          </p:cNvPr>
          <p:cNvGrpSpPr/>
          <p:nvPr/>
        </p:nvGrpSpPr>
        <p:grpSpPr>
          <a:xfrm>
            <a:off x="3348182" y="3835400"/>
            <a:ext cx="7352145" cy="1986519"/>
            <a:chOff x="3348182" y="3207327"/>
            <a:chExt cx="7352145" cy="1986519"/>
          </a:xfrm>
        </p:grpSpPr>
        <p:pic>
          <p:nvPicPr>
            <p:cNvPr id="4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281031B-E232-41C4-81AF-E69F3E73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242"/>
            <a:stretch/>
          </p:blipFill>
          <p:spPr>
            <a:xfrm>
              <a:off x="3348182" y="4589319"/>
              <a:ext cx="7352145" cy="60452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F736541-ABD9-4C2D-8D13-820A5C2A440F}"/>
                </a:ext>
              </a:extLst>
            </p:cNvPr>
            <p:cNvCxnSpPr/>
            <p:nvPr/>
          </p:nvCxnSpPr>
          <p:spPr>
            <a:xfrm>
              <a:off x="7680036" y="3207327"/>
              <a:ext cx="18473" cy="12330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AC7CF4-4EF3-43FC-BFAD-F912A06E7709}"/>
              </a:ext>
            </a:extLst>
          </p:cNvPr>
          <p:cNvSpPr txBox="1"/>
          <p:nvPr/>
        </p:nvSpPr>
        <p:spPr>
          <a:xfrm>
            <a:off x="6093693" y="274859"/>
            <a:ext cx="30849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Verdana"/>
                <a:ea typeface="Verdana"/>
              </a:rPr>
              <a:t>Cluster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C6F3D-0DF1-4B8B-9DBD-036FC283A264}"/>
              </a:ext>
            </a:extLst>
          </p:cNvPr>
          <p:cNvGrpSpPr/>
          <p:nvPr/>
        </p:nvGrpSpPr>
        <p:grpSpPr>
          <a:xfrm>
            <a:off x="949175" y="67041"/>
            <a:ext cx="3389608" cy="6790958"/>
            <a:chOff x="949175" y="67041"/>
            <a:chExt cx="3389608" cy="6790958"/>
          </a:xfrm>
        </p:grpSpPr>
        <p:pic>
          <p:nvPicPr>
            <p:cNvPr id="2" name="Picture 2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0358AF5C-8D83-4D59-9A82-A057C642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948" y="895927"/>
              <a:ext cx="2389448" cy="59620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E0DAAF-5B74-4335-8804-19ED9248904F}"/>
                </a:ext>
              </a:extLst>
            </p:cNvPr>
            <p:cNvSpPr txBox="1"/>
            <p:nvPr/>
          </p:nvSpPr>
          <p:spPr>
            <a:xfrm rot="16200000">
              <a:off x="-177799" y="3466023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800">
                  <a:latin typeface="Verdana"/>
                  <a:ea typeface="Verdana"/>
                </a:rPr>
                <a:t>Predicate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AFD95A-33D7-4261-94B2-8690DB2B4529}"/>
                </a:ext>
              </a:extLst>
            </p:cNvPr>
            <p:cNvSpPr txBox="1"/>
            <p:nvPr/>
          </p:nvSpPr>
          <p:spPr>
            <a:xfrm>
              <a:off x="1253838" y="67041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>
                  <a:latin typeface="Verdana"/>
                  <a:ea typeface="Verdana"/>
                </a:rPr>
                <a:t>Cluster</a:t>
              </a:r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A3A5C-081F-45EB-B425-25E81BCCE53E}"/>
              </a:ext>
            </a:extLst>
          </p:cNvPr>
          <p:cNvGrpSpPr/>
          <p:nvPr/>
        </p:nvGrpSpPr>
        <p:grpSpPr>
          <a:xfrm>
            <a:off x="3980873" y="67040"/>
            <a:ext cx="6860309" cy="6790959"/>
            <a:chOff x="3980873" y="67040"/>
            <a:chExt cx="6860309" cy="67909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846767-2A78-499E-9947-73A8C5F3492E}"/>
                </a:ext>
              </a:extLst>
            </p:cNvPr>
            <p:cNvSpPr txBox="1"/>
            <p:nvPr/>
          </p:nvSpPr>
          <p:spPr>
            <a:xfrm>
              <a:off x="7756237" y="67040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>
                  <a:latin typeface="Verdana"/>
                  <a:ea typeface="Verdana"/>
                </a:rPr>
                <a:t>Frame</a:t>
              </a:r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F7D9ED-58CF-43B2-8BB6-EDEBAE7ADF65}"/>
                </a:ext>
              </a:extLst>
            </p:cNvPr>
            <p:cNvGrpSpPr/>
            <p:nvPr/>
          </p:nvGrpSpPr>
          <p:grpSpPr>
            <a:xfrm>
              <a:off x="3980873" y="895927"/>
              <a:ext cx="6410958" cy="5962072"/>
              <a:chOff x="3980873" y="895927"/>
              <a:chExt cx="6410958" cy="5962072"/>
            </a:xfrm>
          </p:grpSpPr>
          <p:pic>
            <p:nvPicPr>
              <p:cNvPr id="5" name="Picture 5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E17CFE47-CAAB-42B2-A13B-3BA623DDB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7003" y="895927"/>
                <a:ext cx="2384828" cy="596207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EB9092-2EB1-4B75-8FC9-28C18E34752B}"/>
                  </a:ext>
                </a:extLst>
              </p:cNvPr>
              <p:cNvSpPr txBox="1"/>
              <p:nvPr/>
            </p:nvSpPr>
            <p:spPr>
              <a:xfrm rot="16200000">
                <a:off x="6333837" y="3466022"/>
                <a:ext cx="3084945" cy="83099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4800">
                    <a:latin typeface="Verdana"/>
                    <a:ea typeface="Verdana"/>
                  </a:rPr>
                  <a:t>Predicate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4EF3847-3863-4894-8C73-C7F34F3EB672}"/>
                  </a:ext>
                </a:extLst>
              </p:cNvPr>
              <p:cNvCxnSpPr/>
              <p:nvPr/>
            </p:nvCxnSpPr>
            <p:spPr>
              <a:xfrm>
                <a:off x="3980873" y="3923144"/>
                <a:ext cx="3477491" cy="46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288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C47E9-6F5F-3F5F-93AB-76CB55F2B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63091"/>
            <a:ext cx="7772400" cy="45318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BBE6FC-7DB1-077E-40AF-11F8D567A3B9}"/>
              </a:ext>
            </a:extLst>
          </p:cNvPr>
          <p:cNvSpPr/>
          <p:nvPr/>
        </p:nvSpPr>
        <p:spPr>
          <a:xfrm>
            <a:off x="3294529" y="1277471"/>
            <a:ext cx="6521825" cy="3845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E1DA0-4855-91A9-70A9-3BC1B7097DC5}"/>
              </a:ext>
            </a:extLst>
          </p:cNvPr>
          <p:cNvSpPr/>
          <p:nvPr/>
        </p:nvSpPr>
        <p:spPr>
          <a:xfrm>
            <a:off x="3442448" y="1277471"/>
            <a:ext cx="6373906" cy="3845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2C8A0-4D17-DB07-DD06-50D8E85A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00F7CA-4E2B-8BC9-FC13-3B8A0802EF8A}"/>
              </a:ext>
            </a:extLst>
          </p:cNvPr>
          <p:cNvSpPr txBox="1">
            <a:spLocks/>
          </p:cNvSpPr>
          <p:nvPr/>
        </p:nvSpPr>
        <p:spPr>
          <a:xfrm>
            <a:off x="1145888" y="1548633"/>
            <a:ext cx="10516364" cy="235099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the smallest clustering for which no larger clustering improves prediction of the judgments in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MegaAcceptability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266B5E-8D22-9727-550F-22A67A9D54CE}"/>
              </a:ext>
            </a:extLst>
          </p:cNvPr>
          <p:cNvSpPr txBox="1">
            <a:spLocks/>
          </p:cNvSpPr>
          <p:nvPr/>
        </p:nvSpPr>
        <p:spPr>
          <a:xfrm>
            <a:off x="1145888" y="4115195"/>
            <a:ext cx="10516364" cy="270191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Result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Optimal number of inference patterns is 15.</a:t>
            </a:r>
          </a:p>
        </p:txBody>
      </p:sp>
    </p:spTree>
    <p:extLst>
      <p:ext uri="{BB962C8B-B14F-4D97-AF65-F5344CB8AC3E}">
        <p14:creationId xmlns:p14="http://schemas.microsoft.com/office/powerpoint/2010/main" val="326642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0B11464F-6F96-874F-B03D-E2F90525AEA9}"/>
              </a:ext>
            </a:extLst>
          </p:cNvPr>
          <p:cNvGrpSpPr/>
          <p:nvPr/>
        </p:nvGrpSpPr>
        <p:grpSpPr>
          <a:xfrm>
            <a:off x="7332771" y="1295699"/>
            <a:ext cx="3629025" cy="3054846"/>
            <a:chOff x="7332771" y="1295699"/>
            <a:chExt cx="3629025" cy="30548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A67A41-9FC1-7E44-AB21-B864CC316994}"/>
                </a:ext>
              </a:extLst>
            </p:cNvPr>
            <p:cNvGrpSpPr/>
            <p:nvPr/>
          </p:nvGrpSpPr>
          <p:grpSpPr>
            <a:xfrm>
              <a:off x="8201024" y="2593180"/>
              <a:ext cx="2486021" cy="1757365"/>
              <a:chOff x="2840509" y="2400299"/>
              <a:chExt cx="1088552" cy="828677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1DA4DFAA-EB09-2B43-9B29-D4ABF368A55D}"/>
                  </a:ext>
                </a:extLst>
              </p:cNvPr>
              <p:cNvCxnSpPr/>
              <p:nvPr/>
            </p:nvCxnSpPr>
            <p:spPr>
              <a:xfrm flipH="1">
                <a:off x="2840509" y="2400299"/>
                <a:ext cx="414338" cy="414338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628A882-A998-844E-B86B-F16A6833E4B5}"/>
                  </a:ext>
                </a:extLst>
              </p:cNvPr>
              <p:cNvCxnSpPr/>
              <p:nvPr/>
            </p:nvCxnSpPr>
            <p:spPr>
              <a:xfrm flipH="1">
                <a:off x="3164687" y="2814638"/>
                <a:ext cx="414338" cy="414338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DB6FCC0-77EA-B747-8035-B6D91EF1A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118" y="2400300"/>
                <a:ext cx="692943" cy="828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F8356A-6949-7740-BDCE-C06C05A3E012}"/>
                </a:ext>
              </a:extLst>
            </p:cNvPr>
            <p:cNvSpPr txBox="1"/>
            <p:nvPr/>
          </p:nvSpPr>
          <p:spPr>
            <a:xfrm>
              <a:off x="7332771" y="1295699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Language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676AC1A-99A9-9B4A-A750-1EB2A1E38B35}"/>
              </a:ext>
            </a:extLst>
          </p:cNvPr>
          <p:cNvGrpSpPr/>
          <p:nvPr/>
        </p:nvGrpSpPr>
        <p:grpSpPr>
          <a:xfrm>
            <a:off x="7352620" y="3530523"/>
            <a:ext cx="4091662" cy="1307001"/>
            <a:chOff x="7352620" y="3530523"/>
            <a:chExt cx="4091662" cy="130700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80E0CD-A495-A94C-B1A2-7C2D74EAFA12}"/>
                </a:ext>
              </a:extLst>
            </p:cNvPr>
            <p:cNvSpPr txBox="1"/>
            <p:nvPr/>
          </p:nvSpPr>
          <p:spPr>
            <a:xfrm>
              <a:off x="7352620" y="3530523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NP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673C0E-D159-4044-8989-9694B9051263}"/>
                </a:ext>
              </a:extLst>
            </p:cNvPr>
            <p:cNvSpPr txBox="1"/>
            <p:nvPr/>
          </p:nvSpPr>
          <p:spPr>
            <a:xfrm>
              <a:off x="9929807" y="4375859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to VP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386ED34-BFC9-0E49-B703-A0D6BE2C1267}"/>
              </a:ext>
            </a:extLst>
          </p:cNvPr>
          <p:cNvGrpSpPr/>
          <p:nvPr/>
        </p:nvGrpSpPr>
        <p:grpSpPr>
          <a:xfrm>
            <a:off x="887303" y="1295698"/>
            <a:ext cx="3629025" cy="4455037"/>
            <a:chOff x="887303" y="1295698"/>
            <a:chExt cx="3629025" cy="44550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24416C-F597-424A-B19F-03B78F85FB84}"/>
                </a:ext>
              </a:extLst>
            </p:cNvPr>
            <p:cNvSpPr txBox="1"/>
            <p:nvPr/>
          </p:nvSpPr>
          <p:spPr>
            <a:xfrm>
              <a:off x="887303" y="1295698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Concepts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E074A84-EBEC-D141-8056-2B2C48C0E09B}"/>
                </a:ext>
              </a:extLst>
            </p:cNvPr>
            <p:cNvSpPr/>
            <p:nvPr/>
          </p:nvSpPr>
          <p:spPr>
            <a:xfrm>
              <a:off x="2243137" y="2914654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7C6FFC5-2B59-6A45-AD2E-E087E2883A66}"/>
                </a:ext>
              </a:extLst>
            </p:cNvPr>
            <p:cNvSpPr/>
            <p:nvPr/>
          </p:nvSpPr>
          <p:spPr>
            <a:xfrm>
              <a:off x="2935701" y="301822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CE525C-304B-7648-AF65-328199422B30}"/>
                </a:ext>
              </a:extLst>
            </p:cNvPr>
            <p:cNvSpPr/>
            <p:nvPr/>
          </p:nvSpPr>
          <p:spPr>
            <a:xfrm>
              <a:off x="2418666" y="375404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1048114-3690-3B48-BE3D-2B9FDA742D30}"/>
                </a:ext>
              </a:extLst>
            </p:cNvPr>
            <p:cNvSpPr/>
            <p:nvPr/>
          </p:nvSpPr>
          <p:spPr>
            <a:xfrm>
              <a:off x="2856821" y="4320784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8594B4C-4F1F-4843-A8A6-E2C0EBF06414}"/>
                </a:ext>
              </a:extLst>
            </p:cNvPr>
            <p:cNvSpPr/>
            <p:nvPr/>
          </p:nvSpPr>
          <p:spPr>
            <a:xfrm>
              <a:off x="2007409" y="432674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CADEEDA-2368-604C-BD33-FCAC7740530A}"/>
                </a:ext>
              </a:extLst>
            </p:cNvPr>
            <p:cNvSpPr/>
            <p:nvPr/>
          </p:nvSpPr>
          <p:spPr>
            <a:xfrm>
              <a:off x="3547465" y="350750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0B08F94-4CDE-AF4F-B62B-92B95190C307}"/>
                </a:ext>
              </a:extLst>
            </p:cNvPr>
            <p:cNvSpPr/>
            <p:nvPr/>
          </p:nvSpPr>
          <p:spPr>
            <a:xfrm>
              <a:off x="2571066" y="5020873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9384C22-A690-7947-BDCA-DF5A27129AF4}"/>
                </a:ext>
              </a:extLst>
            </p:cNvPr>
            <p:cNvSpPr/>
            <p:nvPr/>
          </p:nvSpPr>
          <p:spPr>
            <a:xfrm>
              <a:off x="3237602" y="499785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5426DBB-BCF2-824B-B8B0-CE85A56ACB17}"/>
                </a:ext>
              </a:extLst>
            </p:cNvPr>
            <p:cNvSpPr/>
            <p:nvPr/>
          </p:nvSpPr>
          <p:spPr>
            <a:xfrm>
              <a:off x="2159809" y="5593573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68F1F98-D2A9-5C49-AE1E-2E88EBB6CF6D}"/>
                </a:ext>
              </a:extLst>
            </p:cNvPr>
            <p:cNvSpPr/>
            <p:nvPr/>
          </p:nvSpPr>
          <p:spPr>
            <a:xfrm>
              <a:off x="1666870" y="476727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A7AA4FC-9FED-AF41-BAC4-62378F6CA4CE}"/>
              </a:ext>
            </a:extLst>
          </p:cNvPr>
          <p:cNvGrpSpPr/>
          <p:nvPr/>
        </p:nvGrpSpPr>
        <p:grpSpPr>
          <a:xfrm>
            <a:off x="2575828" y="3832623"/>
            <a:ext cx="7137075" cy="979585"/>
            <a:chOff x="2575828" y="3832623"/>
            <a:chExt cx="7137075" cy="9795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9849B0-7C11-9644-B77D-AF06B641BE73}"/>
                </a:ext>
              </a:extLst>
            </p:cNvPr>
            <p:cNvSpPr txBox="1"/>
            <p:nvPr/>
          </p:nvSpPr>
          <p:spPr>
            <a:xfrm>
              <a:off x="8198428" y="4350543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forget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1A6DE4-1102-3140-9139-87FA2B54E098}"/>
                </a:ext>
              </a:extLst>
            </p:cNvPr>
            <p:cNvCxnSpPr>
              <a:cxnSpLocks/>
              <a:stCxn id="56" idx="6"/>
              <a:endCxn id="9" idx="1"/>
            </p:cNvCxnSpPr>
            <p:nvPr/>
          </p:nvCxnSpPr>
          <p:spPr>
            <a:xfrm>
              <a:off x="2575828" y="3832623"/>
              <a:ext cx="5622600" cy="748753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723698-B99C-9F49-BB4A-43ACE8ABC83D}"/>
              </a:ext>
            </a:extLst>
          </p:cNvPr>
          <p:cNvGrpSpPr/>
          <p:nvPr/>
        </p:nvGrpSpPr>
        <p:grpSpPr>
          <a:xfrm>
            <a:off x="5314950" y="4129088"/>
            <a:ext cx="6432783" cy="2023464"/>
            <a:chOff x="5314950" y="4129088"/>
            <a:chExt cx="6432783" cy="202346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3AD0833-AD92-1B4F-9319-89E9F23CD20F}"/>
                </a:ext>
              </a:extLst>
            </p:cNvPr>
            <p:cNvGrpSpPr/>
            <p:nvPr/>
          </p:nvGrpSpPr>
          <p:grpSpPr>
            <a:xfrm>
              <a:off x="7970390" y="4798078"/>
              <a:ext cx="3777343" cy="1354474"/>
              <a:chOff x="7970390" y="4798078"/>
              <a:chExt cx="3777343" cy="1354474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01DD69D-4CF7-4843-A5A4-D520923F5094}"/>
                  </a:ext>
                </a:extLst>
              </p:cNvPr>
              <p:cNvSpPr/>
              <p:nvPr/>
            </p:nvSpPr>
            <p:spPr>
              <a:xfrm rot="5400000">
                <a:off x="9426739" y="4759285"/>
                <a:ext cx="938077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>
                    <a:solidFill>
                      <a:srgbClr val="CD5400"/>
                    </a:solidFill>
                    <a:latin typeface="Consolas"/>
                    <a:ea typeface="+mj-lt"/>
                    <a:cs typeface="+mj-lt"/>
                  </a:rPr>
                  <a:t>⇝</a:t>
                </a:r>
                <a:endParaRPr lang="en-US" sz="6000">
                  <a:solidFill>
                    <a:srgbClr val="CD54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A94E94-CD32-BB4A-9815-CE4F95FF42E8}"/>
                  </a:ext>
                </a:extLst>
              </p:cNvPr>
              <p:cNvSpPr txBox="1"/>
              <p:nvPr/>
            </p:nvSpPr>
            <p:spPr>
              <a:xfrm>
                <a:off x="7970390" y="5690887"/>
                <a:ext cx="37773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CD54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NP not VP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5EC329-FEBA-1A46-ADE1-A400F253D27C}"/>
                </a:ext>
              </a:extLst>
            </p:cNvPr>
            <p:cNvGrpSpPr/>
            <p:nvPr/>
          </p:nvGrpSpPr>
          <p:grpSpPr>
            <a:xfrm>
              <a:off x="5314950" y="4129088"/>
              <a:ext cx="4072996" cy="1138029"/>
              <a:chOff x="5314950" y="4129088"/>
              <a:chExt cx="4072996" cy="113802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7FF2F9-29F8-D64C-A8D1-85824BD44CDA}"/>
                  </a:ext>
                </a:extLst>
              </p:cNvPr>
              <p:cNvSpPr/>
              <p:nvPr/>
            </p:nvSpPr>
            <p:spPr>
              <a:xfrm>
                <a:off x="5314950" y="4129088"/>
                <a:ext cx="157163" cy="15716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21">
                <a:extLst>
                  <a:ext uri="{FF2B5EF4-FFF2-40B4-BE49-F238E27FC236}">
                    <a16:creationId xmlns:a16="http://schemas.microsoft.com/office/drawing/2014/main" id="{7D9A461C-B3FD-444B-8199-513AD23079C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900306" y="2779477"/>
                <a:ext cx="980866" cy="3994414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520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21AA-9BAA-B70A-048A-64B2B082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DEBBB-7F84-99BA-D204-59B6F791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63091"/>
            <a:ext cx="7772400" cy="45318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98776C-4D8E-4032-C436-FF764506A337}"/>
              </a:ext>
            </a:extLst>
          </p:cNvPr>
          <p:cNvCxnSpPr/>
          <p:nvPr/>
        </p:nvCxnSpPr>
        <p:spPr>
          <a:xfrm flipH="1" flipV="1">
            <a:off x="7920318" y="2474259"/>
            <a:ext cx="847164" cy="13043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3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FE875-3948-6E1A-5E6B-1FE093A5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E18442-933F-ADB5-D295-E650703D5DDD}"/>
              </a:ext>
            </a:extLst>
          </p:cNvPr>
          <p:cNvSpPr txBox="1">
            <a:spLocks/>
          </p:cNvSpPr>
          <p:nvPr/>
        </p:nvSpPr>
        <p:spPr>
          <a:xfrm>
            <a:off x="1065206" y="1266243"/>
            <a:ext cx="10516364" cy="15038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How good is this level of predictive accuracy?</a:t>
            </a:r>
          </a:p>
          <a:p>
            <a:endParaRPr lang="en-US" sz="32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A792FF-D386-E8CB-74F6-5E3A3E9DA3ED}"/>
              </a:ext>
            </a:extLst>
          </p:cNvPr>
          <p:cNvSpPr txBox="1">
            <a:spLocks/>
          </p:cNvSpPr>
          <p:nvPr/>
        </p:nvSpPr>
        <p:spPr>
          <a:xfrm>
            <a:off x="1065206" y="2770092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Comparison #1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How well can acceptability be predicted from verb-subcategorization frame cooccurrences directly?</a:t>
            </a:r>
          </a:p>
        </p:txBody>
      </p:sp>
    </p:spTree>
    <p:extLst>
      <p:ext uri="{BB962C8B-B14F-4D97-AF65-F5344CB8AC3E}">
        <p14:creationId xmlns:p14="http://schemas.microsoft.com/office/powerpoint/2010/main" val="20884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the smoothing parameters&#10;&#10;Description automatically generated with medium confidence">
            <a:extLst>
              <a:ext uri="{FF2B5EF4-FFF2-40B4-BE49-F238E27FC236}">
                <a16:creationId xmlns:a16="http://schemas.microsoft.com/office/drawing/2014/main" id="{5C4A5EB3-D435-EF46-091F-9EB7E652F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7" y="1081573"/>
            <a:ext cx="9389706" cy="4694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D6250C-C04B-F159-3CDA-1722CC425744}"/>
              </a:ext>
            </a:extLst>
          </p:cNvPr>
          <p:cNvSpPr/>
          <p:nvPr/>
        </p:nvSpPr>
        <p:spPr>
          <a:xfrm>
            <a:off x="2071395" y="1156996"/>
            <a:ext cx="8700796" cy="405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3B33A-F4A0-573E-866A-7A622B78A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1918CB-7DFE-7781-6377-35BC521C23CA}"/>
              </a:ext>
            </a:extLst>
          </p:cNvPr>
          <p:cNvSpPr txBox="1">
            <a:spLocks/>
          </p:cNvSpPr>
          <p:nvPr/>
        </p:nvSpPr>
        <p:spPr>
          <a:xfrm>
            <a:off x="1065206" y="1266243"/>
            <a:ext cx="10516364" cy="15038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How good is this level of predictive accuracy?</a:t>
            </a:r>
          </a:p>
          <a:p>
            <a:endParaRPr lang="en-US" sz="32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9118A1-D3C1-25C4-017D-08347EDD2415}"/>
              </a:ext>
            </a:extLst>
          </p:cNvPr>
          <p:cNvSpPr txBox="1">
            <a:spLocks/>
          </p:cNvSpPr>
          <p:nvPr/>
        </p:nvSpPr>
        <p:spPr>
          <a:xfrm>
            <a:off x="1065206" y="4273941"/>
            <a:ext cx="10516364" cy="151281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Comparison #2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How well can acceptability be predicted from abstractions of verb-frame cooccurrences?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818DD-1029-D15C-C2E5-A262CA34C23B}"/>
              </a:ext>
            </a:extLst>
          </p:cNvPr>
          <p:cNvSpPr txBox="1">
            <a:spLocks/>
          </p:cNvSpPr>
          <p:nvPr/>
        </p:nvSpPr>
        <p:spPr>
          <a:xfrm>
            <a:off x="1065206" y="2770092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Comparison #1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How well can acceptability be predicted from verb-subcategorization frame cooccurrences directly?</a:t>
            </a:r>
          </a:p>
        </p:txBody>
      </p:sp>
    </p:spTree>
    <p:extLst>
      <p:ext uri="{BB962C8B-B14F-4D97-AF65-F5344CB8AC3E}">
        <p14:creationId xmlns:p14="http://schemas.microsoft.com/office/powerpoint/2010/main" val="1694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AD4A0-1B2D-B924-61AE-56FFBA652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ABB367-CCF5-4D70-5FDC-146277C1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147" y="1081573"/>
            <a:ext cx="9389706" cy="4694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72FD1B-6757-7A34-D38E-A2C70E57C32F}"/>
              </a:ext>
            </a:extLst>
          </p:cNvPr>
          <p:cNvSpPr/>
          <p:nvPr/>
        </p:nvSpPr>
        <p:spPr>
          <a:xfrm>
            <a:off x="2071395" y="1156996"/>
            <a:ext cx="8700796" cy="405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DFA595-8A1E-227B-6C8E-E50438E0C82D}"/>
              </a:ext>
            </a:extLst>
          </p:cNvPr>
          <p:cNvSpPr/>
          <p:nvPr/>
        </p:nvSpPr>
        <p:spPr>
          <a:xfrm>
            <a:off x="2071395" y="1178767"/>
            <a:ext cx="8700796" cy="1433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1266243"/>
            <a:ext cx="10516364" cy="15038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Interpretation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There are at least 15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distributionally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correlated inference patterns.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4273941"/>
            <a:ext cx="10516364" cy="151281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#2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Enriching the distributional representation could increase the granularity of the patterns.</a:t>
            </a:r>
          </a:p>
          <a:p>
            <a:pPr marL="514350" indent="-514350">
              <a:buFont typeface="+mj-lt"/>
              <a:buAutoNum type="arabicPeriod"/>
            </a:pPr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2770092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#1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Not all inference patterns instantiated by particular predicates will get their own inference pattern.</a:t>
            </a:r>
          </a:p>
        </p:txBody>
      </p:sp>
    </p:spTree>
    <p:extLst>
      <p:ext uri="{BB962C8B-B14F-4D97-AF65-F5344CB8AC3E}">
        <p14:creationId xmlns:p14="http://schemas.microsoft.com/office/powerpoint/2010/main" val="3149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Investigating Inference Patterns</a:t>
            </a: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72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11CAB4-C9C2-42B4-800E-BE6592D24225}"/>
              </a:ext>
            </a:extLst>
          </p:cNvPr>
          <p:cNvGrpSpPr/>
          <p:nvPr/>
        </p:nvGrpSpPr>
        <p:grpSpPr>
          <a:xfrm>
            <a:off x="2152650" y="923926"/>
            <a:ext cx="7604776" cy="1655417"/>
            <a:chOff x="2152650" y="923926"/>
            <a:chExt cx="7604776" cy="16554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CA56538-B708-4E85-8289-45974AB9ACE6}"/>
                </a:ext>
              </a:extLst>
            </p:cNvPr>
            <p:cNvGrpSpPr/>
            <p:nvPr/>
          </p:nvGrpSpPr>
          <p:grpSpPr>
            <a:xfrm>
              <a:off x="2152650" y="923926"/>
              <a:ext cx="6969285" cy="1655417"/>
              <a:chOff x="2152650" y="923926"/>
              <a:chExt cx="6969285" cy="165541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9C2136-0758-49F6-A170-425A7AA12826}"/>
                  </a:ext>
                </a:extLst>
              </p:cNvPr>
              <p:cNvSpPr txBox="1"/>
              <p:nvPr/>
            </p:nvSpPr>
            <p:spPr>
              <a:xfrm>
                <a:off x="2152650" y="1405690"/>
                <a:ext cx="3339765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CD5400"/>
                    </a:solidFill>
                    <a:latin typeface="Consolas"/>
                  </a:rPr>
                  <a:t>know</a:t>
                </a:r>
                <a:r>
                  <a:rPr lang="en-US" sz="2400">
                    <a:latin typeface="Consolas"/>
                  </a:rPr>
                  <a:t> + </a:t>
                </a:r>
                <a:r>
                  <a:rPr lang="en-US" sz="2400">
                    <a:solidFill>
                      <a:srgbClr val="113A6B"/>
                    </a:solidFill>
                    <a:latin typeface="Consolas"/>
                  </a:rPr>
                  <a:t>NP _ that S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3FDDB3C-AF19-4199-BC4E-404496E1EAD7}"/>
                  </a:ext>
                </a:extLst>
              </p:cNvPr>
              <p:cNvCxnSpPr/>
              <p:nvPr/>
            </p:nvCxnSpPr>
            <p:spPr>
              <a:xfrm>
                <a:off x="5408195" y="1628274"/>
                <a:ext cx="1365584" cy="70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73692C4-D661-4BB4-B38A-C9BB4725D606}"/>
                  </a:ext>
                </a:extLst>
              </p:cNvPr>
              <p:cNvGrpSpPr/>
              <p:nvPr/>
            </p:nvGrpSpPr>
            <p:grpSpPr>
              <a:xfrm>
                <a:off x="6774281" y="923926"/>
                <a:ext cx="2347654" cy="1655417"/>
                <a:chOff x="6774281" y="1064294"/>
                <a:chExt cx="2347654" cy="1655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9E9F06E6-C7B6-4DD9-8EF2-87DDC1F0EAE6}"/>
                    </a:ext>
                  </a:extLst>
                </p:cNvPr>
                <p:cNvSpPr/>
                <p:nvPr/>
              </p:nvSpPr>
              <p:spPr>
                <a:xfrm>
                  <a:off x="6774281" y="1064294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CC2758-BD2F-4FCD-8A0A-9C80D5E867A1}"/>
                    </a:ext>
                  </a:extLst>
                </p:cNvPr>
                <p:cNvSpPr/>
                <p:nvPr/>
              </p:nvSpPr>
              <p:spPr>
                <a:xfrm>
                  <a:off x="6914648" y="2081964"/>
                  <a:ext cx="100263" cy="40606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209ED8A-0469-49E1-AE1E-B2398F1E6BD8}"/>
                    </a:ext>
                  </a:extLst>
                </p:cNvPr>
                <p:cNvSpPr/>
                <p:nvPr/>
              </p:nvSpPr>
              <p:spPr>
                <a:xfrm>
                  <a:off x="7095121" y="2287503"/>
                  <a:ext cx="100263" cy="20052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4B1A97-B3E5-4F4F-A6CC-36782B947F7A}"/>
                    </a:ext>
                  </a:extLst>
                </p:cNvPr>
                <p:cNvSpPr/>
                <p:nvPr/>
              </p:nvSpPr>
              <p:spPr>
                <a:xfrm>
                  <a:off x="7275594" y="1259806"/>
                  <a:ext cx="100263" cy="122822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B2A6BE-34CE-4E80-ADBA-4AACD81F6DAB}"/>
                    </a:ext>
                  </a:extLst>
                </p:cNvPr>
                <p:cNvSpPr/>
                <p:nvPr/>
              </p:nvSpPr>
              <p:spPr>
                <a:xfrm>
                  <a:off x="7456068" y="2137109"/>
                  <a:ext cx="100263" cy="35092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76DC0A9-248A-4779-BC29-8B708E21BB3F}"/>
                    </a:ext>
                  </a:extLst>
                </p:cNvPr>
                <p:cNvSpPr/>
                <p:nvPr/>
              </p:nvSpPr>
              <p:spPr>
                <a:xfrm>
                  <a:off x="7636541" y="2006766"/>
                  <a:ext cx="100263" cy="48126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5121402-01D6-4B13-803B-705A87430B5F}"/>
                    </a:ext>
                  </a:extLst>
                </p:cNvPr>
                <p:cNvSpPr/>
                <p:nvPr/>
              </p:nvSpPr>
              <p:spPr>
                <a:xfrm>
                  <a:off x="7817014" y="2342647"/>
                  <a:ext cx="90237" cy="145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1AEF70F-9861-48EB-9617-53D1A0FA16FD}"/>
                    </a:ext>
                  </a:extLst>
                </p:cNvPr>
                <p:cNvSpPr/>
                <p:nvPr/>
              </p:nvSpPr>
              <p:spPr>
                <a:xfrm>
                  <a:off x="7982450" y="2312570"/>
                  <a:ext cx="100263" cy="17546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88EBA34-E886-42CD-ACCC-0032721E2771}"/>
                    </a:ext>
                  </a:extLst>
                </p:cNvPr>
                <p:cNvSpPr/>
                <p:nvPr/>
              </p:nvSpPr>
              <p:spPr>
                <a:xfrm>
                  <a:off x="8162923" y="1951621"/>
                  <a:ext cx="100263" cy="5364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06678BD-C509-46F9-8B3C-8364F1C64AFD}"/>
                    </a:ext>
                  </a:extLst>
                </p:cNvPr>
                <p:cNvSpPr/>
                <p:nvPr/>
              </p:nvSpPr>
              <p:spPr>
                <a:xfrm>
                  <a:off x="8343396" y="2307554"/>
                  <a:ext cx="100263" cy="1804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886390-BB7F-4920-BC3B-4544FA4C8557}"/>
                    </a:ext>
                  </a:extLst>
                </p:cNvPr>
                <p:cNvSpPr/>
                <p:nvPr/>
              </p:nvSpPr>
              <p:spPr>
                <a:xfrm>
                  <a:off x="8523870" y="2132095"/>
                  <a:ext cx="100263" cy="35593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B5B7DA1-6C7E-40BA-B1E4-59FD5F276616}"/>
                    </a:ext>
                  </a:extLst>
                </p:cNvPr>
                <p:cNvSpPr/>
                <p:nvPr/>
              </p:nvSpPr>
              <p:spPr>
                <a:xfrm>
                  <a:off x="8704343" y="1580647"/>
                  <a:ext cx="100263" cy="90738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565E5ED-0421-4E5D-8877-0A3883B82E4A}"/>
                    </a:ext>
                  </a:extLst>
                </p:cNvPr>
                <p:cNvSpPr/>
                <p:nvPr/>
              </p:nvSpPr>
              <p:spPr>
                <a:xfrm>
                  <a:off x="8884816" y="2142119"/>
                  <a:ext cx="100263" cy="34590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FDE2C2E-CE80-44FD-9C4B-4BD0B6041106}"/>
                    </a:ext>
                  </a:extLst>
                </p:cNvPr>
                <p:cNvSpPr txBox="1"/>
                <p:nvPr/>
              </p:nvSpPr>
              <p:spPr>
                <a:xfrm>
                  <a:off x="6829926" y="245344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BE9E2A-7B00-4C11-94BC-609B6E7653F6}"/>
                    </a:ext>
                  </a:extLst>
                </p:cNvPr>
                <p:cNvSpPr txBox="1"/>
                <p:nvPr/>
              </p:nvSpPr>
              <p:spPr>
                <a:xfrm>
                  <a:off x="7005386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331B1-71F3-4AA8-A6A2-E69129EA136E}"/>
                    </a:ext>
                  </a:extLst>
                </p:cNvPr>
                <p:cNvSpPr txBox="1"/>
                <p:nvPr/>
              </p:nvSpPr>
              <p:spPr>
                <a:xfrm>
                  <a:off x="719087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94AE134-BC2A-465B-B1AA-995E9F90F952}"/>
                    </a:ext>
                  </a:extLst>
                </p:cNvPr>
                <p:cNvSpPr txBox="1"/>
                <p:nvPr/>
              </p:nvSpPr>
              <p:spPr>
                <a:xfrm>
                  <a:off x="7366333" y="2463466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01B7C9-A091-40C9-ACC2-78B29BD8D19A}"/>
                    </a:ext>
                  </a:extLst>
                </p:cNvPr>
                <p:cNvSpPr txBox="1"/>
                <p:nvPr/>
              </p:nvSpPr>
              <p:spPr>
                <a:xfrm>
                  <a:off x="7541793" y="2458453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08A9376-6BFC-4CA7-BA86-4AF8A6E572EC}"/>
                    </a:ext>
                  </a:extLst>
                </p:cNvPr>
                <p:cNvSpPr txBox="1"/>
                <p:nvPr/>
              </p:nvSpPr>
              <p:spPr>
                <a:xfrm>
                  <a:off x="7727279" y="246346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1BF574-9FBE-4840-8005-C2BD610FE0CA}"/>
                    </a:ext>
                  </a:extLst>
                </p:cNvPr>
                <p:cNvSpPr txBox="1"/>
                <p:nvPr/>
              </p:nvSpPr>
              <p:spPr>
                <a:xfrm>
                  <a:off x="789271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460DD7D-23CB-4537-83FE-E78A4430B8E2}"/>
                    </a:ext>
                  </a:extLst>
                </p:cNvPr>
                <p:cNvSpPr txBox="1"/>
                <p:nvPr/>
              </p:nvSpPr>
              <p:spPr>
                <a:xfrm>
                  <a:off x="8068173" y="2468478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AC05B29-8AF6-4364-B155-E0014600EFD5}"/>
                    </a:ext>
                  </a:extLst>
                </p:cNvPr>
                <p:cNvSpPr txBox="1"/>
                <p:nvPr/>
              </p:nvSpPr>
              <p:spPr>
                <a:xfrm>
                  <a:off x="8253659" y="2473490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0ECB93C-8233-4AAE-9171-6AFE6E1B6F95}"/>
                    </a:ext>
                  </a:extLst>
                </p:cNvPr>
                <p:cNvSpPr txBox="1"/>
                <p:nvPr/>
              </p:nvSpPr>
              <p:spPr>
                <a:xfrm>
                  <a:off x="8384001" y="2458450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50C9B76-6A46-42F3-8D31-1A719613C050}"/>
                    </a:ext>
                  </a:extLst>
                </p:cNvPr>
                <p:cNvSpPr txBox="1"/>
                <p:nvPr/>
              </p:nvSpPr>
              <p:spPr>
                <a:xfrm>
                  <a:off x="8579513" y="2463463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11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BBE45F0-7D9E-4CA4-9881-7807DE7E9AF5}"/>
                    </a:ext>
                  </a:extLst>
                </p:cNvPr>
                <p:cNvSpPr txBox="1"/>
                <p:nvPr/>
              </p:nvSpPr>
              <p:spPr>
                <a:xfrm>
                  <a:off x="8754973" y="2468476"/>
                  <a:ext cx="36696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12</a:t>
                  </a: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-5400000">
              <a:off x="8716878" y="1316819"/>
              <a:ext cx="1424740" cy="6563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Inference patterns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5C5CF5-3E3F-489D-8078-E0CF1A3A4368}"/>
              </a:ext>
            </a:extLst>
          </p:cNvPr>
          <p:cNvGrpSpPr/>
          <p:nvPr/>
        </p:nvGrpSpPr>
        <p:grpSpPr>
          <a:xfrm>
            <a:off x="1129966" y="2564306"/>
            <a:ext cx="10177711" cy="3490555"/>
            <a:chOff x="1129966" y="2564306"/>
            <a:chExt cx="10177711" cy="3490555"/>
          </a:xfrm>
        </p:grpSpPr>
        <p:pic>
          <p:nvPicPr>
            <p:cNvPr id="3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513A94-5AE2-4428-AC6C-EB848EA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5223" y="3991508"/>
              <a:ext cx="2533881" cy="2063353"/>
            </a:xfrm>
            <a:prstGeom prst="rect">
              <a:avLst/>
            </a:prstGeom>
          </p:spPr>
        </p:pic>
        <p:pic>
          <p:nvPicPr>
            <p:cNvPr id="38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FF73C60-08F5-4124-B741-67767E45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6624" y="3992010"/>
              <a:ext cx="2532648" cy="2062348"/>
            </a:xfrm>
            <a:prstGeom prst="rect">
              <a:avLst/>
            </a:prstGeom>
          </p:spPr>
        </p:pic>
        <p:pic>
          <p:nvPicPr>
            <p:cNvPr id="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5E3E82C-E290-4A23-9849-44A708CA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966" y="3992010"/>
              <a:ext cx="2532648" cy="206234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2A1A39-30C2-4CCF-A9CC-2B47DC00BC90}"/>
                </a:ext>
              </a:extLst>
            </p:cNvPr>
            <p:cNvGrpSpPr/>
            <p:nvPr/>
          </p:nvGrpSpPr>
          <p:grpSpPr>
            <a:xfrm>
              <a:off x="1312443" y="2564306"/>
              <a:ext cx="9995234" cy="3392902"/>
              <a:chOff x="1312443" y="2564306"/>
              <a:chExt cx="9995234" cy="33929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92CBAC-AB10-4B7E-896A-02C00925B55D}"/>
                  </a:ext>
                </a:extLst>
              </p:cNvPr>
              <p:cNvGrpSpPr/>
              <p:nvPr/>
            </p:nvGrpSpPr>
            <p:grpSpPr>
              <a:xfrm>
                <a:off x="1312443" y="3907252"/>
                <a:ext cx="9995234" cy="2049956"/>
                <a:chOff x="1312443" y="3907252"/>
                <a:chExt cx="9995234" cy="20499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0D618055-6EAE-41C0-B03C-63578AA90642}"/>
                    </a:ext>
                  </a:extLst>
                </p:cNvPr>
                <p:cNvGrpSpPr/>
                <p:nvPr/>
              </p:nvGrpSpPr>
              <p:grpSpPr>
                <a:xfrm>
                  <a:off x="1312443" y="5708984"/>
                  <a:ext cx="2297030" cy="246222"/>
                  <a:chOff x="2505575" y="4565984"/>
                  <a:chExt cx="2297030" cy="246222"/>
                </a:xfrm>
              </p:grpSpPr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7A59886-3851-458E-9BE2-85D372DCABB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0865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5BFB65CC-CDFF-43D8-B4D3-3FA4CD20A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5575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AED00C0-8D13-41DA-846D-6CBF2D2A0B4B}"/>
                    </a:ext>
                  </a:extLst>
                </p:cNvPr>
                <p:cNvGrpSpPr/>
                <p:nvPr/>
              </p:nvGrpSpPr>
              <p:grpSpPr>
                <a:xfrm>
                  <a:off x="3849100" y="5708983"/>
                  <a:ext cx="2297030" cy="246222"/>
                  <a:chOff x="2485522" y="4565984"/>
                  <a:chExt cx="2297030" cy="246222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D6ED673-6BBF-4AE4-BC56-DFA1549A351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0812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AF11B57C-B9DF-433E-8C72-2D49251FC985}"/>
                      </a:ext>
                    </a:extLst>
                  </p:cNvPr>
                  <p:cNvSpPr txBox="1"/>
                  <p:nvPr/>
                </p:nvSpPr>
                <p:spPr>
                  <a:xfrm>
                    <a:off x="2485522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6410825" y="5703970"/>
                  <a:ext cx="2297030" cy="246222"/>
                  <a:chOff x="2495549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839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5549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691F1D6-EA05-460B-9625-A0FF62CCE3FF}"/>
                    </a:ext>
                  </a:extLst>
                </p:cNvPr>
                <p:cNvSpPr txBox="1"/>
                <p:nvPr/>
              </p:nvSpPr>
              <p:spPr>
                <a:xfrm>
                  <a:off x="3847097" y="3917280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Doxastic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10D2E6F-80C2-4D78-BA51-ADE7B9A65C93}"/>
                    </a:ext>
                  </a:extLst>
                </p:cNvPr>
                <p:cNvSpPr txBox="1"/>
                <p:nvPr/>
              </p:nvSpPr>
              <p:spPr>
                <a:xfrm>
                  <a:off x="6408820" y="3917279"/>
                  <a:ext cx="2342147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>
                      <a:latin typeface="Verdana" charset="0"/>
                      <a:ea typeface="Verdana" charset="0"/>
                      <a:cs typeface="Verdana" charset="0"/>
                    </a:rPr>
                    <a:t>Bouletic</a:t>
                  </a:r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8F734001-2C19-40DC-B51C-CEA9516AD614}"/>
                    </a:ext>
                  </a:extLst>
                </p:cNvPr>
                <p:cNvGrpSpPr/>
                <p:nvPr/>
              </p:nvGrpSpPr>
              <p:grpSpPr>
                <a:xfrm>
                  <a:off x="8955003" y="3907252"/>
                  <a:ext cx="2352674" cy="2049956"/>
                  <a:chOff x="8955003" y="3907252"/>
                  <a:chExt cx="2352674" cy="2049956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A6147A3-8ACF-4F9E-A422-F39E9B0E83E5}"/>
                      </a:ext>
                    </a:extLst>
                  </p:cNvPr>
                  <p:cNvGrpSpPr/>
                  <p:nvPr/>
                </p:nvGrpSpPr>
                <p:grpSpPr>
                  <a:xfrm>
                    <a:off x="8955003" y="4277726"/>
                    <a:ext cx="2346157" cy="1672464"/>
                    <a:chOff x="2483018" y="3139741"/>
                    <a:chExt cx="2346157" cy="1672464"/>
                  </a:xfrm>
                </p:grpSpPr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97525E89-6CA5-4824-B1BE-98EA2DBF7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5522" y="4565984"/>
                      <a:ext cx="697832" cy="246221"/>
                    </a:xfrm>
                    <a:prstGeom prst="rect">
                      <a:avLst/>
                    </a:prstGeom>
                    <a:noFill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latin typeface="Consolas"/>
                        </a:rPr>
                        <a:t>no</a:t>
                      </a: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E2E320B9-EB89-46ED-8A41-4322A664F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3018" y="3139741"/>
                      <a:ext cx="2346157" cy="142373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A6846F2-8901-4D84-89ED-9558ADBFC926}"/>
                      </a:ext>
                    </a:extLst>
                  </p:cNvPr>
                  <p:cNvSpPr txBox="1"/>
                  <p:nvPr/>
                </p:nvSpPr>
                <p:spPr>
                  <a:xfrm>
                    <a:off x="9781670" y="5705974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maybe</a:t>
                    </a:r>
                    <a:endParaRPr lang="en-US"/>
                  </a:p>
                </p:txBody>
              </p: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325EEB41-5333-42F9-BD4B-6908FD9380F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3827" y="5710987"/>
                    <a:ext cx="697832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yes</a:t>
                    </a:r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1E98060-C85F-44A2-95D6-B8075BCD4462}"/>
                      </a:ext>
                    </a:extLst>
                  </p:cNvPr>
                  <p:cNvSpPr/>
                  <p:nvPr/>
                </p:nvSpPr>
                <p:spPr>
                  <a:xfrm>
                    <a:off x="9247770" y="5528007"/>
                    <a:ext cx="100263" cy="175461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CE52817-D5E6-410B-B045-784E8339B730}"/>
                      </a:ext>
                    </a:extLst>
                  </p:cNvPr>
                  <p:cNvSpPr/>
                  <p:nvPr/>
                </p:nvSpPr>
                <p:spPr>
                  <a:xfrm>
                    <a:off x="10892084" y="4575508"/>
                    <a:ext cx="100263" cy="1122946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FFC8208-8E9F-4C61-A3B3-25914461E195}"/>
                      </a:ext>
                    </a:extLst>
                  </p:cNvPr>
                  <p:cNvSpPr/>
                  <p:nvPr/>
                </p:nvSpPr>
                <p:spPr>
                  <a:xfrm>
                    <a:off x="10059900" y="5352545"/>
                    <a:ext cx="100263" cy="345908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DA3A1AC1-BC70-479D-AD96-53E7E6E484CC}"/>
                      </a:ext>
                    </a:extLst>
                  </p:cNvPr>
                  <p:cNvSpPr txBox="1"/>
                  <p:nvPr/>
                </p:nvSpPr>
                <p:spPr>
                  <a:xfrm>
                    <a:off x="8965530" y="3907252"/>
                    <a:ext cx="2342147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>
                        <a:latin typeface="Verdana" charset="0"/>
                        <a:ea typeface="Verdana" charset="0"/>
                        <a:cs typeface="Verdana" charset="0"/>
                      </a:rPr>
                      <a:t>Veridicality</a:t>
                    </a:r>
                  </a:p>
                </p:txBody>
              </p:sp>
            </p:grp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1513D26-D32F-40C7-9D3D-17EE219A140A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2466475" y="2564306"/>
                <a:ext cx="4865268" cy="13529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07A10BDB-C800-4CCC-84C2-0F52170ADD8C}"/>
                  </a:ext>
                </a:extLst>
              </p:cNvPr>
              <p:cNvCxnSpPr>
                <a:cxnSpLocks/>
                <a:stCxn id="21" idx="2"/>
                <a:endCxn id="96" idx="0"/>
              </p:cNvCxnSpPr>
              <p:nvPr/>
            </p:nvCxnSpPr>
            <p:spPr>
              <a:xfrm flipH="1">
                <a:off x="5018171" y="2564306"/>
                <a:ext cx="2313572" cy="1352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01F3F05-D84E-4AD9-8F76-4F3FC241CB23}"/>
                  </a:ext>
                </a:extLst>
              </p:cNvPr>
              <p:cNvCxnSpPr>
                <a:cxnSpLocks/>
                <a:stCxn id="21" idx="2"/>
                <a:endCxn id="97" idx="0"/>
              </p:cNvCxnSpPr>
              <p:nvPr/>
            </p:nvCxnSpPr>
            <p:spPr>
              <a:xfrm>
                <a:off x="7331743" y="2564306"/>
                <a:ext cx="248151" cy="13529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BED1C6D-6D59-49ED-B9C3-0A959C5AAC2D}"/>
                  </a:ext>
                </a:extLst>
              </p:cNvPr>
              <p:cNvCxnSpPr>
                <a:cxnSpLocks/>
                <a:endCxn id="111" idx="0"/>
              </p:cNvCxnSpPr>
              <p:nvPr/>
            </p:nvCxnSpPr>
            <p:spPr>
              <a:xfrm>
                <a:off x="7298155" y="2574329"/>
                <a:ext cx="2838449" cy="13329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00959B-2FE2-45C6-8E0B-97A69D0B56B9}"/>
                </a:ext>
              </a:extLst>
            </p:cNvPr>
            <p:cNvSpPr txBox="1"/>
            <p:nvPr/>
          </p:nvSpPr>
          <p:spPr>
            <a:xfrm>
              <a:off x="1327484" y="3929311"/>
              <a:ext cx="23421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Verdana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34C3C75-E9DC-4DFE-875E-9C290B72A923}"/>
              </a:ext>
            </a:extLst>
          </p:cNvPr>
          <p:cNvSpPr/>
          <p:nvPr/>
        </p:nvSpPr>
        <p:spPr>
          <a:xfrm flipH="1">
            <a:off x="7264400" y="2509982"/>
            <a:ext cx="101599" cy="10160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498557" y="2886722"/>
            <a:ext cx="7657098" cy="802498"/>
            <a:chOff x="2498557" y="2886722"/>
            <a:chExt cx="7657098" cy="802498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0155654" y="288672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7598027" y="2887978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22414" y="288672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2498557" y="2922738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842247" y="4276584"/>
            <a:ext cx="5724200" cy="1421869"/>
            <a:chOff x="1842247" y="4276584"/>
            <a:chExt cx="5724200" cy="1421869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842247" y="4276584"/>
              <a:ext cx="0" cy="142186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591026" y="4276584"/>
              <a:ext cx="0" cy="142186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566447" y="4276584"/>
              <a:ext cx="0" cy="142186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955681" y="5950189"/>
            <a:ext cx="2319783" cy="534475"/>
            <a:chOff x="8955681" y="5950189"/>
            <a:chExt cx="2319783" cy="53447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7525E89-6CA5-4824-B1BE-98EA2DBF72CF}"/>
                </a:ext>
              </a:extLst>
            </p:cNvPr>
            <p:cNvSpPr txBox="1"/>
            <p:nvPr/>
          </p:nvSpPr>
          <p:spPr>
            <a:xfrm>
              <a:off x="8955681" y="6231425"/>
              <a:ext cx="697832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6846F2-8901-4D84-89ED-9558ADBFC926}"/>
                </a:ext>
              </a:extLst>
            </p:cNvPr>
            <p:cNvSpPr txBox="1"/>
            <p:nvPr/>
          </p:nvSpPr>
          <p:spPr>
            <a:xfrm>
              <a:off x="9779844" y="6233430"/>
              <a:ext cx="697832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0.5</a:t>
              </a:r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5EEB41-5333-42F9-BD4B-6908FD9380FE}"/>
                </a:ext>
              </a:extLst>
            </p:cNvPr>
            <p:cNvSpPr txBox="1"/>
            <p:nvPr/>
          </p:nvSpPr>
          <p:spPr>
            <a:xfrm>
              <a:off x="10577632" y="6238443"/>
              <a:ext cx="697832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1</a:t>
              </a:r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9297250" y="5950190"/>
              <a:ext cx="1826" cy="281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10109160" y="5956707"/>
              <a:ext cx="1826" cy="281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10931497" y="5950189"/>
              <a:ext cx="1826" cy="281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2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5C6F3D-0DF1-4B8B-9DBD-036FC283A264}"/>
              </a:ext>
            </a:extLst>
          </p:cNvPr>
          <p:cNvGrpSpPr/>
          <p:nvPr/>
        </p:nvGrpSpPr>
        <p:grpSpPr>
          <a:xfrm>
            <a:off x="949175" y="67041"/>
            <a:ext cx="3389608" cy="6790958"/>
            <a:chOff x="949175" y="67041"/>
            <a:chExt cx="3389608" cy="6790958"/>
          </a:xfrm>
        </p:grpSpPr>
        <p:pic>
          <p:nvPicPr>
            <p:cNvPr id="2" name="Picture 2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0358AF5C-8D83-4D59-9A82-A057C642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9948" y="895927"/>
              <a:ext cx="2389448" cy="59620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E0DAAF-5B74-4335-8804-19ED9248904F}"/>
                </a:ext>
              </a:extLst>
            </p:cNvPr>
            <p:cNvSpPr txBox="1"/>
            <p:nvPr/>
          </p:nvSpPr>
          <p:spPr>
            <a:xfrm rot="16200000">
              <a:off x="-177799" y="3466023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800">
                  <a:latin typeface="Verdana"/>
                  <a:ea typeface="Verdana"/>
                </a:rPr>
                <a:t>Predicate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AFD95A-33D7-4261-94B2-8690DB2B4529}"/>
                </a:ext>
              </a:extLst>
            </p:cNvPr>
            <p:cNvSpPr txBox="1"/>
            <p:nvPr/>
          </p:nvSpPr>
          <p:spPr>
            <a:xfrm>
              <a:off x="1253838" y="67041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>
                  <a:latin typeface="Verdana"/>
                  <a:ea typeface="Verdana"/>
                </a:rPr>
                <a:t>Cluster</a:t>
              </a:r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A3A5C-081F-45EB-B425-25E81BCCE53E}"/>
              </a:ext>
            </a:extLst>
          </p:cNvPr>
          <p:cNvGrpSpPr/>
          <p:nvPr/>
        </p:nvGrpSpPr>
        <p:grpSpPr>
          <a:xfrm>
            <a:off x="3980873" y="67040"/>
            <a:ext cx="6860309" cy="6790959"/>
            <a:chOff x="3980873" y="67040"/>
            <a:chExt cx="6860309" cy="67909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846767-2A78-499E-9947-73A8C5F3492E}"/>
                </a:ext>
              </a:extLst>
            </p:cNvPr>
            <p:cNvSpPr txBox="1"/>
            <p:nvPr/>
          </p:nvSpPr>
          <p:spPr>
            <a:xfrm>
              <a:off x="7756237" y="67040"/>
              <a:ext cx="308494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>
                  <a:latin typeface="Verdana"/>
                  <a:ea typeface="Verdana"/>
                </a:rPr>
                <a:t>Frame</a:t>
              </a:r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F7D9ED-58CF-43B2-8BB6-EDEBAE7ADF65}"/>
                </a:ext>
              </a:extLst>
            </p:cNvPr>
            <p:cNvGrpSpPr/>
            <p:nvPr/>
          </p:nvGrpSpPr>
          <p:grpSpPr>
            <a:xfrm>
              <a:off x="3980873" y="895927"/>
              <a:ext cx="6410958" cy="5962072"/>
              <a:chOff x="3980873" y="895927"/>
              <a:chExt cx="6410958" cy="5962072"/>
            </a:xfrm>
          </p:grpSpPr>
          <p:pic>
            <p:nvPicPr>
              <p:cNvPr id="5" name="Picture 5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E17CFE47-CAAB-42B2-A13B-3BA623DDB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7003" y="895927"/>
                <a:ext cx="2384828" cy="596207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EB9092-2EB1-4B75-8FC9-28C18E34752B}"/>
                  </a:ext>
                </a:extLst>
              </p:cNvPr>
              <p:cNvSpPr txBox="1"/>
              <p:nvPr/>
            </p:nvSpPr>
            <p:spPr>
              <a:xfrm rot="16200000">
                <a:off x="6333837" y="3466022"/>
                <a:ext cx="3084945" cy="83099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4800">
                    <a:latin typeface="Verdana"/>
                    <a:ea typeface="Verdana"/>
                  </a:rPr>
                  <a:t>Predicate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4EF3847-3863-4894-8C73-C7F34F3EB672}"/>
                  </a:ext>
                </a:extLst>
              </p:cNvPr>
              <p:cNvCxnSpPr/>
              <p:nvPr/>
            </p:nvCxnSpPr>
            <p:spPr>
              <a:xfrm>
                <a:off x="3980873" y="3923144"/>
                <a:ext cx="3477491" cy="461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7DC573-B949-48C0-80B8-49238E6AB4C6}"/>
              </a:ext>
            </a:extLst>
          </p:cNvPr>
          <p:cNvCxnSpPr/>
          <p:nvPr/>
        </p:nvCxnSpPr>
        <p:spPr>
          <a:xfrm>
            <a:off x="5782084" y="2941211"/>
            <a:ext cx="1" cy="766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9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71E4CA-C06A-4BD3-AC53-964E4F68CFCD}"/>
              </a:ext>
            </a:extLst>
          </p:cNvPr>
          <p:cNvSpPr/>
          <p:nvPr/>
        </p:nvSpPr>
        <p:spPr>
          <a:xfrm>
            <a:off x="3635542" y="3941345"/>
            <a:ext cx="7820525" cy="2170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ACB40-AF87-4E23-9FD8-B5B10E6856AC}"/>
              </a:ext>
            </a:extLst>
          </p:cNvPr>
          <p:cNvSpPr/>
          <p:nvPr/>
        </p:nvSpPr>
        <p:spPr>
          <a:xfrm>
            <a:off x="3858126" y="6119060"/>
            <a:ext cx="7820525" cy="58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6552197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858344-A1BB-4FA5-A3F3-BCF1F6BC1A8D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78B5ED-53BC-4DE3-9C68-7E9DB50CF87C}"/>
              </a:ext>
            </a:extLst>
          </p:cNvPr>
          <p:cNvSpPr/>
          <p:nvPr/>
        </p:nvSpPr>
        <p:spPr>
          <a:xfrm>
            <a:off x="4410574" y="1202153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A4BCB-CF31-4C6F-9049-E227DCB4F7AE}"/>
              </a:ext>
            </a:extLst>
          </p:cNvPr>
          <p:cNvSpPr/>
          <p:nvPr/>
        </p:nvSpPr>
        <p:spPr>
          <a:xfrm>
            <a:off x="4410574" y="289758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D50466-99FF-4144-86F3-208865D9E047}"/>
              </a:ext>
            </a:extLst>
          </p:cNvPr>
          <p:cNvSpPr/>
          <p:nvPr/>
        </p:nvSpPr>
        <p:spPr>
          <a:xfrm>
            <a:off x="1043738" y="2161673"/>
            <a:ext cx="3449051" cy="1779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D810AC-A39E-476F-B818-648CCF78E751}"/>
              </a:ext>
            </a:extLst>
          </p:cNvPr>
          <p:cNvSpPr/>
          <p:nvPr/>
        </p:nvSpPr>
        <p:spPr>
          <a:xfrm>
            <a:off x="1135980" y="1140994"/>
            <a:ext cx="3449051" cy="1017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08C88-3C84-4441-A5C4-0B4FF094CF7F}"/>
              </a:ext>
            </a:extLst>
          </p:cNvPr>
          <p:cNvSpPr/>
          <p:nvPr/>
        </p:nvSpPr>
        <p:spPr>
          <a:xfrm>
            <a:off x="1137985" y="746960"/>
            <a:ext cx="3449051" cy="39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5D6D4E-99FD-4D79-99BB-6361909BE13B}"/>
              </a:ext>
            </a:extLst>
          </p:cNvPr>
          <p:cNvSpPr/>
          <p:nvPr/>
        </p:nvSpPr>
        <p:spPr>
          <a:xfrm rot="8100000">
            <a:off x="3410892" y="4443862"/>
            <a:ext cx="1644315" cy="330869"/>
          </a:xfrm>
          <a:prstGeom prst="rect">
            <a:avLst/>
          </a:prstGeom>
          <a:noFill/>
          <a:ln w="5715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A67A41-9FC1-7E44-AB21-B864CC316994}"/>
              </a:ext>
            </a:extLst>
          </p:cNvPr>
          <p:cNvGrpSpPr/>
          <p:nvPr/>
        </p:nvGrpSpPr>
        <p:grpSpPr>
          <a:xfrm>
            <a:off x="8201024" y="2593180"/>
            <a:ext cx="2486021" cy="1757365"/>
            <a:chOff x="2840509" y="2400299"/>
            <a:chExt cx="1088552" cy="8286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A4DFAA-EB09-2B43-9B29-D4ABF368A55D}"/>
                </a:ext>
              </a:extLst>
            </p:cNvPr>
            <p:cNvCxnSpPr/>
            <p:nvPr/>
          </p:nvCxnSpPr>
          <p:spPr>
            <a:xfrm flipH="1">
              <a:off x="2840509" y="2400299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628A882-A998-844E-B86B-F16A6833E4B5}"/>
                </a:ext>
              </a:extLst>
            </p:cNvPr>
            <p:cNvCxnSpPr/>
            <p:nvPr/>
          </p:nvCxnSpPr>
          <p:spPr>
            <a:xfrm flipH="1">
              <a:off x="3164687" y="2814638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B6FCC0-77EA-B747-8035-B6D91EF1A321}"/>
                </a:ext>
              </a:extLst>
            </p:cNvPr>
            <p:cNvCxnSpPr>
              <a:cxnSpLocks/>
            </p:cNvCxnSpPr>
            <p:nvPr/>
          </p:nvCxnSpPr>
          <p:spPr>
            <a:xfrm>
              <a:off x="3236118" y="2400300"/>
              <a:ext cx="692943" cy="8286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9849B0-7C11-9644-B77D-AF06B641BE73}"/>
              </a:ext>
            </a:extLst>
          </p:cNvPr>
          <p:cNvSpPr txBox="1"/>
          <p:nvPr/>
        </p:nvSpPr>
        <p:spPr>
          <a:xfrm>
            <a:off x="8198428" y="435054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forget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8356A-6949-7740-BDCE-C06C05A3E012}"/>
              </a:ext>
            </a:extLst>
          </p:cNvPr>
          <p:cNvSpPr txBox="1"/>
          <p:nvPr/>
        </p:nvSpPr>
        <p:spPr>
          <a:xfrm>
            <a:off x="7332771" y="1295699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4416C-F597-424A-B19F-03B78F85FB84}"/>
              </a:ext>
            </a:extLst>
          </p:cNvPr>
          <p:cNvSpPr txBox="1"/>
          <p:nvPr/>
        </p:nvSpPr>
        <p:spPr>
          <a:xfrm>
            <a:off x="887303" y="1295698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B64278-81C9-B247-9723-E4CA5E7C2A87}"/>
              </a:ext>
            </a:extLst>
          </p:cNvPr>
          <p:cNvSpPr/>
          <p:nvPr/>
        </p:nvSpPr>
        <p:spPr>
          <a:xfrm>
            <a:off x="2243137" y="2914654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C84699-31BB-A04C-9434-00D370FC914C}"/>
              </a:ext>
            </a:extLst>
          </p:cNvPr>
          <p:cNvSpPr/>
          <p:nvPr/>
        </p:nvSpPr>
        <p:spPr>
          <a:xfrm>
            <a:off x="2935701" y="301822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EA0C58-38B6-DB40-99D4-0192CC2102A2}"/>
              </a:ext>
            </a:extLst>
          </p:cNvPr>
          <p:cNvSpPr/>
          <p:nvPr/>
        </p:nvSpPr>
        <p:spPr>
          <a:xfrm>
            <a:off x="2418666" y="375404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9AF53D-E45D-E240-A702-5110D90D3F96}"/>
              </a:ext>
            </a:extLst>
          </p:cNvPr>
          <p:cNvSpPr/>
          <p:nvPr/>
        </p:nvSpPr>
        <p:spPr>
          <a:xfrm>
            <a:off x="2856821" y="4320784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0071D6-4405-9347-BC41-35CE6EAD4883}"/>
              </a:ext>
            </a:extLst>
          </p:cNvPr>
          <p:cNvSpPr/>
          <p:nvPr/>
        </p:nvSpPr>
        <p:spPr>
          <a:xfrm>
            <a:off x="2007409" y="432674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8DA95A-DC27-7C41-B6B5-1A8DCEC68701}"/>
              </a:ext>
            </a:extLst>
          </p:cNvPr>
          <p:cNvSpPr/>
          <p:nvPr/>
        </p:nvSpPr>
        <p:spPr>
          <a:xfrm>
            <a:off x="3547465" y="350750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44B187-2F70-2D45-B451-EF02776A68C9}"/>
              </a:ext>
            </a:extLst>
          </p:cNvPr>
          <p:cNvSpPr/>
          <p:nvPr/>
        </p:nvSpPr>
        <p:spPr>
          <a:xfrm>
            <a:off x="2571066" y="5020873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819AAF-4691-9A40-B14B-0E92B3A694BD}"/>
              </a:ext>
            </a:extLst>
          </p:cNvPr>
          <p:cNvSpPr/>
          <p:nvPr/>
        </p:nvSpPr>
        <p:spPr>
          <a:xfrm>
            <a:off x="3237602" y="499785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D8C83D-D1CB-DC49-AAEB-9A4DA8811D60}"/>
              </a:ext>
            </a:extLst>
          </p:cNvPr>
          <p:cNvSpPr/>
          <p:nvPr/>
        </p:nvSpPr>
        <p:spPr>
          <a:xfrm>
            <a:off x="2159809" y="5593573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52C3EE9-0466-A647-876F-1A85F5167A46}"/>
              </a:ext>
            </a:extLst>
          </p:cNvPr>
          <p:cNvSpPr/>
          <p:nvPr/>
        </p:nvSpPr>
        <p:spPr>
          <a:xfrm>
            <a:off x="1666870" y="476727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1A6DE4-1102-3140-9139-87FA2B54E098}"/>
              </a:ext>
            </a:extLst>
          </p:cNvPr>
          <p:cNvCxnSpPr>
            <a:cxnSpLocks/>
            <a:stCxn id="14" idx="6"/>
            <a:endCxn id="9" idx="1"/>
          </p:cNvCxnSpPr>
          <p:nvPr/>
        </p:nvCxnSpPr>
        <p:spPr>
          <a:xfrm>
            <a:off x="2575828" y="3832623"/>
            <a:ext cx="5622600" cy="74875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C80E0CD-A495-A94C-B1A2-7C2D74EAFA12}"/>
              </a:ext>
            </a:extLst>
          </p:cNvPr>
          <p:cNvSpPr txBox="1"/>
          <p:nvPr/>
        </p:nvSpPr>
        <p:spPr>
          <a:xfrm>
            <a:off x="7352620" y="353052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NP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673C0E-D159-4044-8989-9694B9051263}"/>
              </a:ext>
            </a:extLst>
          </p:cNvPr>
          <p:cNvSpPr txBox="1"/>
          <p:nvPr/>
        </p:nvSpPr>
        <p:spPr>
          <a:xfrm>
            <a:off x="10084958" y="4381681"/>
            <a:ext cx="120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that S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F20CB3-8B7C-0F4F-9C49-3878DECB8E6D}"/>
              </a:ext>
            </a:extLst>
          </p:cNvPr>
          <p:cNvSpPr/>
          <p:nvPr/>
        </p:nvSpPr>
        <p:spPr>
          <a:xfrm>
            <a:off x="10042094" y="4381681"/>
            <a:ext cx="1302180" cy="430527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C1C646-62B3-3746-81E9-612C078EB358}"/>
              </a:ext>
            </a:extLst>
          </p:cNvPr>
          <p:cNvGrpSpPr/>
          <p:nvPr/>
        </p:nvGrpSpPr>
        <p:grpSpPr>
          <a:xfrm>
            <a:off x="5314950" y="4129088"/>
            <a:ext cx="6432783" cy="2023464"/>
            <a:chOff x="5314950" y="4129088"/>
            <a:chExt cx="6432783" cy="202346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C794C75-F2DC-8746-BE70-127B0F4D5360}"/>
                </a:ext>
              </a:extLst>
            </p:cNvPr>
            <p:cNvSpPr/>
            <p:nvPr/>
          </p:nvSpPr>
          <p:spPr>
            <a:xfrm>
              <a:off x="5314950" y="4129088"/>
              <a:ext cx="157163" cy="1571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767543-0203-6E4A-B66F-D6D5CFD5355A}"/>
                </a:ext>
              </a:extLst>
            </p:cNvPr>
            <p:cNvGrpSpPr/>
            <p:nvPr/>
          </p:nvGrpSpPr>
          <p:grpSpPr>
            <a:xfrm>
              <a:off x="7970390" y="4798078"/>
              <a:ext cx="3777343" cy="1354474"/>
              <a:chOff x="7970390" y="4798078"/>
              <a:chExt cx="3777343" cy="1354474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01DD69D-4CF7-4843-A5A4-D520923F5094}"/>
                  </a:ext>
                </a:extLst>
              </p:cNvPr>
              <p:cNvSpPr/>
              <p:nvPr/>
            </p:nvSpPr>
            <p:spPr>
              <a:xfrm rot="5400000">
                <a:off x="9426739" y="4759285"/>
                <a:ext cx="938077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>
                    <a:solidFill>
                      <a:srgbClr val="CD5400"/>
                    </a:solidFill>
                    <a:latin typeface="Consolas"/>
                    <a:ea typeface="+mj-lt"/>
                    <a:cs typeface="+mj-lt"/>
                  </a:rPr>
                  <a:t>⇝</a:t>
                </a:r>
                <a:endParaRPr lang="en-US" sz="6000">
                  <a:solidFill>
                    <a:srgbClr val="CD54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A94E94-CD32-BB4A-9815-CE4F95FF42E8}"/>
                  </a:ext>
                </a:extLst>
              </p:cNvPr>
              <p:cNvSpPr txBox="1"/>
              <p:nvPr/>
            </p:nvSpPr>
            <p:spPr>
              <a:xfrm>
                <a:off x="7970390" y="5690887"/>
                <a:ext cx="37773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CD54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</a:p>
            </p:txBody>
          </p:sp>
        </p:grpSp>
        <p:cxnSp>
          <p:nvCxnSpPr>
            <p:cNvPr id="55" name="Straight Arrow Connector 21">
              <a:extLst>
                <a:ext uri="{FF2B5EF4-FFF2-40B4-BE49-F238E27FC236}">
                  <a16:creationId xmlns:a16="http://schemas.microsoft.com/office/drawing/2014/main" id="{E1A9DC69-EDD4-CF47-A323-2E06D2B5C8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900306" y="2779477"/>
              <a:ext cx="980866" cy="3994414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92A5EA-12C6-6641-9A29-B0D5360932D4}"/>
              </a:ext>
            </a:extLst>
          </p:cNvPr>
          <p:cNvGrpSpPr/>
          <p:nvPr/>
        </p:nvGrpSpPr>
        <p:grpSpPr>
          <a:xfrm>
            <a:off x="4278401" y="2380850"/>
            <a:ext cx="2093117" cy="1748239"/>
            <a:chOff x="4278401" y="2380850"/>
            <a:chExt cx="2093117" cy="174823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F743DDA-DDAA-C44E-87A0-24BE1B06C953}"/>
                </a:ext>
              </a:extLst>
            </p:cNvPr>
            <p:cNvGrpSpPr/>
            <p:nvPr/>
          </p:nvGrpSpPr>
          <p:grpSpPr>
            <a:xfrm rot="21152942">
              <a:off x="4278401" y="2380850"/>
              <a:ext cx="2093117" cy="1579299"/>
              <a:chOff x="4257675" y="2894337"/>
              <a:chExt cx="2093117" cy="157929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12E2E4B-4921-8C49-81FB-239A4524BBB1}"/>
                  </a:ext>
                </a:extLst>
              </p:cNvPr>
              <p:cNvGrpSpPr/>
              <p:nvPr/>
            </p:nvGrpSpPr>
            <p:grpSpPr>
              <a:xfrm rot="20455503">
                <a:off x="5498305" y="2894337"/>
                <a:ext cx="852487" cy="852487"/>
                <a:chOff x="5498305" y="2894337"/>
                <a:chExt cx="852487" cy="85248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27F45DE-9763-1E40-BAC8-0F2224E767B6}"/>
                    </a:ext>
                  </a:extLst>
                </p:cNvPr>
                <p:cNvSpPr/>
                <p:nvPr/>
              </p:nvSpPr>
              <p:spPr>
                <a:xfrm>
                  <a:off x="5498305" y="2894337"/>
                  <a:ext cx="852487" cy="8524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95CBBEF-6100-5F4F-867C-3D1A96A1841E}"/>
                    </a:ext>
                  </a:extLst>
                </p:cNvPr>
                <p:cNvSpPr/>
                <p:nvPr/>
              </p:nvSpPr>
              <p:spPr>
                <a:xfrm>
                  <a:off x="5498305" y="3161118"/>
                  <a:ext cx="195877" cy="346389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1B143DF-E3DC-8F4A-8118-B226454F3EF9}"/>
                    </a:ext>
                  </a:extLst>
                </p:cNvPr>
                <p:cNvSpPr/>
                <p:nvPr/>
              </p:nvSpPr>
              <p:spPr>
                <a:xfrm>
                  <a:off x="5536404" y="3256367"/>
                  <a:ext cx="89540" cy="15834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E844022-C8D6-564D-8435-D9D50737C34B}"/>
                  </a:ext>
                </a:extLst>
              </p:cNvPr>
              <p:cNvGrpSpPr/>
              <p:nvPr/>
            </p:nvGrpSpPr>
            <p:grpSpPr>
              <a:xfrm>
                <a:off x="4257675" y="3113966"/>
                <a:ext cx="1309323" cy="1359670"/>
                <a:chOff x="4257675" y="3113966"/>
                <a:chExt cx="1309323" cy="1359670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A39E700-DFFB-9643-9639-89010CE12DA1}"/>
                    </a:ext>
                  </a:extLst>
                </p:cNvPr>
                <p:cNvCxnSpPr/>
                <p:nvPr/>
              </p:nvCxnSpPr>
              <p:spPr>
                <a:xfrm flipH="1" flipV="1">
                  <a:off x="4257675" y="3113966"/>
                  <a:ext cx="1114425" cy="126141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27E190D-D980-8945-81CB-C812A9312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0461" y="3762884"/>
                  <a:ext cx="686537" cy="710752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6" name="Straight Arrow Connector 21">
              <a:extLst>
                <a:ext uri="{FF2B5EF4-FFF2-40B4-BE49-F238E27FC236}">
                  <a16:creationId xmlns:a16="http://schemas.microsoft.com/office/drawing/2014/main" id="{90C50BCF-0666-8F40-AF07-61D2C3456E50}"/>
                </a:ext>
              </a:extLst>
            </p:cNvPr>
            <p:cNvCxnSpPr>
              <a:cxnSpLocks/>
              <a:stCxn id="54" idx="0"/>
              <a:endCxn id="26" idx="4"/>
            </p:cNvCxnSpPr>
            <p:nvPr/>
          </p:nvCxnSpPr>
          <p:spPr>
            <a:xfrm rot="5400000" flipH="1" flipV="1">
              <a:off x="5229406" y="3275222"/>
              <a:ext cx="1017993" cy="68974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5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9A2128-D7A5-4571-ABD1-988E402AD527}"/>
              </a:ext>
            </a:extLst>
          </p:cNvPr>
          <p:cNvSpPr txBox="1"/>
          <p:nvPr/>
        </p:nvSpPr>
        <p:spPr>
          <a:xfrm>
            <a:off x="989597" y="202531"/>
            <a:ext cx="57611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Representiationals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doxastic mental states and mental processes</a:t>
            </a:r>
          </a:p>
          <a:p>
            <a:r>
              <a:rPr lang="en-US">
                <a:latin typeface="Consolas"/>
                <a:cs typeface="Segoe UI"/>
              </a:rPr>
              <a:t>NP {thought, believed, suspected} that S</a:t>
            </a:r>
          </a:p>
        </p:txBody>
      </p:sp>
    </p:spTree>
    <p:extLst>
      <p:ext uri="{BB962C8B-B14F-4D97-AF65-F5344CB8AC3E}">
        <p14:creationId xmlns:p14="http://schemas.microsoft.com/office/powerpoint/2010/main" val="36989296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AACB40-AF87-4E23-9FD8-B5B10E6856AC}"/>
              </a:ext>
            </a:extLst>
          </p:cNvPr>
          <p:cNvSpPr/>
          <p:nvPr/>
        </p:nvSpPr>
        <p:spPr>
          <a:xfrm>
            <a:off x="3858126" y="6119060"/>
            <a:ext cx="7820525" cy="58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6552197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858344-A1BB-4FA5-A3F3-BCF1F6BC1A8D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78B5ED-53BC-4DE3-9C68-7E9DB50CF87C}"/>
              </a:ext>
            </a:extLst>
          </p:cNvPr>
          <p:cNvSpPr/>
          <p:nvPr/>
        </p:nvSpPr>
        <p:spPr>
          <a:xfrm>
            <a:off x="4410574" y="1202153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A4BCB-CF31-4C6F-9049-E227DCB4F7AE}"/>
              </a:ext>
            </a:extLst>
          </p:cNvPr>
          <p:cNvSpPr/>
          <p:nvPr/>
        </p:nvSpPr>
        <p:spPr>
          <a:xfrm>
            <a:off x="4410574" y="289758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map chart&#10;&#10;Description automatically generated">
            <a:extLst>
              <a:ext uri="{FF2B5EF4-FFF2-40B4-BE49-F238E27FC236}">
                <a16:creationId xmlns:a16="http://schemas.microsoft.com/office/drawing/2014/main" id="{18EDA0DB-E08B-4D2B-8D07-CF293B01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87" y="84285"/>
            <a:ext cx="5353516" cy="6688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74B4A7-F64B-4621-9D03-2449C3CEF24E}"/>
              </a:ext>
            </a:extLst>
          </p:cNvPr>
          <p:cNvSpPr/>
          <p:nvPr/>
        </p:nvSpPr>
        <p:spPr>
          <a:xfrm>
            <a:off x="4812146" y="85437"/>
            <a:ext cx="3495962" cy="559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6433A-BE92-4BB4-B3C6-973FE61C58F8}"/>
              </a:ext>
            </a:extLst>
          </p:cNvPr>
          <p:cNvSpPr/>
          <p:nvPr/>
        </p:nvSpPr>
        <p:spPr>
          <a:xfrm>
            <a:off x="4562764" y="85436"/>
            <a:ext cx="3745343" cy="5592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6552197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858344-A1BB-4FA5-A3F3-BCF1F6BC1A8D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5B466-4D3F-4815-8E77-7446120E3FF2}"/>
              </a:ext>
            </a:extLst>
          </p:cNvPr>
          <p:cNvSpPr/>
          <p:nvPr/>
        </p:nvSpPr>
        <p:spPr>
          <a:xfrm rot="8100000">
            <a:off x="7480925" y="4299132"/>
            <a:ext cx="1263315" cy="330869"/>
          </a:xfrm>
          <a:prstGeom prst="rect">
            <a:avLst/>
          </a:prstGeom>
          <a:noFill/>
          <a:ln w="5715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5F4D7E-8544-4F3D-9ECD-967CBD5C17E5}"/>
              </a:ext>
            </a:extLst>
          </p:cNvPr>
          <p:cNvSpPr txBox="1"/>
          <p:nvPr/>
        </p:nvSpPr>
        <p:spPr>
          <a:xfrm>
            <a:off x="1034716" y="167440"/>
            <a:ext cx="94808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Preferentials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preference for a (future) situation.</a:t>
            </a:r>
          </a:p>
          <a:p>
            <a:r>
              <a:rPr lang="en-US">
                <a:latin typeface="Consolas"/>
                <a:cs typeface="Segoe UI"/>
              </a:rPr>
              <a:t>NP {hoped, wished, demanded, recommended} that S[+/-future]​</a:t>
            </a:r>
          </a:p>
        </p:txBody>
      </p:sp>
    </p:spTree>
    <p:extLst>
      <p:ext uri="{BB962C8B-B14F-4D97-AF65-F5344CB8AC3E}">
        <p14:creationId xmlns:p14="http://schemas.microsoft.com/office/powerpoint/2010/main" val="42590428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3248526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39BEF-FD47-4BDC-B6B8-13B973743258}"/>
              </a:ext>
            </a:extLst>
          </p:cNvPr>
          <p:cNvSpPr/>
          <p:nvPr/>
        </p:nvSpPr>
        <p:spPr>
          <a:xfrm>
            <a:off x="8676772" y="239628"/>
            <a:ext cx="2822408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9EC93-0BB6-47EE-95D1-6EF2224109FD}"/>
              </a:ext>
            </a:extLst>
          </p:cNvPr>
          <p:cNvSpPr/>
          <p:nvPr/>
        </p:nvSpPr>
        <p:spPr>
          <a:xfrm>
            <a:off x="8147383" y="2106526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2E0334-9E35-4EDB-AB17-76F1EAE4F1E2}"/>
              </a:ext>
            </a:extLst>
          </p:cNvPr>
          <p:cNvSpPr/>
          <p:nvPr/>
        </p:nvSpPr>
        <p:spPr>
          <a:xfrm>
            <a:off x="8147382" y="1194131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31FA9-5701-4D8D-A70D-573D5A15EDAC}"/>
              </a:ext>
            </a:extLst>
          </p:cNvPr>
          <p:cNvSpPr/>
          <p:nvPr/>
        </p:nvSpPr>
        <p:spPr>
          <a:xfrm>
            <a:off x="8147382" y="281736"/>
            <a:ext cx="541420" cy="91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DA1A25-A79A-4A8D-A2E9-89D4CF9D60CB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map chart&#10;&#10;Description automatically generated">
            <a:extLst>
              <a:ext uri="{FF2B5EF4-FFF2-40B4-BE49-F238E27FC236}">
                <a16:creationId xmlns:a16="http://schemas.microsoft.com/office/drawing/2014/main" id="{18EDA0DB-E08B-4D2B-8D07-CF293B01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87" y="84285"/>
            <a:ext cx="5353516" cy="6688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74B4A7-F64B-4621-9D03-2449C3CEF24E}"/>
              </a:ext>
            </a:extLst>
          </p:cNvPr>
          <p:cNvSpPr/>
          <p:nvPr/>
        </p:nvSpPr>
        <p:spPr>
          <a:xfrm>
            <a:off x="4812146" y="85437"/>
            <a:ext cx="1727199" cy="559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53F90-FA10-4768-AC78-274106C8F4E5}"/>
              </a:ext>
            </a:extLst>
          </p:cNvPr>
          <p:cNvSpPr/>
          <p:nvPr/>
        </p:nvSpPr>
        <p:spPr>
          <a:xfrm>
            <a:off x="6793345" y="85436"/>
            <a:ext cx="1727199" cy="559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4E1CB2-D757-4050-8B0B-ADE7A15A63B8}"/>
              </a:ext>
            </a:extLst>
          </p:cNvPr>
          <p:cNvSpPr/>
          <p:nvPr/>
        </p:nvSpPr>
        <p:spPr>
          <a:xfrm>
            <a:off x="6543964" y="85435"/>
            <a:ext cx="1976580" cy="5592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3248526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39BEF-FD47-4BDC-B6B8-13B973743258}"/>
              </a:ext>
            </a:extLst>
          </p:cNvPr>
          <p:cNvSpPr/>
          <p:nvPr/>
        </p:nvSpPr>
        <p:spPr>
          <a:xfrm>
            <a:off x="8676772" y="239628"/>
            <a:ext cx="2822408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9EC93-0BB6-47EE-95D1-6EF2224109FD}"/>
              </a:ext>
            </a:extLst>
          </p:cNvPr>
          <p:cNvSpPr/>
          <p:nvPr/>
        </p:nvSpPr>
        <p:spPr>
          <a:xfrm>
            <a:off x="8147383" y="2106526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44FBD-9889-4CA4-B669-C66F47BB6CA9}"/>
              </a:ext>
            </a:extLst>
          </p:cNvPr>
          <p:cNvSpPr/>
          <p:nvPr/>
        </p:nvSpPr>
        <p:spPr>
          <a:xfrm rot="8100000">
            <a:off x="9373930" y="4669568"/>
            <a:ext cx="2311065" cy="330869"/>
          </a:xfrm>
          <a:prstGeom prst="rect">
            <a:avLst/>
          </a:prstGeom>
          <a:noFill/>
          <a:ln w="5715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DA1A25-A79A-4A8D-A2E9-89D4CF9D60CB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A93488-8B97-4173-96ED-80166D68CD00}"/>
              </a:ext>
            </a:extLst>
          </p:cNvPr>
          <p:cNvSpPr txBox="1"/>
          <p:nvPr/>
        </p:nvSpPr>
        <p:spPr>
          <a:xfrm>
            <a:off x="1034715" y="1119939"/>
            <a:ext cx="7696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Positive internal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positive emotional states</a:t>
            </a:r>
          </a:p>
          <a:p>
            <a:r>
              <a:rPr lang="en-US">
                <a:latin typeface="Consolas"/>
                <a:cs typeface="Segoe UI"/>
              </a:rPr>
              <a:t>A was {pleased, thrilled, enthused} that C happened.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F4D7E-8544-4F3D-9ECD-967CBD5C17E5}"/>
              </a:ext>
            </a:extLst>
          </p:cNvPr>
          <p:cNvSpPr txBox="1"/>
          <p:nvPr/>
        </p:nvSpPr>
        <p:spPr>
          <a:xfrm>
            <a:off x="1034716" y="167440"/>
            <a:ext cx="94808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Preferentials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preference for a (future) situation.</a:t>
            </a:r>
          </a:p>
          <a:p>
            <a:r>
              <a:rPr lang="en-US">
                <a:latin typeface="Consolas"/>
                <a:cs typeface="Segoe UI"/>
              </a:rPr>
              <a:t>NP {hoped, wished, demanded, recommended} that S[+/-future]​</a:t>
            </a:r>
          </a:p>
        </p:txBody>
      </p:sp>
    </p:spTree>
    <p:extLst>
      <p:ext uri="{BB962C8B-B14F-4D97-AF65-F5344CB8AC3E}">
        <p14:creationId xmlns:p14="http://schemas.microsoft.com/office/powerpoint/2010/main" val="13364698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6FB862-C863-4888-9F36-168D920AC82D}"/>
              </a:ext>
            </a:extLst>
          </p:cNvPr>
          <p:cNvSpPr/>
          <p:nvPr/>
        </p:nvSpPr>
        <p:spPr>
          <a:xfrm>
            <a:off x="4951996" y="239629"/>
            <a:ext cx="3248526" cy="3744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39BEF-FD47-4BDC-B6B8-13B973743258}"/>
              </a:ext>
            </a:extLst>
          </p:cNvPr>
          <p:cNvSpPr/>
          <p:nvPr/>
        </p:nvSpPr>
        <p:spPr>
          <a:xfrm>
            <a:off x="8686797" y="239628"/>
            <a:ext cx="2320089" cy="3739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89EC93-0BB6-47EE-95D1-6EF2224109FD}"/>
              </a:ext>
            </a:extLst>
          </p:cNvPr>
          <p:cNvSpPr/>
          <p:nvPr/>
        </p:nvSpPr>
        <p:spPr>
          <a:xfrm>
            <a:off x="10954751" y="2106526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9509B-F199-41F9-AD64-C55FB7EF55FE}"/>
              </a:ext>
            </a:extLst>
          </p:cNvPr>
          <p:cNvGrpSpPr/>
          <p:nvPr/>
        </p:nvGrpSpPr>
        <p:grpSpPr>
          <a:xfrm>
            <a:off x="10954750" y="281736"/>
            <a:ext cx="546433" cy="1363580"/>
            <a:chOff x="10954750" y="281736"/>
            <a:chExt cx="546433" cy="13635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2E0334-9E35-4EDB-AB17-76F1EAE4F1E2}"/>
                </a:ext>
              </a:extLst>
            </p:cNvPr>
            <p:cNvSpPr/>
            <p:nvPr/>
          </p:nvSpPr>
          <p:spPr>
            <a:xfrm>
              <a:off x="10954750" y="1194131"/>
              <a:ext cx="546433" cy="451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531FA9-5701-4D8D-A70D-573D5A15EDAC}"/>
                </a:ext>
              </a:extLst>
            </p:cNvPr>
            <p:cNvSpPr/>
            <p:nvPr/>
          </p:nvSpPr>
          <p:spPr>
            <a:xfrm>
              <a:off x="10954750" y="281736"/>
              <a:ext cx="546433" cy="451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AC6D3-9731-4E77-869B-0D92CC729AA8}"/>
              </a:ext>
            </a:extLst>
          </p:cNvPr>
          <p:cNvGrpSpPr/>
          <p:nvPr/>
        </p:nvGrpSpPr>
        <p:grpSpPr>
          <a:xfrm>
            <a:off x="11006887" y="734925"/>
            <a:ext cx="546433" cy="1363580"/>
            <a:chOff x="11107150" y="434136"/>
            <a:chExt cx="546433" cy="13635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FCD422-97E7-4C89-9724-44A528DC1C66}"/>
                </a:ext>
              </a:extLst>
            </p:cNvPr>
            <p:cNvSpPr/>
            <p:nvPr/>
          </p:nvSpPr>
          <p:spPr>
            <a:xfrm>
              <a:off x="11107150" y="1346531"/>
              <a:ext cx="546433" cy="451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F83D02-784B-4D00-A092-C7384AC842B6}"/>
                </a:ext>
              </a:extLst>
            </p:cNvPr>
            <p:cNvSpPr/>
            <p:nvPr/>
          </p:nvSpPr>
          <p:spPr>
            <a:xfrm>
              <a:off x="11107150" y="434136"/>
              <a:ext cx="546433" cy="451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D5A51A7-7D69-4D26-9D30-2E866BC7B140}"/>
              </a:ext>
            </a:extLst>
          </p:cNvPr>
          <p:cNvSpPr/>
          <p:nvPr/>
        </p:nvSpPr>
        <p:spPr>
          <a:xfrm>
            <a:off x="8147383" y="2106526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9E1688-6B5A-4ED3-A9AE-2E1A5B721098}"/>
              </a:ext>
            </a:extLst>
          </p:cNvPr>
          <p:cNvSpPr/>
          <p:nvPr/>
        </p:nvSpPr>
        <p:spPr>
          <a:xfrm>
            <a:off x="4410575" y="2114548"/>
            <a:ext cx="541420" cy="1869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A67A41-9FC1-7E44-AB21-B864CC316994}"/>
              </a:ext>
            </a:extLst>
          </p:cNvPr>
          <p:cNvGrpSpPr/>
          <p:nvPr/>
        </p:nvGrpSpPr>
        <p:grpSpPr>
          <a:xfrm>
            <a:off x="8201024" y="2593180"/>
            <a:ext cx="2486021" cy="1757365"/>
            <a:chOff x="2840509" y="2400299"/>
            <a:chExt cx="1088552" cy="8286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A4DFAA-EB09-2B43-9B29-D4ABF368A55D}"/>
                </a:ext>
              </a:extLst>
            </p:cNvPr>
            <p:cNvCxnSpPr/>
            <p:nvPr/>
          </p:nvCxnSpPr>
          <p:spPr>
            <a:xfrm flipH="1">
              <a:off x="2840509" y="2400299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628A882-A998-844E-B86B-F16A6833E4B5}"/>
                </a:ext>
              </a:extLst>
            </p:cNvPr>
            <p:cNvCxnSpPr/>
            <p:nvPr/>
          </p:nvCxnSpPr>
          <p:spPr>
            <a:xfrm flipH="1">
              <a:off x="3164687" y="2814638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B6FCC0-77EA-B747-8035-B6D91EF1A321}"/>
                </a:ext>
              </a:extLst>
            </p:cNvPr>
            <p:cNvCxnSpPr>
              <a:cxnSpLocks/>
            </p:cNvCxnSpPr>
            <p:nvPr/>
          </p:nvCxnSpPr>
          <p:spPr>
            <a:xfrm>
              <a:off x="3236118" y="2400300"/>
              <a:ext cx="692943" cy="8286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9849B0-7C11-9644-B77D-AF06B641BE73}"/>
              </a:ext>
            </a:extLst>
          </p:cNvPr>
          <p:cNvSpPr txBox="1"/>
          <p:nvPr/>
        </p:nvSpPr>
        <p:spPr>
          <a:xfrm>
            <a:off x="8198428" y="435054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forget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8356A-6949-7740-BDCE-C06C05A3E012}"/>
              </a:ext>
            </a:extLst>
          </p:cNvPr>
          <p:cNvSpPr txBox="1"/>
          <p:nvPr/>
        </p:nvSpPr>
        <p:spPr>
          <a:xfrm>
            <a:off x="7332771" y="1295699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4416C-F597-424A-B19F-03B78F85FB84}"/>
              </a:ext>
            </a:extLst>
          </p:cNvPr>
          <p:cNvSpPr txBox="1"/>
          <p:nvPr/>
        </p:nvSpPr>
        <p:spPr>
          <a:xfrm>
            <a:off x="887303" y="1295698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EA0C58-38B6-DB40-99D4-0192CC2102A2}"/>
              </a:ext>
            </a:extLst>
          </p:cNvPr>
          <p:cNvSpPr/>
          <p:nvPr/>
        </p:nvSpPr>
        <p:spPr>
          <a:xfrm>
            <a:off x="2418666" y="3754042"/>
            <a:ext cx="157162" cy="15716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9AF53D-E45D-E240-A702-5110D90D3F96}"/>
              </a:ext>
            </a:extLst>
          </p:cNvPr>
          <p:cNvSpPr/>
          <p:nvPr/>
        </p:nvSpPr>
        <p:spPr>
          <a:xfrm>
            <a:off x="2856821" y="4320784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0071D6-4405-9347-BC41-35CE6EAD4883}"/>
              </a:ext>
            </a:extLst>
          </p:cNvPr>
          <p:cNvSpPr/>
          <p:nvPr/>
        </p:nvSpPr>
        <p:spPr>
          <a:xfrm>
            <a:off x="2007409" y="4326742"/>
            <a:ext cx="157162" cy="15716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8DA95A-DC27-7C41-B6B5-1A8DCEC68701}"/>
              </a:ext>
            </a:extLst>
          </p:cNvPr>
          <p:cNvSpPr/>
          <p:nvPr/>
        </p:nvSpPr>
        <p:spPr>
          <a:xfrm>
            <a:off x="3547465" y="3507507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44B187-2F70-2D45-B451-EF02776A68C9}"/>
              </a:ext>
            </a:extLst>
          </p:cNvPr>
          <p:cNvSpPr/>
          <p:nvPr/>
        </p:nvSpPr>
        <p:spPr>
          <a:xfrm>
            <a:off x="2571066" y="5020873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08761E-AF95-6347-9B7D-BC88F2626D8D}"/>
              </a:ext>
            </a:extLst>
          </p:cNvPr>
          <p:cNvGrpSpPr/>
          <p:nvPr/>
        </p:nvGrpSpPr>
        <p:grpSpPr>
          <a:xfrm>
            <a:off x="1666870" y="2914654"/>
            <a:ext cx="1727894" cy="2836081"/>
            <a:chOff x="1666870" y="2914654"/>
            <a:chExt cx="1727894" cy="28360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B64278-81C9-B247-9723-E4CA5E7C2A87}"/>
                </a:ext>
              </a:extLst>
            </p:cNvPr>
            <p:cNvSpPr/>
            <p:nvPr/>
          </p:nvSpPr>
          <p:spPr>
            <a:xfrm>
              <a:off x="2243137" y="2914654"/>
              <a:ext cx="157162" cy="1571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C84699-31BB-A04C-9434-00D370FC914C}"/>
                </a:ext>
              </a:extLst>
            </p:cNvPr>
            <p:cNvSpPr/>
            <p:nvPr/>
          </p:nvSpPr>
          <p:spPr>
            <a:xfrm>
              <a:off x="2935701" y="3018227"/>
              <a:ext cx="157162" cy="1571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5819AAF-4691-9A40-B14B-0E92B3A694BD}"/>
                </a:ext>
              </a:extLst>
            </p:cNvPr>
            <p:cNvSpPr/>
            <p:nvPr/>
          </p:nvSpPr>
          <p:spPr>
            <a:xfrm>
              <a:off x="3237602" y="4997857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D8C83D-D1CB-DC49-AAEB-9A4DA8811D60}"/>
                </a:ext>
              </a:extLst>
            </p:cNvPr>
            <p:cNvSpPr/>
            <p:nvPr/>
          </p:nvSpPr>
          <p:spPr>
            <a:xfrm>
              <a:off x="2159809" y="5593573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52C3EE9-0466-A647-876F-1A85F5167A46}"/>
                </a:ext>
              </a:extLst>
            </p:cNvPr>
            <p:cNvSpPr/>
            <p:nvPr/>
          </p:nvSpPr>
          <p:spPr>
            <a:xfrm>
              <a:off x="1666870" y="4767272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1A6DE4-1102-3140-9139-87FA2B54E098}"/>
              </a:ext>
            </a:extLst>
          </p:cNvPr>
          <p:cNvCxnSpPr>
            <a:cxnSpLocks/>
            <a:stCxn id="14" idx="6"/>
            <a:endCxn id="9" idx="1"/>
          </p:cNvCxnSpPr>
          <p:nvPr/>
        </p:nvCxnSpPr>
        <p:spPr>
          <a:xfrm>
            <a:off x="2575828" y="3832623"/>
            <a:ext cx="5622600" cy="74875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C80E0CD-A495-A94C-B1A2-7C2D74EAFA12}"/>
              </a:ext>
            </a:extLst>
          </p:cNvPr>
          <p:cNvSpPr txBox="1"/>
          <p:nvPr/>
        </p:nvSpPr>
        <p:spPr>
          <a:xfrm>
            <a:off x="7352620" y="353052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NP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673C0E-D159-4044-8989-9694B9051263}"/>
              </a:ext>
            </a:extLst>
          </p:cNvPr>
          <p:cNvSpPr txBox="1"/>
          <p:nvPr/>
        </p:nvSpPr>
        <p:spPr>
          <a:xfrm>
            <a:off x="10084958" y="4381681"/>
            <a:ext cx="120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that 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67543-0203-6E4A-B66F-D6D5CFD5355A}"/>
              </a:ext>
            </a:extLst>
          </p:cNvPr>
          <p:cNvGrpSpPr/>
          <p:nvPr/>
        </p:nvGrpSpPr>
        <p:grpSpPr>
          <a:xfrm>
            <a:off x="7970390" y="4798078"/>
            <a:ext cx="3777343" cy="1354474"/>
            <a:chOff x="7970390" y="4798078"/>
            <a:chExt cx="3777343" cy="135447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1DD69D-4CF7-4843-A5A4-D520923F5094}"/>
                </a:ext>
              </a:extLst>
            </p:cNvPr>
            <p:cNvSpPr/>
            <p:nvPr/>
          </p:nvSpPr>
          <p:spPr>
            <a:xfrm rot="5400000">
              <a:off x="9426739" y="4759285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A94E94-CD32-BB4A-9815-CE4F95FF42E8}"/>
                </a:ext>
              </a:extLst>
            </p:cNvPr>
            <p:cNvSpPr txBox="1"/>
            <p:nvPr/>
          </p:nvSpPr>
          <p:spPr>
            <a:xfrm>
              <a:off x="7970390" y="5690887"/>
              <a:ext cx="3777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F20CB3-8B7C-0F4F-9C49-3878DECB8E6D}"/>
              </a:ext>
            </a:extLst>
          </p:cNvPr>
          <p:cNvSpPr/>
          <p:nvPr/>
        </p:nvSpPr>
        <p:spPr>
          <a:xfrm>
            <a:off x="10042094" y="4381681"/>
            <a:ext cx="1302180" cy="430527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F33666-4AA9-2C42-A4B5-DA677FBB5243}"/>
              </a:ext>
            </a:extLst>
          </p:cNvPr>
          <p:cNvGrpSpPr/>
          <p:nvPr/>
        </p:nvGrpSpPr>
        <p:grpSpPr>
          <a:xfrm>
            <a:off x="5314950" y="4129088"/>
            <a:ext cx="4072996" cy="1138029"/>
            <a:chOff x="5314950" y="4129088"/>
            <a:chExt cx="4072996" cy="113802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9367DD-B457-674F-8022-35ABAA62223E}"/>
                </a:ext>
              </a:extLst>
            </p:cNvPr>
            <p:cNvCxnSpPr>
              <a:cxnSpLocks/>
              <a:stCxn id="29" idx="2"/>
              <a:endCxn id="52" idx="2"/>
            </p:cNvCxnSpPr>
            <p:nvPr/>
          </p:nvCxnSpPr>
          <p:spPr>
            <a:xfrm rot="16200000" flipH="1">
              <a:off x="6900306" y="2779477"/>
              <a:ext cx="980866" cy="3994414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C79F9C-05BE-FD4D-BBD4-592CAA0CF3E5}"/>
                </a:ext>
              </a:extLst>
            </p:cNvPr>
            <p:cNvSpPr/>
            <p:nvPr/>
          </p:nvSpPr>
          <p:spPr>
            <a:xfrm>
              <a:off x="5314950" y="4129088"/>
              <a:ext cx="157163" cy="1571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2027437-DD8A-D444-9AD6-4DE0A0D4F2A7}"/>
              </a:ext>
            </a:extLst>
          </p:cNvPr>
          <p:cNvGrpSpPr/>
          <p:nvPr/>
        </p:nvGrpSpPr>
        <p:grpSpPr>
          <a:xfrm rot="21152942">
            <a:off x="4278401" y="2380850"/>
            <a:ext cx="2093117" cy="1579299"/>
            <a:chOff x="4257675" y="2894337"/>
            <a:chExt cx="2093117" cy="157929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EBEE29D-4071-6D4F-9D91-71CE4AA9F89B}"/>
                </a:ext>
              </a:extLst>
            </p:cNvPr>
            <p:cNvGrpSpPr/>
            <p:nvPr/>
          </p:nvGrpSpPr>
          <p:grpSpPr>
            <a:xfrm rot="20455503">
              <a:off x="5498305" y="2894337"/>
              <a:ext cx="852487" cy="852487"/>
              <a:chOff x="5498305" y="2894337"/>
              <a:chExt cx="852487" cy="85248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D29BE63-B2CD-014A-A493-4C25DD59480E}"/>
                  </a:ext>
                </a:extLst>
              </p:cNvPr>
              <p:cNvSpPr/>
              <p:nvPr/>
            </p:nvSpPr>
            <p:spPr>
              <a:xfrm>
                <a:off x="5498305" y="2894337"/>
                <a:ext cx="852487" cy="8524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720001C-C6FF-7345-B4E3-60A03BDFC23B}"/>
                  </a:ext>
                </a:extLst>
              </p:cNvPr>
              <p:cNvSpPr/>
              <p:nvPr/>
            </p:nvSpPr>
            <p:spPr>
              <a:xfrm>
                <a:off x="5498305" y="3161118"/>
                <a:ext cx="195877" cy="34638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9F30A6D-3E5A-D945-B1C7-38A977B40991}"/>
                  </a:ext>
                </a:extLst>
              </p:cNvPr>
              <p:cNvSpPr/>
              <p:nvPr/>
            </p:nvSpPr>
            <p:spPr>
              <a:xfrm>
                <a:off x="5536404" y="3256367"/>
                <a:ext cx="89540" cy="15834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2CB34A-1D9E-764E-BE76-3A29361A25C9}"/>
                </a:ext>
              </a:extLst>
            </p:cNvPr>
            <p:cNvGrpSpPr/>
            <p:nvPr/>
          </p:nvGrpSpPr>
          <p:grpSpPr>
            <a:xfrm>
              <a:off x="4257675" y="3113966"/>
              <a:ext cx="1309323" cy="1359670"/>
              <a:chOff x="4257675" y="3113966"/>
              <a:chExt cx="1309323" cy="135967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6E8AFB4-8496-3A46-9D27-0EB761A52FFC}"/>
                  </a:ext>
                </a:extLst>
              </p:cNvPr>
              <p:cNvCxnSpPr/>
              <p:nvPr/>
            </p:nvCxnSpPr>
            <p:spPr>
              <a:xfrm flipH="1" flipV="1">
                <a:off x="4257675" y="3113966"/>
                <a:ext cx="1114425" cy="126141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88A072E-09BC-0A4B-A98D-7259B2E0A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80461" y="3762884"/>
                <a:ext cx="686537" cy="710752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Arrow Connector 21">
            <a:extLst>
              <a:ext uri="{FF2B5EF4-FFF2-40B4-BE49-F238E27FC236}">
                <a16:creationId xmlns:a16="http://schemas.microsoft.com/office/drawing/2014/main" id="{5E1D5DF7-8C02-E240-B850-4387D49221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9406" y="3275222"/>
            <a:ext cx="1017993" cy="68974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map chart&#10;&#10;Description automatically generated">
            <a:extLst>
              <a:ext uri="{FF2B5EF4-FFF2-40B4-BE49-F238E27FC236}">
                <a16:creationId xmlns:a16="http://schemas.microsoft.com/office/drawing/2014/main" id="{18EDA0DB-E08B-4D2B-8D07-CF293B01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87" y="84285"/>
            <a:ext cx="5353516" cy="6688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74B4A7-F64B-4621-9D03-2449C3CEF24E}"/>
              </a:ext>
            </a:extLst>
          </p:cNvPr>
          <p:cNvSpPr/>
          <p:nvPr/>
        </p:nvSpPr>
        <p:spPr>
          <a:xfrm>
            <a:off x="4812146" y="85437"/>
            <a:ext cx="1727199" cy="5597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53F90-FA10-4768-AC78-274106C8F4E5}"/>
              </a:ext>
            </a:extLst>
          </p:cNvPr>
          <p:cNvSpPr/>
          <p:nvPr/>
        </p:nvSpPr>
        <p:spPr>
          <a:xfrm>
            <a:off x="6793345" y="85436"/>
            <a:ext cx="1228436" cy="5592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ECF0C-8E03-4A1F-81BB-FC6D734D0DFE}"/>
              </a:ext>
            </a:extLst>
          </p:cNvPr>
          <p:cNvSpPr/>
          <p:nvPr/>
        </p:nvSpPr>
        <p:spPr>
          <a:xfrm>
            <a:off x="6793344" y="85435"/>
            <a:ext cx="1505526" cy="5592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B570654-6BAE-474A-9C8F-207572AD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20" y="239831"/>
            <a:ext cx="10734171" cy="64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198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EDE7917-CFE1-47F2-BD38-A5D6D4FE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6" y="1345531"/>
            <a:ext cx="11075067" cy="41619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10082A-A097-4E36-BEB4-61779F734DDD}"/>
              </a:ext>
            </a:extLst>
          </p:cNvPr>
          <p:cNvSpPr/>
          <p:nvPr/>
        </p:nvSpPr>
        <p:spPr>
          <a:xfrm>
            <a:off x="8641680" y="1397667"/>
            <a:ext cx="2957762" cy="1398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72835-1AF5-4062-932B-CF1E3430879D}"/>
              </a:ext>
            </a:extLst>
          </p:cNvPr>
          <p:cNvSpPr/>
          <p:nvPr/>
        </p:nvSpPr>
        <p:spPr>
          <a:xfrm>
            <a:off x="645693" y="1447799"/>
            <a:ext cx="2075446" cy="596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A666D-708D-48B3-91A0-3F3AE9DD418E}"/>
              </a:ext>
            </a:extLst>
          </p:cNvPr>
          <p:cNvSpPr/>
          <p:nvPr/>
        </p:nvSpPr>
        <p:spPr>
          <a:xfrm>
            <a:off x="645692" y="2199772"/>
            <a:ext cx="2075446" cy="596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51A36-202C-4EEA-81AF-651688DCBE20}"/>
              </a:ext>
            </a:extLst>
          </p:cNvPr>
          <p:cNvGrpSpPr/>
          <p:nvPr/>
        </p:nvGrpSpPr>
        <p:grpSpPr>
          <a:xfrm>
            <a:off x="4570995" y="1342523"/>
            <a:ext cx="4070684" cy="1428749"/>
            <a:chOff x="4570995" y="1342523"/>
            <a:chExt cx="4070684" cy="14287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48AFE2-FB64-45B3-8B05-C57115A96BC7}"/>
                </a:ext>
              </a:extLst>
            </p:cNvPr>
            <p:cNvSpPr/>
            <p:nvPr/>
          </p:nvSpPr>
          <p:spPr>
            <a:xfrm>
              <a:off x="4570995" y="1342523"/>
              <a:ext cx="1734553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5C3125-CA15-4EF2-95B5-62E161A8E31F}"/>
                </a:ext>
              </a:extLst>
            </p:cNvPr>
            <p:cNvSpPr/>
            <p:nvPr/>
          </p:nvSpPr>
          <p:spPr>
            <a:xfrm>
              <a:off x="8070179" y="1372601"/>
              <a:ext cx="571500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2461D1-F788-4BAB-A1C2-04503E867261}"/>
              </a:ext>
            </a:extLst>
          </p:cNvPr>
          <p:cNvGrpSpPr/>
          <p:nvPr/>
        </p:nvGrpSpPr>
        <p:grpSpPr>
          <a:xfrm>
            <a:off x="2808369" y="1349542"/>
            <a:ext cx="5248776" cy="1448802"/>
            <a:chOff x="2808369" y="1349542"/>
            <a:chExt cx="5248776" cy="14488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CF7C1F-D60D-4379-BD8C-7CD29FE25705}"/>
                </a:ext>
              </a:extLst>
            </p:cNvPr>
            <p:cNvSpPr/>
            <p:nvPr/>
          </p:nvSpPr>
          <p:spPr>
            <a:xfrm>
              <a:off x="2808369" y="1349542"/>
              <a:ext cx="1764632" cy="1418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EDCF5-94D0-4C97-B327-2841240EECB5}"/>
                </a:ext>
              </a:extLst>
            </p:cNvPr>
            <p:cNvSpPr/>
            <p:nvPr/>
          </p:nvSpPr>
          <p:spPr>
            <a:xfrm>
              <a:off x="6904117" y="1394660"/>
              <a:ext cx="1153028" cy="1403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B9E48-DDA4-4DF4-8FE7-8059FCBC5702}"/>
              </a:ext>
            </a:extLst>
          </p:cNvPr>
          <p:cNvSpPr/>
          <p:nvPr/>
        </p:nvSpPr>
        <p:spPr>
          <a:xfrm>
            <a:off x="6317579" y="1399673"/>
            <a:ext cx="581527" cy="140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E9E4E-DE0E-414E-A398-702E64CBA2AC}"/>
              </a:ext>
            </a:extLst>
          </p:cNvPr>
          <p:cNvSpPr txBox="1"/>
          <p:nvPr/>
        </p:nvSpPr>
        <p:spPr>
          <a:xfrm>
            <a:off x="1034715" y="3902243"/>
            <a:ext cx="102579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emotive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miratives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surprise with negative valence</a:t>
            </a:r>
          </a:p>
          <a:p>
            <a:r>
              <a:rPr lang="en-US">
                <a:latin typeface="Consolas"/>
              </a:rPr>
              <a:t>NP was {dazed, flustered, alarmed} that S[+future].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ACAD8-61BA-4978-AE85-220637FC66F8}"/>
              </a:ext>
            </a:extLst>
          </p:cNvPr>
          <p:cNvSpPr txBox="1"/>
          <p:nvPr/>
        </p:nvSpPr>
        <p:spPr>
          <a:xfrm>
            <a:off x="1034716" y="2974807"/>
            <a:ext cx="91299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external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negative emotion with behavioral correlates</a:t>
            </a:r>
          </a:p>
          <a:p>
            <a:r>
              <a:rPr lang="en-US">
                <a:latin typeface="Consolas"/>
                <a:cs typeface="Segoe UI"/>
              </a:rPr>
              <a:t>NP {whined, whimpered, pouted} to NP that S[+future].​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C1E7A-D79C-4494-B7EC-33030CC14999}"/>
              </a:ext>
            </a:extLst>
          </p:cNvPr>
          <p:cNvSpPr txBox="1"/>
          <p:nvPr/>
        </p:nvSpPr>
        <p:spPr>
          <a:xfrm>
            <a:off x="1034716" y="4829677"/>
            <a:ext cx="879909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Positive external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positive emotion with behavioral correlates</a:t>
            </a:r>
          </a:p>
          <a:p>
            <a:r>
              <a:rPr lang="en-US">
                <a:latin typeface="Consolas"/>
                <a:cs typeface="Segoe UI"/>
              </a:rPr>
              <a:t>NP was {congratulated, praised, fascinated} that S.</a:t>
            </a:r>
            <a:endParaRPr lang="en-US">
              <a:latin typeface="Consola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93488-8B97-4173-96ED-80166D68CD00}"/>
              </a:ext>
            </a:extLst>
          </p:cNvPr>
          <p:cNvSpPr txBox="1"/>
          <p:nvPr/>
        </p:nvSpPr>
        <p:spPr>
          <a:xfrm>
            <a:off x="1034715" y="1119939"/>
            <a:ext cx="7696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Positive internal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positive emotional states</a:t>
            </a:r>
          </a:p>
          <a:p>
            <a:r>
              <a:rPr lang="en-US">
                <a:latin typeface="Consolas"/>
                <a:cs typeface="Segoe UI"/>
              </a:rPr>
              <a:t>NP was {pleased, thrilled, enthused} that 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F4D7E-8544-4F3D-9ECD-967CBD5C17E5}"/>
              </a:ext>
            </a:extLst>
          </p:cNvPr>
          <p:cNvSpPr txBox="1"/>
          <p:nvPr/>
        </p:nvSpPr>
        <p:spPr>
          <a:xfrm>
            <a:off x="1034716" y="167440"/>
            <a:ext cx="94808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Preferentials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preference for a (future) situation.</a:t>
            </a:r>
          </a:p>
          <a:p>
            <a:r>
              <a:rPr lang="en-US">
                <a:latin typeface="Consolas"/>
                <a:cs typeface="Segoe UI"/>
              </a:rPr>
              <a:t>NP {hoped, wished, demanded, recommended} that S[+future/-tense]​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CAF086C-24AE-45A8-9754-9F878877F0EE}"/>
              </a:ext>
            </a:extLst>
          </p:cNvPr>
          <p:cNvSpPr txBox="1"/>
          <p:nvPr/>
        </p:nvSpPr>
        <p:spPr>
          <a:xfrm>
            <a:off x="1034716" y="2047373"/>
            <a:ext cx="9180094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internal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negative emotional states</a:t>
            </a:r>
          </a:p>
          <a:p>
            <a:r>
              <a:rPr lang="en-US">
                <a:latin typeface="Consolas"/>
                <a:cs typeface="Segoe UI"/>
              </a:rPr>
              <a:t>NP was {frightened, disgusted, infuriated} that S.​</a:t>
            </a:r>
          </a:p>
        </p:txBody>
      </p:sp>
    </p:spTree>
    <p:extLst>
      <p:ext uri="{BB962C8B-B14F-4D97-AF65-F5344CB8AC3E}">
        <p14:creationId xmlns:p14="http://schemas.microsoft.com/office/powerpoint/2010/main" val="9903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0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EDE7917-CFE1-47F2-BD38-A5D6D4FE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6" y="1345531"/>
            <a:ext cx="11075067" cy="41619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F51A36-202C-4EEA-81AF-651688DCBE20}"/>
              </a:ext>
            </a:extLst>
          </p:cNvPr>
          <p:cNvGrpSpPr/>
          <p:nvPr/>
        </p:nvGrpSpPr>
        <p:grpSpPr>
          <a:xfrm>
            <a:off x="4570995" y="1342523"/>
            <a:ext cx="4070684" cy="1428749"/>
            <a:chOff x="4570995" y="1342523"/>
            <a:chExt cx="4070684" cy="14287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48AFE2-FB64-45B3-8B05-C57115A96BC7}"/>
                </a:ext>
              </a:extLst>
            </p:cNvPr>
            <p:cNvSpPr/>
            <p:nvPr/>
          </p:nvSpPr>
          <p:spPr>
            <a:xfrm>
              <a:off x="4570995" y="1342523"/>
              <a:ext cx="1734553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5C3125-CA15-4EF2-95B5-62E161A8E31F}"/>
                </a:ext>
              </a:extLst>
            </p:cNvPr>
            <p:cNvSpPr/>
            <p:nvPr/>
          </p:nvSpPr>
          <p:spPr>
            <a:xfrm>
              <a:off x="8070179" y="1372601"/>
              <a:ext cx="571500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2461D1-F788-4BAB-A1C2-04503E867261}"/>
              </a:ext>
            </a:extLst>
          </p:cNvPr>
          <p:cNvGrpSpPr/>
          <p:nvPr/>
        </p:nvGrpSpPr>
        <p:grpSpPr>
          <a:xfrm>
            <a:off x="2808369" y="1349542"/>
            <a:ext cx="5248776" cy="1448802"/>
            <a:chOff x="2808369" y="1349542"/>
            <a:chExt cx="5248776" cy="14488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CF7C1F-D60D-4379-BD8C-7CD29FE25705}"/>
                </a:ext>
              </a:extLst>
            </p:cNvPr>
            <p:cNvSpPr/>
            <p:nvPr/>
          </p:nvSpPr>
          <p:spPr>
            <a:xfrm>
              <a:off x="2808369" y="1349542"/>
              <a:ext cx="1764632" cy="1418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EDCF5-94D0-4C97-B327-2841240EECB5}"/>
                </a:ext>
              </a:extLst>
            </p:cNvPr>
            <p:cNvSpPr/>
            <p:nvPr/>
          </p:nvSpPr>
          <p:spPr>
            <a:xfrm>
              <a:off x="6904117" y="1394660"/>
              <a:ext cx="1153028" cy="1403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B9E48-DDA4-4DF4-8FE7-8059FCBC5702}"/>
              </a:ext>
            </a:extLst>
          </p:cNvPr>
          <p:cNvSpPr/>
          <p:nvPr/>
        </p:nvSpPr>
        <p:spPr>
          <a:xfrm>
            <a:off x="6317579" y="1399673"/>
            <a:ext cx="581527" cy="140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9A2128-D7A5-4571-ABD1-988E402AD527}"/>
              </a:ext>
            </a:extLst>
          </p:cNvPr>
          <p:cNvSpPr txBox="1"/>
          <p:nvPr/>
        </p:nvSpPr>
        <p:spPr>
          <a:xfrm>
            <a:off x="989597" y="202531"/>
            <a:ext cx="57611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Representiationals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doxastic mental states and mental processes</a:t>
            </a:r>
          </a:p>
          <a:p>
            <a:r>
              <a:rPr lang="en-US">
                <a:latin typeface="Consolas"/>
                <a:cs typeface="Segoe UI"/>
              </a:rPr>
              <a:t>NP {thought, believed, suspected} that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3D8E7-792F-4CFC-BE67-5F0AE533E0F0}"/>
              </a:ext>
            </a:extLst>
          </p:cNvPr>
          <p:cNvSpPr txBox="1"/>
          <p:nvPr/>
        </p:nvSpPr>
        <p:spPr>
          <a:xfrm>
            <a:off x="959518" y="1129966"/>
            <a:ext cx="5791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Speculatives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communication of uncertain beliefs.</a:t>
            </a:r>
          </a:p>
          <a:p>
            <a:r>
              <a:rPr lang="en-US">
                <a:latin typeface="Consolas"/>
                <a:cs typeface="Segoe UI"/>
              </a:rPr>
              <a:t>NP {ventured, guessed, gossiped} that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87C02-C4AC-4C3A-9F49-25FA351292BF}"/>
              </a:ext>
            </a:extLst>
          </p:cNvPr>
          <p:cNvSpPr txBox="1"/>
          <p:nvPr/>
        </p:nvSpPr>
        <p:spPr>
          <a:xfrm>
            <a:off x="989598" y="2122570"/>
            <a:ext cx="66617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Future commitment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commitment to future action or result.</a:t>
            </a:r>
          </a:p>
          <a:p>
            <a:r>
              <a:rPr lang="en-US">
                <a:latin typeface="Consolas"/>
                <a:cs typeface="Segoe UI"/>
              </a:rPr>
              <a:t>NP {promised, ensured, attested} S[+future]</a:t>
            </a:r>
          </a:p>
        </p:txBody>
      </p:sp>
    </p:spTree>
    <p:extLst>
      <p:ext uri="{BB962C8B-B14F-4D97-AF65-F5344CB8AC3E}">
        <p14:creationId xmlns:p14="http://schemas.microsoft.com/office/powerpoint/2010/main" val="19027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EDE7917-CFE1-47F2-BD38-A5D6D4FE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6" y="1345531"/>
            <a:ext cx="11075067" cy="41619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F51A36-202C-4EEA-81AF-651688DCBE20}"/>
              </a:ext>
            </a:extLst>
          </p:cNvPr>
          <p:cNvGrpSpPr/>
          <p:nvPr/>
        </p:nvGrpSpPr>
        <p:grpSpPr>
          <a:xfrm>
            <a:off x="4570995" y="1342523"/>
            <a:ext cx="4070684" cy="1428749"/>
            <a:chOff x="4570995" y="1342523"/>
            <a:chExt cx="4070684" cy="14287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48AFE2-FB64-45B3-8B05-C57115A96BC7}"/>
                </a:ext>
              </a:extLst>
            </p:cNvPr>
            <p:cNvSpPr/>
            <p:nvPr/>
          </p:nvSpPr>
          <p:spPr>
            <a:xfrm>
              <a:off x="4570995" y="1342523"/>
              <a:ext cx="1734553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5C3125-CA15-4EF2-95B5-62E161A8E31F}"/>
                </a:ext>
              </a:extLst>
            </p:cNvPr>
            <p:cNvSpPr/>
            <p:nvPr/>
          </p:nvSpPr>
          <p:spPr>
            <a:xfrm>
              <a:off x="8070179" y="1372601"/>
              <a:ext cx="571500" cy="1398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B9E48-DDA4-4DF4-8FE7-8059FCBC5702}"/>
              </a:ext>
            </a:extLst>
          </p:cNvPr>
          <p:cNvSpPr/>
          <p:nvPr/>
        </p:nvSpPr>
        <p:spPr>
          <a:xfrm>
            <a:off x="6317579" y="1399673"/>
            <a:ext cx="581527" cy="140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24F7D-0A97-4879-8ADD-FF5714330457}"/>
              </a:ext>
            </a:extLst>
          </p:cNvPr>
          <p:cNvSpPr txBox="1"/>
          <p:nvPr/>
        </p:nvSpPr>
        <p:spPr>
          <a:xfrm>
            <a:off x="989598" y="3696704"/>
            <a:ext cx="840989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Futura"/>
            </a:endParaRPr>
          </a:p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Weak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communicatives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 acts with weak doxastic inferences about the source</a:t>
            </a:r>
            <a:r>
              <a:rPr lang="en-US">
                <a:latin typeface="Futura"/>
              </a:rPr>
              <a:t>.</a:t>
            </a:r>
          </a:p>
          <a:p>
            <a:r>
              <a:rPr lang="en-US"/>
              <a:t>NP {reported, remarked, yelped} to NP that S</a:t>
            </a:r>
          </a:p>
          <a:p>
            <a:endParaRPr lang="en-US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A2128-D7A5-4571-ABD1-988E402AD527}"/>
              </a:ext>
            </a:extLst>
          </p:cNvPr>
          <p:cNvSpPr txBox="1"/>
          <p:nvPr/>
        </p:nvSpPr>
        <p:spPr>
          <a:xfrm>
            <a:off x="989597" y="202531"/>
            <a:ext cx="57611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Representiationals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doxastic mental states and mental processes</a:t>
            </a:r>
          </a:p>
          <a:p>
            <a:r>
              <a:rPr lang="en-US">
                <a:latin typeface="Consolas"/>
                <a:cs typeface="Segoe UI"/>
              </a:rPr>
              <a:t>NP {thought, believed, suspected} that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3D8E7-792F-4CFC-BE67-5F0AE533E0F0}"/>
              </a:ext>
            </a:extLst>
          </p:cNvPr>
          <p:cNvSpPr txBox="1"/>
          <p:nvPr/>
        </p:nvSpPr>
        <p:spPr>
          <a:xfrm>
            <a:off x="959518" y="1129966"/>
            <a:ext cx="5791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Speculatives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communication of uncertain beliefs.</a:t>
            </a:r>
          </a:p>
          <a:p>
            <a:r>
              <a:rPr lang="en-US">
                <a:latin typeface="Consolas"/>
                <a:cs typeface="Segoe UI"/>
              </a:rPr>
              <a:t>NP {ventured, guessed, gossiped} that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87C02-C4AC-4C3A-9F49-25FA351292BF}"/>
              </a:ext>
            </a:extLst>
          </p:cNvPr>
          <p:cNvSpPr txBox="1"/>
          <p:nvPr/>
        </p:nvSpPr>
        <p:spPr>
          <a:xfrm>
            <a:off x="989597" y="2122570"/>
            <a:ext cx="66214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Future commitment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commitment to future action or result.</a:t>
            </a:r>
          </a:p>
          <a:p>
            <a:r>
              <a:rPr lang="en-US">
                <a:latin typeface="Consolas"/>
                <a:cs typeface="Segoe UI"/>
              </a:rPr>
              <a:t>NP {promised, ensured, attested} S[+future]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3DD58-62C1-4179-B902-26F20068B688}"/>
              </a:ext>
            </a:extLst>
          </p:cNvPr>
          <p:cNvSpPr txBox="1"/>
          <p:nvPr/>
        </p:nvSpPr>
        <p:spPr>
          <a:xfrm>
            <a:off x="989598" y="3044992"/>
            <a:ext cx="84098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Strong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communicatives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 acts with strong doxastic inferences about the source.</a:t>
            </a:r>
          </a:p>
          <a:p>
            <a:r>
              <a:rPr lang="en-US">
                <a:latin typeface="Consolas"/>
                <a:cs typeface="Segoe UI"/>
              </a:rPr>
              <a:t>NP {confessed, admitted, acknowledged} that S​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982892ED-F2F8-4792-8E13-AF430B939CA7}"/>
              </a:ext>
            </a:extLst>
          </p:cNvPr>
          <p:cNvSpPr txBox="1"/>
          <p:nvPr/>
        </p:nvSpPr>
        <p:spPr>
          <a:xfrm>
            <a:off x="989598" y="4908026"/>
            <a:ext cx="840989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Discourse commitment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 acts committing the source to the content’s truth.</a:t>
            </a:r>
          </a:p>
          <a:p>
            <a:r>
              <a:rPr lang="en-US">
                <a:latin typeface="Consolas"/>
                <a:cs typeface="Segoe UI"/>
              </a:rPr>
              <a:t>A {maintained, remarked, swore} that C would happen.</a:t>
            </a:r>
          </a:p>
        </p:txBody>
      </p:sp>
    </p:spTree>
    <p:extLst>
      <p:ext uri="{BB962C8B-B14F-4D97-AF65-F5344CB8AC3E}">
        <p14:creationId xmlns:p14="http://schemas.microsoft.com/office/powerpoint/2010/main" val="16968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E9E4E-DE0E-414E-A398-702E64CBA2AC}"/>
              </a:ext>
            </a:extLst>
          </p:cNvPr>
          <p:cNvSpPr txBox="1"/>
          <p:nvPr/>
        </p:nvSpPr>
        <p:spPr>
          <a:xfrm>
            <a:off x="1034715" y="3902243"/>
            <a:ext cx="102579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emotive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miratives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surprise with negative valence</a:t>
            </a:r>
          </a:p>
          <a:p>
            <a:r>
              <a:rPr lang="en-US">
                <a:latin typeface="Consolas"/>
              </a:rPr>
              <a:t>A was {dazed, flustered, alarmed} that C would happen.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ACAD8-61BA-4978-AE85-220637FC66F8}"/>
              </a:ext>
            </a:extLst>
          </p:cNvPr>
          <p:cNvSpPr txBox="1"/>
          <p:nvPr/>
        </p:nvSpPr>
        <p:spPr>
          <a:xfrm>
            <a:off x="1034716" y="2974807"/>
            <a:ext cx="91299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external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negative emotion with behavioral correlates</a:t>
            </a:r>
          </a:p>
          <a:p>
            <a:r>
              <a:rPr lang="en-US">
                <a:latin typeface="Consolas"/>
                <a:cs typeface="Segoe UI"/>
              </a:rPr>
              <a:t>A {whined, whimpered, pouted} to B that C would happen.​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C1E7A-D79C-4494-B7EC-33030CC14999}"/>
              </a:ext>
            </a:extLst>
          </p:cNvPr>
          <p:cNvSpPr txBox="1"/>
          <p:nvPr/>
        </p:nvSpPr>
        <p:spPr>
          <a:xfrm>
            <a:off x="1034716" y="4829677"/>
            <a:ext cx="879909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Positive external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positive emotion with behavioral correlates</a:t>
            </a:r>
          </a:p>
          <a:p>
            <a:r>
              <a:rPr lang="en-US">
                <a:latin typeface="Consolas"/>
                <a:cs typeface="Segoe UI"/>
              </a:rPr>
              <a:t>A was {congratulated, praised, fascinated} that C happened.</a:t>
            </a:r>
            <a:endParaRPr lang="en-US">
              <a:latin typeface="Consola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93488-8B97-4173-96ED-80166D68CD00}"/>
              </a:ext>
            </a:extLst>
          </p:cNvPr>
          <p:cNvSpPr txBox="1"/>
          <p:nvPr/>
        </p:nvSpPr>
        <p:spPr>
          <a:xfrm>
            <a:off x="1034715" y="1119939"/>
            <a:ext cx="7696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Positive internal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positive emotional states</a:t>
            </a:r>
          </a:p>
          <a:p>
            <a:r>
              <a:rPr lang="en-US">
                <a:latin typeface="Consolas"/>
                <a:cs typeface="Segoe UI"/>
              </a:rPr>
              <a:t>A was {pleased, thrilled, enthused} that C happened.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F4D7E-8544-4F3D-9ECD-967CBD5C17E5}"/>
              </a:ext>
            </a:extLst>
          </p:cNvPr>
          <p:cNvSpPr txBox="1"/>
          <p:nvPr/>
        </p:nvSpPr>
        <p:spPr>
          <a:xfrm>
            <a:off x="1034716" y="167440"/>
            <a:ext cx="94808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Preferentials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 preference for a (future) situation.</a:t>
            </a:r>
          </a:p>
          <a:p>
            <a:r>
              <a:rPr lang="en-US">
                <a:latin typeface="Consolas"/>
                <a:cs typeface="Segoe UI"/>
              </a:rPr>
              <a:t>NP {hoped, wished, demanded, recommended} that S[+/-future]​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CAF086C-24AE-45A8-9754-9F878877F0EE}"/>
              </a:ext>
            </a:extLst>
          </p:cNvPr>
          <p:cNvSpPr txBox="1"/>
          <p:nvPr/>
        </p:nvSpPr>
        <p:spPr>
          <a:xfrm>
            <a:off x="1034716" y="2047373"/>
            <a:ext cx="9180094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internal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emotives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negative emotional states</a:t>
            </a:r>
          </a:p>
          <a:p>
            <a:r>
              <a:rPr lang="en-US">
                <a:latin typeface="Consolas"/>
                <a:cs typeface="Segoe UI"/>
              </a:rPr>
              <a:t>A was {frightened, disgusted, infuriated} that C happened.​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A991C21-D357-47A3-B4FB-BF5EEDA808C7}"/>
              </a:ext>
            </a:extLst>
          </p:cNvPr>
          <p:cNvSpPr txBox="1"/>
          <p:nvPr/>
        </p:nvSpPr>
        <p:spPr>
          <a:xfrm>
            <a:off x="1034716" y="5757111"/>
            <a:ext cx="9385634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Negative emotive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communicatives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 acts with broadly negative valence.</a:t>
            </a:r>
          </a:p>
          <a:p>
            <a:r>
              <a:rPr lang="en-US">
                <a:latin typeface="Consolas"/>
                <a:cs typeface="Segoe UI"/>
              </a:rPr>
              <a:t>A {screamed, ranted, growled} to B that C would happen.​</a:t>
            </a:r>
          </a:p>
        </p:txBody>
      </p:sp>
    </p:spTree>
    <p:extLst>
      <p:ext uri="{BB962C8B-B14F-4D97-AF65-F5344CB8AC3E}">
        <p14:creationId xmlns:p14="http://schemas.microsoft.com/office/powerpoint/2010/main" val="188294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EDE7917-CFE1-47F2-BD38-A5D6D4FE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6" y="1345531"/>
            <a:ext cx="11075067" cy="41619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2B9E48-DDA4-4DF4-8FE7-8059FCBC5702}"/>
              </a:ext>
            </a:extLst>
          </p:cNvPr>
          <p:cNvSpPr/>
          <p:nvPr/>
        </p:nvSpPr>
        <p:spPr>
          <a:xfrm>
            <a:off x="6317579" y="1399673"/>
            <a:ext cx="581527" cy="1403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989263" y="1795819"/>
            <a:ext cx="10515600" cy="26394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What types of concepts does language “see”?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BA8683-E94B-3E3F-B673-ED4EC7802866}"/>
              </a:ext>
            </a:extLst>
          </p:cNvPr>
          <p:cNvSpPr txBox="1">
            <a:spLocks/>
          </p:cNvSpPr>
          <p:nvPr/>
        </p:nvSpPr>
        <p:spPr>
          <a:xfrm>
            <a:off x="989263" y="3548419"/>
            <a:ext cx="10515600" cy="26394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Prior Work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For some areas of the lexicon, we have a solid understanding what language ”sees”. </a:t>
            </a:r>
          </a:p>
        </p:txBody>
      </p:sp>
    </p:spTree>
    <p:extLst>
      <p:ext uri="{BB962C8B-B14F-4D97-AF65-F5344CB8AC3E}">
        <p14:creationId xmlns:p14="http://schemas.microsoft.com/office/powerpoint/2010/main" val="25774134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24F7D-0A97-4879-8ADD-FF5714330457}"/>
              </a:ext>
            </a:extLst>
          </p:cNvPr>
          <p:cNvSpPr txBox="1"/>
          <p:nvPr/>
        </p:nvSpPr>
        <p:spPr>
          <a:xfrm>
            <a:off x="989598" y="3696704"/>
            <a:ext cx="818129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Futura"/>
            </a:endParaRPr>
          </a:p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Weak 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communicatives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 acts with weak doxastic inferences about the source.</a:t>
            </a:r>
          </a:p>
          <a:p>
            <a:r>
              <a:rPr lang="en-US">
                <a:latin typeface="Consolas" charset="0"/>
                <a:ea typeface="Consolas" charset="0"/>
                <a:cs typeface="Consolas" charset="0"/>
              </a:rPr>
              <a:t>NP {reported, remarked, yelped} to NP that S</a:t>
            </a:r>
          </a:p>
          <a:p>
            <a:endParaRPr lang="en-US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A2128-D7A5-4571-ABD1-988E402AD527}"/>
              </a:ext>
            </a:extLst>
          </p:cNvPr>
          <p:cNvSpPr txBox="1"/>
          <p:nvPr/>
        </p:nvSpPr>
        <p:spPr>
          <a:xfrm>
            <a:off x="989597" y="202531"/>
            <a:ext cx="57611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Representiationals</a:t>
            </a:r>
            <a:endParaRPr lang="en-US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doxastic mental states and mental processes</a:t>
            </a:r>
          </a:p>
          <a:p>
            <a:r>
              <a:rPr lang="en-US">
                <a:latin typeface="Consolas"/>
                <a:cs typeface="Segoe UI"/>
              </a:rPr>
              <a:t>NP {thought, believed, suspected} that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3D8E7-792F-4CFC-BE67-5F0AE533E0F0}"/>
              </a:ext>
            </a:extLst>
          </p:cNvPr>
          <p:cNvSpPr txBox="1"/>
          <p:nvPr/>
        </p:nvSpPr>
        <p:spPr>
          <a:xfrm>
            <a:off x="959518" y="1129966"/>
            <a:ext cx="5791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Verdana" charset="0"/>
                <a:ea typeface="Verdana" charset="0"/>
                <a:cs typeface="Verdana" charset="0"/>
              </a:rPr>
              <a:t>Speculatives</a:t>
            </a:r>
            <a:r>
              <a:rPr lang="en-US">
                <a:latin typeface="Verdana" charset="0"/>
                <a:ea typeface="Verdana" charset="0"/>
                <a:cs typeface="Verdana" charset="0"/>
              </a:rPr>
              <a:t> 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communication of uncertain beliefs.</a:t>
            </a:r>
          </a:p>
          <a:p>
            <a:r>
              <a:rPr lang="en-US">
                <a:latin typeface="Consolas"/>
                <a:cs typeface="Segoe UI"/>
              </a:rPr>
              <a:t>NP {ventured, guessed, gossiped} that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87C02-C4AC-4C3A-9F49-25FA351292BF}"/>
              </a:ext>
            </a:extLst>
          </p:cNvPr>
          <p:cNvSpPr txBox="1"/>
          <p:nvPr/>
        </p:nvSpPr>
        <p:spPr>
          <a:xfrm>
            <a:off x="989597" y="2122570"/>
            <a:ext cx="66214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Future commitment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expressions of commitment to future action or result.</a:t>
            </a:r>
          </a:p>
          <a:p>
            <a:r>
              <a:rPr lang="en-US">
                <a:latin typeface="Consolas"/>
                <a:cs typeface="Segoe UI"/>
              </a:rPr>
              <a:t>NP {promised, ensured, attested} S[+future]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3DD58-62C1-4179-B902-26F20068B688}"/>
              </a:ext>
            </a:extLst>
          </p:cNvPr>
          <p:cNvSpPr txBox="1"/>
          <p:nvPr/>
        </p:nvSpPr>
        <p:spPr>
          <a:xfrm>
            <a:off x="989598" y="3044992"/>
            <a:ext cx="85040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Strong </a:t>
            </a:r>
            <a:r>
              <a:rPr lang="en-US" b="1" err="1">
                <a:latin typeface="Verdana" charset="0"/>
                <a:ea typeface="Verdana" charset="0"/>
                <a:cs typeface="Verdana" charset="0"/>
              </a:rPr>
              <a:t>communicatives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 acts with strong doxastic inferences about the source.</a:t>
            </a:r>
          </a:p>
          <a:p>
            <a:r>
              <a:rPr lang="en-US">
                <a:latin typeface="Consolas"/>
                <a:cs typeface="Segoe UI"/>
              </a:rPr>
              <a:t>NP {confessed, admitted, acknowledged} that S​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C08AA-6131-4B5D-9857-E4AB07D56F3E}"/>
              </a:ext>
            </a:extLst>
          </p:cNvPr>
          <p:cNvSpPr txBox="1"/>
          <p:nvPr/>
        </p:nvSpPr>
        <p:spPr>
          <a:xfrm>
            <a:off x="989597" y="5835461"/>
            <a:ext cx="99721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Futura"/>
                <a:cs typeface="Segoe UI"/>
              </a:rPr>
              <a:t>Deceptives</a:t>
            </a:r>
            <a:endParaRPr lang="en-US">
              <a:latin typeface="Futura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actions involving dishonesty, deceit, or pretense.</a:t>
            </a:r>
          </a:p>
          <a:p>
            <a:r>
              <a:rPr lang="en-US">
                <a:latin typeface="Consolas"/>
                <a:cs typeface="Segoe UI"/>
              </a:rPr>
              <a:t>NP {lied, misled, faked, fabricated} ((to) NP) that S.​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982892ED-F2F8-4792-8E13-AF430B939CA7}"/>
              </a:ext>
            </a:extLst>
          </p:cNvPr>
          <p:cNvSpPr txBox="1"/>
          <p:nvPr/>
        </p:nvSpPr>
        <p:spPr>
          <a:xfrm>
            <a:off x="989598" y="4908026"/>
            <a:ext cx="850402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Verdana" charset="0"/>
                <a:ea typeface="Verdana" charset="0"/>
                <a:cs typeface="Verdana" charset="0"/>
              </a:rPr>
              <a:t>Discourse commitment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communicative acts committing the source to the content’s truth.</a:t>
            </a:r>
          </a:p>
          <a:p>
            <a:r>
              <a:rPr lang="en-US">
                <a:latin typeface="Consolas"/>
                <a:cs typeface="Segoe UI"/>
              </a:rPr>
              <a:t>NP{maintained, remarked, swore} that S[+future].</a:t>
            </a:r>
          </a:p>
        </p:txBody>
      </p:sp>
    </p:spTree>
    <p:extLst>
      <p:ext uri="{BB962C8B-B14F-4D97-AF65-F5344CB8AC3E}">
        <p14:creationId xmlns:p14="http://schemas.microsoft.com/office/powerpoint/2010/main" val="9498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949D4C-CF3A-4514-88C7-A9231F31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7" y="896754"/>
            <a:ext cx="11290633" cy="5069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B9E48-DDA4-4DF4-8FE7-8059FCBC5702}"/>
              </a:ext>
            </a:extLst>
          </p:cNvPr>
          <p:cNvSpPr/>
          <p:nvPr/>
        </p:nvSpPr>
        <p:spPr>
          <a:xfrm>
            <a:off x="4728408" y="808121"/>
            <a:ext cx="7018421" cy="2311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1266243"/>
            <a:ext cx="10516364" cy="15038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Interpretation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There are at least 15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distributionally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correlated inference patterns.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4273941"/>
            <a:ext cx="10516364" cy="151281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#2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Enriching the distributional representation could increase the granularity of the patterns.</a:t>
            </a:r>
          </a:p>
          <a:p>
            <a:pPr marL="514350" indent="-514350">
              <a:buFont typeface="+mj-lt"/>
              <a:buAutoNum type="arabicPeriod"/>
            </a:pPr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2770092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#1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Not all inference patterns instantiated by particular predicates will get their own inference pattern.</a:t>
            </a:r>
          </a:p>
        </p:txBody>
      </p:sp>
    </p:spTree>
    <p:extLst>
      <p:ext uri="{BB962C8B-B14F-4D97-AF65-F5344CB8AC3E}">
        <p14:creationId xmlns:p14="http://schemas.microsoft.com/office/powerpoint/2010/main" val="318285838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1266243"/>
            <a:ext cx="10516364" cy="15038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Interpretation</a:t>
            </a:r>
          </a:p>
          <a:p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There are at least 15 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distributionally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 correlated inference patterns.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4273941"/>
            <a:ext cx="10516364" cy="151281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Important Point #2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Enriching the distributional representation could increase the granularity of the patterns.</a:t>
            </a:r>
          </a:p>
          <a:p>
            <a:pPr marL="514350" indent="-514350">
              <a:buFont typeface="+mj-lt"/>
              <a:buAutoNum type="arabicPeriod"/>
            </a:pPr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65206" y="2770092"/>
            <a:ext cx="10516364" cy="188978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Important Point #1</a:t>
            </a:r>
          </a:p>
          <a:p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  <a:cs typeface="Verdana" charset="0"/>
              </a:rPr>
              <a:t>Not all inference patterns instantiated by particular predicates will get their own inference pattern.</a:t>
            </a:r>
          </a:p>
        </p:txBody>
      </p:sp>
    </p:spTree>
    <p:extLst>
      <p:ext uri="{BB962C8B-B14F-4D97-AF65-F5344CB8AC3E}">
        <p14:creationId xmlns:p14="http://schemas.microsoft.com/office/powerpoint/2010/main" val="214256417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  <a:b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23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8428-6C16-DEDD-896E-4F7111464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A35C-28B2-5813-F62B-A3605E9D0EE9}"/>
              </a:ext>
            </a:extLst>
          </p:cNvPr>
          <p:cNvSpPr txBox="1">
            <a:spLocks/>
          </p:cNvSpPr>
          <p:nvPr/>
        </p:nvSpPr>
        <p:spPr>
          <a:xfrm>
            <a:off x="838200" y="968505"/>
            <a:ext cx="10515600" cy="12521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What types of concepts does language “see”?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AAD228-7306-3D69-C74F-18BF01BE6C41}"/>
              </a:ext>
            </a:extLst>
          </p:cNvPr>
          <p:cNvSpPr txBox="1">
            <a:spLocks/>
          </p:cNvSpPr>
          <p:nvPr/>
        </p:nvSpPr>
        <p:spPr>
          <a:xfrm>
            <a:off x="836863" y="2546934"/>
            <a:ext cx="10515600" cy="16658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Prior Work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For some areas of the lexicon, we have a solid understanding what language ”sees”.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D3D823-587E-57ED-8958-9B537F5CD0D9}"/>
              </a:ext>
            </a:extLst>
          </p:cNvPr>
          <p:cNvSpPr txBox="1">
            <a:spLocks/>
          </p:cNvSpPr>
          <p:nvPr/>
        </p:nvSpPr>
        <p:spPr>
          <a:xfrm>
            <a:off x="836863" y="4539020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Challenge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As we expand to larger and more open classes of words, generalizations tend to be harder to find.</a:t>
            </a:r>
          </a:p>
        </p:txBody>
      </p:sp>
    </p:spTree>
    <p:extLst>
      <p:ext uri="{BB962C8B-B14F-4D97-AF65-F5344CB8AC3E}">
        <p14:creationId xmlns:p14="http://schemas.microsoft.com/office/powerpoint/2010/main" val="22023529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864C7-59BB-0D31-1843-D0225FD8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A78F-8C3A-8C5B-DA8A-25F73FB6F281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Could this be because there are no lexical generalizations to be had for these inferences?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447A20-515C-2079-862A-8861B542AA4F}"/>
              </a:ext>
            </a:extLst>
          </p:cNvPr>
          <p:cNvSpPr txBox="1">
            <a:spLocks/>
          </p:cNvSpPr>
          <p:nvPr/>
        </p:nvSpPr>
        <p:spPr>
          <a:xfrm>
            <a:off x="838200" y="2690681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 </a:t>
            </a:r>
            <a:r>
              <a:rPr lang="en-US" sz="2000" dirty="0"/>
              <a:t>(see Degen &amp; </a:t>
            </a:r>
            <a:r>
              <a:rPr lang="en-US" sz="2000" dirty="0" err="1"/>
              <a:t>Tonhauser</a:t>
            </a:r>
            <a:r>
              <a:rPr lang="en-US" sz="2000" dirty="0"/>
              <a:t> 2022 on veridicality inferences)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no discrete classification of concepts that determines these inferences. It’s all pragmatics.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021804-2D0D-EC23-DCF6-0C0D05F27D84}"/>
              </a:ext>
            </a:extLst>
          </p:cNvPr>
          <p:cNvSpPr txBox="1">
            <a:spLocks/>
          </p:cNvSpPr>
          <p:nvPr/>
        </p:nvSpPr>
        <p:spPr>
          <a:xfrm>
            <a:off x="838200" y="4412142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#2</a:t>
            </a:r>
            <a:b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such a classification. It’s just obscured by noise in the measurement.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02F61-7FE2-CB8F-565D-79DFA96F671C}"/>
              </a:ext>
            </a:extLst>
          </p:cNvPr>
          <p:cNvSpPr txBox="1"/>
          <p:nvPr/>
        </p:nvSpPr>
        <p:spPr>
          <a:xfrm>
            <a:off x="7769311" y="4042810"/>
            <a:ext cx="32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et al. 2010, 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88BF18-CB2B-5E05-6B40-E899D48B3D74}"/>
              </a:ext>
            </a:extLst>
          </p:cNvPr>
          <p:cNvGrpSpPr/>
          <p:nvPr/>
        </p:nvGrpSpPr>
        <p:grpSpPr>
          <a:xfrm>
            <a:off x="642552" y="4412142"/>
            <a:ext cx="11135791" cy="2327772"/>
            <a:chOff x="642552" y="4412142"/>
            <a:chExt cx="11135791" cy="23277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D6557F-5F1B-48A4-AC62-7A0EBB9E5E58}"/>
                </a:ext>
              </a:extLst>
            </p:cNvPr>
            <p:cNvGrpSpPr/>
            <p:nvPr/>
          </p:nvGrpSpPr>
          <p:grpSpPr>
            <a:xfrm>
              <a:off x="642552" y="4412142"/>
              <a:ext cx="10711248" cy="1939342"/>
              <a:chOff x="642552" y="4412142"/>
              <a:chExt cx="10711248" cy="1939342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66F40312-C1FF-49EC-0F51-0E6D991520CD}"/>
                  </a:ext>
                </a:extLst>
              </p:cNvPr>
              <p:cNvSpPr/>
              <p:nvPr/>
            </p:nvSpPr>
            <p:spPr>
              <a:xfrm>
                <a:off x="642552" y="4412142"/>
                <a:ext cx="10711248" cy="1420247"/>
              </a:xfrm>
              <a:prstGeom prst="roundRect">
                <a:avLst/>
              </a:prstGeom>
              <a:solidFill>
                <a:srgbClr val="113A6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903DB480-3941-61EC-A0E6-EC58B65506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412142"/>
                <a:ext cx="10515600" cy="19393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</a:lstStyle>
              <a:p>
                <a:r>
                  <a:rPr lang="en-US" sz="3200" b="1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  <a:t>Possibility #2</a:t>
                </a:r>
                <a:br>
                  <a:rPr lang="en-US" sz="3200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</a:br>
                <a:r>
                  <a:rPr lang="en-US" sz="3200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  <a:t>There is such a classification. It’s just obscured by noise in the measurement.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2014F5-28BE-D7C2-BFF9-7DAA046BA4A8}"/>
                </a:ext>
              </a:extLst>
            </p:cNvPr>
            <p:cNvSpPr txBox="1"/>
            <p:nvPr/>
          </p:nvSpPr>
          <p:spPr>
            <a:xfrm>
              <a:off x="3331029" y="5785807"/>
              <a:ext cx="84473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55A1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But some patterns are associated with defeasible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9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85C48-88FC-34E7-46D6-B81AC9BB4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13A675-18CC-709F-EFAE-907E9425C7A9}"/>
              </a:ext>
            </a:extLst>
          </p:cNvPr>
          <p:cNvSpPr txBox="1">
            <a:spLocks/>
          </p:cNvSpPr>
          <p:nvPr/>
        </p:nvSpPr>
        <p:spPr>
          <a:xfrm>
            <a:off x="838200" y="2774623"/>
            <a:ext cx="11036643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Contextual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uncertainty 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(e.g. vagueness) in the semantic content conditioning that pattern.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7DB889-705E-A101-6BB5-E5309E921B16}"/>
              </a:ext>
            </a:extLst>
          </p:cNvPr>
          <p:cNvSpPr txBox="1">
            <a:spLocks/>
          </p:cNvSpPr>
          <p:nvPr/>
        </p:nvSpPr>
        <p:spPr>
          <a:xfrm>
            <a:off x="838200" y="4583337"/>
            <a:ext cx="10727724" cy="25221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#2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Metalinguistic uncertainty 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(e.g. ambiguity) about the semantic content conditioning pattern.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E27FA-8987-F923-7BC9-8D46D1C0123C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What does it mean when a pattern contains a defeasible inference.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D7ED5-24C9-91D8-8E85-27806A3A60A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charset="0"/>
                <a:ea typeface="Verdana" charset="0"/>
                <a:cs typeface="Verdana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8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2EDC-05C9-88A9-5313-80E884FF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C1549E-C32D-1CBF-0E46-AAFE1B7DEAD6}"/>
              </a:ext>
            </a:extLst>
          </p:cNvPr>
          <p:cNvSpPr txBox="1">
            <a:spLocks/>
          </p:cNvSpPr>
          <p:nvPr/>
        </p:nvSpPr>
        <p:spPr>
          <a:xfrm>
            <a:off x="838200" y="2774623"/>
            <a:ext cx="11036643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Projective Inferences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In yesterday’s talk, I argued that projective inferences are subject to metalinguistic uncertainty.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509EF5-24DF-DEE4-2D39-91962183473B}"/>
              </a:ext>
            </a:extLst>
          </p:cNvPr>
          <p:cNvSpPr txBox="1">
            <a:spLocks/>
          </p:cNvSpPr>
          <p:nvPr/>
        </p:nvSpPr>
        <p:spPr>
          <a:xfrm>
            <a:off x="838200" y="4583337"/>
            <a:ext cx="10727724" cy="15235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Neg-raising inferences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Of the inferences investigated, neg-raising would seem most likely to show contextual uncertainty.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E8083-C0B6-1CF0-EA3A-336615F01F61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Answer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It depends on the kind of inference.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D326DD-AED2-1E75-4E5C-74133A900508}"/>
              </a:ext>
            </a:extLst>
          </p:cNvPr>
          <p:cNvSpPr txBox="1">
            <a:spLocks/>
          </p:cNvSpPr>
          <p:nvPr/>
        </p:nvSpPr>
        <p:spPr>
          <a:xfrm>
            <a:off x="4606716" y="5976255"/>
            <a:ext cx="6747084" cy="6091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…but it’s an empirical question.</a:t>
            </a:r>
          </a:p>
        </p:txBody>
      </p:sp>
    </p:spTree>
    <p:extLst>
      <p:ext uri="{BB962C8B-B14F-4D97-AF65-F5344CB8AC3E}">
        <p14:creationId xmlns:p14="http://schemas.microsoft.com/office/powerpoint/2010/main" val="5676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4" grpId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4A26-8067-8E49-DBFE-561854AEC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699117-9759-26F4-4D6F-A4483DD045C1}"/>
              </a:ext>
            </a:extLst>
          </p:cNvPr>
          <p:cNvSpPr txBox="1">
            <a:spLocks/>
          </p:cNvSpPr>
          <p:nvPr/>
        </p:nvSpPr>
        <p:spPr>
          <a:xfrm>
            <a:off x="838200" y="2962464"/>
            <a:ext cx="11036643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#2a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Metalinguistic uncertainty is uncertainty about how to resolve formal indeterminacy.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DDC59F-1F14-F0A5-D0D9-1B9FF94A437C}"/>
              </a:ext>
            </a:extLst>
          </p:cNvPr>
          <p:cNvSpPr txBox="1">
            <a:spLocks/>
          </p:cNvSpPr>
          <p:nvPr/>
        </p:nvSpPr>
        <p:spPr>
          <a:xfrm>
            <a:off x="838200" y="4644453"/>
            <a:ext cx="10727724" cy="25221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#2b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Metalinguistic uncertainty is knowledge about contexts that a lexical item is used in.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D8B60A-4198-B58E-C275-A0970340F393}"/>
              </a:ext>
            </a:extLst>
          </p:cNvPr>
          <p:cNvSpPr txBox="1">
            <a:spLocks/>
          </p:cNvSpPr>
          <p:nvPr/>
        </p:nvSpPr>
        <p:spPr>
          <a:xfrm>
            <a:off x="838200" y="1210620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Insofar as an inference is subject to metalinguistic uncertainty, what is that uncertainty about? </a:t>
            </a:r>
          </a:p>
        </p:txBody>
      </p:sp>
    </p:spTree>
    <p:extLst>
      <p:ext uri="{BB962C8B-B14F-4D97-AF65-F5344CB8AC3E}">
        <p14:creationId xmlns:p14="http://schemas.microsoft.com/office/powerpoint/2010/main" val="287188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Generalization #1 </a:t>
            </a:r>
            <a:r>
              <a:rPr lang="en-US" sz="2000"/>
              <a:t>Barwise &amp; Cooper 1981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Determiners are 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conservative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: if D is a determiner then D expresses a relation R between sets 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and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s.t.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R(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iff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R(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∩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605558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2B040-6ECC-A6E9-4D3F-2B01E7A1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19A43-EF4B-E411-2D8F-BD820AAFE331}"/>
              </a:ext>
            </a:extLst>
          </p:cNvPr>
          <p:cNvGrpSpPr/>
          <p:nvPr/>
        </p:nvGrpSpPr>
        <p:grpSpPr>
          <a:xfrm>
            <a:off x="1447799" y="1597731"/>
            <a:ext cx="9296401" cy="1969770"/>
            <a:chOff x="1447799" y="973017"/>
            <a:chExt cx="9296401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58343C-FDF5-C71E-31AC-E1A81A8E594D}"/>
                </a:ext>
              </a:extLst>
            </p:cNvPr>
            <p:cNvSpPr txBox="1"/>
            <p:nvPr/>
          </p:nvSpPr>
          <p:spPr>
            <a:xfrm>
              <a:off x="1447799" y="973017"/>
              <a:ext cx="544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Semantic Discreteness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2326D8-8724-39EA-569C-B327AAEEE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There is a discrete property of a sense of a lexical item or its linguistic context that necessarily triggers an inference.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FBC3A5-2652-3EAC-855A-49A6992CF55C}"/>
              </a:ext>
            </a:extLst>
          </p:cNvPr>
          <p:cNvGrpSpPr/>
          <p:nvPr/>
        </p:nvGrpSpPr>
        <p:grpSpPr>
          <a:xfrm>
            <a:off x="1447799" y="3721387"/>
            <a:ext cx="9490277" cy="1969770"/>
            <a:chOff x="1447799" y="2727343"/>
            <a:chExt cx="9490277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5345E3-79ED-DAAB-972F-5D3D0B6384DF}"/>
                </a:ext>
              </a:extLst>
            </p:cNvPr>
            <p:cNvSpPr txBox="1"/>
            <p:nvPr/>
          </p:nvSpPr>
          <p:spPr>
            <a:xfrm>
              <a:off x="1447799" y="2727343"/>
              <a:ext cx="55843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Pragmatic Discreteness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A216FC-78F4-21B6-7350-F118F22A221E}"/>
                </a:ext>
              </a:extLst>
            </p:cNvPr>
            <p:cNvSpPr txBox="1"/>
            <p:nvPr/>
          </p:nvSpPr>
          <p:spPr>
            <a:xfrm>
              <a:off x="1447800" y="3312118"/>
              <a:ext cx="94902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There is a discrete property of the discourse contexts a lexical item occurs in that necessarily triggers an inference.</a:t>
              </a:r>
            </a:p>
          </p:txBody>
        </p:sp>
      </p:grp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6A6D3E5-0137-9656-72F3-C19A0D9043BC}"/>
              </a:ext>
            </a:extLst>
          </p:cNvPr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1447799" y="1890119"/>
            <a:ext cx="12700" cy="2123656"/>
          </a:xfrm>
          <a:prstGeom prst="bentConnector3">
            <a:avLst>
              <a:gd name="adj1" fmla="val 5142858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B38B0E-402A-5C07-F036-514AA1A3B14D}"/>
              </a:ext>
            </a:extLst>
          </p:cNvPr>
          <p:cNvGrpSpPr/>
          <p:nvPr/>
        </p:nvGrpSpPr>
        <p:grpSpPr>
          <a:xfrm>
            <a:off x="6890656" y="1890119"/>
            <a:ext cx="4290488" cy="2123656"/>
            <a:chOff x="6890656" y="1890119"/>
            <a:chExt cx="4290488" cy="2123656"/>
          </a:xfrm>
        </p:grpSpPr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DB6F63BA-ED8D-AE89-C82C-606A73242C35}"/>
                </a:ext>
              </a:extLst>
            </p:cNvPr>
            <p:cNvCxnSpPr>
              <a:cxnSpLocks/>
              <a:stCxn id="4" idx="3"/>
              <a:endCxn id="3" idx="3"/>
            </p:cNvCxnSpPr>
            <p:nvPr/>
          </p:nvCxnSpPr>
          <p:spPr>
            <a:xfrm flipH="1" flipV="1">
              <a:off x="6890656" y="1890119"/>
              <a:ext cx="141514" cy="2123656"/>
            </a:xfrm>
            <a:prstGeom prst="bentConnector3">
              <a:avLst>
                <a:gd name="adj1" fmla="val -2800006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7C4557-ED3C-2C50-CD4E-A584BA35BD02}"/>
                </a:ext>
              </a:extLst>
            </p:cNvPr>
            <p:cNvSpPr txBox="1"/>
            <p:nvPr/>
          </p:nvSpPr>
          <p:spPr>
            <a:xfrm>
              <a:off x="10802073" y="2740584"/>
              <a:ext cx="3790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C00000"/>
                  </a:solidFill>
                  <a:latin typeface="Helvetica" pitchFamily="2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00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1057F-25C5-EA98-F258-1505933F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7B4CE4-563D-5FA5-9703-E26EB91BA5EC}"/>
              </a:ext>
            </a:extLst>
          </p:cNvPr>
          <p:cNvGrpSpPr/>
          <p:nvPr/>
        </p:nvGrpSpPr>
        <p:grpSpPr>
          <a:xfrm>
            <a:off x="1447799" y="1597731"/>
            <a:ext cx="9971315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D589DE-90F6-8EA6-0953-78D1FEA28CE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98F356A-802C-91ED-07A1-E00DD5083512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How would we distinguish these two accounts of what metalinguistic uncertainty is uncertainty about?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9796AA-D447-1CD0-6886-11B4F97EB30E}"/>
              </a:ext>
            </a:extLst>
          </p:cNvPr>
          <p:cNvGrpSpPr/>
          <p:nvPr/>
        </p:nvGrpSpPr>
        <p:grpSpPr>
          <a:xfrm>
            <a:off x="1447799" y="3721387"/>
            <a:ext cx="9971315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B4CA87-33F1-BA70-82A4-9DAFEBD60F0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Subquestion</a:t>
              </a:r>
              <a:endPara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9D3CE7-3D74-8C88-31D8-AEDF5468B72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 we observe evidence that metalinguistic uncertainty is correlated with syntactic distribution?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5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AF3EB-0791-E4FF-A5A6-2DDE2F4F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06CC32-9804-0D10-DA8D-17D2473E8D39}"/>
              </a:ext>
            </a:extLst>
          </p:cNvPr>
          <p:cNvGrpSpPr/>
          <p:nvPr/>
        </p:nvGrpSpPr>
        <p:grpSpPr>
          <a:xfrm>
            <a:off x="1447800" y="1597731"/>
            <a:ext cx="9296400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C329D8-CBF8-54D1-A203-B55C8526B3A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Idea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E39A4F0-46F8-49AF-A6C9-12CDD7B4B2EF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If metalinguistic uncertainty is correlated with distribution, it may be associated with some linguistic representation.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083777-C24B-82C6-A062-D435FBD984DD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F18C27-74E9-9BD3-E9F2-9879221AD06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Finding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7DC9C4-F97E-A851-C120-37A3BBA079C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There are strong correlations between distribution and semantically derived classes defined in terms of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8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7FAB9-12B4-8E75-A446-6565F180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13FA40-D651-D0C0-E7A3-81FC0491C74E}"/>
              </a:ext>
            </a:extLst>
          </p:cNvPr>
          <p:cNvGrpSpPr/>
          <p:nvPr/>
        </p:nvGrpSpPr>
        <p:grpSpPr>
          <a:xfrm>
            <a:off x="1447799" y="1597731"/>
            <a:ext cx="9296401" cy="1969770"/>
            <a:chOff x="1447799" y="973017"/>
            <a:chExt cx="9296401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32E78E-01E5-E16A-5523-0FE2F2109E99}"/>
                </a:ext>
              </a:extLst>
            </p:cNvPr>
            <p:cNvSpPr txBox="1"/>
            <p:nvPr/>
          </p:nvSpPr>
          <p:spPr>
            <a:xfrm>
              <a:off x="1447799" y="973017"/>
              <a:ext cx="544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Semantic Discreteness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E7055A-A6CC-9AB9-0296-C4A2FB1543F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There is a discrete property of a sense of a lexical item or its linguistic context that necessarily triggers an inference.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F634DD-F808-583E-91CE-3CC95A38966E}"/>
              </a:ext>
            </a:extLst>
          </p:cNvPr>
          <p:cNvGrpSpPr/>
          <p:nvPr/>
        </p:nvGrpSpPr>
        <p:grpSpPr>
          <a:xfrm>
            <a:off x="1447799" y="3721387"/>
            <a:ext cx="9490277" cy="1969770"/>
            <a:chOff x="1447799" y="2727343"/>
            <a:chExt cx="9490277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9EA3FB-BB67-F12F-73E0-38257B13CD9D}"/>
                </a:ext>
              </a:extLst>
            </p:cNvPr>
            <p:cNvSpPr txBox="1"/>
            <p:nvPr/>
          </p:nvSpPr>
          <p:spPr>
            <a:xfrm>
              <a:off x="1447799" y="2727343"/>
              <a:ext cx="55843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Pragmatic Discreteness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879EA8-F136-BB10-159A-A6FF9423FDAE}"/>
                </a:ext>
              </a:extLst>
            </p:cNvPr>
            <p:cNvSpPr txBox="1"/>
            <p:nvPr/>
          </p:nvSpPr>
          <p:spPr>
            <a:xfrm>
              <a:off x="1447800" y="3312118"/>
              <a:ext cx="94902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There is a discrete property of the discourse contexts a lexical item occurs in that necessarily triggers an inference.</a:t>
              </a:r>
            </a:p>
          </p:txBody>
        </p:sp>
      </p:grp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95E7DA84-7EB9-F65F-94F5-F25F9AE02697}"/>
              </a:ext>
            </a:extLst>
          </p:cNvPr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1447799" y="1890119"/>
            <a:ext cx="12700" cy="2123656"/>
          </a:xfrm>
          <a:prstGeom prst="bentConnector3">
            <a:avLst>
              <a:gd name="adj1" fmla="val 5142858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A18930-54F8-0EEC-F870-FD482FEA28A5}"/>
              </a:ext>
            </a:extLst>
          </p:cNvPr>
          <p:cNvGrpSpPr/>
          <p:nvPr/>
        </p:nvGrpSpPr>
        <p:grpSpPr>
          <a:xfrm>
            <a:off x="6890656" y="1890119"/>
            <a:ext cx="4290488" cy="2123656"/>
            <a:chOff x="6890656" y="1890119"/>
            <a:chExt cx="4290488" cy="2123656"/>
          </a:xfrm>
        </p:grpSpPr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B1CA7952-7DA9-5886-4D70-892C57454951}"/>
                </a:ext>
              </a:extLst>
            </p:cNvPr>
            <p:cNvCxnSpPr>
              <a:cxnSpLocks/>
              <a:stCxn id="4" idx="3"/>
              <a:endCxn id="3" idx="3"/>
            </p:cNvCxnSpPr>
            <p:nvPr/>
          </p:nvCxnSpPr>
          <p:spPr>
            <a:xfrm flipH="1" flipV="1">
              <a:off x="6890656" y="1890119"/>
              <a:ext cx="141514" cy="2123656"/>
            </a:xfrm>
            <a:prstGeom prst="bentConnector3">
              <a:avLst>
                <a:gd name="adj1" fmla="val -2800006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7CB177-402D-53C2-54FB-D646C76B933C}"/>
                </a:ext>
              </a:extLst>
            </p:cNvPr>
            <p:cNvSpPr txBox="1"/>
            <p:nvPr/>
          </p:nvSpPr>
          <p:spPr>
            <a:xfrm>
              <a:off x="10802073" y="2740584"/>
              <a:ext cx="3790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C00000"/>
                  </a:solidFill>
                  <a:latin typeface="Helvetica" pitchFamily="2" charset="0"/>
                </a:rPr>
                <a:t>X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0C9440-D382-97A4-848C-0F9459301B17}"/>
              </a:ext>
            </a:extLst>
          </p:cNvPr>
          <p:cNvSpPr/>
          <p:nvPr/>
        </p:nvSpPr>
        <p:spPr>
          <a:xfrm>
            <a:off x="1175657" y="1543301"/>
            <a:ext cx="9568543" cy="21236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531" y="8108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atin typeface="Verdana" panose="020B0604030504040204" pitchFamily="34" charset="0"/>
                <a:cs typeface="Futura Medium" charset="0"/>
              </a:rPr>
              <a:t>Thanks!</a:t>
            </a:r>
          </a:p>
        </p:txBody>
      </p:sp>
      <p:pic>
        <p:nvPicPr>
          <p:cNvPr id="3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AF8DFC97-D1B9-443E-ACA7-B19184ED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7977"/>
            <a:ext cx="2743200" cy="2757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300C6-DEA4-4E70-AFAE-51F736629C1B}"/>
              </a:ext>
            </a:extLst>
          </p:cNvPr>
          <p:cNvSpPr txBox="1"/>
          <p:nvPr/>
        </p:nvSpPr>
        <p:spPr>
          <a:xfrm>
            <a:off x="3722254" y="4895273"/>
            <a:ext cx="474749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Verdana"/>
                <a:ea typeface="Verdana"/>
              </a:rPr>
              <a:t>Supported by NSF-</a:t>
            </a:r>
            <a:r>
              <a:rPr lang="en-US">
                <a:latin typeface="Verdana"/>
                <a:ea typeface="+mn-lt"/>
                <a:cs typeface="+mn-lt"/>
              </a:rPr>
              <a:t>BCS-1748969</a:t>
            </a:r>
            <a:endParaRPr lang="en-US">
              <a:latin typeface="Verdana"/>
              <a:ea typeface="Verdana"/>
              <a:cs typeface="+mn-lt"/>
            </a:endParaRPr>
          </a:p>
          <a:p>
            <a:pPr algn="ctr"/>
            <a:r>
              <a:rPr lang="en-US" i="1">
                <a:latin typeface="Verdana"/>
                <a:ea typeface="+mn-lt"/>
                <a:cs typeface="+mn-lt"/>
              </a:rPr>
              <a:t>The MegaAttitude Project: Investigating selection and polysemy at the scale of the lexicon</a:t>
            </a:r>
            <a:endParaRPr lang="en-US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605384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E8BCE5-DAD4-62A6-F5E1-2AD54583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32" y="1382260"/>
            <a:ext cx="9241450" cy="26535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Appendix A:</a:t>
            </a:r>
            <a:b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Distribution of Inference Judgments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9242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1D7597B8-BEAE-4F5D-A626-4579073D2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147321"/>
            <a:ext cx="8285018" cy="66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7705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42EA41FF-CBBF-481E-8C16-2969C25E4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11480"/>
            <a:ext cx="11494653" cy="61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441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BA03173-0DDB-461C-A7C6-8F73B096B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73" y="96653"/>
            <a:ext cx="7781636" cy="66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10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E8BCE5-DAD4-62A6-F5E1-2AD54583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76" y="393720"/>
            <a:ext cx="9241450" cy="26535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Appendix B:</a:t>
            </a:r>
            <a:b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Validation of </a:t>
            </a:r>
            <a:r>
              <a:rPr lang="en-US" b="1" dirty="0" err="1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MegaIntensionality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13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38CD5-D80E-9045-BDBC-3442F0D470EC}"/>
              </a:ext>
            </a:extLst>
          </p:cNvPr>
          <p:cNvSpPr txBox="1"/>
          <p:nvPr/>
        </p:nvSpPr>
        <p:spPr>
          <a:xfrm>
            <a:off x="836863" y="2586026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Every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is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DDE3F-B526-D146-8C30-4562C879FE76}"/>
              </a:ext>
            </a:extLst>
          </p:cNvPr>
          <p:cNvGrpSpPr/>
          <p:nvPr/>
        </p:nvGrpSpPr>
        <p:grpSpPr>
          <a:xfrm>
            <a:off x="4700588" y="2586026"/>
            <a:ext cx="6654549" cy="400110"/>
            <a:chOff x="4700588" y="4643438"/>
            <a:chExt cx="6654549" cy="4001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B5AEAA-C305-9144-B74A-16140158C5CC}"/>
                </a:ext>
              </a:extLst>
            </p:cNvPr>
            <p:cNvSpPr txBox="1"/>
            <p:nvPr/>
          </p:nvSpPr>
          <p:spPr>
            <a:xfrm>
              <a:off x="5967356" y="4643438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Every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is a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BF010FF-0FF5-E84E-88AF-852453B6BD09}"/>
                </a:ext>
              </a:extLst>
            </p:cNvPr>
            <p:cNvCxnSpPr>
              <a:cxnSpLocks/>
              <a:stCxn id="2" idx="3"/>
              <a:endCxn id="4" idx="1"/>
            </p:cNvCxnSpPr>
            <p:nvPr/>
          </p:nvCxnSpPr>
          <p:spPr>
            <a:xfrm>
              <a:off x="4700588" y="4829205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D7EC14-E5CC-6140-B44B-BE9B1C04F23F}"/>
              </a:ext>
            </a:extLst>
          </p:cNvPr>
          <p:cNvSpPr txBox="1"/>
          <p:nvPr/>
        </p:nvSpPr>
        <p:spPr>
          <a:xfrm>
            <a:off x="836863" y="2986136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Some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is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AA4886-D8C7-F643-9430-9AB279ED0D46}"/>
              </a:ext>
            </a:extLst>
          </p:cNvPr>
          <p:cNvGrpSpPr/>
          <p:nvPr/>
        </p:nvGrpSpPr>
        <p:grpSpPr>
          <a:xfrm>
            <a:off x="4700588" y="2986136"/>
            <a:ext cx="6654549" cy="400110"/>
            <a:chOff x="4700588" y="5043548"/>
            <a:chExt cx="6654549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B0A171-6849-C14A-9451-33BE0CCE2B3B}"/>
                </a:ext>
              </a:extLst>
            </p:cNvPr>
            <p:cNvSpPr txBox="1"/>
            <p:nvPr/>
          </p:nvSpPr>
          <p:spPr>
            <a:xfrm>
              <a:off x="5967356" y="5043548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Some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is a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4A4A84-6BD0-2343-8008-2A66B5091B2B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4700588" y="5229315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1AACFC-5877-7446-81D2-74010A5890FF}"/>
              </a:ext>
            </a:extLst>
          </p:cNvPr>
          <p:cNvSpPr txBox="1"/>
          <p:nvPr/>
        </p:nvSpPr>
        <p:spPr>
          <a:xfrm>
            <a:off x="836863" y="3414655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Most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greyhounds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are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DF97A-2047-DF41-81E2-B00051C8A6D6}"/>
              </a:ext>
            </a:extLst>
          </p:cNvPr>
          <p:cNvGrpSpPr/>
          <p:nvPr/>
        </p:nvGrpSpPr>
        <p:grpSpPr>
          <a:xfrm>
            <a:off x="4700588" y="3414655"/>
            <a:ext cx="6654549" cy="400110"/>
            <a:chOff x="4700588" y="5472067"/>
            <a:chExt cx="6654549" cy="400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F65448-7C2F-BC41-B5F0-5949116F5239}"/>
                </a:ext>
              </a:extLst>
            </p:cNvPr>
            <p:cNvSpPr txBox="1"/>
            <p:nvPr/>
          </p:nvSpPr>
          <p:spPr>
            <a:xfrm>
              <a:off x="5967356" y="5472067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Most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greyhounds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are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greyhounds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E3A4DFB-8007-3242-BDE1-970900A3A0C9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4700588" y="5657834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0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56B4A-6312-4670-8453-617A6BD0E1F5}"/>
              </a:ext>
            </a:extLst>
          </p:cNvPr>
          <p:cNvSpPr txBox="1">
            <a:spLocks/>
          </p:cNvSpPr>
          <p:nvPr/>
        </p:nvSpPr>
        <p:spPr>
          <a:xfrm>
            <a:off x="1137653" y="2311316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>
                <a:latin typeface="Verdana"/>
                <a:ea typeface="Verdana"/>
                <a:cs typeface="Verdana" charset="0"/>
              </a:rPr>
              <a:t>Is bleaching a valid method for capturing doxastic and bouletic inferences associated with verb in a frame?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852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56B4A-6312-4670-8453-617A6BD0E1F5}"/>
              </a:ext>
            </a:extLst>
          </p:cNvPr>
          <p:cNvSpPr txBox="1">
            <a:spLocks/>
          </p:cNvSpPr>
          <p:nvPr/>
        </p:nvSpPr>
        <p:spPr>
          <a:xfrm>
            <a:off x="1114562" y="2320552"/>
            <a:ext cx="10516364" cy="1904521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/>
                <a:ea typeface="Verdana"/>
                <a:cs typeface="Verdana" charset="0"/>
              </a:rPr>
              <a:t>Challenge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200">
                <a:latin typeface="Verdana"/>
                <a:ea typeface="Verdana"/>
                <a:cs typeface="Verdana" charset="0"/>
              </a:rPr>
              <a:t>Doxastic and bouletic inferences are highly sensitive to world knowledge.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467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76D67-EEE0-4480-B24F-102E5A5D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3" y="3184001"/>
            <a:ext cx="12154566" cy="742198"/>
          </a:xfrm>
        </p:spPr>
        <p:txBody>
          <a:bodyPr>
            <a:normAutofit/>
          </a:bodyPr>
          <a:lstStyle/>
          <a:p>
            <a:pPr algn="ctr"/>
            <a:r>
              <a:rPr lang="en-US" sz="2400">
                <a:latin typeface="Consolas"/>
                <a:ea typeface="+mj-lt"/>
                <a:cs typeface="+mj-lt"/>
              </a:rPr>
              <a:t>Jo </a:t>
            </a:r>
            <a:r>
              <a:rPr lang="en-US" sz="2400" b="1" u="sng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doubts</a:t>
            </a:r>
            <a:r>
              <a:rPr lang="en-US" sz="2400">
                <a:latin typeface="Consolas"/>
                <a:ea typeface="+mj-lt"/>
                <a:cs typeface="+mj-lt"/>
              </a:rPr>
              <a:t> that </a:t>
            </a:r>
            <a:r>
              <a:rPr lang="en-US" sz="24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left</a:t>
            </a:r>
            <a:r>
              <a:rPr lang="en-US" sz="2400">
                <a:latin typeface="Consolas"/>
                <a:ea typeface="+mj-lt"/>
                <a:cs typeface="+mj-lt"/>
              </a:rPr>
              <a:t>. ⇝ Jo doesn't believe that </a:t>
            </a:r>
            <a:r>
              <a:rPr lang="en-US" sz="24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left</a:t>
            </a:r>
            <a:r>
              <a:rPr lang="en-US" sz="2400">
                <a:latin typeface="Consolas"/>
                <a:ea typeface="+mj-lt"/>
                <a:cs typeface="+mj-lt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C4C63E-3C67-4D9C-AA27-B0E4D33BB946}"/>
              </a:ext>
            </a:extLst>
          </p:cNvPr>
          <p:cNvSpPr txBox="1">
            <a:spLocks/>
          </p:cNvSpPr>
          <p:nvPr/>
        </p:nvSpPr>
        <p:spPr>
          <a:xfrm>
            <a:off x="800162" y="3733565"/>
            <a:ext cx="10713695" cy="7421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800">
                <a:latin typeface="Consolas"/>
                <a:ea typeface="+mj-lt"/>
                <a:cs typeface="+mj-lt"/>
              </a:rPr>
              <a:t>Jo </a:t>
            </a:r>
            <a:r>
              <a:rPr lang="en-US" sz="2800" b="1" u="sng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doubts</a:t>
            </a:r>
            <a:r>
              <a:rPr lang="en-US" sz="2800">
                <a:latin typeface="Consolas"/>
                <a:ea typeface="+mj-lt"/>
                <a:cs typeface="+mj-lt"/>
              </a:rPr>
              <a:t> that </a:t>
            </a:r>
            <a:r>
              <a:rPr lang="en-US" sz="28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left</a:t>
            </a:r>
            <a:r>
              <a:rPr lang="en-US" sz="2800">
                <a:latin typeface="Consolas"/>
                <a:ea typeface="+mj-lt"/>
                <a:cs typeface="+mj-lt"/>
              </a:rPr>
              <a:t>. ⇝ Jo wants </a:t>
            </a:r>
            <a:r>
              <a:rPr lang="en-US" sz="28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to have left</a:t>
            </a:r>
            <a:r>
              <a:rPr lang="en-US" sz="2800">
                <a:latin typeface="Consolas"/>
                <a:ea typeface="+mj-lt"/>
                <a:cs typeface="+mj-lt"/>
              </a:rPr>
              <a:t>.</a:t>
            </a: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8478A881-9E7A-4B5A-81C7-1817E321966F}"/>
              </a:ext>
            </a:extLst>
          </p:cNvPr>
          <p:cNvSpPr/>
          <p:nvPr/>
        </p:nvSpPr>
        <p:spPr>
          <a:xfrm>
            <a:off x="5763490" y="4020126"/>
            <a:ext cx="392547" cy="411019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60504A-DC57-4B71-92A6-E61443E6DEDD}"/>
              </a:ext>
            </a:extLst>
          </p:cNvPr>
          <p:cNvSpPr txBox="1">
            <a:spLocks/>
          </p:cNvSpPr>
          <p:nvPr/>
        </p:nvSpPr>
        <p:spPr>
          <a:xfrm>
            <a:off x="33543" y="4698764"/>
            <a:ext cx="12154566" cy="7421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400">
                <a:latin typeface="Consolas"/>
                <a:ea typeface="+mj-lt"/>
                <a:cs typeface="+mj-lt"/>
              </a:rPr>
              <a:t>Trump doubts that he won in 2020.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3828FD-6357-43FC-A987-794F404BB5DE}"/>
              </a:ext>
            </a:extLst>
          </p:cNvPr>
          <p:cNvSpPr txBox="1">
            <a:spLocks/>
          </p:cNvSpPr>
          <p:nvPr/>
        </p:nvSpPr>
        <p:spPr>
          <a:xfrm>
            <a:off x="79724" y="5197528"/>
            <a:ext cx="12154566" cy="7421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400">
                <a:latin typeface="Consolas"/>
                <a:ea typeface="+mj-lt"/>
                <a:cs typeface="+mj-lt"/>
              </a:rPr>
              <a:t>Trump wants to have won in 2020.</a:t>
            </a:r>
          </a:p>
        </p:txBody>
      </p:sp>
    </p:spTree>
    <p:extLst>
      <p:ext uri="{BB962C8B-B14F-4D97-AF65-F5344CB8AC3E}">
        <p14:creationId xmlns:p14="http://schemas.microsoft.com/office/powerpoint/2010/main" val="263439086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56B4A-6312-4670-8453-617A6BD0E1F5}"/>
              </a:ext>
            </a:extLst>
          </p:cNvPr>
          <p:cNvSpPr txBox="1">
            <a:spLocks/>
          </p:cNvSpPr>
          <p:nvPr/>
        </p:nvSpPr>
        <p:spPr>
          <a:xfrm>
            <a:off x="1137653" y="2311316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/>
                <a:ea typeface="Verdana"/>
                <a:cs typeface="Verdana" charset="0"/>
              </a:rPr>
              <a:t>Approach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AutoNum type="arabicPeriod"/>
            </a:pPr>
            <a:r>
              <a:rPr lang="en-US" sz="3200">
                <a:latin typeface="Verdana"/>
                <a:ea typeface="Verdana"/>
                <a:cs typeface="Verdana" charset="0"/>
              </a:rPr>
              <a:t>Norm scenarios for likelihood of prior belief or desire not conditioned on a previous sentence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6475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1ED78-7480-435A-8A8E-826A682411FA}"/>
              </a:ext>
            </a:extLst>
          </p:cNvPr>
          <p:cNvSpPr txBox="1"/>
          <p:nvPr/>
        </p:nvSpPr>
        <p:spPr>
          <a:xfrm>
            <a:off x="1071419" y="1995055"/>
            <a:ext cx="9716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</a:rPr>
              <a:t>Executives generally want their deals to go through.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86EEA-2C5E-4E39-B264-076B53EE4DD1}"/>
              </a:ext>
            </a:extLst>
          </p:cNvPr>
          <p:cNvSpPr txBox="1"/>
          <p:nvPr/>
        </p:nvSpPr>
        <p:spPr>
          <a:xfrm>
            <a:off x="1071418" y="1533236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Executives generally believe that their deals will go through.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5B52-7455-4A54-A10B-B3FE270649BE}"/>
              </a:ext>
            </a:extLst>
          </p:cNvPr>
          <p:cNvSpPr txBox="1"/>
          <p:nvPr/>
        </p:nvSpPr>
        <p:spPr>
          <a:xfrm>
            <a:off x="1069110" y="824423"/>
            <a:ext cx="3084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Norming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42824284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A11DACA-5E54-4595-95EB-9B78C8DE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6" y="317666"/>
            <a:ext cx="11148290" cy="63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211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56B4A-6312-4670-8453-617A6BD0E1F5}"/>
              </a:ext>
            </a:extLst>
          </p:cNvPr>
          <p:cNvSpPr txBox="1">
            <a:spLocks/>
          </p:cNvSpPr>
          <p:nvPr/>
        </p:nvSpPr>
        <p:spPr>
          <a:xfrm>
            <a:off x="1137653" y="2311316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/>
                <a:ea typeface="Verdana"/>
                <a:cs typeface="Verdana" charset="0"/>
              </a:rPr>
              <a:t>Approach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AutoNum type="arabicPeriod"/>
            </a:pPr>
            <a:r>
              <a:rPr lang="en-US" sz="3200">
                <a:latin typeface="Verdana"/>
                <a:ea typeface="Verdana"/>
                <a:cs typeface="Verdana" charset="0"/>
              </a:rPr>
              <a:t>Norm scenarios for likelihood of prior belief or desire not conditioned on a previous sentence</a:t>
            </a: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/>
                <a:ea typeface="Verdana"/>
                <a:cs typeface="Verdana" charset="0"/>
              </a:rPr>
              <a:t>Test those normed schenarios in an inference task focused 24 verbs.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0001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1ED78-7480-435A-8A8E-826A682411FA}"/>
              </a:ext>
            </a:extLst>
          </p:cNvPr>
          <p:cNvSpPr txBox="1"/>
          <p:nvPr/>
        </p:nvSpPr>
        <p:spPr>
          <a:xfrm>
            <a:off x="1071419" y="1995055"/>
            <a:ext cx="9716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</a:rPr>
              <a:t>Executives generally want their deals to go through.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86EEA-2C5E-4E39-B264-076B53EE4DD1}"/>
              </a:ext>
            </a:extLst>
          </p:cNvPr>
          <p:cNvSpPr txBox="1"/>
          <p:nvPr/>
        </p:nvSpPr>
        <p:spPr>
          <a:xfrm>
            <a:off x="1071418" y="1533236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Executives generally believe that their deals will go through.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5B52-7455-4A54-A10B-B3FE270649BE}"/>
              </a:ext>
            </a:extLst>
          </p:cNvPr>
          <p:cNvSpPr txBox="1"/>
          <p:nvPr/>
        </p:nvSpPr>
        <p:spPr>
          <a:xfrm>
            <a:off x="1069110" y="824423"/>
            <a:ext cx="3084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Norming</a:t>
            </a:r>
            <a:endParaRPr lang="en-US" sz="4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BF72A-C2D4-42F1-A1D6-B8DAB1342139}"/>
              </a:ext>
            </a:extLst>
          </p:cNvPr>
          <p:cNvSpPr txBox="1"/>
          <p:nvPr/>
        </p:nvSpPr>
        <p:spPr>
          <a:xfrm>
            <a:off x="1089890" y="3523672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The executive knew that his deal had gone through.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EDF8D-89B7-42B1-BD05-3139E58E0998}"/>
              </a:ext>
            </a:extLst>
          </p:cNvPr>
          <p:cNvSpPr txBox="1"/>
          <p:nvPr/>
        </p:nvSpPr>
        <p:spPr>
          <a:xfrm>
            <a:off x="1087582" y="2814859"/>
            <a:ext cx="33666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Contentful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721040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F56B4A-6312-4670-8453-617A6BD0E1F5}"/>
              </a:ext>
            </a:extLst>
          </p:cNvPr>
          <p:cNvSpPr txBox="1">
            <a:spLocks/>
          </p:cNvSpPr>
          <p:nvPr/>
        </p:nvSpPr>
        <p:spPr>
          <a:xfrm>
            <a:off x="1137653" y="2311316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/>
                <a:ea typeface="Verdana"/>
                <a:cs typeface="Verdana" charset="0"/>
              </a:rPr>
              <a:t>Approach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AutoNum type="arabicPeriod"/>
            </a:pPr>
            <a:r>
              <a:rPr lang="en-US" sz="3200">
                <a:latin typeface="Verdana"/>
                <a:ea typeface="Verdana"/>
                <a:cs typeface="Verdana" charset="0"/>
              </a:rPr>
              <a:t>Norm scenarios for likelihood of prior belief or desire not conditioned on a previous sentence</a:t>
            </a: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/>
                <a:ea typeface="Verdana"/>
                <a:cs typeface="Verdana" charset="0"/>
              </a:rPr>
              <a:t>Test those normed schenarios in an inference task focused 24 verbs.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/>
                <a:ea typeface="Verdana"/>
                <a:cs typeface="Verdana" charset="0"/>
              </a:rPr>
              <a:t>Compare to bleached variants.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839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1ED78-7480-435A-8A8E-826A682411FA}"/>
              </a:ext>
            </a:extLst>
          </p:cNvPr>
          <p:cNvSpPr txBox="1"/>
          <p:nvPr/>
        </p:nvSpPr>
        <p:spPr>
          <a:xfrm>
            <a:off x="1071419" y="1995055"/>
            <a:ext cx="9716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</a:rPr>
              <a:t>Executives generally want their deals to go through.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86EEA-2C5E-4E39-B264-076B53EE4DD1}"/>
              </a:ext>
            </a:extLst>
          </p:cNvPr>
          <p:cNvSpPr txBox="1"/>
          <p:nvPr/>
        </p:nvSpPr>
        <p:spPr>
          <a:xfrm>
            <a:off x="1071418" y="1533236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Executives generally believe that their deals will go through.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5B52-7455-4A54-A10B-B3FE270649BE}"/>
              </a:ext>
            </a:extLst>
          </p:cNvPr>
          <p:cNvSpPr txBox="1"/>
          <p:nvPr/>
        </p:nvSpPr>
        <p:spPr>
          <a:xfrm>
            <a:off x="1069110" y="824423"/>
            <a:ext cx="3084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Norming</a:t>
            </a:r>
            <a:endParaRPr lang="en-US" sz="4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BF72A-C2D4-42F1-A1D6-B8DAB1342139}"/>
              </a:ext>
            </a:extLst>
          </p:cNvPr>
          <p:cNvSpPr txBox="1"/>
          <p:nvPr/>
        </p:nvSpPr>
        <p:spPr>
          <a:xfrm>
            <a:off x="1089890" y="3523672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The executive knew that his deal had gone through.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EDF8D-89B7-42B1-BD05-3139E58E0998}"/>
              </a:ext>
            </a:extLst>
          </p:cNvPr>
          <p:cNvSpPr txBox="1"/>
          <p:nvPr/>
        </p:nvSpPr>
        <p:spPr>
          <a:xfrm>
            <a:off x="1087582" y="2814859"/>
            <a:ext cx="33666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Contentful</a:t>
            </a:r>
            <a:endParaRPr lang="en-US" sz="4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ED7AE-62F5-42B4-B7E9-99C9D36656D6}"/>
              </a:ext>
            </a:extLst>
          </p:cNvPr>
          <p:cNvSpPr txBox="1"/>
          <p:nvPr/>
        </p:nvSpPr>
        <p:spPr>
          <a:xfrm>
            <a:off x="1089889" y="5038435"/>
            <a:ext cx="10741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nsolas"/>
                <a:ea typeface="Verdana"/>
              </a:rPr>
              <a:t>A knew that C happened.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1A6AD-D0FC-46A2-A41F-90C24795EDFB}"/>
              </a:ext>
            </a:extLst>
          </p:cNvPr>
          <p:cNvSpPr txBox="1"/>
          <p:nvPr/>
        </p:nvSpPr>
        <p:spPr>
          <a:xfrm>
            <a:off x="1087581" y="4329622"/>
            <a:ext cx="33666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Verdana"/>
                <a:ea typeface="Verdana"/>
              </a:rPr>
              <a:t>Bleached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25009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Generalization #1 </a:t>
            </a:r>
            <a:r>
              <a:rPr lang="en-US" sz="2000"/>
              <a:t>Barwise &amp; Cooper 1981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Determiners are 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conservative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: if D is a determiner then D expresses a relation R between sets 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and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s.t.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R(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iff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R(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3200">
                <a:solidFill>
                  <a:srgbClr val="C55A11"/>
                </a:solidFill>
                <a:latin typeface="Verdana" charset="0"/>
                <a:ea typeface="Verdana" charset="0"/>
                <a:cs typeface="Verdana" charset="0"/>
              </a:rPr>
              <a:t>A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∩ </a:t>
            </a:r>
            <a:r>
              <a:rPr lang="en-US" sz="3200">
                <a:solidFill>
                  <a:srgbClr val="2F7ACD"/>
                </a:solidFill>
                <a:latin typeface="Verdana" charset="0"/>
                <a:ea typeface="Verdana" charset="0"/>
                <a:cs typeface="Verdana" charset="0"/>
              </a:rPr>
              <a:t>B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BC0E5F-ECC9-474D-B940-CBD6D9B456F0}"/>
              </a:ext>
            </a:extLst>
          </p:cNvPr>
          <p:cNvGrpSpPr/>
          <p:nvPr/>
        </p:nvGrpSpPr>
        <p:grpSpPr>
          <a:xfrm>
            <a:off x="1750219" y="4421982"/>
            <a:ext cx="4507706" cy="1343649"/>
            <a:chOff x="1750219" y="4421982"/>
            <a:chExt cx="4507706" cy="134364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29E95E40-5E79-4846-BCC5-1007EC35D6DC}"/>
                </a:ext>
              </a:extLst>
            </p:cNvPr>
            <p:cNvSpPr/>
            <p:nvPr/>
          </p:nvSpPr>
          <p:spPr>
            <a:xfrm rot="16200000">
              <a:off x="3843338" y="2328863"/>
              <a:ext cx="321468" cy="4507706"/>
            </a:xfrm>
            <a:prstGeom prst="leftBrac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ACBBB6-0727-B34D-9CA9-29219A21D2C9}"/>
                </a:ext>
              </a:extLst>
            </p:cNvPr>
            <p:cNvSpPr txBox="1"/>
            <p:nvPr/>
          </p:nvSpPr>
          <p:spPr>
            <a:xfrm>
              <a:off x="1939527" y="4934634"/>
              <a:ext cx="415647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/>
                <a:t>Language only “sees” relational concepts of this form.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0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A4EAC52-434B-47C0-BA9F-0AC6CFD1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473" y="184398"/>
            <a:ext cx="7583053" cy="64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4443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E8BCE5-DAD4-62A6-F5E1-2AD54583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32" y="467860"/>
            <a:ext cx="9241450" cy="26535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Appendix C:</a:t>
            </a:r>
            <a:b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Principal Component Analysis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375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7046D1A-5CCB-43B3-B93E-E1D57AB1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19" y="1257531"/>
            <a:ext cx="8945417" cy="5372792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6601A8C1-908E-4150-BB84-BA9533BD0D94}"/>
              </a:ext>
            </a:extLst>
          </p:cNvPr>
          <p:cNvSpPr/>
          <p:nvPr/>
        </p:nvSpPr>
        <p:spPr>
          <a:xfrm rot="5400000">
            <a:off x="6258422" y="-154709"/>
            <a:ext cx="346363" cy="235065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6E6D9-8EA7-43DC-BFC2-6F0F40E35A27}"/>
              </a:ext>
            </a:extLst>
          </p:cNvPr>
          <p:cNvSpPr txBox="1"/>
          <p:nvPr/>
        </p:nvSpPr>
        <p:spPr>
          <a:xfrm>
            <a:off x="5061239" y="4800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Verdana"/>
                <a:ea typeface="Verdana"/>
              </a:rPr>
              <a:t>95% of variance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71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876F22-02B9-455C-B9CC-6A07CC7DC2E2}"/>
              </a:ext>
            </a:extLst>
          </p:cNvPr>
          <p:cNvSpPr txBox="1"/>
          <p:nvPr/>
        </p:nvSpPr>
        <p:spPr>
          <a:xfrm>
            <a:off x="752764" y="1025236"/>
            <a:ext cx="1068185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The polarity of veridicality and doxastic inferences under negation is anti-correlated with neg-raising.</a:t>
            </a:r>
            <a:endParaRPr lang="en-US" sz="2400">
              <a:latin typeface="Gill Sans MT" panose="020B0502020104020203"/>
              <a:ea typeface="Verdana"/>
            </a:endParaRPr>
          </a:p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The polarity of a belief presupposition about a recipient is correlated with the polarity of a desire presupposition.</a:t>
            </a:r>
            <a:endParaRPr lang="en-US" sz="2400">
              <a:latin typeface="Gill Sans MT" panose="020B0502020104020203"/>
              <a:ea typeface="Verdana"/>
            </a:endParaRPr>
          </a:p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The valence of an emotive communicative is anticorrelated with veridicality.</a:t>
            </a:r>
            <a:endParaRPr lang="en-US" sz="2400">
              <a:latin typeface="Gill Sans MT"/>
              <a:ea typeface="Verdana"/>
            </a:endParaRPr>
          </a:p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Bouletic inferences about the source and the target of a communication are anticorrelated with veridicality.</a:t>
            </a:r>
            <a:endParaRPr lang="en-US" sz="2400">
              <a:latin typeface="Gill Sans MT"/>
              <a:ea typeface="Verdana"/>
            </a:endParaRPr>
          </a:p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Desire inferences about the source in a communication are anticorrelated with belief inferences about the target.</a:t>
            </a:r>
            <a:endParaRPr lang="en-US" sz="2400">
              <a:latin typeface="Gill Sans MT"/>
              <a:ea typeface="Verdana"/>
            </a:endParaRPr>
          </a:p>
          <a:p>
            <a:pPr marL="342900" indent="-342900">
              <a:buAutoNum type="arabicPeriod"/>
            </a:pPr>
            <a:r>
              <a:rPr lang="en-US" sz="2400">
                <a:latin typeface="Verdana"/>
                <a:ea typeface="Verdana"/>
              </a:rPr>
              <a:t>Veridicality is correlated with belief inferences in the target of a communication but anticorrelated with desire inferences.</a:t>
            </a:r>
            <a:endParaRPr lang="en-US" sz="2400">
              <a:latin typeface="Gill Sans M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1181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Generalization #2 </a:t>
            </a:r>
            <a:r>
              <a:rPr lang="en-US" sz="2000" err="1"/>
              <a:t>Gärdenfors</a:t>
            </a:r>
            <a:r>
              <a:rPr lang="en-US" sz="2000"/>
              <a:t> 2000, </a:t>
            </a:r>
            <a:r>
              <a:rPr lang="en-US" sz="2000" err="1"/>
              <a:t>Jäger</a:t>
            </a:r>
            <a:r>
              <a:rPr lang="en-US" sz="2000"/>
              <a:t> 2010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Color terms express convex regions in color space.</a:t>
            </a:r>
          </a:p>
        </p:txBody>
      </p:sp>
    </p:spTree>
    <p:extLst>
      <p:ext uri="{BB962C8B-B14F-4D97-AF65-F5344CB8AC3E}">
        <p14:creationId xmlns:p14="http://schemas.microsoft.com/office/powerpoint/2010/main" val="93790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98C25-131D-3423-793E-FA904715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034EFD9-1318-E6BC-9F55-1AE60BE96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72"/>
          <a:stretch/>
        </p:blipFill>
        <p:spPr>
          <a:xfrm>
            <a:off x="1150343" y="783774"/>
            <a:ext cx="6265158" cy="33109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AE79837-FB2D-78B6-B932-B296C9E0E296}"/>
              </a:ext>
            </a:extLst>
          </p:cNvPr>
          <p:cNvGrpSpPr/>
          <p:nvPr/>
        </p:nvGrpSpPr>
        <p:grpSpPr>
          <a:xfrm>
            <a:off x="8490095" y="738938"/>
            <a:ext cx="2538690" cy="2655432"/>
            <a:chOff x="7314934" y="2261119"/>
            <a:chExt cx="1983347" cy="20745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D49242-0DF9-8E4E-F6A4-81866CC64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A38D74-3797-F515-EE31-400A5C73A7E1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2404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898A3B-543D-D884-7CB3-46F9081FED3C}"/>
              </a:ext>
            </a:extLst>
          </p:cNvPr>
          <p:cNvGrpSpPr/>
          <p:nvPr/>
        </p:nvGrpSpPr>
        <p:grpSpPr>
          <a:xfrm>
            <a:off x="8490094" y="3690867"/>
            <a:ext cx="2538690" cy="2648645"/>
            <a:chOff x="9434939" y="2261181"/>
            <a:chExt cx="1983347" cy="20692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85741B-9FE2-1A59-16AF-385048145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58D692-6B83-E825-3044-C5C7043C1172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2404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89C255-DC00-81D4-B5C2-2C80D70A3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343" y="4746117"/>
            <a:ext cx="1593399" cy="1593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020658-FC8F-5DE7-7D59-842C3F836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221" y="4743867"/>
            <a:ext cx="1593399" cy="1593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CAEAD-15B9-997F-1AB8-E968CCD82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102" y="4743867"/>
            <a:ext cx="1593399" cy="159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48888-E779-E1B7-DD86-B132F3C2BCF4}"/>
              </a:ext>
            </a:extLst>
          </p:cNvPr>
          <p:cNvSpPr txBox="1"/>
          <p:nvPr/>
        </p:nvSpPr>
        <p:spPr>
          <a:xfrm>
            <a:off x="1501040" y="4448019"/>
            <a:ext cx="8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6E3E1-5BB6-B9AA-2121-76D09765DAE6}"/>
              </a:ext>
            </a:extLst>
          </p:cNvPr>
          <p:cNvSpPr txBox="1"/>
          <p:nvPr/>
        </p:nvSpPr>
        <p:spPr>
          <a:xfrm>
            <a:off x="3894107" y="4448019"/>
            <a:ext cx="8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D1DE-749D-4E29-E062-5B0402719F6F}"/>
              </a:ext>
            </a:extLst>
          </p:cNvPr>
          <p:cNvSpPr txBox="1"/>
          <p:nvPr/>
        </p:nvSpPr>
        <p:spPr>
          <a:xfrm>
            <a:off x="6172799" y="4448019"/>
            <a:ext cx="89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1870717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8BF6B3-06DB-CC43-BE91-22AD35FB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943099"/>
            <a:ext cx="11514667" cy="2989385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3D92282-9BA7-CB48-A3D4-AE1B8C2F748F}"/>
              </a:ext>
            </a:extLst>
          </p:cNvPr>
          <p:cNvGrpSpPr/>
          <p:nvPr/>
        </p:nvGrpSpPr>
        <p:grpSpPr>
          <a:xfrm>
            <a:off x="410631" y="1995489"/>
            <a:ext cx="11376557" cy="2905121"/>
            <a:chOff x="410631" y="1995489"/>
            <a:chExt cx="11376557" cy="29051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5157E7A-D4DE-EB46-B1CC-BCB5EFD34FD3}"/>
                </a:ext>
              </a:extLst>
            </p:cNvPr>
            <p:cNvGrpSpPr/>
            <p:nvPr/>
          </p:nvGrpSpPr>
          <p:grpSpPr>
            <a:xfrm>
              <a:off x="410631" y="2714625"/>
              <a:ext cx="4275669" cy="2185985"/>
              <a:chOff x="410631" y="2714625"/>
              <a:chExt cx="4275669" cy="218598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438712B-811E-C441-8231-6375B1F9D76A}"/>
                  </a:ext>
                </a:extLst>
              </p:cNvPr>
              <p:cNvGrpSpPr/>
              <p:nvPr/>
            </p:nvGrpSpPr>
            <p:grpSpPr>
              <a:xfrm>
                <a:off x="410631" y="2714625"/>
                <a:ext cx="4004207" cy="2185985"/>
                <a:chOff x="410631" y="2714625"/>
                <a:chExt cx="4004207" cy="2185985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B55FB9E-245E-9F4C-882E-E70298CFE1D7}"/>
                    </a:ext>
                  </a:extLst>
                </p:cNvPr>
                <p:cNvGrpSpPr/>
                <p:nvPr/>
              </p:nvGrpSpPr>
              <p:grpSpPr>
                <a:xfrm>
                  <a:off x="410631" y="2714625"/>
                  <a:ext cx="1418169" cy="2171697"/>
                  <a:chOff x="410631" y="2714625"/>
                  <a:chExt cx="1418169" cy="2171697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8C0C551F-20A2-7A4C-A185-9D466CF6DF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0631" y="2714625"/>
                    <a:ext cx="87524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FDD6B804-AC4F-9A4D-A594-4DE68C550D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1588" y="3081337"/>
                    <a:ext cx="557212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6D0223F8-4B2E-B24B-A48C-9E859BCE1B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588" y="2714625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3AABC33-3AFD-A44E-B76C-20681F2FB9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28800" y="3062288"/>
                    <a:ext cx="0" cy="1138237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DCAEB018-6743-1047-8C39-9A2ADA91C5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14475" y="4186237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7DB059BE-3136-A940-B9B0-4DE5CBF66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43051" y="4186237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77D9457F-2F28-BB49-ACCD-BA4FF1C372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7300" y="4533898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C10A24-A460-554E-A6AA-507CD277F5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52538" y="4519610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50A26F1F-2C61-E846-BCD5-F9029E9A93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0631" y="4867273"/>
                    <a:ext cx="85619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699EB420-6618-C145-B8FE-969D7F8ABC6F}"/>
                    </a:ext>
                  </a:extLst>
                </p:cNvPr>
                <p:cNvGrpSpPr/>
                <p:nvPr/>
              </p:nvGrpSpPr>
              <p:grpSpPr>
                <a:xfrm>
                  <a:off x="1271588" y="3810000"/>
                  <a:ext cx="3143250" cy="1090610"/>
                  <a:chOff x="1271588" y="3810000"/>
                  <a:chExt cx="3143250" cy="1090610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80F6EDB-C17C-6F4A-9518-ED5472FC91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810000"/>
                    <a:ext cx="2586038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FEF2C67E-BCF2-264B-B738-9EDC146E59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5788" y="3810000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BD7D439-D155-7F4C-8E6B-F6A84AFAC2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1463" y="4152899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ABD3EF4-687F-C347-897E-A37A43CF30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14801" y="4176712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D8B70B4B-DB23-0D4B-9D66-229966A9DB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86050" y="4533898"/>
                    <a:ext cx="1428751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4A4E7AC9-A0B2-7B40-85EA-07B591404E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86050" y="4533898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9336BF8-E88B-424E-A74F-11CD6A230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1588" y="4867273"/>
                    <a:ext cx="1428751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12DF61-D674-8644-ADF1-7AB553EE0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4801" y="4533898"/>
                <a:ext cx="571499" cy="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C2A8B4F-4956-9D47-9315-7DA8657DD2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6300" y="4519610"/>
                <a:ext cx="0" cy="366712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91E7DC9-548C-C04C-A192-ABEEEC3F5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0339" y="4872033"/>
                <a:ext cx="1985961" cy="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DBE2B3-3CB9-8E49-AEA4-23CBC852F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6300" y="3081337"/>
              <a:ext cx="0" cy="72866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3FC34B-291D-6C4A-A5E2-3FB9815B1663}"/>
                </a:ext>
              </a:extLst>
            </p:cNvPr>
            <p:cNvCxnSpPr>
              <a:cxnSpLocks/>
            </p:cNvCxnSpPr>
            <p:nvPr/>
          </p:nvCxnSpPr>
          <p:spPr>
            <a:xfrm>
              <a:off x="4672012" y="3095625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1A2EFD-BE8E-7449-93E3-0D93A7D14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100" y="2745581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7B3817-BC55-5748-9AF7-F5A14DE83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6850" y="2378869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0FA707-59F8-1845-8FB4-0418CA1E2C4F}"/>
                </a:ext>
              </a:extLst>
            </p:cNvPr>
            <p:cNvCxnSpPr>
              <a:cxnSpLocks/>
            </p:cNvCxnSpPr>
            <p:nvPr/>
          </p:nvCxnSpPr>
          <p:spPr>
            <a:xfrm>
              <a:off x="4962525" y="2721768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490A9F-A7DB-C841-9E76-FF4A182E054D}"/>
                </a:ext>
              </a:extLst>
            </p:cNvPr>
            <p:cNvCxnSpPr>
              <a:cxnSpLocks/>
            </p:cNvCxnSpPr>
            <p:nvPr/>
          </p:nvCxnSpPr>
          <p:spPr>
            <a:xfrm>
              <a:off x="5262562" y="2364580"/>
              <a:ext cx="3409944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B82197-2E30-5A49-A354-C85759C49C3D}"/>
                </a:ext>
              </a:extLst>
            </p:cNvPr>
            <p:cNvCxnSpPr>
              <a:cxnSpLocks/>
            </p:cNvCxnSpPr>
            <p:nvPr/>
          </p:nvCxnSpPr>
          <p:spPr>
            <a:xfrm>
              <a:off x="4386262" y="3814762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722BC36-4849-9F46-B0B6-1A98FA5A2A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506" y="2362201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A30E304-A314-D747-AEDC-FF5C477B09F8}"/>
                </a:ext>
              </a:extLst>
            </p:cNvPr>
            <p:cNvCxnSpPr>
              <a:cxnSpLocks/>
            </p:cNvCxnSpPr>
            <p:nvPr/>
          </p:nvCxnSpPr>
          <p:spPr>
            <a:xfrm>
              <a:off x="8672506" y="2719388"/>
              <a:ext cx="557213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0FB2BBD-3196-D141-B625-8A5EAECD777A}"/>
                </a:ext>
              </a:extLst>
            </p:cNvPr>
            <p:cNvCxnSpPr>
              <a:cxnSpLocks/>
            </p:cNvCxnSpPr>
            <p:nvPr/>
          </p:nvCxnSpPr>
          <p:spPr>
            <a:xfrm>
              <a:off x="9229719" y="3083719"/>
              <a:ext cx="28575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0EDEBE-50BE-4549-ADF9-47BC57D3E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9719" y="2731293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55383FB-263F-1940-957B-87AC0195C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4994" y="3056791"/>
              <a:ext cx="0" cy="184381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5BADCAF-493B-C441-ABED-595346E56E37}"/>
                </a:ext>
              </a:extLst>
            </p:cNvPr>
            <p:cNvCxnSpPr>
              <a:cxnSpLocks/>
            </p:cNvCxnSpPr>
            <p:nvPr/>
          </p:nvCxnSpPr>
          <p:spPr>
            <a:xfrm>
              <a:off x="4672012" y="4874415"/>
              <a:ext cx="4852982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419DEAD-2F36-1344-B2C2-AEC744972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0744" y="2740817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C6690A-4919-314E-8CD1-0C485AEA374A}"/>
                </a:ext>
              </a:extLst>
            </p:cNvPr>
            <p:cNvCxnSpPr>
              <a:cxnSpLocks/>
            </p:cNvCxnSpPr>
            <p:nvPr/>
          </p:nvCxnSpPr>
          <p:spPr>
            <a:xfrm>
              <a:off x="9515469" y="3083718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6D0F8D-18EE-814E-B19E-919B03817161}"/>
                </a:ext>
              </a:extLst>
            </p:cNvPr>
            <p:cNvCxnSpPr>
              <a:cxnSpLocks/>
            </p:cNvCxnSpPr>
            <p:nvPr/>
          </p:nvCxnSpPr>
          <p:spPr>
            <a:xfrm>
              <a:off x="9829794" y="2740817"/>
              <a:ext cx="19431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B13AAA1-C7C2-7E41-8BB8-169877A3F83A}"/>
                </a:ext>
              </a:extLst>
            </p:cNvPr>
            <p:cNvCxnSpPr>
              <a:cxnSpLocks/>
            </p:cNvCxnSpPr>
            <p:nvPr/>
          </p:nvCxnSpPr>
          <p:spPr>
            <a:xfrm>
              <a:off x="9524994" y="4879177"/>
              <a:ext cx="22479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073F445-9D26-F142-B1B2-B37CBA9214D1}"/>
                </a:ext>
              </a:extLst>
            </p:cNvPr>
            <p:cNvCxnSpPr>
              <a:cxnSpLocks/>
            </p:cNvCxnSpPr>
            <p:nvPr/>
          </p:nvCxnSpPr>
          <p:spPr>
            <a:xfrm>
              <a:off x="8672506" y="2364581"/>
              <a:ext cx="3114682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CA9BD45-E444-8641-8649-1ED0510CB675}"/>
                </a:ext>
              </a:extLst>
            </p:cNvPr>
            <p:cNvCxnSpPr>
              <a:cxnSpLocks/>
            </p:cNvCxnSpPr>
            <p:nvPr/>
          </p:nvCxnSpPr>
          <p:spPr>
            <a:xfrm>
              <a:off x="5262562" y="2362201"/>
              <a:ext cx="14288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3AC656A-D583-D643-BA64-CCD1BF3C8CFE}"/>
                </a:ext>
              </a:extLst>
            </p:cNvPr>
            <p:cNvCxnSpPr>
              <a:cxnSpLocks/>
            </p:cNvCxnSpPr>
            <p:nvPr/>
          </p:nvCxnSpPr>
          <p:spPr>
            <a:xfrm>
              <a:off x="424919" y="2362201"/>
              <a:ext cx="227542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AB664F-D546-9649-9AB7-7E92F009E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5568" y="1995489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FBBCF41-2891-5D41-9171-2D32439368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392" y="2012157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5E6136B-6B4C-F040-A2F5-547A49E4C775}"/>
                </a:ext>
              </a:extLst>
            </p:cNvPr>
            <p:cNvCxnSpPr>
              <a:cxnSpLocks/>
            </p:cNvCxnSpPr>
            <p:nvPr/>
          </p:nvCxnSpPr>
          <p:spPr>
            <a:xfrm>
              <a:off x="4707730" y="2362201"/>
              <a:ext cx="557213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2F41C1-3C5D-1445-81B4-131B14A5BB81}"/>
              </a:ext>
            </a:extLst>
          </p:cNvPr>
          <p:cNvSpPr txBox="1"/>
          <p:nvPr/>
        </p:nvSpPr>
        <p:spPr>
          <a:xfrm>
            <a:off x="2375439" y="5627112"/>
            <a:ext cx="712392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Verdana"/>
                <a:ea typeface="Verdana"/>
              </a:rPr>
              <a:t>Language only “sees” convex color concepts.</a:t>
            </a:r>
          </a:p>
        </p:txBody>
      </p:sp>
    </p:spTree>
    <p:extLst>
      <p:ext uri="{BB962C8B-B14F-4D97-AF65-F5344CB8AC3E}">
        <p14:creationId xmlns:p14="http://schemas.microsoft.com/office/powerpoint/2010/main" val="28687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8200" y="1803983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Challenge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As we expand to larger and more open classes of words, generalizations tend to be harder to find.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DECB27-574C-9A4E-8A23-0BAF06EE6A3B}"/>
              </a:ext>
            </a:extLst>
          </p:cNvPr>
          <p:cNvSpPr txBox="1">
            <a:spLocks/>
          </p:cNvSpPr>
          <p:nvPr/>
        </p:nvSpPr>
        <p:spPr>
          <a:xfrm>
            <a:off x="838200" y="3543300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Reason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Standard methodologies for discovering lexical generalizations do not always scale well because we don’t have good sampling methodologies.</a:t>
            </a:r>
          </a:p>
        </p:txBody>
      </p:sp>
    </p:spTree>
    <p:extLst>
      <p:ext uri="{BB962C8B-B14F-4D97-AF65-F5344CB8AC3E}">
        <p14:creationId xmlns:p14="http://schemas.microsoft.com/office/powerpoint/2010/main" val="3040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DC52F47-A513-0940-A7FA-753EC5F89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339850"/>
            <a:ext cx="8458200" cy="4178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4ED25C-B147-8C47-8B9E-185D1FED29D7}"/>
              </a:ext>
            </a:extLst>
          </p:cNvPr>
          <p:cNvSpPr/>
          <p:nvPr/>
        </p:nvSpPr>
        <p:spPr>
          <a:xfrm>
            <a:off x="1281112" y="5725894"/>
            <a:ext cx="9629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White, Aaron Steven. 2021. </a:t>
            </a: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On Believing and Hoping Whether</a:t>
            </a: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r>
              <a:rPr lang="en-US" sz="1400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Semantics and Pragmatics</a:t>
            </a: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14 (6): 1–18.</a:t>
            </a:r>
            <a:endParaRPr lang="en-US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6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Proposed Generalization #1 </a:t>
            </a:r>
            <a:r>
              <a:rPr lang="en-US" sz="1600" dirty="0" err="1">
                <a:latin typeface="Verdana" panose="020B0604030504040204" pitchFamily="34" charset="0"/>
              </a:rPr>
              <a:t>Egre</a:t>
            </a:r>
            <a:r>
              <a:rPr lang="en-US" sz="1600" dirty="0">
                <a:latin typeface="Verdana" panose="020B0604030504040204" pitchFamily="34" charset="0"/>
              </a:rPr>
              <a:t> 2008 see also </a:t>
            </a:r>
            <a:r>
              <a:rPr lang="en-US" sz="1600" dirty="0" err="1">
                <a:latin typeface="Verdana" panose="020B0604030504040204" pitchFamily="34" charset="0"/>
              </a:rPr>
              <a:t>Hintikka</a:t>
            </a:r>
            <a:r>
              <a:rPr lang="en-US" sz="1600" dirty="0">
                <a:latin typeface="Verdana" panose="020B0604030504040204" pitchFamily="34" charset="0"/>
              </a:rPr>
              <a:t> 1975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A predicate triggers veridicality inferences… </a:t>
            </a:r>
          </a:p>
        </p:txBody>
      </p:sp>
    </p:spTree>
    <p:extLst>
      <p:ext uri="{BB962C8B-B14F-4D97-AF65-F5344CB8AC3E}">
        <p14:creationId xmlns:p14="http://schemas.microsoft.com/office/powerpoint/2010/main" val="284598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B0F30E-ACCA-5244-9478-192AF3B3234F}"/>
              </a:ext>
            </a:extLst>
          </p:cNvPr>
          <p:cNvSpPr/>
          <p:nvPr/>
        </p:nvSpPr>
        <p:spPr>
          <a:xfrm>
            <a:off x="2652690" y="3192597"/>
            <a:ext cx="2376509" cy="50439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2F47CFD-3CE6-0647-A922-9D4FB5B4B2A2}"/>
              </a:ext>
            </a:extLst>
          </p:cNvPr>
          <p:cNvSpPr/>
          <p:nvPr/>
        </p:nvSpPr>
        <p:spPr>
          <a:xfrm>
            <a:off x="2645035" y="5515187"/>
            <a:ext cx="6856153" cy="504395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Proposed Generalization #1 </a:t>
            </a:r>
            <a:r>
              <a:rPr lang="en-US" sz="1600" dirty="0" err="1">
                <a:latin typeface="Verdana" panose="020B0604030504040204" pitchFamily="34" charset="0"/>
              </a:rPr>
              <a:t>Egre</a:t>
            </a:r>
            <a:r>
              <a:rPr lang="en-US" sz="1600" dirty="0">
                <a:latin typeface="Verdana" panose="020B0604030504040204" pitchFamily="34" charset="0"/>
              </a:rPr>
              <a:t> 2008 see also </a:t>
            </a:r>
            <a:r>
              <a:rPr lang="en-US" sz="1600" dirty="0" err="1">
                <a:latin typeface="Verdana" panose="020B0604030504040204" pitchFamily="34" charset="0"/>
              </a:rPr>
              <a:t>Hintikka</a:t>
            </a:r>
            <a:r>
              <a:rPr lang="en-US" sz="1600" dirty="0">
                <a:latin typeface="Verdana" panose="020B0604030504040204" pitchFamily="34" charset="0"/>
              </a:rPr>
              <a:t> 1975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A predicate triggers veridicality inferences </a:t>
            </a:r>
            <a:r>
              <a:rPr lang="en-US" sz="3200" dirty="0" err="1">
                <a:latin typeface="Verdana" charset="0"/>
                <a:ea typeface="Verdana" charset="0"/>
                <a:cs typeface="Verdana" charset="0"/>
              </a:rPr>
              <a:t>iff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 it takes both declarative and interrogative clauses. </a:t>
            </a:r>
          </a:p>
        </p:txBody>
      </p:sp>
    </p:spTree>
    <p:extLst>
      <p:ext uri="{BB962C8B-B14F-4D97-AF65-F5344CB8AC3E}">
        <p14:creationId xmlns:p14="http://schemas.microsoft.com/office/powerpoint/2010/main" val="233591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4457E9D-406A-C14F-9F7C-41D59C812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39" y="271462"/>
            <a:ext cx="7403921" cy="588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5839E-1862-B04B-9616-EEDD0FE835F3}"/>
              </a:ext>
            </a:extLst>
          </p:cNvPr>
          <p:cNvSpPr txBox="1"/>
          <p:nvPr/>
        </p:nvSpPr>
        <p:spPr>
          <a:xfrm>
            <a:off x="2394039" y="6129336"/>
            <a:ext cx="740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Triggers veridicality inferences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2B129-0183-F544-B756-9651A3D13874}"/>
              </a:ext>
            </a:extLst>
          </p:cNvPr>
          <p:cNvSpPr txBox="1"/>
          <p:nvPr/>
        </p:nvSpPr>
        <p:spPr>
          <a:xfrm rot="16200000">
            <a:off x="-765731" y="2965104"/>
            <a:ext cx="5857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Takes both declaratives and interrogatives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C81718-A9F6-1F4A-A566-DD2DCC7359D9}"/>
              </a:ext>
            </a:extLst>
          </p:cNvPr>
          <p:cNvSpPr/>
          <p:nvPr/>
        </p:nvSpPr>
        <p:spPr>
          <a:xfrm>
            <a:off x="9404249" y="6441574"/>
            <a:ext cx="2787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White &amp; Rawlins 2018,  White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A08F25-7737-3149-BB1B-08150F8F2367}"/>
              </a:ext>
            </a:extLst>
          </p:cNvPr>
          <p:cNvSpPr/>
          <p:nvPr/>
        </p:nvSpPr>
        <p:spPr>
          <a:xfrm>
            <a:off x="2450426" y="343196"/>
            <a:ext cx="7310198" cy="571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16C70898-70D5-7046-9BBF-C5FC58544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950" y="324146"/>
            <a:ext cx="7360149" cy="5815016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48D8DB3-1FC1-C54D-89CC-228FB2FB9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57" y="314320"/>
            <a:ext cx="7376763" cy="58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Proposed Generalization #2 </a:t>
            </a:r>
            <a:r>
              <a:rPr lang="en-US" sz="1600" dirty="0">
                <a:latin typeface="Verdana" panose="020B0604030504040204" pitchFamily="34" charset="0"/>
              </a:rPr>
              <a:t>Zuber 1983, Theiler et al. 2017, 2019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If a predicate triggers neg-raising inferences, it does not take interrogative clauses. </a:t>
            </a:r>
          </a:p>
        </p:txBody>
      </p:sp>
    </p:spTree>
    <p:extLst>
      <p:ext uri="{BB962C8B-B14F-4D97-AF65-F5344CB8AC3E}">
        <p14:creationId xmlns:p14="http://schemas.microsoft.com/office/powerpoint/2010/main" val="2157610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Could this be because there are no lexical generalizations to be had for these inferences?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DECB27-574C-9A4E-8A23-0BAF06EE6A3B}"/>
              </a:ext>
            </a:extLst>
          </p:cNvPr>
          <p:cNvSpPr txBox="1">
            <a:spLocks/>
          </p:cNvSpPr>
          <p:nvPr/>
        </p:nvSpPr>
        <p:spPr>
          <a:xfrm>
            <a:off x="838200" y="2690681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 </a:t>
            </a:r>
            <a:r>
              <a:rPr lang="en-US" sz="1800" dirty="0">
                <a:latin typeface="Verdana" panose="020B0604030504040204" pitchFamily="34" charset="0"/>
              </a:rPr>
              <a:t>see Degen &amp; </a:t>
            </a:r>
            <a:r>
              <a:rPr lang="en-US" sz="1800" dirty="0" err="1">
                <a:latin typeface="Verdana" panose="020B0604030504040204" pitchFamily="34" charset="0"/>
              </a:rPr>
              <a:t>Tonhauser</a:t>
            </a:r>
            <a:r>
              <a:rPr lang="en-US" sz="1800" dirty="0">
                <a:latin typeface="Verdana" panose="020B0604030504040204" pitchFamily="34" charset="0"/>
              </a:rPr>
              <a:t> 2022 on veridicality inferences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no discrete classification of concepts that determines these inferences. It’s all pragmatics.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ABA98-C4AC-5D2B-B17F-F6911BF4BDDA}"/>
              </a:ext>
            </a:extLst>
          </p:cNvPr>
          <p:cNvSpPr txBox="1"/>
          <p:nvPr/>
        </p:nvSpPr>
        <p:spPr>
          <a:xfrm>
            <a:off x="7769311" y="4042810"/>
            <a:ext cx="32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et al. 2010, 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02AF41-E9EB-3C98-77B0-1414EDEBB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1330424"/>
            <a:ext cx="9659714" cy="41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D470-6299-DED8-FA5B-3ADAC265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DEE0F8F0-2D9F-646A-4E24-B4E00E2F4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3" y="-489553"/>
            <a:ext cx="7834812" cy="78385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FD312A-8AC0-643A-4312-46FA70CE0D46}"/>
              </a:ext>
            </a:extLst>
          </p:cNvPr>
          <p:cNvSpPr/>
          <p:nvPr/>
        </p:nvSpPr>
        <p:spPr>
          <a:xfrm>
            <a:off x="-4980" y="4980"/>
            <a:ext cx="12191998" cy="686298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1FCE3F-2E98-3DFB-DDCB-EA1BD84E7981}"/>
              </a:ext>
            </a:extLst>
          </p:cNvPr>
          <p:cNvGrpSpPr/>
          <p:nvPr/>
        </p:nvGrpSpPr>
        <p:grpSpPr>
          <a:xfrm>
            <a:off x="675823" y="902297"/>
            <a:ext cx="1983347" cy="2233442"/>
            <a:chOff x="803102" y="2261119"/>
            <a:chExt cx="1983347" cy="2233442"/>
          </a:xfrm>
        </p:grpSpPr>
        <p:pic>
          <p:nvPicPr>
            <p:cNvPr id="1026" name="Picture 2" descr="urriculum Vitae | Kyle Rawlins">
              <a:extLst>
                <a:ext uri="{FF2B5EF4-FFF2-40B4-BE49-F238E27FC236}">
                  <a16:creationId xmlns:a16="http://schemas.microsoft.com/office/drawing/2014/main" id="{0091DC15-9C37-2068-448F-7FF39127B4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443CE2-0CEA-8DBA-9AC5-46ED12079325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90FFA1-9C08-D752-1B4E-D26ECE491BC9}"/>
              </a:ext>
            </a:extLst>
          </p:cNvPr>
          <p:cNvGrpSpPr/>
          <p:nvPr/>
        </p:nvGrpSpPr>
        <p:grpSpPr>
          <a:xfrm>
            <a:off x="5109793" y="902297"/>
            <a:ext cx="1983347" cy="2227155"/>
            <a:chOff x="3001071" y="2261119"/>
            <a:chExt cx="1983347" cy="222715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0F1082C3-0582-3895-B3B2-EE88244DD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66" t="6859" r="548" b="18656"/>
            <a:stretch/>
          </p:blipFill>
          <p:spPr>
            <a:xfrm>
              <a:off x="3079573" y="2261119"/>
              <a:ext cx="1825773" cy="1827045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4464BD-B464-A9DB-4151-2568DBB7B7D0}"/>
                </a:ext>
              </a:extLst>
            </p:cNvPr>
            <p:cNvSpPr txBox="1"/>
            <p:nvPr/>
          </p:nvSpPr>
          <p:spPr>
            <a:xfrm>
              <a:off x="3001071" y="4088164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>
                  <a:latin typeface="Verdana" charset="0"/>
                  <a:ea typeface="Verdana" charset="0"/>
                  <a:cs typeface="Verdana" charset="0"/>
                </a:rPr>
                <a:t>Ellise Moon</a:t>
              </a:r>
            </a:p>
            <a:p>
              <a:pPr algn="ctr"/>
              <a:r>
                <a:rPr lang="en-US" sz="1000">
                  <a:latin typeface="Verdana" charset="0"/>
                  <a:ea typeface="Verdana" charset="0"/>
                  <a:cs typeface="Verdana" charset="0"/>
                </a:rPr>
                <a:t>University of Rochester</a:t>
              </a:r>
              <a:endParaRPr lang="en-US" sz="1000" b="1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C55CEF-723B-25ED-D55A-816ED7F4F69D}"/>
              </a:ext>
            </a:extLst>
          </p:cNvPr>
          <p:cNvGrpSpPr/>
          <p:nvPr/>
        </p:nvGrpSpPr>
        <p:grpSpPr>
          <a:xfrm>
            <a:off x="7354327" y="902297"/>
            <a:ext cx="1983347" cy="2227155"/>
            <a:chOff x="5120208" y="2261119"/>
            <a:chExt cx="1983347" cy="2227155"/>
          </a:xfrm>
        </p:grpSpPr>
        <p:pic>
          <p:nvPicPr>
            <p:cNvPr id="4" name="Picture 2" descr="annah An">
              <a:extLst>
                <a:ext uri="{FF2B5EF4-FFF2-40B4-BE49-F238E27FC236}">
                  <a16:creationId xmlns:a16="http://schemas.microsoft.com/office/drawing/2014/main" id="{B86B112B-23AE-F4E7-159A-CB9B38D20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C90136-E0AD-2106-1C4B-CEB80A4FF3E2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>
                  <a:latin typeface="Verdana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000">
                  <a:latin typeface="Verdana" charset="0"/>
                  <a:ea typeface="Verdana" charset="0"/>
                  <a:cs typeface="Verdana" charset="0"/>
                </a:rPr>
                <a:t>University of Rochester</a:t>
              </a:r>
              <a:endParaRPr lang="en-US" sz="1000" b="1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CBA5C-CF9E-E63E-75DC-33B309188F47}"/>
              </a:ext>
            </a:extLst>
          </p:cNvPr>
          <p:cNvGrpSpPr/>
          <p:nvPr/>
        </p:nvGrpSpPr>
        <p:grpSpPr>
          <a:xfrm>
            <a:off x="5129890" y="3910054"/>
            <a:ext cx="1983347" cy="2227155"/>
            <a:chOff x="7314933" y="2261119"/>
            <a:chExt cx="1983347" cy="22271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A8AD24-0DF9-B3A5-9645-966BABC25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5FEF43-798F-2305-93CE-334BA88AF780}"/>
                </a:ext>
              </a:extLst>
            </p:cNvPr>
            <p:cNvSpPr txBox="1"/>
            <p:nvPr/>
          </p:nvSpPr>
          <p:spPr>
            <a:xfrm>
              <a:off x="7314933" y="4088164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University of Rochester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A3FF34-C73A-398F-B3FB-B3D46D7CF452}"/>
              </a:ext>
            </a:extLst>
          </p:cNvPr>
          <p:cNvGrpSpPr/>
          <p:nvPr/>
        </p:nvGrpSpPr>
        <p:grpSpPr>
          <a:xfrm>
            <a:off x="7355315" y="3926527"/>
            <a:ext cx="1983347" cy="2227155"/>
            <a:chOff x="9434939" y="2261181"/>
            <a:chExt cx="1983347" cy="22271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DD294B-E0EA-1DD9-5ADF-3EB4D8B69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D0BD48-D0CF-BB78-41FD-11408C9E15F9}"/>
                </a:ext>
              </a:extLst>
            </p:cNvPr>
            <p:cNvSpPr txBox="1"/>
            <p:nvPr/>
          </p:nvSpPr>
          <p:spPr>
            <a:xfrm>
              <a:off x="9434939" y="4088226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University of Rochester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825DDA-D237-BECD-00D9-2C17AAEEE02F}"/>
              </a:ext>
            </a:extLst>
          </p:cNvPr>
          <p:cNvGrpSpPr/>
          <p:nvPr/>
        </p:nvGrpSpPr>
        <p:grpSpPr>
          <a:xfrm>
            <a:off x="9620429" y="900542"/>
            <a:ext cx="1983347" cy="2228910"/>
            <a:chOff x="7523235" y="3084270"/>
            <a:chExt cx="1983347" cy="2228910"/>
          </a:xfrm>
        </p:grpSpPr>
        <p:pic>
          <p:nvPicPr>
            <p:cNvPr id="18" name="Picture 17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52576CA7-0A28-C945-68C1-ABE9C719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6000" contras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7" t="3531" r="14770" b="25660"/>
            <a:stretch/>
          </p:blipFill>
          <p:spPr>
            <a:xfrm>
              <a:off x="7600761" y="3084270"/>
              <a:ext cx="1828547" cy="1828800"/>
            </a:xfrm>
            <a:prstGeom prst="ellipse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D08243-D1F2-14DE-CAA1-E15033F03A55}"/>
                </a:ext>
              </a:extLst>
            </p:cNvPr>
            <p:cNvSpPr txBox="1"/>
            <p:nvPr/>
          </p:nvSpPr>
          <p:spPr>
            <a:xfrm>
              <a:off x="7523235" y="4913070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 err="1">
                  <a:latin typeface="Verdana" charset="0"/>
                  <a:ea typeface="Verdana" charset="0"/>
                  <a:cs typeface="Verdana" charset="0"/>
                </a:rPr>
                <a:t>Yu’an</a:t>
              </a:r>
              <a:r>
                <a:rPr lang="en-US" sz="1000" b="1">
                  <a:latin typeface="Verdana" charset="0"/>
                  <a:ea typeface="Verdana" charset="0"/>
                  <a:cs typeface="Verdana" charset="0"/>
                </a:rPr>
                <a:t> Yang</a:t>
              </a:r>
            </a:p>
            <a:p>
              <a:pPr algn="ctr"/>
              <a:r>
                <a:rPr lang="en-US" sz="1000">
                  <a:latin typeface="Verdana" charset="0"/>
                  <a:ea typeface="Verdana" charset="0"/>
                  <a:cs typeface="Verdana" charset="0"/>
                </a:rPr>
                <a:t>Amazon</a:t>
              </a:r>
              <a:endParaRPr lang="en-US" sz="1000" b="1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FCB992-932A-E0DB-EED4-CFEB9B6BE2F4}"/>
              </a:ext>
            </a:extLst>
          </p:cNvPr>
          <p:cNvGrpSpPr/>
          <p:nvPr/>
        </p:nvGrpSpPr>
        <p:grpSpPr>
          <a:xfrm>
            <a:off x="9456429" y="3931135"/>
            <a:ext cx="2311349" cy="2231108"/>
            <a:chOff x="9084954" y="3672520"/>
            <a:chExt cx="2311349" cy="2231108"/>
          </a:xfrm>
        </p:grpSpPr>
        <p:pic>
          <p:nvPicPr>
            <p:cNvPr id="22" name="Picture 21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B16C594B-9721-ED09-8A3F-59BF77F77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" t="11915" r="3152" b="16239"/>
            <a:stretch/>
          </p:blipFill>
          <p:spPr>
            <a:xfrm>
              <a:off x="9327033" y="3672520"/>
              <a:ext cx="1827193" cy="1828801"/>
            </a:xfrm>
            <a:prstGeom prst="ellipse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B000-8DFF-EE71-8FB1-1C317B771C89}"/>
                </a:ext>
              </a:extLst>
            </p:cNvPr>
            <p:cNvSpPr txBox="1"/>
            <p:nvPr/>
          </p:nvSpPr>
          <p:spPr>
            <a:xfrm>
              <a:off x="9084954" y="5503518"/>
              <a:ext cx="231134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 dirty="0" err="1">
                  <a:latin typeface="Verdana" charset="0"/>
                  <a:ea typeface="Verdana" charset="0"/>
                  <a:cs typeface="Verdana" charset="0"/>
                </a:rPr>
                <a:t>Zhendong</a:t>
              </a:r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 Liu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University of Southern California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7F60C4-3529-5687-5687-422AAE8A5485}"/>
              </a:ext>
            </a:extLst>
          </p:cNvPr>
          <p:cNvGrpSpPr/>
          <p:nvPr/>
        </p:nvGrpSpPr>
        <p:grpSpPr>
          <a:xfrm>
            <a:off x="2784772" y="3910054"/>
            <a:ext cx="2311349" cy="2222547"/>
            <a:chOff x="927428" y="3672520"/>
            <a:chExt cx="2311349" cy="2222547"/>
          </a:xfrm>
        </p:grpSpPr>
        <p:pic>
          <p:nvPicPr>
            <p:cNvPr id="25" name="Picture 24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FF338811-E083-0D97-83A3-BF12C0B3D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76000"/>
                      </a14:imgEffect>
                      <a14:imgEffect>
                        <a14:brightnessContrast bright="-5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" b="8896"/>
            <a:stretch/>
          </p:blipFill>
          <p:spPr>
            <a:xfrm>
              <a:off x="1169507" y="3672520"/>
              <a:ext cx="1827192" cy="1822437"/>
            </a:xfrm>
            <a:prstGeom prst="ellipse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488701-863B-1740-BDD9-D2500FC428E3}"/>
                </a:ext>
              </a:extLst>
            </p:cNvPr>
            <p:cNvSpPr txBox="1"/>
            <p:nvPr/>
          </p:nvSpPr>
          <p:spPr>
            <a:xfrm>
              <a:off x="927428" y="5494957"/>
              <a:ext cx="231134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Nick Huang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National University of Singapore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D5144F-FD80-0ED3-B972-2F1175B235B0}"/>
              </a:ext>
            </a:extLst>
          </p:cNvPr>
          <p:cNvGrpSpPr/>
          <p:nvPr/>
        </p:nvGrpSpPr>
        <p:grpSpPr>
          <a:xfrm>
            <a:off x="671659" y="3910054"/>
            <a:ext cx="1991673" cy="2243628"/>
            <a:chOff x="3139432" y="906828"/>
            <a:chExt cx="1991673" cy="2243628"/>
          </a:xfrm>
        </p:grpSpPr>
        <p:pic>
          <p:nvPicPr>
            <p:cNvPr id="31" name="Picture 30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B8742CC2-6CB5-CD1F-1CE2-1B6E7C354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F7061B-A21F-1F31-D69B-A13ED5A3C9AC}"/>
                </a:ext>
              </a:extLst>
            </p:cNvPr>
            <p:cNvSpPr txBox="1"/>
            <p:nvPr/>
          </p:nvSpPr>
          <p:spPr>
            <a:xfrm>
              <a:off x="3139432" y="2750346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A8D8A9-23D2-4139-9F53-1F5E08E18D33}"/>
              </a:ext>
            </a:extLst>
          </p:cNvPr>
          <p:cNvGrpSpPr/>
          <p:nvPr/>
        </p:nvGrpSpPr>
        <p:grpSpPr>
          <a:xfrm>
            <a:off x="2943475" y="900542"/>
            <a:ext cx="1983347" cy="2218214"/>
            <a:chOff x="3162550" y="900542"/>
            <a:chExt cx="1983347" cy="2218214"/>
          </a:xfrm>
        </p:grpSpPr>
        <p:pic>
          <p:nvPicPr>
            <p:cNvPr id="35" name="Picture 34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9EAFC5FF-AA18-2BA5-107E-B3B4B61F0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4F8834-0923-AF59-7733-3C78BE1B4476}"/>
                </a:ext>
              </a:extLst>
            </p:cNvPr>
            <p:cNvSpPr txBox="1"/>
            <p:nvPr/>
          </p:nvSpPr>
          <p:spPr>
            <a:xfrm>
              <a:off x="3162550" y="2718646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Rachel </a:t>
              </a:r>
              <a:r>
                <a:rPr lang="en-US" sz="1000" b="1" dirty="0" err="1">
                  <a:latin typeface="Verdana" charset="0"/>
                  <a:ea typeface="Verdana" charset="0"/>
                  <a:cs typeface="Verdana" charset="0"/>
                </a:rPr>
                <a:t>Rudinger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85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Could this be because there are no lexical generalizations to be had for these inferences?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DECB27-574C-9A4E-8A23-0BAF06EE6A3B}"/>
              </a:ext>
            </a:extLst>
          </p:cNvPr>
          <p:cNvSpPr txBox="1">
            <a:spLocks/>
          </p:cNvSpPr>
          <p:nvPr/>
        </p:nvSpPr>
        <p:spPr>
          <a:xfrm>
            <a:off x="838200" y="2690681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 </a:t>
            </a:r>
            <a:r>
              <a:rPr lang="en-US" sz="1800" dirty="0">
                <a:latin typeface="Verdana" panose="020B0604030504040204" pitchFamily="34" charset="0"/>
              </a:rPr>
              <a:t>see Degen &amp; </a:t>
            </a:r>
            <a:r>
              <a:rPr lang="en-US" sz="1800" dirty="0" err="1">
                <a:latin typeface="Verdana" panose="020B0604030504040204" pitchFamily="34" charset="0"/>
              </a:rPr>
              <a:t>Tonhauser</a:t>
            </a:r>
            <a:r>
              <a:rPr lang="en-US" sz="1800" dirty="0">
                <a:latin typeface="Verdana" panose="020B0604030504040204" pitchFamily="34" charset="0"/>
              </a:rPr>
              <a:t> 2022 on veridicality inferences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no discrete classification of concepts that determines these inferences. It’s all pragmatics.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ABA98-C4AC-5D2B-B17F-F6911BF4BDDA}"/>
              </a:ext>
            </a:extLst>
          </p:cNvPr>
          <p:cNvSpPr txBox="1"/>
          <p:nvPr/>
        </p:nvSpPr>
        <p:spPr>
          <a:xfrm>
            <a:off x="7769311" y="4042810"/>
            <a:ext cx="32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et al. 2010, 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008A0C-553D-56CE-39BF-3AC4DC6639A2}"/>
              </a:ext>
            </a:extLst>
          </p:cNvPr>
          <p:cNvSpPr txBox="1">
            <a:spLocks/>
          </p:cNvSpPr>
          <p:nvPr/>
        </p:nvSpPr>
        <p:spPr>
          <a:xfrm>
            <a:off x="838200" y="4473927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Evidence</a:t>
            </a:r>
            <a:endParaRPr lang="en-US" sz="3200" dirty="0"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No clear separation in inference judgments.</a:t>
            </a:r>
          </a:p>
        </p:txBody>
      </p:sp>
    </p:spTree>
    <p:extLst>
      <p:ext uri="{BB962C8B-B14F-4D97-AF65-F5344CB8AC3E}">
        <p14:creationId xmlns:p14="http://schemas.microsoft.com/office/powerpoint/2010/main" val="7811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1CAFA-CD61-5A15-7B35-8917D149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3" y="909296"/>
            <a:ext cx="11430854" cy="503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7FFD1-5136-964A-0F2B-A957A2FF2ED0}"/>
              </a:ext>
            </a:extLst>
          </p:cNvPr>
          <p:cNvSpPr txBox="1"/>
          <p:nvPr/>
        </p:nvSpPr>
        <p:spPr>
          <a:xfrm>
            <a:off x="0" y="6333522"/>
            <a:ext cx="12192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Degen &amp;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Tonhauser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2022, Fig. 7, derived from White &amp; Rawlins’ (2016)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MegaVeridicality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dataset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63FC9-09DA-B1DE-6885-EA2FEF8493FE}"/>
              </a:ext>
            </a:extLst>
          </p:cNvPr>
          <p:cNvSpPr txBox="1"/>
          <p:nvPr/>
        </p:nvSpPr>
        <p:spPr>
          <a:xfrm>
            <a:off x="1363362" y="2025578"/>
            <a:ext cx="9465276" cy="1569660"/>
          </a:xfrm>
          <a:prstGeom prst="rect">
            <a:avLst/>
          </a:prstGeom>
          <a:solidFill>
            <a:schemeClr val="bg1"/>
          </a:solidFill>
          <a:ln w="76200" cmpd="thickThin">
            <a:solidFill>
              <a:srgbClr val="CD54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evidence is extremely weak!</a:t>
            </a:r>
          </a:p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gradience may arise from noise in the measurement that obscures discrete classes.</a:t>
            </a:r>
          </a:p>
        </p:txBody>
      </p:sp>
    </p:spTree>
    <p:extLst>
      <p:ext uri="{BB962C8B-B14F-4D97-AF65-F5344CB8AC3E}">
        <p14:creationId xmlns:p14="http://schemas.microsoft.com/office/powerpoint/2010/main" val="2376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Could this be because there are no lexical generalizations to be had for these inferences?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DECB27-574C-9A4E-8A23-0BAF06EE6A3B}"/>
              </a:ext>
            </a:extLst>
          </p:cNvPr>
          <p:cNvSpPr txBox="1">
            <a:spLocks/>
          </p:cNvSpPr>
          <p:nvPr/>
        </p:nvSpPr>
        <p:spPr>
          <a:xfrm>
            <a:off x="838200" y="2690681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 </a:t>
            </a:r>
            <a:r>
              <a:rPr lang="en-US" sz="1800" dirty="0">
                <a:latin typeface="Verdana" panose="020B0604030504040204" pitchFamily="34" charset="0"/>
              </a:rPr>
              <a:t>see Degen &amp; </a:t>
            </a:r>
            <a:r>
              <a:rPr lang="en-US" sz="1800" dirty="0" err="1">
                <a:latin typeface="Verdana" panose="020B0604030504040204" pitchFamily="34" charset="0"/>
              </a:rPr>
              <a:t>Tonhauser</a:t>
            </a:r>
            <a:r>
              <a:rPr lang="en-US" sz="1800" dirty="0">
                <a:latin typeface="Verdana" panose="020B0604030504040204" pitchFamily="34" charset="0"/>
              </a:rPr>
              <a:t> 2022 on veridicality inferences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no discrete classification of concepts that determines these inferences. It’s all pragmatics.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ABA98-C4AC-5D2B-B17F-F6911BF4BDDA}"/>
              </a:ext>
            </a:extLst>
          </p:cNvPr>
          <p:cNvSpPr txBox="1"/>
          <p:nvPr/>
        </p:nvSpPr>
        <p:spPr>
          <a:xfrm>
            <a:off x="7769311" y="4042810"/>
            <a:ext cx="32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et al. 2010, 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008A0C-553D-56CE-39BF-3AC4DC6639A2}"/>
              </a:ext>
            </a:extLst>
          </p:cNvPr>
          <p:cNvSpPr txBox="1">
            <a:spLocks/>
          </p:cNvSpPr>
          <p:nvPr/>
        </p:nvSpPr>
        <p:spPr>
          <a:xfrm>
            <a:off x="838200" y="4473927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Evidence</a:t>
            </a:r>
            <a:endParaRPr lang="en-US" sz="3200" dirty="0">
              <a:latin typeface="Verdana" charset="0"/>
              <a:ea typeface="Verdana" charset="0"/>
              <a:cs typeface="Verdana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No clear separation in inference judgments.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Almost all inferences appear defeasible.</a:t>
            </a:r>
          </a:p>
        </p:txBody>
      </p:sp>
    </p:spTree>
    <p:extLst>
      <p:ext uri="{BB962C8B-B14F-4D97-AF65-F5344CB8AC3E}">
        <p14:creationId xmlns:p14="http://schemas.microsoft.com/office/powerpoint/2010/main" val="25326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1CAFA-CD61-5A15-7B35-8917D149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3" y="909296"/>
            <a:ext cx="11430854" cy="503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7FFD1-5136-964A-0F2B-A957A2FF2ED0}"/>
              </a:ext>
            </a:extLst>
          </p:cNvPr>
          <p:cNvSpPr txBox="1"/>
          <p:nvPr/>
        </p:nvSpPr>
        <p:spPr>
          <a:xfrm>
            <a:off x="0" y="6333522"/>
            <a:ext cx="12192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Degen &amp;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Tonhauser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2022, Fig. 7, derived from White &amp; Rawlins’ (2018)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MegaVeridicality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dataset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AD12E-424A-4710-07CB-CCA1617E55DF}"/>
              </a:ext>
            </a:extLst>
          </p:cNvPr>
          <p:cNvGrpSpPr/>
          <p:nvPr/>
        </p:nvGrpSpPr>
        <p:grpSpPr>
          <a:xfrm>
            <a:off x="7105135" y="383059"/>
            <a:ext cx="4411362" cy="1087395"/>
            <a:chOff x="7105135" y="383059"/>
            <a:chExt cx="4411362" cy="10873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8B0CF4-AB9A-D713-D04C-411BF8594A15}"/>
                </a:ext>
              </a:extLst>
            </p:cNvPr>
            <p:cNvSpPr txBox="1"/>
            <p:nvPr/>
          </p:nvSpPr>
          <p:spPr>
            <a:xfrm>
              <a:off x="7105135" y="383059"/>
              <a:ext cx="4411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Few predicates up here!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34B786D-CB9D-14BC-9259-4D6C39820A04}"/>
                </a:ext>
              </a:extLst>
            </p:cNvPr>
            <p:cNvCxnSpPr>
              <a:stCxn id="3" idx="2"/>
            </p:cNvCxnSpPr>
            <p:nvPr/>
          </p:nvCxnSpPr>
          <p:spPr>
            <a:xfrm>
              <a:off x="9310816" y="844724"/>
              <a:ext cx="1402492" cy="62573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27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8200" y="951364"/>
            <a:ext cx="10515600" cy="15107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Could this be because there are no lexical generalizations to be had for these inferences?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DECB27-574C-9A4E-8A23-0BAF06EE6A3B}"/>
              </a:ext>
            </a:extLst>
          </p:cNvPr>
          <p:cNvSpPr txBox="1">
            <a:spLocks/>
          </p:cNvSpPr>
          <p:nvPr/>
        </p:nvSpPr>
        <p:spPr>
          <a:xfrm>
            <a:off x="838200" y="2690681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#1 </a:t>
            </a:r>
            <a:r>
              <a:rPr lang="en-US" sz="2000" dirty="0"/>
              <a:t>(see Degen &amp; </a:t>
            </a:r>
            <a:r>
              <a:rPr lang="en-US" sz="2000" dirty="0" err="1"/>
              <a:t>Tonhauser</a:t>
            </a:r>
            <a:r>
              <a:rPr lang="en-US" sz="2000" dirty="0"/>
              <a:t> 2022 on veridicality inferences)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no discrete classification of concepts that determines these inferences. It’s all pragmatics.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9D62EC-A321-882A-3D9F-5D14F25AE967}"/>
              </a:ext>
            </a:extLst>
          </p:cNvPr>
          <p:cNvSpPr txBox="1">
            <a:spLocks/>
          </p:cNvSpPr>
          <p:nvPr/>
        </p:nvSpPr>
        <p:spPr>
          <a:xfrm>
            <a:off x="838200" y="4412142"/>
            <a:ext cx="10515600" cy="1939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113A6B"/>
                </a:solidFill>
                <a:latin typeface="Verdana" charset="0"/>
                <a:ea typeface="Verdana" charset="0"/>
                <a:cs typeface="Verdana" charset="0"/>
              </a:rPr>
              <a:t>Possibility #2</a:t>
            </a:r>
            <a:b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is such a classification. It’s just obscured by noise in the measurement.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9A6AE-BE94-7AD0-693D-D6F4C674A5E8}"/>
              </a:ext>
            </a:extLst>
          </p:cNvPr>
          <p:cNvSpPr txBox="1"/>
          <p:nvPr/>
        </p:nvSpPr>
        <p:spPr>
          <a:xfrm>
            <a:off x="7769311" y="4042810"/>
            <a:ext cx="32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et al. 2010, 2017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B03C06-69A0-8F57-3687-1CE63F3E482B}"/>
              </a:ext>
            </a:extLst>
          </p:cNvPr>
          <p:cNvGrpSpPr/>
          <p:nvPr/>
        </p:nvGrpSpPr>
        <p:grpSpPr>
          <a:xfrm>
            <a:off x="642552" y="4412142"/>
            <a:ext cx="10711248" cy="2081551"/>
            <a:chOff x="642552" y="4412142"/>
            <a:chExt cx="10711248" cy="20815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35DC31-F94C-2BFC-98AF-2BD15457D9BA}"/>
                </a:ext>
              </a:extLst>
            </p:cNvPr>
            <p:cNvGrpSpPr/>
            <p:nvPr/>
          </p:nvGrpSpPr>
          <p:grpSpPr>
            <a:xfrm>
              <a:off x="642552" y="4412142"/>
              <a:ext cx="10711248" cy="1939342"/>
              <a:chOff x="642552" y="4412142"/>
              <a:chExt cx="10711248" cy="1939342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BEC07D6-14C4-629E-34AF-E9283762E0F5}"/>
                  </a:ext>
                </a:extLst>
              </p:cNvPr>
              <p:cNvSpPr/>
              <p:nvPr/>
            </p:nvSpPr>
            <p:spPr>
              <a:xfrm>
                <a:off x="642552" y="4412142"/>
                <a:ext cx="10711248" cy="1420247"/>
              </a:xfrm>
              <a:prstGeom prst="roundRect">
                <a:avLst/>
              </a:prstGeom>
              <a:solidFill>
                <a:srgbClr val="113A6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5BB75924-D104-CA70-49F3-6A12FA90E0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412142"/>
                <a:ext cx="10515600" cy="19393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</a:lstStyle>
              <a:p>
                <a:r>
                  <a:rPr lang="en-US" sz="3200" b="1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  <a:t>Possibility #2</a:t>
                </a:r>
                <a:br>
                  <a:rPr lang="en-US" sz="3200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</a:br>
                <a:r>
                  <a:rPr lang="en-US" sz="3200" dirty="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rPr>
                  <a:t>There is such a classification. It’s just obscured by noise in the measurement.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E78DA2-4A17-8726-461E-FDD252365C98}"/>
                </a:ext>
              </a:extLst>
            </p:cNvPr>
            <p:cNvSpPr txBox="1"/>
            <p:nvPr/>
          </p:nvSpPr>
          <p:spPr>
            <a:xfrm>
              <a:off x="5338119" y="5785807"/>
              <a:ext cx="60156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55A1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Pursued in this talk!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57FC-9E56-607E-6D5F-A5C4C561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7C19-2D28-7492-C09E-4D57398EC2BE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Do we find recurring, distributionally correlated patterns of inference when filtering noise?</a:t>
            </a:r>
          </a:p>
        </p:txBody>
      </p:sp>
    </p:spTree>
    <p:extLst>
      <p:ext uri="{BB962C8B-B14F-4D97-AF65-F5344CB8AC3E}">
        <p14:creationId xmlns:p14="http://schemas.microsoft.com/office/powerpoint/2010/main" val="2436630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79" y="902619"/>
            <a:ext cx="10274969" cy="742198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latin typeface="Consolas"/>
                <a:ea typeface="+mj-lt"/>
                <a:cs typeface="+mj-lt"/>
              </a:rPr>
              <a:t>Jo </a:t>
            </a:r>
            <a:r>
              <a:rPr lang="en-US" sz="2800" b="1" u="sng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hated</a:t>
            </a:r>
            <a:r>
              <a:rPr lang="en-US" sz="2800">
                <a:latin typeface="Consolas"/>
                <a:ea typeface="+mj-lt"/>
                <a:cs typeface="+mj-lt"/>
              </a:rPr>
              <a:t> that </a:t>
            </a:r>
            <a:r>
              <a:rPr lang="en-US" sz="28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left</a:t>
            </a:r>
            <a:r>
              <a:rPr lang="en-US" sz="2800">
                <a:latin typeface="Consolas"/>
                <a:ea typeface="+mj-lt"/>
                <a:cs typeface="+mj-lt"/>
              </a:rPr>
              <a:t>. ⇝ </a:t>
            </a:r>
            <a:r>
              <a:rPr lang="en-US" sz="2800" b="1" u="sng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Bo left</a:t>
            </a:r>
            <a:r>
              <a:rPr lang="en-US" sz="2800">
                <a:latin typeface="Consolas"/>
                <a:ea typeface="+mj-lt"/>
                <a:cs typeface="+mj-lt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FEB2F7-85C9-4944-8194-B25F1214E36C}"/>
              </a:ext>
            </a:extLst>
          </p:cNvPr>
          <p:cNvSpPr txBox="1">
            <a:spLocks/>
          </p:cNvSpPr>
          <p:nvPr/>
        </p:nvSpPr>
        <p:spPr>
          <a:xfrm>
            <a:off x="959185" y="1536282"/>
            <a:ext cx="10274969" cy="7421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800">
                <a:latin typeface="Consolas"/>
                <a:ea typeface="+mj-lt"/>
                <a:cs typeface="+mj-lt"/>
              </a:rPr>
              <a:t>NP </a:t>
            </a:r>
            <a:r>
              <a:rPr lang="en-US" sz="28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  </a:t>
            </a:r>
            <a:r>
              <a:rPr lang="en-US" sz="28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  </a:t>
            </a:r>
            <a:r>
              <a:rPr lang="en-US" sz="2800">
                <a:latin typeface="Consolas"/>
                <a:ea typeface="+mj-lt"/>
                <a:cs typeface="+mj-lt"/>
              </a:rPr>
              <a:t>      </a:t>
            </a:r>
            <a:r>
              <a:rPr lang="en-US" sz="28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   </a:t>
            </a:r>
            <a:r>
              <a:rPr lang="en-US" sz="28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    </a:t>
            </a:r>
            <a:r>
              <a:rPr lang="en-US" sz="2800">
                <a:latin typeface="Consolas"/>
                <a:ea typeface="+mj-lt"/>
                <a:cs typeface="+mj-lt"/>
              </a:rPr>
              <a:t> ⇝   </a:t>
            </a:r>
            <a:r>
              <a:rPr lang="en-US" sz="28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 </a:t>
            </a:r>
            <a:r>
              <a:rPr lang="en-US" sz="28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    </a:t>
            </a:r>
            <a:endParaRPr lang="en-US" sz="2800">
              <a:solidFill>
                <a:srgbClr val="113A6B"/>
              </a:solidFill>
              <a:latin typeface="Consolas"/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448177" y="46822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Veridicality inference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1" y="2548690"/>
            <a:ext cx="12189995" cy="1790199"/>
            <a:chOff x="1671" y="2548690"/>
            <a:chExt cx="12189995" cy="1790199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250EE72-E5F4-4867-9019-4F89EC76AB9D}"/>
                </a:ext>
              </a:extLst>
            </p:cNvPr>
            <p:cNvSpPr txBox="1">
              <a:spLocks/>
            </p:cNvSpPr>
            <p:nvPr/>
          </p:nvSpPr>
          <p:spPr>
            <a:xfrm>
              <a:off x="6685" y="3000126"/>
              <a:ext cx="12184981" cy="7421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>
                  <a:latin typeface="Consolas"/>
                  <a:ea typeface="+mj-lt"/>
                  <a:cs typeface="+mj-lt"/>
                </a:rPr>
                <a:t>Jo </a:t>
              </a:r>
              <a:r>
                <a:rPr lang="en-US" sz="2800" b="1" u="sng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hated</a:t>
              </a:r>
              <a:r>
                <a:rPr lang="en-US" sz="2800">
                  <a:latin typeface="Consolas"/>
                  <a:ea typeface="+mj-lt"/>
                  <a:cs typeface="+mj-lt"/>
                </a:rPr>
                <a:t> that </a:t>
              </a:r>
              <a:r>
                <a:rPr lang="en-US" sz="2800" b="1" u="sng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Bo left</a:t>
              </a:r>
              <a:r>
                <a:rPr lang="en-US" sz="2800">
                  <a:latin typeface="Consolas"/>
                  <a:ea typeface="+mj-lt"/>
                  <a:cs typeface="+mj-lt"/>
                </a:rPr>
                <a:t>. ⇝ </a:t>
              </a:r>
              <a:r>
                <a:rPr lang="en-US" sz="28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Jo believed </a:t>
              </a:r>
              <a:r>
                <a:rPr lang="en-US" sz="2800" b="1" u="sng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Bo left</a:t>
              </a:r>
              <a:r>
                <a:rPr lang="en-US" sz="2800">
                  <a:latin typeface="Consolas"/>
                  <a:ea typeface="+mj-lt"/>
                  <a:cs typeface="+mj-lt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398C24-5D52-4CCB-BEA1-C30BCA35966B}"/>
                </a:ext>
              </a:extLst>
            </p:cNvPr>
            <p:cNvSpPr txBox="1"/>
            <p:nvPr/>
          </p:nvSpPr>
          <p:spPr>
            <a:xfrm>
              <a:off x="453190" y="2548690"/>
              <a:ext cx="600175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latin typeface="Verdana" charset="0"/>
                  <a:ea typeface="Verdana" charset="0"/>
                  <a:cs typeface="Verdana" charset="0"/>
                </a:rPr>
                <a:t>Doxastic inference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D5A2A7E4-983B-450E-9A8E-F3141DEF8E53}"/>
                </a:ext>
              </a:extLst>
            </p:cNvPr>
            <p:cNvSpPr txBox="1">
              <a:spLocks/>
            </p:cNvSpPr>
            <p:nvPr/>
          </p:nvSpPr>
          <p:spPr>
            <a:xfrm>
              <a:off x="1671" y="3596691"/>
              <a:ext cx="12184981" cy="7421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>
                  <a:latin typeface="Consolas"/>
                  <a:ea typeface="+mj-lt"/>
                  <a:cs typeface="+mj-lt"/>
                </a:rPr>
                <a:t>NP   </a:t>
              </a:r>
              <a:r>
                <a:rPr lang="en-US" sz="28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800">
                  <a:latin typeface="Consolas"/>
                  <a:ea typeface="+mj-lt"/>
                  <a:cs typeface="+mj-lt"/>
                </a:rPr>
                <a:t>           </a:t>
              </a:r>
              <a:r>
                <a:rPr lang="en-US" sz="28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800">
                  <a:latin typeface="Consolas"/>
                  <a:ea typeface="+mj-lt"/>
                  <a:cs typeface="+mj-lt"/>
                </a:rPr>
                <a:t>     ⇝ </a:t>
              </a:r>
              <a:r>
                <a:rPr lang="en-US" sz="28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 believe     </a:t>
              </a:r>
              <a:r>
                <a:rPr lang="en-US" sz="28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    </a:t>
              </a:r>
              <a:endParaRPr lang="en-US" sz="2800">
                <a:latin typeface="Consolas"/>
                <a:ea typeface="+mj-lt"/>
                <a:cs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84" y="4599071"/>
            <a:ext cx="12189995" cy="1780172"/>
            <a:chOff x="6684" y="4599071"/>
            <a:chExt cx="12189995" cy="1780172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78F1674-EC0A-4E53-8121-09868B4E7E55}"/>
                </a:ext>
              </a:extLst>
            </p:cNvPr>
            <p:cNvSpPr txBox="1">
              <a:spLocks/>
            </p:cNvSpPr>
            <p:nvPr/>
          </p:nvSpPr>
          <p:spPr>
            <a:xfrm>
              <a:off x="11698" y="5040480"/>
              <a:ext cx="12184981" cy="7421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>
                  <a:latin typeface="Consolas"/>
                  <a:ea typeface="+mj-lt"/>
                  <a:cs typeface="+mj-lt"/>
                </a:rPr>
                <a:t>Jo </a:t>
              </a:r>
              <a:r>
                <a:rPr lang="en-US" sz="2800" b="1" u="sng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hated</a:t>
              </a:r>
              <a:r>
                <a:rPr lang="en-US" sz="2800">
                  <a:latin typeface="Consolas"/>
                  <a:ea typeface="+mj-lt"/>
                  <a:cs typeface="+mj-lt"/>
                </a:rPr>
                <a:t> that </a:t>
              </a:r>
              <a:r>
                <a:rPr lang="en-US" sz="2800" b="1" u="sng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Bo left</a:t>
              </a:r>
              <a:r>
                <a:rPr lang="en-US" sz="2800">
                  <a:latin typeface="Consolas"/>
                  <a:ea typeface="+mj-lt"/>
                  <a:cs typeface="+mj-lt"/>
                </a:rPr>
                <a:t>. ⇝ </a:t>
              </a:r>
              <a:r>
                <a:rPr lang="en-US" sz="28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Jo didn't want </a:t>
              </a:r>
              <a:r>
                <a:rPr lang="en-US" sz="2800" b="1" u="sng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Bo to have left</a:t>
              </a:r>
              <a:r>
                <a:rPr lang="en-US" sz="2800">
                  <a:latin typeface="Consolas"/>
                  <a:ea typeface="+mj-lt"/>
                  <a:cs typeface="+mj-lt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1A9B2D-1D13-4DB6-AC96-3D7C72D6A8F6}"/>
                </a:ext>
              </a:extLst>
            </p:cNvPr>
            <p:cNvSpPr txBox="1"/>
            <p:nvPr/>
          </p:nvSpPr>
          <p:spPr>
            <a:xfrm>
              <a:off x="458203" y="4599071"/>
              <a:ext cx="600175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b="1" err="1">
                  <a:latin typeface="Verdana" charset="0"/>
                  <a:ea typeface="Verdana" charset="0"/>
                  <a:cs typeface="Verdana" charset="0"/>
                </a:rPr>
                <a:t>Bouletic</a:t>
              </a:r>
              <a:r>
                <a:rPr lang="en-US" sz="3200" b="1">
                  <a:latin typeface="Verdana" charset="0"/>
                  <a:ea typeface="Verdana" charset="0"/>
                  <a:cs typeface="Verdana" charset="0"/>
                </a:rPr>
                <a:t> inference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684" y="5637045"/>
              <a:ext cx="12184981" cy="7421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US" sz="2800">
                  <a:latin typeface="Consolas"/>
                  <a:ea typeface="+mj-lt"/>
                  <a:cs typeface="+mj-lt"/>
                </a:rPr>
                <a:t>NP   </a:t>
              </a:r>
              <a:r>
                <a:rPr lang="en-US" sz="28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800">
                  <a:latin typeface="Consolas"/>
                  <a:ea typeface="+mj-lt"/>
                  <a:cs typeface="+mj-lt"/>
                </a:rPr>
                <a:t>           </a:t>
              </a:r>
              <a:r>
                <a:rPr lang="en-US" sz="28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800">
                  <a:latin typeface="Consolas"/>
                  <a:ea typeface="+mj-lt"/>
                  <a:cs typeface="+mj-lt"/>
                </a:rPr>
                <a:t>     ⇝ </a:t>
              </a:r>
              <a:r>
                <a:rPr lang="en-US" sz="28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    not want        </a:t>
              </a:r>
              <a:r>
                <a:rPr lang="en-US" sz="28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        </a:t>
              </a:r>
              <a:endParaRPr lang="en-US" sz="2800">
                <a:latin typeface="Consolas"/>
                <a:ea typeface="+mj-lt"/>
                <a:cs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7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7AB5D2-60A3-40FF-A58B-53CE9BC45644}"/>
              </a:ext>
            </a:extLst>
          </p:cNvPr>
          <p:cNvGraphicFramePr>
            <a:graphicFrameLocks noGrp="1"/>
          </p:cNvGraphicFramePr>
          <p:nvPr/>
        </p:nvGraphicFramePr>
        <p:xfrm>
          <a:off x="188259" y="2260934"/>
          <a:ext cx="11887200" cy="2264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922">
                  <a:extLst>
                    <a:ext uri="{9D8B030D-6E8A-4147-A177-3AD203B41FA5}">
                      <a16:colId xmlns:a16="http://schemas.microsoft.com/office/drawing/2014/main" val="4091305416"/>
                    </a:ext>
                  </a:extLst>
                </a:gridCol>
                <a:gridCol w="1999054">
                  <a:extLst>
                    <a:ext uri="{9D8B030D-6E8A-4147-A177-3AD203B41FA5}">
                      <a16:colId xmlns:a16="http://schemas.microsoft.com/office/drawing/2014/main" val="3811421235"/>
                    </a:ext>
                  </a:extLst>
                </a:gridCol>
                <a:gridCol w="3902432">
                  <a:extLst>
                    <a:ext uri="{9D8B030D-6E8A-4147-A177-3AD203B41FA5}">
                      <a16:colId xmlns:a16="http://schemas.microsoft.com/office/drawing/2014/main" val="810764414"/>
                    </a:ext>
                  </a:extLst>
                </a:gridCol>
                <a:gridCol w="3533792">
                  <a:extLst>
                    <a:ext uri="{9D8B030D-6E8A-4147-A177-3AD203B41FA5}">
                      <a16:colId xmlns:a16="http://schemas.microsoft.com/office/drawing/2014/main" val="3869550111"/>
                    </a:ext>
                  </a:extLst>
                </a:gridCol>
              </a:tblGrid>
              <a:tr h="4060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Verdana" charset="0"/>
                          <a:ea typeface="Verdana" charset="0"/>
                          <a:cs typeface="Verdana" charset="0"/>
                        </a:rPr>
                        <a:t>Predicate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charset="0"/>
                          <a:ea typeface="Verdana" charset="0"/>
                          <a:cs typeface="Verdana" charset="0"/>
                        </a:rPr>
                        <a:t>NP V S </a:t>
                      </a: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⇝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believe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want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11504"/>
                  </a:ext>
                </a:extLst>
              </a:tr>
              <a:tr h="378994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think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5744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doubt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692835"/>
                  </a:ext>
                </a:extLst>
              </a:tr>
              <a:tr h="369971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408739"/>
                  </a:ext>
                </a:extLst>
              </a:tr>
              <a:tr h="487278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086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88259" y="3600395"/>
            <a:ext cx="11887200" cy="430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8259" y="3116301"/>
            <a:ext cx="11887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259" y="2686046"/>
            <a:ext cx="11887200" cy="1344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13665" y="2971576"/>
            <a:ext cx="10502888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Approach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Cluster predicates based on measures of their inferential properties.</a:t>
            </a:r>
          </a:p>
        </p:txBody>
      </p:sp>
    </p:spTree>
    <p:extLst>
      <p:ext uri="{BB962C8B-B14F-4D97-AF65-F5344CB8AC3E}">
        <p14:creationId xmlns:p14="http://schemas.microsoft.com/office/powerpoint/2010/main" val="1212208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7AB5D2-60A3-40FF-A58B-53CE9BC45644}"/>
              </a:ext>
            </a:extLst>
          </p:cNvPr>
          <p:cNvGraphicFramePr>
            <a:graphicFrameLocks noGrp="1"/>
          </p:cNvGraphicFramePr>
          <p:nvPr/>
        </p:nvGraphicFramePr>
        <p:xfrm>
          <a:off x="188259" y="2260934"/>
          <a:ext cx="11887200" cy="2264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922">
                  <a:extLst>
                    <a:ext uri="{9D8B030D-6E8A-4147-A177-3AD203B41FA5}">
                      <a16:colId xmlns:a16="http://schemas.microsoft.com/office/drawing/2014/main" val="4091305416"/>
                    </a:ext>
                  </a:extLst>
                </a:gridCol>
                <a:gridCol w="1999054">
                  <a:extLst>
                    <a:ext uri="{9D8B030D-6E8A-4147-A177-3AD203B41FA5}">
                      <a16:colId xmlns:a16="http://schemas.microsoft.com/office/drawing/2014/main" val="3811421235"/>
                    </a:ext>
                  </a:extLst>
                </a:gridCol>
                <a:gridCol w="3902432">
                  <a:extLst>
                    <a:ext uri="{9D8B030D-6E8A-4147-A177-3AD203B41FA5}">
                      <a16:colId xmlns:a16="http://schemas.microsoft.com/office/drawing/2014/main" val="810764414"/>
                    </a:ext>
                  </a:extLst>
                </a:gridCol>
                <a:gridCol w="3533792">
                  <a:extLst>
                    <a:ext uri="{9D8B030D-6E8A-4147-A177-3AD203B41FA5}">
                      <a16:colId xmlns:a16="http://schemas.microsoft.com/office/drawing/2014/main" val="3869550111"/>
                    </a:ext>
                  </a:extLst>
                </a:gridCol>
              </a:tblGrid>
              <a:tr h="406065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charset="0"/>
                          <a:ea typeface="Verdana" charset="0"/>
                          <a:cs typeface="Verdana" charset="0"/>
                        </a:rPr>
                        <a:t>Predicate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Verdana" charset="0"/>
                          <a:ea typeface="Verdana" charset="0"/>
                          <a:cs typeface="Verdana" charset="0"/>
                        </a:rPr>
                        <a:t>NP V S </a:t>
                      </a: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⇝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believe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Verdana" charset="0"/>
                          <a:ea typeface="Verdana" charset="0"/>
                          <a:cs typeface="Verdana" charset="0"/>
                        </a:rPr>
                        <a:t>NP V S ⇝ NP want S</a:t>
                      </a:r>
                      <a:endParaRPr lang="en-US" sz="2000" b="1" i="0"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11504"/>
                  </a:ext>
                </a:extLst>
              </a:tr>
              <a:tr h="378994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think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5744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doubt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692835"/>
                  </a:ext>
                </a:extLst>
              </a:tr>
              <a:tr h="369971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408739"/>
                  </a:ext>
                </a:extLst>
              </a:tr>
              <a:tr h="487278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Verdana" charset="0"/>
                          <a:ea typeface="Verdana" charset="0"/>
                          <a:cs typeface="Verdana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0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1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4"/>
            <a:ext cx="10515600" cy="1820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Overarching Question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In using a particular linguistic expression, what </a:t>
            </a:r>
            <a:r>
              <a:rPr lang="en-US" sz="3200" i="1" dirty="0">
                <a:latin typeface="Verdana" charset="0"/>
                <a:ea typeface="Verdana" charset="0"/>
                <a:cs typeface="Verdana" charset="0"/>
              </a:rPr>
              <a:t>can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 we mean and what </a:t>
            </a:r>
            <a:r>
              <a:rPr lang="en-US" sz="3200" i="1" dirty="0">
                <a:latin typeface="Verdana" charset="0"/>
                <a:ea typeface="Verdana" charset="0"/>
                <a:cs typeface="Verdana" charset="0"/>
              </a:rPr>
              <a:t>must</a:t>
            </a: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 we mean?</a:t>
            </a:r>
          </a:p>
        </p:txBody>
      </p:sp>
    </p:spTree>
    <p:extLst>
      <p:ext uri="{BB962C8B-B14F-4D97-AF65-F5344CB8AC3E}">
        <p14:creationId xmlns:p14="http://schemas.microsoft.com/office/powerpoint/2010/main" val="2508695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FEB2F7-85C9-4944-8194-B25F1214E36C}"/>
              </a:ext>
            </a:extLst>
          </p:cNvPr>
          <p:cNvSpPr txBox="1">
            <a:spLocks/>
          </p:cNvSpPr>
          <p:nvPr/>
        </p:nvSpPr>
        <p:spPr>
          <a:xfrm>
            <a:off x="849085" y="1450306"/>
            <a:ext cx="5018313" cy="5137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 </a:t>
            </a:r>
            <a:r>
              <a:rPr lang="en-US" sz="2400">
                <a:latin typeface="Consolas"/>
                <a:ea typeface="+mj-lt"/>
                <a:cs typeface="+mj-lt"/>
              </a:rPr>
              <a:t>⇝     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solidFill>
                <a:srgbClr val="113A6B"/>
              </a:solidFill>
              <a:latin typeface="Consolas"/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448177" y="92542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Veridicality inference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98C24-5D52-4CCB-BEA1-C30BCA35966B}"/>
              </a:ext>
            </a:extLst>
          </p:cNvPr>
          <p:cNvSpPr txBox="1"/>
          <p:nvPr/>
        </p:nvSpPr>
        <p:spPr>
          <a:xfrm>
            <a:off x="453190" y="2156804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Doxastic inference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A2A7E4-983B-450E-9A8E-F3141DEF8E53}"/>
              </a:ext>
            </a:extLst>
          </p:cNvPr>
          <p:cNvSpPr txBox="1">
            <a:spLocks/>
          </p:cNvSpPr>
          <p:nvPr/>
        </p:nvSpPr>
        <p:spPr>
          <a:xfrm>
            <a:off x="849086" y="2635548"/>
            <a:ext cx="5312228" cy="619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believe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9B2D-1D13-4DB6-AC96-3D7C72D6A8F6}"/>
              </a:ext>
            </a:extLst>
          </p:cNvPr>
          <p:cNvSpPr txBox="1"/>
          <p:nvPr/>
        </p:nvSpPr>
        <p:spPr>
          <a:xfrm>
            <a:off x="458203" y="354315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latin typeface="Verdana" charset="0"/>
                <a:ea typeface="Verdana" charset="0"/>
                <a:cs typeface="Verdana" charset="0"/>
              </a:rPr>
              <a:t>Bouletic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 inference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A06A87-E525-4BCE-AC68-8E60089D5F8B}"/>
              </a:ext>
            </a:extLst>
          </p:cNvPr>
          <p:cNvSpPr txBox="1">
            <a:spLocks/>
          </p:cNvSpPr>
          <p:nvPr/>
        </p:nvSpPr>
        <p:spPr>
          <a:xfrm>
            <a:off x="849086" y="4127934"/>
            <a:ext cx="5018314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</a:t>
            </a:r>
            <a:r>
              <a:rPr lang="en-US" sz="2400">
                <a:latin typeface="Consolas"/>
                <a:ea typeface="+mj-lt"/>
                <a:cs typeface="+mj-lt"/>
              </a:rPr>
              <a:t>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want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57256" y="1450306"/>
            <a:ext cx="7043058" cy="3212353"/>
            <a:chOff x="6357256" y="993106"/>
            <a:chExt cx="5584373" cy="3212353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5FEB2F7-85C9-4944-8194-B25F1214E36C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993106"/>
              <a:ext cx="5584371" cy="5137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 </a:t>
              </a:r>
              <a:r>
                <a:rPr lang="en-US" sz="2400">
                  <a:latin typeface="Consolas"/>
                  <a:ea typeface="+mj-lt"/>
                  <a:cs typeface="+mj-lt"/>
                </a:rPr>
                <a:t>⇝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    </a:t>
              </a:r>
              <a:endParaRPr lang="en-US" sz="2400">
                <a:solidFill>
                  <a:srgbClr val="113A6B"/>
                </a:solidFill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D5A2A7E4-983B-450E-9A8E-F3141DEF8E53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2178348"/>
              <a:ext cx="5584371" cy="6198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believe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3670734"/>
              <a:ext cx="5584372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want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56066" y="1433682"/>
            <a:ext cx="1695448" cy="3239862"/>
            <a:chOff x="2495551" y="954710"/>
            <a:chExt cx="1695448" cy="323986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20785" y="3659847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31671" y="2238071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2495551" y="954710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203" y="4929514"/>
            <a:ext cx="12942110" cy="1140454"/>
            <a:chOff x="458203" y="4929514"/>
            <a:chExt cx="12942110" cy="11404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1A9B2D-1D13-4DB6-AC96-3D7C72D6A8F6}"/>
                </a:ext>
              </a:extLst>
            </p:cNvPr>
            <p:cNvSpPr txBox="1"/>
            <p:nvPr/>
          </p:nvSpPr>
          <p:spPr>
            <a:xfrm>
              <a:off x="458203" y="4929514"/>
              <a:ext cx="600175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b="1" err="1">
                  <a:latin typeface="Verdana" charset="0"/>
                  <a:ea typeface="Verdana" charset="0"/>
                  <a:cs typeface="Verdana" charset="0"/>
                </a:rPr>
                <a:t>Neg</a:t>
              </a:r>
              <a:r>
                <a:rPr lang="en-US" sz="3200" b="1">
                  <a:latin typeface="Verdana" charset="0"/>
                  <a:ea typeface="Verdana" charset="0"/>
                  <a:cs typeface="Verdana" charset="0"/>
                </a:rPr>
                <a:t>-raising inference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5535243"/>
              <a:ext cx="70430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NP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13665" y="2971576"/>
            <a:ext cx="10502888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Approach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Cluster predicates based on measures of their inferential properties.</a:t>
            </a:r>
          </a:p>
          <a:p>
            <a:pPr marL="742950" indent="-7429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Determine optimal # of clusters based on how well particular </a:t>
            </a:r>
            <a:r>
              <a:rPr lang="en-US" sz="320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clusterings</a:t>
            </a: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predict syntactic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4717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3"/>
            <a:ext cx="10978900" cy="3225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Takeaway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There are recurring, distributionally correlated patterns of inference when filtering noise!</a:t>
            </a:r>
          </a:p>
        </p:txBody>
      </p:sp>
    </p:spTree>
    <p:extLst>
      <p:ext uri="{BB962C8B-B14F-4D97-AF65-F5344CB8AC3E}">
        <p14:creationId xmlns:p14="http://schemas.microsoft.com/office/powerpoint/2010/main" val="1194365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30285" y="2970517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Roadmap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  <a:p>
            <a:pPr marL="742950" indent="-7429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Discovering inference patterns</a:t>
            </a:r>
          </a:p>
          <a:p>
            <a:pPr marL="742950" indent="-7429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Investigating inference patterns</a:t>
            </a:r>
          </a:p>
        </p:txBody>
      </p:sp>
    </p:spTree>
    <p:extLst>
      <p:ext uri="{BB962C8B-B14F-4D97-AF65-F5344CB8AC3E}">
        <p14:creationId xmlns:p14="http://schemas.microsoft.com/office/powerpoint/2010/main" val="27831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Measuring Distribution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69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8" y="695706"/>
            <a:ext cx="7037173" cy="53132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2979993"/>
            <a:chOff x="803102" y="2261119"/>
            <a:chExt cx="1983347" cy="2233442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2" y="2130842"/>
            <a:ext cx="10809037" cy="1593993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err="1">
                <a:latin typeface="Verdana" charset="0"/>
                <a:ea typeface="Verdana" charset="0"/>
                <a:cs typeface="Verdana" charset="0"/>
              </a:rPr>
              <a:t>MegaAcceptability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 dataset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Acceptability for 1,000 verbs in 50 syntactic frames focused on clause-embedding.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3ABEB-7288-4E33-8658-3CB9555CC3FA}"/>
              </a:ext>
            </a:extLst>
          </p:cNvPr>
          <p:cNvSpPr txBox="1"/>
          <p:nvPr/>
        </p:nvSpPr>
        <p:spPr>
          <a:xfrm>
            <a:off x="6907732" y="2262751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 charset="0"/>
                <a:ea typeface="Verdana" charset="0"/>
                <a:cs typeface="Verdana" charset="0"/>
              </a:rPr>
              <a:t>White &amp; Rawlins 2016, 2020</a:t>
            </a:r>
          </a:p>
        </p:txBody>
      </p:sp>
    </p:spTree>
    <p:extLst>
      <p:ext uri="{BB962C8B-B14F-4D97-AF65-F5344CB8AC3E}">
        <p14:creationId xmlns:p14="http://schemas.microsoft.com/office/powerpoint/2010/main" val="3655766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Verdana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796520" y="2897325"/>
            <a:ext cx="10974137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Bleaching method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Frame templates (e.g. </a:t>
            </a:r>
            <a:r>
              <a:rPr lang="en-US" sz="3200" b="1">
                <a:latin typeface="Consolas" charset="0"/>
                <a:ea typeface="Consolas" charset="0"/>
                <a:cs typeface="Consolas" charset="0"/>
              </a:rPr>
              <a:t>NP __ that 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 instantiated by semantically bleached fillers.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23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which someone something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Verdana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latin typeface="Verdana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</p:spTree>
    <p:extLst>
      <p:ext uri="{BB962C8B-B14F-4D97-AF65-F5344CB8AC3E}">
        <p14:creationId xmlns:p14="http://schemas.microsoft.com/office/powerpoint/2010/main" val="38286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2" y="3856744"/>
            <a:ext cx="10872537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2" y="2130842"/>
            <a:ext cx="10809037" cy="1593993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err="1">
                <a:latin typeface="Verdana" charset="0"/>
                <a:ea typeface="Verdana" charset="0"/>
                <a:cs typeface="Verdana" charset="0"/>
              </a:rPr>
              <a:t>MegaAcceptability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 dataset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Acceptability for 1,000 verbs in 50 syntactic frames focused on clause-embedding.</a:t>
            </a:r>
            <a:endParaRPr lang="en-US" sz="3200" b="1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3ABEB-7288-4E33-8658-3CB9555CC3FA}"/>
              </a:ext>
            </a:extLst>
          </p:cNvPr>
          <p:cNvSpPr txBox="1"/>
          <p:nvPr/>
        </p:nvSpPr>
        <p:spPr>
          <a:xfrm>
            <a:off x="6907732" y="2262751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 charset="0"/>
                <a:ea typeface="Verdana" charset="0"/>
                <a:cs typeface="Verdana" charset="0"/>
              </a:rPr>
              <a:t>White &amp; Rawlins 2016, 2020</a:t>
            </a:r>
          </a:p>
        </p:txBody>
      </p:sp>
    </p:spTree>
    <p:extLst>
      <p:ext uri="{BB962C8B-B14F-4D97-AF65-F5344CB8AC3E}">
        <p14:creationId xmlns:p14="http://schemas.microsoft.com/office/powerpoint/2010/main" val="3539953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Is bleaching a valid method for capturing the acceptability of a verb in a frame?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585A1-2FE3-4F33-A082-F5F537F4223E}"/>
              </a:ext>
            </a:extLst>
          </p:cNvPr>
          <p:cNvSpPr txBox="1">
            <a:spLocks/>
          </p:cNvSpPr>
          <p:nvPr/>
        </p:nvSpPr>
        <p:spPr>
          <a:xfrm>
            <a:off x="836863" y="3920539"/>
            <a:ext cx="10516364" cy="1768805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Validation Strategy #1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Compare judgments for bleached items against judgments from trained linguists. </a:t>
            </a:r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81926-64C0-A003-EF57-5F7409BFC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5C099D-36F1-FB06-F3C7-53DBF09FB0D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Is bleaching a valid method for capturing the acceptability of a verb in a frame?</a:t>
            </a:r>
          </a:p>
          <a:p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0E76A-3D70-6421-2648-E41C0D947885}"/>
              </a:ext>
            </a:extLst>
          </p:cNvPr>
          <p:cNvSpPr txBox="1">
            <a:spLocks/>
          </p:cNvSpPr>
          <p:nvPr/>
        </p:nvSpPr>
        <p:spPr>
          <a:xfrm>
            <a:off x="836863" y="3920539"/>
            <a:ext cx="10516364" cy="1768805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Validation Strategy #2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Assess generalization drawn from linguist hand-coding of acceptability across many predicates.</a:t>
            </a:r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30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4"/>
            <a:ext cx="10515600" cy="1820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Observation</a:t>
            </a:r>
            <a:br>
              <a:rPr lang="en-US" sz="3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What we can mean in using an expression is constrained by lexical knowledge. </a:t>
            </a:r>
          </a:p>
        </p:txBody>
      </p:sp>
    </p:spTree>
    <p:extLst>
      <p:ext uri="{BB962C8B-B14F-4D97-AF65-F5344CB8AC3E}">
        <p14:creationId xmlns:p14="http://schemas.microsoft.com/office/powerpoint/2010/main" val="1870195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61780B-6D24-2F44-AC2B-B1F189E39C7D}"/>
              </a:ext>
            </a:extLst>
          </p:cNvPr>
          <p:cNvGrpSpPr/>
          <p:nvPr/>
        </p:nvGrpSpPr>
        <p:grpSpPr>
          <a:xfrm>
            <a:off x="2652690" y="3192597"/>
            <a:ext cx="9539310" cy="2322590"/>
            <a:chOff x="2652690" y="3192597"/>
            <a:chExt cx="9539310" cy="23225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58D1F3-1069-FD46-A092-3E1864BB62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9175" y="4611273"/>
              <a:ext cx="200024" cy="90391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B55EAB-A0A8-4B4F-8A09-E738041FE578}"/>
                </a:ext>
              </a:extLst>
            </p:cNvPr>
            <p:cNvGrpSpPr/>
            <p:nvPr/>
          </p:nvGrpSpPr>
          <p:grpSpPr>
            <a:xfrm>
              <a:off x="2652690" y="3192597"/>
              <a:ext cx="9539310" cy="1432964"/>
              <a:chOff x="4414835" y="1997194"/>
              <a:chExt cx="9539310" cy="1432964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B0F30E-ACCA-5244-9478-192AF3B3234F}"/>
                  </a:ext>
                </a:extLst>
              </p:cNvPr>
              <p:cNvSpPr/>
              <p:nvPr/>
            </p:nvSpPr>
            <p:spPr>
              <a:xfrm>
                <a:off x="4414835" y="1997194"/>
                <a:ext cx="2376509" cy="504395"/>
              </a:xfrm>
              <a:prstGeom prst="roundRect">
                <a:avLst/>
              </a:prstGeom>
              <a:noFill/>
              <a:ln w="762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868BB1-E304-024F-9371-D76B4E74443A}"/>
                  </a:ext>
                </a:extLst>
              </p:cNvPr>
              <p:cNvSpPr txBox="1"/>
              <p:nvPr/>
            </p:nvSpPr>
            <p:spPr>
              <a:xfrm>
                <a:off x="6343647" y="3060826"/>
                <a:ext cx="761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describes a mental event grounded in experience</a:t>
                </a:r>
              </a:p>
            </p:txBody>
          </p:sp>
        </p:grp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2F47CFD-3CE6-0647-A922-9D4FB5B4B2A2}"/>
              </a:ext>
            </a:extLst>
          </p:cNvPr>
          <p:cNvSpPr/>
          <p:nvPr/>
        </p:nvSpPr>
        <p:spPr>
          <a:xfrm>
            <a:off x="2645035" y="5515187"/>
            <a:ext cx="6856153" cy="504395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987495" y="2615814"/>
            <a:ext cx="10516364" cy="162637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Verdana" charset="0"/>
                <a:ea typeface="Verdana" charset="0"/>
                <a:cs typeface="Verdana" charset="0"/>
              </a:rPr>
              <a:t>Conclusion</a:t>
            </a:r>
          </a:p>
          <a:p>
            <a:r>
              <a:rPr lang="en-US" sz="3200" dirty="0">
                <a:latin typeface="Verdana" charset="0"/>
                <a:ea typeface="Verdana" charset="0"/>
                <a:cs typeface="Verdana" charset="0"/>
              </a:rPr>
              <a:t>Safe to use bleaching to collect acceptability judgments focused on capturing selection.</a:t>
            </a:r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0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Measuring Inference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2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FEB2F7-85C9-4944-8194-B25F1214E36C}"/>
              </a:ext>
            </a:extLst>
          </p:cNvPr>
          <p:cNvSpPr txBox="1">
            <a:spLocks/>
          </p:cNvSpPr>
          <p:nvPr/>
        </p:nvSpPr>
        <p:spPr>
          <a:xfrm>
            <a:off x="849085" y="1450306"/>
            <a:ext cx="5018313" cy="5137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 </a:t>
            </a:r>
            <a:r>
              <a:rPr lang="en-US" sz="2400">
                <a:latin typeface="Consolas"/>
                <a:ea typeface="+mj-lt"/>
                <a:cs typeface="+mj-lt"/>
              </a:rPr>
              <a:t>⇝     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solidFill>
                <a:srgbClr val="113A6B"/>
              </a:solidFill>
              <a:latin typeface="Consolas"/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448177" y="92542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Veridicality inference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98C24-5D52-4CCB-BEA1-C30BCA35966B}"/>
              </a:ext>
            </a:extLst>
          </p:cNvPr>
          <p:cNvSpPr txBox="1"/>
          <p:nvPr/>
        </p:nvSpPr>
        <p:spPr>
          <a:xfrm>
            <a:off x="453190" y="2156804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Doxastic inference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A2A7E4-983B-450E-9A8E-F3141DEF8E53}"/>
              </a:ext>
            </a:extLst>
          </p:cNvPr>
          <p:cNvSpPr txBox="1">
            <a:spLocks/>
          </p:cNvSpPr>
          <p:nvPr/>
        </p:nvSpPr>
        <p:spPr>
          <a:xfrm>
            <a:off x="849086" y="2635548"/>
            <a:ext cx="5312228" cy="619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believe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9B2D-1D13-4DB6-AC96-3D7C72D6A8F6}"/>
              </a:ext>
            </a:extLst>
          </p:cNvPr>
          <p:cNvSpPr txBox="1"/>
          <p:nvPr/>
        </p:nvSpPr>
        <p:spPr>
          <a:xfrm>
            <a:off x="458203" y="354315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latin typeface="Verdana" charset="0"/>
                <a:ea typeface="Verdana" charset="0"/>
                <a:cs typeface="Verdana" charset="0"/>
              </a:rPr>
              <a:t>Bouletic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 inference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A06A87-E525-4BCE-AC68-8E60089D5F8B}"/>
              </a:ext>
            </a:extLst>
          </p:cNvPr>
          <p:cNvSpPr txBox="1">
            <a:spLocks/>
          </p:cNvSpPr>
          <p:nvPr/>
        </p:nvSpPr>
        <p:spPr>
          <a:xfrm>
            <a:off x="849086" y="4127934"/>
            <a:ext cx="5018314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</a:t>
            </a:r>
            <a:r>
              <a:rPr lang="en-US" sz="2400">
                <a:latin typeface="Consolas"/>
                <a:ea typeface="+mj-lt"/>
                <a:cs typeface="+mj-lt"/>
              </a:rPr>
              <a:t>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want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57256" y="1450306"/>
            <a:ext cx="7043058" cy="3212353"/>
            <a:chOff x="6357256" y="993106"/>
            <a:chExt cx="5584373" cy="3212353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5FEB2F7-85C9-4944-8194-B25F1214E36C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993106"/>
              <a:ext cx="5584371" cy="5137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 </a:t>
              </a:r>
              <a:r>
                <a:rPr lang="en-US" sz="2400">
                  <a:latin typeface="Consolas"/>
                  <a:ea typeface="+mj-lt"/>
                  <a:cs typeface="+mj-lt"/>
                </a:rPr>
                <a:t>⇝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    </a:t>
              </a:r>
              <a:endParaRPr lang="en-US" sz="2400">
                <a:solidFill>
                  <a:srgbClr val="113A6B"/>
                </a:solidFill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D5A2A7E4-983B-450E-9A8E-F3141DEF8E53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2178348"/>
              <a:ext cx="5584371" cy="6198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believe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3670734"/>
              <a:ext cx="5584372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want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56066" y="1433682"/>
            <a:ext cx="1695448" cy="3239862"/>
            <a:chOff x="2495551" y="954710"/>
            <a:chExt cx="1695448" cy="323986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20785" y="3659847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31671" y="2238071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2495551" y="954710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203" y="4929514"/>
            <a:ext cx="12942110" cy="1140454"/>
            <a:chOff x="458203" y="4929514"/>
            <a:chExt cx="12942110" cy="11404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1A9B2D-1D13-4DB6-AC96-3D7C72D6A8F6}"/>
                </a:ext>
              </a:extLst>
            </p:cNvPr>
            <p:cNvSpPr txBox="1"/>
            <p:nvPr/>
          </p:nvSpPr>
          <p:spPr>
            <a:xfrm>
              <a:off x="458203" y="4929514"/>
              <a:ext cx="600175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b="1" err="1">
                  <a:latin typeface="Verdana" charset="0"/>
                  <a:ea typeface="Verdana" charset="0"/>
                  <a:cs typeface="Verdana" charset="0"/>
                </a:rPr>
                <a:t>Neg</a:t>
              </a:r>
              <a:r>
                <a:rPr lang="en-US" sz="3200" b="1">
                  <a:latin typeface="Verdana" charset="0"/>
                  <a:ea typeface="Verdana" charset="0"/>
                  <a:cs typeface="Verdana" charset="0"/>
                </a:rPr>
                <a:t>-raising inference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5535243"/>
              <a:ext cx="70430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NP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7401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err="1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MegaAcceptability</a:t>
            </a: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87CB-37FD-C241-A73D-0BC7CA43A493}"/>
              </a:ext>
            </a:extLst>
          </p:cNvPr>
          <p:cNvSpPr txBox="1">
            <a:spLocks/>
          </p:cNvSpPr>
          <p:nvPr/>
        </p:nvSpPr>
        <p:spPr>
          <a:xfrm>
            <a:off x="836863" y="2546934"/>
            <a:ext cx="10515600" cy="1820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Observation</a:t>
            </a:r>
            <a:br>
              <a:rPr lang="en-US" sz="3200">
                <a:latin typeface="Verdana" charset="0"/>
                <a:ea typeface="Verdana" charset="0"/>
                <a:cs typeface="Verdana" charset="0"/>
              </a:rPr>
            </a:br>
            <a:r>
              <a:rPr lang="en-US" sz="3200">
                <a:latin typeface="Verdana" charset="0"/>
                <a:ea typeface="Verdana" charset="0"/>
                <a:cs typeface="Verdana" charset="0"/>
              </a:rPr>
              <a:t>What we can mean in using an expression is constrained by lexical knowledge.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BC0BDD-55D4-A44F-90E1-53739A3BD8BB}"/>
              </a:ext>
            </a:extLst>
          </p:cNvPr>
          <p:cNvSpPr/>
          <p:nvPr/>
        </p:nvSpPr>
        <p:spPr>
          <a:xfrm>
            <a:off x="3980824" y="3869038"/>
            <a:ext cx="4520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D5400"/>
                </a:solidFill>
                <a:latin typeface="Verdana" charset="0"/>
                <a:ea typeface="Verdana" charset="0"/>
                <a:cs typeface="Verdana" charset="0"/>
              </a:rPr>
              <a:t>in conjunction with structural knowledge </a:t>
            </a:r>
            <a:endParaRPr lang="en-US" sz="3200">
              <a:solidFill>
                <a:srgbClr val="CD5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8B576-DE2C-4139-B429-F4F3799E3AB1}"/>
              </a:ext>
            </a:extLst>
          </p:cNvPr>
          <p:cNvSpPr txBox="1"/>
          <p:nvPr/>
        </p:nvSpPr>
        <p:spPr>
          <a:xfrm>
            <a:off x="8141941" y="1235068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White &amp; Rawlins 2018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2487019" y="4492717"/>
            <a:ext cx="1983347" cy="2233442"/>
            <a:chOff x="803102" y="2261119"/>
            <a:chExt cx="1983347" cy="2233442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675457" y="4492717"/>
            <a:ext cx="1991673" cy="2243628"/>
            <a:chOff x="3139432" y="906828"/>
            <a:chExt cx="1991673" cy="2243628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139432" y="2750346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5162800" y="4510517"/>
            <a:ext cx="1983347" cy="2218214"/>
            <a:chOff x="3162550" y="900542"/>
            <a:chExt cx="1983347" cy="2218214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18646"/>
              <a:ext cx="1983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Verdana" charset="0"/>
                  <a:ea typeface="Verdana" charset="0"/>
                  <a:cs typeface="Verdana" charset="0"/>
                </a:rPr>
                <a:t>Rachel </a:t>
              </a:r>
              <a:r>
                <a:rPr lang="en-US" sz="1000" b="1" dirty="0" err="1">
                  <a:latin typeface="Verdana" charset="0"/>
                  <a:ea typeface="Verdana" charset="0"/>
                  <a:cs typeface="Verdana" charset="0"/>
                </a:rPr>
                <a:t>Rudinger</a:t>
              </a:r>
              <a:endParaRPr lang="en-US" sz="1000" b="1" dirty="0">
                <a:latin typeface="Verdana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000" dirty="0">
                  <a:latin typeface="Verdana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2" y="323476"/>
            <a:ext cx="5248274" cy="3901495"/>
          </a:xfrm>
          <a:prstGeom prst="rect">
            <a:avLst/>
          </a:prstGeom>
        </p:spPr>
      </p:pic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" y="780796"/>
            <a:ext cx="5391660" cy="31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46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8B576-DE2C-4139-B429-F4F3799E3AB1}"/>
              </a:ext>
            </a:extLst>
          </p:cNvPr>
          <p:cNvSpPr txBox="1"/>
          <p:nvPr/>
        </p:nvSpPr>
        <p:spPr>
          <a:xfrm>
            <a:off x="8141941" y="1235068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White &amp; Rawlins 2018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-raising 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981B5-B44A-4ED5-84C7-0C7EF90E0AF2}"/>
              </a:ext>
            </a:extLst>
          </p:cNvPr>
          <p:cNvSpPr txBox="1"/>
          <p:nvPr/>
        </p:nvSpPr>
        <p:spPr>
          <a:xfrm>
            <a:off x="8258550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An &amp; White 2020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49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71783D-DDD1-0B8D-0617-0817EC2F4F6E}"/>
              </a:ext>
            </a:extLst>
          </p:cNvPr>
          <p:cNvGrpSpPr/>
          <p:nvPr/>
        </p:nvGrpSpPr>
        <p:grpSpPr>
          <a:xfrm>
            <a:off x="5104326" y="4493222"/>
            <a:ext cx="1983347" cy="2227155"/>
            <a:chOff x="5120208" y="2261119"/>
            <a:chExt cx="1983347" cy="2227155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97BB0447-28C2-2399-9F5A-88F231649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ED0B35-2D61-A618-D5D8-D403341BEEDF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000" b="1">
                  <a:latin typeface="Verdana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000">
                  <a:latin typeface="Verdana" charset="0"/>
                  <a:ea typeface="Verdana" charset="0"/>
                  <a:cs typeface="Verdana" charset="0"/>
                </a:rPr>
                <a:t>University of Rochester</a:t>
              </a:r>
              <a:endParaRPr lang="en-US" sz="1000" b="1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894006-97B9-B31B-2E08-836939A3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53" y="213824"/>
            <a:ext cx="5721893" cy="41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77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-raising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981B5-B44A-4ED5-84C7-0C7EF90E0AF2}"/>
              </a:ext>
            </a:extLst>
          </p:cNvPr>
          <p:cNvSpPr txBox="1"/>
          <p:nvPr/>
        </p:nvSpPr>
        <p:spPr>
          <a:xfrm>
            <a:off x="8258550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An &amp; White 2020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3DCA0-79EA-5938-6B4D-B7FD94CD4959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/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/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/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/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/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/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/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85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Doxastic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C77E4-1F1F-45CA-9B38-07C349F06657}"/>
              </a:ext>
            </a:extLst>
          </p:cNvPr>
          <p:cNvSpPr txBox="1"/>
          <p:nvPr/>
        </p:nvSpPr>
        <p:spPr>
          <a:xfrm>
            <a:off x="7190595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Kane et al. 2021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Doxastic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FC41B-674B-FC4D-829B-FE949C4207A6}"/>
              </a:ext>
            </a:extLst>
          </p:cNvPr>
          <p:cNvSpPr txBox="1"/>
          <p:nvPr/>
        </p:nvSpPr>
        <p:spPr>
          <a:xfrm>
            <a:off x="7190595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Kane et al. 2021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8283D7-C1B3-8B49-A79A-9AA7E086E74C}"/>
              </a:ext>
            </a:extLst>
          </p:cNvPr>
          <p:cNvSpPr/>
          <p:nvPr/>
        </p:nvSpPr>
        <p:spPr>
          <a:xfrm>
            <a:off x="8676064" y="3689901"/>
            <a:ext cx="1539500" cy="50439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998AE3-6A24-3042-BD37-F1D28328D23D}"/>
              </a:ext>
            </a:extLst>
          </p:cNvPr>
          <p:cNvGrpSpPr/>
          <p:nvPr/>
        </p:nvGrpSpPr>
        <p:grpSpPr>
          <a:xfrm>
            <a:off x="2259435" y="4188068"/>
            <a:ext cx="8486137" cy="524573"/>
            <a:chOff x="2259435" y="4188068"/>
            <a:chExt cx="8486137" cy="52457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9CC5EE-E87E-144B-94D2-0549D1B96E22}"/>
                </a:ext>
              </a:extLst>
            </p:cNvPr>
            <p:cNvCxnSpPr/>
            <p:nvPr/>
          </p:nvCxnSpPr>
          <p:spPr>
            <a:xfrm>
              <a:off x="10415585" y="4188068"/>
              <a:ext cx="329987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888375-B5CE-6940-8AAD-63822CA58E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9435" y="4712641"/>
              <a:ext cx="2041101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0582804-417E-5D41-9A50-A1EF06ED8AEA}"/>
              </a:ext>
            </a:extLst>
          </p:cNvPr>
          <p:cNvSpPr/>
          <p:nvPr/>
        </p:nvSpPr>
        <p:spPr>
          <a:xfrm>
            <a:off x="4300536" y="6043837"/>
            <a:ext cx="3543302" cy="504395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Bouletic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7BA1-7FDC-F448-BFEC-E98B0CECD8CF}"/>
              </a:ext>
            </a:extLst>
          </p:cNvPr>
          <p:cNvSpPr txBox="1"/>
          <p:nvPr/>
        </p:nvSpPr>
        <p:spPr>
          <a:xfrm>
            <a:off x="7190595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Kane et al. 2021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Verdana" charset="0"/>
                <a:ea typeface="Verdana" charset="0"/>
                <a:cs typeface="Verdana" charset="0"/>
              </a:rPr>
              <a:t>Bouletic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4052D-71DD-DB4A-8A4C-1ED4DE933A2A}"/>
              </a:ext>
            </a:extLst>
          </p:cNvPr>
          <p:cNvSpPr txBox="1"/>
          <p:nvPr/>
        </p:nvSpPr>
        <p:spPr>
          <a:xfrm>
            <a:off x="7190595" y="1241039"/>
            <a:ext cx="36467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Verdana"/>
                <a:ea typeface="Verdana"/>
                <a:cs typeface="Verdana" charset="0"/>
              </a:rPr>
              <a:t>Kane et al. 2021</a:t>
            </a:r>
            <a:endParaRPr lang="en-US" sz="16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37653" y="2311316"/>
            <a:ext cx="10516364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Question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Is bleaching a valid method for capturing inferences associated with verb in a frame?</a:t>
            </a: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96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1000844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#1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judgments for bleached items against judgments from trained linguists. </a:t>
            </a:r>
          </a:p>
        </p:txBody>
      </p: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189374"/>
              </p:ext>
            </p:extLst>
          </p:nvPr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4759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7EC2CB78-78AB-4C5D-B938-FAE59645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81271-7F7F-4A47-BDC1-0599F0CC966B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82050-A2C9-442F-9333-77E0E4B2B462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FD236E37-6F5E-463E-9EA3-3D6B5B8A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26D33-4E09-4395-8F20-6241851AF8EE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17044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1000844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#1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judgments for bleached items against judgments from trained linguists.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104190" y="2695175"/>
            <a:ext cx="10516364" cy="1567544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Strategy #2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Compare judgments for bleached items to judgments for more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contentful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items.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37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2AD5F4-C360-410C-92FD-5C10F8B4533E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333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8AD93ED-36E1-46AB-9570-2F0B28FE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9F22C-9DD8-48E6-A2FC-1BFC07BD4755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D33-4E09-4395-8F20-6241851AF8EE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9ACF0-1D9E-45A1-A07C-95875853862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27EDE-DA2A-4DE9-94E9-4771F7EE16D6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4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30872F8F917146AA2935018270C20A" ma:contentTypeVersion="8" ma:contentTypeDescription="Create a new document." ma:contentTypeScope="" ma:versionID="6dfa55985c1340aa92e2865fc646bfe8">
  <xsd:schema xmlns:xsd="http://www.w3.org/2001/XMLSchema" xmlns:xs="http://www.w3.org/2001/XMLSchema" xmlns:p="http://schemas.microsoft.com/office/2006/metadata/properties" xmlns:ns3="2f3579bc-e4ae-4a16-b034-5dc0d7c4a0fa" xmlns:ns4="baba5a0e-f9f8-4893-a66b-ca34c7fac837" targetNamespace="http://schemas.microsoft.com/office/2006/metadata/properties" ma:root="true" ma:fieldsID="f5de70af12360a3c819c970011a06db9" ns3:_="" ns4:_="">
    <xsd:import namespace="2f3579bc-e4ae-4a16-b034-5dc0d7c4a0fa"/>
    <xsd:import namespace="baba5a0e-f9f8-4893-a66b-ca34c7fac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579bc-e4ae-4a16-b034-5dc0d7c4a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a5a0e-f9f8-4893-a66b-ca34c7fac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C26BE1-E39E-4E82-955C-F6E44E957A7E}">
  <ds:schemaRefs>
    <ds:schemaRef ds:uri="2f3579bc-e4ae-4a16-b034-5dc0d7c4a0fa"/>
    <ds:schemaRef ds:uri="baba5a0e-f9f8-4893-a66b-ca34c7fac8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206564-3CFF-4434-B711-791E15F7D3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95A89D-15BA-454F-9B97-E91B6F5520A7}">
  <ds:schemaRefs>
    <ds:schemaRef ds:uri="http://schemas.microsoft.com/office/2006/documentManagement/types"/>
    <ds:schemaRef ds:uri="baba5a0e-f9f8-4893-a66b-ca34c7fac837"/>
    <ds:schemaRef ds:uri="http://schemas.microsoft.com/office/infopath/2007/PartnerControls"/>
    <ds:schemaRef ds:uri="http://purl.org/dc/elements/1.1/"/>
    <ds:schemaRef ds:uri="http://schemas.microsoft.com/office/2006/metadata/properties"/>
    <ds:schemaRef ds:uri="2f3579bc-e4ae-4a16-b034-5dc0d7c4a0fa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9026</TotalTime>
  <Words>5254</Words>
  <Application>Microsoft Macintosh PowerPoint</Application>
  <PresentationFormat>Widescreen</PresentationFormat>
  <Paragraphs>904</Paragraphs>
  <Slides>183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91" baseType="lpstr">
      <vt:lpstr>Arial</vt:lpstr>
      <vt:lpstr>Calibri</vt:lpstr>
      <vt:lpstr>Consolas</vt:lpstr>
      <vt:lpstr>Futura</vt:lpstr>
      <vt:lpstr>Gill Sans MT</vt:lpstr>
      <vt:lpstr>Helvetica</vt:lpstr>
      <vt:lpstr>Verdana</vt:lpstr>
      <vt:lpstr>office theme</vt:lpstr>
      <vt:lpstr>Identifying lexical semantic categories from noisy inference judgments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 hated that Bo left. ⇝ Bo left.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Distribution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Inference </vt:lpstr>
      <vt:lpstr>PowerPoint Presentation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Discovering Inference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Investigating Inference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Appendix A: Distribution of Inference Judgments</vt:lpstr>
      <vt:lpstr>PowerPoint Presentation</vt:lpstr>
      <vt:lpstr>PowerPoint Presentation</vt:lpstr>
      <vt:lpstr>PowerPoint Presentation</vt:lpstr>
      <vt:lpstr>Appendix B: Validation of MegaIntensionality</vt:lpstr>
      <vt:lpstr>PowerPoint Presentation</vt:lpstr>
      <vt:lpstr>PowerPoint Presentation</vt:lpstr>
      <vt:lpstr>Jo doubts that Bo left. ⇝ Jo doesn't believe that Bo left.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C: Principal Component Analysis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Aaron White</cp:lastModifiedBy>
  <cp:revision>266</cp:revision>
  <dcterms:created xsi:type="dcterms:W3CDTF">2019-11-14T21:17:59Z</dcterms:created>
  <dcterms:modified xsi:type="dcterms:W3CDTF">2024-02-23T14:19:28Z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0x0101004830872F8F917146AA2935018270C20A</vt:lpwstr>
  </property>
</Properties>
</file>